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79" r:id="rId2"/>
    <p:sldId id="286" r:id="rId3"/>
    <p:sldId id="281" r:id="rId4"/>
    <p:sldId id="259" r:id="rId5"/>
    <p:sldId id="260" r:id="rId6"/>
    <p:sldId id="282" r:id="rId7"/>
    <p:sldId id="262" r:id="rId8"/>
    <p:sldId id="283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85" r:id="rId17"/>
    <p:sldId id="271" r:id="rId18"/>
    <p:sldId id="287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C00000"/>
    <a:srgbClr val="B64C21"/>
    <a:srgbClr val="EE462F"/>
    <a:srgbClr val="C83926"/>
    <a:srgbClr val="900102"/>
    <a:srgbClr val="7F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8" autoAdjust="0"/>
    <p:restoredTop sz="94665"/>
  </p:normalViewPr>
  <p:slideViewPr>
    <p:cSldViewPr snapToGrid="0" snapToObjects="1" showGuides="1">
      <p:cViewPr varScale="1">
        <p:scale>
          <a:sx n="61" d="100"/>
          <a:sy n="61" d="100"/>
        </p:scale>
        <p:origin x="-102" y="-384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86" d="100"/>
          <a:sy n="86" d="100"/>
        </p:scale>
        <p:origin x="39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0D68E-71EA-5845-8B56-42D6C4CC0026}" type="datetimeFigureOut">
              <a:rPr kumimoji="1" lang="zh-CN" altLang="en-US" smtClean="0"/>
              <a:t>2021/12/7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21C57-1F7E-454D-A255-19B87E5586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66057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2155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9724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49641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16796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8948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418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31932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5256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1198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0376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8733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256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5656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6796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30529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9647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6712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E21C57-1F7E-454D-A255-19B87E5586F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2249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6A686B0-B8DB-4D26-BBB5-C24F95F448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102" t="19799" r="29530" b="344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5C30-D5E3-804F-800A-3017542AC98E}" type="datetimeFigureOut">
              <a:rPr kumimoji="1" lang="zh-CN" altLang="en-US" smtClean="0"/>
              <a:t>2021/12/7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DA05-D68A-4A48-BDF7-79E9CB53A27F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xmlns="" id="{6F5D22F9-C33D-48CC-B99C-6D5774429EAD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F85C30-D5E3-804F-800A-3017542AC98E}" type="datetimeFigureOut">
              <a:rPr kumimoji="1" lang="zh-CN" altLang="en-US" smtClean="0"/>
              <a:pPr/>
              <a:t>2021/12/7</a:t>
            </a:fld>
            <a:endParaRPr kumimoji="1" lang="zh-CN" altLang="en-US"/>
          </a:p>
        </p:txBody>
      </p:sp>
      <p:sp>
        <p:nvSpPr>
          <p:cNvPr id="10" name="幻灯片编号占位符 5">
            <a:extLst>
              <a:ext uri="{FF2B5EF4-FFF2-40B4-BE49-F238E27FC236}">
                <a16:creationId xmlns:a16="http://schemas.microsoft.com/office/drawing/2014/main" xmlns="" id="{5EEDE34C-B282-4F1F-BD8B-DA2DD08ACBED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04DA05-D68A-4A48-BDF7-79E9CB53A27F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63A9716-6854-43C2-B238-04FEF33FDA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-83439" y="4053384"/>
            <a:ext cx="12275438" cy="280461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721640A-C06E-4BCB-B5E1-FA4F926592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-83439" y="3098042"/>
            <a:ext cx="3809277" cy="375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6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>
          <a:gsLst>
            <a:gs pos="0">
              <a:schemeClr val="bg1"/>
            </a:gs>
            <a:gs pos="5000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5AA67F-C913-4F46-9423-8FDA15ABC1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-83439" y="4053384"/>
            <a:ext cx="12275438" cy="280461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1396141-EC81-4C28-85D5-53B76CDED0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96485" y="3166281"/>
            <a:ext cx="3800303" cy="369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4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909F294-2208-428C-AE26-FB5B1F3FC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 flipH="1">
            <a:off x="0" y="4040320"/>
            <a:ext cx="12275439" cy="280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6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9859D8B-036E-41ED-8025-2E0330E131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342" t="39970" b="37843"/>
          <a:stretch/>
        </p:blipFill>
        <p:spPr>
          <a:xfrm>
            <a:off x="0" y="4626591"/>
            <a:ext cx="12192000" cy="224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8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AD973C-0AF5-4224-882F-40099B1C4DD4}"/>
              </a:ext>
            </a:extLst>
          </p:cNvPr>
          <p:cNvSpPr txBox="1"/>
          <p:nvPr userDrawn="1"/>
        </p:nvSpPr>
        <p:spPr>
          <a:xfrm>
            <a:off x="1583859" y="1040043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作品，为了您和锦素图文素材坊以及原创作者的利益，请勿复制、传播、销售，否则将承担法律责任！锦素图文素材坊将对作品进行维权，按照传播下载次数进行十倍的索取赔偿！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在锦素图文素材坊出售的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的保护，作品的所有权、版权和著作权归锦素图文素材坊所有，您下载的是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不得将锦素图文素材坊的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85C30-D5E3-804F-800A-3017542AC98E}" type="datetimeFigureOut">
              <a:rPr kumimoji="1" lang="zh-CN" altLang="en-US" smtClean="0"/>
              <a:t>2021/12/7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4DA05-D68A-4A48-BDF7-79E9CB53A27F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80370D8-64EF-4D08-AFBB-090CDD0BF6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1316" r="29530" b="21927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7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1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jpg"/><Relationship Id="rId12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hyperlink" Target="http://www.uzzf.com/" TargetMode="External"/><Relationship Id="rId11" Type="http://schemas.microsoft.com/office/2007/relationships/hdphoto" Target="../media/hdphoto3.wdp"/><Relationship Id="rId5" Type="http://schemas.openxmlformats.org/officeDocument/2006/relationships/image" Target="../media/image6.jp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uzzf.com/" TargetMode="Externa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98975" y="2882946"/>
            <a:ext cx="8394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-122"/>
              </a:rPr>
              <a:t>增强责任奉献意识大力弘扬一二 </a:t>
            </a:r>
            <a:r>
              <a:rPr kumimoji="1"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-122"/>
              </a:rPr>
              <a:t>·</a:t>
            </a:r>
            <a:r>
              <a:rPr kumimoji="1"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-122"/>
              </a:rPr>
              <a:t>九爱国精神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70320" y="3744221"/>
            <a:ext cx="545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</a:t>
            </a:r>
            <a:r>
              <a:rPr kumimoji="1"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：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hlinkClick r:id="rId6"/>
              </a:rPr>
              <a:t>www.uzzf.com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日期：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20XX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日</a:t>
            </a:r>
          </a:p>
        </p:txBody>
      </p:sp>
      <p:sp>
        <p:nvSpPr>
          <p:cNvPr id="11" name="TextBox 3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97A0DBE-8712-47FB-B72B-B1E69F818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653" y="1197869"/>
            <a:ext cx="9594694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11500" b="1" dirty="0">
                <a:blipFill>
                  <a:blip r:embed="rId7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</a:rPr>
              <a:t>一二</a:t>
            </a:r>
            <a:r>
              <a:rPr lang="zh-CN" altLang="en-US" sz="3600" b="1" dirty="0">
                <a:blipFill>
                  <a:blip r:embed="rId7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</a:rPr>
              <a:t>●</a:t>
            </a:r>
            <a:r>
              <a:rPr lang="zh-CN" altLang="en-US" sz="11500" b="1" dirty="0">
                <a:blipFill>
                  <a:blip r:embed="rId7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</a:rPr>
              <a:t>九运动</a:t>
            </a:r>
            <a:endParaRPr lang="en-US" altLang="zh-CN" sz="11500" b="1" dirty="0">
              <a:blipFill>
                <a:blip r:embed="rId8"/>
                <a:stretch>
                  <a:fillRect/>
                </a:stretch>
              </a:blip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4B88D81-EE0E-476D-8040-E95202179F5D}"/>
              </a:ext>
            </a:extLst>
          </p:cNvPr>
          <p:cNvGrpSpPr/>
          <p:nvPr/>
        </p:nvGrpSpPr>
        <p:grpSpPr>
          <a:xfrm>
            <a:off x="9510464" y="-293297"/>
            <a:ext cx="2436826" cy="2487356"/>
            <a:chOff x="9510464" y="-293297"/>
            <a:chExt cx="2436826" cy="248735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93411E04-9DB2-4FB8-A5DC-6952394B6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510464" y="-293297"/>
              <a:ext cx="1809050" cy="1839861"/>
            </a:xfrm>
            <a:prstGeom prst="rect">
              <a:avLst/>
            </a:prstGeom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7A6BF41F-3239-48A3-9DF1-0D0C6957C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GlowDiffused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62850" y="887743"/>
              <a:ext cx="1284440" cy="1306316"/>
            </a:xfrm>
            <a:prstGeom prst="rect">
              <a:avLst/>
            </a:prstGeom>
          </p:spPr>
        </p:pic>
      </p:grpSp>
      <p:pic>
        <p:nvPicPr>
          <p:cNvPr id="2" name="高昂爱国感人的党建背景配乐">
            <a:hlinkClick r:id="" action="ppaction://media"/>
            <a:extLst>
              <a:ext uri="{FF2B5EF4-FFF2-40B4-BE49-F238E27FC236}">
                <a16:creationId xmlns:a16="http://schemas.microsoft.com/office/drawing/2014/main" xmlns="" id="{AC65EB7F-30E0-4DB6-ADE2-E6724FB69BD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81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42122" y="170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4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1"/>
      <p:bldP spid="16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2B6EAA7-8F83-41EB-B411-BB409A5F5A50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F3EE7D60-130C-4381-84D1-57126FA9781E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6BEFF9E2-CDC7-4D12-AE0C-68A80A48E9CD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xmlns="" id="{64EB30D3-9C1B-4C44-9A87-E6A00396B2DB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E1EFA2A-8F28-4B01-BD85-F214CD1BD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98347" y="1699052"/>
            <a:ext cx="5759034" cy="378546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29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11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日，南京国民政府指派“冀察政务委员会”委员１７人，指定宋哲元为委员长。宋哲元派军警分驻各大学校门，严禁学生出校游行示威。</a:t>
            </a:r>
          </a:p>
          <a:p>
            <a:pPr algn="just">
              <a:lnSpc>
                <a:spcPts val="29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日，上海、南京、武汉和广州等地大、中学校学生声援北平学生。</a:t>
            </a:r>
          </a:p>
          <a:p>
            <a:pPr algn="just">
              <a:lnSpc>
                <a:spcPts val="29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13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6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所大学的校长联名发表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《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告同学书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》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，称：被捕学生已完全释放，请愿及罢课的目的已经达到，望同学们即日恢复学业。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0FFF158-E752-4B0D-8D43-E3233B63382A}"/>
              </a:ext>
            </a:extLst>
          </p:cNvPr>
          <p:cNvSpPr txBox="1"/>
          <p:nvPr/>
        </p:nvSpPr>
        <p:spPr>
          <a:xfrm>
            <a:off x="1264962" y="263713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1FDE3C9-5BB7-42DF-A4EF-AAD99E49652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167592"/>
            <a:ext cx="5581742" cy="519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4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DC19535-E58F-40F6-B542-00325CD2B228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C4A5792B-C875-4904-8D5A-52290EC8D52F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69850A78-2890-455A-BD49-3271916E08F2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CD7B027B-6C46-480C-B251-D04D6AFCEF0B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F4051F-92F4-4560-AE33-690D99A67A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75537" y="1821478"/>
            <a:ext cx="5759034" cy="352577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30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14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日，北平市长秦德纯邀各校学生代表举行茶话会，力劝学生即日复课，“勿作轨外行动”，“顾及华北现在环境，勿因言语引起对外纠纷”。</a:t>
            </a:r>
          </a:p>
          <a:p>
            <a:pPr algn="just">
              <a:lnSpc>
                <a:spcPts val="30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　上海各大学学生救国会成立，通电声援北平学生运动。</a:t>
            </a:r>
          </a:p>
          <a:p>
            <a:pPr algn="just">
              <a:lnSpc>
                <a:spcPts val="30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　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15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日，北平市政府与各大学当局宣布，自１６日起学生一律上课，如有违反，严惩不贷。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F18396D-46A3-4737-B4E3-E7CE5757C63D}"/>
              </a:ext>
            </a:extLst>
          </p:cNvPr>
          <p:cNvSpPr txBox="1"/>
          <p:nvPr/>
        </p:nvSpPr>
        <p:spPr>
          <a:xfrm>
            <a:off x="1175537" y="315880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B6DF643-1C6E-459D-A08C-8F094C1E1BC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07036" y="1726090"/>
            <a:ext cx="3392981" cy="366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D53C50C-0574-4242-834B-AFD024211EEC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FDF5494A-1543-490B-A364-17040A6CD0BD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205C7B2E-44BC-4BD1-AF55-F9BD68E969E5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4BE0CC44-1069-4C94-9669-06356E504ADD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AF0308B-4D07-4CF0-8356-C98B576939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90452" y="2026718"/>
            <a:ext cx="6106758" cy="31410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30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16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44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所大中学校学生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万余人，再次举行游行示威。游行队伍遭军警镇压，被捕者二三十人，受伤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400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余人。</a:t>
            </a:r>
          </a:p>
          <a:p>
            <a:pPr algn="just">
              <a:lnSpc>
                <a:spcPts val="30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学生游行队伍集合在天桥、正阳门召开市民大会，市民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万余人参加。</a:t>
            </a:r>
          </a:p>
          <a:p>
            <a:pPr algn="just">
              <a:lnSpc>
                <a:spcPts val="30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   北平罢工、罢市、罢课。</a:t>
            </a:r>
          </a:p>
          <a:p>
            <a:pPr algn="just">
              <a:lnSpc>
                <a:spcPts val="30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   原定本日成立的“冀察政务委员会”，延期成立。</a:t>
            </a:r>
            <a:endParaRPr kumimoji="1" lang="zh-CN" altLang="en-US" sz="2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09FE702-9A8B-4825-886B-0335F97425D4}"/>
              </a:ext>
            </a:extLst>
          </p:cNvPr>
          <p:cNvSpPr txBox="1"/>
          <p:nvPr/>
        </p:nvSpPr>
        <p:spPr>
          <a:xfrm>
            <a:off x="1175537" y="298111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83C6BE5-B243-428E-8EB1-4E14F211267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4643" y="1532930"/>
            <a:ext cx="4745809" cy="390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7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EBC0E4C-ACD6-4195-84D2-B3BC0ACD4879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2BFCB6D4-5D4F-4CC8-89A1-CC4F11AE2C16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EA39FC06-9B4C-4C54-BEC6-F891BBF5FC6C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2F157DD2-99BA-4D62-820E-B2054E7BDB82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EF85A73-36F6-40CF-85EC-2D5369D873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59640" y="2264999"/>
            <a:ext cx="6015432" cy="275633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30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 12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17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日，宋哲元发表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《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告北平学生书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》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，称“有共党煽动利用学生爱国运动”，如仍有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轨外行动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，决予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适当制止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</a:p>
          <a:p>
            <a:pPr algn="just">
              <a:lnSpc>
                <a:spcPts val="30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　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1936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月，京、津等地学生组织南下宣传团，深入到工农群众中去宣传抗日。</a:t>
            </a:r>
          </a:p>
          <a:p>
            <a:pPr algn="just">
              <a:lnSpc>
                <a:spcPts val="30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　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3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31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日，为北平第１７中学学生郭清死于狱中，北平举行抬棺示威游行。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379B052-DC2F-490B-9269-B0E5A94103A8}"/>
              </a:ext>
            </a:extLst>
          </p:cNvPr>
          <p:cNvSpPr txBox="1"/>
          <p:nvPr/>
        </p:nvSpPr>
        <p:spPr>
          <a:xfrm>
            <a:off x="1175537" y="298111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D783D9D-ADF9-4384-BAFB-78ECEA843F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8888" y="2211069"/>
            <a:ext cx="4093472" cy="281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6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9E8852E-4034-423F-84B0-BE24EA277C0D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4071EFFB-90A0-4D8F-A8EE-9E69A16AE4D1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8BD264CA-B6CC-4638-BA3A-0FF370B5D4C0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973FA9D4-4576-4909-885E-1C7891D64FCA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FCAFFB5-C594-4E58-A28A-3CD98BFD3F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37419" y="2205334"/>
            <a:ext cx="5430708" cy="251908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3240"/>
              </a:lnSpc>
            </a:pPr>
            <a:r>
              <a:rPr kumimoji="1" lang="zh-CN" altLang="en-US" sz="2200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5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28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日，北平举行示威游行，游行的口号是：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拥护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29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军抗日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、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 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发扬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29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军抗日传统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、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打倒日本帝国主义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等。</a:t>
            </a:r>
          </a:p>
          <a:p>
            <a:pPr algn="just">
              <a:lnSpc>
                <a:spcPts val="324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　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5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30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日，冀察政务委员会委员长兼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29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军军长宋哲元发表谈话，表示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 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若日本仍然增兵华北，余将与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29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军将士实行抗日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75537" y="298111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21C04D3-7FAF-495C-8A72-6C68558649F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342139" y="1435049"/>
            <a:ext cx="5232191" cy="405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0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F46F37D-9A1B-4397-A0F3-CA4DDFE75354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E2F7F870-2255-4286-9A6E-D09D9FDD92A8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E5BC2CEB-49BE-4866-98ED-5E6E3F9CEEC9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45AF4F28-B87B-42F0-AA27-4415AF11C3C5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83B39E4-20E1-4E1F-AF27-9ADC296664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2440" y="2226392"/>
            <a:ext cx="4860750" cy="284289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just">
              <a:lnSpc>
                <a:spcPts val="3140"/>
              </a:lnSpc>
            </a:pPr>
            <a:r>
              <a:rPr kumimoji="1" lang="zh-CN" altLang="en-US" sz="2200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6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13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日，北平学生举行第４次示威游行，反对日本继续向华北增兵。沿途军警对游行队伍不加干涉，并予以同情。</a:t>
            </a:r>
          </a:p>
          <a:p>
            <a:pPr algn="just">
              <a:lnSpc>
                <a:spcPts val="314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日，北平学生举行第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5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次示威游行，高呼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援助绥远抗战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、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 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各党派联合起来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等口号。</a:t>
            </a:r>
            <a:endParaRPr lang="zh-CN" altLang="en-US" sz="2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8A255E1-1760-40F9-8FEC-E85751B9DFCE}"/>
              </a:ext>
            </a:extLst>
          </p:cNvPr>
          <p:cNvSpPr txBox="1"/>
          <p:nvPr/>
        </p:nvSpPr>
        <p:spPr>
          <a:xfrm>
            <a:off x="1175537" y="298111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6AAB80B-CF8A-4E87-B42B-8A78A6072A3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486289" y="1119982"/>
            <a:ext cx="5851485" cy="398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5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3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3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5432B42-8A59-49F6-9232-9C9312DFC33B}"/>
              </a:ext>
            </a:extLst>
          </p:cNvPr>
          <p:cNvSpPr/>
          <p:nvPr/>
        </p:nvSpPr>
        <p:spPr>
          <a:xfrm>
            <a:off x="736927" y="2689992"/>
            <a:ext cx="1055288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  <a:cs typeface="Microsoft YaHei" charset="-122"/>
              </a:rPr>
              <a:t>运动精神及意义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2516948-FED7-42FE-992F-8634ABA666B2}"/>
              </a:ext>
            </a:extLst>
          </p:cNvPr>
          <p:cNvGrpSpPr/>
          <p:nvPr/>
        </p:nvGrpSpPr>
        <p:grpSpPr>
          <a:xfrm>
            <a:off x="9510464" y="151989"/>
            <a:ext cx="2436826" cy="2487356"/>
            <a:chOff x="9510464" y="-293297"/>
            <a:chExt cx="2436826" cy="2487356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C99FD6B-1B73-476F-8E69-860EF13BA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10464" y="-293297"/>
              <a:ext cx="1809050" cy="1839861"/>
            </a:xfrm>
            <a:prstGeom prst="rect">
              <a:avLst/>
            </a:prstGeom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81963E13-60C7-462E-8413-0D2F58295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GlowDiffused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62850" y="887743"/>
              <a:ext cx="1284440" cy="130631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418C80B-4AC6-4F90-839C-949839582D00}"/>
              </a:ext>
            </a:extLst>
          </p:cNvPr>
          <p:cNvGrpSpPr/>
          <p:nvPr/>
        </p:nvGrpSpPr>
        <p:grpSpPr>
          <a:xfrm>
            <a:off x="5142866" y="910028"/>
            <a:ext cx="1906268" cy="2105616"/>
            <a:chOff x="5142866" y="910028"/>
            <a:chExt cx="1906268" cy="21056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83B94AB-3964-44F9-9B56-21AB3622A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42866" y="910028"/>
              <a:ext cx="1906268" cy="210561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02320760-3198-4AF2-A831-3319D230E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79480" b="52836"/>
            <a:stretch/>
          </p:blipFill>
          <p:spPr>
            <a:xfrm>
              <a:off x="5602501" y="1612253"/>
              <a:ext cx="410871" cy="70116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B02DCC6B-CE8C-4E72-AAE5-ACC4D95BA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8522" t="-267" r="-390" b="50913"/>
            <a:stretch/>
          </p:blipFill>
          <p:spPr>
            <a:xfrm>
              <a:off x="6013372" y="1608170"/>
              <a:ext cx="569124" cy="7560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452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DFBA89B-FF3D-4C57-92EC-362FB8CD6680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69F0FA78-4958-43FF-9750-7CCF165719FB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58377F5E-3803-46AA-8A10-ECC96E01DF8C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xmlns="" id="{19C133FF-168B-4375-81AC-81095C0B7D84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13DBF8C-25CF-41CE-A184-BD3906201C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2D515AC-CF38-45A0-BE30-DAE6646F16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565" y="1596789"/>
            <a:ext cx="11396869" cy="3747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12615" y="289909"/>
            <a:ext cx="386610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运动精神及意义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5586" y="2373101"/>
            <a:ext cx="10045384" cy="2111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160"/>
              </a:lnSpc>
            </a:pPr>
            <a:r>
              <a:rPr kumimoji="1" lang="zh-CN" altLang="en-US" sz="2600" dirty="0">
                <a:latin typeface="Kaiti SC" charset="-122"/>
                <a:ea typeface="Kaiti SC" charset="-122"/>
                <a:cs typeface="Kaiti SC" charset="-122"/>
              </a:rPr>
              <a:t>      </a:t>
            </a:r>
            <a:r>
              <a:rPr kumimoji="1" lang="zh-CN" altLang="en-US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一二</a:t>
            </a:r>
            <a:r>
              <a:rPr kumimoji="1" lang="en-US" altLang="zh-CN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九运动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正如毛泽东所指出的，一二</a:t>
            </a:r>
            <a:r>
              <a:rPr kumimoji="1" lang="en-US" altLang="zh-CN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九运动“是抗战动员的运动，是准备思想和干部的运动，是动员全民族的运动，有着重大的历史意义”。 </a:t>
            </a:r>
          </a:p>
        </p:txBody>
      </p:sp>
    </p:spTree>
    <p:extLst>
      <p:ext uri="{BB962C8B-B14F-4D97-AF65-F5344CB8AC3E}">
        <p14:creationId xmlns:p14="http://schemas.microsoft.com/office/powerpoint/2010/main" val="72772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1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6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3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2CF479AB-74E4-45B6-8604-245ED1F35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0376" y="1428702"/>
            <a:ext cx="9594694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</a:rPr>
              <a:t>谢谢观看</a:t>
            </a:r>
            <a:endParaRPr lang="en-US" altLang="zh-CN" sz="11500" b="1" dirty="0">
              <a:blipFill>
                <a:blip r:embed="rId4"/>
                <a:stretch>
                  <a:fillRect/>
                </a:stretch>
              </a:blip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3370320" y="3744221"/>
            <a:ext cx="545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</a:t>
            </a:r>
            <a:r>
              <a:rPr kumimoji="1"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：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  <a:hlinkClick r:id="rId5"/>
              </a:rPr>
              <a:t>www.uzzf.com</a:t>
            </a:r>
            <a:r>
              <a:rPr kumimoji="1"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 </a:t>
            </a:r>
            <a:r>
              <a:rPr kumimoji="1"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日期：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20XX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X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28947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4CEEB8A-B94B-446F-8EDD-C36DFAB4BCA2}"/>
              </a:ext>
            </a:extLst>
          </p:cNvPr>
          <p:cNvGrpSpPr/>
          <p:nvPr/>
        </p:nvGrpSpPr>
        <p:grpSpPr>
          <a:xfrm>
            <a:off x="2797791" y="2625187"/>
            <a:ext cx="6796585" cy="735518"/>
            <a:chOff x="2585812" y="2583278"/>
            <a:chExt cx="6796585" cy="73551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601E2BB2-E538-456D-A458-C73A1A36DF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44" t="7063" r="6399" b="8840"/>
            <a:stretch/>
          </p:blipFill>
          <p:spPr>
            <a:xfrm>
              <a:off x="2585812" y="2583278"/>
              <a:ext cx="6796585" cy="735518"/>
            </a:xfrm>
            <a:prstGeom prst="rect">
              <a:avLst/>
            </a:prstGeom>
          </p:spPr>
        </p:pic>
        <p:sp>
          <p:nvSpPr>
            <p:cNvPr id="11" name="圆角矩形 1">
              <a:extLst>
                <a:ext uri="{FF2B5EF4-FFF2-40B4-BE49-F238E27FC236}">
                  <a16:creationId xmlns:a16="http://schemas.microsoft.com/office/drawing/2014/main" xmlns="" id="{AB5C742D-CE25-4D46-BB4E-0C3BA62D1098}"/>
                </a:ext>
              </a:extLst>
            </p:cNvPr>
            <p:cNvSpPr/>
            <p:nvPr/>
          </p:nvSpPr>
          <p:spPr>
            <a:xfrm>
              <a:off x="3444662" y="2611020"/>
              <a:ext cx="1344149" cy="672000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3112" tIns="66556" rIns="432000" bIns="66556"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01</a:t>
              </a:r>
            </a:p>
          </p:txBody>
        </p:sp>
        <p:sp>
          <p:nvSpPr>
            <p:cNvPr id="24" name="TextBox 45"/>
            <p:cNvSpPr txBox="1"/>
            <p:nvPr/>
          </p:nvSpPr>
          <p:spPr>
            <a:xfrm>
              <a:off x="4479598" y="2680480"/>
              <a:ext cx="359211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运动背景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8A3F56C-FA92-407A-8CE1-99DBB086C612}"/>
              </a:ext>
            </a:extLst>
          </p:cNvPr>
          <p:cNvGrpSpPr/>
          <p:nvPr/>
        </p:nvGrpSpPr>
        <p:grpSpPr>
          <a:xfrm>
            <a:off x="2797791" y="3754439"/>
            <a:ext cx="6796586" cy="762088"/>
            <a:chOff x="2517825" y="3745344"/>
            <a:chExt cx="6796586" cy="762088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44FF2493-BB94-436A-8FA4-614AEDB3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32" t="7409" r="7129" b="13152"/>
            <a:stretch/>
          </p:blipFill>
          <p:spPr>
            <a:xfrm>
              <a:off x="2517825" y="3745344"/>
              <a:ext cx="6796586" cy="672777"/>
            </a:xfrm>
            <a:prstGeom prst="rect">
              <a:avLst/>
            </a:prstGeom>
          </p:spPr>
        </p:pic>
        <p:sp>
          <p:nvSpPr>
            <p:cNvPr id="12" name="圆角矩形 1">
              <a:extLst>
                <a:ext uri="{FF2B5EF4-FFF2-40B4-BE49-F238E27FC236}">
                  <a16:creationId xmlns:a16="http://schemas.microsoft.com/office/drawing/2014/main" xmlns="" id="{73D725D3-7152-4F82-8BBD-34188DA978DA}"/>
                </a:ext>
              </a:extLst>
            </p:cNvPr>
            <p:cNvSpPr/>
            <p:nvPr/>
          </p:nvSpPr>
          <p:spPr>
            <a:xfrm>
              <a:off x="3376675" y="3835432"/>
              <a:ext cx="1344149" cy="672000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3112" tIns="66556" rIns="432000" bIns="66556"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02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4411611" y="3826271"/>
              <a:ext cx="35821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运动简介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627095B-7D06-4E03-AA9E-35D73DEED8A8}"/>
              </a:ext>
            </a:extLst>
          </p:cNvPr>
          <p:cNvGrpSpPr/>
          <p:nvPr/>
        </p:nvGrpSpPr>
        <p:grpSpPr>
          <a:xfrm>
            <a:off x="2797790" y="4883605"/>
            <a:ext cx="6796587" cy="677101"/>
            <a:chOff x="2388608" y="4725797"/>
            <a:chExt cx="6796587" cy="677101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E32616C1-E3C6-484D-8C72-B6D2499461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632" t="10303" r="7129" b="12810"/>
            <a:stretch/>
          </p:blipFill>
          <p:spPr>
            <a:xfrm>
              <a:off x="2388608" y="4725797"/>
              <a:ext cx="6796587" cy="662770"/>
            </a:xfrm>
            <a:prstGeom prst="rect">
              <a:avLst/>
            </a:prstGeom>
          </p:spPr>
        </p:pic>
        <p:sp>
          <p:nvSpPr>
            <p:cNvPr id="13" name="圆角矩形 1">
              <a:extLst>
                <a:ext uri="{FF2B5EF4-FFF2-40B4-BE49-F238E27FC236}">
                  <a16:creationId xmlns:a16="http://schemas.microsoft.com/office/drawing/2014/main" xmlns="" id="{EAD7C453-CB4F-4C61-A9C6-3A15E574C257}"/>
                </a:ext>
              </a:extLst>
            </p:cNvPr>
            <p:cNvSpPr/>
            <p:nvPr/>
          </p:nvSpPr>
          <p:spPr>
            <a:xfrm>
              <a:off x="3230558" y="4730898"/>
              <a:ext cx="1344149" cy="672000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3112" tIns="66556" rIns="432000" bIns="66556"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03</a:t>
              </a:r>
            </a:p>
          </p:txBody>
        </p:sp>
        <p:sp>
          <p:nvSpPr>
            <p:cNvPr id="26" name="TextBox 77"/>
            <p:cNvSpPr txBox="1"/>
            <p:nvPr/>
          </p:nvSpPr>
          <p:spPr>
            <a:xfrm>
              <a:off x="4282395" y="4766824"/>
              <a:ext cx="359211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运动经过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17DE437-E4F3-4D23-AF2D-1F0B44D02637}"/>
              </a:ext>
            </a:extLst>
          </p:cNvPr>
          <p:cNvGrpSpPr/>
          <p:nvPr/>
        </p:nvGrpSpPr>
        <p:grpSpPr>
          <a:xfrm>
            <a:off x="2868304" y="5914507"/>
            <a:ext cx="6796585" cy="763306"/>
            <a:chOff x="3171213" y="5901685"/>
            <a:chExt cx="6692623" cy="672000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871AF0A3-FBB8-4991-A833-DFEB91693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897" t="12797" r="6402" b="6048"/>
            <a:stretch/>
          </p:blipFill>
          <p:spPr>
            <a:xfrm>
              <a:off x="3171213" y="5914302"/>
              <a:ext cx="6692623" cy="591616"/>
            </a:xfrm>
            <a:prstGeom prst="rect">
              <a:avLst/>
            </a:prstGeom>
          </p:spPr>
        </p:pic>
        <p:sp>
          <p:nvSpPr>
            <p:cNvPr id="17" name="圆角矩形 1">
              <a:extLst>
                <a:ext uri="{FF2B5EF4-FFF2-40B4-BE49-F238E27FC236}">
                  <a16:creationId xmlns:a16="http://schemas.microsoft.com/office/drawing/2014/main" xmlns="" id="{3FD34FFD-0085-499D-945F-6B56267B1775}"/>
                </a:ext>
              </a:extLst>
            </p:cNvPr>
            <p:cNvSpPr/>
            <p:nvPr/>
          </p:nvSpPr>
          <p:spPr>
            <a:xfrm>
              <a:off x="3947491" y="5901685"/>
              <a:ext cx="1344149" cy="672000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3112" tIns="66556" rIns="432000" bIns="66556" rtlCol="0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04</a:t>
              </a:r>
            </a:p>
          </p:txBody>
        </p:sp>
        <p:sp>
          <p:nvSpPr>
            <p:cNvPr id="27" name="TextBox 77"/>
            <p:cNvSpPr txBox="1"/>
            <p:nvPr/>
          </p:nvSpPr>
          <p:spPr>
            <a:xfrm>
              <a:off x="4966597" y="5937202"/>
              <a:ext cx="359211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运动意义精神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6D65F9-D6E8-49CE-A6EE-AA2EE788B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4994" y="158024"/>
            <a:ext cx="5344496" cy="244850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8209AC-0A4E-49BE-BC37-F632E0F068C5}"/>
              </a:ext>
            </a:extLst>
          </p:cNvPr>
          <p:cNvSpPr txBox="1"/>
          <p:nvPr/>
        </p:nvSpPr>
        <p:spPr>
          <a:xfrm>
            <a:off x="4530806" y="256826"/>
            <a:ext cx="3069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 录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87D00FDA-4AB1-496A-B5C2-9C68B20E378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296485" y="3166281"/>
            <a:ext cx="3800303" cy="369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3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B2385EE-C44E-4D95-AE58-BD32F9B70F67}"/>
              </a:ext>
            </a:extLst>
          </p:cNvPr>
          <p:cNvSpPr/>
          <p:nvPr/>
        </p:nvSpPr>
        <p:spPr>
          <a:xfrm>
            <a:off x="3153698" y="2639345"/>
            <a:ext cx="61093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  <a:cs typeface="Microsoft YaHei" charset="-122"/>
              </a:rPr>
              <a:t>运动背景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6DB6DE-A055-4735-8ED0-C2DBE42D8C5F}"/>
              </a:ext>
            </a:extLst>
          </p:cNvPr>
          <p:cNvGrpSpPr/>
          <p:nvPr/>
        </p:nvGrpSpPr>
        <p:grpSpPr>
          <a:xfrm>
            <a:off x="5142866" y="910028"/>
            <a:ext cx="1906268" cy="2105616"/>
            <a:chOff x="5142866" y="910028"/>
            <a:chExt cx="1906268" cy="210561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E69B7801-12B1-4C6F-A0BA-BADFB910F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2866" y="910028"/>
              <a:ext cx="1906268" cy="2105616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2114764-40C5-446D-8476-36C862BBBE5D}"/>
                </a:ext>
              </a:extLst>
            </p:cNvPr>
            <p:cNvGrpSpPr/>
            <p:nvPr/>
          </p:nvGrpSpPr>
          <p:grpSpPr>
            <a:xfrm>
              <a:off x="5602501" y="1464753"/>
              <a:ext cx="863317" cy="920255"/>
              <a:chOff x="5232683" y="1536342"/>
              <a:chExt cx="1355163" cy="1145187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82B21D29-2BC1-4A92-8FFC-3B5F80909F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79480" b="52836"/>
              <a:stretch/>
            </p:blipFill>
            <p:spPr>
              <a:xfrm>
                <a:off x="5232683" y="1719894"/>
                <a:ext cx="644951" cy="87254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FBE03256-86DD-4E47-9E94-E3E6074858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0721" t="-1078" r="66019" b="53914"/>
              <a:stretch/>
            </p:blipFill>
            <p:spPr>
              <a:xfrm>
                <a:off x="6040890" y="1536342"/>
                <a:ext cx="546956" cy="1145187"/>
              </a:xfrm>
              <a:prstGeom prst="rect">
                <a:avLst/>
              </a:prstGeom>
            </p:spPr>
          </p:pic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7965201-6DDC-487C-9481-0670E20A6352}"/>
              </a:ext>
            </a:extLst>
          </p:cNvPr>
          <p:cNvGrpSpPr/>
          <p:nvPr/>
        </p:nvGrpSpPr>
        <p:grpSpPr>
          <a:xfrm>
            <a:off x="9510464" y="151989"/>
            <a:ext cx="2436826" cy="2487356"/>
            <a:chOff x="9510464" y="-293297"/>
            <a:chExt cx="2436826" cy="2487356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FC8FE4BB-04BD-48BB-BCE6-4F5D308A1E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10464" y="-293297"/>
              <a:ext cx="1809050" cy="1839861"/>
            </a:xfrm>
            <a:prstGeom prst="rect">
              <a:avLst/>
            </a:prstGeom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3F4AA691-F591-45A7-8072-5C8CC65BD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Diffused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62850" y="887743"/>
              <a:ext cx="1284440" cy="13063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234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EA59E2A-979C-45A8-B961-4DB7EF999540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8" name="箭头: 五边形 7">
              <a:extLst>
                <a:ext uri="{FF2B5EF4-FFF2-40B4-BE49-F238E27FC236}">
                  <a16:creationId xmlns:a16="http://schemas.microsoft.com/office/drawing/2014/main" xmlns="" id="{40A1A3F5-F017-4B46-BC4F-0DCC66AB4B21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xmlns="" id="{4F5C4B02-02A2-4637-81A8-842812E4681E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xmlns="" id="{91F2AE99-BE66-457B-B422-4C48CE4F4EF2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C4B0F0-2558-4171-B9B5-4D43CAF1BC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17" name="矩形 5"/>
          <p:cNvSpPr>
            <a:spLocks noChangeArrowheads="1"/>
          </p:cNvSpPr>
          <p:nvPr/>
        </p:nvSpPr>
        <p:spPr bwMode="auto">
          <a:xfrm>
            <a:off x="4151546" y="1621014"/>
            <a:ext cx="7657455" cy="4016421"/>
          </a:xfrm>
          <a:prstGeom prst="rect">
            <a:avLst/>
          </a:prstGeom>
          <a:noFill/>
          <a:ln w="1905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9pPr>
          </a:lstStyle>
          <a:p>
            <a:pPr algn="just" eaLnBrk="1" hangingPunct="1">
              <a:lnSpc>
                <a:spcPts val="2820"/>
              </a:lnSpc>
            </a:pPr>
            <a:r>
              <a:rPr lang="zh-CN" altLang="en-US" sz="2100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lang="zh-CN" altLang="en-US" sz="2100" dirty="0">
                <a:latin typeface="Microsoft YaHei" charset="-122"/>
                <a:ea typeface="Microsoft YaHei" charset="-122"/>
                <a:cs typeface="Microsoft YaHei" charset="-122"/>
              </a:rPr>
              <a:t>九一八”事变之后，日本帝国主义加紧侵略中国。他们在东北地区推行殖民地化统治的同时，利用南京国民政府的不抵抗主义，把侵略魔爪一步步伸向华北，民族危机日益严重</a:t>
            </a:r>
            <a:r>
              <a:rPr lang="en-US" altLang="zh-CN" sz="2100" dirty="0">
                <a:latin typeface="Microsoft YaHei" charset="-122"/>
                <a:ea typeface="Microsoft YaHei" charset="-122"/>
                <a:cs typeface="Microsoft YaHei" charset="-122"/>
              </a:rPr>
              <a:t>;</a:t>
            </a:r>
          </a:p>
          <a:p>
            <a:pPr algn="just" eaLnBrk="1" hangingPunct="1">
              <a:lnSpc>
                <a:spcPts val="2820"/>
              </a:lnSpc>
            </a:pPr>
            <a:r>
              <a:rPr lang="zh-CN" altLang="en-US" sz="2100" dirty="0">
                <a:latin typeface="Microsoft YaHei" charset="-122"/>
                <a:ea typeface="Microsoft YaHei" charset="-122"/>
                <a:cs typeface="Microsoft YaHei" charset="-122"/>
              </a:rPr>
              <a:t>       </a:t>
            </a:r>
            <a:r>
              <a:rPr lang="en-US" altLang="zh-CN" sz="2100" dirty="0">
                <a:latin typeface="Microsoft YaHei" charset="-122"/>
                <a:ea typeface="Microsoft YaHei" charset="-122"/>
                <a:cs typeface="Microsoft YaHei" charset="-122"/>
              </a:rPr>
              <a:t>1935</a:t>
            </a:r>
            <a:r>
              <a:rPr lang="zh-CN" altLang="en-US" sz="2100" dirty="0">
                <a:latin typeface="Microsoft YaHei" charset="-122"/>
                <a:ea typeface="Microsoft YaHei" charset="-122"/>
                <a:cs typeface="Microsoft YaHei" charset="-122"/>
              </a:rPr>
              <a:t>年五六月间，日本侵略者密谋策划，在天津和河北等地制造事端，并以武力相威胁，先后迫使南京国民政府接受达成了“何梅协定”和“秦土协定”，把包括平津在内的河北、察哈尔两省的大部分主权奉送给日本。</a:t>
            </a:r>
            <a:endParaRPr lang="en-US" altLang="zh-CN" sz="2100" dirty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 algn="just" eaLnBrk="1" hangingPunct="1">
              <a:lnSpc>
                <a:spcPts val="2820"/>
              </a:lnSpc>
            </a:pPr>
            <a:r>
              <a:rPr lang="zh-CN" altLang="en-US" sz="2100" dirty="0">
                <a:latin typeface="Microsoft YaHei" charset="-122"/>
                <a:ea typeface="Microsoft YaHei" charset="-122"/>
                <a:cs typeface="Microsoft YaHei" charset="-122"/>
              </a:rPr>
              <a:t>       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lang="en-US" altLang="zh-CN" sz="21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236AFA-E610-49FB-8509-6DE2DD1A29B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5287" y="1186763"/>
            <a:ext cx="3732017" cy="44506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2CB6BDA-3777-4C4A-94BC-EA6EAC05F266}"/>
              </a:ext>
            </a:extLst>
          </p:cNvPr>
          <p:cNvSpPr txBox="1"/>
          <p:nvPr/>
        </p:nvSpPr>
        <p:spPr>
          <a:xfrm>
            <a:off x="1169604" y="257698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运动背景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63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6CDB75D-D415-4B9B-997F-2D514A36FB62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xmlns="" id="{5B939FA2-B527-4411-A4BC-9FA2F28CF0DA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箭头: V 形 6">
              <a:extLst>
                <a:ext uri="{FF2B5EF4-FFF2-40B4-BE49-F238E27FC236}">
                  <a16:creationId xmlns:a16="http://schemas.microsoft.com/office/drawing/2014/main" xmlns="" id="{6D0F4EAE-C904-4AD7-B391-CF8BCC2EB397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C89DE204-F72B-44EF-9669-899049C80889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3297114-3D02-4DC3-92CF-84BB633014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715958" y="1720819"/>
            <a:ext cx="6948388" cy="3785460"/>
          </a:xfrm>
          <a:prstGeom prst="rect">
            <a:avLst/>
          </a:prstGeom>
          <a:noFill/>
          <a:ln w="19050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  <a:ea typeface="宋体" charset="-122"/>
              </a:defRPr>
            </a:lvl9pPr>
          </a:lstStyle>
          <a:p>
            <a:pPr eaLnBrk="1" hangingPunct="1">
              <a:lnSpc>
                <a:spcPts val="2900"/>
              </a:lnSpc>
            </a:pPr>
            <a:r>
              <a:rPr lang="zh-CN" altLang="en-US" sz="2200" dirty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当日本帝国主义的魔爪伸向华北大地之时，中国共产党人向劳动大众发出抵御侵略、保卫华北的号召。1935年，中共河北省委多次发出通知、宣言，要求华北地区各级党组织，在群众中广泛宣传，开展抗日救亡斗争，并对北平市领导机构进行改组，从政治上和组织上加强了对抗日救亡运动的领导。</a:t>
            </a:r>
            <a:endParaRPr lang="en-US" altLang="zh-CN" sz="2200" dirty="0">
              <a:latin typeface="Microsoft YaHei" charset="-122"/>
              <a:ea typeface="Microsoft YaHei" charset="-122"/>
              <a:cs typeface="Microsoft YaHei" charset="-122"/>
            </a:endParaRPr>
          </a:p>
          <a:p>
            <a:pPr eaLnBrk="1" hangingPunct="1">
              <a:lnSpc>
                <a:spcPts val="2900"/>
              </a:lnSpc>
            </a:pP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11月，在彭涛、周小舟、谷景生、姚依林等人的领导下，北平大中学校学生成立了“北平市学生联合会”，女一中学生郭明秋为主席，姚依林为秘书长。中共北平市工作委员会在学联建立了党团，彭涛为书记。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384103" y="278245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运动背景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92E5500-4AD0-4A65-957D-03E3653FEC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grayscl/>
          </a:blip>
          <a:srcRect b="9060"/>
          <a:stretch/>
        </p:blipFill>
        <p:spPr>
          <a:xfrm>
            <a:off x="7882579" y="1384788"/>
            <a:ext cx="4309421" cy="378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FD6B788-F39E-4BDC-AFDB-545EE5F161DE}"/>
              </a:ext>
            </a:extLst>
          </p:cNvPr>
          <p:cNvSpPr/>
          <p:nvPr/>
        </p:nvSpPr>
        <p:spPr>
          <a:xfrm>
            <a:off x="3153698" y="2639345"/>
            <a:ext cx="61093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  <a:cs typeface="Microsoft YaHei" charset="-122"/>
              </a:rPr>
              <a:t>运动简介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BA9F051-339A-4178-B760-A2C67E549766}"/>
              </a:ext>
            </a:extLst>
          </p:cNvPr>
          <p:cNvGrpSpPr/>
          <p:nvPr/>
        </p:nvGrpSpPr>
        <p:grpSpPr>
          <a:xfrm>
            <a:off x="9509514" y="91162"/>
            <a:ext cx="2436826" cy="2487356"/>
            <a:chOff x="9510464" y="-293297"/>
            <a:chExt cx="2436826" cy="2487356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56EEF0A-DFB3-4D71-A024-4DBE12AED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10464" y="-293297"/>
              <a:ext cx="1809050" cy="1839861"/>
            </a:xfrm>
            <a:prstGeom prst="rect">
              <a:avLst/>
            </a:prstGeom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B740236-6B80-42F0-BF1A-C4A7337AD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GlowDiffused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62850" y="887743"/>
              <a:ext cx="1284440" cy="1306316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5049A73-9D6A-4A77-B277-1D010EBD847E}"/>
              </a:ext>
            </a:extLst>
          </p:cNvPr>
          <p:cNvGrpSpPr/>
          <p:nvPr/>
        </p:nvGrpSpPr>
        <p:grpSpPr>
          <a:xfrm>
            <a:off x="5142866" y="910028"/>
            <a:ext cx="1906268" cy="2105616"/>
            <a:chOff x="5142866" y="910028"/>
            <a:chExt cx="1906268" cy="210561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5A5E375B-EC27-4F55-B7D8-010F466D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42866" y="910028"/>
              <a:ext cx="1906268" cy="2105616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7D43952B-F093-40B7-8182-7E72E7A26A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79480" b="52836"/>
            <a:stretch/>
          </p:blipFill>
          <p:spPr>
            <a:xfrm>
              <a:off x="5602501" y="1612253"/>
              <a:ext cx="410871" cy="701166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59DC1C3-F59A-4373-ABB0-90D55729DF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34505" r="45394" b="50646"/>
            <a:stretch/>
          </p:blipFill>
          <p:spPr>
            <a:xfrm>
              <a:off x="6059360" y="1642781"/>
              <a:ext cx="523136" cy="7560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499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233CF81-9BDD-4E6E-86DD-D3DFFD222044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83A590B4-1D50-4516-9B25-5E6824F2B392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A393996F-DEAF-47A0-9FF3-2132888CA1B9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xmlns="" id="{B8C7C488-FB2C-4049-B433-6F5990E788A6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D82A331-A501-4860-8B33-055655D90F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25155" y="303160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运动简介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xmlns="" id="{5BE376CC-2BB5-42E5-8AEE-84A9A1F35B14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81472" y="2431415"/>
            <a:ext cx="6237074" cy="2038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3300"/>
              </a:lnSpc>
              <a:buFont typeface="Arial" charset="0"/>
              <a:buNone/>
            </a:pPr>
            <a:r>
              <a:rPr lang="zh-CN" altLang="en-US" sz="2200" b="1" dirty="0">
                <a:latin typeface="Kaiti SC" charset="-122"/>
                <a:ea typeface="Kaiti SC" charset="-122"/>
                <a:cs typeface="Kaiti SC" charset="-122"/>
              </a:rPr>
              <a:t>        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1935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年的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9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日，北平（北京）大中学生数千人在中国共产党的领导下举行了抗日救国示威游行，反对华北自治，反抗日本帝国主义，掀起全国抗日救国新高潮，史称“一二</a:t>
            </a:r>
            <a:r>
              <a:rPr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九”运动。这是中国共产党领导的一次大规模学生爱国运动。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3750261-ECBC-4D06-994C-463282FAD7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4787" b="6438"/>
          <a:stretch/>
        </p:blipFill>
        <p:spPr>
          <a:xfrm>
            <a:off x="7742601" y="1594658"/>
            <a:ext cx="3667927" cy="371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E8E46A8-20BA-4241-A2CF-DA5166EFE047}"/>
              </a:ext>
            </a:extLst>
          </p:cNvPr>
          <p:cNvSpPr/>
          <p:nvPr/>
        </p:nvSpPr>
        <p:spPr>
          <a:xfrm>
            <a:off x="3153698" y="2639345"/>
            <a:ext cx="610936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blipFill>
                  <a:blip r:embed="rId3"/>
                  <a:stretch>
                    <a:fillRect/>
                  </a:stretch>
                </a:blipFill>
                <a:latin typeface="方正舒体" panose="02010601030101010101" pitchFamily="2" charset="-122"/>
                <a:ea typeface="方正舒体" panose="02010601030101010101" pitchFamily="2" charset="-122"/>
                <a:cs typeface="Microsoft YaHei" charset="-122"/>
              </a:rPr>
              <a:t>运动经过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E687350-98CA-450C-AD10-CFEE4B71019F}"/>
              </a:ext>
            </a:extLst>
          </p:cNvPr>
          <p:cNvGrpSpPr/>
          <p:nvPr/>
        </p:nvGrpSpPr>
        <p:grpSpPr>
          <a:xfrm>
            <a:off x="9510464" y="151989"/>
            <a:ext cx="2436826" cy="2487356"/>
            <a:chOff x="9510464" y="-293297"/>
            <a:chExt cx="2436826" cy="2487356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7239280-E3FA-433E-992D-FB88BE33A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10464" y="-293297"/>
              <a:ext cx="1809050" cy="1839861"/>
            </a:xfrm>
            <a:prstGeom prst="rect">
              <a:avLst/>
            </a:prstGeom>
            <a:effectLst>
              <a:outerShdw blurRad="50800" dist="50800" dir="5400000" algn="ctr" rotWithShape="0">
                <a:schemeClr val="bg1"/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FC85094C-8F88-4CA3-B866-2331DF99B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GlowDiffused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662850" y="887743"/>
              <a:ext cx="1284440" cy="130631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A0B6B68-DCC0-4A7F-80C2-37846AE16364}"/>
              </a:ext>
            </a:extLst>
          </p:cNvPr>
          <p:cNvGrpSpPr/>
          <p:nvPr/>
        </p:nvGrpSpPr>
        <p:grpSpPr>
          <a:xfrm>
            <a:off x="5142866" y="910028"/>
            <a:ext cx="1906268" cy="2105616"/>
            <a:chOff x="5142866" y="910028"/>
            <a:chExt cx="1906268" cy="210561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FD5E786-1D3B-49E5-AB01-156A19BCE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42866" y="910028"/>
              <a:ext cx="1906268" cy="210561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C6218204-5C4B-431A-AF02-ADF7F0069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79480" b="52836"/>
            <a:stretch/>
          </p:blipFill>
          <p:spPr>
            <a:xfrm>
              <a:off x="5602501" y="1612253"/>
              <a:ext cx="410871" cy="70116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1EFFC405-553B-4265-8B06-0C6478EAB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7894" t="-1220" r="20238" b="51866"/>
            <a:stretch/>
          </p:blipFill>
          <p:spPr>
            <a:xfrm>
              <a:off x="6013372" y="1608170"/>
              <a:ext cx="569124" cy="7560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042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DDFF161-D928-4FED-8664-5E020455F26A}"/>
              </a:ext>
            </a:extLst>
          </p:cNvPr>
          <p:cNvGrpSpPr/>
          <p:nvPr/>
        </p:nvGrpSpPr>
        <p:grpSpPr>
          <a:xfrm>
            <a:off x="0" y="221445"/>
            <a:ext cx="11808744" cy="627993"/>
            <a:chOff x="248194" y="273344"/>
            <a:chExt cx="11773990" cy="627993"/>
          </a:xfrm>
        </p:grpSpPr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DA7B8D66-8B0F-4D1E-885F-0F39643B32E2}"/>
                </a:ext>
              </a:extLst>
            </p:cNvPr>
            <p:cNvSpPr/>
            <p:nvPr userDrawn="1"/>
          </p:nvSpPr>
          <p:spPr>
            <a:xfrm>
              <a:off x="248194" y="273344"/>
              <a:ext cx="10972800" cy="600892"/>
            </a:xfrm>
            <a:prstGeom prst="homePlate">
              <a:avLst>
                <a:gd name="adj" fmla="val 3260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xmlns="" id="{246ABCB7-D3DF-4097-BC31-D5509DE41F1E}"/>
                </a:ext>
              </a:extLst>
            </p:cNvPr>
            <p:cNvSpPr/>
            <p:nvPr userDrawn="1"/>
          </p:nvSpPr>
          <p:spPr>
            <a:xfrm>
              <a:off x="11220994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xmlns="" id="{9CF8CD28-1C8B-47E3-8B7C-B30E39CFAEA3}"/>
                </a:ext>
              </a:extLst>
            </p:cNvPr>
            <p:cNvSpPr/>
            <p:nvPr userDrawn="1"/>
          </p:nvSpPr>
          <p:spPr>
            <a:xfrm>
              <a:off x="11591109" y="300445"/>
              <a:ext cx="431075" cy="600892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A478291-1B36-4B49-AC3A-112D0FEEC1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7863" r="8164"/>
          <a:stretch/>
        </p:blipFill>
        <p:spPr>
          <a:xfrm>
            <a:off x="54881" y="-143226"/>
            <a:ext cx="1643290" cy="1330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88474" y="2117752"/>
            <a:ext cx="6708044" cy="31410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kumimoji="1" lang="zh-CN" altLang="en-US" sz="2500" dirty="0">
                <a:latin typeface="Kaiti SC" charset="-122"/>
                <a:ea typeface="Kaiti SC" charset="-122"/>
                <a:cs typeface="Kaiti SC" charset="-122"/>
              </a:rPr>
              <a:t>   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1935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9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日上午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10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时，北平各大中学学生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3000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余人齐集新华门前请愿。随后举行大规模示威游行，反对设立冀察政务委员会，反对华北 “防共自治运动”，反对日本侵略华北。</a:t>
            </a:r>
          </a:p>
          <a:p>
            <a:pPr>
              <a:lnSpc>
                <a:spcPts val="300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　   游行队伍在西单和东长安街与军警发生冲突，学生受伤颇多，被捕者数十人。</a:t>
            </a:r>
          </a:p>
          <a:p>
            <a:pPr>
              <a:lnSpc>
                <a:spcPts val="3000"/>
              </a:lnSpc>
            </a:pP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      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12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月</a:t>
            </a:r>
            <a:r>
              <a:rPr kumimoji="1" lang="en-US" altLang="zh-CN" sz="2200" dirty="0">
                <a:latin typeface="Microsoft YaHei" charset="-122"/>
                <a:ea typeface="Microsoft YaHei" charset="-122"/>
                <a:cs typeface="Microsoft YaHei" charset="-122"/>
              </a:rPr>
              <a:t>10</a:t>
            </a:r>
            <a:r>
              <a:rPr kumimoji="1" lang="zh-CN" altLang="en-US" sz="2200" dirty="0">
                <a:latin typeface="Microsoft YaHei" charset="-122"/>
                <a:ea typeface="Microsoft YaHei" charset="-122"/>
                <a:cs typeface="Microsoft YaHei" charset="-122"/>
              </a:rPr>
              <a:t>日，北平各校学生实行总罢课。杭州浙江大学学生会决议，响应北平学生运动，并通电全国。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D00DB28-4B1D-47B1-BF9E-BD326B938FF8}"/>
              </a:ext>
            </a:extLst>
          </p:cNvPr>
          <p:cNvSpPr txBox="1"/>
          <p:nvPr/>
        </p:nvSpPr>
        <p:spPr>
          <a:xfrm>
            <a:off x="1175537" y="298111"/>
            <a:ext cx="30518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运动经过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41C09B3-1075-4B14-9C58-9D281BCB3046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564417" y="1537253"/>
            <a:ext cx="3996251" cy="360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903</Words>
  <Application>Microsoft Office PowerPoint</Application>
  <PresentationFormat>自定义</PresentationFormat>
  <Paragraphs>74</Paragraphs>
  <Slides>18</Slides>
  <Notes>18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NINGMEI</cp:lastModifiedBy>
  <cp:revision>247</cp:revision>
  <dcterms:created xsi:type="dcterms:W3CDTF">2017-11-17T03:18:02Z</dcterms:created>
  <dcterms:modified xsi:type="dcterms:W3CDTF">2021-12-07T08:34:57Z</dcterms:modified>
  <cp:category>https://shop64367517.taobao.com</cp:category>
</cp:coreProperties>
</file>