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7" r:id="rId2"/>
    <p:sldId id="256" r:id="rId3"/>
    <p:sldId id="278" r:id="rId4"/>
    <p:sldId id="259" r:id="rId5"/>
    <p:sldId id="260" r:id="rId6"/>
    <p:sldId id="261" r:id="rId7"/>
    <p:sldId id="279" r:id="rId8"/>
    <p:sldId id="263" r:id="rId9"/>
    <p:sldId id="264" r:id="rId10"/>
    <p:sldId id="265" r:id="rId11"/>
    <p:sldId id="266" r:id="rId12"/>
    <p:sldId id="267" r:id="rId13"/>
    <p:sldId id="268" r:id="rId14"/>
    <p:sldId id="269" r:id="rId15"/>
    <p:sldId id="280" r:id="rId16"/>
    <p:sldId id="271" r:id="rId17"/>
    <p:sldId id="272" r:id="rId18"/>
    <p:sldId id="281" r:id="rId19"/>
    <p:sldId id="273" r:id="rId20"/>
    <p:sldId id="282" r:id="rId21"/>
    <p:sldId id="276" r:id="rId22"/>
    <p:sldId id="28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63"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72" autoAdjust="0"/>
    <p:restoredTop sz="94660"/>
  </p:normalViewPr>
  <p:slideViewPr>
    <p:cSldViewPr snapToGrid="0" showGuides="1">
      <p:cViewPr varScale="1">
        <p:scale>
          <a:sx n="112" d="100"/>
          <a:sy n="112" d="100"/>
        </p:scale>
        <p:origin x="414" y="108"/>
      </p:cViewPr>
      <p:guideLst>
        <p:guide pos="416"/>
        <p:guide pos="7256"/>
        <p:guide orient="horz" pos="663"/>
        <p:guide orient="horz" pos="712"/>
        <p:guide orient="horz" pos="3928"/>
        <p:guide orient="horz"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31D64D-30FA-4A1D-A645-0139D1949694}"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C284D-8A24-4E1B-9376-771F42A9DE46}" type="slidenum">
              <a:rPr lang="zh-CN" altLang="en-US" smtClean="0"/>
              <a:t>‹#›</a:t>
            </a:fld>
            <a:endParaRPr lang="zh-CN" altLang="en-US"/>
          </a:p>
        </p:txBody>
      </p:sp>
    </p:spTree>
    <p:extLst>
      <p:ext uri="{BB962C8B-B14F-4D97-AF65-F5344CB8AC3E}">
        <p14:creationId xmlns:p14="http://schemas.microsoft.com/office/powerpoint/2010/main" val="1191009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6479BB-3432-4BA9-A994-C7D8164A82E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683C832-1D4A-40DA-A3EB-0BD3B52831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EFB7B46-265A-4673-BB04-B2E0979C7FED}"/>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D0BAF93E-52EC-4051-9865-B0444134867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5A2B2F-2976-40B7-ACCF-D0C3441A1426}"/>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3140227421"/>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0584C6-2824-4FB2-84D9-7E9CB96E6BC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C70A0FA-71C7-43F5-A1CE-228C36F2410F}"/>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4" name="页脚占位符 3">
            <a:extLst>
              <a:ext uri="{FF2B5EF4-FFF2-40B4-BE49-F238E27FC236}">
                <a16:creationId xmlns:a16="http://schemas.microsoft.com/office/drawing/2014/main" id="{E72BB26A-C827-49A9-9422-E18EA0A834A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AB49536-D841-432A-AF70-24730A456160}"/>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573055139"/>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87BCCB6-06A2-469E-8FC9-F811B9EFAFD4}"/>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3" name="页脚占位符 2">
            <a:extLst>
              <a:ext uri="{FF2B5EF4-FFF2-40B4-BE49-F238E27FC236}">
                <a16:creationId xmlns:a16="http://schemas.microsoft.com/office/drawing/2014/main" id="{7D716BCF-9504-466F-AC19-769221FAC5F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9A64645-D522-4E88-A830-53984EA2E7B3}"/>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3656278348"/>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8529E1-A192-4041-82AA-E2F4413024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2E9B015-A522-43BF-BF84-1EED179983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FCAE6B5-31D5-455C-B313-045F802608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0857255-358E-4B9E-91A1-8E7D422AC388}"/>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6" name="页脚占位符 5">
            <a:extLst>
              <a:ext uri="{FF2B5EF4-FFF2-40B4-BE49-F238E27FC236}">
                <a16:creationId xmlns:a16="http://schemas.microsoft.com/office/drawing/2014/main" id="{8D84ECFD-725E-4123-9E85-7103D68C8C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69D02BB-6D5C-4544-BF54-12376ABDBE94}"/>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222357055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C0E983-4EAC-4F84-9ED9-BB38504C0C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246AC83-A8D2-42ED-ACA3-C5EC1FEF74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439026C-32FD-41FB-BAE2-1FA3CAC57B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57B5578-3335-45D8-BF50-F256882D433B}"/>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6" name="页脚占位符 5">
            <a:extLst>
              <a:ext uri="{FF2B5EF4-FFF2-40B4-BE49-F238E27FC236}">
                <a16:creationId xmlns:a16="http://schemas.microsoft.com/office/drawing/2014/main" id="{87550874-61AF-4A51-98B7-4AA5DD0788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CF31F5F-4EC9-42EC-9855-2F43E259C50D}"/>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1681836073"/>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A05E68-93BC-4623-A169-4D96EDA56F8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52D2B24-1CE6-40C4-98CD-52DE7C598D5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254C95F-8958-49E1-97DA-8E78A4AD07D2}"/>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E5F4E7F3-04F2-41C8-A4BB-E64838645F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18768E-4D7B-4238-96FA-7A7647699B19}"/>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2560132610"/>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80AC797-9BD0-4EA1-B152-816A08EA6DC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652042A-EB16-4410-810E-B6BF24F751A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1BC45D-94A2-42A3-92A3-92887FB6FB32}"/>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C78C4CF7-71A5-4295-8D79-4D33E085AF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7A8FB-ED6D-4A3B-B3F5-19ADEEB6C75E}"/>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1691237933"/>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57712404"/>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789061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834376"/>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78509"/>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7653874"/>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8586F0-58BF-4FD0-B6C4-7706E637AEC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B548BD9-D5AA-4384-A7D0-93E3B5ECE1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A93F71B-BEE0-46D0-B5D8-2AE20BA4983B}"/>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5C757812-36BA-43E0-8D8E-79C255BB63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A7F6FC0-4F1A-4017-8085-E3528DFCFCF5}"/>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207905510"/>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ECDBF6-C074-434C-B9C8-56C74E58618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CA1EE08-5D9F-44CD-BD3D-122BECBADF4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A786ED4-6118-422B-91EC-08A5F4EE571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C1865F5-86B3-403F-BE81-F319903C6F4D}"/>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6" name="页脚占位符 5">
            <a:extLst>
              <a:ext uri="{FF2B5EF4-FFF2-40B4-BE49-F238E27FC236}">
                <a16:creationId xmlns:a16="http://schemas.microsoft.com/office/drawing/2014/main" id="{283A571F-07D7-44F5-BA2D-8CC94C1F17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4F48F02-627A-4B53-9B44-E4065C72DFE4}"/>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3855178895"/>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23DDEE-B0A8-4243-931A-85B760EC718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58F4CA0-7507-4047-92B8-A018297D4B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380337F-D221-490F-B75B-9EEE04A133D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48048E9-0C29-4615-B12A-5E9EE99966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B7CE64F-C1C6-4F87-A668-7E1E51C0570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571B0C2-F221-4FC0-BE89-6CD64D88B670}"/>
              </a:ext>
            </a:extLst>
          </p:cNvPr>
          <p:cNvSpPr>
            <a:spLocks noGrp="1"/>
          </p:cNvSpPr>
          <p:nvPr>
            <p:ph type="dt" sz="half" idx="10"/>
          </p:nvPr>
        </p:nvSpPr>
        <p:spPr/>
        <p:txBody>
          <a:bodyPr/>
          <a:lstStyle/>
          <a:p>
            <a:fld id="{B9CA4477-A606-4022-9FD2-6FC8A56AACC4}" type="datetimeFigureOut">
              <a:rPr lang="zh-CN" altLang="en-US" smtClean="0"/>
              <a:t>2021/11/1 Monday</a:t>
            </a:fld>
            <a:endParaRPr lang="zh-CN" altLang="en-US"/>
          </a:p>
        </p:txBody>
      </p:sp>
      <p:sp>
        <p:nvSpPr>
          <p:cNvPr id="8" name="页脚占位符 7">
            <a:extLst>
              <a:ext uri="{FF2B5EF4-FFF2-40B4-BE49-F238E27FC236}">
                <a16:creationId xmlns:a16="http://schemas.microsoft.com/office/drawing/2014/main" id="{2FC92FAC-C8BF-4FDA-A4A3-D762D3EF9B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E5C5C83-3B9E-4B56-BEED-D9D128BFA835}"/>
              </a:ext>
            </a:extLst>
          </p:cNvPr>
          <p:cNvSpPr>
            <a:spLocks noGrp="1"/>
          </p:cNvSpPr>
          <p:nvPr>
            <p:ph type="sldNum" sz="quarter" idx="12"/>
          </p:nvPr>
        </p:nvSpPr>
        <p:spPr/>
        <p:txBody>
          <a:body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2828848013"/>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ABBC9C7-96B2-4892-98B2-3CB160F7E0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E4C1CB8-1483-491F-8A76-68424FB841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4283A44-5DED-4623-BBC2-29B2260EDF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CA4477-A606-4022-9FD2-6FC8A56AACC4}"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0BBFA258-2601-499E-B104-30DBBD337A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E6710C0-6EC5-43B0-BCC4-FB60D7E42A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96CAF5-1E3F-44DC-9B52-4E21B150972A}" type="slidenum">
              <a:rPr lang="zh-CN" altLang="en-US" smtClean="0"/>
              <a:t>‹#›</a:t>
            </a:fld>
            <a:endParaRPr lang="zh-CN" altLang="en-US"/>
          </a:p>
        </p:txBody>
      </p:sp>
    </p:spTree>
    <p:extLst>
      <p:ext uri="{BB962C8B-B14F-4D97-AF65-F5344CB8AC3E}">
        <p14:creationId xmlns:p14="http://schemas.microsoft.com/office/powerpoint/2010/main" val="21961548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3"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7.png"/><Relationship Id="rId3" Type="http://schemas.openxmlformats.org/officeDocument/2006/relationships/slideLayout" Target="../slideLayouts/slideLayout11.xml"/><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audio" Target="../media/media1.mp3"/><Relationship Id="rId16" Type="http://schemas.openxmlformats.org/officeDocument/2006/relationships/image" Target="../media/image9.png"/><Relationship Id="rId1" Type="http://schemas.microsoft.com/office/2007/relationships/media" Target="../media/media1.mp3"/><Relationship Id="rId6" Type="http://schemas.openxmlformats.org/officeDocument/2006/relationships/image" Target="../media/image2.png"/><Relationship Id="rId11" Type="http://schemas.microsoft.com/office/2007/relationships/hdphoto" Target="../media/hdphoto3.wdp"/><Relationship Id="rId5" Type="http://schemas.microsoft.com/office/2007/relationships/hdphoto" Target="../media/hdphoto1.wdp"/><Relationship Id="rId15" Type="http://schemas.openxmlformats.org/officeDocument/2006/relationships/image" Target="../media/image8.png"/><Relationship Id="rId10"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4.png"/><Relationship Id="rId14" Type="http://schemas.microsoft.com/office/2007/relationships/hdphoto" Target="../media/hdphoto4.wdp"/></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4.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Layout" Target="../slideLayouts/slideLayout11.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422EE3E0-3BD0-42C6-95CF-6DB443337825}"/>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710908" y="2706960"/>
            <a:ext cx="4050582" cy="4050582"/>
          </a:xfrm>
          <a:prstGeom prst="rect">
            <a:avLst/>
          </a:prstGeom>
        </p:spPr>
      </p:pic>
      <p:pic>
        <p:nvPicPr>
          <p:cNvPr id="35" name="图片 34">
            <a:extLst>
              <a:ext uri="{FF2B5EF4-FFF2-40B4-BE49-F238E27FC236}">
                <a16:creationId xmlns:a16="http://schemas.microsoft.com/office/drawing/2014/main" id="{C96220A6-96C2-4011-B8E4-7DB11B8EC74B}"/>
              </a:ext>
            </a:extLst>
          </p:cNvPr>
          <p:cNvPicPr>
            <a:picLocks noChangeAspect="1"/>
          </p:cNvPicPr>
          <p:nvPr/>
        </p:nvPicPr>
        <p:blipFill rotWithShape="1">
          <a:blip r:embed="rId6">
            <a:extLst>
              <a:ext uri="{28A0092B-C50C-407E-A947-70E740481C1C}">
                <a14:useLocalDpi xmlns:a14="http://schemas.microsoft.com/office/drawing/2010/main" val="0"/>
              </a:ext>
            </a:extLst>
          </a:blip>
          <a:srcRect l="30085" b="-3760"/>
          <a:stretch/>
        </p:blipFill>
        <p:spPr>
          <a:xfrm>
            <a:off x="13242" y="1904999"/>
            <a:ext cx="3083007" cy="4575499"/>
          </a:xfrm>
          <a:prstGeom prst="rect">
            <a:avLst/>
          </a:prstGeom>
        </p:spPr>
      </p:pic>
      <p:pic>
        <p:nvPicPr>
          <p:cNvPr id="31" name="图片 30">
            <a:extLst>
              <a:ext uri="{FF2B5EF4-FFF2-40B4-BE49-F238E27FC236}">
                <a16:creationId xmlns:a16="http://schemas.microsoft.com/office/drawing/2014/main" id="{A17D18AE-E8A2-4DCB-985B-E239577342C4}"/>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42582"/>
            <a:ext cx="4521200" cy="2367568"/>
          </a:xfrm>
          <a:prstGeom prst="rect">
            <a:avLst/>
          </a:prstGeom>
        </p:spPr>
      </p:pic>
      <p:pic>
        <p:nvPicPr>
          <p:cNvPr id="3" name="图片 2">
            <a:extLst>
              <a:ext uri="{FF2B5EF4-FFF2-40B4-BE49-F238E27FC236}">
                <a16:creationId xmlns:a16="http://schemas.microsoft.com/office/drawing/2014/main" id="{D0D67D54-8BE0-437C-9C2A-E6BECF6A180F}"/>
              </a:ext>
            </a:extLst>
          </p:cNvPr>
          <p:cNvPicPr>
            <a:picLocks noChangeAspect="1"/>
          </p:cNvPicPr>
          <p:nvPr/>
        </p:nvPicPr>
        <p:blipFill rotWithShape="1">
          <a:blip r:embed="rId9">
            <a:extLst>
              <a:ext uri="{28A0092B-C50C-407E-A947-70E740481C1C}">
                <a14:useLocalDpi xmlns:a14="http://schemas.microsoft.com/office/drawing/2010/main" val="0"/>
              </a:ext>
            </a:extLst>
          </a:blip>
          <a:srcRect t="67657" b="5669"/>
          <a:stretch/>
        </p:blipFill>
        <p:spPr>
          <a:xfrm>
            <a:off x="-2" y="5259359"/>
            <a:ext cx="12192000" cy="1626076"/>
          </a:xfrm>
          <a:prstGeom prst="rect">
            <a:avLst/>
          </a:prstGeom>
        </p:spPr>
      </p:pic>
      <p:pic>
        <p:nvPicPr>
          <p:cNvPr id="7" name="图片 6">
            <a:extLst>
              <a:ext uri="{FF2B5EF4-FFF2-40B4-BE49-F238E27FC236}">
                <a16:creationId xmlns:a16="http://schemas.microsoft.com/office/drawing/2014/main" id="{985431B8-B9DD-490B-B730-B4E14A6542E9}"/>
              </a:ext>
            </a:extLst>
          </p:cNvPr>
          <p:cNvPicPr>
            <a:picLocks noChangeAspect="1"/>
          </p:cNvPicPr>
          <p:nvPr/>
        </p:nvPicPr>
        <p:blipFill rotWithShape="1">
          <a:blip r:embed="rId10">
            <a:extLst>
              <a:ext uri="{BEBA8EAE-BF5A-486C-A8C5-ECC9F3942E4B}">
                <a14:imgProps xmlns:a14="http://schemas.microsoft.com/office/drawing/2010/main">
                  <a14:imgLayer r:embed="rId11">
                    <a14:imgEffect>
                      <a14:brightnessContrast contrast="40000"/>
                    </a14:imgEffect>
                  </a14:imgLayer>
                </a14:imgProps>
              </a:ext>
              <a:ext uri="{28A0092B-C50C-407E-A947-70E740481C1C}">
                <a14:useLocalDpi xmlns:a14="http://schemas.microsoft.com/office/drawing/2010/main" val="0"/>
              </a:ext>
            </a:extLst>
          </a:blip>
          <a:srcRect b="13750"/>
          <a:stretch/>
        </p:blipFill>
        <p:spPr>
          <a:xfrm>
            <a:off x="2360607" y="-405827"/>
            <a:ext cx="7458085" cy="4288419"/>
          </a:xfrm>
          <a:prstGeom prst="rect">
            <a:avLst/>
          </a:prstGeom>
        </p:spPr>
      </p:pic>
      <p:sp>
        <p:nvSpPr>
          <p:cNvPr id="8" name="文本框 7">
            <a:extLst>
              <a:ext uri="{FF2B5EF4-FFF2-40B4-BE49-F238E27FC236}">
                <a16:creationId xmlns:a16="http://schemas.microsoft.com/office/drawing/2014/main" id="{542D5031-5C0B-4349-B6B3-CCC112A1C322}"/>
              </a:ext>
            </a:extLst>
          </p:cNvPr>
          <p:cNvSpPr txBox="1"/>
          <p:nvPr/>
        </p:nvSpPr>
        <p:spPr>
          <a:xfrm>
            <a:off x="3031367" y="3835704"/>
            <a:ext cx="6171795" cy="461665"/>
          </a:xfrm>
          <a:prstGeom prst="rect">
            <a:avLst/>
          </a:prstGeom>
          <a:noFill/>
        </p:spPr>
        <p:txBody>
          <a:bodyPr wrap="square" rtlCol="0">
            <a:spAutoFit/>
            <a:scene3d>
              <a:camera prst="orthographicFront"/>
              <a:lightRig rig="threePt" dir="t"/>
            </a:scene3d>
            <a:sp3d contourW="12700"/>
          </a:bodyPr>
          <a:lstStyle/>
          <a:p>
            <a:pPr lvl="0" algn="dist">
              <a:defRPr/>
            </a:pPr>
            <a:r>
              <a:rPr lang="zh-CN" altLang="en-US" sz="2400" b="1" dirty="0">
                <a:solidFill>
                  <a:srgbClr val="C00000"/>
                </a:solidFill>
                <a:cs typeface="+mn-ea"/>
                <a:sym typeface="+mn-lt"/>
              </a:rPr>
              <a:t>勿忘国耻勿忘一二九，国家兴亡匹夫有责</a:t>
            </a:r>
          </a:p>
        </p:txBody>
      </p:sp>
      <p:sp>
        <p:nvSpPr>
          <p:cNvPr id="9" name="文本框 8">
            <a:extLst>
              <a:ext uri="{FF2B5EF4-FFF2-40B4-BE49-F238E27FC236}">
                <a16:creationId xmlns:a16="http://schemas.microsoft.com/office/drawing/2014/main" id="{4E733F65-AD50-4A41-846D-C2F9FA56531A}"/>
              </a:ext>
            </a:extLst>
          </p:cNvPr>
          <p:cNvSpPr txBox="1"/>
          <p:nvPr/>
        </p:nvSpPr>
        <p:spPr>
          <a:xfrm>
            <a:off x="3133237" y="4258583"/>
            <a:ext cx="5968053" cy="307777"/>
          </a:xfrm>
          <a:prstGeom prst="rect">
            <a:avLst/>
          </a:prstGeom>
          <a:noFill/>
        </p:spPr>
        <p:txBody>
          <a:bodyPr wrap="square" rtlCol="0">
            <a:spAutoFit/>
            <a:scene3d>
              <a:camera prst="orthographicFront"/>
              <a:lightRig rig="threePt" dir="t"/>
            </a:scene3d>
            <a:sp3d contourW="12700"/>
          </a:bodyPr>
          <a:lstStyle/>
          <a:p>
            <a:pPr lvl="0" algn="dist">
              <a:defRPr/>
            </a:pPr>
            <a:r>
              <a:rPr lang="en-US" altLang="zh-CN" sz="1400" b="1" dirty="0">
                <a:solidFill>
                  <a:srgbClr val="C00000"/>
                </a:solidFill>
                <a:cs typeface="+mn-ea"/>
                <a:sym typeface="+mn-lt"/>
              </a:rPr>
              <a:t>Don't forget not forget national humiliation, 129 the fortunes of a country</a:t>
            </a:r>
          </a:p>
        </p:txBody>
      </p:sp>
      <p:cxnSp>
        <p:nvCxnSpPr>
          <p:cNvPr id="10" name="直接连接符 9">
            <a:extLst>
              <a:ext uri="{FF2B5EF4-FFF2-40B4-BE49-F238E27FC236}">
                <a16:creationId xmlns:a16="http://schemas.microsoft.com/office/drawing/2014/main" id="{7DF49A64-5DF8-47E0-82FD-739576CA56A7}"/>
              </a:ext>
            </a:extLst>
          </p:cNvPr>
          <p:cNvCxnSpPr>
            <a:cxnSpLocks/>
          </p:cNvCxnSpPr>
          <p:nvPr/>
        </p:nvCxnSpPr>
        <p:spPr>
          <a:xfrm>
            <a:off x="3105622" y="4642706"/>
            <a:ext cx="596805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5ED98E52-D59D-4BC9-B941-5942E6D12C0D}"/>
              </a:ext>
            </a:extLst>
          </p:cNvPr>
          <p:cNvGrpSpPr/>
          <p:nvPr/>
        </p:nvGrpSpPr>
        <p:grpSpPr>
          <a:xfrm>
            <a:off x="6117265" y="4786636"/>
            <a:ext cx="2428470" cy="663181"/>
            <a:chOff x="6123614" y="5028886"/>
            <a:chExt cx="2428470" cy="663181"/>
          </a:xfrm>
        </p:grpSpPr>
        <p:grpSp>
          <p:nvGrpSpPr>
            <p:cNvPr id="12" name="Group 15">
              <a:extLst>
                <a:ext uri="{FF2B5EF4-FFF2-40B4-BE49-F238E27FC236}">
                  <a16:creationId xmlns:a16="http://schemas.microsoft.com/office/drawing/2014/main" id="{7227AB4D-96EF-4B30-AA3C-5108E72A5510}"/>
                </a:ext>
              </a:extLst>
            </p:cNvPr>
            <p:cNvGrpSpPr/>
            <p:nvPr/>
          </p:nvGrpSpPr>
          <p:grpSpPr>
            <a:xfrm>
              <a:off x="6267651" y="5139700"/>
              <a:ext cx="2284433" cy="420832"/>
              <a:chOff x="2680923" y="6257598"/>
              <a:chExt cx="2284433" cy="420832"/>
            </a:xfrm>
          </p:grpSpPr>
          <p:sp>
            <p:nvSpPr>
              <p:cNvPr id="14" name="矩形 13">
                <a:extLst>
                  <a:ext uri="{FF2B5EF4-FFF2-40B4-BE49-F238E27FC236}">
                    <a16:creationId xmlns:a16="http://schemas.microsoft.com/office/drawing/2014/main" id="{D4EA5D28-DD77-4E32-A30C-938C53D54B75}"/>
                  </a:ext>
                </a:extLst>
              </p:cNvPr>
              <p:cNvSpPr/>
              <p:nvPr/>
            </p:nvSpPr>
            <p:spPr>
              <a:xfrm>
                <a:off x="3049447" y="6278320"/>
                <a:ext cx="191590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uLnTx/>
                    <a:uFillTx/>
                    <a:cs typeface="+mn-ea"/>
                    <a:sym typeface="+mn-lt"/>
                  </a:rPr>
                  <a:t>时间：</a:t>
                </a:r>
                <a:r>
                  <a:rPr kumimoji="0" lang="en-US" altLang="zh-CN" sz="2000" b="1" i="0" u="none" strike="noStrike" kern="1200" cap="none" spc="0" normalizeH="0" baseline="0" noProof="0" dirty="0">
                    <a:ln>
                      <a:noFill/>
                    </a:ln>
                    <a:solidFill>
                      <a:srgbClr val="C00000"/>
                    </a:solidFill>
                    <a:uLnTx/>
                    <a:uFillTx/>
                    <a:cs typeface="+mn-ea"/>
                    <a:sym typeface="+mn-lt"/>
                  </a:rPr>
                  <a:t>20XX.X.X</a:t>
                </a:r>
                <a:endParaRPr kumimoji="0" lang="zh-CN" altLang="en-US" sz="2000" b="1" i="0" u="none" strike="noStrike" kern="1200" cap="none" spc="0" normalizeH="0" baseline="0" noProof="0" dirty="0">
                  <a:ln>
                    <a:noFill/>
                  </a:ln>
                  <a:solidFill>
                    <a:srgbClr val="C00000"/>
                  </a:solidFill>
                  <a:uLnTx/>
                  <a:uFillTx/>
                  <a:cs typeface="+mn-ea"/>
                  <a:sym typeface="+mn-lt"/>
                </a:endParaRPr>
              </a:p>
            </p:txBody>
          </p:sp>
          <p:sp>
            <p:nvSpPr>
              <p:cNvPr id="15" name="delivery-package_45936">
                <a:extLst>
                  <a:ext uri="{FF2B5EF4-FFF2-40B4-BE49-F238E27FC236}">
                    <a16:creationId xmlns:a16="http://schemas.microsoft.com/office/drawing/2014/main" id="{BFF7326F-53A3-44E8-A787-1675C535A37D}"/>
                  </a:ext>
                </a:extLst>
              </p:cNvPr>
              <p:cNvSpPr>
                <a:spLocks noChangeAspect="1"/>
              </p:cNvSpPr>
              <p:nvPr/>
            </p:nvSpPr>
            <p:spPr bwMode="auto">
              <a:xfrm>
                <a:off x="2680923" y="6257598"/>
                <a:ext cx="388611" cy="387101"/>
              </a:xfrm>
              <a:custGeom>
                <a:avLst/>
                <a:gdLst>
                  <a:gd name="T0" fmla="*/ 11209 w 11256"/>
                  <a:gd name="T1" fmla="*/ 4253 h 11213"/>
                  <a:gd name="T2" fmla="*/ 10891 w 11256"/>
                  <a:gd name="T3" fmla="*/ 3984 h 11213"/>
                  <a:gd name="T4" fmla="*/ 7510 w 11256"/>
                  <a:gd name="T5" fmla="*/ 3462 h 11213"/>
                  <a:gd name="T6" fmla="*/ 6001 w 11256"/>
                  <a:gd name="T7" fmla="*/ 230 h 11213"/>
                  <a:gd name="T8" fmla="*/ 5640 w 11256"/>
                  <a:gd name="T9" fmla="*/ 0 h 11213"/>
                  <a:gd name="T10" fmla="*/ 5640 w 11256"/>
                  <a:gd name="T11" fmla="*/ 0 h 11213"/>
                  <a:gd name="T12" fmla="*/ 5279 w 11256"/>
                  <a:gd name="T13" fmla="*/ 230 h 11213"/>
                  <a:gd name="T14" fmla="*/ 3756 w 11256"/>
                  <a:gd name="T15" fmla="*/ 3455 h 11213"/>
                  <a:gd name="T16" fmla="*/ 370 w 11256"/>
                  <a:gd name="T17" fmla="*/ 3965 h 11213"/>
                  <a:gd name="T18" fmla="*/ 49 w 11256"/>
                  <a:gd name="T19" fmla="*/ 4231 h 11213"/>
                  <a:gd name="T20" fmla="*/ 142 w 11256"/>
                  <a:gd name="T21" fmla="*/ 4638 h 11213"/>
                  <a:gd name="T22" fmla="*/ 2597 w 11256"/>
                  <a:gd name="T23" fmla="*/ 7164 h 11213"/>
                  <a:gd name="T24" fmla="*/ 2010 w 11256"/>
                  <a:gd name="T25" fmla="*/ 10725 h 11213"/>
                  <a:gd name="T26" fmla="*/ 2174 w 11256"/>
                  <a:gd name="T27" fmla="*/ 11116 h 11213"/>
                  <a:gd name="T28" fmla="*/ 2597 w 11256"/>
                  <a:gd name="T29" fmla="*/ 11140 h 11213"/>
                  <a:gd name="T30" fmla="*/ 5620 w 11256"/>
                  <a:gd name="T31" fmla="*/ 9478 h 11213"/>
                  <a:gd name="T32" fmla="*/ 8637 w 11256"/>
                  <a:gd name="T33" fmla="*/ 11151 h 11213"/>
                  <a:gd name="T34" fmla="*/ 8831 w 11256"/>
                  <a:gd name="T35" fmla="*/ 11200 h 11213"/>
                  <a:gd name="T36" fmla="*/ 8839 w 11256"/>
                  <a:gd name="T37" fmla="*/ 11200 h 11213"/>
                  <a:gd name="T38" fmla="*/ 9239 w 11256"/>
                  <a:gd name="T39" fmla="*/ 10800 h 11213"/>
                  <a:gd name="T40" fmla="*/ 9213 w 11256"/>
                  <a:gd name="T41" fmla="*/ 10658 h 11213"/>
                  <a:gd name="T42" fmla="*/ 8652 w 11256"/>
                  <a:gd name="T43" fmla="*/ 7175 h 11213"/>
                  <a:gd name="T44" fmla="*/ 11114 w 11256"/>
                  <a:gd name="T45" fmla="*/ 4659 h 11213"/>
                  <a:gd name="T46" fmla="*/ 11209 w 11256"/>
                  <a:gd name="T47" fmla="*/ 4253 h 1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56" h="11213">
                    <a:moveTo>
                      <a:pt x="11209" y="4253"/>
                    </a:moveTo>
                    <a:cubicBezTo>
                      <a:pt x="11161" y="4111"/>
                      <a:pt x="11039" y="4008"/>
                      <a:pt x="10891" y="3984"/>
                    </a:cubicBezTo>
                    <a:lnTo>
                      <a:pt x="7510" y="3462"/>
                    </a:lnTo>
                    <a:lnTo>
                      <a:pt x="6001" y="230"/>
                    </a:lnTo>
                    <a:cubicBezTo>
                      <a:pt x="5934" y="90"/>
                      <a:pt x="5795" y="0"/>
                      <a:pt x="5640" y="0"/>
                    </a:cubicBezTo>
                    <a:lnTo>
                      <a:pt x="5640" y="0"/>
                    </a:lnTo>
                    <a:cubicBezTo>
                      <a:pt x="5485" y="0"/>
                      <a:pt x="5345" y="88"/>
                      <a:pt x="5279" y="230"/>
                    </a:cubicBezTo>
                    <a:lnTo>
                      <a:pt x="3756" y="3455"/>
                    </a:lnTo>
                    <a:lnTo>
                      <a:pt x="370" y="3965"/>
                    </a:lnTo>
                    <a:cubicBezTo>
                      <a:pt x="221" y="3986"/>
                      <a:pt x="99" y="4090"/>
                      <a:pt x="49" y="4231"/>
                    </a:cubicBezTo>
                    <a:cubicBezTo>
                      <a:pt x="0" y="4373"/>
                      <a:pt x="36" y="4530"/>
                      <a:pt x="142" y="4638"/>
                    </a:cubicBezTo>
                    <a:lnTo>
                      <a:pt x="2597" y="7164"/>
                    </a:lnTo>
                    <a:lnTo>
                      <a:pt x="2010" y="10725"/>
                    </a:lnTo>
                    <a:cubicBezTo>
                      <a:pt x="1984" y="10875"/>
                      <a:pt x="2049" y="11028"/>
                      <a:pt x="2174" y="11116"/>
                    </a:cubicBezTo>
                    <a:cubicBezTo>
                      <a:pt x="2298" y="11204"/>
                      <a:pt x="2464" y="11213"/>
                      <a:pt x="2597" y="11140"/>
                    </a:cubicBezTo>
                    <a:lnTo>
                      <a:pt x="5620" y="9478"/>
                    </a:lnTo>
                    <a:lnTo>
                      <a:pt x="8637" y="11151"/>
                    </a:lnTo>
                    <a:cubicBezTo>
                      <a:pt x="8697" y="11183"/>
                      <a:pt x="8764" y="11200"/>
                      <a:pt x="8831" y="11200"/>
                    </a:cubicBezTo>
                    <a:lnTo>
                      <a:pt x="8839" y="11200"/>
                    </a:lnTo>
                    <a:cubicBezTo>
                      <a:pt x="9061" y="11200"/>
                      <a:pt x="9239" y="11022"/>
                      <a:pt x="9239" y="10800"/>
                    </a:cubicBezTo>
                    <a:cubicBezTo>
                      <a:pt x="9239" y="10751"/>
                      <a:pt x="9231" y="10703"/>
                      <a:pt x="9213" y="10658"/>
                    </a:cubicBezTo>
                    <a:lnTo>
                      <a:pt x="8652" y="7175"/>
                    </a:lnTo>
                    <a:lnTo>
                      <a:pt x="11114" y="4659"/>
                    </a:lnTo>
                    <a:cubicBezTo>
                      <a:pt x="11219" y="4552"/>
                      <a:pt x="11256" y="4395"/>
                      <a:pt x="11209" y="4253"/>
                    </a:cubicBezTo>
                    <a:close/>
                  </a:path>
                </a:pathLst>
              </a:custGeom>
              <a:solidFill>
                <a:schemeClr val="accent4">
                  <a:lumMod val="40000"/>
                  <a:lumOff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uLnTx/>
                  <a:uFillTx/>
                  <a:cs typeface="+mn-ea"/>
                  <a:sym typeface="+mn-lt"/>
                </a:endParaRPr>
              </a:p>
            </p:txBody>
          </p:sp>
        </p:grpSp>
        <p:pic>
          <p:nvPicPr>
            <p:cNvPr id="13" name="图片 12">
              <a:extLst>
                <a:ext uri="{FF2B5EF4-FFF2-40B4-BE49-F238E27FC236}">
                  <a16:creationId xmlns:a16="http://schemas.microsoft.com/office/drawing/2014/main" id="{B23E015C-B222-4C4F-AC57-98002E492D2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23614" y="5028886"/>
              <a:ext cx="663181" cy="663181"/>
            </a:xfrm>
            <a:prstGeom prst="rect">
              <a:avLst/>
            </a:prstGeom>
          </p:spPr>
        </p:pic>
      </p:grpSp>
      <p:grpSp>
        <p:nvGrpSpPr>
          <p:cNvPr id="16" name="组合 15">
            <a:extLst>
              <a:ext uri="{FF2B5EF4-FFF2-40B4-BE49-F238E27FC236}">
                <a16:creationId xmlns:a16="http://schemas.microsoft.com/office/drawing/2014/main" id="{BF6EE3BF-4C05-48F0-A2DC-BA3EB2F05D69}"/>
              </a:ext>
            </a:extLst>
          </p:cNvPr>
          <p:cNvGrpSpPr/>
          <p:nvPr/>
        </p:nvGrpSpPr>
        <p:grpSpPr>
          <a:xfrm>
            <a:off x="3512906" y="4783128"/>
            <a:ext cx="2221400" cy="663181"/>
            <a:chOff x="3519255" y="5025378"/>
            <a:chExt cx="2221400" cy="663181"/>
          </a:xfrm>
        </p:grpSpPr>
        <p:grpSp>
          <p:nvGrpSpPr>
            <p:cNvPr id="17" name="Group 15">
              <a:extLst>
                <a:ext uri="{FF2B5EF4-FFF2-40B4-BE49-F238E27FC236}">
                  <a16:creationId xmlns:a16="http://schemas.microsoft.com/office/drawing/2014/main" id="{08A339A6-2754-46A4-B726-6874DA8DB0B6}"/>
                </a:ext>
              </a:extLst>
            </p:cNvPr>
            <p:cNvGrpSpPr/>
            <p:nvPr/>
          </p:nvGrpSpPr>
          <p:grpSpPr>
            <a:xfrm>
              <a:off x="3648582" y="5139700"/>
              <a:ext cx="2092073" cy="420832"/>
              <a:chOff x="2680923" y="6257598"/>
              <a:chExt cx="2092073" cy="420832"/>
            </a:xfrm>
          </p:grpSpPr>
          <p:sp>
            <p:nvSpPr>
              <p:cNvPr id="19" name="矩形 18">
                <a:extLst>
                  <a:ext uri="{FF2B5EF4-FFF2-40B4-BE49-F238E27FC236}">
                    <a16:creationId xmlns:a16="http://schemas.microsoft.com/office/drawing/2014/main" id="{94648755-8624-40AD-B5F9-E82633907588}"/>
                  </a:ext>
                </a:extLst>
              </p:cNvPr>
              <p:cNvSpPr/>
              <p:nvPr/>
            </p:nvSpPr>
            <p:spPr>
              <a:xfrm>
                <a:off x="3049447" y="6278320"/>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uLnTx/>
                    <a:uFillTx/>
                    <a:cs typeface="+mn-ea"/>
                    <a:sym typeface="+mn-lt"/>
                  </a:rPr>
                  <a:t>演讲人：锦素</a:t>
                </a:r>
              </a:p>
            </p:txBody>
          </p:sp>
          <p:sp>
            <p:nvSpPr>
              <p:cNvPr id="20" name="delivery-package_45936">
                <a:extLst>
                  <a:ext uri="{FF2B5EF4-FFF2-40B4-BE49-F238E27FC236}">
                    <a16:creationId xmlns:a16="http://schemas.microsoft.com/office/drawing/2014/main" id="{5D796386-1642-4710-A79A-CBB4F4D3D9F6}"/>
                  </a:ext>
                </a:extLst>
              </p:cNvPr>
              <p:cNvSpPr>
                <a:spLocks noChangeAspect="1"/>
              </p:cNvSpPr>
              <p:nvPr/>
            </p:nvSpPr>
            <p:spPr bwMode="auto">
              <a:xfrm>
                <a:off x="2680923" y="6257598"/>
                <a:ext cx="388611" cy="387101"/>
              </a:xfrm>
              <a:custGeom>
                <a:avLst/>
                <a:gdLst>
                  <a:gd name="T0" fmla="*/ 11209 w 11256"/>
                  <a:gd name="T1" fmla="*/ 4253 h 11213"/>
                  <a:gd name="T2" fmla="*/ 10891 w 11256"/>
                  <a:gd name="T3" fmla="*/ 3984 h 11213"/>
                  <a:gd name="T4" fmla="*/ 7510 w 11256"/>
                  <a:gd name="T5" fmla="*/ 3462 h 11213"/>
                  <a:gd name="T6" fmla="*/ 6001 w 11256"/>
                  <a:gd name="T7" fmla="*/ 230 h 11213"/>
                  <a:gd name="T8" fmla="*/ 5640 w 11256"/>
                  <a:gd name="T9" fmla="*/ 0 h 11213"/>
                  <a:gd name="T10" fmla="*/ 5640 w 11256"/>
                  <a:gd name="T11" fmla="*/ 0 h 11213"/>
                  <a:gd name="T12" fmla="*/ 5279 w 11256"/>
                  <a:gd name="T13" fmla="*/ 230 h 11213"/>
                  <a:gd name="T14" fmla="*/ 3756 w 11256"/>
                  <a:gd name="T15" fmla="*/ 3455 h 11213"/>
                  <a:gd name="T16" fmla="*/ 370 w 11256"/>
                  <a:gd name="T17" fmla="*/ 3965 h 11213"/>
                  <a:gd name="T18" fmla="*/ 49 w 11256"/>
                  <a:gd name="T19" fmla="*/ 4231 h 11213"/>
                  <a:gd name="T20" fmla="*/ 142 w 11256"/>
                  <a:gd name="T21" fmla="*/ 4638 h 11213"/>
                  <a:gd name="T22" fmla="*/ 2597 w 11256"/>
                  <a:gd name="T23" fmla="*/ 7164 h 11213"/>
                  <a:gd name="T24" fmla="*/ 2010 w 11256"/>
                  <a:gd name="T25" fmla="*/ 10725 h 11213"/>
                  <a:gd name="T26" fmla="*/ 2174 w 11256"/>
                  <a:gd name="T27" fmla="*/ 11116 h 11213"/>
                  <a:gd name="T28" fmla="*/ 2597 w 11256"/>
                  <a:gd name="T29" fmla="*/ 11140 h 11213"/>
                  <a:gd name="T30" fmla="*/ 5620 w 11256"/>
                  <a:gd name="T31" fmla="*/ 9478 h 11213"/>
                  <a:gd name="T32" fmla="*/ 8637 w 11256"/>
                  <a:gd name="T33" fmla="*/ 11151 h 11213"/>
                  <a:gd name="T34" fmla="*/ 8831 w 11256"/>
                  <a:gd name="T35" fmla="*/ 11200 h 11213"/>
                  <a:gd name="T36" fmla="*/ 8839 w 11256"/>
                  <a:gd name="T37" fmla="*/ 11200 h 11213"/>
                  <a:gd name="T38" fmla="*/ 9239 w 11256"/>
                  <a:gd name="T39" fmla="*/ 10800 h 11213"/>
                  <a:gd name="T40" fmla="*/ 9213 w 11256"/>
                  <a:gd name="T41" fmla="*/ 10658 h 11213"/>
                  <a:gd name="T42" fmla="*/ 8652 w 11256"/>
                  <a:gd name="T43" fmla="*/ 7175 h 11213"/>
                  <a:gd name="T44" fmla="*/ 11114 w 11256"/>
                  <a:gd name="T45" fmla="*/ 4659 h 11213"/>
                  <a:gd name="T46" fmla="*/ 11209 w 11256"/>
                  <a:gd name="T47" fmla="*/ 4253 h 1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56" h="11213">
                    <a:moveTo>
                      <a:pt x="11209" y="4253"/>
                    </a:moveTo>
                    <a:cubicBezTo>
                      <a:pt x="11161" y="4111"/>
                      <a:pt x="11039" y="4008"/>
                      <a:pt x="10891" y="3984"/>
                    </a:cubicBezTo>
                    <a:lnTo>
                      <a:pt x="7510" y="3462"/>
                    </a:lnTo>
                    <a:lnTo>
                      <a:pt x="6001" y="230"/>
                    </a:lnTo>
                    <a:cubicBezTo>
                      <a:pt x="5934" y="90"/>
                      <a:pt x="5795" y="0"/>
                      <a:pt x="5640" y="0"/>
                    </a:cubicBezTo>
                    <a:lnTo>
                      <a:pt x="5640" y="0"/>
                    </a:lnTo>
                    <a:cubicBezTo>
                      <a:pt x="5485" y="0"/>
                      <a:pt x="5345" y="88"/>
                      <a:pt x="5279" y="230"/>
                    </a:cubicBezTo>
                    <a:lnTo>
                      <a:pt x="3756" y="3455"/>
                    </a:lnTo>
                    <a:lnTo>
                      <a:pt x="370" y="3965"/>
                    </a:lnTo>
                    <a:cubicBezTo>
                      <a:pt x="221" y="3986"/>
                      <a:pt x="99" y="4090"/>
                      <a:pt x="49" y="4231"/>
                    </a:cubicBezTo>
                    <a:cubicBezTo>
                      <a:pt x="0" y="4373"/>
                      <a:pt x="36" y="4530"/>
                      <a:pt x="142" y="4638"/>
                    </a:cubicBezTo>
                    <a:lnTo>
                      <a:pt x="2597" y="7164"/>
                    </a:lnTo>
                    <a:lnTo>
                      <a:pt x="2010" y="10725"/>
                    </a:lnTo>
                    <a:cubicBezTo>
                      <a:pt x="1984" y="10875"/>
                      <a:pt x="2049" y="11028"/>
                      <a:pt x="2174" y="11116"/>
                    </a:cubicBezTo>
                    <a:cubicBezTo>
                      <a:pt x="2298" y="11204"/>
                      <a:pt x="2464" y="11213"/>
                      <a:pt x="2597" y="11140"/>
                    </a:cubicBezTo>
                    <a:lnTo>
                      <a:pt x="5620" y="9478"/>
                    </a:lnTo>
                    <a:lnTo>
                      <a:pt x="8637" y="11151"/>
                    </a:lnTo>
                    <a:cubicBezTo>
                      <a:pt x="8697" y="11183"/>
                      <a:pt x="8764" y="11200"/>
                      <a:pt x="8831" y="11200"/>
                    </a:cubicBezTo>
                    <a:lnTo>
                      <a:pt x="8839" y="11200"/>
                    </a:lnTo>
                    <a:cubicBezTo>
                      <a:pt x="9061" y="11200"/>
                      <a:pt x="9239" y="11022"/>
                      <a:pt x="9239" y="10800"/>
                    </a:cubicBezTo>
                    <a:cubicBezTo>
                      <a:pt x="9239" y="10751"/>
                      <a:pt x="9231" y="10703"/>
                      <a:pt x="9213" y="10658"/>
                    </a:cubicBezTo>
                    <a:lnTo>
                      <a:pt x="8652" y="7175"/>
                    </a:lnTo>
                    <a:lnTo>
                      <a:pt x="11114" y="4659"/>
                    </a:lnTo>
                    <a:cubicBezTo>
                      <a:pt x="11219" y="4552"/>
                      <a:pt x="11256" y="4395"/>
                      <a:pt x="11209" y="4253"/>
                    </a:cubicBezTo>
                    <a:close/>
                  </a:path>
                </a:pathLst>
              </a:custGeom>
              <a:solidFill>
                <a:schemeClr val="accent4">
                  <a:lumMod val="40000"/>
                  <a:lumOff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uLnTx/>
                  <a:uFillTx/>
                  <a:cs typeface="+mn-ea"/>
                  <a:sym typeface="+mn-lt"/>
                </a:endParaRPr>
              </a:p>
            </p:txBody>
          </p:sp>
        </p:grpSp>
        <p:pic>
          <p:nvPicPr>
            <p:cNvPr id="18" name="图片 17">
              <a:extLst>
                <a:ext uri="{FF2B5EF4-FFF2-40B4-BE49-F238E27FC236}">
                  <a16:creationId xmlns:a16="http://schemas.microsoft.com/office/drawing/2014/main" id="{15D85FCD-6680-4AE8-A8FD-AE28815A7F9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519255" y="5025378"/>
              <a:ext cx="663181" cy="663181"/>
            </a:xfrm>
            <a:prstGeom prst="rect">
              <a:avLst/>
            </a:prstGeom>
          </p:spPr>
        </p:pic>
      </p:grpSp>
      <p:pic>
        <p:nvPicPr>
          <p:cNvPr id="22" name="图片 21">
            <a:extLst>
              <a:ext uri="{FF2B5EF4-FFF2-40B4-BE49-F238E27FC236}">
                <a16:creationId xmlns:a16="http://schemas.microsoft.com/office/drawing/2014/main" id="{DF9EB6C3-C5F1-4FF7-B02E-D06B5B2AF81E}"/>
              </a:ext>
            </a:extLst>
          </p:cNvPr>
          <p:cNvPicPr>
            <a:picLocks noChangeAspect="1"/>
          </p:cNvPicPr>
          <p:nvPr/>
        </p:nvPicPr>
        <p:blipFill>
          <a:blip r:embed="rId13">
            <a:extLst>
              <a:ext uri="{BEBA8EAE-BF5A-486C-A8C5-ECC9F3942E4B}">
                <a14:imgProps xmlns:a14="http://schemas.microsoft.com/office/drawing/2010/main">
                  <a14:imgLayer r:embed="rId1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273388" y="503117"/>
            <a:ext cx="1218907" cy="1254366"/>
          </a:xfrm>
          <a:prstGeom prst="rect">
            <a:avLst/>
          </a:prstGeom>
        </p:spPr>
      </p:pic>
      <p:pic>
        <p:nvPicPr>
          <p:cNvPr id="41" name="图片 40">
            <a:extLst>
              <a:ext uri="{FF2B5EF4-FFF2-40B4-BE49-F238E27FC236}">
                <a16:creationId xmlns:a16="http://schemas.microsoft.com/office/drawing/2014/main" id="{A7A43E6B-0D01-4FC2-93C5-368FBAF62454}"/>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flipV="1">
            <a:off x="9639396" y="5529854"/>
            <a:ext cx="2290054" cy="1411691"/>
          </a:xfrm>
          <a:prstGeom prst="rect">
            <a:avLst/>
          </a:prstGeom>
        </p:spPr>
      </p:pic>
      <p:pic>
        <p:nvPicPr>
          <p:cNvPr id="44" name="我们走在大路上进取的国庆配乐">
            <a:hlinkClick r:id="" action="ppaction://media"/>
            <a:extLst>
              <a:ext uri="{FF2B5EF4-FFF2-40B4-BE49-F238E27FC236}">
                <a16:creationId xmlns:a16="http://schemas.microsoft.com/office/drawing/2014/main" id="{B9DA7D83-1690-4EC6-AA7C-227B1A6FA0F2}"/>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759496" y="68366"/>
            <a:ext cx="609600" cy="609600"/>
          </a:xfrm>
          <a:prstGeom prst="rect">
            <a:avLst/>
          </a:prstGeom>
        </p:spPr>
      </p:pic>
    </p:spTree>
    <p:extLst>
      <p:ext uri="{BB962C8B-B14F-4D97-AF65-F5344CB8AC3E}">
        <p14:creationId xmlns:p14="http://schemas.microsoft.com/office/powerpoint/2010/main" val="304857220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1000"/>
                                        <p:tgtEl>
                                          <p:spTgt spid="31"/>
                                        </p:tgtEl>
                                      </p:cBhvr>
                                    </p:animEffect>
                                    <p:anim calcmode="lin" valueType="num">
                                      <p:cBhvr>
                                        <p:cTn id="11" dur="1000" fill="hold"/>
                                        <p:tgtEl>
                                          <p:spTgt spid="31"/>
                                        </p:tgtEl>
                                        <p:attrNameLst>
                                          <p:attrName>ppt_x</p:attrName>
                                        </p:attrNameLst>
                                      </p:cBhvr>
                                      <p:tavLst>
                                        <p:tav tm="0">
                                          <p:val>
                                            <p:strVal val="#ppt_x"/>
                                          </p:val>
                                        </p:tav>
                                        <p:tav tm="100000">
                                          <p:val>
                                            <p:strVal val="#ppt_x"/>
                                          </p:val>
                                        </p:tav>
                                      </p:tavLst>
                                    </p:anim>
                                    <p:anim calcmode="lin" valueType="num">
                                      <p:cBhvr>
                                        <p:cTn id="12" dur="1000" fill="hold"/>
                                        <p:tgtEl>
                                          <p:spTgt spid="3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1000"/>
                                        <p:tgtEl>
                                          <p:spTgt spid="39"/>
                                        </p:tgtEl>
                                      </p:cBhvr>
                                    </p:animEffect>
                                    <p:anim calcmode="lin" valueType="num">
                                      <p:cBhvr>
                                        <p:cTn id="25" dur="1000" fill="hold"/>
                                        <p:tgtEl>
                                          <p:spTgt spid="39"/>
                                        </p:tgtEl>
                                        <p:attrNameLst>
                                          <p:attrName>ppt_x</p:attrName>
                                        </p:attrNameLst>
                                      </p:cBhvr>
                                      <p:tavLst>
                                        <p:tav tm="0">
                                          <p:val>
                                            <p:strVal val="#ppt_x"/>
                                          </p:val>
                                        </p:tav>
                                        <p:tav tm="100000">
                                          <p:val>
                                            <p:strVal val="#ppt_x"/>
                                          </p:val>
                                        </p:tav>
                                      </p:tavLst>
                                    </p:anim>
                                    <p:anim calcmode="lin" valueType="num">
                                      <p:cBhvr>
                                        <p:cTn id="26" dur="1000" fill="hold"/>
                                        <p:tgtEl>
                                          <p:spTgt spid="3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1000"/>
                                        <p:tgtEl>
                                          <p:spTgt spid="35"/>
                                        </p:tgtEl>
                                      </p:cBhvr>
                                    </p:animEffect>
                                    <p:anim calcmode="lin" valueType="num">
                                      <p:cBhvr>
                                        <p:cTn id="31" dur="1000" fill="hold"/>
                                        <p:tgtEl>
                                          <p:spTgt spid="35"/>
                                        </p:tgtEl>
                                        <p:attrNameLst>
                                          <p:attrName>ppt_x</p:attrName>
                                        </p:attrNameLst>
                                      </p:cBhvr>
                                      <p:tavLst>
                                        <p:tav tm="0">
                                          <p:val>
                                            <p:strVal val="#ppt_x"/>
                                          </p:val>
                                        </p:tav>
                                        <p:tav tm="100000">
                                          <p:val>
                                            <p:strVal val="#ppt_x"/>
                                          </p:val>
                                        </p:tav>
                                      </p:tavLst>
                                    </p:anim>
                                    <p:anim calcmode="lin" valueType="num">
                                      <p:cBhvr>
                                        <p:cTn id="32" dur="1000" fill="hold"/>
                                        <p:tgtEl>
                                          <p:spTgt spid="35"/>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4500"/>
                            </p:stCondLst>
                            <p:childTnLst>
                              <p:par>
                                <p:cTn id="40" presetID="26"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80">
                                          <p:stCondLst>
                                            <p:cond delay="0"/>
                                          </p:stCondLst>
                                        </p:cTn>
                                        <p:tgtEl>
                                          <p:spTgt spid="7"/>
                                        </p:tgtEl>
                                      </p:cBhvr>
                                    </p:animEffect>
                                    <p:anim calcmode="lin" valueType="num">
                                      <p:cBhvr>
                                        <p:cTn id="4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8" dur="26">
                                          <p:stCondLst>
                                            <p:cond delay="650"/>
                                          </p:stCondLst>
                                        </p:cTn>
                                        <p:tgtEl>
                                          <p:spTgt spid="7"/>
                                        </p:tgtEl>
                                      </p:cBhvr>
                                      <p:to x="100000" y="60000"/>
                                    </p:animScale>
                                    <p:animScale>
                                      <p:cBhvr>
                                        <p:cTn id="49" dur="166" decel="50000">
                                          <p:stCondLst>
                                            <p:cond delay="676"/>
                                          </p:stCondLst>
                                        </p:cTn>
                                        <p:tgtEl>
                                          <p:spTgt spid="7"/>
                                        </p:tgtEl>
                                      </p:cBhvr>
                                      <p:to x="100000" y="100000"/>
                                    </p:animScale>
                                    <p:animScale>
                                      <p:cBhvr>
                                        <p:cTn id="50" dur="26">
                                          <p:stCondLst>
                                            <p:cond delay="1312"/>
                                          </p:stCondLst>
                                        </p:cTn>
                                        <p:tgtEl>
                                          <p:spTgt spid="7"/>
                                        </p:tgtEl>
                                      </p:cBhvr>
                                      <p:to x="100000" y="80000"/>
                                    </p:animScale>
                                    <p:animScale>
                                      <p:cBhvr>
                                        <p:cTn id="51" dur="166" decel="50000">
                                          <p:stCondLst>
                                            <p:cond delay="1338"/>
                                          </p:stCondLst>
                                        </p:cTn>
                                        <p:tgtEl>
                                          <p:spTgt spid="7"/>
                                        </p:tgtEl>
                                      </p:cBhvr>
                                      <p:to x="100000" y="100000"/>
                                    </p:animScale>
                                    <p:animScale>
                                      <p:cBhvr>
                                        <p:cTn id="52" dur="26">
                                          <p:stCondLst>
                                            <p:cond delay="1642"/>
                                          </p:stCondLst>
                                        </p:cTn>
                                        <p:tgtEl>
                                          <p:spTgt spid="7"/>
                                        </p:tgtEl>
                                      </p:cBhvr>
                                      <p:to x="100000" y="90000"/>
                                    </p:animScale>
                                    <p:animScale>
                                      <p:cBhvr>
                                        <p:cTn id="53" dur="166" decel="50000">
                                          <p:stCondLst>
                                            <p:cond delay="1668"/>
                                          </p:stCondLst>
                                        </p:cTn>
                                        <p:tgtEl>
                                          <p:spTgt spid="7"/>
                                        </p:tgtEl>
                                      </p:cBhvr>
                                      <p:to x="100000" y="100000"/>
                                    </p:animScale>
                                    <p:animScale>
                                      <p:cBhvr>
                                        <p:cTn id="54" dur="26">
                                          <p:stCondLst>
                                            <p:cond delay="1808"/>
                                          </p:stCondLst>
                                        </p:cTn>
                                        <p:tgtEl>
                                          <p:spTgt spid="7"/>
                                        </p:tgtEl>
                                      </p:cBhvr>
                                      <p:to x="100000" y="95000"/>
                                    </p:animScale>
                                    <p:animScale>
                                      <p:cBhvr>
                                        <p:cTn id="55" dur="166" decel="50000">
                                          <p:stCondLst>
                                            <p:cond delay="1834"/>
                                          </p:stCondLst>
                                        </p:cTn>
                                        <p:tgtEl>
                                          <p:spTgt spid="7"/>
                                        </p:tgtEl>
                                      </p:cBhvr>
                                      <p:to x="100000" y="100000"/>
                                    </p:animScale>
                                  </p:childTnLst>
                                </p:cTn>
                              </p:par>
                            </p:childTnLst>
                          </p:cTn>
                        </p:par>
                        <p:par>
                          <p:cTn id="56" fill="hold">
                            <p:stCondLst>
                              <p:cond delay="65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7850"/>
                            </p:stCondLst>
                            <p:childTnLst>
                              <p:par>
                                <p:cTn id="65" presetID="2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par>
                          <p:cTn id="68" fill="hold">
                            <p:stCondLst>
                              <p:cond delay="8350"/>
                            </p:stCondLst>
                            <p:childTnLst>
                              <p:par>
                                <p:cTn id="69" presetID="16" presetClass="entr" presetSubtype="21"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barn(inVertical)">
                                      <p:cBhvr>
                                        <p:cTn id="71" dur="500"/>
                                        <p:tgtEl>
                                          <p:spTgt spid="10"/>
                                        </p:tgtEl>
                                      </p:cBhvr>
                                    </p:animEffect>
                                  </p:childTnLst>
                                </p:cTn>
                              </p:par>
                            </p:childTnLst>
                          </p:cTn>
                        </p:par>
                        <p:par>
                          <p:cTn id="72" fill="hold">
                            <p:stCondLst>
                              <p:cond delay="8850"/>
                            </p:stCondLst>
                            <p:childTnLst>
                              <p:par>
                                <p:cTn id="73" presetID="2" presetClass="entr" presetSubtype="4"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fill="hold"/>
                                        <p:tgtEl>
                                          <p:spTgt spid="16"/>
                                        </p:tgtEl>
                                        <p:attrNameLst>
                                          <p:attrName>ppt_x</p:attrName>
                                        </p:attrNameLst>
                                      </p:cBhvr>
                                      <p:tavLst>
                                        <p:tav tm="0">
                                          <p:val>
                                            <p:strVal val="#ppt_x"/>
                                          </p:val>
                                        </p:tav>
                                        <p:tav tm="100000">
                                          <p:val>
                                            <p:strVal val="#ppt_x"/>
                                          </p:val>
                                        </p:tav>
                                      </p:tavLst>
                                    </p:anim>
                                    <p:anim calcmode="lin" valueType="num">
                                      <p:cBhvr additive="base">
                                        <p:cTn id="76" dur="500" fill="hold"/>
                                        <p:tgtEl>
                                          <p:spTgt spid="16"/>
                                        </p:tgtEl>
                                        <p:attrNameLst>
                                          <p:attrName>ppt_y</p:attrName>
                                        </p:attrNameLst>
                                      </p:cBhvr>
                                      <p:tavLst>
                                        <p:tav tm="0">
                                          <p:val>
                                            <p:strVal val="1+#ppt_h/2"/>
                                          </p:val>
                                        </p:tav>
                                        <p:tav tm="100000">
                                          <p:val>
                                            <p:strVal val="#ppt_y"/>
                                          </p:val>
                                        </p:tav>
                                      </p:tavLst>
                                    </p:anim>
                                  </p:childTnLst>
                                </p:cTn>
                              </p:par>
                            </p:childTnLst>
                          </p:cTn>
                        </p:par>
                        <p:par>
                          <p:cTn id="77" fill="hold">
                            <p:stCondLst>
                              <p:cond delay="9350"/>
                            </p:stCondLst>
                            <p:childTnLst>
                              <p:par>
                                <p:cTn id="78" presetID="2" presetClass="entr" presetSubtype="4"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ppt_x"/>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2" repeatCount="indefinite" fill="hold" display="0">
                  <p:stCondLst>
                    <p:cond delay="indefinite"/>
                  </p:stCondLst>
                  <p:endCondLst>
                    <p:cond evt="onStopAudio" delay="0">
                      <p:tgtEl>
                        <p:sldTgt/>
                      </p:tgtEl>
                    </p:cond>
                  </p:endCondLst>
                </p:cTn>
                <p:tgtEl>
                  <p:spTgt spid="44"/>
                </p:tgtEl>
              </p:cMediaNode>
            </p:audio>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874A758-4D2E-466C-80AB-72459DC12919}"/>
              </a:ext>
            </a:extLst>
          </p:cNvPr>
          <p:cNvGrpSpPr/>
          <p:nvPr/>
        </p:nvGrpSpPr>
        <p:grpSpPr>
          <a:xfrm>
            <a:off x="769187" y="1794671"/>
            <a:ext cx="10640926" cy="881139"/>
            <a:chOff x="769187" y="1693071"/>
            <a:chExt cx="10640926" cy="881139"/>
          </a:xfrm>
        </p:grpSpPr>
        <p:sp>
          <p:nvSpPr>
            <p:cNvPr id="2" name="矩形 1">
              <a:extLst>
                <a:ext uri="{FF2B5EF4-FFF2-40B4-BE49-F238E27FC236}">
                  <a16:creationId xmlns:a16="http://schemas.microsoft.com/office/drawing/2014/main" id="{832564CB-B410-4F54-B670-49BA8B4FABA1}"/>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3" name="箭头: V 形 2">
              <a:extLst>
                <a:ext uri="{FF2B5EF4-FFF2-40B4-BE49-F238E27FC236}">
                  <a16:creationId xmlns:a16="http://schemas.microsoft.com/office/drawing/2014/main" id="{4175A930-59BB-447C-AD90-52BAE70D9D06}"/>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文本框 4">
              <a:extLst>
                <a:ext uri="{FF2B5EF4-FFF2-40B4-BE49-F238E27FC236}">
                  <a16:creationId xmlns:a16="http://schemas.microsoft.com/office/drawing/2014/main" id="{31B3E818-7BFA-4CCD-AF04-AE639FA5EF04}"/>
                </a:ext>
              </a:extLst>
            </p:cNvPr>
            <p:cNvSpPr txBox="1"/>
            <p:nvPr/>
          </p:nvSpPr>
          <p:spPr>
            <a:xfrm>
              <a:off x="2682713" y="1693071"/>
              <a:ext cx="8727400" cy="881139"/>
            </a:xfrm>
            <a:prstGeom prst="rect">
              <a:avLst/>
            </a:prstGeom>
            <a:noFill/>
          </p:spPr>
          <p:txBody>
            <a:bodyPr wrap="square">
              <a:spAutoFit/>
            </a:bodyPr>
            <a:lstStyle/>
            <a:p>
              <a:pPr>
                <a:lnSpc>
                  <a:spcPct val="150000"/>
                </a:lnSpc>
                <a:buClr>
                  <a:srgbClr val="C00000"/>
                </a:buClr>
              </a:pPr>
              <a:r>
                <a:rPr lang="zh-CN" altLang="en-US" sz="1800" spc="100" dirty="0">
                  <a:cs typeface="+mn-ea"/>
                  <a:sym typeface="+mn-lt"/>
                </a:rPr>
                <a:t>“一二</a:t>
              </a:r>
              <a:r>
                <a:rPr lang="en-US" altLang="zh-CN" sz="1800" spc="100" dirty="0">
                  <a:cs typeface="+mn-ea"/>
                  <a:sym typeface="+mn-lt"/>
                </a:rPr>
                <a:t>·</a:t>
              </a:r>
              <a:r>
                <a:rPr lang="zh-CN" altLang="en-US" sz="1800" spc="100" dirty="0">
                  <a:cs typeface="+mn-ea"/>
                  <a:sym typeface="+mn-lt"/>
                </a:rPr>
                <a:t>九”的抗日怒吼，震撼了古都北平，很快传遍了国内外。中共北平市临时工委、北平市学联及时总结，对下一步行动进行部署。</a:t>
              </a:r>
              <a:endParaRPr lang="en-US" altLang="zh-CN" sz="1800" spc="100" dirty="0">
                <a:cs typeface="+mn-ea"/>
                <a:sym typeface="+mn-lt"/>
              </a:endParaRPr>
            </a:p>
          </p:txBody>
        </p:sp>
      </p:grpSp>
      <p:grpSp>
        <p:nvGrpSpPr>
          <p:cNvPr id="7" name="组合 6">
            <a:extLst>
              <a:ext uri="{FF2B5EF4-FFF2-40B4-BE49-F238E27FC236}">
                <a16:creationId xmlns:a16="http://schemas.microsoft.com/office/drawing/2014/main" id="{E2BD629C-075C-4209-96B3-6B36D6A5D9D4}"/>
              </a:ext>
            </a:extLst>
          </p:cNvPr>
          <p:cNvGrpSpPr/>
          <p:nvPr/>
        </p:nvGrpSpPr>
        <p:grpSpPr>
          <a:xfrm>
            <a:off x="769187" y="3116380"/>
            <a:ext cx="10640926" cy="881139"/>
            <a:chOff x="769187" y="1693071"/>
            <a:chExt cx="10640926" cy="881139"/>
          </a:xfrm>
        </p:grpSpPr>
        <p:sp>
          <p:nvSpPr>
            <p:cNvPr id="8" name="矩形 7">
              <a:extLst>
                <a:ext uri="{FF2B5EF4-FFF2-40B4-BE49-F238E27FC236}">
                  <a16:creationId xmlns:a16="http://schemas.microsoft.com/office/drawing/2014/main" id="{523FDEBE-FD62-4B77-B58B-72515C562596}"/>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9" name="箭头: V 形 8">
              <a:extLst>
                <a:ext uri="{FF2B5EF4-FFF2-40B4-BE49-F238E27FC236}">
                  <a16:creationId xmlns:a16="http://schemas.microsoft.com/office/drawing/2014/main" id="{6673B0E7-F3DD-4C8A-9BEF-52CF988F7C3E}"/>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文本框 9">
              <a:extLst>
                <a:ext uri="{FF2B5EF4-FFF2-40B4-BE49-F238E27FC236}">
                  <a16:creationId xmlns:a16="http://schemas.microsoft.com/office/drawing/2014/main" id="{4EA0CFFB-6BC8-4BFD-996A-02B664A729FF}"/>
                </a:ext>
              </a:extLst>
            </p:cNvPr>
            <p:cNvSpPr txBox="1"/>
            <p:nvPr/>
          </p:nvSpPr>
          <p:spPr>
            <a:xfrm>
              <a:off x="2682713" y="1693071"/>
              <a:ext cx="8727400" cy="881139"/>
            </a:xfrm>
            <a:prstGeom prst="rect">
              <a:avLst/>
            </a:prstGeom>
            <a:noFill/>
          </p:spPr>
          <p:txBody>
            <a:bodyPr wrap="square">
              <a:spAutoFit/>
            </a:bodyPr>
            <a:lstStyle/>
            <a:p>
              <a:pPr>
                <a:lnSpc>
                  <a:spcPct val="150000"/>
                </a:lnSpc>
                <a:buClr>
                  <a:srgbClr val="C00000"/>
                </a:buClr>
              </a:pPr>
              <a:r>
                <a:rPr lang="en-US" altLang="zh-CN" sz="1800" spc="100" dirty="0">
                  <a:cs typeface="+mn-ea"/>
                  <a:sym typeface="+mn-lt"/>
                </a:rPr>
                <a:t>12</a:t>
              </a:r>
              <a:r>
                <a:rPr lang="zh-CN" altLang="en-US" sz="1800" spc="100" dirty="0">
                  <a:cs typeface="+mn-ea"/>
                  <a:sym typeface="+mn-lt"/>
                </a:rPr>
                <a:t>月</a:t>
              </a:r>
              <a:r>
                <a:rPr lang="en-US" altLang="zh-CN" sz="1800" spc="100" dirty="0">
                  <a:cs typeface="+mn-ea"/>
                  <a:sym typeface="+mn-lt"/>
                </a:rPr>
                <a:t>11</a:t>
              </a:r>
              <a:r>
                <a:rPr lang="zh-CN" altLang="en-US" sz="1800" spc="100" dirty="0">
                  <a:cs typeface="+mn-ea"/>
                  <a:sym typeface="+mn-lt"/>
                </a:rPr>
                <a:t>日，全市各大中学校学生联合起来罢课。国民党当局对北平学生的爱国行动极为恐慌，下令严禁学生的爱国行为，还派军警封锁一些重点学校。</a:t>
              </a:r>
              <a:endParaRPr lang="en-US" altLang="zh-CN" sz="1800" spc="100" dirty="0">
                <a:cs typeface="+mn-ea"/>
                <a:sym typeface="+mn-lt"/>
              </a:endParaRPr>
            </a:p>
          </p:txBody>
        </p:sp>
      </p:grpSp>
      <p:grpSp>
        <p:nvGrpSpPr>
          <p:cNvPr id="11" name="组合 10">
            <a:extLst>
              <a:ext uri="{FF2B5EF4-FFF2-40B4-BE49-F238E27FC236}">
                <a16:creationId xmlns:a16="http://schemas.microsoft.com/office/drawing/2014/main" id="{F6D7B56E-CDD5-494C-88D6-E01CE626BD10}"/>
              </a:ext>
            </a:extLst>
          </p:cNvPr>
          <p:cNvGrpSpPr/>
          <p:nvPr/>
        </p:nvGrpSpPr>
        <p:grpSpPr>
          <a:xfrm>
            <a:off x="775537" y="4438088"/>
            <a:ext cx="10640926" cy="1296637"/>
            <a:chOff x="769187" y="1693071"/>
            <a:chExt cx="10640926" cy="1296637"/>
          </a:xfrm>
        </p:grpSpPr>
        <p:sp>
          <p:nvSpPr>
            <p:cNvPr id="12" name="矩形 11">
              <a:extLst>
                <a:ext uri="{FF2B5EF4-FFF2-40B4-BE49-F238E27FC236}">
                  <a16:creationId xmlns:a16="http://schemas.microsoft.com/office/drawing/2014/main" id="{46D22588-60BB-4FC0-AE5B-3BDCB1C0E896}"/>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13" name="箭头: V 形 12">
              <a:extLst>
                <a:ext uri="{FF2B5EF4-FFF2-40B4-BE49-F238E27FC236}">
                  <a16:creationId xmlns:a16="http://schemas.microsoft.com/office/drawing/2014/main" id="{51D68DEE-8373-472E-9674-FBE0646DD96B}"/>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文本框 13">
              <a:extLst>
                <a:ext uri="{FF2B5EF4-FFF2-40B4-BE49-F238E27FC236}">
                  <a16:creationId xmlns:a16="http://schemas.microsoft.com/office/drawing/2014/main" id="{E8738A64-19AF-43E8-A51F-16317F91E334}"/>
                </a:ext>
              </a:extLst>
            </p:cNvPr>
            <p:cNvSpPr txBox="1"/>
            <p:nvPr/>
          </p:nvSpPr>
          <p:spPr>
            <a:xfrm>
              <a:off x="2682713" y="1693071"/>
              <a:ext cx="8727400" cy="1296637"/>
            </a:xfrm>
            <a:prstGeom prst="rect">
              <a:avLst/>
            </a:prstGeom>
            <a:noFill/>
          </p:spPr>
          <p:txBody>
            <a:bodyPr wrap="square">
              <a:spAutoFit/>
            </a:bodyPr>
            <a:lstStyle/>
            <a:p>
              <a:pPr>
                <a:lnSpc>
                  <a:spcPct val="150000"/>
                </a:lnSpc>
                <a:buClr>
                  <a:srgbClr val="C00000"/>
                </a:buClr>
              </a:pPr>
              <a:r>
                <a:rPr lang="zh-CN" altLang="en-US" sz="1800" spc="100" dirty="0">
                  <a:cs typeface="+mn-ea"/>
                  <a:sym typeface="+mn-lt"/>
                </a:rPr>
                <a:t>但爱国学生的抗日烈火是扑不灭的。中共北平临时工委获知国民党当局不顾广大人民群众的强烈反对，决定在</a:t>
              </a:r>
              <a:r>
                <a:rPr lang="en-US" altLang="zh-CN" sz="1800" spc="100" dirty="0">
                  <a:cs typeface="+mn-ea"/>
                  <a:sym typeface="+mn-lt"/>
                </a:rPr>
                <a:t>12</a:t>
              </a:r>
              <a:r>
                <a:rPr lang="zh-CN" altLang="en-US" sz="1800" spc="100" dirty="0">
                  <a:cs typeface="+mn-ea"/>
                  <a:sym typeface="+mn-lt"/>
                </a:rPr>
                <a:t>月</a:t>
              </a:r>
              <a:r>
                <a:rPr lang="en-US" altLang="zh-CN" sz="1800" spc="100" dirty="0">
                  <a:cs typeface="+mn-ea"/>
                  <a:sym typeface="+mn-lt"/>
                </a:rPr>
                <a:t>16</a:t>
              </a:r>
              <a:r>
                <a:rPr lang="zh-CN" altLang="en-US" sz="1800" spc="100" dirty="0">
                  <a:cs typeface="+mn-ea"/>
                  <a:sym typeface="+mn-lt"/>
                </a:rPr>
                <a:t>日成立“冀察政务委员会”，决定在这一天举行更大规模的示威游行。</a:t>
              </a:r>
            </a:p>
          </p:txBody>
        </p:sp>
      </p:grpSp>
      <p:pic>
        <p:nvPicPr>
          <p:cNvPr id="15" name="图片 14">
            <a:extLst>
              <a:ext uri="{FF2B5EF4-FFF2-40B4-BE49-F238E27FC236}">
                <a16:creationId xmlns:a16="http://schemas.microsoft.com/office/drawing/2014/main" id="{A6F2AE4F-2067-4E2D-B5CB-CC05E9BED3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6" name="文本框 15">
            <a:extLst>
              <a:ext uri="{FF2B5EF4-FFF2-40B4-BE49-F238E27FC236}">
                <a16:creationId xmlns:a16="http://schemas.microsoft.com/office/drawing/2014/main" id="{4017D156-1571-4D89-B16E-38283C80A555}"/>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17" name="矩形 16">
            <a:extLst>
              <a:ext uri="{FF2B5EF4-FFF2-40B4-BE49-F238E27FC236}">
                <a16:creationId xmlns:a16="http://schemas.microsoft.com/office/drawing/2014/main" id="{0A9C6644-6037-446A-874F-EB3C3762E121}"/>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2539228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ageCurlDoub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874A758-4D2E-466C-80AB-72459DC12919}"/>
              </a:ext>
            </a:extLst>
          </p:cNvPr>
          <p:cNvGrpSpPr/>
          <p:nvPr/>
        </p:nvGrpSpPr>
        <p:grpSpPr>
          <a:xfrm>
            <a:off x="769187" y="1794671"/>
            <a:ext cx="10640926" cy="1504386"/>
            <a:chOff x="769187" y="1693071"/>
            <a:chExt cx="10640926" cy="1504386"/>
          </a:xfrm>
        </p:grpSpPr>
        <p:sp>
          <p:nvSpPr>
            <p:cNvPr id="2" name="矩形 1">
              <a:extLst>
                <a:ext uri="{FF2B5EF4-FFF2-40B4-BE49-F238E27FC236}">
                  <a16:creationId xmlns:a16="http://schemas.microsoft.com/office/drawing/2014/main" id="{832564CB-B410-4F54-B670-49BA8B4FABA1}"/>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3" name="箭头: V 形 2">
              <a:extLst>
                <a:ext uri="{FF2B5EF4-FFF2-40B4-BE49-F238E27FC236}">
                  <a16:creationId xmlns:a16="http://schemas.microsoft.com/office/drawing/2014/main" id="{4175A930-59BB-447C-AD90-52BAE70D9D06}"/>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文本框 4">
              <a:extLst>
                <a:ext uri="{FF2B5EF4-FFF2-40B4-BE49-F238E27FC236}">
                  <a16:creationId xmlns:a16="http://schemas.microsoft.com/office/drawing/2014/main" id="{31B3E818-7BFA-4CCD-AF04-AE639FA5EF04}"/>
                </a:ext>
              </a:extLst>
            </p:cNvPr>
            <p:cNvSpPr txBox="1"/>
            <p:nvPr/>
          </p:nvSpPr>
          <p:spPr>
            <a:xfrm>
              <a:off x="2682713" y="1693071"/>
              <a:ext cx="8727400" cy="1504386"/>
            </a:xfrm>
            <a:prstGeom prst="rect">
              <a:avLst/>
            </a:prstGeom>
            <a:noFill/>
          </p:spPr>
          <p:txBody>
            <a:bodyPr wrap="square">
              <a:spAutoFit/>
            </a:bodyPr>
            <a:lstStyle/>
            <a:p>
              <a:pPr>
                <a:lnSpc>
                  <a:spcPct val="130000"/>
                </a:lnSpc>
                <a:buClr>
                  <a:srgbClr val="990000"/>
                </a:buClr>
                <a:buSzPct val="107000"/>
              </a:pPr>
              <a:r>
                <a:rPr lang="en-US" altLang="zh-CN" sz="1800" spc="100" dirty="0">
                  <a:cs typeface="+mn-ea"/>
                  <a:sym typeface="+mn-lt"/>
                </a:rPr>
                <a:t>12</a:t>
              </a:r>
              <a:r>
                <a:rPr lang="zh-CN" altLang="en-US" sz="1800" spc="100" dirty="0">
                  <a:cs typeface="+mn-ea"/>
                  <a:sym typeface="+mn-lt"/>
                </a:rPr>
                <a:t>月</a:t>
              </a:r>
              <a:r>
                <a:rPr lang="en-US" altLang="zh-CN" sz="1800" spc="100" dirty="0">
                  <a:cs typeface="+mn-ea"/>
                  <a:sym typeface="+mn-lt"/>
                </a:rPr>
                <a:t>16</a:t>
              </a:r>
              <a:r>
                <a:rPr lang="zh-CN" altLang="en-US" sz="1800" spc="100" dirty="0">
                  <a:cs typeface="+mn-ea"/>
                  <a:sym typeface="+mn-lt"/>
                </a:rPr>
                <a:t>日凌晨，</a:t>
              </a:r>
              <a:r>
                <a:rPr lang="en-US" altLang="zh-CN" sz="1800" spc="100" dirty="0">
                  <a:cs typeface="+mn-ea"/>
                  <a:sym typeface="+mn-lt"/>
                </a:rPr>
                <a:t>1</a:t>
              </a:r>
              <a:r>
                <a:rPr lang="zh-CN" altLang="en-US" sz="1800" spc="100" dirty="0">
                  <a:cs typeface="+mn-ea"/>
                  <a:sym typeface="+mn-lt"/>
                </a:rPr>
                <a:t>万余名北平爱国学生陆续走上街头，一场声势浩大的抗日救亡大示威爆发了。示威游行队伍共分为</a:t>
              </a:r>
              <a:r>
                <a:rPr lang="en-US" altLang="zh-CN" sz="1800" spc="100" dirty="0">
                  <a:cs typeface="+mn-ea"/>
                  <a:sym typeface="+mn-lt"/>
                </a:rPr>
                <a:t>4</a:t>
              </a:r>
              <a:r>
                <a:rPr lang="zh-CN" altLang="en-US" sz="1800" spc="100" dirty="0">
                  <a:cs typeface="+mn-ea"/>
                  <a:sym typeface="+mn-lt"/>
                </a:rPr>
                <a:t>个大队，分别由东北大学、中国大学、北京大学、清华大学率领从不同方向前进，途中冲破军警的封锁阻拦，最后在天桥会合。</a:t>
              </a:r>
              <a:endParaRPr lang="en-US" altLang="zh-CN" sz="1800" spc="100" dirty="0">
                <a:cs typeface="+mn-ea"/>
                <a:sym typeface="+mn-lt"/>
              </a:endParaRPr>
            </a:p>
          </p:txBody>
        </p:sp>
      </p:grpSp>
      <p:grpSp>
        <p:nvGrpSpPr>
          <p:cNvPr id="7" name="组合 6">
            <a:extLst>
              <a:ext uri="{FF2B5EF4-FFF2-40B4-BE49-F238E27FC236}">
                <a16:creationId xmlns:a16="http://schemas.microsoft.com/office/drawing/2014/main" id="{E2BD629C-075C-4209-96B3-6B36D6A5D9D4}"/>
              </a:ext>
            </a:extLst>
          </p:cNvPr>
          <p:cNvGrpSpPr/>
          <p:nvPr/>
        </p:nvGrpSpPr>
        <p:grpSpPr>
          <a:xfrm>
            <a:off x="769187" y="3476478"/>
            <a:ext cx="10640926" cy="1144288"/>
            <a:chOff x="769187" y="1693071"/>
            <a:chExt cx="10640926" cy="1144288"/>
          </a:xfrm>
        </p:grpSpPr>
        <p:sp>
          <p:nvSpPr>
            <p:cNvPr id="8" name="矩形 7">
              <a:extLst>
                <a:ext uri="{FF2B5EF4-FFF2-40B4-BE49-F238E27FC236}">
                  <a16:creationId xmlns:a16="http://schemas.microsoft.com/office/drawing/2014/main" id="{523FDEBE-FD62-4B77-B58B-72515C562596}"/>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9" name="箭头: V 形 8">
              <a:extLst>
                <a:ext uri="{FF2B5EF4-FFF2-40B4-BE49-F238E27FC236}">
                  <a16:creationId xmlns:a16="http://schemas.microsoft.com/office/drawing/2014/main" id="{6673B0E7-F3DD-4C8A-9BEF-52CF988F7C3E}"/>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文本框 9">
              <a:extLst>
                <a:ext uri="{FF2B5EF4-FFF2-40B4-BE49-F238E27FC236}">
                  <a16:creationId xmlns:a16="http://schemas.microsoft.com/office/drawing/2014/main" id="{4EA0CFFB-6BC8-4BFD-996A-02B664A729FF}"/>
                </a:ext>
              </a:extLst>
            </p:cNvPr>
            <p:cNvSpPr txBox="1"/>
            <p:nvPr/>
          </p:nvSpPr>
          <p:spPr>
            <a:xfrm>
              <a:off x="2682713" y="1693071"/>
              <a:ext cx="8727400" cy="1144288"/>
            </a:xfrm>
            <a:prstGeom prst="rect">
              <a:avLst/>
            </a:prstGeom>
            <a:noFill/>
          </p:spPr>
          <p:txBody>
            <a:bodyPr wrap="square">
              <a:spAutoFit/>
            </a:bodyPr>
            <a:lstStyle/>
            <a:p>
              <a:pPr>
                <a:lnSpc>
                  <a:spcPct val="130000"/>
                </a:lnSpc>
                <a:buClr>
                  <a:srgbClr val="990000"/>
                </a:buClr>
                <a:buSzPct val="107000"/>
              </a:pPr>
              <a:r>
                <a:rPr lang="zh-CN" altLang="en-US" sz="1800" spc="100" dirty="0">
                  <a:cs typeface="+mn-ea"/>
                  <a:sym typeface="+mn-lt"/>
                </a:rPr>
                <a:t>上午</a:t>
              </a:r>
              <a:r>
                <a:rPr lang="en-US" altLang="zh-CN" sz="1800" spc="100" dirty="0">
                  <a:cs typeface="+mn-ea"/>
                  <a:sym typeface="+mn-lt"/>
                </a:rPr>
                <a:t>11</a:t>
              </a:r>
              <a:r>
                <a:rPr lang="zh-CN" altLang="en-US" sz="1800" spc="100" dirty="0">
                  <a:cs typeface="+mn-ea"/>
                  <a:sym typeface="+mn-lt"/>
                </a:rPr>
                <a:t>时许，北平爱国学生和广大工人、农民、市民</a:t>
              </a:r>
              <a:r>
                <a:rPr lang="en-US" altLang="zh-CN" sz="1800" spc="100" dirty="0">
                  <a:cs typeface="+mn-ea"/>
                  <a:sym typeface="+mn-lt"/>
                </a:rPr>
                <a:t>3</a:t>
              </a:r>
              <a:r>
                <a:rPr lang="zh-CN" altLang="en-US" sz="1800" spc="100" dirty="0">
                  <a:cs typeface="+mn-ea"/>
                  <a:sym typeface="+mn-lt"/>
                </a:rPr>
                <a:t>万余人在天桥召开市民大会。会场旗帜飘扬，“打倒日本帝国主义！”“打倒汉奸卖国贼</a:t>
              </a:r>
              <a:r>
                <a:rPr lang="en-US" altLang="zh-CN" sz="1800" spc="100" dirty="0">
                  <a:cs typeface="+mn-ea"/>
                  <a:sym typeface="+mn-lt"/>
                </a:rPr>
                <a:t>!”“</a:t>
              </a:r>
              <a:r>
                <a:rPr lang="zh-CN" altLang="en-US" sz="1800" spc="100" dirty="0">
                  <a:cs typeface="+mn-ea"/>
                  <a:sym typeface="+mn-lt"/>
                </a:rPr>
                <a:t>反对成立冀察政务委员会</a:t>
              </a:r>
              <a:r>
                <a:rPr lang="en-US" altLang="zh-CN" sz="1800" spc="100" dirty="0">
                  <a:cs typeface="+mn-ea"/>
                  <a:sym typeface="+mn-lt"/>
                </a:rPr>
                <a:t>!”</a:t>
              </a:r>
              <a:r>
                <a:rPr lang="zh-CN" altLang="en-US" sz="1800" spc="100" dirty="0">
                  <a:cs typeface="+mn-ea"/>
                  <a:sym typeface="+mn-lt"/>
                </a:rPr>
                <a:t>的口号声此起彼伏，响彻天空。</a:t>
              </a:r>
              <a:endParaRPr lang="en-US" altLang="zh-CN" sz="1800" spc="100" dirty="0">
                <a:cs typeface="+mn-ea"/>
                <a:sym typeface="+mn-lt"/>
              </a:endParaRPr>
            </a:p>
          </p:txBody>
        </p:sp>
      </p:grpSp>
      <p:grpSp>
        <p:nvGrpSpPr>
          <p:cNvPr id="11" name="组合 10">
            <a:extLst>
              <a:ext uri="{FF2B5EF4-FFF2-40B4-BE49-F238E27FC236}">
                <a16:creationId xmlns:a16="http://schemas.microsoft.com/office/drawing/2014/main" id="{F6D7B56E-CDD5-494C-88D6-E01CE626BD10}"/>
              </a:ext>
            </a:extLst>
          </p:cNvPr>
          <p:cNvGrpSpPr/>
          <p:nvPr/>
        </p:nvGrpSpPr>
        <p:grpSpPr>
          <a:xfrm>
            <a:off x="775537" y="4798187"/>
            <a:ext cx="10640926" cy="1144288"/>
            <a:chOff x="769187" y="1693071"/>
            <a:chExt cx="10640926" cy="1144288"/>
          </a:xfrm>
        </p:grpSpPr>
        <p:sp>
          <p:nvSpPr>
            <p:cNvPr id="12" name="矩形 11">
              <a:extLst>
                <a:ext uri="{FF2B5EF4-FFF2-40B4-BE49-F238E27FC236}">
                  <a16:creationId xmlns:a16="http://schemas.microsoft.com/office/drawing/2014/main" id="{46D22588-60BB-4FC0-AE5B-3BDCB1C0E896}"/>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13" name="箭头: V 形 12">
              <a:extLst>
                <a:ext uri="{FF2B5EF4-FFF2-40B4-BE49-F238E27FC236}">
                  <a16:creationId xmlns:a16="http://schemas.microsoft.com/office/drawing/2014/main" id="{51D68DEE-8373-472E-9674-FBE0646DD96B}"/>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文本框 13">
              <a:extLst>
                <a:ext uri="{FF2B5EF4-FFF2-40B4-BE49-F238E27FC236}">
                  <a16:creationId xmlns:a16="http://schemas.microsoft.com/office/drawing/2014/main" id="{E8738A64-19AF-43E8-A51F-16317F91E334}"/>
                </a:ext>
              </a:extLst>
            </p:cNvPr>
            <p:cNvSpPr txBox="1"/>
            <p:nvPr/>
          </p:nvSpPr>
          <p:spPr>
            <a:xfrm>
              <a:off x="2682713" y="1693071"/>
              <a:ext cx="8727400" cy="1144288"/>
            </a:xfrm>
            <a:prstGeom prst="rect">
              <a:avLst/>
            </a:prstGeom>
            <a:noFill/>
          </p:spPr>
          <p:txBody>
            <a:bodyPr wrap="square">
              <a:spAutoFit/>
            </a:bodyPr>
            <a:lstStyle/>
            <a:p>
              <a:pPr>
                <a:lnSpc>
                  <a:spcPct val="130000"/>
                </a:lnSpc>
                <a:buClr>
                  <a:srgbClr val="990000"/>
                </a:buClr>
                <a:buSzPct val="107000"/>
              </a:pPr>
              <a:r>
                <a:rPr lang="zh-CN" altLang="en-US" sz="1800" spc="100" dirty="0">
                  <a:cs typeface="+mn-ea"/>
                  <a:sym typeface="+mn-lt"/>
                </a:rPr>
                <a:t>市民大会结束后，</a:t>
              </a:r>
              <a:r>
                <a:rPr lang="en-US" altLang="zh-CN" sz="1800" spc="100" dirty="0">
                  <a:cs typeface="+mn-ea"/>
                  <a:sym typeface="+mn-lt"/>
                </a:rPr>
                <a:t>1</a:t>
              </a:r>
              <a:r>
                <a:rPr lang="zh-CN" altLang="en-US" sz="1800" spc="100" dirty="0">
                  <a:cs typeface="+mn-ea"/>
                  <a:sym typeface="+mn-lt"/>
                </a:rPr>
                <a:t>万多名爱国学生整队向前门方向行进。学生们手挽着手，不断高呼抗日救国口号，向街道两旁的市民和行人散发传单。市民们热情支持学生的爱国行动，有的送来开水和食物，有的自动加入了游行队伍。</a:t>
              </a:r>
            </a:p>
          </p:txBody>
        </p:sp>
      </p:grpSp>
      <p:pic>
        <p:nvPicPr>
          <p:cNvPr id="15" name="图片 14">
            <a:extLst>
              <a:ext uri="{FF2B5EF4-FFF2-40B4-BE49-F238E27FC236}">
                <a16:creationId xmlns:a16="http://schemas.microsoft.com/office/drawing/2014/main" id="{CEF58EEA-6AE1-4A5D-A3BB-95BA94CEC1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6" name="文本框 15">
            <a:extLst>
              <a:ext uri="{FF2B5EF4-FFF2-40B4-BE49-F238E27FC236}">
                <a16:creationId xmlns:a16="http://schemas.microsoft.com/office/drawing/2014/main" id="{646FB958-862D-44EE-B045-24995F3A9E0F}"/>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17" name="矩形 16">
            <a:extLst>
              <a:ext uri="{FF2B5EF4-FFF2-40B4-BE49-F238E27FC236}">
                <a16:creationId xmlns:a16="http://schemas.microsoft.com/office/drawing/2014/main" id="{57BE83D5-377C-4FDE-92DA-0951912BF3B8}"/>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1477621174"/>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874A758-4D2E-466C-80AB-72459DC12919}"/>
              </a:ext>
            </a:extLst>
          </p:cNvPr>
          <p:cNvGrpSpPr/>
          <p:nvPr/>
        </p:nvGrpSpPr>
        <p:grpSpPr>
          <a:xfrm>
            <a:off x="769187" y="1254810"/>
            <a:ext cx="10640926" cy="1504386"/>
            <a:chOff x="769187" y="1693071"/>
            <a:chExt cx="10640926" cy="1504386"/>
          </a:xfrm>
        </p:grpSpPr>
        <p:sp>
          <p:nvSpPr>
            <p:cNvPr id="2" name="矩形 1">
              <a:extLst>
                <a:ext uri="{FF2B5EF4-FFF2-40B4-BE49-F238E27FC236}">
                  <a16:creationId xmlns:a16="http://schemas.microsoft.com/office/drawing/2014/main" id="{832564CB-B410-4F54-B670-49BA8B4FABA1}"/>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3" name="箭头: V 形 2">
              <a:extLst>
                <a:ext uri="{FF2B5EF4-FFF2-40B4-BE49-F238E27FC236}">
                  <a16:creationId xmlns:a16="http://schemas.microsoft.com/office/drawing/2014/main" id="{4175A930-59BB-447C-AD90-52BAE70D9D06}"/>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文本框 4">
              <a:extLst>
                <a:ext uri="{FF2B5EF4-FFF2-40B4-BE49-F238E27FC236}">
                  <a16:creationId xmlns:a16="http://schemas.microsoft.com/office/drawing/2014/main" id="{31B3E818-7BFA-4CCD-AF04-AE639FA5EF04}"/>
                </a:ext>
              </a:extLst>
            </p:cNvPr>
            <p:cNvSpPr txBox="1"/>
            <p:nvPr/>
          </p:nvSpPr>
          <p:spPr>
            <a:xfrm>
              <a:off x="2682713" y="1693071"/>
              <a:ext cx="8727400" cy="1504386"/>
            </a:xfrm>
            <a:prstGeom prst="rect">
              <a:avLst/>
            </a:prstGeom>
            <a:noFill/>
          </p:spPr>
          <p:txBody>
            <a:bodyPr wrap="square">
              <a:spAutoFit/>
            </a:bodyPr>
            <a:lstStyle/>
            <a:p>
              <a:pPr>
                <a:lnSpc>
                  <a:spcPct val="130000"/>
                </a:lnSpc>
                <a:buClr>
                  <a:srgbClr val="990000"/>
                </a:buClr>
              </a:pPr>
              <a:r>
                <a:rPr lang="zh-CN" altLang="en-US" sz="1800" spc="100" dirty="0">
                  <a:cs typeface="+mn-ea"/>
                  <a:sym typeface="+mn-lt"/>
                </a:rPr>
                <a:t>游行队伍抵达前门时，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lang="en-US" altLang="zh-CN" sz="1800" spc="100" dirty="0">
                <a:cs typeface="+mn-ea"/>
                <a:sym typeface="+mn-lt"/>
              </a:endParaRPr>
            </a:p>
          </p:txBody>
        </p:sp>
      </p:grpSp>
      <p:grpSp>
        <p:nvGrpSpPr>
          <p:cNvPr id="7" name="组合 6">
            <a:extLst>
              <a:ext uri="{FF2B5EF4-FFF2-40B4-BE49-F238E27FC236}">
                <a16:creationId xmlns:a16="http://schemas.microsoft.com/office/drawing/2014/main" id="{E2BD629C-075C-4209-96B3-6B36D6A5D9D4}"/>
              </a:ext>
            </a:extLst>
          </p:cNvPr>
          <p:cNvGrpSpPr/>
          <p:nvPr/>
        </p:nvGrpSpPr>
        <p:grpSpPr>
          <a:xfrm>
            <a:off x="769187" y="2811902"/>
            <a:ext cx="10640926" cy="1864485"/>
            <a:chOff x="769187" y="1693071"/>
            <a:chExt cx="10640926" cy="1864485"/>
          </a:xfrm>
        </p:grpSpPr>
        <p:sp>
          <p:nvSpPr>
            <p:cNvPr id="8" name="矩形 7">
              <a:extLst>
                <a:ext uri="{FF2B5EF4-FFF2-40B4-BE49-F238E27FC236}">
                  <a16:creationId xmlns:a16="http://schemas.microsoft.com/office/drawing/2014/main" id="{523FDEBE-FD62-4B77-B58B-72515C562596}"/>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9" name="箭头: V 形 8">
              <a:extLst>
                <a:ext uri="{FF2B5EF4-FFF2-40B4-BE49-F238E27FC236}">
                  <a16:creationId xmlns:a16="http://schemas.microsoft.com/office/drawing/2014/main" id="{6673B0E7-F3DD-4C8A-9BEF-52CF988F7C3E}"/>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文本框 9">
              <a:extLst>
                <a:ext uri="{FF2B5EF4-FFF2-40B4-BE49-F238E27FC236}">
                  <a16:creationId xmlns:a16="http://schemas.microsoft.com/office/drawing/2014/main" id="{4EA0CFFB-6BC8-4BFD-996A-02B664A729FF}"/>
                </a:ext>
              </a:extLst>
            </p:cNvPr>
            <p:cNvSpPr txBox="1"/>
            <p:nvPr/>
          </p:nvSpPr>
          <p:spPr>
            <a:xfrm>
              <a:off x="2682713" y="1693071"/>
              <a:ext cx="8727400" cy="1864485"/>
            </a:xfrm>
            <a:prstGeom prst="rect">
              <a:avLst/>
            </a:prstGeom>
            <a:noFill/>
          </p:spPr>
          <p:txBody>
            <a:bodyPr wrap="square">
              <a:spAutoFit/>
            </a:bodyPr>
            <a:lstStyle/>
            <a:p>
              <a:pPr>
                <a:lnSpc>
                  <a:spcPct val="130000"/>
                </a:lnSpc>
                <a:buClr>
                  <a:srgbClr val="990000"/>
                </a:buClr>
              </a:pPr>
              <a:r>
                <a:rPr lang="zh-CN" altLang="en-US" sz="1800" spc="100" dirty="0">
                  <a:cs typeface="+mn-ea"/>
                  <a:sym typeface="+mn-lt"/>
                </a:rPr>
                <a:t>下午</a:t>
              </a:r>
              <a:r>
                <a:rPr lang="en-US" altLang="zh-CN" sz="1800" spc="100" dirty="0">
                  <a:cs typeface="+mn-ea"/>
                  <a:sym typeface="+mn-lt"/>
                </a:rPr>
                <a:t>4</a:t>
              </a:r>
              <a:r>
                <a:rPr lang="zh-CN" altLang="en-US" sz="1800" spc="100" dirty="0">
                  <a:cs typeface="+mn-ea"/>
                  <a:sym typeface="+mn-lt"/>
                </a:rPr>
                <a:t>时，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lang="en-US" altLang="zh-CN" sz="1800" spc="100" dirty="0">
                <a:cs typeface="+mn-ea"/>
                <a:sym typeface="+mn-lt"/>
              </a:endParaRPr>
            </a:p>
          </p:txBody>
        </p:sp>
      </p:grpSp>
      <p:grpSp>
        <p:nvGrpSpPr>
          <p:cNvPr id="11" name="组合 10">
            <a:extLst>
              <a:ext uri="{FF2B5EF4-FFF2-40B4-BE49-F238E27FC236}">
                <a16:creationId xmlns:a16="http://schemas.microsoft.com/office/drawing/2014/main" id="{F6D7B56E-CDD5-494C-88D6-E01CE626BD10}"/>
              </a:ext>
            </a:extLst>
          </p:cNvPr>
          <p:cNvGrpSpPr/>
          <p:nvPr/>
        </p:nvGrpSpPr>
        <p:grpSpPr>
          <a:xfrm>
            <a:off x="775537" y="4729094"/>
            <a:ext cx="10640926" cy="1864485"/>
            <a:chOff x="769187" y="1693071"/>
            <a:chExt cx="10640926" cy="1864485"/>
          </a:xfrm>
        </p:grpSpPr>
        <p:sp>
          <p:nvSpPr>
            <p:cNvPr id="12" name="矩形 11">
              <a:extLst>
                <a:ext uri="{FF2B5EF4-FFF2-40B4-BE49-F238E27FC236}">
                  <a16:creationId xmlns:a16="http://schemas.microsoft.com/office/drawing/2014/main" id="{46D22588-60BB-4FC0-AE5B-3BDCB1C0E896}"/>
                </a:ext>
              </a:extLst>
            </p:cNvPr>
            <p:cNvSpPr/>
            <p:nvPr/>
          </p:nvSpPr>
          <p:spPr>
            <a:xfrm>
              <a:off x="769187" y="1879725"/>
              <a:ext cx="1245174" cy="4616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救亡怒潮</a:t>
              </a:r>
            </a:p>
          </p:txBody>
        </p:sp>
        <p:sp>
          <p:nvSpPr>
            <p:cNvPr id="13" name="箭头: V 形 12">
              <a:extLst>
                <a:ext uri="{FF2B5EF4-FFF2-40B4-BE49-F238E27FC236}">
                  <a16:creationId xmlns:a16="http://schemas.microsoft.com/office/drawing/2014/main" id="{51D68DEE-8373-472E-9674-FBE0646DD96B}"/>
                </a:ext>
              </a:extLst>
            </p:cNvPr>
            <p:cNvSpPr/>
            <p:nvPr/>
          </p:nvSpPr>
          <p:spPr>
            <a:xfrm>
              <a:off x="2215372" y="1977393"/>
              <a:ext cx="266330" cy="266330"/>
            </a:xfrm>
            <a:prstGeom prst="chevr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文本框 13">
              <a:extLst>
                <a:ext uri="{FF2B5EF4-FFF2-40B4-BE49-F238E27FC236}">
                  <a16:creationId xmlns:a16="http://schemas.microsoft.com/office/drawing/2014/main" id="{E8738A64-19AF-43E8-A51F-16317F91E334}"/>
                </a:ext>
              </a:extLst>
            </p:cNvPr>
            <p:cNvSpPr txBox="1"/>
            <p:nvPr/>
          </p:nvSpPr>
          <p:spPr>
            <a:xfrm>
              <a:off x="2682713" y="1693071"/>
              <a:ext cx="8727400" cy="1864485"/>
            </a:xfrm>
            <a:prstGeom prst="rect">
              <a:avLst/>
            </a:prstGeom>
            <a:noFill/>
          </p:spPr>
          <p:txBody>
            <a:bodyPr wrap="square">
              <a:spAutoFit/>
            </a:bodyPr>
            <a:lstStyle/>
            <a:p>
              <a:pPr>
                <a:lnSpc>
                  <a:spcPct val="130000"/>
                </a:lnSpc>
                <a:buClr>
                  <a:srgbClr val="990000"/>
                </a:buClr>
              </a:pPr>
              <a:r>
                <a:rPr lang="zh-CN" altLang="en-US" sz="1800" spc="100" dirty="0">
                  <a:cs typeface="+mn-ea"/>
                  <a:sym typeface="+mn-lt"/>
                </a:rPr>
                <a:t>此时已是晚上</a:t>
              </a:r>
              <a:r>
                <a:rPr lang="en-US" altLang="zh-CN" sz="1800" spc="100" dirty="0">
                  <a:cs typeface="+mn-ea"/>
                  <a:sym typeface="+mn-lt"/>
                </a:rPr>
                <a:t>9</a:t>
              </a:r>
              <a:r>
                <a:rPr lang="zh-CN" altLang="en-US" sz="1800" spc="100" dirty="0">
                  <a:cs typeface="+mn-ea"/>
                  <a:sym typeface="+mn-lt"/>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lang="en-US" altLang="zh-CN" sz="1800" spc="100" dirty="0">
                  <a:cs typeface="+mn-ea"/>
                  <a:sym typeface="+mn-lt"/>
                </a:rPr>
                <a:t>·</a:t>
              </a:r>
              <a:r>
                <a:rPr lang="zh-CN" altLang="en-US" sz="1800" spc="100" dirty="0">
                  <a:cs typeface="+mn-ea"/>
                  <a:sym typeface="+mn-lt"/>
                </a:rPr>
                <a:t>一六”大示威中，全市学生共有</a:t>
              </a:r>
              <a:r>
                <a:rPr lang="en-US" altLang="zh-CN" sz="1800" spc="100" dirty="0">
                  <a:cs typeface="+mn-ea"/>
                  <a:sym typeface="+mn-lt"/>
                </a:rPr>
                <a:t>22</a:t>
              </a:r>
              <a:r>
                <a:rPr lang="zh-CN" altLang="en-US" sz="1800" spc="100" dirty="0">
                  <a:cs typeface="+mn-ea"/>
                  <a:sym typeface="+mn-lt"/>
                </a:rPr>
                <a:t>人被捕，</a:t>
              </a:r>
              <a:r>
                <a:rPr lang="en-US" altLang="zh-CN" sz="1800" spc="100" dirty="0">
                  <a:cs typeface="+mn-ea"/>
                  <a:sym typeface="+mn-lt"/>
                </a:rPr>
                <a:t>300</a:t>
              </a:r>
              <a:r>
                <a:rPr lang="zh-CN" altLang="en-US" sz="1800" spc="100" dirty="0">
                  <a:cs typeface="+mn-ea"/>
                  <a:sym typeface="+mn-lt"/>
                </a:rPr>
                <a:t>余人受伤，再一次暴露了反动当局的凶残面目。</a:t>
              </a:r>
            </a:p>
          </p:txBody>
        </p:sp>
      </p:grpSp>
      <p:pic>
        <p:nvPicPr>
          <p:cNvPr id="15" name="图片 14">
            <a:extLst>
              <a:ext uri="{FF2B5EF4-FFF2-40B4-BE49-F238E27FC236}">
                <a16:creationId xmlns:a16="http://schemas.microsoft.com/office/drawing/2014/main" id="{11B496E0-0811-42BA-90E8-7BBD419448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6" name="文本框 15">
            <a:extLst>
              <a:ext uri="{FF2B5EF4-FFF2-40B4-BE49-F238E27FC236}">
                <a16:creationId xmlns:a16="http://schemas.microsoft.com/office/drawing/2014/main" id="{84B87EEE-C297-41BB-9ABC-FFFF8E59BBF5}"/>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17" name="矩形 16">
            <a:extLst>
              <a:ext uri="{FF2B5EF4-FFF2-40B4-BE49-F238E27FC236}">
                <a16:creationId xmlns:a16="http://schemas.microsoft.com/office/drawing/2014/main" id="{3EF06922-440E-4CD4-A121-17303A096427}"/>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2439771044"/>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BA7943-1E22-41CB-981D-EF3AD906DFF1}"/>
              </a:ext>
            </a:extLst>
          </p:cNvPr>
          <p:cNvSpPr/>
          <p:nvPr/>
        </p:nvSpPr>
        <p:spPr>
          <a:xfrm>
            <a:off x="2024944" y="1670073"/>
            <a:ext cx="9271000" cy="701346"/>
          </a:xfrm>
          <a:prstGeom prst="rect">
            <a:avLst/>
          </a:prstGeom>
        </p:spPr>
        <p:txBody>
          <a:bodyPr wrap="square">
            <a:spAutoFit/>
          </a:bodyPr>
          <a:lstStyle/>
          <a:p>
            <a:pPr>
              <a:lnSpc>
                <a:spcPct val="130000"/>
              </a:lnSpc>
            </a:pPr>
            <a:r>
              <a:rPr lang="zh-CN" altLang="en-US" sz="1600" spc="100" dirty="0">
                <a:cs typeface="+mn-ea"/>
                <a:sym typeface="+mn-lt"/>
              </a:rPr>
              <a:t>北平学生的爱国斗争，打击了日本帝国主义的嚣张气焰，揭露了国民党当局的卖国行径，得到了各界爱国人士的支持响应，促进了抗日救亡运动的开展。</a:t>
            </a:r>
          </a:p>
        </p:txBody>
      </p:sp>
      <p:sp>
        <p:nvSpPr>
          <p:cNvPr id="3" name="箭头: 五边形 2">
            <a:extLst>
              <a:ext uri="{FF2B5EF4-FFF2-40B4-BE49-F238E27FC236}">
                <a16:creationId xmlns:a16="http://schemas.microsoft.com/office/drawing/2014/main" id="{72DC7059-D676-4CFB-AA5F-FBBD305E66FF}"/>
              </a:ext>
            </a:extLst>
          </p:cNvPr>
          <p:cNvSpPr/>
          <p:nvPr/>
        </p:nvSpPr>
        <p:spPr>
          <a:xfrm>
            <a:off x="975078" y="1657512"/>
            <a:ext cx="947112" cy="707886"/>
          </a:xfrm>
          <a:prstGeom prst="homePlate">
            <a:avLst/>
          </a:prstGeom>
          <a:solidFill>
            <a:srgbClr val="C00000"/>
          </a:solidFill>
        </p:spPr>
        <p:txBody>
          <a:bodyPr wrap="none">
            <a:spAutoFit/>
          </a:bodyPr>
          <a:lstStyle/>
          <a:p>
            <a:r>
              <a:rPr lang="zh-CN" altLang="en-US" sz="2000" b="1" spc="100" dirty="0">
                <a:solidFill>
                  <a:schemeClr val="bg1"/>
                </a:solidFill>
                <a:cs typeface="+mn-ea"/>
                <a:sym typeface="+mn-lt"/>
              </a:rPr>
              <a:t>声援</a:t>
            </a:r>
            <a:endParaRPr lang="en-US" altLang="zh-CN" sz="2000" b="1" spc="100" dirty="0">
              <a:solidFill>
                <a:schemeClr val="bg1"/>
              </a:solidFill>
              <a:cs typeface="+mn-ea"/>
              <a:sym typeface="+mn-lt"/>
            </a:endParaRPr>
          </a:p>
          <a:p>
            <a:r>
              <a:rPr lang="zh-CN" altLang="en-US" sz="2000" b="1" spc="100" dirty="0">
                <a:solidFill>
                  <a:schemeClr val="bg1"/>
                </a:solidFill>
                <a:cs typeface="+mn-ea"/>
                <a:sym typeface="+mn-lt"/>
              </a:rPr>
              <a:t>北平</a:t>
            </a:r>
          </a:p>
        </p:txBody>
      </p:sp>
      <p:sp>
        <p:nvSpPr>
          <p:cNvPr id="4" name="矩形 3">
            <a:extLst>
              <a:ext uri="{FF2B5EF4-FFF2-40B4-BE49-F238E27FC236}">
                <a16:creationId xmlns:a16="http://schemas.microsoft.com/office/drawing/2014/main" id="{FC970372-1D0D-4998-BE59-F26C469370F7}"/>
              </a:ext>
            </a:extLst>
          </p:cNvPr>
          <p:cNvSpPr/>
          <p:nvPr/>
        </p:nvSpPr>
        <p:spPr>
          <a:xfrm>
            <a:off x="2024944" y="2646562"/>
            <a:ext cx="9271000" cy="1027397"/>
          </a:xfrm>
          <a:prstGeom prst="rect">
            <a:avLst/>
          </a:prstGeom>
        </p:spPr>
        <p:txBody>
          <a:bodyPr wrap="square">
            <a:spAutoFit/>
          </a:bodyPr>
          <a:lstStyle/>
          <a:p>
            <a:pPr>
              <a:lnSpc>
                <a:spcPct val="130000"/>
              </a:lnSpc>
            </a:pP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18</a:t>
            </a:r>
            <a:r>
              <a:rPr lang="zh-CN" altLang="en-US" sz="1600" spc="100" dirty="0">
                <a:cs typeface="+mn-ea"/>
                <a:sym typeface="+mn-lt"/>
              </a:rPr>
              <a:t>日全天，北京大学、清华大学等</a:t>
            </a:r>
            <a:r>
              <a:rPr lang="en-US" altLang="zh-CN" sz="1600" spc="100" dirty="0">
                <a:cs typeface="+mn-ea"/>
                <a:sym typeface="+mn-lt"/>
              </a:rPr>
              <a:t>6</a:t>
            </a:r>
            <a:r>
              <a:rPr lang="zh-CN" altLang="en-US" sz="1600" spc="100" dirty="0">
                <a:cs typeface="+mn-ea"/>
                <a:sym typeface="+mn-lt"/>
              </a:rPr>
              <a:t>所大学的校长，联名要求释放被捕学生。同日，中华全国总工会向全国工人紧急呼吁援助学生救国运动，各地工人纷纷举行罢工，支持学生斗争。</a:t>
            </a:r>
            <a:r>
              <a:rPr lang="en-US" altLang="zh-CN" sz="1600" spc="100" dirty="0">
                <a:cs typeface="+mn-ea"/>
                <a:sym typeface="+mn-lt"/>
              </a:rPr>
              <a:t>20</a:t>
            </a:r>
            <a:r>
              <a:rPr lang="zh-CN" altLang="en-US" sz="1600" spc="100" dirty="0">
                <a:cs typeface="+mn-ea"/>
                <a:sym typeface="+mn-lt"/>
              </a:rPr>
              <a:t>日，共青团中央发表宣言，号召青年学生深入到工农群众中扩大抗日救国运动。</a:t>
            </a:r>
            <a:endParaRPr lang="en-US" altLang="zh-CN" sz="1600" spc="100" dirty="0">
              <a:cs typeface="+mn-ea"/>
              <a:sym typeface="+mn-lt"/>
            </a:endParaRPr>
          </a:p>
        </p:txBody>
      </p:sp>
      <p:sp>
        <p:nvSpPr>
          <p:cNvPr id="5" name="箭头: 五边形 4">
            <a:extLst>
              <a:ext uri="{FF2B5EF4-FFF2-40B4-BE49-F238E27FC236}">
                <a16:creationId xmlns:a16="http://schemas.microsoft.com/office/drawing/2014/main" id="{7B4BD478-06E3-4ECE-BDC0-F1844B2A86CD}"/>
              </a:ext>
            </a:extLst>
          </p:cNvPr>
          <p:cNvSpPr/>
          <p:nvPr/>
        </p:nvSpPr>
        <p:spPr>
          <a:xfrm>
            <a:off x="975078" y="2634001"/>
            <a:ext cx="947112" cy="707886"/>
          </a:xfrm>
          <a:prstGeom prst="homePlate">
            <a:avLst/>
          </a:prstGeom>
          <a:solidFill>
            <a:srgbClr val="C00000"/>
          </a:solidFill>
        </p:spPr>
        <p:txBody>
          <a:bodyPr wrap="none">
            <a:spAutoFit/>
          </a:bodyPr>
          <a:lstStyle/>
          <a:p>
            <a:r>
              <a:rPr lang="zh-CN" altLang="en-US" sz="2000" b="1" spc="100" dirty="0">
                <a:solidFill>
                  <a:schemeClr val="bg1"/>
                </a:solidFill>
                <a:cs typeface="+mn-ea"/>
                <a:sym typeface="+mn-lt"/>
              </a:rPr>
              <a:t>声援</a:t>
            </a:r>
            <a:endParaRPr lang="en-US" altLang="zh-CN" sz="2000" b="1" spc="100" dirty="0">
              <a:solidFill>
                <a:schemeClr val="bg1"/>
              </a:solidFill>
              <a:cs typeface="+mn-ea"/>
              <a:sym typeface="+mn-lt"/>
            </a:endParaRPr>
          </a:p>
          <a:p>
            <a:r>
              <a:rPr lang="zh-CN" altLang="en-US" sz="2000" b="1" spc="100" dirty="0">
                <a:solidFill>
                  <a:schemeClr val="bg1"/>
                </a:solidFill>
                <a:cs typeface="+mn-ea"/>
                <a:sym typeface="+mn-lt"/>
              </a:rPr>
              <a:t>北平</a:t>
            </a:r>
          </a:p>
        </p:txBody>
      </p:sp>
      <p:sp>
        <p:nvSpPr>
          <p:cNvPr id="6" name="矩形 5">
            <a:extLst>
              <a:ext uri="{FF2B5EF4-FFF2-40B4-BE49-F238E27FC236}">
                <a16:creationId xmlns:a16="http://schemas.microsoft.com/office/drawing/2014/main" id="{FD07B01A-ECE7-4474-919C-322F6659F460}"/>
              </a:ext>
            </a:extLst>
          </p:cNvPr>
          <p:cNvSpPr/>
          <p:nvPr/>
        </p:nvSpPr>
        <p:spPr>
          <a:xfrm>
            <a:off x="2024944" y="3779995"/>
            <a:ext cx="9271000" cy="1027397"/>
          </a:xfrm>
          <a:prstGeom prst="rect">
            <a:avLst/>
          </a:prstGeom>
        </p:spPr>
        <p:txBody>
          <a:bodyPr wrap="square">
            <a:spAutoFit/>
          </a:bodyPr>
          <a:lstStyle/>
          <a:p>
            <a:pPr>
              <a:lnSpc>
                <a:spcPct val="130000"/>
              </a:lnSpc>
            </a:pPr>
            <a:r>
              <a:rPr lang="zh-CN" altLang="en-US" sz="1600" spc="100" dirty="0">
                <a:cs typeface="+mn-ea"/>
                <a:sym typeface="+mn-lt"/>
              </a:rPr>
              <a:t>各地社团组织纷纷发表通电和宣言，声援北平学生爱国运动。宋庆龄、鲁迅、马相伯、沈钧儒、王造时、邹韬奋、陶行知、章乃器、李公朴、史良等爱国知名人士纷纷表示支持。宋庆龄从上海寄给北平学联</a:t>
            </a:r>
            <a:r>
              <a:rPr lang="en-US" altLang="zh-CN" sz="1600" spc="100" dirty="0">
                <a:cs typeface="+mn-ea"/>
                <a:sym typeface="+mn-lt"/>
              </a:rPr>
              <a:t>100</a:t>
            </a:r>
            <a:r>
              <a:rPr lang="zh-CN" altLang="en-US" sz="1600" spc="100" dirty="0">
                <a:cs typeface="+mn-ea"/>
                <a:sym typeface="+mn-lt"/>
              </a:rPr>
              <a:t>多元钱，作为开展抗日救国工作的费用。</a:t>
            </a:r>
            <a:endParaRPr lang="en-US" altLang="zh-CN" sz="1600" spc="100" dirty="0">
              <a:cs typeface="+mn-ea"/>
              <a:sym typeface="+mn-lt"/>
            </a:endParaRPr>
          </a:p>
        </p:txBody>
      </p:sp>
      <p:sp>
        <p:nvSpPr>
          <p:cNvPr id="7" name="箭头: 五边形 6">
            <a:extLst>
              <a:ext uri="{FF2B5EF4-FFF2-40B4-BE49-F238E27FC236}">
                <a16:creationId xmlns:a16="http://schemas.microsoft.com/office/drawing/2014/main" id="{9412C9AC-8E1D-4263-BB2D-0782906023A1}"/>
              </a:ext>
            </a:extLst>
          </p:cNvPr>
          <p:cNvSpPr/>
          <p:nvPr/>
        </p:nvSpPr>
        <p:spPr>
          <a:xfrm>
            <a:off x="975078" y="3767434"/>
            <a:ext cx="947112" cy="707886"/>
          </a:xfrm>
          <a:prstGeom prst="homePlate">
            <a:avLst/>
          </a:prstGeom>
          <a:solidFill>
            <a:srgbClr val="C00000"/>
          </a:solidFill>
        </p:spPr>
        <p:txBody>
          <a:bodyPr wrap="none">
            <a:spAutoFit/>
          </a:bodyPr>
          <a:lstStyle/>
          <a:p>
            <a:r>
              <a:rPr lang="zh-CN" altLang="en-US" sz="2000" b="1" spc="100" dirty="0">
                <a:solidFill>
                  <a:schemeClr val="bg1"/>
                </a:solidFill>
                <a:cs typeface="+mn-ea"/>
                <a:sym typeface="+mn-lt"/>
              </a:rPr>
              <a:t>声援</a:t>
            </a:r>
            <a:endParaRPr lang="en-US" altLang="zh-CN" sz="2000" b="1" spc="100" dirty="0">
              <a:solidFill>
                <a:schemeClr val="bg1"/>
              </a:solidFill>
              <a:cs typeface="+mn-ea"/>
              <a:sym typeface="+mn-lt"/>
            </a:endParaRPr>
          </a:p>
          <a:p>
            <a:r>
              <a:rPr lang="zh-CN" altLang="en-US" sz="2000" b="1" spc="100" dirty="0">
                <a:solidFill>
                  <a:schemeClr val="bg1"/>
                </a:solidFill>
                <a:cs typeface="+mn-ea"/>
                <a:sym typeface="+mn-lt"/>
              </a:rPr>
              <a:t>北平</a:t>
            </a:r>
          </a:p>
        </p:txBody>
      </p:sp>
      <p:sp>
        <p:nvSpPr>
          <p:cNvPr id="8" name="矩形 7">
            <a:extLst>
              <a:ext uri="{FF2B5EF4-FFF2-40B4-BE49-F238E27FC236}">
                <a16:creationId xmlns:a16="http://schemas.microsoft.com/office/drawing/2014/main" id="{FC3B9B7A-E32D-48B3-AA53-FC4E974BB066}"/>
              </a:ext>
            </a:extLst>
          </p:cNvPr>
          <p:cNvSpPr/>
          <p:nvPr/>
        </p:nvSpPr>
        <p:spPr>
          <a:xfrm>
            <a:off x="2024944" y="4951110"/>
            <a:ext cx="9271000" cy="1347485"/>
          </a:xfrm>
          <a:prstGeom prst="rect">
            <a:avLst/>
          </a:prstGeom>
        </p:spPr>
        <p:txBody>
          <a:bodyPr wrap="square">
            <a:spAutoFit/>
          </a:bodyPr>
          <a:lstStyle/>
          <a:p>
            <a:pPr>
              <a:lnSpc>
                <a:spcPct val="130000"/>
              </a:lnSpc>
            </a:pPr>
            <a:r>
              <a:rPr lang="zh-CN" altLang="en-US" sz="1600" spc="100" dirty="0">
                <a:cs typeface="+mn-ea"/>
                <a:sym typeface="+mn-lt"/>
              </a:rPr>
              <a:t>鲁迅于</a:t>
            </a: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18</a:t>
            </a:r>
            <a:r>
              <a:rPr lang="zh-CN" altLang="en-US" sz="1600" spc="100" dirty="0">
                <a:cs typeface="+mn-ea"/>
                <a:sym typeface="+mn-lt"/>
              </a:rPr>
              <a:t>日至</a:t>
            </a:r>
            <a:r>
              <a:rPr lang="en-US" altLang="zh-CN" sz="1600" spc="100" dirty="0">
                <a:cs typeface="+mn-ea"/>
                <a:sym typeface="+mn-lt"/>
              </a:rPr>
              <a:t>19</a:t>
            </a:r>
            <a:r>
              <a:rPr lang="zh-CN" altLang="en-US" sz="1600" spc="100" dirty="0">
                <a:cs typeface="+mn-ea"/>
                <a:sym typeface="+mn-lt"/>
              </a:rPr>
              <a:t>日夜，撰文热情赞扬爱国学生的英勇斗争精神，并寄以“石在，火种是不会绝的”殷切希望。</a:t>
            </a:r>
            <a:r>
              <a:rPr lang="en-US" altLang="zh-CN" sz="1600" spc="100" dirty="0">
                <a:cs typeface="+mn-ea"/>
                <a:sym typeface="+mn-lt"/>
              </a:rPr>
              <a:t>12</a:t>
            </a:r>
            <a:r>
              <a:rPr lang="zh-CN" altLang="en-US" sz="1600" spc="100" dirty="0">
                <a:cs typeface="+mn-ea"/>
                <a:sym typeface="+mn-lt"/>
              </a:rPr>
              <a:t>月</a:t>
            </a:r>
            <a:r>
              <a:rPr lang="en-US" altLang="zh-CN" sz="1600" spc="100" dirty="0">
                <a:cs typeface="+mn-ea"/>
                <a:sym typeface="+mn-lt"/>
              </a:rPr>
              <a:t>26</a:t>
            </a:r>
            <a:r>
              <a:rPr lang="zh-CN" altLang="en-US" sz="1600" spc="100" dirty="0">
                <a:cs typeface="+mn-ea"/>
                <a:sym typeface="+mn-lt"/>
              </a:rPr>
              <a:t>日，陕甘苏区各界民众举行集会，声援北平和各地学生的抗日救国运动。在北平学生爱国运动的影响下，全国各地学生群起响应。一时间，在黄河两岸，大江南北，到处响彻抗日救亡的号角。</a:t>
            </a:r>
          </a:p>
        </p:txBody>
      </p:sp>
      <p:sp>
        <p:nvSpPr>
          <p:cNvPr id="9" name="箭头: 五边形 8">
            <a:extLst>
              <a:ext uri="{FF2B5EF4-FFF2-40B4-BE49-F238E27FC236}">
                <a16:creationId xmlns:a16="http://schemas.microsoft.com/office/drawing/2014/main" id="{8DB5187B-0837-47CB-BC1A-D7188A3913F4}"/>
              </a:ext>
            </a:extLst>
          </p:cNvPr>
          <p:cNvSpPr/>
          <p:nvPr/>
        </p:nvSpPr>
        <p:spPr>
          <a:xfrm>
            <a:off x="975078" y="4938549"/>
            <a:ext cx="947112" cy="707886"/>
          </a:xfrm>
          <a:prstGeom prst="homePlate">
            <a:avLst/>
          </a:prstGeom>
          <a:solidFill>
            <a:srgbClr val="C00000"/>
          </a:solidFill>
        </p:spPr>
        <p:txBody>
          <a:bodyPr wrap="none">
            <a:spAutoFit/>
          </a:bodyPr>
          <a:lstStyle/>
          <a:p>
            <a:r>
              <a:rPr lang="zh-CN" altLang="en-US" sz="2000" b="1" spc="100" dirty="0">
                <a:solidFill>
                  <a:schemeClr val="bg1"/>
                </a:solidFill>
                <a:cs typeface="+mn-ea"/>
                <a:sym typeface="+mn-lt"/>
              </a:rPr>
              <a:t>声援</a:t>
            </a:r>
            <a:endParaRPr lang="en-US" altLang="zh-CN" sz="2000" b="1" spc="100" dirty="0">
              <a:solidFill>
                <a:schemeClr val="bg1"/>
              </a:solidFill>
              <a:cs typeface="+mn-ea"/>
              <a:sym typeface="+mn-lt"/>
            </a:endParaRPr>
          </a:p>
          <a:p>
            <a:r>
              <a:rPr lang="zh-CN" altLang="en-US" sz="2000" b="1" spc="100" dirty="0">
                <a:solidFill>
                  <a:schemeClr val="bg1"/>
                </a:solidFill>
                <a:cs typeface="+mn-ea"/>
                <a:sym typeface="+mn-lt"/>
              </a:rPr>
              <a:t>北平</a:t>
            </a:r>
          </a:p>
        </p:txBody>
      </p:sp>
      <p:pic>
        <p:nvPicPr>
          <p:cNvPr id="10" name="图片 9">
            <a:extLst>
              <a:ext uri="{FF2B5EF4-FFF2-40B4-BE49-F238E27FC236}">
                <a16:creationId xmlns:a16="http://schemas.microsoft.com/office/drawing/2014/main" id="{31B2511C-BF0B-4ADB-AA4C-440D4B722C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1" name="文本框 10">
            <a:extLst>
              <a:ext uri="{FF2B5EF4-FFF2-40B4-BE49-F238E27FC236}">
                <a16:creationId xmlns:a16="http://schemas.microsoft.com/office/drawing/2014/main" id="{DD6725D7-CAF1-4DE5-A2BD-6B8E8AA5EDF0}"/>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12" name="矩形 11">
            <a:extLst>
              <a:ext uri="{FF2B5EF4-FFF2-40B4-BE49-F238E27FC236}">
                <a16:creationId xmlns:a16="http://schemas.microsoft.com/office/drawing/2014/main" id="{F8F342AE-CF7C-4615-8029-7F3443B949F2}"/>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1201833777"/>
      </p:ext>
    </p:extLst>
  </p:cSld>
  <p:clrMapOvr>
    <a:masterClrMapping/>
  </p:clrMapOvr>
  <mc:AlternateContent xmlns:mc="http://schemas.openxmlformats.org/markup-compatibility/2006" xmlns:p14="http://schemas.microsoft.com/office/powerpoint/2010/main">
    <mc:Choice Requires="p14">
      <p:transition spd="slow" p14:dur="1600" advTm="3000">
        <p14:gallery dir="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255F3F40-147F-4C65-B8AC-0123CAF47F0E}"/>
              </a:ext>
            </a:extLst>
          </p:cNvPr>
          <p:cNvGrpSpPr/>
          <p:nvPr/>
        </p:nvGrpSpPr>
        <p:grpSpPr>
          <a:xfrm>
            <a:off x="1189807" y="1512710"/>
            <a:ext cx="2262158" cy="4978400"/>
            <a:chOff x="740686" y="1512710"/>
            <a:chExt cx="2262158" cy="4978400"/>
          </a:xfrm>
        </p:grpSpPr>
        <p:sp>
          <p:nvSpPr>
            <p:cNvPr id="3" name="文本框 2">
              <a:extLst>
                <a:ext uri="{FF2B5EF4-FFF2-40B4-BE49-F238E27FC236}">
                  <a16:creationId xmlns:a16="http://schemas.microsoft.com/office/drawing/2014/main" id="{AE1C7D72-531D-4FDC-BD32-7D69146F28E1}"/>
                </a:ext>
              </a:extLst>
            </p:cNvPr>
            <p:cNvSpPr txBox="1"/>
            <p:nvPr/>
          </p:nvSpPr>
          <p:spPr>
            <a:xfrm>
              <a:off x="740686" y="2088444"/>
              <a:ext cx="2262158" cy="4402666"/>
            </a:xfrm>
            <a:prstGeom prst="rect">
              <a:avLst/>
            </a:prstGeom>
            <a:noFill/>
          </p:spPr>
          <p:txBody>
            <a:bodyPr vert="eaVert" wrap="square">
              <a:spAutoFit/>
            </a:bodyPr>
            <a:lstStyle/>
            <a:p>
              <a:pPr>
                <a:lnSpc>
                  <a:spcPct val="150000"/>
                </a:lnSpc>
              </a:pPr>
              <a:r>
                <a:rPr lang="zh-CN" altLang="en-US" sz="1800" spc="100" dirty="0">
                  <a:cs typeface="+mn-ea"/>
                  <a:sym typeface="+mn-lt"/>
                </a:rPr>
                <a:t>两次游行示威之后，在党的领导下，北平学联成立了南下扩大宣传团，深入工厂农村，发动各地工农士兵群众开展反日反蒋斗争，也使爱国学生们得到了锻炼和教育。</a:t>
              </a:r>
              <a:endParaRPr lang="en-US" altLang="zh-CN" sz="1800" spc="100" dirty="0">
                <a:cs typeface="+mn-ea"/>
                <a:sym typeface="+mn-lt"/>
              </a:endParaRPr>
            </a:p>
          </p:txBody>
        </p:sp>
        <p:sp>
          <p:nvSpPr>
            <p:cNvPr id="4" name="矩形 3">
              <a:extLst>
                <a:ext uri="{FF2B5EF4-FFF2-40B4-BE49-F238E27FC236}">
                  <a16:creationId xmlns:a16="http://schemas.microsoft.com/office/drawing/2014/main" id="{2AFF89B9-D011-431C-A82C-B8A46C3ED2F5}"/>
                </a:ext>
              </a:extLst>
            </p:cNvPr>
            <p:cNvSpPr/>
            <p:nvPr/>
          </p:nvSpPr>
          <p:spPr>
            <a:xfrm>
              <a:off x="839927" y="1512710"/>
              <a:ext cx="2063675" cy="395111"/>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声援北平</a:t>
              </a:r>
            </a:p>
          </p:txBody>
        </p:sp>
      </p:grpSp>
      <p:grpSp>
        <p:nvGrpSpPr>
          <p:cNvPr id="10" name="组合 9">
            <a:extLst>
              <a:ext uri="{FF2B5EF4-FFF2-40B4-BE49-F238E27FC236}">
                <a16:creationId xmlns:a16="http://schemas.microsoft.com/office/drawing/2014/main" id="{B77B0409-1EF6-4380-B61A-E919F33CE9D2}"/>
              </a:ext>
            </a:extLst>
          </p:cNvPr>
          <p:cNvGrpSpPr/>
          <p:nvPr/>
        </p:nvGrpSpPr>
        <p:grpSpPr>
          <a:xfrm>
            <a:off x="4750822" y="1512710"/>
            <a:ext cx="2677656" cy="4978400"/>
            <a:chOff x="2903602" y="1512710"/>
            <a:chExt cx="2677656" cy="4978400"/>
          </a:xfrm>
        </p:grpSpPr>
        <p:sp>
          <p:nvSpPr>
            <p:cNvPr id="5" name="文本框 4">
              <a:extLst>
                <a:ext uri="{FF2B5EF4-FFF2-40B4-BE49-F238E27FC236}">
                  <a16:creationId xmlns:a16="http://schemas.microsoft.com/office/drawing/2014/main" id="{2228CE74-18AE-483B-866C-B4D77B455BCE}"/>
                </a:ext>
              </a:extLst>
            </p:cNvPr>
            <p:cNvSpPr txBox="1"/>
            <p:nvPr/>
          </p:nvSpPr>
          <p:spPr>
            <a:xfrm>
              <a:off x="2903602" y="2088444"/>
              <a:ext cx="2677656" cy="4402666"/>
            </a:xfrm>
            <a:prstGeom prst="rect">
              <a:avLst/>
            </a:prstGeom>
            <a:noFill/>
          </p:spPr>
          <p:txBody>
            <a:bodyPr vert="eaVert" wrap="square">
              <a:spAutoFit/>
            </a:bodyPr>
            <a:lstStyle/>
            <a:p>
              <a:pPr>
                <a:lnSpc>
                  <a:spcPct val="150000"/>
                </a:lnSpc>
              </a:pPr>
              <a:r>
                <a:rPr lang="en-US" altLang="zh-CN" sz="1800" spc="100" dirty="0">
                  <a:cs typeface="+mn-ea"/>
                  <a:sym typeface="+mn-lt"/>
                </a:rPr>
                <a:t>1936</a:t>
              </a:r>
              <a:r>
                <a:rPr lang="zh-CN" altLang="en-US" sz="1800" spc="100" dirty="0">
                  <a:cs typeface="+mn-ea"/>
                  <a:sym typeface="+mn-lt"/>
                </a:rPr>
                <a:t>年，南下扩大宣传团在北平召开团员代表大会，正式成立了民族解放先锋队（后改名中华民族解放先锋队），这是党领导成立的先进青年组织。它的诞生和发展，大大推动了“一二</a:t>
              </a:r>
              <a:r>
                <a:rPr lang="en-US" altLang="zh-CN" sz="1800" spc="100" dirty="0">
                  <a:cs typeface="+mn-ea"/>
                  <a:sym typeface="+mn-lt"/>
                </a:rPr>
                <a:t>·</a:t>
              </a:r>
              <a:r>
                <a:rPr lang="zh-CN" altLang="en-US" sz="1800" spc="100" dirty="0">
                  <a:cs typeface="+mn-ea"/>
                  <a:sym typeface="+mn-lt"/>
                </a:rPr>
                <a:t>九”运动的深入发展。</a:t>
              </a:r>
              <a:endParaRPr lang="en-US" altLang="zh-CN" sz="1800" spc="100" dirty="0">
                <a:cs typeface="+mn-ea"/>
                <a:sym typeface="+mn-lt"/>
              </a:endParaRPr>
            </a:p>
          </p:txBody>
        </p:sp>
        <p:sp>
          <p:nvSpPr>
            <p:cNvPr id="6" name="矩形 5">
              <a:extLst>
                <a:ext uri="{FF2B5EF4-FFF2-40B4-BE49-F238E27FC236}">
                  <a16:creationId xmlns:a16="http://schemas.microsoft.com/office/drawing/2014/main" id="{20EFAABC-D1D8-433E-ADF1-E07CB612B6F1}"/>
                </a:ext>
              </a:extLst>
            </p:cNvPr>
            <p:cNvSpPr/>
            <p:nvPr/>
          </p:nvSpPr>
          <p:spPr>
            <a:xfrm>
              <a:off x="3227527" y="1512710"/>
              <a:ext cx="2063675" cy="395111"/>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声援北平</a:t>
              </a:r>
            </a:p>
          </p:txBody>
        </p:sp>
      </p:grpSp>
      <p:grpSp>
        <p:nvGrpSpPr>
          <p:cNvPr id="9" name="组合 8">
            <a:extLst>
              <a:ext uri="{FF2B5EF4-FFF2-40B4-BE49-F238E27FC236}">
                <a16:creationId xmlns:a16="http://schemas.microsoft.com/office/drawing/2014/main" id="{2D27C011-B0AF-4286-BD86-30D53D36D736}"/>
              </a:ext>
            </a:extLst>
          </p:cNvPr>
          <p:cNvGrpSpPr/>
          <p:nvPr/>
        </p:nvGrpSpPr>
        <p:grpSpPr>
          <a:xfrm>
            <a:off x="8727335" y="1512710"/>
            <a:ext cx="2262158" cy="4978400"/>
            <a:chOff x="5670479" y="1512710"/>
            <a:chExt cx="2262158" cy="4978400"/>
          </a:xfrm>
        </p:grpSpPr>
        <p:sp>
          <p:nvSpPr>
            <p:cNvPr id="7" name="文本框 6">
              <a:extLst>
                <a:ext uri="{FF2B5EF4-FFF2-40B4-BE49-F238E27FC236}">
                  <a16:creationId xmlns:a16="http://schemas.microsoft.com/office/drawing/2014/main" id="{E6D52497-E7F9-4AF8-AE43-1F3E9415CFA0}"/>
                </a:ext>
              </a:extLst>
            </p:cNvPr>
            <p:cNvSpPr txBox="1"/>
            <p:nvPr/>
          </p:nvSpPr>
          <p:spPr>
            <a:xfrm>
              <a:off x="5670479" y="2088444"/>
              <a:ext cx="2262158" cy="4402666"/>
            </a:xfrm>
            <a:prstGeom prst="rect">
              <a:avLst/>
            </a:prstGeom>
            <a:noFill/>
          </p:spPr>
          <p:txBody>
            <a:bodyPr vert="eaVert" wrap="square">
              <a:spAutoFit/>
            </a:bodyPr>
            <a:lstStyle/>
            <a:p>
              <a:pPr>
                <a:lnSpc>
                  <a:spcPct val="150000"/>
                </a:lnSpc>
              </a:pPr>
              <a:r>
                <a:rPr lang="zh-CN" altLang="en-US" sz="1800" spc="100" dirty="0">
                  <a:cs typeface="+mn-ea"/>
                  <a:sym typeface="+mn-lt"/>
                </a:rPr>
                <a:t>在中国共产党的领导和号召下，由北平爱国学生首倡，迅速席卷全国的“一二</a:t>
              </a:r>
              <a:r>
                <a:rPr lang="en-US" altLang="zh-CN" sz="1800" spc="100" dirty="0">
                  <a:cs typeface="+mn-ea"/>
                  <a:sym typeface="+mn-lt"/>
                </a:rPr>
                <a:t>·</a:t>
              </a:r>
              <a:r>
                <a:rPr lang="zh-CN" altLang="en-US" sz="1800" spc="100" dirty="0">
                  <a:cs typeface="+mn-ea"/>
                  <a:sym typeface="+mn-lt"/>
                </a:rPr>
                <a:t>九”运动，极大地促进了中国人民的觉醒，标志着中国人民抗日民主运动新高潮的到来。</a:t>
              </a:r>
            </a:p>
          </p:txBody>
        </p:sp>
        <p:sp>
          <p:nvSpPr>
            <p:cNvPr id="8" name="矩形 7">
              <a:extLst>
                <a:ext uri="{FF2B5EF4-FFF2-40B4-BE49-F238E27FC236}">
                  <a16:creationId xmlns:a16="http://schemas.microsoft.com/office/drawing/2014/main" id="{2C4DAFA3-77F2-4D3A-B711-4C5A9CF39B07}"/>
                </a:ext>
              </a:extLst>
            </p:cNvPr>
            <p:cNvSpPr/>
            <p:nvPr/>
          </p:nvSpPr>
          <p:spPr>
            <a:xfrm>
              <a:off x="5769720" y="1512710"/>
              <a:ext cx="2063675" cy="395111"/>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声援北平</a:t>
              </a:r>
            </a:p>
          </p:txBody>
        </p:sp>
      </p:grpSp>
      <p:pic>
        <p:nvPicPr>
          <p:cNvPr id="12" name="图片 11">
            <a:extLst>
              <a:ext uri="{FF2B5EF4-FFF2-40B4-BE49-F238E27FC236}">
                <a16:creationId xmlns:a16="http://schemas.microsoft.com/office/drawing/2014/main" id="{8F4B8311-B5AF-45CB-A86B-3D98A720F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3" name="文本框 12">
            <a:extLst>
              <a:ext uri="{FF2B5EF4-FFF2-40B4-BE49-F238E27FC236}">
                <a16:creationId xmlns:a16="http://schemas.microsoft.com/office/drawing/2014/main" id="{6FB6EB7B-291B-4247-BA13-86D127A5377A}"/>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14" name="矩形 13">
            <a:extLst>
              <a:ext uri="{FF2B5EF4-FFF2-40B4-BE49-F238E27FC236}">
                <a16:creationId xmlns:a16="http://schemas.microsoft.com/office/drawing/2014/main" id="{E404C7AA-6FA5-4B20-8A15-2D996A6448B5}"/>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1438607754"/>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02141E-B8E7-4DF9-8829-AD0A81F9D454}"/>
              </a:ext>
            </a:extLst>
          </p:cNvPr>
          <p:cNvPicPr>
            <a:picLocks noChangeAspect="1"/>
          </p:cNvPicPr>
          <p:nvPr/>
        </p:nvPicPr>
        <p:blipFill rotWithShape="1">
          <a:blip r:embed="rId2">
            <a:extLst>
              <a:ext uri="{28A0092B-C50C-407E-A947-70E740481C1C}">
                <a14:useLocalDpi xmlns:a14="http://schemas.microsoft.com/office/drawing/2010/main" val="0"/>
              </a:ext>
            </a:extLst>
          </a:blip>
          <a:srcRect t="67976"/>
          <a:stretch/>
        </p:blipFill>
        <p:spPr>
          <a:xfrm>
            <a:off x="0" y="6134104"/>
            <a:ext cx="12192000" cy="722222"/>
          </a:xfrm>
          <a:prstGeom prst="rect">
            <a:avLst/>
          </a:prstGeom>
        </p:spPr>
      </p:pic>
      <p:sp>
        <p:nvSpPr>
          <p:cNvPr id="4" name="文本框 3">
            <a:extLst>
              <a:ext uri="{FF2B5EF4-FFF2-40B4-BE49-F238E27FC236}">
                <a16:creationId xmlns:a16="http://schemas.microsoft.com/office/drawing/2014/main" id="{B3527F4E-1396-40A7-BDA1-272FFEBCD18E}"/>
              </a:ext>
            </a:extLst>
          </p:cNvPr>
          <p:cNvSpPr txBox="1"/>
          <p:nvPr/>
        </p:nvSpPr>
        <p:spPr>
          <a:xfrm>
            <a:off x="2541137" y="800370"/>
            <a:ext cx="1299001"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C00000"/>
                </a:solidFill>
                <a:cs typeface="+mn-ea"/>
                <a:sym typeface="+mn-lt"/>
              </a:rPr>
              <a:t>3</a:t>
            </a:r>
            <a:endParaRPr lang="zh-CN" altLang="en-US" sz="13800" dirty="0">
              <a:solidFill>
                <a:srgbClr val="C00000"/>
              </a:solidFill>
              <a:cs typeface="+mn-ea"/>
              <a:sym typeface="+mn-lt"/>
            </a:endParaRPr>
          </a:p>
        </p:txBody>
      </p:sp>
      <p:sp>
        <p:nvSpPr>
          <p:cNvPr id="5" name="文本框 4">
            <a:extLst>
              <a:ext uri="{FF2B5EF4-FFF2-40B4-BE49-F238E27FC236}">
                <a16:creationId xmlns:a16="http://schemas.microsoft.com/office/drawing/2014/main" id="{D70157F8-5E6B-4B92-A72D-156D01329B0B}"/>
              </a:ext>
            </a:extLst>
          </p:cNvPr>
          <p:cNvSpPr txBox="1"/>
          <p:nvPr/>
        </p:nvSpPr>
        <p:spPr>
          <a:xfrm>
            <a:off x="660400" y="3360868"/>
            <a:ext cx="5060475" cy="156966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kumimoji="1" lang="zh-CN" altLang="en-US" sz="9600" dirty="0">
                <a:solidFill>
                  <a:srgbClr val="C00000"/>
                </a:solidFill>
                <a:latin typeface="+mn-lt"/>
                <a:cs typeface="+mn-ea"/>
                <a:sym typeface="+mn-lt"/>
              </a:rPr>
              <a:t>事件成果</a:t>
            </a:r>
          </a:p>
        </p:txBody>
      </p:sp>
      <p:sp>
        <p:nvSpPr>
          <p:cNvPr id="6" name="文本框 5">
            <a:extLst>
              <a:ext uri="{FF2B5EF4-FFF2-40B4-BE49-F238E27FC236}">
                <a16:creationId xmlns:a16="http://schemas.microsoft.com/office/drawing/2014/main" id="{782DE342-A397-49A7-8FFA-749CDD02890A}"/>
              </a:ext>
            </a:extLst>
          </p:cNvPr>
          <p:cNvSpPr txBox="1"/>
          <p:nvPr/>
        </p:nvSpPr>
        <p:spPr>
          <a:xfrm>
            <a:off x="741160" y="4850039"/>
            <a:ext cx="4898955" cy="733662"/>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800" dirty="0">
                <a:solidFill>
                  <a:srgbClr val="C00000"/>
                </a:solidFill>
                <a:latin typeface="+mn-lt"/>
                <a:cs typeface="+mn-ea"/>
                <a:sym typeface="+mn-lt"/>
              </a:rPr>
              <a:t>输入内容输入内容输入内容输入内容输入内容输入内容</a:t>
            </a:r>
            <a:endParaRPr lang="en-US" altLang="zh-CN" sz="1800" dirty="0">
              <a:solidFill>
                <a:srgbClr val="C00000"/>
              </a:solidFill>
              <a:latin typeface="+mn-lt"/>
              <a:cs typeface="+mn-ea"/>
              <a:sym typeface="+mn-lt"/>
            </a:endParaRPr>
          </a:p>
        </p:txBody>
      </p:sp>
      <p:sp>
        <p:nvSpPr>
          <p:cNvPr id="7" name="文本框 6">
            <a:extLst>
              <a:ext uri="{FF2B5EF4-FFF2-40B4-BE49-F238E27FC236}">
                <a16:creationId xmlns:a16="http://schemas.microsoft.com/office/drawing/2014/main" id="{99F9FE2D-C6D3-41B7-B7AE-1E06B7DB29CD}"/>
              </a:ext>
            </a:extLst>
          </p:cNvPr>
          <p:cNvSpPr txBox="1"/>
          <p:nvPr/>
        </p:nvSpPr>
        <p:spPr>
          <a:xfrm>
            <a:off x="2287422" y="2576092"/>
            <a:ext cx="1806430" cy="400110"/>
          </a:xfrm>
          <a:prstGeom prst="rect">
            <a:avLst/>
          </a:prstGeom>
          <a:solidFill>
            <a:srgbClr val="C00000"/>
          </a:solidFill>
        </p:spPr>
        <p:txBody>
          <a:bodyPr wrap="square" rtlCol="0">
            <a:spAutoFit/>
            <a:scene3d>
              <a:camera prst="orthographicFront"/>
              <a:lightRig rig="threePt" dir="t"/>
            </a:scene3d>
            <a:sp3d contourW="12700"/>
          </a:bodyPr>
          <a:lstStyle/>
          <a:p>
            <a:pPr algn="ctr"/>
            <a:r>
              <a:rPr lang="en-US" altLang="zh-CN" sz="2000" b="1" dirty="0">
                <a:solidFill>
                  <a:schemeClr val="bg1"/>
                </a:solidFill>
                <a:cs typeface="+mn-ea"/>
                <a:sym typeface="+mn-lt"/>
              </a:rPr>
              <a:t>PART 03</a:t>
            </a:r>
            <a:endParaRPr lang="zh-CN" altLang="en-US" sz="2000" b="1" dirty="0">
              <a:solidFill>
                <a:schemeClr val="bg1"/>
              </a:solidFill>
              <a:cs typeface="+mn-ea"/>
              <a:sym typeface="+mn-lt"/>
            </a:endParaRPr>
          </a:p>
        </p:txBody>
      </p:sp>
      <p:pic>
        <p:nvPicPr>
          <p:cNvPr id="13" name="图片 12">
            <a:extLst>
              <a:ext uri="{FF2B5EF4-FFF2-40B4-BE49-F238E27FC236}">
                <a16:creationId xmlns:a16="http://schemas.microsoft.com/office/drawing/2014/main" id="{B5C4EF28-ED1A-46D5-A0C6-6DE3B9877ABE}"/>
              </a:ext>
            </a:extLst>
          </p:cNvPr>
          <p:cNvPicPr>
            <a:picLocks noChangeAspect="1"/>
          </p:cNvPicPr>
          <p:nvPr/>
        </p:nvPicPr>
        <p:blipFill rotWithShape="1">
          <a:blip r:embed="rId3">
            <a:extLst>
              <a:ext uri="{28A0092B-C50C-407E-A947-70E740481C1C}">
                <a14:useLocalDpi xmlns:a14="http://schemas.microsoft.com/office/drawing/2010/main" val="0"/>
              </a:ext>
            </a:extLst>
          </a:blip>
          <a:srcRect l="26120" b="6130"/>
          <a:stretch/>
        </p:blipFill>
        <p:spPr>
          <a:xfrm flipH="1">
            <a:off x="5226574" y="1471622"/>
            <a:ext cx="6472801" cy="4112079"/>
          </a:xfrm>
          <a:prstGeom prst="rect">
            <a:avLst/>
          </a:prstGeom>
        </p:spPr>
      </p:pic>
      <p:pic>
        <p:nvPicPr>
          <p:cNvPr id="15" name="图片 14">
            <a:extLst>
              <a:ext uri="{FF2B5EF4-FFF2-40B4-BE49-F238E27FC236}">
                <a16:creationId xmlns:a16="http://schemas.microsoft.com/office/drawing/2014/main" id="{6CAC6055-E687-4350-AF78-822B389E7C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972860" y="163049"/>
            <a:ext cx="3340100" cy="3340100"/>
          </a:xfrm>
          <a:prstGeom prst="rect">
            <a:avLst/>
          </a:prstGeom>
        </p:spPr>
      </p:pic>
    </p:spTree>
    <p:extLst>
      <p:ext uri="{BB962C8B-B14F-4D97-AF65-F5344CB8AC3E}">
        <p14:creationId xmlns:p14="http://schemas.microsoft.com/office/powerpoint/2010/main" val="108280663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par>
                          <p:cTn id="35" fill="hold">
                            <p:stCondLst>
                              <p:cond delay="31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4150"/>
                            </p:stCondLst>
                            <p:childTnLst>
                              <p:par>
                                <p:cTn id="42" presetID="42"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AB90DBC-5908-4B32-8E18-B36206F0BFED}"/>
              </a:ext>
            </a:extLst>
          </p:cNvPr>
          <p:cNvSpPr txBox="1"/>
          <p:nvPr/>
        </p:nvSpPr>
        <p:spPr>
          <a:xfrm>
            <a:off x="660400" y="1277056"/>
            <a:ext cx="10944578" cy="1296637"/>
          </a:xfrm>
          <a:prstGeom prst="rect">
            <a:avLst/>
          </a:prstGeom>
          <a:noFill/>
        </p:spPr>
        <p:txBody>
          <a:bodyPr wrap="square">
            <a:spAutoFit/>
          </a:bodyPr>
          <a:lstStyle/>
          <a:p>
            <a:pPr>
              <a:lnSpc>
                <a:spcPct val="150000"/>
              </a:lnSpc>
              <a:buClr>
                <a:srgbClr val="C00000"/>
              </a:buClr>
            </a:pPr>
            <a:r>
              <a:rPr lang="zh-CN" altLang="en-US" sz="1800" spc="100" dirty="0">
                <a:cs typeface="+mn-ea"/>
                <a:sym typeface="+mn-lt"/>
              </a:rPr>
              <a:t>大会通过了反对冀察政务委员会，反对华北任何傀儡组织，要求停止内战、一致对外，收复东北失地，争取抗日和爱国自由等</a:t>
            </a:r>
            <a:r>
              <a:rPr lang="en-US" altLang="zh-CN" sz="1800" spc="100" dirty="0">
                <a:cs typeface="+mn-ea"/>
                <a:sym typeface="+mn-lt"/>
              </a:rPr>
              <a:t>8</a:t>
            </a:r>
            <a:r>
              <a:rPr lang="zh-CN" altLang="en-US" sz="1800" spc="100" dirty="0">
                <a:cs typeface="+mn-ea"/>
                <a:sym typeface="+mn-lt"/>
              </a:rPr>
              <a:t>个决议案。会后，游行队伍奔向冀察政务委员会预定成立的地点</a:t>
            </a:r>
            <a:r>
              <a:rPr lang="en-US" altLang="zh-CN" sz="1800" spc="100" dirty="0">
                <a:cs typeface="+mn-ea"/>
                <a:sym typeface="+mn-lt"/>
              </a:rPr>
              <a:t>——</a:t>
            </a:r>
            <a:r>
              <a:rPr lang="zh-CN" altLang="en-US" sz="1800" spc="100" dirty="0">
                <a:cs typeface="+mn-ea"/>
                <a:sym typeface="+mn-lt"/>
              </a:rPr>
              <a:t>东交民巷口的外交大楼举行总示威。</a:t>
            </a:r>
            <a:endParaRPr lang="en-US" altLang="zh-CN" sz="1800" spc="100" dirty="0">
              <a:cs typeface="+mn-ea"/>
              <a:sym typeface="+mn-lt"/>
            </a:endParaRPr>
          </a:p>
        </p:txBody>
      </p:sp>
      <p:sp>
        <p:nvSpPr>
          <p:cNvPr id="6" name="文本框 5">
            <a:extLst>
              <a:ext uri="{FF2B5EF4-FFF2-40B4-BE49-F238E27FC236}">
                <a16:creationId xmlns:a16="http://schemas.microsoft.com/office/drawing/2014/main" id="{FECCEF9A-A709-44CC-9131-3C4214B37B39}"/>
              </a:ext>
            </a:extLst>
          </p:cNvPr>
          <p:cNvSpPr txBox="1"/>
          <p:nvPr/>
        </p:nvSpPr>
        <p:spPr>
          <a:xfrm>
            <a:off x="660399" y="2647071"/>
            <a:ext cx="10858501" cy="1712135"/>
          </a:xfrm>
          <a:prstGeom prst="rect">
            <a:avLst/>
          </a:prstGeom>
          <a:noFill/>
        </p:spPr>
        <p:txBody>
          <a:bodyPr wrap="square">
            <a:spAutoFit/>
          </a:bodyPr>
          <a:lstStyle/>
          <a:p>
            <a:pPr>
              <a:lnSpc>
                <a:spcPct val="150000"/>
              </a:lnSpc>
              <a:buClr>
                <a:srgbClr val="C00000"/>
              </a:buClr>
            </a:pPr>
            <a:r>
              <a:rPr lang="zh-CN" altLang="en-US" sz="1800" spc="100" dirty="0">
                <a:cs typeface="+mn-ea"/>
                <a:sym typeface="+mn-lt"/>
              </a:rPr>
              <a:t>队伍走到前门，遭到大批警察和保安队的拦截。经学生代表反复交涉，军警才让游行队伍分批分别由前门和宣武门进入内城。在宣武门，爱国学生遭到上千名军警的血腥镇压，有二三十人被捕，近</a:t>
            </a:r>
            <a:r>
              <a:rPr lang="en-US" altLang="zh-CN" sz="1800" spc="100" dirty="0">
                <a:cs typeface="+mn-ea"/>
                <a:sym typeface="+mn-lt"/>
              </a:rPr>
              <a:t>400</a:t>
            </a:r>
            <a:r>
              <a:rPr lang="zh-CN" altLang="en-US" sz="1800" spc="100" dirty="0">
                <a:cs typeface="+mn-ea"/>
                <a:sym typeface="+mn-lt"/>
              </a:rPr>
              <a:t>人受伤。北平学生的抗日救国示威游行，沉重地打击了国民党政府的卖国活动，迫使冀察政务委员会不得不延期成立。一二九运动得到全国人民的支持和响应。</a:t>
            </a:r>
            <a:endParaRPr lang="en-US" altLang="zh-CN" sz="1800" spc="100" dirty="0">
              <a:cs typeface="+mn-ea"/>
              <a:sym typeface="+mn-lt"/>
            </a:endParaRPr>
          </a:p>
        </p:txBody>
      </p:sp>
      <p:sp>
        <p:nvSpPr>
          <p:cNvPr id="8" name="文本框 7">
            <a:extLst>
              <a:ext uri="{FF2B5EF4-FFF2-40B4-BE49-F238E27FC236}">
                <a16:creationId xmlns:a16="http://schemas.microsoft.com/office/drawing/2014/main" id="{FD719712-FD8C-4609-979B-F027D0791DC8}"/>
              </a:ext>
            </a:extLst>
          </p:cNvPr>
          <p:cNvSpPr txBox="1"/>
          <p:nvPr/>
        </p:nvSpPr>
        <p:spPr>
          <a:xfrm>
            <a:off x="660398" y="4432583"/>
            <a:ext cx="6699958" cy="2127634"/>
          </a:xfrm>
          <a:prstGeom prst="rect">
            <a:avLst/>
          </a:prstGeom>
          <a:noFill/>
        </p:spPr>
        <p:txBody>
          <a:bodyPr wrap="square">
            <a:spAutoFit/>
          </a:bodyPr>
          <a:lstStyle/>
          <a:p>
            <a:pPr>
              <a:lnSpc>
                <a:spcPct val="150000"/>
              </a:lnSpc>
              <a:buClr>
                <a:srgbClr val="C00000"/>
              </a:buClr>
            </a:pPr>
            <a:r>
              <a:rPr lang="zh-CN" altLang="en-US" sz="1800" spc="100" dirty="0">
                <a:cs typeface="+mn-ea"/>
                <a:sym typeface="+mn-lt"/>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p>
        </p:txBody>
      </p:sp>
      <p:pic>
        <p:nvPicPr>
          <p:cNvPr id="10" name="图片 9">
            <a:extLst>
              <a:ext uri="{FF2B5EF4-FFF2-40B4-BE49-F238E27FC236}">
                <a16:creationId xmlns:a16="http://schemas.microsoft.com/office/drawing/2014/main" id="{1371878F-EAF7-41DA-9467-5B44562C65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0356" y="3986525"/>
            <a:ext cx="4175059" cy="2573692"/>
          </a:xfrm>
          <a:prstGeom prst="rect">
            <a:avLst/>
          </a:prstGeom>
        </p:spPr>
      </p:pic>
      <p:pic>
        <p:nvPicPr>
          <p:cNvPr id="7" name="图片 6">
            <a:extLst>
              <a:ext uri="{FF2B5EF4-FFF2-40B4-BE49-F238E27FC236}">
                <a16:creationId xmlns:a16="http://schemas.microsoft.com/office/drawing/2014/main" id="{96055D5D-2B5F-4D7C-9F2D-0BCE64724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9" name="文本框 8">
            <a:extLst>
              <a:ext uri="{FF2B5EF4-FFF2-40B4-BE49-F238E27FC236}">
                <a16:creationId xmlns:a16="http://schemas.microsoft.com/office/drawing/2014/main" id="{37AAF802-B5CD-446E-BAA6-6268C45518CE}"/>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三</a:t>
            </a:r>
          </a:p>
        </p:txBody>
      </p:sp>
      <p:sp>
        <p:nvSpPr>
          <p:cNvPr id="11" name="矩形 10">
            <a:extLst>
              <a:ext uri="{FF2B5EF4-FFF2-40B4-BE49-F238E27FC236}">
                <a16:creationId xmlns:a16="http://schemas.microsoft.com/office/drawing/2014/main" id="{291AE0D0-10B1-4F5C-8B6A-DB98D3A8E896}"/>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事件成果</a:t>
            </a:r>
          </a:p>
        </p:txBody>
      </p:sp>
    </p:spTree>
    <p:extLst>
      <p:ext uri="{BB962C8B-B14F-4D97-AF65-F5344CB8AC3E}">
        <p14:creationId xmlns:p14="http://schemas.microsoft.com/office/powerpoint/2010/main" val="2136705790"/>
      </p:ext>
    </p:extLst>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ṩļíḓè">
            <a:extLst>
              <a:ext uri="{FF2B5EF4-FFF2-40B4-BE49-F238E27FC236}">
                <a16:creationId xmlns:a16="http://schemas.microsoft.com/office/drawing/2014/main" id="{B07AA4AD-04A3-4EEB-A099-64BD51CD9EBA}"/>
              </a:ext>
            </a:extLst>
          </p:cNvPr>
          <p:cNvSpPr/>
          <p:nvPr/>
        </p:nvSpPr>
        <p:spPr>
          <a:xfrm>
            <a:off x="660400" y="1322802"/>
            <a:ext cx="4784101" cy="731520"/>
          </a:xfrm>
          <a:prstGeom prst="flowChartDocument">
            <a:avLst/>
          </a:prstGeom>
          <a:solidFill>
            <a:srgbClr val="C00000"/>
          </a:solidFill>
          <a:ln w="12700">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lnSpcReduction="10000"/>
          </a:bodyPr>
          <a:lstStyle/>
          <a:p>
            <a:pPr algn="ctr"/>
            <a:r>
              <a:rPr lang="zh-CN" altLang="en-US" sz="3600" dirty="0">
                <a:cs typeface="+mn-ea"/>
                <a:sym typeface="+mn-lt"/>
              </a:rPr>
              <a:t>事件成果</a:t>
            </a:r>
            <a:endParaRPr lang="en-US" sz="3600" dirty="0">
              <a:cs typeface="+mn-ea"/>
              <a:sym typeface="+mn-lt"/>
            </a:endParaRPr>
          </a:p>
        </p:txBody>
      </p:sp>
      <p:sp>
        <p:nvSpPr>
          <p:cNvPr id="5" name="文本框 4">
            <a:extLst>
              <a:ext uri="{FF2B5EF4-FFF2-40B4-BE49-F238E27FC236}">
                <a16:creationId xmlns:a16="http://schemas.microsoft.com/office/drawing/2014/main" id="{AB8F98B5-1439-4E7A-A985-87AAD23B986B}"/>
              </a:ext>
            </a:extLst>
          </p:cNvPr>
          <p:cNvSpPr txBox="1"/>
          <p:nvPr/>
        </p:nvSpPr>
        <p:spPr>
          <a:xfrm>
            <a:off x="634929" y="2024049"/>
            <a:ext cx="4892159" cy="1477328"/>
          </a:xfrm>
          <a:prstGeom prst="rect">
            <a:avLst/>
          </a:prstGeom>
          <a:noFill/>
        </p:spPr>
        <p:txBody>
          <a:bodyPr wrap="square">
            <a:spAutoFit/>
          </a:bodyPr>
          <a:lstStyle/>
          <a:p>
            <a:pPr>
              <a:buClr>
                <a:srgbClr val="C00000"/>
              </a:buClr>
            </a:pPr>
            <a:r>
              <a:rPr lang="en-US" altLang="zh-CN" spc="100" dirty="0">
                <a:cs typeface="+mn-ea"/>
                <a:sym typeface="+mn-lt"/>
              </a:rPr>
              <a:t>12</a:t>
            </a:r>
            <a:r>
              <a:rPr lang="zh-CN" altLang="en-US" spc="100" dirty="0">
                <a:cs typeface="+mn-ea"/>
                <a:sym typeface="+mn-lt"/>
              </a:rPr>
              <a:t>月</a:t>
            </a:r>
            <a:r>
              <a:rPr lang="en-US" altLang="zh-CN" spc="100" dirty="0">
                <a:cs typeface="+mn-ea"/>
                <a:sym typeface="+mn-lt"/>
              </a:rPr>
              <a:t>18</a:t>
            </a:r>
            <a:r>
              <a:rPr lang="zh-CN" altLang="en-US" spc="100" dirty="0">
                <a:cs typeface="+mn-ea"/>
                <a:sym typeface="+mn-lt"/>
              </a:rPr>
              <a:t>日，中华全国总工会发表</a:t>
            </a:r>
            <a:r>
              <a:rPr lang="en-US" altLang="zh-CN" spc="100" dirty="0">
                <a:cs typeface="+mn-ea"/>
                <a:sym typeface="+mn-lt"/>
              </a:rPr>
              <a:t>《</a:t>
            </a:r>
            <a:r>
              <a:rPr lang="zh-CN" altLang="en-US" spc="100" dirty="0">
                <a:cs typeface="+mn-ea"/>
                <a:sym typeface="+mn-lt"/>
              </a:rPr>
              <a:t>为援助北平学生救国运动告工友书</a:t>
            </a:r>
            <a:r>
              <a:rPr lang="en-US" altLang="zh-CN" spc="100" dirty="0">
                <a:cs typeface="+mn-ea"/>
                <a:sym typeface="+mn-lt"/>
              </a:rPr>
              <a:t>》</a:t>
            </a:r>
            <a:r>
              <a:rPr lang="zh-CN" altLang="en-US" spc="100" dirty="0">
                <a:cs typeface="+mn-ea"/>
                <a:sym typeface="+mn-lt"/>
              </a:rPr>
              <a:t>，号召全国各业、各厂的男女工友起来召集群众会议，发表宣言和通电，抗议汉奸卖国贼出卖华北与屠杀、逮捕爱国学生。</a:t>
            </a:r>
            <a:endParaRPr lang="en-US" altLang="zh-CN" spc="100" dirty="0">
              <a:cs typeface="+mn-ea"/>
              <a:sym typeface="+mn-lt"/>
            </a:endParaRPr>
          </a:p>
        </p:txBody>
      </p:sp>
      <p:sp>
        <p:nvSpPr>
          <p:cNvPr id="6" name="îṩļíḓè">
            <a:extLst>
              <a:ext uri="{FF2B5EF4-FFF2-40B4-BE49-F238E27FC236}">
                <a16:creationId xmlns:a16="http://schemas.microsoft.com/office/drawing/2014/main" id="{E6C450F5-628C-4639-8D00-EE97F9CC7C53}"/>
              </a:ext>
            </a:extLst>
          </p:cNvPr>
          <p:cNvSpPr/>
          <p:nvPr/>
        </p:nvSpPr>
        <p:spPr>
          <a:xfrm>
            <a:off x="685871" y="3514668"/>
            <a:ext cx="4784101" cy="731520"/>
          </a:xfrm>
          <a:prstGeom prst="flowChartDocument">
            <a:avLst/>
          </a:prstGeom>
          <a:solidFill>
            <a:srgbClr val="C00000"/>
          </a:solidFill>
          <a:ln w="12700">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lnSpcReduction="10000"/>
          </a:bodyPr>
          <a:lstStyle/>
          <a:p>
            <a:pPr algn="ctr"/>
            <a:r>
              <a:rPr lang="zh-CN" altLang="en-US" sz="3600" dirty="0">
                <a:cs typeface="+mn-ea"/>
                <a:sym typeface="+mn-lt"/>
              </a:rPr>
              <a:t>事件成果</a:t>
            </a:r>
            <a:endParaRPr lang="en-US" sz="3600" dirty="0">
              <a:cs typeface="+mn-ea"/>
              <a:sym typeface="+mn-lt"/>
            </a:endParaRPr>
          </a:p>
        </p:txBody>
      </p:sp>
      <p:sp>
        <p:nvSpPr>
          <p:cNvPr id="7" name="文本框 6">
            <a:extLst>
              <a:ext uri="{FF2B5EF4-FFF2-40B4-BE49-F238E27FC236}">
                <a16:creationId xmlns:a16="http://schemas.microsoft.com/office/drawing/2014/main" id="{357741C8-B8F9-4175-A810-07CEA6360289}"/>
              </a:ext>
            </a:extLst>
          </p:cNvPr>
          <p:cNvSpPr txBox="1"/>
          <p:nvPr/>
        </p:nvSpPr>
        <p:spPr>
          <a:xfrm>
            <a:off x="660400" y="4215915"/>
            <a:ext cx="4892159" cy="2031325"/>
          </a:xfrm>
          <a:prstGeom prst="rect">
            <a:avLst/>
          </a:prstGeom>
          <a:noFill/>
        </p:spPr>
        <p:txBody>
          <a:bodyPr wrap="square">
            <a:spAutoFit/>
          </a:bodyPr>
          <a:lstStyle/>
          <a:p>
            <a:pPr>
              <a:buClr>
                <a:srgbClr val="C00000"/>
              </a:buClr>
            </a:pPr>
            <a:r>
              <a:rPr lang="en-US" altLang="zh-CN" spc="100" dirty="0">
                <a:cs typeface="+mn-ea"/>
                <a:sym typeface="+mn-lt"/>
              </a:rPr>
              <a:t>12</a:t>
            </a:r>
            <a:r>
              <a:rPr lang="zh-CN" altLang="en-US" spc="100" dirty="0">
                <a:cs typeface="+mn-ea"/>
                <a:sym typeface="+mn-lt"/>
              </a:rPr>
              <a:t>月</a:t>
            </a:r>
            <a:r>
              <a:rPr lang="en-US" altLang="zh-CN" spc="100" dirty="0">
                <a:cs typeface="+mn-ea"/>
                <a:sym typeface="+mn-lt"/>
              </a:rPr>
              <a:t>21</a:t>
            </a:r>
            <a:r>
              <a:rPr lang="zh-CN" altLang="en-US" spc="100" dirty="0">
                <a:cs typeface="+mn-ea"/>
                <a:sym typeface="+mn-lt"/>
              </a:rPr>
              <a:t>日，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lang="en-US" altLang="zh-CN" spc="100" dirty="0">
              <a:cs typeface="+mn-ea"/>
              <a:sym typeface="+mn-lt"/>
            </a:endParaRPr>
          </a:p>
        </p:txBody>
      </p:sp>
      <p:sp>
        <p:nvSpPr>
          <p:cNvPr id="8" name="îṩļíḓè">
            <a:extLst>
              <a:ext uri="{FF2B5EF4-FFF2-40B4-BE49-F238E27FC236}">
                <a16:creationId xmlns:a16="http://schemas.microsoft.com/office/drawing/2014/main" id="{9D5162D0-BF7F-4989-8803-C4A18FF18BE5}"/>
              </a:ext>
            </a:extLst>
          </p:cNvPr>
          <p:cNvSpPr/>
          <p:nvPr/>
        </p:nvSpPr>
        <p:spPr>
          <a:xfrm>
            <a:off x="6121471" y="1322802"/>
            <a:ext cx="4784101" cy="731520"/>
          </a:xfrm>
          <a:prstGeom prst="flowChartDocument">
            <a:avLst/>
          </a:prstGeom>
          <a:solidFill>
            <a:srgbClr val="C00000"/>
          </a:solidFill>
          <a:ln w="12700">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lnSpcReduction="10000"/>
          </a:bodyPr>
          <a:lstStyle/>
          <a:p>
            <a:pPr algn="ctr"/>
            <a:r>
              <a:rPr lang="zh-CN" altLang="en-US" sz="3600" dirty="0">
                <a:cs typeface="+mn-ea"/>
                <a:sym typeface="+mn-lt"/>
              </a:rPr>
              <a:t>事件成果</a:t>
            </a:r>
            <a:endParaRPr lang="en-US" sz="3600" dirty="0">
              <a:cs typeface="+mn-ea"/>
              <a:sym typeface="+mn-lt"/>
            </a:endParaRPr>
          </a:p>
        </p:txBody>
      </p:sp>
      <p:sp>
        <p:nvSpPr>
          <p:cNvPr id="9" name="文本框 8">
            <a:extLst>
              <a:ext uri="{FF2B5EF4-FFF2-40B4-BE49-F238E27FC236}">
                <a16:creationId xmlns:a16="http://schemas.microsoft.com/office/drawing/2014/main" id="{5D10FDB0-D71D-4286-8114-176683221237}"/>
              </a:ext>
            </a:extLst>
          </p:cNvPr>
          <p:cNvSpPr txBox="1"/>
          <p:nvPr/>
        </p:nvSpPr>
        <p:spPr>
          <a:xfrm>
            <a:off x="6096000" y="2024049"/>
            <a:ext cx="4892159" cy="1200329"/>
          </a:xfrm>
          <a:prstGeom prst="rect">
            <a:avLst/>
          </a:prstGeom>
          <a:noFill/>
        </p:spPr>
        <p:txBody>
          <a:bodyPr wrap="square">
            <a:spAutoFit/>
          </a:bodyPr>
          <a:lstStyle/>
          <a:p>
            <a:pPr>
              <a:buClr>
                <a:srgbClr val="C00000"/>
              </a:buClr>
            </a:pPr>
            <a:r>
              <a:rPr lang="zh-CN" altLang="en-US" spc="100" dirty="0">
                <a:cs typeface="+mn-ea"/>
                <a:sym typeface="+mn-lt"/>
              </a:rPr>
              <a:t>海外华侨也以各种方式支援爱国学生。一二九运动广泛地宣传了中国共产党与国民党停止内战、一致对外的抗日主张，掀起了全国抗日救国运动的新高潮。</a:t>
            </a:r>
          </a:p>
        </p:txBody>
      </p:sp>
      <p:pic>
        <p:nvPicPr>
          <p:cNvPr id="11" name="图片 10">
            <a:extLst>
              <a:ext uri="{FF2B5EF4-FFF2-40B4-BE49-F238E27FC236}">
                <a16:creationId xmlns:a16="http://schemas.microsoft.com/office/drawing/2014/main" id="{35FC2C29-5C28-46A5-998C-D929842512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058" y="2547904"/>
            <a:ext cx="4784101" cy="4784101"/>
          </a:xfrm>
          <a:prstGeom prst="rect">
            <a:avLst/>
          </a:prstGeom>
        </p:spPr>
      </p:pic>
      <p:pic>
        <p:nvPicPr>
          <p:cNvPr id="10" name="图片 9">
            <a:extLst>
              <a:ext uri="{FF2B5EF4-FFF2-40B4-BE49-F238E27FC236}">
                <a16:creationId xmlns:a16="http://schemas.microsoft.com/office/drawing/2014/main" id="{450F133F-BBE8-4789-9FC5-A46DAE6B2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2" name="文本框 11">
            <a:extLst>
              <a:ext uri="{FF2B5EF4-FFF2-40B4-BE49-F238E27FC236}">
                <a16:creationId xmlns:a16="http://schemas.microsoft.com/office/drawing/2014/main" id="{59782FA0-25A3-494C-9CD9-E0AB466E5C8C}"/>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三</a:t>
            </a:r>
          </a:p>
        </p:txBody>
      </p:sp>
      <p:sp>
        <p:nvSpPr>
          <p:cNvPr id="13" name="矩形 12">
            <a:extLst>
              <a:ext uri="{FF2B5EF4-FFF2-40B4-BE49-F238E27FC236}">
                <a16:creationId xmlns:a16="http://schemas.microsoft.com/office/drawing/2014/main" id="{FBF9AFB0-454F-4217-AACC-29165EAE68CB}"/>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事件成果</a:t>
            </a:r>
          </a:p>
        </p:txBody>
      </p:sp>
    </p:spTree>
    <p:extLst>
      <p:ext uri="{BB962C8B-B14F-4D97-AF65-F5344CB8AC3E}">
        <p14:creationId xmlns:p14="http://schemas.microsoft.com/office/powerpoint/2010/main" val="1185577503"/>
      </p:ext>
    </p:extLst>
  </p:cSld>
  <p:clrMapOvr>
    <a:masterClrMapping/>
  </p:clrMapOvr>
  <mc:AlternateContent xmlns:mc="http://schemas.openxmlformats.org/markup-compatibility/2006" xmlns:p14="http://schemas.microsoft.com/office/powerpoint/2010/main">
    <mc:Choice Requires="p14">
      <p:transition spd="slow" p14:dur="1600" advTm="3000">
        <p14:prism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p:bldP spid="8"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02141E-B8E7-4DF9-8829-AD0A81F9D454}"/>
              </a:ext>
            </a:extLst>
          </p:cNvPr>
          <p:cNvPicPr>
            <a:picLocks noChangeAspect="1"/>
          </p:cNvPicPr>
          <p:nvPr/>
        </p:nvPicPr>
        <p:blipFill rotWithShape="1">
          <a:blip r:embed="rId2">
            <a:extLst>
              <a:ext uri="{28A0092B-C50C-407E-A947-70E740481C1C}">
                <a14:useLocalDpi xmlns:a14="http://schemas.microsoft.com/office/drawing/2010/main" val="0"/>
              </a:ext>
            </a:extLst>
          </a:blip>
          <a:srcRect t="67976"/>
          <a:stretch/>
        </p:blipFill>
        <p:spPr>
          <a:xfrm>
            <a:off x="0" y="6134104"/>
            <a:ext cx="12192000" cy="722222"/>
          </a:xfrm>
          <a:prstGeom prst="rect">
            <a:avLst/>
          </a:prstGeom>
        </p:spPr>
      </p:pic>
      <p:sp>
        <p:nvSpPr>
          <p:cNvPr id="4" name="文本框 3">
            <a:extLst>
              <a:ext uri="{FF2B5EF4-FFF2-40B4-BE49-F238E27FC236}">
                <a16:creationId xmlns:a16="http://schemas.microsoft.com/office/drawing/2014/main" id="{B3527F4E-1396-40A7-BDA1-272FFEBCD18E}"/>
              </a:ext>
            </a:extLst>
          </p:cNvPr>
          <p:cNvSpPr txBox="1"/>
          <p:nvPr/>
        </p:nvSpPr>
        <p:spPr>
          <a:xfrm>
            <a:off x="2541137" y="800370"/>
            <a:ext cx="1299001"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C00000"/>
                </a:solidFill>
                <a:cs typeface="+mn-ea"/>
                <a:sym typeface="+mn-lt"/>
              </a:rPr>
              <a:t>4</a:t>
            </a:r>
            <a:endParaRPr lang="zh-CN" altLang="en-US" sz="13800" dirty="0">
              <a:solidFill>
                <a:srgbClr val="C00000"/>
              </a:solidFill>
              <a:cs typeface="+mn-ea"/>
              <a:sym typeface="+mn-lt"/>
            </a:endParaRPr>
          </a:p>
        </p:txBody>
      </p:sp>
      <p:sp>
        <p:nvSpPr>
          <p:cNvPr id="5" name="文本框 4">
            <a:extLst>
              <a:ext uri="{FF2B5EF4-FFF2-40B4-BE49-F238E27FC236}">
                <a16:creationId xmlns:a16="http://schemas.microsoft.com/office/drawing/2014/main" id="{D70157F8-5E6B-4B92-A72D-156D01329B0B}"/>
              </a:ext>
            </a:extLst>
          </p:cNvPr>
          <p:cNvSpPr txBox="1"/>
          <p:nvPr/>
        </p:nvSpPr>
        <p:spPr>
          <a:xfrm>
            <a:off x="660400" y="3360868"/>
            <a:ext cx="5060475" cy="156966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kumimoji="1" lang="zh-CN" altLang="en-US" sz="9600" dirty="0">
                <a:solidFill>
                  <a:srgbClr val="C00000"/>
                </a:solidFill>
                <a:latin typeface="+mn-lt"/>
                <a:cs typeface="+mn-ea"/>
                <a:sym typeface="+mn-lt"/>
              </a:rPr>
              <a:t>运动口号</a:t>
            </a:r>
          </a:p>
        </p:txBody>
      </p:sp>
      <p:sp>
        <p:nvSpPr>
          <p:cNvPr id="6" name="文本框 5">
            <a:extLst>
              <a:ext uri="{FF2B5EF4-FFF2-40B4-BE49-F238E27FC236}">
                <a16:creationId xmlns:a16="http://schemas.microsoft.com/office/drawing/2014/main" id="{782DE342-A397-49A7-8FFA-749CDD02890A}"/>
              </a:ext>
            </a:extLst>
          </p:cNvPr>
          <p:cNvSpPr txBox="1"/>
          <p:nvPr/>
        </p:nvSpPr>
        <p:spPr>
          <a:xfrm>
            <a:off x="741160" y="4850039"/>
            <a:ext cx="4898955" cy="733662"/>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800" dirty="0">
                <a:solidFill>
                  <a:srgbClr val="C00000"/>
                </a:solidFill>
                <a:latin typeface="+mn-lt"/>
                <a:cs typeface="+mn-ea"/>
                <a:sym typeface="+mn-lt"/>
              </a:rPr>
              <a:t>输入内容输入内容输入内容输入内容输入内容输入内容</a:t>
            </a:r>
            <a:endParaRPr lang="en-US" altLang="zh-CN" sz="1800" dirty="0">
              <a:solidFill>
                <a:srgbClr val="C00000"/>
              </a:solidFill>
              <a:latin typeface="+mn-lt"/>
              <a:cs typeface="+mn-ea"/>
              <a:sym typeface="+mn-lt"/>
            </a:endParaRPr>
          </a:p>
        </p:txBody>
      </p:sp>
      <p:sp>
        <p:nvSpPr>
          <p:cNvPr id="7" name="文本框 6">
            <a:extLst>
              <a:ext uri="{FF2B5EF4-FFF2-40B4-BE49-F238E27FC236}">
                <a16:creationId xmlns:a16="http://schemas.microsoft.com/office/drawing/2014/main" id="{99F9FE2D-C6D3-41B7-B7AE-1E06B7DB29CD}"/>
              </a:ext>
            </a:extLst>
          </p:cNvPr>
          <p:cNvSpPr txBox="1"/>
          <p:nvPr/>
        </p:nvSpPr>
        <p:spPr>
          <a:xfrm>
            <a:off x="2287422" y="2576092"/>
            <a:ext cx="1806430" cy="400110"/>
          </a:xfrm>
          <a:prstGeom prst="rect">
            <a:avLst/>
          </a:prstGeom>
          <a:solidFill>
            <a:srgbClr val="C00000"/>
          </a:solidFill>
        </p:spPr>
        <p:txBody>
          <a:bodyPr wrap="square" rtlCol="0">
            <a:spAutoFit/>
            <a:scene3d>
              <a:camera prst="orthographicFront"/>
              <a:lightRig rig="threePt" dir="t"/>
            </a:scene3d>
            <a:sp3d contourW="12700"/>
          </a:bodyPr>
          <a:lstStyle/>
          <a:p>
            <a:pPr algn="ctr"/>
            <a:r>
              <a:rPr lang="en-US" altLang="zh-CN" sz="2000" b="1" dirty="0">
                <a:solidFill>
                  <a:schemeClr val="bg1"/>
                </a:solidFill>
                <a:cs typeface="+mn-ea"/>
                <a:sym typeface="+mn-lt"/>
              </a:rPr>
              <a:t>PART 04</a:t>
            </a:r>
            <a:endParaRPr lang="zh-CN" altLang="en-US" sz="2000" b="1" dirty="0">
              <a:solidFill>
                <a:schemeClr val="bg1"/>
              </a:solidFill>
              <a:cs typeface="+mn-ea"/>
              <a:sym typeface="+mn-lt"/>
            </a:endParaRPr>
          </a:p>
        </p:txBody>
      </p:sp>
      <p:pic>
        <p:nvPicPr>
          <p:cNvPr id="13" name="图片 12">
            <a:extLst>
              <a:ext uri="{FF2B5EF4-FFF2-40B4-BE49-F238E27FC236}">
                <a16:creationId xmlns:a16="http://schemas.microsoft.com/office/drawing/2014/main" id="{B5C4EF28-ED1A-46D5-A0C6-6DE3B9877ABE}"/>
              </a:ext>
            </a:extLst>
          </p:cNvPr>
          <p:cNvPicPr>
            <a:picLocks noChangeAspect="1"/>
          </p:cNvPicPr>
          <p:nvPr/>
        </p:nvPicPr>
        <p:blipFill rotWithShape="1">
          <a:blip r:embed="rId3">
            <a:extLst>
              <a:ext uri="{28A0092B-C50C-407E-A947-70E740481C1C}">
                <a14:useLocalDpi xmlns:a14="http://schemas.microsoft.com/office/drawing/2010/main" val="0"/>
              </a:ext>
            </a:extLst>
          </a:blip>
          <a:srcRect l="26120" b="6130"/>
          <a:stretch/>
        </p:blipFill>
        <p:spPr>
          <a:xfrm flipH="1">
            <a:off x="5226574" y="1471622"/>
            <a:ext cx="6472801" cy="4112079"/>
          </a:xfrm>
          <a:prstGeom prst="rect">
            <a:avLst/>
          </a:prstGeom>
        </p:spPr>
      </p:pic>
      <p:pic>
        <p:nvPicPr>
          <p:cNvPr id="15" name="图片 14">
            <a:extLst>
              <a:ext uri="{FF2B5EF4-FFF2-40B4-BE49-F238E27FC236}">
                <a16:creationId xmlns:a16="http://schemas.microsoft.com/office/drawing/2014/main" id="{6CAC6055-E687-4350-AF78-822B389E7C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972860" y="163049"/>
            <a:ext cx="3340100" cy="3340100"/>
          </a:xfrm>
          <a:prstGeom prst="rect">
            <a:avLst/>
          </a:prstGeom>
        </p:spPr>
      </p:pic>
    </p:spTree>
    <p:extLst>
      <p:ext uri="{BB962C8B-B14F-4D97-AF65-F5344CB8AC3E}">
        <p14:creationId xmlns:p14="http://schemas.microsoft.com/office/powerpoint/2010/main" val="364975522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par>
                          <p:cTn id="35" fill="hold">
                            <p:stCondLst>
                              <p:cond delay="31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4150"/>
                            </p:stCondLst>
                            <p:childTnLst>
                              <p:par>
                                <p:cTn id="42" presetID="42"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76BD33A-7E19-4950-BAA5-C0A0A566DCD8}"/>
              </a:ext>
            </a:extLst>
          </p:cNvPr>
          <p:cNvSpPr/>
          <p:nvPr/>
        </p:nvSpPr>
        <p:spPr>
          <a:xfrm>
            <a:off x="660400" y="2258892"/>
            <a:ext cx="4643192" cy="2973122"/>
          </a:xfrm>
          <a:prstGeom prst="rect">
            <a:avLst/>
          </a:prstGeom>
          <a:ln w="19050">
            <a:noFill/>
          </a:ln>
        </p:spPr>
        <p:txBody>
          <a:bodyPr wrap="square">
            <a:spAutoFit/>
          </a:bodyPr>
          <a:lstStyle/>
          <a:p>
            <a:pPr>
              <a:lnSpc>
                <a:spcPct val="130000"/>
              </a:lnSpc>
            </a:pPr>
            <a:r>
              <a:rPr lang="zh-CN" altLang="en-US" b="1" spc="100" dirty="0">
                <a:cs typeface="+mn-ea"/>
                <a:sym typeface="+mn-lt"/>
              </a:rPr>
              <a:t>“打倒日本狗！”</a:t>
            </a:r>
          </a:p>
          <a:p>
            <a:pPr>
              <a:lnSpc>
                <a:spcPct val="130000"/>
              </a:lnSpc>
            </a:pPr>
            <a:r>
              <a:rPr lang="zh-CN" altLang="en-US" b="1" spc="100" dirty="0">
                <a:cs typeface="+mn-ea"/>
                <a:sym typeface="+mn-lt"/>
              </a:rPr>
              <a:t>“全国武装起来，保卫华北！”</a:t>
            </a:r>
          </a:p>
          <a:p>
            <a:pPr>
              <a:lnSpc>
                <a:spcPct val="130000"/>
              </a:lnSpc>
            </a:pPr>
            <a:r>
              <a:rPr lang="zh-CN" altLang="en-US" b="1" spc="100" dirty="0">
                <a:cs typeface="+mn-ea"/>
                <a:sym typeface="+mn-lt"/>
              </a:rPr>
              <a:t>“反对防共自治运动！”</a:t>
            </a:r>
          </a:p>
          <a:p>
            <a:pPr>
              <a:lnSpc>
                <a:spcPct val="130000"/>
              </a:lnSpc>
            </a:pPr>
            <a:r>
              <a:rPr lang="zh-CN" altLang="en-US" b="1" spc="100" dirty="0">
                <a:cs typeface="+mn-ea"/>
                <a:sym typeface="+mn-lt"/>
              </a:rPr>
              <a:t>“反对卖国的对外政策！” </a:t>
            </a:r>
          </a:p>
          <a:p>
            <a:pPr>
              <a:lnSpc>
                <a:spcPct val="130000"/>
              </a:lnSpc>
            </a:pPr>
            <a:r>
              <a:rPr lang="zh-CN" altLang="en-US" b="1" spc="100" dirty="0">
                <a:cs typeface="+mn-ea"/>
                <a:sym typeface="+mn-lt"/>
              </a:rPr>
              <a:t>“立即停止内战！” </a:t>
            </a:r>
          </a:p>
          <a:p>
            <a:pPr>
              <a:lnSpc>
                <a:spcPct val="130000"/>
              </a:lnSpc>
            </a:pPr>
            <a:r>
              <a:rPr lang="zh-CN" altLang="en-US" b="1" spc="100" dirty="0">
                <a:cs typeface="+mn-ea"/>
                <a:sym typeface="+mn-lt"/>
              </a:rPr>
              <a:t>“立即向日本宣战！” </a:t>
            </a:r>
          </a:p>
          <a:p>
            <a:pPr>
              <a:lnSpc>
                <a:spcPct val="130000"/>
              </a:lnSpc>
            </a:pPr>
            <a:r>
              <a:rPr lang="zh-CN" altLang="en-US" b="1" spc="100" dirty="0">
                <a:cs typeface="+mn-ea"/>
                <a:sym typeface="+mn-lt"/>
              </a:rPr>
              <a:t>“人民！武装你们自己！” </a:t>
            </a:r>
          </a:p>
          <a:p>
            <a:pPr>
              <a:lnSpc>
                <a:spcPct val="130000"/>
              </a:lnSpc>
            </a:pPr>
            <a:r>
              <a:rPr lang="zh-CN" altLang="en-US" b="1" spc="100" dirty="0">
                <a:cs typeface="+mn-ea"/>
                <a:sym typeface="+mn-lt"/>
              </a:rPr>
              <a:t>“用武力保护华北！” </a:t>
            </a:r>
          </a:p>
        </p:txBody>
      </p:sp>
      <p:sp>
        <p:nvSpPr>
          <p:cNvPr id="3" name="矩形 2">
            <a:extLst>
              <a:ext uri="{FF2B5EF4-FFF2-40B4-BE49-F238E27FC236}">
                <a16:creationId xmlns:a16="http://schemas.microsoft.com/office/drawing/2014/main" id="{5EA22A57-17BD-42C9-B3EE-612D6093D3FF}"/>
              </a:ext>
            </a:extLst>
          </p:cNvPr>
          <p:cNvSpPr/>
          <p:nvPr/>
        </p:nvSpPr>
        <p:spPr>
          <a:xfrm>
            <a:off x="7335687" y="2381867"/>
            <a:ext cx="4745038" cy="2973122"/>
          </a:xfrm>
          <a:prstGeom prst="rect">
            <a:avLst/>
          </a:prstGeom>
          <a:ln w="19050">
            <a:noFill/>
          </a:ln>
        </p:spPr>
        <p:txBody>
          <a:bodyPr wrap="square">
            <a:spAutoFit/>
          </a:bodyPr>
          <a:lstStyle/>
          <a:p>
            <a:pPr>
              <a:lnSpc>
                <a:spcPct val="130000"/>
              </a:lnSpc>
            </a:pPr>
            <a:r>
              <a:rPr lang="zh-CN" altLang="en-US" b="1" spc="100" dirty="0">
                <a:cs typeface="+mn-ea"/>
                <a:sym typeface="+mn-lt"/>
              </a:rPr>
              <a:t>“打倒卖国贼！” </a:t>
            </a:r>
          </a:p>
          <a:p>
            <a:pPr>
              <a:lnSpc>
                <a:spcPct val="130000"/>
              </a:lnSpc>
            </a:pPr>
            <a:r>
              <a:rPr lang="zh-CN" altLang="en-US" b="1" spc="100" dirty="0">
                <a:cs typeface="+mn-ea"/>
                <a:sym typeface="+mn-lt"/>
              </a:rPr>
              <a:t>“打倒卖国贼殷汝耕！” </a:t>
            </a:r>
          </a:p>
          <a:p>
            <a:pPr>
              <a:lnSpc>
                <a:spcPct val="130000"/>
              </a:lnSpc>
            </a:pPr>
            <a:r>
              <a:rPr lang="zh-CN" altLang="en-US" b="1" spc="100" dirty="0">
                <a:cs typeface="+mn-ea"/>
                <a:sym typeface="+mn-lt"/>
              </a:rPr>
              <a:t>“中华民族万岁！” </a:t>
            </a:r>
          </a:p>
          <a:p>
            <a:pPr>
              <a:lnSpc>
                <a:spcPct val="130000"/>
              </a:lnSpc>
            </a:pPr>
            <a:r>
              <a:rPr lang="zh-CN" altLang="en-US" b="1" spc="100" dirty="0">
                <a:cs typeface="+mn-ea"/>
                <a:sym typeface="+mn-lt"/>
              </a:rPr>
              <a:t>“为祖国自由而奋斗！” </a:t>
            </a:r>
          </a:p>
          <a:p>
            <a:pPr>
              <a:lnSpc>
                <a:spcPct val="130000"/>
              </a:lnSpc>
            </a:pPr>
            <a:r>
              <a:rPr lang="zh-CN" altLang="en-US" b="1" spc="100" dirty="0">
                <a:cs typeface="+mn-ea"/>
                <a:sym typeface="+mn-lt"/>
              </a:rPr>
              <a:t>“没收卖国贼的财产，救济受灾人民！” </a:t>
            </a:r>
          </a:p>
          <a:p>
            <a:pPr>
              <a:lnSpc>
                <a:spcPct val="130000"/>
              </a:lnSpc>
            </a:pPr>
            <a:r>
              <a:rPr lang="zh-CN" altLang="en-US" b="1" spc="100" dirty="0">
                <a:cs typeface="+mn-ea"/>
                <a:sym typeface="+mn-lt"/>
              </a:rPr>
              <a:t>“反对军队南调！” </a:t>
            </a:r>
          </a:p>
          <a:p>
            <a:pPr>
              <a:lnSpc>
                <a:spcPct val="130000"/>
              </a:lnSpc>
            </a:pPr>
            <a:r>
              <a:rPr lang="zh-CN" altLang="en-US" b="1" spc="100" dirty="0">
                <a:cs typeface="+mn-ea"/>
                <a:sym typeface="+mn-lt"/>
              </a:rPr>
              <a:t>“反对苛捐杂税！” </a:t>
            </a:r>
          </a:p>
          <a:p>
            <a:pPr>
              <a:lnSpc>
                <a:spcPct val="130000"/>
              </a:lnSpc>
            </a:pPr>
            <a:r>
              <a:rPr lang="zh-CN" altLang="en-US" b="1" spc="100" dirty="0">
                <a:cs typeface="+mn-ea"/>
                <a:sym typeface="+mn-lt"/>
              </a:rPr>
              <a:t>“反对抓捕中国人民的日本狗！” </a:t>
            </a:r>
          </a:p>
        </p:txBody>
      </p:sp>
      <p:pic>
        <p:nvPicPr>
          <p:cNvPr id="5" name="图片 4">
            <a:extLst>
              <a:ext uri="{FF2B5EF4-FFF2-40B4-BE49-F238E27FC236}">
                <a16:creationId xmlns:a16="http://schemas.microsoft.com/office/drawing/2014/main" id="{05A0CBBD-28C0-4A69-9B0B-BDDFA7BA93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3196" y="1989692"/>
            <a:ext cx="3757471" cy="3757471"/>
          </a:xfrm>
          <a:prstGeom prst="rect">
            <a:avLst/>
          </a:prstGeom>
        </p:spPr>
      </p:pic>
      <p:pic>
        <p:nvPicPr>
          <p:cNvPr id="6" name="图片 5">
            <a:extLst>
              <a:ext uri="{FF2B5EF4-FFF2-40B4-BE49-F238E27FC236}">
                <a16:creationId xmlns:a16="http://schemas.microsoft.com/office/drawing/2014/main" id="{1CBB5313-1AA5-4A38-9C9E-FA307F5CF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7" name="文本框 6">
            <a:extLst>
              <a:ext uri="{FF2B5EF4-FFF2-40B4-BE49-F238E27FC236}">
                <a16:creationId xmlns:a16="http://schemas.microsoft.com/office/drawing/2014/main" id="{823D7D76-E0F6-479C-8C6C-4F9AC92E4F98}"/>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四</a:t>
            </a:r>
          </a:p>
        </p:txBody>
      </p:sp>
      <p:sp>
        <p:nvSpPr>
          <p:cNvPr id="8" name="矩形 7">
            <a:extLst>
              <a:ext uri="{FF2B5EF4-FFF2-40B4-BE49-F238E27FC236}">
                <a16:creationId xmlns:a16="http://schemas.microsoft.com/office/drawing/2014/main" id="{93DFAF72-3024-49C1-82CD-480EF850ACFC}"/>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运动口号</a:t>
            </a:r>
          </a:p>
        </p:txBody>
      </p:sp>
    </p:spTree>
    <p:extLst>
      <p:ext uri="{BB962C8B-B14F-4D97-AF65-F5344CB8AC3E}">
        <p14:creationId xmlns:p14="http://schemas.microsoft.com/office/powerpoint/2010/main" val="3648434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allOve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072D910A-A920-4E35-8F8C-90048D6FF198}"/>
              </a:ext>
            </a:extLst>
          </p:cNvPr>
          <p:cNvPicPr>
            <a:picLocks noChangeAspect="1"/>
          </p:cNvPicPr>
          <p:nvPr/>
        </p:nvPicPr>
        <p:blipFill rotWithShape="1">
          <a:blip r:embed="rId2">
            <a:extLst>
              <a:ext uri="{28A0092B-C50C-407E-A947-70E740481C1C}">
                <a14:useLocalDpi xmlns:a14="http://schemas.microsoft.com/office/drawing/2010/main" val="0"/>
              </a:ext>
            </a:extLst>
          </a:blip>
          <a:srcRect l="39285" b="16350"/>
          <a:stretch/>
        </p:blipFill>
        <p:spPr>
          <a:xfrm>
            <a:off x="11685" y="3302020"/>
            <a:ext cx="2545662" cy="3507276"/>
          </a:xfrm>
          <a:prstGeom prst="rect">
            <a:avLst/>
          </a:prstGeom>
        </p:spPr>
      </p:pic>
      <p:sp>
        <p:nvSpPr>
          <p:cNvPr id="4" name="TextBox 1">
            <a:extLst>
              <a:ext uri="{FF2B5EF4-FFF2-40B4-BE49-F238E27FC236}">
                <a16:creationId xmlns:a16="http://schemas.microsoft.com/office/drawing/2014/main" id="{CA335620-3508-4628-90CB-D3485B15AE5A}"/>
              </a:ext>
            </a:extLst>
          </p:cNvPr>
          <p:cNvSpPr txBox="1">
            <a:spLocks noChangeArrowheads="1"/>
          </p:cNvSpPr>
          <p:nvPr/>
        </p:nvSpPr>
        <p:spPr bwMode="auto">
          <a:xfrm>
            <a:off x="1821247" y="1226936"/>
            <a:ext cx="1659429" cy="36317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zh-CN"/>
            </a:defPPr>
            <a:lvl1pPr>
              <a:defRPr sz="8800" b="1">
                <a:solidFill>
                  <a:srgbClr val="C00000"/>
                </a:solidFill>
                <a:effectLst>
                  <a:outerShdw blurRad="38100" dist="38100" dir="2700000" algn="tl">
                    <a:srgbClr val="000000">
                      <a:alpha val="43137"/>
                    </a:srgbClr>
                  </a:outerShdw>
                </a:effectLst>
                <a:latin typeface="腾祥铁山楷书简" panose="01010104010101010101" pitchFamily="2" charset="-122"/>
                <a:ea typeface="腾祥铁山楷书简" panose="01010104010101010101" pitchFamily="2" charset="-122"/>
              </a:defRPr>
            </a:lvl1pPr>
            <a:lvl2pPr>
              <a:defRPr sz="2800">
                <a:solidFill>
                  <a:schemeClr val="tx1"/>
                </a:solidFill>
                <a:latin typeface="微软雅黑" pitchFamily="34" charset="-122"/>
                <a:ea typeface="微软雅黑" pitchFamily="34" charset="-122"/>
              </a:defRPr>
            </a:lvl2pPr>
            <a:lvl3pPr>
              <a:defRPr sz="2400">
                <a:solidFill>
                  <a:schemeClr val="tx1"/>
                </a:solidFill>
                <a:latin typeface="微软雅黑" pitchFamily="34" charset="-122"/>
                <a:ea typeface="微软雅黑" pitchFamily="34" charset="-122"/>
              </a:defRPr>
            </a:lvl3pPr>
            <a:lvl4pPr>
              <a:defRPr sz="2000">
                <a:solidFill>
                  <a:schemeClr val="tx1"/>
                </a:solidFill>
                <a:latin typeface="微软雅黑" pitchFamily="34" charset="-122"/>
                <a:ea typeface="微软雅黑" pitchFamily="34" charset="-122"/>
              </a:defRPr>
            </a:lvl4pPr>
            <a:lvl5pPr>
              <a:defRPr sz="2000">
                <a:solidFill>
                  <a:schemeClr val="tx1"/>
                </a:solidFill>
                <a:latin typeface="微软雅黑" pitchFamily="34" charset="-122"/>
                <a:ea typeface="微软雅黑" pitchFamily="34" charset="-122"/>
              </a:defRPr>
            </a:lvl5pPr>
            <a:lvl6pPr>
              <a:defRPr sz="2000">
                <a:solidFill>
                  <a:schemeClr val="tx1"/>
                </a:solidFill>
                <a:latin typeface="微软雅黑" pitchFamily="34" charset="-122"/>
                <a:ea typeface="微软雅黑" pitchFamily="34" charset="-122"/>
              </a:defRPr>
            </a:lvl6pPr>
            <a:lvl7pPr>
              <a:defRPr sz="2000">
                <a:solidFill>
                  <a:schemeClr val="tx1"/>
                </a:solidFill>
                <a:latin typeface="微软雅黑" pitchFamily="34" charset="-122"/>
                <a:ea typeface="微软雅黑" pitchFamily="34" charset="-122"/>
              </a:defRPr>
            </a:lvl7pPr>
            <a:lvl8pPr>
              <a:defRPr sz="2000">
                <a:solidFill>
                  <a:schemeClr val="tx1"/>
                </a:solidFill>
                <a:latin typeface="微软雅黑" pitchFamily="34" charset="-122"/>
                <a:ea typeface="微软雅黑" pitchFamily="34" charset="-122"/>
              </a:defRPr>
            </a:lvl8pPr>
            <a:lvl9pPr>
              <a:defRPr sz="2000">
                <a:solidFill>
                  <a:schemeClr val="tx1"/>
                </a:solidFill>
                <a:latin typeface="微软雅黑" pitchFamily="34" charset="-122"/>
                <a:ea typeface="微软雅黑" pitchFamily="34" charset="-122"/>
              </a:defRPr>
            </a:lvl9pPr>
          </a:lstStyle>
          <a:p>
            <a:r>
              <a:rPr lang="zh-CN" altLang="en-US" sz="11500" dirty="0">
                <a:effectLst/>
                <a:latin typeface="+mn-lt"/>
                <a:ea typeface="+mn-ea"/>
                <a:cs typeface="+mn-ea"/>
                <a:sym typeface="+mn-lt"/>
              </a:rPr>
              <a:t>目</a:t>
            </a:r>
            <a:endParaRPr lang="en-US" altLang="zh-CN" sz="11500" dirty="0">
              <a:effectLst/>
              <a:latin typeface="+mn-lt"/>
              <a:ea typeface="+mn-ea"/>
              <a:cs typeface="+mn-ea"/>
              <a:sym typeface="+mn-lt"/>
            </a:endParaRPr>
          </a:p>
          <a:p>
            <a:r>
              <a:rPr lang="zh-CN" altLang="en-US" sz="11500" dirty="0">
                <a:effectLst/>
                <a:latin typeface="+mn-lt"/>
                <a:ea typeface="+mn-ea"/>
                <a:cs typeface="+mn-ea"/>
                <a:sym typeface="+mn-lt"/>
              </a:rPr>
              <a:t>录</a:t>
            </a:r>
          </a:p>
        </p:txBody>
      </p:sp>
      <p:grpSp>
        <p:nvGrpSpPr>
          <p:cNvPr id="5" name="组合 29">
            <a:extLst>
              <a:ext uri="{FF2B5EF4-FFF2-40B4-BE49-F238E27FC236}">
                <a16:creationId xmlns:a16="http://schemas.microsoft.com/office/drawing/2014/main" id="{F1C60ACF-B20C-4075-B958-A7BCBA2AB186}"/>
              </a:ext>
            </a:extLst>
          </p:cNvPr>
          <p:cNvGrpSpPr>
            <a:grpSpLocks/>
          </p:cNvGrpSpPr>
          <p:nvPr/>
        </p:nvGrpSpPr>
        <p:grpSpPr bwMode="auto">
          <a:xfrm>
            <a:off x="4892113" y="1086666"/>
            <a:ext cx="6201544" cy="601133"/>
            <a:chOff x="1" y="0"/>
            <a:chExt cx="4160732" cy="403076"/>
          </a:xfrm>
        </p:grpSpPr>
        <p:sp>
          <p:nvSpPr>
            <p:cNvPr id="6" name="圆角矩形 30">
              <a:extLst>
                <a:ext uri="{FF2B5EF4-FFF2-40B4-BE49-F238E27FC236}">
                  <a16:creationId xmlns:a16="http://schemas.microsoft.com/office/drawing/2014/main" id="{219FE9D8-5EED-4F5F-9D2C-FEE969B262D5}"/>
                </a:ext>
              </a:extLst>
            </p:cNvPr>
            <p:cNvSpPr>
              <a:spLocks noChangeArrowheads="1"/>
            </p:cNvSpPr>
            <p:nvPr/>
          </p:nvSpPr>
          <p:spPr bwMode="auto">
            <a:xfrm>
              <a:off x="1" y="0"/>
              <a:ext cx="4160732" cy="403076"/>
            </a:xfrm>
            <a:prstGeom prst="roundRect">
              <a:avLst>
                <a:gd name="adj" fmla="val 0"/>
              </a:avLst>
            </a:prstGeom>
            <a:noFill/>
            <a:ln w="25400">
              <a:solidFill>
                <a:srgbClr val="C00000"/>
              </a:solidFill>
              <a:round/>
              <a:headEnd/>
              <a:tailEnd/>
            </a:ln>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endParaRPr lang="zh-CN" altLang="en-US" sz="2400" b="1">
                <a:solidFill>
                  <a:srgbClr val="FFFFFF"/>
                </a:solidFill>
                <a:latin typeface="+mn-lt"/>
                <a:ea typeface="+mn-ea"/>
                <a:cs typeface="+mn-ea"/>
                <a:sym typeface="+mn-lt"/>
              </a:endParaRPr>
            </a:p>
          </p:txBody>
        </p:sp>
        <p:sp>
          <p:nvSpPr>
            <p:cNvPr id="7" name="矩形 31">
              <a:extLst>
                <a:ext uri="{FF2B5EF4-FFF2-40B4-BE49-F238E27FC236}">
                  <a16:creationId xmlns:a16="http://schemas.microsoft.com/office/drawing/2014/main" id="{3D189C07-9EE1-492A-8441-79005B55C895}"/>
                </a:ext>
              </a:extLst>
            </p:cNvPr>
            <p:cNvSpPr>
              <a:spLocks noChangeArrowheads="1"/>
            </p:cNvSpPr>
            <p:nvPr/>
          </p:nvSpPr>
          <p:spPr bwMode="auto">
            <a:xfrm>
              <a:off x="29822" y="21290"/>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2400" b="1">
                  <a:solidFill>
                    <a:srgbClr val="FFFFFF"/>
                  </a:solidFill>
                  <a:latin typeface="+mn-lt"/>
                  <a:ea typeface="+mn-ea"/>
                  <a:cs typeface="+mn-ea"/>
                  <a:sym typeface="+mn-lt"/>
                </a:rPr>
                <a:t>1</a:t>
              </a:r>
              <a:endParaRPr lang="zh-CN" altLang="en-US" sz="2400" b="1">
                <a:solidFill>
                  <a:srgbClr val="FFFFFF"/>
                </a:solidFill>
                <a:latin typeface="+mn-lt"/>
                <a:ea typeface="+mn-ea"/>
                <a:cs typeface="+mn-ea"/>
                <a:sym typeface="+mn-lt"/>
              </a:endParaRPr>
            </a:p>
          </p:txBody>
        </p:sp>
      </p:grpSp>
      <p:grpSp>
        <p:nvGrpSpPr>
          <p:cNvPr id="8" name="组合 32">
            <a:extLst>
              <a:ext uri="{FF2B5EF4-FFF2-40B4-BE49-F238E27FC236}">
                <a16:creationId xmlns:a16="http://schemas.microsoft.com/office/drawing/2014/main" id="{CD9F23BF-2F1B-428C-BB7F-0D3BAC4C47EE}"/>
              </a:ext>
            </a:extLst>
          </p:cNvPr>
          <p:cNvGrpSpPr>
            <a:grpSpLocks/>
          </p:cNvGrpSpPr>
          <p:nvPr/>
        </p:nvGrpSpPr>
        <p:grpSpPr bwMode="auto">
          <a:xfrm>
            <a:off x="4892112" y="1980506"/>
            <a:ext cx="6201545" cy="601133"/>
            <a:chOff x="0" y="0"/>
            <a:chExt cx="4160733" cy="403076"/>
          </a:xfrm>
        </p:grpSpPr>
        <p:sp>
          <p:nvSpPr>
            <p:cNvPr id="9" name="圆角矩形 33">
              <a:extLst>
                <a:ext uri="{FF2B5EF4-FFF2-40B4-BE49-F238E27FC236}">
                  <a16:creationId xmlns:a16="http://schemas.microsoft.com/office/drawing/2014/main" id="{64283358-BA54-42B0-AD53-0AD2496A02E5}"/>
                </a:ext>
              </a:extLst>
            </p:cNvPr>
            <p:cNvSpPr>
              <a:spLocks noChangeArrowheads="1"/>
            </p:cNvSpPr>
            <p:nvPr/>
          </p:nvSpPr>
          <p:spPr bwMode="auto">
            <a:xfrm>
              <a:off x="0" y="0"/>
              <a:ext cx="4160733" cy="403076"/>
            </a:xfrm>
            <a:prstGeom prst="roundRect">
              <a:avLst>
                <a:gd name="adj" fmla="val 0"/>
              </a:avLst>
            </a:prstGeom>
            <a:noFill/>
            <a:ln w="25400">
              <a:solidFill>
                <a:srgbClr val="C00000"/>
              </a:solidFill>
              <a:round/>
              <a:headEnd/>
              <a:tailEnd/>
            </a:ln>
          </p:spPr>
          <p:txBody>
            <a:bodyPr anchor="ctr"/>
            <a:lstStyle/>
            <a:p>
              <a:pPr algn="ctr"/>
              <a:endParaRPr lang="zh-CN" altLang="en-US" sz="2400" b="1">
                <a:solidFill>
                  <a:srgbClr val="FFFFFF"/>
                </a:solidFill>
                <a:cs typeface="+mn-ea"/>
                <a:sym typeface="+mn-lt"/>
              </a:endParaRPr>
            </a:p>
          </p:txBody>
        </p:sp>
        <p:sp>
          <p:nvSpPr>
            <p:cNvPr id="10" name="矩形 34">
              <a:extLst>
                <a:ext uri="{FF2B5EF4-FFF2-40B4-BE49-F238E27FC236}">
                  <a16:creationId xmlns:a16="http://schemas.microsoft.com/office/drawing/2014/main" id="{2FECDF1D-ABAA-4FC3-9296-640AA348C5F4}"/>
                </a:ext>
              </a:extLst>
            </p:cNvPr>
            <p:cNvSpPr>
              <a:spLocks noChangeArrowheads="1"/>
            </p:cNvSpPr>
            <p:nvPr/>
          </p:nvSpPr>
          <p:spPr bwMode="auto">
            <a:xfrm>
              <a:off x="29822" y="21290"/>
              <a:ext cx="359289" cy="360499"/>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2400" b="1" dirty="0">
                  <a:solidFill>
                    <a:srgbClr val="FFFFFF"/>
                  </a:solidFill>
                  <a:latin typeface="+mn-lt"/>
                  <a:ea typeface="+mn-ea"/>
                  <a:cs typeface="+mn-ea"/>
                  <a:sym typeface="+mn-lt"/>
                </a:rPr>
                <a:t>2</a:t>
              </a:r>
              <a:endParaRPr lang="zh-CN" altLang="en-US" sz="2400" b="1" dirty="0">
                <a:solidFill>
                  <a:srgbClr val="FFFFFF"/>
                </a:solidFill>
                <a:latin typeface="+mn-lt"/>
                <a:ea typeface="+mn-ea"/>
                <a:cs typeface="+mn-ea"/>
                <a:sym typeface="+mn-lt"/>
              </a:endParaRPr>
            </a:p>
          </p:txBody>
        </p:sp>
      </p:grpSp>
      <p:grpSp>
        <p:nvGrpSpPr>
          <p:cNvPr id="11" name="组合 35">
            <a:extLst>
              <a:ext uri="{FF2B5EF4-FFF2-40B4-BE49-F238E27FC236}">
                <a16:creationId xmlns:a16="http://schemas.microsoft.com/office/drawing/2014/main" id="{63A17BD1-0E99-4D3B-A9B9-9D24FC7BA034}"/>
              </a:ext>
            </a:extLst>
          </p:cNvPr>
          <p:cNvGrpSpPr>
            <a:grpSpLocks/>
          </p:cNvGrpSpPr>
          <p:nvPr/>
        </p:nvGrpSpPr>
        <p:grpSpPr bwMode="auto">
          <a:xfrm>
            <a:off x="4892112" y="2874346"/>
            <a:ext cx="6201545" cy="601133"/>
            <a:chOff x="0" y="0"/>
            <a:chExt cx="4896544" cy="403076"/>
          </a:xfrm>
        </p:grpSpPr>
        <p:sp>
          <p:nvSpPr>
            <p:cNvPr id="12" name="圆角矩形 36">
              <a:extLst>
                <a:ext uri="{FF2B5EF4-FFF2-40B4-BE49-F238E27FC236}">
                  <a16:creationId xmlns:a16="http://schemas.microsoft.com/office/drawing/2014/main" id="{62773053-49BE-4306-A67D-099F7B08FCC7}"/>
                </a:ext>
              </a:extLst>
            </p:cNvPr>
            <p:cNvSpPr>
              <a:spLocks noChangeArrowheads="1"/>
            </p:cNvSpPr>
            <p:nvPr/>
          </p:nvSpPr>
          <p:spPr bwMode="auto">
            <a:xfrm>
              <a:off x="0" y="0"/>
              <a:ext cx="4896544" cy="403076"/>
            </a:xfrm>
            <a:prstGeom prst="roundRect">
              <a:avLst>
                <a:gd name="adj" fmla="val 0"/>
              </a:avLst>
            </a:prstGeom>
            <a:noFill/>
            <a:ln w="25400">
              <a:solidFill>
                <a:srgbClr val="C00000"/>
              </a:solidFill>
              <a:round/>
              <a:headEnd/>
              <a:tailEnd/>
            </a:ln>
          </p:spPr>
          <p:txBody>
            <a:bodyPr anchor="ctr"/>
            <a:lstStyle/>
            <a:p>
              <a:pPr algn="ctr"/>
              <a:endParaRPr lang="zh-CN" altLang="en-US" sz="2400" b="1">
                <a:solidFill>
                  <a:srgbClr val="FFFFFF"/>
                </a:solidFill>
                <a:cs typeface="+mn-ea"/>
                <a:sym typeface="+mn-lt"/>
              </a:endParaRPr>
            </a:p>
          </p:txBody>
        </p:sp>
        <p:sp>
          <p:nvSpPr>
            <p:cNvPr id="13" name="矩形 37">
              <a:extLst>
                <a:ext uri="{FF2B5EF4-FFF2-40B4-BE49-F238E27FC236}">
                  <a16:creationId xmlns:a16="http://schemas.microsoft.com/office/drawing/2014/main" id="{3050A422-CE77-467C-8F13-0D52910FAD5E}"/>
                </a:ext>
              </a:extLst>
            </p:cNvPr>
            <p:cNvSpPr>
              <a:spLocks noChangeArrowheads="1"/>
            </p:cNvSpPr>
            <p:nvPr/>
          </p:nvSpPr>
          <p:spPr bwMode="auto">
            <a:xfrm>
              <a:off x="29822" y="21289"/>
              <a:ext cx="428102"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2400" b="1">
                  <a:solidFill>
                    <a:srgbClr val="FFFFFF"/>
                  </a:solidFill>
                  <a:latin typeface="+mn-lt"/>
                  <a:ea typeface="+mn-ea"/>
                  <a:cs typeface="+mn-ea"/>
                  <a:sym typeface="+mn-lt"/>
                </a:rPr>
                <a:t>3</a:t>
              </a:r>
              <a:endParaRPr lang="zh-CN" altLang="en-US" sz="2400" b="1">
                <a:solidFill>
                  <a:srgbClr val="FFFFFF"/>
                </a:solidFill>
                <a:latin typeface="+mn-lt"/>
                <a:ea typeface="+mn-ea"/>
                <a:cs typeface="+mn-ea"/>
                <a:sym typeface="+mn-lt"/>
              </a:endParaRPr>
            </a:p>
          </p:txBody>
        </p:sp>
      </p:grpSp>
      <p:grpSp>
        <p:nvGrpSpPr>
          <p:cNvPr id="14" name="组合 41">
            <a:extLst>
              <a:ext uri="{FF2B5EF4-FFF2-40B4-BE49-F238E27FC236}">
                <a16:creationId xmlns:a16="http://schemas.microsoft.com/office/drawing/2014/main" id="{DB3C8A5F-007C-4BED-A22B-31FA71B43AB6}"/>
              </a:ext>
            </a:extLst>
          </p:cNvPr>
          <p:cNvGrpSpPr>
            <a:grpSpLocks/>
          </p:cNvGrpSpPr>
          <p:nvPr/>
        </p:nvGrpSpPr>
        <p:grpSpPr bwMode="auto">
          <a:xfrm>
            <a:off x="4892112" y="3768187"/>
            <a:ext cx="6201545" cy="599016"/>
            <a:chOff x="0" y="0"/>
            <a:chExt cx="4160733" cy="403076"/>
          </a:xfrm>
        </p:grpSpPr>
        <p:sp>
          <p:nvSpPr>
            <p:cNvPr id="15" name="圆角矩形 42">
              <a:extLst>
                <a:ext uri="{FF2B5EF4-FFF2-40B4-BE49-F238E27FC236}">
                  <a16:creationId xmlns:a16="http://schemas.microsoft.com/office/drawing/2014/main" id="{1D6E5FC1-95D1-4001-8218-39C99ADDDA7E}"/>
                </a:ext>
              </a:extLst>
            </p:cNvPr>
            <p:cNvSpPr>
              <a:spLocks noChangeArrowheads="1"/>
            </p:cNvSpPr>
            <p:nvPr/>
          </p:nvSpPr>
          <p:spPr bwMode="auto">
            <a:xfrm>
              <a:off x="0" y="0"/>
              <a:ext cx="4160733" cy="403076"/>
            </a:xfrm>
            <a:prstGeom prst="roundRect">
              <a:avLst>
                <a:gd name="adj" fmla="val 0"/>
              </a:avLst>
            </a:prstGeom>
            <a:noFill/>
            <a:ln w="25400">
              <a:solidFill>
                <a:srgbClr val="C00000"/>
              </a:solidFill>
              <a:round/>
              <a:headEnd/>
              <a:tailEnd/>
            </a:ln>
          </p:spPr>
          <p:txBody>
            <a:bodyPr anchor="ctr"/>
            <a:lstStyle/>
            <a:p>
              <a:pPr algn="ctr"/>
              <a:endParaRPr lang="zh-CN" altLang="en-US" sz="2400" b="1">
                <a:solidFill>
                  <a:srgbClr val="FFFFFF"/>
                </a:solidFill>
                <a:cs typeface="+mn-ea"/>
                <a:sym typeface="+mn-lt"/>
              </a:endParaRPr>
            </a:p>
          </p:txBody>
        </p:sp>
        <p:sp>
          <p:nvSpPr>
            <p:cNvPr id="16" name="矩形 43">
              <a:extLst>
                <a:ext uri="{FF2B5EF4-FFF2-40B4-BE49-F238E27FC236}">
                  <a16:creationId xmlns:a16="http://schemas.microsoft.com/office/drawing/2014/main" id="{1C102C08-8040-400C-8B7B-190E6F8DC8F0}"/>
                </a:ext>
              </a:extLst>
            </p:cNvPr>
            <p:cNvSpPr>
              <a:spLocks noChangeArrowheads="1"/>
            </p:cNvSpPr>
            <p:nvPr/>
          </p:nvSpPr>
          <p:spPr bwMode="auto">
            <a:xfrm>
              <a:off x="29822" y="21364"/>
              <a:ext cx="359289" cy="3603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2400" b="1">
                  <a:solidFill>
                    <a:srgbClr val="FFFFFF"/>
                  </a:solidFill>
                  <a:latin typeface="+mn-lt"/>
                  <a:ea typeface="+mn-ea"/>
                  <a:cs typeface="+mn-ea"/>
                  <a:sym typeface="+mn-lt"/>
                </a:rPr>
                <a:t>4</a:t>
              </a:r>
              <a:endParaRPr lang="zh-CN" altLang="en-US" sz="2400" b="1">
                <a:solidFill>
                  <a:srgbClr val="FFFFFF"/>
                </a:solidFill>
                <a:latin typeface="+mn-lt"/>
                <a:ea typeface="+mn-ea"/>
                <a:cs typeface="+mn-ea"/>
                <a:sym typeface="+mn-lt"/>
              </a:endParaRPr>
            </a:p>
          </p:txBody>
        </p:sp>
      </p:grpSp>
      <p:grpSp>
        <p:nvGrpSpPr>
          <p:cNvPr id="17" name="组合 41">
            <a:extLst>
              <a:ext uri="{FF2B5EF4-FFF2-40B4-BE49-F238E27FC236}">
                <a16:creationId xmlns:a16="http://schemas.microsoft.com/office/drawing/2014/main" id="{3748A0A8-B716-4597-ABA0-0299F626448F}"/>
              </a:ext>
            </a:extLst>
          </p:cNvPr>
          <p:cNvGrpSpPr>
            <a:grpSpLocks/>
          </p:cNvGrpSpPr>
          <p:nvPr/>
        </p:nvGrpSpPr>
        <p:grpSpPr bwMode="auto">
          <a:xfrm>
            <a:off x="4892112" y="4659911"/>
            <a:ext cx="6201545" cy="599016"/>
            <a:chOff x="0" y="0"/>
            <a:chExt cx="4160732" cy="403076"/>
          </a:xfrm>
        </p:grpSpPr>
        <p:sp>
          <p:nvSpPr>
            <p:cNvPr id="18" name="圆角矩形 42">
              <a:extLst>
                <a:ext uri="{FF2B5EF4-FFF2-40B4-BE49-F238E27FC236}">
                  <a16:creationId xmlns:a16="http://schemas.microsoft.com/office/drawing/2014/main" id="{AB2F19ED-3BA1-4387-918C-90852F745FB3}"/>
                </a:ext>
              </a:extLst>
            </p:cNvPr>
            <p:cNvSpPr>
              <a:spLocks noChangeArrowheads="1"/>
            </p:cNvSpPr>
            <p:nvPr/>
          </p:nvSpPr>
          <p:spPr bwMode="auto">
            <a:xfrm>
              <a:off x="0" y="0"/>
              <a:ext cx="4160732" cy="403076"/>
            </a:xfrm>
            <a:prstGeom prst="roundRect">
              <a:avLst>
                <a:gd name="adj" fmla="val 0"/>
              </a:avLst>
            </a:prstGeom>
            <a:noFill/>
            <a:ln w="25400">
              <a:solidFill>
                <a:srgbClr val="C00000"/>
              </a:solidFill>
              <a:round/>
              <a:headEnd/>
              <a:tailEnd/>
            </a:ln>
          </p:spPr>
          <p:txBody>
            <a:bodyPr anchor="ctr"/>
            <a:lstStyle/>
            <a:p>
              <a:pPr algn="ctr"/>
              <a:endParaRPr lang="zh-CN" altLang="en-US" sz="2400" b="1">
                <a:solidFill>
                  <a:srgbClr val="FFFFFF"/>
                </a:solidFill>
                <a:cs typeface="+mn-ea"/>
                <a:sym typeface="+mn-lt"/>
              </a:endParaRPr>
            </a:p>
          </p:txBody>
        </p:sp>
        <p:sp>
          <p:nvSpPr>
            <p:cNvPr id="19" name="矩形 43">
              <a:extLst>
                <a:ext uri="{FF2B5EF4-FFF2-40B4-BE49-F238E27FC236}">
                  <a16:creationId xmlns:a16="http://schemas.microsoft.com/office/drawing/2014/main" id="{93044D80-C750-4D74-A1D7-FBC9DCC0046F}"/>
                </a:ext>
              </a:extLst>
            </p:cNvPr>
            <p:cNvSpPr>
              <a:spLocks noChangeArrowheads="1"/>
            </p:cNvSpPr>
            <p:nvPr/>
          </p:nvSpPr>
          <p:spPr bwMode="auto">
            <a:xfrm>
              <a:off x="29822" y="21364"/>
              <a:ext cx="359289" cy="3603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en-US" altLang="zh-CN" sz="2400" b="1" dirty="0">
                  <a:solidFill>
                    <a:srgbClr val="FFFFFF"/>
                  </a:solidFill>
                  <a:latin typeface="+mn-lt"/>
                  <a:ea typeface="+mn-ea"/>
                  <a:cs typeface="+mn-ea"/>
                  <a:sym typeface="+mn-lt"/>
                </a:rPr>
                <a:t>5</a:t>
              </a:r>
              <a:endParaRPr lang="zh-CN" altLang="en-US" sz="2400" b="1" dirty="0">
                <a:solidFill>
                  <a:srgbClr val="FFFFFF"/>
                </a:solidFill>
                <a:latin typeface="+mn-lt"/>
                <a:ea typeface="+mn-ea"/>
                <a:cs typeface="+mn-ea"/>
                <a:sym typeface="+mn-lt"/>
              </a:endParaRPr>
            </a:p>
          </p:txBody>
        </p:sp>
      </p:grpSp>
      <p:sp>
        <p:nvSpPr>
          <p:cNvPr id="20" name="矩形 19">
            <a:extLst>
              <a:ext uri="{FF2B5EF4-FFF2-40B4-BE49-F238E27FC236}">
                <a16:creationId xmlns:a16="http://schemas.microsoft.com/office/drawing/2014/main" id="{38FFDAC6-95A5-4777-82C1-2450278372A3}"/>
              </a:ext>
            </a:extLst>
          </p:cNvPr>
          <p:cNvSpPr/>
          <p:nvPr/>
        </p:nvSpPr>
        <p:spPr>
          <a:xfrm>
            <a:off x="6912525" y="1067688"/>
            <a:ext cx="2740686" cy="584775"/>
          </a:xfrm>
          <a:prstGeom prst="rect">
            <a:avLst/>
          </a:prstGeom>
          <a:noFill/>
          <a:ln>
            <a:noFill/>
          </a:ln>
        </p:spPr>
        <p:txBody>
          <a:bodyPr vert="horz" wrap="square">
            <a:spAutoFit/>
          </a:bodyPr>
          <a:lstStyle/>
          <a:p>
            <a:pPr algn="dist"/>
            <a:r>
              <a:rPr lang="zh-CN" altLang="en-US" sz="3200" b="1" dirty="0">
                <a:solidFill>
                  <a:srgbClr val="C00000"/>
                </a:solidFill>
                <a:cs typeface="+mn-ea"/>
                <a:sym typeface="+mn-lt"/>
              </a:rPr>
              <a:t>事件背景</a:t>
            </a:r>
          </a:p>
        </p:txBody>
      </p:sp>
      <p:sp>
        <p:nvSpPr>
          <p:cNvPr id="21" name="矩形 20">
            <a:extLst>
              <a:ext uri="{FF2B5EF4-FFF2-40B4-BE49-F238E27FC236}">
                <a16:creationId xmlns:a16="http://schemas.microsoft.com/office/drawing/2014/main" id="{76961AB0-56D0-4282-AF47-CA9283B3197C}"/>
              </a:ext>
            </a:extLst>
          </p:cNvPr>
          <p:cNvSpPr/>
          <p:nvPr/>
        </p:nvSpPr>
        <p:spPr>
          <a:xfrm>
            <a:off x="6912525" y="2007688"/>
            <a:ext cx="2740686" cy="584775"/>
          </a:xfrm>
          <a:prstGeom prst="rect">
            <a:avLst/>
          </a:prstGeom>
          <a:noFill/>
          <a:ln>
            <a:noFill/>
          </a:ln>
        </p:spPr>
        <p:txBody>
          <a:bodyPr vert="horz" wrap="square">
            <a:spAutoFit/>
          </a:bodyPr>
          <a:lstStyle/>
          <a:p>
            <a:pPr algn="dist"/>
            <a:r>
              <a:rPr lang="zh-CN" altLang="en-US" sz="3200" b="1" dirty="0">
                <a:solidFill>
                  <a:srgbClr val="C00000"/>
                </a:solidFill>
                <a:cs typeface="+mn-ea"/>
                <a:sym typeface="+mn-lt"/>
              </a:rPr>
              <a:t>事件过程</a:t>
            </a:r>
          </a:p>
        </p:txBody>
      </p:sp>
      <p:sp>
        <p:nvSpPr>
          <p:cNvPr id="22" name="矩形 21">
            <a:extLst>
              <a:ext uri="{FF2B5EF4-FFF2-40B4-BE49-F238E27FC236}">
                <a16:creationId xmlns:a16="http://schemas.microsoft.com/office/drawing/2014/main" id="{F5D6E02F-3E3E-4914-A211-42DEDB78BDD0}"/>
              </a:ext>
            </a:extLst>
          </p:cNvPr>
          <p:cNvSpPr/>
          <p:nvPr/>
        </p:nvSpPr>
        <p:spPr>
          <a:xfrm>
            <a:off x="6912525" y="2890704"/>
            <a:ext cx="2740686" cy="584775"/>
          </a:xfrm>
          <a:prstGeom prst="rect">
            <a:avLst/>
          </a:prstGeom>
          <a:noFill/>
          <a:ln>
            <a:noFill/>
          </a:ln>
        </p:spPr>
        <p:txBody>
          <a:bodyPr vert="horz" wrap="square">
            <a:spAutoFit/>
          </a:bodyPr>
          <a:lstStyle/>
          <a:p>
            <a:pPr algn="dist"/>
            <a:r>
              <a:rPr lang="zh-CN" altLang="en-US" sz="3200" b="1" dirty="0">
                <a:solidFill>
                  <a:srgbClr val="C00000"/>
                </a:solidFill>
                <a:cs typeface="+mn-ea"/>
                <a:sym typeface="+mn-lt"/>
              </a:rPr>
              <a:t>事件成果</a:t>
            </a:r>
          </a:p>
        </p:txBody>
      </p:sp>
      <p:sp>
        <p:nvSpPr>
          <p:cNvPr id="23" name="矩形 22">
            <a:extLst>
              <a:ext uri="{FF2B5EF4-FFF2-40B4-BE49-F238E27FC236}">
                <a16:creationId xmlns:a16="http://schemas.microsoft.com/office/drawing/2014/main" id="{60AE5215-1B70-45E5-A08A-66F27366B27B}"/>
              </a:ext>
            </a:extLst>
          </p:cNvPr>
          <p:cNvSpPr/>
          <p:nvPr/>
        </p:nvSpPr>
        <p:spPr>
          <a:xfrm>
            <a:off x="6912525" y="3788133"/>
            <a:ext cx="2740686" cy="584775"/>
          </a:xfrm>
          <a:prstGeom prst="rect">
            <a:avLst/>
          </a:prstGeom>
          <a:noFill/>
          <a:ln>
            <a:noFill/>
          </a:ln>
        </p:spPr>
        <p:txBody>
          <a:bodyPr vert="horz" wrap="square">
            <a:spAutoFit/>
          </a:bodyPr>
          <a:lstStyle/>
          <a:p>
            <a:pPr algn="dist"/>
            <a:r>
              <a:rPr lang="zh-CN" altLang="en-US" sz="3200" b="1" dirty="0">
                <a:solidFill>
                  <a:srgbClr val="C00000"/>
                </a:solidFill>
                <a:cs typeface="+mn-ea"/>
                <a:sym typeface="+mn-lt"/>
              </a:rPr>
              <a:t>运动口号</a:t>
            </a:r>
          </a:p>
        </p:txBody>
      </p:sp>
      <p:sp>
        <p:nvSpPr>
          <p:cNvPr id="24" name="矩形 23">
            <a:extLst>
              <a:ext uri="{FF2B5EF4-FFF2-40B4-BE49-F238E27FC236}">
                <a16:creationId xmlns:a16="http://schemas.microsoft.com/office/drawing/2014/main" id="{9B44DE38-FBAB-4DC4-BE81-77B26E494B06}"/>
              </a:ext>
            </a:extLst>
          </p:cNvPr>
          <p:cNvSpPr/>
          <p:nvPr/>
        </p:nvSpPr>
        <p:spPr>
          <a:xfrm>
            <a:off x="6912525" y="4691660"/>
            <a:ext cx="2740686" cy="584775"/>
          </a:xfrm>
          <a:prstGeom prst="rect">
            <a:avLst/>
          </a:prstGeom>
          <a:noFill/>
          <a:ln>
            <a:noFill/>
          </a:ln>
        </p:spPr>
        <p:txBody>
          <a:bodyPr vert="horz" wrap="square">
            <a:spAutoFit/>
          </a:bodyPr>
          <a:lstStyle/>
          <a:p>
            <a:pPr algn="dist"/>
            <a:r>
              <a:rPr lang="zh-CN" altLang="en-US" sz="3200" b="1" dirty="0">
                <a:solidFill>
                  <a:srgbClr val="C00000"/>
                </a:solidFill>
                <a:cs typeface="+mn-ea"/>
                <a:sym typeface="+mn-lt"/>
              </a:rPr>
              <a:t>运动意义</a:t>
            </a:r>
          </a:p>
        </p:txBody>
      </p:sp>
      <p:pic>
        <p:nvPicPr>
          <p:cNvPr id="25" name="图片 24">
            <a:extLst>
              <a:ext uri="{FF2B5EF4-FFF2-40B4-BE49-F238E27FC236}">
                <a16:creationId xmlns:a16="http://schemas.microsoft.com/office/drawing/2014/main" id="{D3C473DE-EC69-4174-A856-AA79F8B59AC3}"/>
              </a:ext>
            </a:extLst>
          </p:cNvPr>
          <p:cNvPicPr>
            <a:picLocks noChangeAspect="1"/>
          </p:cNvPicPr>
          <p:nvPr/>
        </p:nvPicPr>
        <p:blipFill rotWithShape="1">
          <a:blip r:embed="rId3">
            <a:extLst>
              <a:ext uri="{28A0092B-C50C-407E-A947-70E740481C1C}">
                <a14:useLocalDpi xmlns:a14="http://schemas.microsoft.com/office/drawing/2010/main" val="0"/>
              </a:ext>
            </a:extLst>
          </a:blip>
          <a:srcRect t="67657" b="5669"/>
          <a:stretch/>
        </p:blipFill>
        <p:spPr>
          <a:xfrm>
            <a:off x="-2" y="5259359"/>
            <a:ext cx="12192000" cy="1626076"/>
          </a:xfrm>
          <a:prstGeom prst="rect">
            <a:avLst/>
          </a:prstGeom>
        </p:spPr>
      </p:pic>
      <p:pic>
        <p:nvPicPr>
          <p:cNvPr id="26" name="图片 25">
            <a:extLst>
              <a:ext uri="{FF2B5EF4-FFF2-40B4-BE49-F238E27FC236}">
                <a16:creationId xmlns:a16="http://schemas.microsoft.com/office/drawing/2014/main" id="{8C67DB54-0D2D-4600-9816-5495885BF58B}"/>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42582"/>
            <a:ext cx="4521200" cy="2367568"/>
          </a:xfrm>
          <a:prstGeom prst="rect">
            <a:avLst/>
          </a:prstGeom>
        </p:spPr>
      </p:pic>
      <p:sp>
        <p:nvSpPr>
          <p:cNvPr id="27" name="TextBox 1">
            <a:extLst>
              <a:ext uri="{FF2B5EF4-FFF2-40B4-BE49-F238E27FC236}">
                <a16:creationId xmlns:a16="http://schemas.microsoft.com/office/drawing/2014/main" id="{C89E86D9-05CF-4F30-AD69-BF531D44CCBD}"/>
              </a:ext>
            </a:extLst>
          </p:cNvPr>
          <p:cNvSpPr txBox="1">
            <a:spLocks noChangeArrowheads="1"/>
          </p:cNvSpPr>
          <p:nvPr/>
        </p:nvSpPr>
        <p:spPr bwMode="auto">
          <a:xfrm rot="5400000">
            <a:off x="2243701" y="3145905"/>
            <a:ext cx="3276410" cy="9233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bodyPr>
          <a:lstStyle>
            <a:defPPr>
              <a:defRPr lang="zh-CN"/>
            </a:defPPr>
            <a:lvl1pPr>
              <a:defRPr sz="8800" b="1">
                <a:solidFill>
                  <a:srgbClr val="C00000"/>
                </a:solidFill>
                <a:effectLst>
                  <a:outerShdw blurRad="38100" dist="38100" dir="2700000" algn="tl">
                    <a:srgbClr val="000000">
                      <a:alpha val="43137"/>
                    </a:srgbClr>
                  </a:outerShdw>
                </a:effectLst>
                <a:latin typeface="腾祥铁山楷书简" panose="01010104010101010101" pitchFamily="2" charset="-122"/>
                <a:ea typeface="腾祥铁山楷书简" panose="01010104010101010101" pitchFamily="2" charset="-122"/>
              </a:defRPr>
            </a:lvl1pPr>
            <a:lvl2pPr>
              <a:defRPr sz="2800">
                <a:solidFill>
                  <a:schemeClr val="tx1"/>
                </a:solidFill>
                <a:latin typeface="微软雅黑" pitchFamily="34" charset="-122"/>
                <a:ea typeface="微软雅黑" pitchFamily="34" charset="-122"/>
              </a:defRPr>
            </a:lvl2pPr>
            <a:lvl3pPr>
              <a:defRPr sz="2400">
                <a:solidFill>
                  <a:schemeClr val="tx1"/>
                </a:solidFill>
                <a:latin typeface="微软雅黑" pitchFamily="34" charset="-122"/>
                <a:ea typeface="微软雅黑" pitchFamily="34" charset="-122"/>
              </a:defRPr>
            </a:lvl3pPr>
            <a:lvl4pPr>
              <a:defRPr sz="2000">
                <a:solidFill>
                  <a:schemeClr val="tx1"/>
                </a:solidFill>
                <a:latin typeface="微软雅黑" pitchFamily="34" charset="-122"/>
                <a:ea typeface="微软雅黑" pitchFamily="34" charset="-122"/>
              </a:defRPr>
            </a:lvl4pPr>
            <a:lvl5pPr>
              <a:defRPr sz="2000">
                <a:solidFill>
                  <a:schemeClr val="tx1"/>
                </a:solidFill>
                <a:latin typeface="微软雅黑" pitchFamily="34" charset="-122"/>
                <a:ea typeface="微软雅黑" pitchFamily="34" charset="-122"/>
              </a:defRPr>
            </a:lvl5pPr>
            <a:lvl6pPr>
              <a:defRPr sz="2000">
                <a:solidFill>
                  <a:schemeClr val="tx1"/>
                </a:solidFill>
                <a:latin typeface="微软雅黑" pitchFamily="34" charset="-122"/>
                <a:ea typeface="微软雅黑" pitchFamily="34" charset="-122"/>
              </a:defRPr>
            </a:lvl6pPr>
            <a:lvl7pPr>
              <a:defRPr sz="2000">
                <a:solidFill>
                  <a:schemeClr val="tx1"/>
                </a:solidFill>
                <a:latin typeface="微软雅黑" pitchFamily="34" charset="-122"/>
                <a:ea typeface="微软雅黑" pitchFamily="34" charset="-122"/>
              </a:defRPr>
            </a:lvl7pPr>
            <a:lvl8pPr>
              <a:defRPr sz="2000">
                <a:solidFill>
                  <a:schemeClr val="tx1"/>
                </a:solidFill>
                <a:latin typeface="微软雅黑" pitchFamily="34" charset="-122"/>
                <a:ea typeface="微软雅黑" pitchFamily="34" charset="-122"/>
              </a:defRPr>
            </a:lvl8pPr>
            <a:lvl9pPr>
              <a:defRPr sz="2000">
                <a:solidFill>
                  <a:schemeClr val="tx1"/>
                </a:solidFill>
                <a:latin typeface="微软雅黑" pitchFamily="34" charset="-122"/>
                <a:ea typeface="微软雅黑" pitchFamily="34" charset="-122"/>
              </a:defRPr>
            </a:lvl9pPr>
          </a:lstStyle>
          <a:p>
            <a:r>
              <a:rPr lang="en-US" altLang="zh-CN" sz="5400" dirty="0">
                <a:effectLst/>
                <a:latin typeface="+mn-lt"/>
                <a:ea typeface="+mn-ea"/>
                <a:cs typeface="+mn-ea"/>
                <a:sym typeface="+mn-lt"/>
              </a:rPr>
              <a:t>CONTENTS</a:t>
            </a:r>
          </a:p>
        </p:txBody>
      </p:sp>
    </p:spTree>
    <p:extLst>
      <p:ext uri="{BB962C8B-B14F-4D97-AF65-F5344CB8AC3E}">
        <p14:creationId xmlns:p14="http://schemas.microsoft.com/office/powerpoint/2010/main" val="1919440662"/>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8"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0-#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ppt_x</p:attrName>
                                        </p:attrNameLst>
                                      </p:cBhvr>
                                      <p:tavLst>
                                        <p:tav tm="0">
                                          <p:val>
                                            <p:strVal val="#ppt_x-#ppt_w*1.125000"/>
                                          </p:val>
                                        </p:tav>
                                        <p:tav tm="100000">
                                          <p:val>
                                            <p:strVal val="#ppt_x"/>
                                          </p:val>
                                        </p:tav>
                                      </p:tavLst>
                                    </p:anim>
                                    <p:animEffect transition="in" filter="wipe(right)">
                                      <p:cBhvr>
                                        <p:cTn id="40" dur="500"/>
                                        <p:tgtEl>
                                          <p:spTgt spid="20"/>
                                        </p:tgtEl>
                                      </p:cBhvr>
                                    </p:animEffect>
                                  </p:childTnLst>
                                </p:cTn>
                              </p:par>
                              <p:par>
                                <p:cTn id="41" presetID="2" presetClass="entr" presetSubtype="8" fill="hold" nodeType="withEffect">
                                  <p:stCondLst>
                                    <p:cond delay="25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par>
                          <p:cTn id="45" fill="hold">
                            <p:stCondLst>
                              <p:cond delay="4750"/>
                            </p:stCondLst>
                            <p:childTnLst>
                              <p:par>
                                <p:cTn id="46" presetID="12" presetClass="entr" presetSubtype="8"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ppt_x</p:attrName>
                                        </p:attrNameLst>
                                      </p:cBhvr>
                                      <p:tavLst>
                                        <p:tav tm="0">
                                          <p:val>
                                            <p:strVal val="#ppt_x-#ppt_w*1.125000"/>
                                          </p:val>
                                        </p:tav>
                                        <p:tav tm="100000">
                                          <p:val>
                                            <p:strVal val="#ppt_x"/>
                                          </p:val>
                                        </p:tav>
                                      </p:tavLst>
                                    </p:anim>
                                    <p:animEffect transition="in" filter="wipe(right)">
                                      <p:cBhvr>
                                        <p:cTn id="49" dur="500"/>
                                        <p:tgtEl>
                                          <p:spTgt spid="21"/>
                                        </p:tgtEl>
                                      </p:cBhvr>
                                    </p:animEffect>
                                  </p:childTnLst>
                                </p:cTn>
                              </p:par>
                              <p:par>
                                <p:cTn id="50" presetID="2" presetClass="entr" presetSubtype="8" fill="hold" nodeType="withEffect">
                                  <p:stCondLst>
                                    <p:cond delay="5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0-#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5750"/>
                            </p:stCondLst>
                            <p:childTnLst>
                              <p:par>
                                <p:cTn id="55" presetID="1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p:tgtEl>
                                          <p:spTgt spid="22"/>
                                        </p:tgtEl>
                                        <p:attrNameLst>
                                          <p:attrName>ppt_x</p:attrName>
                                        </p:attrNameLst>
                                      </p:cBhvr>
                                      <p:tavLst>
                                        <p:tav tm="0">
                                          <p:val>
                                            <p:strVal val="#ppt_x-#ppt_w*1.125000"/>
                                          </p:val>
                                        </p:tav>
                                        <p:tav tm="100000">
                                          <p:val>
                                            <p:strVal val="#ppt_x"/>
                                          </p:val>
                                        </p:tav>
                                      </p:tavLst>
                                    </p:anim>
                                    <p:animEffect transition="in" filter="wipe(right)">
                                      <p:cBhvr>
                                        <p:cTn id="58" dur="500"/>
                                        <p:tgtEl>
                                          <p:spTgt spid="22"/>
                                        </p:tgtEl>
                                      </p:cBhvr>
                                    </p:animEffect>
                                  </p:childTnLst>
                                </p:cTn>
                              </p:par>
                              <p:par>
                                <p:cTn id="59" presetID="2" presetClass="entr" presetSubtype="8" fill="hold" nodeType="withEffect">
                                  <p:stCondLst>
                                    <p:cond delay="75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0-#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childTnLst>
                          </p:cTn>
                        </p:par>
                        <p:par>
                          <p:cTn id="63" fill="hold">
                            <p:stCondLst>
                              <p:cond delay="7000"/>
                            </p:stCondLst>
                            <p:childTnLst>
                              <p:par>
                                <p:cTn id="64" presetID="1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ppt_x</p:attrName>
                                        </p:attrNameLst>
                                      </p:cBhvr>
                                      <p:tavLst>
                                        <p:tav tm="0">
                                          <p:val>
                                            <p:strVal val="#ppt_x-#ppt_w*1.125000"/>
                                          </p:val>
                                        </p:tav>
                                        <p:tav tm="100000">
                                          <p:val>
                                            <p:strVal val="#ppt_x"/>
                                          </p:val>
                                        </p:tav>
                                      </p:tavLst>
                                    </p:anim>
                                    <p:animEffect transition="in" filter="wipe(right)">
                                      <p:cBhvr>
                                        <p:cTn id="67" dur="500"/>
                                        <p:tgtEl>
                                          <p:spTgt spid="23"/>
                                        </p:tgtEl>
                                      </p:cBhvr>
                                    </p:animEffect>
                                  </p:childTnLst>
                                </p:cTn>
                              </p:par>
                              <p:par>
                                <p:cTn id="68" presetID="2" presetClass="entr" presetSubtype="8" fill="hold" nodeType="withEffect">
                                  <p:stCondLst>
                                    <p:cond delay="100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0-#ppt_w/2"/>
                                          </p:val>
                                        </p:tav>
                                        <p:tav tm="100000">
                                          <p:val>
                                            <p:strVal val="#ppt_x"/>
                                          </p:val>
                                        </p:tav>
                                      </p:tavLst>
                                    </p:anim>
                                    <p:anim calcmode="lin" valueType="num">
                                      <p:cBhvr additive="base">
                                        <p:cTn id="71" dur="500" fill="hold"/>
                                        <p:tgtEl>
                                          <p:spTgt spid="17"/>
                                        </p:tgtEl>
                                        <p:attrNameLst>
                                          <p:attrName>ppt_y</p:attrName>
                                        </p:attrNameLst>
                                      </p:cBhvr>
                                      <p:tavLst>
                                        <p:tav tm="0">
                                          <p:val>
                                            <p:strVal val="#ppt_y"/>
                                          </p:val>
                                        </p:tav>
                                        <p:tav tm="100000">
                                          <p:val>
                                            <p:strVal val="#ppt_y"/>
                                          </p:val>
                                        </p:tav>
                                      </p:tavLst>
                                    </p:anim>
                                  </p:childTnLst>
                                </p:cTn>
                              </p:par>
                            </p:childTnLst>
                          </p:cTn>
                        </p:par>
                        <p:par>
                          <p:cTn id="72" fill="hold">
                            <p:stCondLst>
                              <p:cond delay="8500"/>
                            </p:stCondLst>
                            <p:childTnLst>
                              <p:par>
                                <p:cTn id="73" presetID="12" presetClass="entr" presetSubtype="8"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p:tgtEl>
                                          <p:spTgt spid="24"/>
                                        </p:tgtEl>
                                        <p:attrNameLst>
                                          <p:attrName>ppt_x</p:attrName>
                                        </p:attrNameLst>
                                      </p:cBhvr>
                                      <p:tavLst>
                                        <p:tav tm="0">
                                          <p:val>
                                            <p:strVal val="#ppt_x-#ppt_w*1.125000"/>
                                          </p:val>
                                        </p:tav>
                                        <p:tav tm="100000">
                                          <p:val>
                                            <p:strVal val="#ppt_x"/>
                                          </p:val>
                                        </p:tav>
                                      </p:tavLst>
                                    </p:anim>
                                    <p:animEffect transition="in" filter="wipe(right)">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1" grpId="0"/>
      <p:bldP spid="22" grpId="0"/>
      <p:bldP spid="23" grpId="0"/>
      <p:bldP spid="24"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02141E-B8E7-4DF9-8829-AD0A81F9D454}"/>
              </a:ext>
            </a:extLst>
          </p:cNvPr>
          <p:cNvPicPr>
            <a:picLocks noChangeAspect="1"/>
          </p:cNvPicPr>
          <p:nvPr/>
        </p:nvPicPr>
        <p:blipFill rotWithShape="1">
          <a:blip r:embed="rId2">
            <a:extLst>
              <a:ext uri="{28A0092B-C50C-407E-A947-70E740481C1C}">
                <a14:useLocalDpi xmlns:a14="http://schemas.microsoft.com/office/drawing/2010/main" val="0"/>
              </a:ext>
            </a:extLst>
          </a:blip>
          <a:srcRect t="67976"/>
          <a:stretch/>
        </p:blipFill>
        <p:spPr>
          <a:xfrm>
            <a:off x="0" y="6134104"/>
            <a:ext cx="12192000" cy="722222"/>
          </a:xfrm>
          <a:prstGeom prst="rect">
            <a:avLst/>
          </a:prstGeom>
        </p:spPr>
      </p:pic>
      <p:sp>
        <p:nvSpPr>
          <p:cNvPr id="4" name="文本框 3">
            <a:extLst>
              <a:ext uri="{FF2B5EF4-FFF2-40B4-BE49-F238E27FC236}">
                <a16:creationId xmlns:a16="http://schemas.microsoft.com/office/drawing/2014/main" id="{B3527F4E-1396-40A7-BDA1-272FFEBCD18E}"/>
              </a:ext>
            </a:extLst>
          </p:cNvPr>
          <p:cNvSpPr txBox="1"/>
          <p:nvPr/>
        </p:nvSpPr>
        <p:spPr>
          <a:xfrm>
            <a:off x="2541137" y="800370"/>
            <a:ext cx="1299001"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C00000"/>
                </a:solidFill>
                <a:cs typeface="+mn-ea"/>
                <a:sym typeface="+mn-lt"/>
              </a:rPr>
              <a:t>5</a:t>
            </a:r>
            <a:endParaRPr lang="zh-CN" altLang="en-US" sz="13800" dirty="0">
              <a:solidFill>
                <a:srgbClr val="C00000"/>
              </a:solidFill>
              <a:cs typeface="+mn-ea"/>
              <a:sym typeface="+mn-lt"/>
            </a:endParaRPr>
          </a:p>
        </p:txBody>
      </p:sp>
      <p:sp>
        <p:nvSpPr>
          <p:cNvPr id="5" name="文本框 4">
            <a:extLst>
              <a:ext uri="{FF2B5EF4-FFF2-40B4-BE49-F238E27FC236}">
                <a16:creationId xmlns:a16="http://schemas.microsoft.com/office/drawing/2014/main" id="{D70157F8-5E6B-4B92-A72D-156D01329B0B}"/>
              </a:ext>
            </a:extLst>
          </p:cNvPr>
          <p:cNvSpPr txBox="1"/>
          <p:nvPr/>
        </p:nvSpPr>
        <p:spPr>
          <a:xfrm>
            <a:off x="660400" y="3360868"/>
            <a:ext cx="5060475" cy="156966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kumimoji="1" lang="zh-CN" altLang="en-US" sz="9600" dirty="0">
                <a:solidFill>
                  <a:srgbClr val="C00000"/>
                </a:solidFill>
                <a:latin typeface="+mn-lt"/>
                <a:cs typeface="+mn-ea"/>
                <a:sym typeface="+mn-lt"/>
              </a:rPr>
              <a:t>运动意义</a:t>
            </a:r>
          </a:p>
        </p:txBody>
      </p:sp>
      <p:sp>
        <p:nvSpPr>
          <p:cNvPr id="6" name="文本框 5">
            <a:extLst>
              <a:ext uri="{FF2B5EF4-FFF2-40B4-BE49-F238E27FC236}">
                <a16:creationId xmlns:a16="http://schemas.microsoft.com/office/drawing/2014/main" id="{782DE342-A397-49A7-8FFA-749CDD02890A}"/>
              </a:ext>
            </a:extLst>
          </p:cNvPr>
          <p:cNvSpPr txBox="1"/>
          <p:nvPr/>
        </p:nvSpPr>
        <p:spPr>
          <a:xfrm>
            <a:off x="741160" y="4850039"/>
            <a:ext cx="4898955" cy="733662"/>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800" dirty="0">
                <a:solidFill>
                  <a:srgbClr val="C00000"/>
                </a:solidFill>
                <a:latin typeface="+mn-lt"/>
                <a:cs typeface="+mn-ea"/>
                <a:sym typeface="+mn-lt"/>
              </a:rPr>
              <a:t>输入内容输入内容输入内容输入内容输入内容输入内容</a:t>
            </a:r>
            <a:endParaRPr lang="en-US" altLang="zh-CN" sz="1800" dirty="0">
              <a:solidFill>
                <a:srgbClr val="C00000"/>
              </a:solidFill>
              <a:latin typeface="+mn-lt"/>
              <a:cs typeface="+mn-ea"/>
              <a:sym typeface="+mn-lt"/>
            </a:endParaRPr>
          </a:p>
        </p:txBody>
      </p:sp>
      <p:sp>
        <p:nvSpPr>
          <p:cNvPr id="7" name="文本框 6">
            <a:extLst>
              <a:ext uri="{FF2B5EF4-FFF2-40B4-BE49-F238E27FC236}">
                <a16:creationId xmlns:a16="http://schemas.microsoft.com/office/drawing/2014/main" id="{99F9FE2D-C6D3-41B7-B7AE-1E06B7DB29CD}"/>
              </a:ext>
            </a:extLst>
          </p:cNvPr>
          <p:cNvSpPr txBox="1"/>
          <p:nvPr/>
        </p:nvSpPr>
        <p:spPr>
          <a:xfrm>
            <a:off x="2287422" y="2576092"/>
            <a:ext cx="1806430" cy="400110"/>
          </a:xfrm>
          <a:prstGeom prst="rect">
            <a:avLst/>
          </a:prstGeom>
          <a:solidFill>
            <a:srgbClr val="C00000"/>
          </a:solidFill>
        </p:spPr>
        <p:txBody>
          <a:bodyPr wrap="square" rtlCol="0">
            <a:spAutoFit/>
            <a:scene3d>
              <a:camera prst="orthographicFront"/>
              <a:lightRig rig="threePt" dir="t"/>
            </a:scene3d>
            <a:sp3d contourW="12700"/>
          </a:bodyPr>
          <a:lstStyle/>
          <a:p>
            <a:pPr algn="ctr"/>
            <a:r>
              <a:rPr lang="en-US" altLang="zh-CN" sz="2000" b="1" dirty="0">
                <a:solidFill>
                  <a:schemeClr val="bg1"/>
                </a:solidFill>
                <a:cs typeface="+mn-ea"/>
                <a:sym typeface="+mn-lt"/>
              </a:rPr>
              <a:t>PART 05</a:t>
            </a:r>
            <a:endParaRPr lang="zh-CN" altLang="en-US" sz="2000" b="1" dirty="0">
              <a:solidFill>
                <a:schemeClr val="bg1"/>
              </a:solidFill>
              <a:cs typeface="+mn-ea"/>
              <a:sym typeface="+mn-lt"/>
            </a:endParaRPr>
          </a:p>
        </p:txBody>
      </p:sp>
      <p:pic>
        <p:nvPicPr>
          <p:cNvPr id="13" name="图片 12">
            <a:extLst>
              <a:ext uri="{FF2B5EF4-FFF2-40B4-BE49-F238E27FC236}">
                <a16:creationId xmlns:a16="http://schemas.microsoft.com/office/drawing/2014/main" id="{B5C4EF28-ED1A-46D5-A0C6-6DE3B9877ABE}"/>
              </a:ext>
            </a:extLst>
          </p:cNvPr>
          <p:cNvPicPr>
            <a:picLocks noChangeAspect="1"/>
          </p:cNvPicPr>
          <p:nvPr/>
        </p:nvPicPr>
        <p:blipFill rotWithShape="1">
          <a:blip r:embed="rId3">
            <a:extLst>
              <a:ext uri="{28A0092B-C50C-407E-A947-70E740481C1C}">
                <a14:useLocalDpi xmlns:a14="http://schemas.microsoft.com/office/drawing/2010/main" val="0"/>
              </a:ext>
            </a:extLst>
          </a:blip>
          <a:srcRect l="26120" b="6130"/>
          <a:stretch/>
        </p:blipFill>
        <p:spPr>
          <a:xfrm flipH="1">
            <a:off x="5226574" y="1471622"/>
            <a:ext cx="6472801" cy="4112079"/>
          </a:xfrm>
          <a:prstGeom prst="rect">
            <a:avLst/>
          </a:prstGeom>
        </p:spPr>
      </p:pic>
      <p:pic>
        <p:nvPicPr>
          <p:cNvPr id="15" name="图片 14">
            <a:extLst>
              <a:ext uri="{FF2B5EF4-FFF2-40B4-BE49-F238E27FC236}">
                <a16:creationId xmlns:a16="http://schemas.microsoft.com/office/drawing/2014/main" id="{6CAC6055-E687-4350-AF78-822B389E7C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972860" y="163049"/>
            <a:ext cx="3340100" cy="3340100"/>
          </a:xfrm>
          <a:prstGeom prst="rect">
            <a:avLst/>
          </a:prstGeom>
        </p:spPr>
      </p:pic>
    </p:spTree>
    <p:extLst>
      <p:ext uri="{BB962C8B-B14F-4D97-AF65-F5344CB8AC3E}">
        <p14:creationId xmlns:p14="http://schemas.microsoft.com/office/powerpoint/2010/main" val="37942629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par>
                          <p:cTn id="35" fill="hold">
                            <p:stCondLst>
                              <p:cond delay="31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4150"/>
                            </p:stCondLst>
                            <p:childTnLst>
                              <p:par>
                                <p:cTn id="42" presetID="42"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79A7442-13C4-4761-BD07-04D7E8584316}"/>
              </a:ext>
            </a:extLst>
          </p:cNvPr>
          <p:cNvGrpSpPr/>
          <p:nvPr/>
        </p:nvGrpSpPr>
        <p:grpSpPr>
          <a:xfrm>
            <a:off x="1450622" y="2111318"/>
            <a:ext cx="3256844" cy="3375084"/>
            <a:chOff x="660400" y="1636898"/>
            <a:chExt cx="3256844" cy="3375084"/>
          </a:xfrm>
        </p:grpSpPr>
        <p:sp>
          <p:nvSpPr>
            <p:cNvPr id="3" name="矩形 2">
              <a:extLst>
                <a:ext uri="{FF2B5EF4-FFF2-40B4-BE49-F238E27FC236}">
                  <a16:creationId xmlns:a16="http://schemas.microsoft.com/office/drawing/2014/main" id="{C3C6E5A1-274E-4DC6-ABC9-155CCE12A4C2}"/>
                </a:ext>
              </a:extLst>
            </p:cNvPr>
            <p:cNvSpPr/>
            <p:nvPr/>
          </p:nvSpPr>
          <p:spPr>
            <a:xfrm>
              <a:off x="660400" y="2400122"/>
              <a:ext cx="3256844" cy="261186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a:extLst>
                <a:ext uri="{FF2B5EF4-FFF2-40B4-BE49-F238E27FC236}">
                  <a16:creationId xmlns:a16="http://schemas.microsoft.com/office/drawing/2014/main" id="{0E68D25E-6305-4201-85E6-F19D306707DE}"/>
                </a:ext>
              </a:extLst>
            </p:cNvPr>
            <p:cNvSpPr txBox="1"/>
            <p:nvPr/>
          </p:nvSpPr>
          <p:spPr>
            <a:xfrm>
              <a:off x="660400" y="1636898"/>
              <a:ext cx="3256844" cy="601742"/>
            </a:xfrm>
            <a:prstGeom prst="trapezoid">
              <a:avLst/>
            </a:prstGeom>
            <a:solidFill>
              <a:srgbClr val="C00000"/>
            </a:solidFill>
          </p:spPr>
          <p:txBody>
            <a:bodyPr wrap="square">
              <a:spAutoFit/>
            </a:bodyPr>
            <a:lstStyle/>
            <a:p>
              <a:pPr algn="ctr"/>
              <a:r>
                <a:rPr lang="zh-CN" altLang="en-US" sz="3200" b="1" spc="100" dirty="0">
                  <a:solidFill>
                    <a:schemeClr val="bg1"/>
                  </a:solidFill>
                  <a:cs typeface="+mn-ea"/>
                  <a:sym typeface="+mn-lt"/>
                </a:rPr>
                <a:t>运动意义</a:t>
              </a:r>
            </a:p>
          </p:txBody>
        </p:sp>
        <p:sp>
          <p:nvSpPr>
            <p:cNvPr id="5" name="文本框 4">
              <a:extLst>
                <a:ext uri="{FF2B5EF4-FFF2-40B4-BE49-F238E27FC236}">
                  <a16:creationId xmlns:a16="http://schemas.microsoft.com/office/drawing/2014/main" id="{BBA0A5B3-CA88-4001-84CB-28C4D94BC3E7}"/>
                </a:ext>
              </a:extLst>
            </p:cNvPr>
            <p:cNvSpPr txBox="1"/>
            <p:nvPr/>
          </p:nvSpPr>
          <p:spPr>
            <a:xfrm>
              <a:off x="787399" y="2583675"/>
              <a:ext cx="3002845" cy="2224583"/>
            </a:xfrm>
            <a:prstGeom prst="rect">
              <a:avLst/>
            </a:prstGeom>
            <a:noFill/>
          </p:spPr>
          <p:txBody>
            <a:bodyPr wrap="square">
              <a:spAutoFit/>
            </a:bodyPr>
            <a:lstStyle/>
            <a:p>
              <a:pPr>
                <a:lnSpc>
                  <a:spcPct val="130000"/>
                </a:lnSpc>
              </a:pPr>
              <a:r>
                <a:rPr lang="zh-CN" altLang="en-US" spc="100" dirty="0">
                  <a:cs typeface="+mn-ea"/>
                  <a:sym typeface="+mn-lt"/>
                </a:rPr>
                <a:t>北平学生的爱国行动，得到了全国学生的回应和全国人民的支持，形成了全国人民抗日民主运动的新高潮，推动了抗日民族统一战线的建立。</a:t>
              </a:r>
            </a:p>
          </p:txBody>
        </p:sp>
      </p:grpSp>
      <p:pic>
        <p:nvPicPr>
          <p:cNvPr id="8" name="图片 7">
            <a:extLst>
              <a:ext uri="{FF2B5EF4-FFF2-40B4-BE49-F238E27FC236}">
                <a16:creationId xmlns:a16="http://schemas.microsoft.com/office/drawing/2014/main" id="{68848263-1094-4958-9DA5-0FB452A47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3356" y="1130300"/>
            <a:ext cx="5051778" cy="5051778"/>
          </a:xfrm>
          <a:prstGeom prst="rect">
            <a:avLst/>
          </a:prstGeom>
        </p:spPr>
      </p:pic>
      <p:pic>
        <p:nvPicPr>
          <p:cNvPr id="7" name="图片 6">
            <a:extLst>
              <a:ext uri="{FF2B5EF4-FFF2-40B4-BE49-F238E27FC236}">
                <a16:creationId xmlns:a16="http://schemas.microsoft.com/office/drawing/2014/main" id="{3D1D0CB9-C369-4686-9E60-8D693E1BB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9" name="文本框 8">
            <a:extLst>
              <a:ext uri="{FF2B5EF4-FFF2-40B4-BE49-F238E27FC236}">
                <a16:creationId xmlns:a16="http://schemas.microsoft.com/office/drawing/2014/main" id="{C95694CE-4319-4644-AF84-62E5C1229E38}"/>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五</a:t>
            </a:r>
          </a:p>
        </p:txBody>
      </p:sp>
      <p:sp>
        <p:nvSpPr>
          <p:cNvPr id="10" name="矩形 9">
            <a:extLst>
              <a:ext uri="{FF2B5EF4-FFF2-40B4-BE49-F238E27FC236}">
                <a16:creationId xmlns:a16="http://schemas.microsoft.com/office/drawing/2014/main" id="{9DB1D8AC-2933-466C-8A49-01888BBE5E21}"/>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运动意义</a:t>
            </a:r>
          </a:p>
        </p:txBody>
      </p:sp>
    </p:spTree>
    <p:extLst>
      <p:ext uri="{BB962C8B-B14F-4D97-AF65-F5344CB8AC3E}">
        <p14:creationId xmlns:p14="http://schemas.microsoft.com/office/powerpoint/2010/main" val="628618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drap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422EE3E0-3BD0-42C6-95CF-6DB443337825}"/>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710908" y="2706960"/>
            <a:ext cx="4050582" cy="4050582"/>
          </a:xfrm>
          <a:prstGeom prst="rect">
            <a:avLst/>
          </a:prstGeom>
        </p:spPr>
      </p:pic>
      <p:pic>
        <p:nvPicPr>
          <p:cNvPr id="35" name="图片 34">
            <a:extLst>
              <a:ext uri="{FF2B5EF4-FFF2-40B4-BE49-F238E27FC236}">
                <a16:creationId xmlns:a16="http://schemas.microsoft.com/office/drawing/2014/main" id="{C96220A6-96C2-4011-B8E4-7DB11B8EC74B}"/>
              </a:ext>
            </a:extLst>
          </p:cNvPr>
          <p:cNvPicPr>
            <a:picLocks noChangeAspect="1"/>
          </p:cNvPicPr>
          <p:nvPr/>
        </p:nvPicPr>
        <p:blipFill rotWithShape="1">
          <a:blip r:embed="rId4">
            <a:extLst>
              <a:ext uri="{28A0092B-C50C-407E-A947-70E740481C1C}">
                <a14:useLocalDpi xmlns:a14="http://schemas.microsoft.com/office/drawing/2010/main" val="0"/>
              </a:ext>
            </a:extLst>
          </a:blip>
          <a:srcRect l="30085" b="-3760"/>
          <a:stretch/>
        </p:blipFill>
        <p:spPr>
          <a:xfrm>
            <a:off x="13242" y="1904999"/>
            <a:ext cx="3083007" cy="4575499"/>
          </a:xfrm>
          <a:prstGeom prst="rect">
            <a:avLst/>
          </a:prstGeom>
        </p:spPr>
      </p:pic>
      <p:pic>
        <p:nvPicPr>
          <p:cNvPr id="31" name="图片 30">
            <a:extLst>
              <a:ext uri="{FF2B5EF4-FFF2-40B4-BE49-F238E27FC236}">
                <a16:creationId xmlns:a16="http://schemas.microsoft.com/office/drawing/2014/main" id="{A17D18AE-E8A2-4DCB-985B-E239577342C4}"/>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42582"/>
            <a:ext cx="4521200" cy="2367568"/>
          </a:xfrm>
          <a:prstGeom prst="rect">
            <a:avLst/>
          </a:prstGeom>
        </p:spPr>
      </p:pic>
      <p:pic>
        <p:nvPicPr>
          <p:cNvPr id="3" name="图片 2">
            <a:extLst>
              <a:ext uri="{FF2B5EF4-FFF2-40B4-BE49-F238E27FC236}">
                <a16:creationId xmlns:a16="http://schemas.microsoft.com/office/drawing/2014/main" id="{D0D67D54-8BE0-437C-9C2A-E6BECF6A180F}"/>
              </a:ext>
            </a:extLst>
          </p:cNvPr>
          <p:cNvPicPr>
            <a:picLocks noChangeAspect="1"/>
          </p:cNvPicPr>
          <p:nvPr/>
        </p:nvPicPr>
        <p:blipFill rotWithShape="1">
          <a:blip r:embed="rId7">
            <a:extLst>
              <a:ext uri="{28A0092B-C50C-407E-A947-70E740481C1C}">
                <a14:useLocalDpi xmlns:a14="http://schemas.microsoft.com/office/drawing/2010/main" val="0"/>
              </a:ext>
            </a:extLst>
          </a:blip>
          <a:srcRect t="67657" b="5669"/>
          <a:stretch/>
        </p:blipFill>
        <p:spPr>
          <a:xfrm>
            <a:off x="-2" y="5259359"/>
            <a:ext cx="12192000" cy="1626076"/>
          </a:xfrm>
          <a:prstGeom prst="rect">
            <a:avLst/>
          </a:prstGeom>
        </p:spPr>
      </p:pic>
      <p:pic>
        <p:nvPicPr>
          <p:cNvPr id="7" name="图片 6">
            <a:extLst>
              <a:ext uri="{FF2B5EF4-FFF2-40B4-BE49-F238E27FC236}">
                <a16:creationId xmlns:a16="http://schemas.microsoft.com/office/drawing/2014/main" id="{985431B8-B9DD-490B-B730-B4E14A6542E9}"/>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rcRect b="13750"/>
          <a:stretch/>
        </p:blipFill>
        <p:spPr>
          <a:xfrm>
            <a:off x="2360607" y="-405827"/>
            <a:ext cx="7458085" cy="4288419"/>
          </a:xfrm>
          <a:prstGeom prst="rect">
            <a:avLst/>
          </a:prstGeom>
        </p:spPr>
      </p:pic>
      <p:sp>
        <p:nvSpPr>
          <p:cNvPr id="8" name="文本框 7">
            <a:extLst>
              <a:ext uri="{FF2B5EF4-FFF2-40B4-BE49-F238E27FC236}">
                <a16:creationId xmlns:a16="http://schemas.microsoft.com/office/drawing/2014/main" id="{542D5031-5C0B-4349-B6B3-CCC112A1C322}"/>
              </a:ext>
            </a:extLst>
          </p:cNvPr>
          <p:cNvSpPr txBox="1"/>
          <p:nvPr/>
        </p:nvSpPr>
        <p:spPr>
          <a:xfrm>
            <a:off x="3031367" y="3835704"/>
            <a:ext cx="6171795" cy="461665"/>
          </a:xfrm>
          <a:prstGeom prst="rect">
            <a:avLst/>
          </a:prstGeom>
          <a:noFill/>
        </p:spPr>
        <p:txBody>
          <a:bodyPr wrap="square" rtlCol="0">
            <a:spAutoFit/>
            <a:scene3d>
              <a:camera prst="orthographicFront"/>
              <a:lightRig rig="threePt" dir="t"/>
            </a:scene3d>
            <a:sp3d contourW="12700"/>
          </a:bodyPr>
          <a:lstStyle/>
          <a:p>
            <a:pPr lvl="0" algn="dist">
              <a:defRPr/>
            </a:pPr>
            <a:r>
              <a:rPr lang="zh-CN" altLang="en-US" sz="2400" b="1" dirty="0">
                <a:solidFill>
                  <a:srgbClr val="C00000"/>
                </a:solidFill>
                <a:cs typeface="+mn-ea"/>
                <a:sym typeface="+mn-lt"/>
              </a:rPr>
              <a:t>勿忘国耻勿忘一二九，国家兴亡匹夫有责</a:t>
            </a:r>
          </a:p>
        </p:txBody>
      </p:sp>
      <p:sp>
        <p:nvSpPr>
          <p:cNvPr id="9" name="文本框 8">
            <a:extLst>
              <a:ext uri="{FF2B5EF4-FFF2-40B4-BE49-F238E27FC236}">
                <a16:creationId xmlns:a16="http://schemas.microsoft.com/office/drawing/2014/main" id="{4E733F65-AD50-4A41-846D-C2F9FA56531A}"/>
              </a:ext>
            </a:extLst>
          </p:cNvPr>
          <p:cNvSpPr txBox="1"/>
          <p:nvPr/>
        </p:nvSpPr>
        <p:spPr>
          <a:xfrm>
            <a:off x="3133237" y="4258583"/>
            <a:ext cx="5968053" cy="307777"/>
          </a:xfrm>
          <a:prstGeom prst="rect">
            <a:avLst/>
          </a:prstGeom>
          <a:noFill/>
        </p:spPr>
        <p:txBody>
          <a:bodyPr wrap="square" rtlCol="0">
            <a:spAutoFit/>
            <a:scene3d>
              <a:camera prst="orthographicFront"/>
              <a:lightRig rig="threePt" dir="t"/>
            </a:scene3d>
            <a:sp3d contourW="12700"/>
          </a:bodyPr>
          <a:lstStyle/>
          <a:p>
            <a:pPr lvl="0" algn="dist">
              <a:defRPr/>
            </a:pPr>
            <a:r>
              <a:rPr lang="en-US" altLang="zh-CN" sz="1400" b="1" dirty="0">
                <a:solidFill>
                  <a:srgbClr val="C00000"/>
                </a:solidFill>
                <a:cs typeface="+mn-ea"/>
                <a:sym typeface="+mn-lt"/>
              </a:rPr>
              <a:t>Don't forget not forget national humiliation, 129 the fortunes of a country</a:t>
            </a:r>
          </a:p>
        </p:txBody>
      </p:sp>
      <p:cxnSp>
        <p:nvCxnSpPr>
          <p:cNvPr id="10" name="直接连接符 9">
            <a:extLst>
              <a:ext uri="{FF2B5EF4-FFF2-40B4-BE49-F238E27FC236}">
                <a16:creationId xmlns:a16="http://schemas.microsoft.com/office/drawing/2014/main" id="{7DF49A64-5DF8-47E0-82FD-739576CA56A7}"/>
              </a:ext>
            </a:extLst>
          </p:cNvPr>
          <p:cNvCxnSpPr>
            <a:cxnSpLocks/>
          </p:cNvCxnSpPr>
          <p:nvPr/>
        </p:nvCxnSpPr>
        <p:spPr>
          <a:xfrm>
            <a:off x="3105622" y="4642706"/>
            <a:ext cx="596805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5ED98E52-D59D-4BC9-B941-5942E6D12C0D}"/>
              </a:ext>
            </a:extLst>
          </p:cNvPr>
          <p:cNvGrpSpPr/>
          <p:nvPr/>
        </p:nvGrpSpPr>
        <p:grpSpPr>
          <a:xfrm>
            <a:off x="6117265" y="4786636"/>
            <a:ext cx="2428470" cy="663181"/>
            <a:chOff x="6123614" y="5028886"/>
            <a:chExt cx="2428470" cy="663181"/>
          </a:xfrm>
        </p:grpSpPr>
        <p:grpSp>
          <p:nvGrpSpPr>
            <p:cNvPr id="12" name="Group 15">
              <a:extLst>
                <a:ext uri="{FF2B5EF4-FFF2-40B4-BE49-F238E27FC236}">
                  <a16:creationId xmlns:a16="http://schemas.microsoft.com/office/drawing/2014/main" id="{7227AB4D-96EF-4B30-AA3C-5108E72A5510}"/>
                </a:ext>
              </a:extLst>
            </p:cNvPr>
            <p:cNvGrpSpPr/>
            <p:nvPr/>
          </p:nvGrpSpPr>
          <p:grpSpPr>
            <a:xfrm>
              <a:off x="6267651" y="5139700"/>
              <a:ext cx="2284433" cy="420832"/>
              <a:chOff x="2680923" y="6257598"/>
              <a:chExt cx="2284433" cy="420832"/>
            </a:xfrm>
          </p:grpSpPr>
          <p:sp>
            <p:nvSpPr>
              <p:cNvPr id="14" name="矩形 13">
                <a:extLst>
                  <a:ext uri="{FF2B5EF4-FFF2-40B4-BE49-F238E27FC236}">
                    <a16:creationId xmlns:a16="http://schemas.microsoft.com/office/drawing/2014/main" id="{D4EA5D28-DD77-4E32-A30C-938C53D54B75}"/>
                  </a:ext>
                </a:extLst>
              </p:cNvPr>
              <p:cNvSpPr/>
              <p:nvPr/>
            </p:nvSpPr>
            <p:spPr>
              <a:xfrm>
                <a:off x="3049447" y="6278320"/>
                <a:ext cx="191590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uLnTx/>
                    <a:uFillTx/>
                    <a:cs typeface="+mn-ea"/>
                    <a:sym typeface="+mn-lt"/>
                  </a:rPr>
                  <a:t>时间：</a:t>
                </a:r>
                <a:r>
                  <a:rPr kumimoji="0" lang="en-US" altLang="zh-CN" sz="2000" b="1" i="0" u="none" strike="noStrike" kern="1200" cap="none" spc="0" normalizeH="0" baseline="0" noProof="0" dirty="0">
                    <a:ln>
                      <a:noFill/>
                    </a:ln>
                    <a:solidFill>
                      <a:srgbClr val="C00000"/>
                    </a:solidFill>
                    <a:uLnTx/>
                    <a:uFillTx/>
                    <a:cs typeface="+mn-ea"/>
                    <a:sym typeface="+mn-lt"/>
                  </a:rPr>
                  <a:t>20XX.X.X</a:t>
                </a:r>
                <a:endParaRPr kumimoji="0" lang="zh-CN" altLang="en-US" sz="2000" b="1" i="0" u="none" strike="noStrike" kern="1200" cap="none" spc="0" normalizeH="0" baseline="0" noProof="0" dirty="0">
                  <a:ln>
                    <a:noFill/>
                  </a:ln>
                  <a:solidFill>
                    <a:srgbClr val="C00000"/>
                  </a:solidFill>
                  <a:uLnTx/>
                  <a:uFillTx/>
                  <a:cs typeface="+mn-ea"/>
                  <a:sym typeface="+mn-lt"/>
                </a:endParaRPr>
              </a:p>
            </p:txBody>
          </p:sp>
          <p:sp>
            <p:nvSpPr>
              <p:cNvPr id="15" name="delivery-package_45936">
                <a:extLst>
                  <a:ext uri="{FF2B5EF4-FFF2-40B4-BE49-F238E27FC236}">
                    <a16:creationId xmlns:a16="http://schemas.microsoft.com/office/drawing/2014/main" id="{BFF7326F-53A3-44E8-A787-1675C535A37D}"/>
                  </a:ext>
                </a:extLst>
              </p:cNvPr>
              <p:cNvSpPr>
                <a:spLocks noChangeAspect="1"/>
              </p:cNvSpPr>
              <p:nvPr/>
            </p:nvSpPr>
            <p:spPr bwMode="auto">
              <a:xfrm>
                <a:off x="2680923" y="6257598"/>
                <a:ext cx="388611" cy="387101"/>
              </a:xfrm>
              <a:custGeom>
                <a:avLst/>
                <a:gdLst>
                  <a:gd name="T0" fmla="*/ 11209 w 11256"/>
                  <a:gd name="T1" fmla="*/ 4253 h 11213"/>
                  <a:gd name="T2" fmla="*/ 10891 w 11256"/>
                  <a:gd name="T3" fmla="*/ 3984 h 11213"/>
                  <a:gd name="T4" fmla="*/ 7510 w 11256"/>
                  <a:gd name="T5" fmla="*/ 3462 h 11213"/>
                  <a:gd name="T6" fmla="*/ 6001 w 11256"/>
                  <a:gd name="T7" fmla="*/ 230 h 11213"/>
                  <a:gd name="T8" fmla="*/ 5640 w 11256"/>
                  <a:gd name="T9" fmla="*/ 0 h 11213"/>
                  <a:gd name="T10" fmla="*/ 5640 w 11256"/>
                  <a:gd name="T11" fmla="*/ 0 h 11213"/>
                  <a:gd name="T12" fmla="*/ 5279 w 11256"/>
                  <a:gd name="T13" fmla="*/ 230 h 11213"/>
                  <a:gd name="T14" fmla="*/ 3756 w 11256"/>
                  <a:gd name="T15" fmla="*/ 3455 h 11213"/>
                  <a:gd name="T16" fmla="*/ 370 w 11256"/>
                  <a:gd name="T17" fmla="*/ 3965 h 11213"/>
                  <a:gd name="T18" fmla="*/ 49 w 11256"/>
                  <a:gd name="T19" fmla="*/ 4231 h 11213"/>
                  <a:gd name="T20" fmla="*/ 142 w 11256"/>
                  <a:gd name="T21" fmla="*/ 4638 h 11213"/>
                  <a:gd name="T22" fmla="*/ 2597 w 11256"/>
                  <a:gd name="T23" fmla="*/ 7164 h 11213"/>
                  <a:gd name="T24" fmla="*/ 2010 w 11256"/>
                  <a:gd name="T25" fmla="*/ 10725 h 11213"/>
                  <a:gd name="T26" fmla="*/ 2174 w 11256"/>
                  <a:gd name="T27" fmla="*/ 11116 h 11213"/>
                  <a:gd name="T28" fmla="*/ 2597 w 11256"/>
                  <a:gd name="T29" fmla="*/ 11140 h 11213"/>
                  <a:gd name="T30" fmla="*/ 5620 w 11256"/>
                  <a:gd name="T31" fmla="*/ 9478 h 11213"/>
                  <a:gd name="T32" fmla="*/ 8637 w 11256"/>
                  <a:gd name="T33" fmla="*/ 11151 h 11213"/>
                  <a:gd name="T34" fmla="*/ 8831 w 11256"/>
                  <a:gd name="T35" fmla="*/ 11200 h 11213"/>
                  <a:gd name="T36" fmla="*/ 8839 w 11256"/>
                  <a:gd name="T37" fmla="*/ 11200 h 11213"/>
                  <a:gd name="T38" fmla="*/ 9239 w 11256"/>
                  <a:gd name="T39" fmla="*/ 10800 h 11213"/>
                  <a:gd name="T40" fmla="*/ 9213 w 11256"/>
                  <a:gd name="T41" fmla="*/ 10658 h 11213"/>
                  <a:gd name="T42" fmla="*/ 8652 w 11256"/>
                  <a:gd name="T43" fmla="*/ 7175 h 11213"/>
                  <a:gd name="T44" fmla="*/ 11114 w 11256"/>
                  <a:gd name="T45" fmla="*/ 4659 h 11213"/>
                  <a:gd name="T46" fmla="*/ 11209 w 11256"/>
                  <a:gd name="T47" fmla="*/ 4253 h 1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56" h="11213">
                    <a:moveTo>
                      <a:pt x="11209" y="4253"/>
                    </a:moveTo>
                    <a:cubicBezTo>
                      <a:pt x="11161" y="4111"/>
                      <a:pt x="11039" y="4008"/>
                      <a:pt x="10891" y="3984"/>
                    </a:cubicBezTo>
                    <a:lnTo>
                      <a:pt x="7510" y="3462"/>
                    </a:lnTo>
                    <a:lnTo>
                      <a:pt x="6001" y="230"/>
                    </a:lnTo>
                    <a:cubicBezTo>
                      <a:pt x="5934" y="90"/>
                      <a:pt x="5795" y="0"/>
                      <a:pt x="5640" y="0"/>
                    </a:cubicBezTo>
                    <a:lnTo>
                      <a:pt x="5640" y="0"/>
                    </a:lnTo>
                    <a:cubicBezTo>
                      <a:pt x="5485" y="0"/>
                      <a:pt x="5345" y="88"/>
                      <a:pt x="5279" y="230"/>
                    </a:cubicBezTo>
                    <a:lnTo>
                      <a:pt x="3756" y="3455"/>
                    </a:lnTo>
                    <a:lnTo>
                      <a:pt x="370" y="3965"/>
                    </a:lnTo>
                    <a:cubicBezTo>
                      <a:pt x="221" y="3986"/>
                      <a:pt x="99" y="4090"/>
                      <a:pt x="49" y="4231"/>
                    </a:cubicBezTo>
                    <a:cubicBezTo>
                      <a:pt x="0" y="4373"/>
                      <a:pt x="36" y="4530"/>
                      <a:pt x="142" y="4638"/>
                    </a:cubicBezTo>
                    <a:lnTo>
                      <a:pt x="2597" y="7164"/>
                    </a:lnTo>
                    <a:lnTo>
                      <a:pt x="2010" y="10725"/>
                    </a:lnTo>
                    <a:cubicBezTo>
                      <a:pt x="1984" y="10875"/>
                      <a:pt x="2049" y="11028"/>
                      <a:pt x="2174" y="11116"/>
                    </a:cubicBezTo>
                    <a:cubicBezTo>
                      <a:pt x="2298" y="11204"/>
                      <a:pt x="2464" y="11213"/>
                      <a:pt x="2597" y="11140"/>
                    </a:cubicBezTo>
                    <a:lnTo>
                      <a:pt x="5620" y="9478"/>
                    </a:lnTo>
                    <a:lnTo>
                      <a:pt x="8637" y="11151"/>
                    </a:lnTo>
                    <a:cubicBezTo>
                      <a:pt x="8697" y="11183"/>
                      <a:pt x="8764" y="11200"/>
                      <a:pt x="8831" y="11200"/>
                    </a:cubicBezTo>
                    <a:lnTo>
                      <a:pt x="8839" y="11200"/>
                    </a:lnTo>
                    <a:cubicBezTo>
                      <a:pt x="9061" y="11200"/>
                      <a:pt x="9239" y="11022"/>
                      <a:pt x="9239" y="10800"/>
                    </a:cubicBezTo>
                    <a:cubicBezTo>
                      <a:pt x="9239" y="10751"/>
                      <a:pt x="9231" y="10703"/>
                      <a:pt x="9213" y="10658"/>
                    </a:cubicBezTo>
                    <a:lnTo>
                      <a:pt x="8652" y="7175"/>
                    </a:lnTo>
                    <a:lnTo>
                      <a:pt x="11114" y="4659"/>
                    </a:lnTo>
                    <a:cubicBezTo>
                      <a:pt x="11219" y="4552"/>
                      <a:pt x="11256" y="4395"/>
                      <a:pt x="11209" y="4253"/>
                    </a:cubicBezTo>
                    <a:close/>
                  </a:path>
                </a:pathLst>
              </a:custGeom>
              <a:solidFill>
                <a:schemeClr val="accent4">
                  <a:lumMod val="40000"/>
                  <a:lumOff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uLnTx/>
                  <a:uFillTx/>
                  <a:cs typeface="+mn-ea"/>
                  <a:sym typeface="+mn-lt"/>
                </a:endParaRPr>
              </a:p>
            </p:txBody>
          </p:sp>
        </p:grpSp>
        <p:pic>
          <p:nvPicPr>
            <p:cNvPr id="13" name="图片 12">
              <a:extLst>
                <a:ext uri="{FF2B5EF4-FFF2-40B4-BE49-F238E27FC236}">
                  <a16:creationId xmlns:a16="http://schemas.microsoft.com/office/drawing/2014/main" id="{B23E015C-B222-4C4F-AC57-98002E492D2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123614" y="5028886"/>
              <a:ext cx="663181" cy="663181"/>
            </a:xfrm>
            <a:prstGeom prst="rect">
              <a:avLst/>
            </a:prstGeom>
          </p:spPr>
        </p:pic>
      </p:grpSp>
      <p:grpSp>
        <p:nvGrpSpPr>
          <p:cNvPr id="16" name="组合 15">
            <a:extLst>
              <a:ext uri="{FF2B5EF4-FFF2-40B4-BE49-F238E27FC236}">
                <a16:creationId xmlns:a16="http://schemas.microsoft.com/office/drawing/2014/main" id="{BF6EE3BF-4C05-48F0-A2DC-BA3EB2F05D69}"/>
              </a:ext>
            </a:extLst>
          </p:cNvPr>
          <p:cNvGrpSpPr/>
          <p:nvPr/>
        </p:nvGrpSpPr>
        <p:grpSpPr>
          <a:xfrm>
            <a:off x="3512906" y="4783128"/>
            <a:ext cx="2221400" cy="663181"/>
            <a:chOff x="3519255" y="5025378"/>
            <a:chExt cx="2221400" cy="663181"/>
          </a:xfrm>
        </p:grpSpPr>
        <p:grpSp>
          <p:nvGrpSpPr>
            <p:cNvPr id="17" name="Group 15">
              <a:extLst>
                <a:ext uri="{FF2B5EF4-FFF2-40B4-BE49-F238E27FC236}">
                  <a16:creationId xmlns:a16="http://schemas.microsoft.com/office/drawing/2014/main" id="{08A339A6-2754-46A4-B726-6874DA8DB0B6}"/>
                </a:ext>
              </a:extLst>
            </p:cNvPr>
            <p:cNvGrpSpPr/>
            <p:nvPr/>
          </p:nvGrpSpPr>
          <p:grpSpPr>
            <a:xfrm>
              <a:off x="3648582" y="5139700"/>
              <a:ext cx="2092073" cy="420832"/>
              <a:chOff x="2680923" y="6257598"/>
              <a:chExt cx="2092073" cy="420832"/>
            </a:xfrm>
          </p:grpSpPr>
          <p:sp>
            <p:nvSpPr>
              <p:cNvPr id="19" name="矩形 18">
                <a:extLst>
                  <a:ext uri="{FF2B5EF4-FFF2-40B4-BE49-F238E27FC236}">
                    <a16:creationId xmlns:a16="http://schemas.microsoft.com/office/drawing/2014/main" id="{94648755-8624-40AD-B5F9-E82633907588}"/>
                  </a:ext>
                </a:extLst>
              </p:cNvPr>
              <p:cNvSpPr/>
              <p:nvPr/>
            </p:nvSpPr>
            <p:spPr>
              <a:xfrm>
                <a:off x="3049447" y="6278320"/>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uLnTx/>
                    <a:uFillTx/>
                    <a:cs typeface="+mn-ea"/>
                    <a:sym typeface="+mn-lt"/>
                  </a:rPr>
                  <a:t>演讲人：锦素</a:t>
                </a:r>
              </a:p>
            </p:txBody>
          </p:sp>
          <p:sp>
            <p:nvSpPr>
              <p:cNvPr id="20" name="delivery-package_45936">
                <a:extLst>
                  <a:ext uri="{FF2B5EF4-FFF2-40B4-BE49-F238E27FC236}">
                    <a16:creationId xmlns:a16="http://schemas.microsoft.com/office/drawing/2014/main" id="{5D796386-1642-4710-A79A-CBB4F4D3D9F6}"/>
                  </a:ext>
                </a:extLst>
              </p:cNvPr>
              <p:cNvSpPr>
                <a:spLocks noChangeAspect="1"/>
              </p:cNvSpPr>
              <p:nvPr/>
            </p:nvSpPr>
            <p:spPr bwMode="auto">
              <a:xfrm>
                <a:off x="2680923" y="6257598"/>
                <a:ext cx="388611" cy="387101"/>
              </a:xfrm>
              <a:custGeom>
                <a:avLst/>
                <a:gdLst>
                  <a:gd name="T0" fmla="*/ 11209 w 11256"/>
                  <a:gd name="T1" fmla="*/ 4253 h 11213"/>
                  <a:gd name="T2" fmla="*/ 10891 w 11256"/>
                  <a:gd name="T3" fmla="*/ 3984 h 11213"/>
                  <a:gd name="T4" fmla="*/ 7510 w 11256"/>
                  <a:gd name="T5" fmla="*/ 3462 h 11213"/>
                  <a:gd name="T6" fmla="*/ 6001 w 11256"/>
                  <a:gd name="T7" fmla="*/ 230 h 11213"/>
                  <a:gd name="T8" fmla="*/ 5640 w 11256"/>
                  <a:gd name="T9" fmla="*/ 0 h 11213"/>
                  <a:gd name="T10" fmla="*/ 5640 w 11256"/>
                  <a:gd name="T11" fmla="*/ 0 h 11213"/>
                  <a:gd name="T12" fmla="*/ 5279 w 11256"/>
                  <a:gd name="T13" fmla="*/ 230 h 11213"/>
                  <a:gd name="T14" fmla="*/ 3756 w 11256"/>
                  <a:gd name="T15" fmla="*/ 3455 h 11213"/>
                  <a:gd name="T16" fmla="*/ 370 w 11256"/>
                  <a:gd name="T17" fmla="*/ 3965 h 11213"/>
                  <a:gd name="T18" fmla="*/ 49 w 11256"/>
                  <a:gd name="T19" fmla="*/ 4231 h 11213"/>
                  <a:gd name="T20" fmla="*/ 142 w 11256"/>
                  <a:gd name="T21" fmla="*/ 4638 h 11213"/>
                  <a:gd name="T22" fmla="*/ 2597 w 11256"/>
                  <a:gd name="T23" fmla="*/ 7164 h 11213"/>
                  <a:gd name="T24" fmla="*/ 2010 w 11256"/>
                  <a:gd name="T25" fmla="*/ 10725 h 11213"/>
                  <a:gd name="T26" fmla="*/ 2174 w 11256"/>
                  <a:gd name="T27" fmla="*/ 11116 h 11213"/>
                  <a:gd name="T28" fmla="*/ 2597 w 11256"/>
                  <a:gd name="T29" fmla="*/ 11140 h 11213"/>
                  <a:gd name="T30" fmla="*/ 5620 w 11256"/>
                  <a:gd name="T31" fmla="*/ 9478 h 11213"/>
                  <a:gd name="T32" fmla="*/ 8637 w 11256"/>
                  <a:gd name="T33" fmla="*/ 11151 h 11213"/>
                  <a:gd name="T34" fmla="*/ 8831 w 11256"/>
                  <a:gd name="T35" fmla="*/ 11200 h 11213"/>
                  <a:gd name="T36" fmla="*/ 8839 w 11256"/>
                  <a:gd name="T37" fmla="*/ 11200 h 11213"/>
                  <a:gd name="T38" fmla="*/ 9239 w 11256"/>
                  <a:gd name="T39" fmla="*/ 10800 h 11213"/>
                  <a:gd name="T40" fmla="*/ 9213 w 11256"/>
                  <a:gd name="T41" fmla="*/ 10658 h 11213"/>
                  <a:gd name="T42" fmla="*/ 8652 w 11256"/>
                  <a:gd name="T43" fmla="*/ 7175 h 11213"/>
                  <a:gd name="T44" fmla="*/ 11114 w 11256"/>
                  <a:gd name="T45" fmla="*/ 4659 h 11213"/>
                  <a:gd name="T46" fmla="*/ 11209 w 11256"/>
                  <a:gd name="T47" fmla="*/ 4253 h 1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56" h="11213">
                    <a:moveTo>
                      <a:pt x="11209" y="4253"/>
                    </a:moveTo>
                    <a:cubicBezTo>
                      <a:pt x="11161" y="4111"/>
                      <a:pt x="11039" y="4008"/>
                      <a:pt x="10891" y="3984"/>
                    </a:cubicBezTo>
                    <a:lnTo>
                      <a:pt x="7510" y="3462"/>
                    </a:lnTo>
                    <a:lnTo>
                      <a:pt x="6001" y="230"/>
                    </a:lnTo>
                    <a:cubicBezTo>
                      <a:pt x="5934" y="90"/>
                      <a:pt x="5795" y="0"/>
                      <a:pt x="5640" y="0"/>
                    </a:cubicBezTo>
                    <a:lnTo>
                      <a:pt x="5640" y="0"/>
                    </a:lnTo>
                    <a:cubicBezTo>
                      <a:pt x="5485" y="0"/>
                      <a:pt x="5345" y="88"/>
                      <a:pt x="5279" y="230"/>
                    </a:cubicBezTo>
                    <a:lnTo>
                      <a:pt x="3756" y="3455"/>
                    </a:lnTo>
                    <a:lnTo>
                      <a:pt x="370" y="3965"/>
                    </a:lnTo>
                    <a:cubicBezTo>
                      <a:pt x="221" y="3986"/>
                      <a:pt x="99" y="4090"/>
                      <a:pt x="49" y="4231"/>
                    </a:cubicBezTo>
                    <a:cubicBezTo>
                      <a:pt x="0" y="4373"/>
                      <a:pt x="36" y="4530"/>
                      <a:pt x="142" y="4638"/>
                    </a:cubicBezTo>
                    <a:lnTo>
                      <a:pt x="2597" y="7164"/>
                    </a:lnTo>
                    <a:lnTo>
                      <a:pt x="2010" y="10725"/>
                    </a:lnTo>
                    <a:cubicBezTo>
                      <a:pt x="1984" y="10875"/>
                      <a:pt x="2049" y="11028"/>
                      <a:pt x="2174" y="11116"/>
                    </a:cubicBezTo>
                    <a:cubicBezTo>
                      <a:pt x="2298" y="11204"/>
                      <a:pt x="2464" y="11213"/>
                      <a:pt x="2597" y="11140"/>
                    </a:cubicBezTo>
                    <a:lnTo>
                      <a:pt x="5620" y="9478"/>
                    </a:lnTo>
                    <a:lnTo>
                      <a:pt x="8637" y="11151"/>
                    </a:lnTo>
                    <a:cubicBezTo>
                      <a:pt x="8697" y="11183"/>
                      <a:pt x="8764" y="11200"/>
                      <a:pt x="8831" y="11200"/>
                    </a:cubicBezTo>
                    <a:lnTo>
                      <a:pt x="8839" y="11200"/>
                    </a:lnTo>
                    <a:cubicBezTo>
                      <a:pt x="9061" y="11200"/>
                      <a:pt x="9239" y="11022"/>
                      <a:pt x="9239" y="10800"/>
                    </a:cubicBezTo>
                    <a:cubicBezTo>
                      <a:pt x="9239" y="10751"/>
                      <a:pt x="9231" y="10703"/>
                      <a:pt x="9213" y="10658"/>
                    </a:cubicBezTo>
                    <a:lnTo>
                      <a:pt x="8652" y="7175"/>
                    </a:lnTo>
                    <a:lnTo>
                      <a:pt x="11114" y="4659"/>
                    </a:lnTo>
                    <a:cubicBezTo>
                      <a:pt x="11219" y="4552"/>
                      <a:pt x="11256" y="4395"/>
                      <a:pt x="11209" y="4253"/>
                    </a:cubicBezTo>
                    <a:close/>
                  </a:path>
                </a:pathLst>
              </a:custGeom>
              <a:solidFill>
                <a:schemeClr val="accent4">
                  <a:lumMod val="40000"/>
                  <a:lumOff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uLnTx/>
                  <a:uFillTx/>
                  <a:cs typeface="+mn-ea"/>
                  <a:sym typeface="+mn-lt"/>
                </a:endParaRPr>
              </a:p>
            </p:txBody>
          </p:sp>
        </p:grpSp>
        <p:pic>
          <p:nvPicPr>
            <p:cNvPr id="18" name="图片 17">
              <a:extLst>
                <a:ext uri="{FF2B5EF4-FFF2-40B4-BE49-F238E27FC236}">
                  <a16:creationId xmlns:a16="http://schemas.microsoft.com/office/drawing/2014/main" id="{15D85FCD-6680-4AE8-A8FD-AE28815A7F9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19255" y="5025378"/>
              <a:ext cx="663181" cy="663181"/>
            </a:xfrm>
            <a:prstGeom prst="rect">
              <a:avLst/>
            </a:prstGeom>
          </p:spPr>
        </p:pic>
      </p:grpSp>
      <p:pic>
        <p:nvPicPr>
          <p:cNvPr id="22" name="图片 21">
            <a:extLst>
              <a:ext uri="{FF2B5EF4-FFF2-40B4-BE49-F238E27FC236}">
                <a16:creationId xmlns:a16="http://schemas.microsoft.com/office/drawing/2014/main" id="{DF9EB6C3-C5F1-4FF7-B02E-D06B5B2AF81E}"/>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0273388" y="503117"/>
            <a:ext cx="1218907" cy="1254366"/>
          </a:xfrm>
          <a:prstGeom prst="rect">
            <a:avLst/>
          </a:prstGeom>
        </p:spPr>
      </p:pic>
      <p:pic>
        <p:nvPicPr>
          <p:cNvPr id="41" name="图片 40">
            <a:extLst>
              <a:ext uri="{FF2B5EF4-FFF2-40B4-BE49-F238E27FC236}">
                <a16:creationId xmlns:a16="http://schemas.microsoft.com/office/drawing/2014/main" id="{A7A43E6B-0D01-4FC2-93C5-368FBAF6245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flipV="1">
            <a:off x="9639396" y="5529854"/>
            <a:ext cx="2290054" cy="1411691"/>
          </a:xfrm>
          <a:prstGeom prst="rect">
            <a:avLst/>
          </a:prstGeom>
        </p:spPr>
      </p:pic>
    </p:spTree>
    <p:extLst>
      <p:ext uri="{BB962C8B-B14F-4D97-AF65-F5344CB8AC3E}">
        <p14:creationId xmlns:p14="http://schemas.microsoft.com/office/powerpoint/2010/main" val="3768470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3000">
        <p15:prstTrans prst="curtains"/>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4500"/>
                            </p:stCondLst>
                            <p:childTnLst>
                              <p:par>
                                <p:cTn id="37" presetID="26"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80">
                                          <p:stCondLst>
                                            <p:cond delay="0"/>
                                          </p:stCondLst>
                                        </p:cTn>
                                        <p:tgtEl>
                                          <p:spTgt spid="7"/>
                                        </p:tgtEl>
                                      </p:cBhvr>
                                    </p:animEffect>
                                    <p:anim calcmode="lin" valueType="num">
                                      <p:cBhvr>
                                        <p:cTn id="4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5" dur="26">
                                          <p:stCondLst>
                                            <p:cond delay="650"/>
                                          </p:stCondLst>
                                        </p:cTn>
                                        <p:tgtEl>
                                          <p:spTgt spid="7"/>
                                        </p:tgtEl>
                                      </p:cBhvr>
                                      <p:to x="100000" y="60000"/>
                                    </p:animScale>
                                    <p:animScale>
                                      <p:cBhvr>
                                        <p:cTn id="46" dur="166" decel="50000">
                                          <p:stCondLst>
                                            <p:cond delay="676"/>
                                          </p:stCondLst>
                                        </p:cTn>
                                        <p:tgtEl>
                                          <p:spTgt spid="7"/>
                                        </p:tgtEl>
                                      </p:cBhvr>
                                      <p:to x="100000" y="100000"/>
                                    </p:animScale>
                                    <p:animScale>
                                      <p:cBhvr>
                                        <p:cTn id="47" dur="26">
                                          <p:stCondLst>
                                            <p:cond delay="1312"/>
                                          </p:stCondLst>
                                        </p:cTn>
                                        <p:tgtEl>
                                          <p:spTgt spid="7"/>
                                        </p:tgtEl>
                                      </p:cBhvr>
                                      <p:to x="100000" y="80000"/>
                                    </p:animScale>
                                    <p:animScale>
                                      <p:cBhvr>
                                        <p:cTn id="48" dur="166" decel="50000">
                                          <p:stCondLst>
                                            <p:cond delay="1338"/>
                                          </p:stCondLst>
                                        </p:cTn>
                                        <p:tgtEl>
                                          <p:spTgt spid="7"/>
                                        </p:tgtEl>
                                      </p:cBhvr>
                                      <p:to x="100000" y="100000"/>
                                    </p:animScale>
                                    <p:animScale>
                                      <p:cBhvr>
                                        <p:cTn id="49" dur="26">
                                          <p:stCondLst>
                                            <p:cond delay="1642"/>
                                          </p:stCondLst>
                                        </p:cTn>
                                        <p:tgtEl>
                                          <p:spTgt spid="7"/>
                                        </p:tgtEl>
                                      </p:cBhvr>
                                      <p:to x="100000" y="90000"/>
                                    </p:animScale>
                                    <p:animScale>
                                      <p:cBhvr>
                                        <p:cTn id="50" dur="166" decel="50000">
                                          <p:stCondLst>
                                            <p:cond delay="1668"/>
                                          </p:stCondLst>
                                        </p:cTn>
                                        <p:tgtEl>
                                          <p:spTgt spid="7"/>
                                        </p:tgtEl>
                                      </p:cBhvr>
                                      <p:to x="100000" y="100000"/>
                                    </p:animScale>
                                    <p:animScale>
                                      <p:cBhvr>
                                        <p:cTn id="51" dur="26">
                                          <p:stCondLst>
                                            <p:cond delay="1808"/>
                                          </p:stCondLst>
                                        </p:cTn>
                                        <p:tgtEl>
                                          <p:spTgt spid="7"/>
                                        </p:tgtEl>
                                      </p:cBhvr>
                                      <p:to x="100000" y="95000"/>
                                    </p:animScale>
                                    <p:animScale>
                                      <p:cBhvr>
                                        <p:cTn id="52" dur="166" decel="50000">
                                          <p:stCondLst>
                                            <p:cond delay="1834"/>
                                          </p:stCondLst>
                                        </p:cTn>
                                        <p:tgtEl>
                                          <p:spTgt spid="7"/>
                                        </p:tgtEl>
                                      </p:cBhvr>
                                      <p:to x="100000" y="100000"/>
                                    </p:animScale>
                                  </p:childTnLst>
                                </p:cTn>
                              </p:par>
                            </p:childTnLst>
                          </p:cTn>
                        </p:par>
                        <p:par>
                          <p:cTn id="53" fill="hold">
                            <p:stCondLst>
                              <p:cond delay="6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8"/>
                                        </p:tgtEl>
                                        <p:attrNameLst>
                                          <p:attrName>ppt_y</p:attrName>
                                        </p:attrNameLst>
                                      </p:cBhvr>
                                      <p:tavLst>
                                        <p:tav tm="0">
                                          <p:val>
                                            <p:strVal val="#ppt_y"/>
                                          </p:val>
                                        </p:tav>
                                        <p:tav tm="100000">
                                          <p:val>
                                            <p:strVal val="#ppt_y"/>
                                          </p:val>
                                        </p:tav>
                                      </p:tavLst>
                                    </p:anim>
                                    <p:anim calcmode="lin" valueType="num">
                                      <p:cBhvr>
                                        <p:cTn id="5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8"/>
                                        </p:tgtEl>
                                      </p:cBhvr>
                                    </p:animEffect>
                                  </p:childTnLst>
                                </p:cTn>
                              </p:par>
                            </p:childTnLst>
                          </p:cTn>
                        </p:par>
                        <p:par>
                          <p:cTn id="61" fill="hold">
                            <p:stCondLst>
                              <p:cond delay="7850"/>
                            </p:stCondLst>
                            <p:childTnLst>
                              <p:par>
                                <p:cTn id="62" presetID="22" presetClass="entr" presetSubtype="4"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childTnLst>
                          </p:cTn>
                        </p:par>
                        <p:par>
                          <p:cTn id="65" fill="hold">
                            <p:stCondLst>
                              <p:cond delay="8350"/>
                            </p:stCondLst>
                            <p:childTnLst>
                              <p:par>
                                <p:cTn id="66" presetID="16" presetClass="entr" presetSubtype="21"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barn(inVertical)">
                                      <p:cBhvr>
                                        <p:cTn id="68" dur="500"/>
                                        <p:tgtEl>
                                          <p:spTgt spid="10"/>
                                        </p:tgtEl>
                                      </p:cBhvr>
                                    </p:animEffect>
                                  </p:childTnLst>
                                </p:cTn>
                              </p:par>
                            </p:childTnLst>
                          </p:cTn>
                        </p:par>
                        <p:par>
                          <p:cTn id="69" fill="hold">
                            <p:stCondLst>
                              <p:cond delay="8850"/>
                            </p:stCondLst>
                            <p:childTnLst>
                              <p:par>
                                <p:cTn id="70" presetID="2" presetClass="entr" presetSubtype="4"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ppt_x"/>
                                          </p:val>
                                        </p:tav>
                                        <p:tav tm="100000">
                                          <p:val>
                                            <p:strVal val="#ppt_x"/>
                                          </p:val>
                                        </p:tav>
                                      </p:tavLst>
                                    </p:anim>
                                    <p:anim calcmode="lin" valueType="num">
                                      <p:cBhvr additive="base">
                                        <p:cTn id="73" dur="500" fill="hold"/>
                                        <p:tgtEl>
                                          <p:spTgt spid="16"/>
                                        </p:tgtEl>
                                        <p:attrNameLst>
                                          <p:attrName>ppt_y</p:attrName>
                                        </p:attrNameLst>
                                      </p:cBhvr>
                                      <p:tavLst>
                                        <p:tav tm="0">
                                          <p:val>
                                            <p:strVal val="1+#ppt_h/2"/>
                                          </p:val>
                                        </p:tav>
                                        <p:tav tm="100000">
                                          <p:val>
                                            <p:strVal val="#ppt_y"/>
                                          </p:val>
                                        </p:tav>
                                      </p:tavLst>
                                    </p:anim>
                                  </p:childTnLst>
                                </p:cTn>
                              </p:par>
                            </p:childTnLst>
                          </p:cTn>
                        </p:par>
                        <p:par>
                          <p:cTn id="74" fill="hold">
                            <p:stCondLst>
                              <p:cond delay="9350"/>
                            </p:stCondLst>
                            <p:childTnLst>
                              <p:par>
                                <p:cTn id="75" presetID="2" presetClass="entr" presetSubtype="4" fill="hold" nodeType="after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02141E-B8E7-4DF9-8829-AD0A81F9D454}"/>
              </a:ext>
            </a:extLst>
          </p:cNvPr>
          <p:cNvPicPr>
            <a:picLocks noChangeAspect="1"/>
          </p:cNvPicPr>
          <p:nvPr/>
        </p:nvPicPr>
        <p:blipFill rotWithShape="1">
          <a:blip r:embed="rId2">
            <a:extLst>
              <a:ext uri="{28A0092B-C50C-407E-A947-70E740481C1C}">
                <a14:useLocalDpi xmlns:a14="http://schemas.microsoft.com/office/drawing/2010/main" val="0"/>
              </a:ext>
            </a:extLst>
          </a:blip>
          <a:srcRect t="67976"/>
          <a:stretch/>
        </p:blipFill>
        <p:spPr>
          <a:xfrm>
            <a:off x="0" y="6134104"/>
            <a:ext cx="12192000" cy="722222"/>
          </a:xfrm>
          <a:prstGeom prst="rect">
            <a:avLst/>
          </a:prstGeom>
        </p:spPr>
      </p:pic>
      <p:sp>
        <p:nvSpPr>
          <p:cNvPr id="4" name="文本框 3">
            <a:extLst>
              <a:ext uri="{FF2B5EF4-FFF2-40B4-BE49-F238E27FC236}">
                <a16:creationId xmlns:a16="http://schemas.microsoft.com/office/drawing/2014/main" id="{B3527F4E-1396-40A7-BDA1-272FFEBCD18E}"/>
              </a:ext>
            </a:extLst>
          </p:cNvPr>
          <p:cNvSpPr txBox="1"/>
          <p:nvPr/>
        </p:nvSpPr>
        <p:spPr>
          <a:xfrm>
            <a:off x="2541137" y="800370"/>
            <a:ext cx="1299001"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C00000"/>
                </a:solidFill>
                <a:cs typeface="+mn-ea"/>
                <a:sym typeface="+mn-lt"/>
              </a:rPr>
              <a:t>1</a:t>
            </a:r>
            <a:endParaRPr lang="zh-CN" altLang="en-US" sz="13800" dirty="0">
              <a:solidFill>
                <a:srgbClr val="C00000"/>
              </a:solidFill>
              <a:cs typeface="+mn-ea"/>
              <a:sym typeface="+mn-lt"/>
            </a:endParaRPr>
          </a:p>
        </p:txBody>
      </p:sp>
      <p:sp>
        <p:nvSpPr>
          <p:cNvPr id="5" name="文本框 4">
            <a:extLst>
              <a:ext uri="{FF2B5EF4-FFF2-40B4-BE49-F238E27FC236}">
                <a16:creationId xmlns:a16="http://schemas.microsoft.com/office/drawing/2014/main" id="{D70157F8-5E6B-4B92-A72D-156D01329B0B}"/>
              </a:ext>
            </a:extLst>
          </p:cNvPr>
          <p:cNvSpPr txBox="1"/>
          <p:nvPr/>
        </p:nvSpPr>
        <p:spPr>
          <a:xfrm>
            <a:off x="660400" y="3360868"/>
            <a:ext cx="5060475" cy="156966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kumimoji="1" lang="zh-CN" altLang="en-US" sz="9600" dirty="0">
                <a:solidFill>
                  <a:srgbClr val="C00000"/>
                </a:solidFill>
                <a:latin typeface="+mn-lt"/>
                <a:cs typeface="+mn-ea"/>
                <a:sym typeface="+mn-lt"/>
              </a:rPr>
              <a:t>事件背景</a:t>
            </a:r>
          </a:p>
        </p:txBody>
      </p:sp>
      <p:sp>
        <p:nvSpPr>
          <p:cNvPr id="6" name="文本框 5">
            <a:extLst>
              <a:ext uri="{FF2B5EF4-FFF2-40B4-BE49-F238E27FC236}">
                <a16:creationId xmlns:a16="http://schemas.microsoft.com/office/drawing/2014/main" id="{782DE342-A397-49A7-8FFA-749CDD02890A}"/>
              </a:ext>
            </a:extLst>
          </p:cNvPr>
          <p:cNvSpPr txBox="1"/>
          <p:nvPr/>
        </p:nvSpPr>
        <p:spPr>
          <a:xfrm>
            <a:off x="741160" y="4850039"/>
            <a:ext cx="4898955" cy="733662"/>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800" dirty="0">
                <a:solidFill>
                  <a:srgbClr val="C00000"/>
                </a:solidFill>
                <a:latin typeface="+mn-lt"/>
                <a:cs typeface="+mn-ea"/>
                <a:sym typeface="+mn-lt"/>
              </a:rPr>
              <a:t>输入内容输入内容输入内容输入内容输入内容输入内容</a:t>
            </a:r>
            <a:endParaRPr lang="en-US" altLang="zh-CN" sz="1800" dirty="0">
              <a:solidFill>
                <a:srgbClr val="C00000"/>
              </a:solidFill>
              <a:latin typeface="+mn-lt"/>
              <a:cs typeface="+mn-ea"/>
              <a:sym typeface="+mn-lt"/>
            </a:endParaRPr>
          </a:p>
        </p:txBody>
      </p:sp>
      <p:sp>
        <p:nvSpPr>
          <p:cNvPr id="7" name="文本框 6">
            <a:extLst>
              <a:ext uri="{FF2B5EF4-FFF2-40B4-BE49-F238E27FC236}">
                <a16:creationId xmlns:a16="http://schemas.microsoft.com/office/drawing/2014/main" id="{99F9FE2D-C6D3-41B7-B7AE-1E06B7DB29CD}"/>
              </a:ext>
            </a:extLst>
          </p:cNvPr>
          <p:cNvSpPr txBox="1"/>
          <p:nvPr/>
        </p:nvSpPr>
        <p:spPr>
          <a:xfrm>
            <a:off x="2287422" y="2576092"/>
            <a:ext cx="1806430" cy="400110"/>
          </a:xfrm>
          <a:prstGeom prst="rect">
            <a:avLst/>
          </a:prstGeom>
          <a:solidFill>
            <a:srgbClr val="C00000"/>
          </a:solidFill>
        </p:spPr>
        <p:txBody>
          <a:bodyPr wrap="square" rtlCol="0">
            <a:spAutoFit/>
            <a:scene3d>
              <a:camera prst="orthographicFront"/>
              <a:lightRig rig="threePt" dir="t"/>
            </a:scene3d>
            <a:sp3d contourW="12700"/>
          </a:bodyPr>
          <a:lstStyle/>
          <a:p>
            <a:pPr algn="ctr"/>
            <a:r>
              <a:rPr lang="en-US" altLang="zh-CN" sz="2000" b="1" dirty="0">
                <a:solidFill>
                  <a:schemeClr val="bg1"/>
                </a:solidFill>
                <a:cs typeface="+mn-ea"/>
                <a:sym typeface="+mn-lt"/>
              </a:rPr>
              <a:t>PART 01</a:t>
            </a:r>
            <a:endParaRPr lang="zh-CN" altLang="en-US" sz="2000" b="1" dirty="0">
              <a:solidFill>
                <a:schemeClr val="bg1"/>
              </a:solidFill>
              <a:cs typeface="+mn-ea"/>
              <a:sym typeface="+mn-lt"/>
            </a:endParaRPr>
          </a:p>
        </p:txBody>
      </p:sp>
      <p:pic>
        <p:nvPicPr>
          <p:cNvPr id="13" name="图片 12">
            <a:extLst>
              <a:ext uri="{FF2B5EF4-FFF2-40B4-BE49-F238E27FC236}">
                <a16:creationId xmlns:a16="http://schemas.microsoft.com/office/drawing/2014/main" id="{B5C4EF28-ED1A-46D5-A0C6-6DE3B9877ABE}"/>
              </a:ext>
            </a:extLst>
          </p:cNvPr>
          <p:cNvPicPr>
            <a:picLocks noChangeAspect="1"/>
          </p:cNvPicPr>
          <p:nvPr/>
        </p:nvPicPr>
        <p:blipFill rotWithShape="1">
          <a:blip r:embed="rId3">
            <a:extLst>
              <a:ext uri="{28A0092B-C50C-407E-A947-70E740481C1C}">
                <a14:useLocalDpi xmlns:a14="http://schemas.microsoft.com/office/drawing/2010/main" val="0"/>
              </a:ext>
            </a:extLst>
          </a:blip>
          <a:srcRect l="26120" b="6130"/>
          <a:stretch/>
        </p:blipFill>
        <p:spPr>
          <a:xfrm flipH="1">
            <a:off x="5226574" y="1471622"/>
            <a:ext cx="6472801" cy="4112079"/>
          </a:xfrm>
          <a:prstGeom prst="rect">
            <a:avLst/>
          </a:prstGeom>
        </p:spPr>
      </p:pic>
      <p:pic>
        <p:nvPicPr>
          <p:cNvPr id="15" name="图片 14">
            <a:extLst>
              <a:ext uri="{FF2B5EF4-FFF2-40B4-BE49-F238E27FC236}">
                <a16:creationId xmlns:a16="http://schemas.microsoft.com/office/drawing/2014/main" id="{6CAC6055-E687-4350-AF78-822B389E7C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972860" y="163049"/>
            <a:ext cx="3340100" cy="3340100"/>
          </a:xfrm>
          <a:prstGeom prst="rect">
            <a:avLst/>
          </a:prstGeom>
        </p:spPr>
      </p:pic>
    </p:spTree>
    <p:extLst>
      <p:ext uri="{BB962C8B-B14F-4D97-AF65-F5344CB8AC3E}">
        <p14:creationId xmlns:p14="http://schemas.microsoft.com/office/powerpoint/2010/main" val="187469351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par>
                          <p:cTn id="35" fill="hold">
                            <p:stCondLst>
                              <p:cond delay="31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4150"/>
                            </p:stCondLst>
                            <p:childTnLst>
                              <p:par>
                                <p:cTn id="42" presetID="42"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4441399-7414-43FC-A0A4-BEF1DBD6FBD6}"/>
              </a:ext>
            </a:extLst>
          </p:cNvPr>
          <p:cNvSpPr/>
          <p:nvPr/>
        </p:nvSpPr>
        <p:spPr>
          <a:xfrm>
            <a:off x="7871602" y="3899033"/>
            <a:ext cx="3689631" cy="2543132"/>
          </a:xfrm>
          <a:prstGeom prst="rect">
            <a:avLst/>
          </a:prstGeom>
          <a:ln>
            <a:noFill/>
          </a:ln>
        </p:spPr>
        <p:txBody>
          <a:bodyPr wrap="square">
            <a:spAutoFit/>
          </a:bodyPr>
          <a:lstStyle/>
          <a:p>
            <a:pPr>
              <a:lnSpc>
                <a:spcPct val="150000"/>
              </a:lnSpc>
            </a:pPr>
            <a:r>
              <a:rPr lang="zh-CN" altLang="en-US" spc="100" dirty="0">
                <a:cs typeface="+mn-ea"/>
                <a:sym typeface="+mn-lt"/>
              </a:rPr>
              <a:t>它标志着中国人民抗日民主运动新高潮的来到。正如毛泽东所指出的，一二</a:t>
            </a:r>
            <a:r>
              <a:rPr lang="en-US" altLang="zh-CN" spc="100" dirty="0">
                <a:cs typeface="+mn-ea"/>
                <a:sym typeface="+mn-lt"/>
              </a:rPr>
              <a:t>·</a:t>
            </a:r>
            <a:r>
              <a:rPr lang="zh-CN" altLang="en-US" spc="100" dirty="0">
                <a:cs typeface="+mn-ea"/>
                <a:sym typeface="+mn-lt"/>
              </a:rPr>
              <a:t>九运动“是抗战动员的运动，是准备思想和干部的运动，是动员全民族的运动”，“有着重大的历史意义”。</a:t>
            </a:r>
          </a:p>
        </p:txBody>
      </p:sp>
      <p:sp>
        <p:nvSpPr>
          <p:cNvPr id="6" name="文本框 5">
            <a:extLst>
              <a:ext uri="{FF2B5EF4-FFF2-40B4-BE49-F238E27FC236}">
                <a16:creationId xmlns:a16="http://schemas.microsoft.com/office/drawing/2014/main" id="{9A7E07A5-13D5-4F25-AE65-1D0DABE777E9}"/>
              </a:ext>
            </a:extLst>
          </p:cNvPr>
          <p:cNvSpPr txBox="1"/>
          <p:nvPr/>
        </p:nvSpPr>
        <p:spPr>
          <a:xfrm>
            <a:off x="575733" y="2380718"/>
            <a:ext cx="11119556" cy="1296637"/>
          </a:xfrm>
          <a:prstGeom prst="rect">
            <a:avLst/>
          </a:prstGeom>
          <a:noFill/>
        </p:spPr>
        <p:txBody>
          <a:bodyPr wrap="square">
            <a:spAutoFit/>
          </a:bodyPr>
          <a:lstStyle/>
          <a:p>
            <a:pPr>
              <a:lnSpc>
                <a:spcPct val="150000"/>
              </a:lnSpc>
            </a:pPr>
            <a:r>
              <a:rPr lang="zh-CN" altLang="en-US" spc="100" dirty="0">
                <a:cs typeface="+mn-ea"/>
                <a:sym typeface="+mn-lt"/>
              </a:rPr>
              <a:t>又称一二九抗日救亡运动，是指</a:t>
            </a:r>
            <a:r>
              <a:rPr lang="en-US" altLang="zh-CN" spc="100" dirty="0">
                <a:cs typeface="+mn-ea"/>
                <a:sym typeface="+mn-lt"/>
              </a:rPr>
              <a:t>1935</a:t>
            </a:r>
            <a:r>
              <a:rPr lang="zh-CN" altLang="en-US" spc="100" dirty="0">
                <a:cs typeface="+mn-ea"/>
                <a:sym typeface="+mn-lt"/>
              </a:rPr>
              <a:t>年</a:t>
            </a:r>
            <a:r>
              <a:rPr lang="en-US" altLang="zh-CN" spc="100" dirty="0">
                <a:cs typeface="+mn-ea"/>
                <a:sym typeface="+mn-lt"/>
              </a:rPr>
              <a:t>12</a:t>
            </a:r>
            <a:r>
              <a:rPr lang="zh-CN" altLang="en-US" spc="100" dirty="0">
                <a:cs typeface="+mn-ea"/>
                <a:sym typeface="+mn-lt"/>
              </a:rPr>
              <a:t>月</a:t>
            </a:r>
            <a:r>
              <a:rPr lang="en-US" altLang="zh-CN" spc="100" dirty="0">
                <a:cs typeface="+mn-ea"/>
                <a:sym typeface="+mn-lt"/>
              </a:rPr>
              <a:t>9</a:t>
            </a:r>
            <a:r>
              <a:rPr lang="zh-CN" altLang="en-US" spc="100" dirty="0">
                <a:cs typeface="+mn-ea"/>
                <a:sym typeface="+mn-lt"/>
              </a:rPr>
              <a:t>日中国共产党在北平发起的一场学生要求政府抗日的游行示威活动。它广泛地宣传了中国共产党停止内战、一致对外的抗日主张，掀起了全国抗日救国运动的新高潮。</a:t>
            </a:r>
            <a:endParaRPr lang="en-US" altLang="zh-CN" spc="100" dirty="0">
              <a:cs typeface="+mn-ea"/>
              <a:sym typeface="+mn-lt"/>
            </a:endParaRPr>
          </a:p>
        </p:txBody>
      </p:sp>
      <p:sp>
        <p:nvSpPr>
          <p:cNvPr id="8" name="文本框 7">
            <a:extLst>
              <a:ext uri="{FF2B5EF4-FFF2-40B4-BE49-F238E27FC236}">
                <a16:creationId xmlns:a16="http://schemas.microsoft.com/office/drawing/2014/main" id="{7DDD8896-9FB4-402A-912F-6EBCF0A4E7E8}"/>
              </a:ext>
            </a:extLst>
          </p:cNvPr>
          <p:cNvSpPr txBox="1"/>
          <p:nvPr/>
        </p:nvSpPr>
        <p:spPr>
          <a:xfrm>
            <a:off x="618066" y="3899033"/>
            <a:ext cx="3870266" cy="2543132"/>
          </a:xfrm>
          <a:prstGeom prst="rect">
            <a:avLst/>
          </a:prstGeom>
          <a:noFill/>
        </p:spPr>
        <p:txBody>
          <a:bodyPr wrap="square">
            <a:spAutoFit/>
          </a:bodyPr>
          <a:lstStyle/>
          <a:p>
            <a:pPr>
              <a:lnSpc>
                <a:spcPct val="150000"/>
              </a:lnSpc>
            </a:pPr>
            <a:r>
              <a:rPr lang="zh-CN" altLang="en-US" spc="100" dirty="0">
                <a:cs typeface="+mn-ea"/>
                <a:sym typeface="+mn-lt"/>
              </a:rPr>
              <a:t>一二</a:t>
            </a:r>
            <a:r>
              <a:rPr lang="en-US" altLang="zh-CN" spc="100" dirty="0">
                <a:cs typeface="+mn-ea"/>
                <a:sym typeface="+mn-lt"/>
              </a:rPr>
              <a:t>·</a:t>
            </a:r>
            <a:r>
              <a:rPr lang="zh-CN" altLang="en-US" spc="100" dirty="0">
                <a:cs typeface="+mn-ea"/>
                <a:sym typeface="+mn-lt"/>
              </a:rPr>
              <a:t>九运动公开揭露了日本帝国主义侵略中国，并吞华北的阴谋，打击了国民党政府的妥协投降政策，大大地促进了中国人民的觉醒。它配合了红军北上抗日，促进了国内和平和对日抗战。</a:t>
            </a:r>
            <a:endParaRPr lang="en-US" altLang="zh-CN" spc="100" dirty="0">
              <a:cs typeface="+mn-ea"/>
              <a:sym typeface="+mn-lt"/>
            </a:endParaRPr>
          </a:p>
        </p:txBody>
      </p:sp>
      <p:pic>
        <p:nvPicPr>
          <p:cNvPr id="10" name="图片 9">
            <a:extLst>
              <a:ext uri="{FF2B5EF4-FFF2-40B4-BE49-F238E27FC236}">
                <a16:creationId xmlns:a16="http://schemas.microsoft.com/office/drawing/2014/main" id="{BB634F7A-41EC-4254-90EE-32C05E02DB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9114" y="3835400"/>
            <a:ext cx="2864556" cy="2864556"/>
          </a:xfrm>
          <a:prstGeom prst="rect">
            <a:avLst/>
          </a:prstGeom>
        </p:spPr>
      </p:pic>
      <p:sp>
        <p:nvSpPr>
          <p:cNvPr id="11" name="矩形 10">
            <a:extLst>
              <a:ext uri="{FF2B5EF4-FFF2-40B4-BE49-F238E27FC236}">
                <a16:creationId xmlns:a16="http://schemas.microsoft.com/office/drawing/2014/main" id="{F41FD5E9-2BC5-4978-83D4-E7BF74B757C8}"/>
              </a:ext>
            </a:extLst>
          </p:cNvPr>
          <p:cNvSpPr/>
          <p:nvPr/>
        </p:nvSpPr>
        <p:spPr>
          <a:xfrm>
            <a:off x="4614727" y="1514787"/>
            <a:ext cx="2949846" cy="707886"/>
          </a:xfrm>
          <a:prstGeom prst="rect">
            <a:avLst/>
          </a:prstGeom>
          <a:noFill/>
        </p:spPr>
        <p:txBody>
          <a:bodyPr wrap="none">
            <a:spAutoFit/>
          </a:bodyPr>
          <a:lstStyle/>
          <a:p>
            <a:r>
              <a:rPr lang="zh-CN" altLang="en-US" sz="4000" b="1" spc="100" dirty="0">
                <a:solidFill>
                  <a:srgbClr val="C00000"/>
                </a:solidFill>
                <a:cs typeface="+mn-ea"/>
                <a:sym typeface="+mn-lt"/>
              </a:rPr>
              <a:t>一二</a:t>
            </a:r>
            <a:r>
              <a:rPr lang="en-US" altLang="zh-CN" sz="4000" b="1" spc="100" dirty="0">
                <a:solidFill>
                  <a:srgbClr val="C00000"/>
                </a:solidFill>
                <a:cs typeface="+mn-ea"/>
                <a:sym typeface="+mn-lt"/>
              </a:rPr>
              <a:t>·</a:t>
            </a:r>
            <a:r>
              <a:rPr lang="zh-CN" altLang="en-US" sz="4000" b="1" spc="100" dirty="0">
                <a:solidFill>
                  <a:srgbClr val="C00000"/>
                </a:solidFill>
                <a:cs typeface="+mn-ea"/>
                <a:sym typeface="+mn-lt"/>
              </a:rPr>
              <a:t>九运动</a:t>
            </a:r>
          </a:p>
        </p:txBody>
      </p:sp>
      <p:pic>
        <p:nvPicPr>
          <p:cNvPr id="7" name="图片 6">
            <a:extLst>
              <a:ext uri="{FF2B5EF4-FFF2-40B4-BE49-F238E27FC236}">
                <a16:creationId xmlns:a16="http://schemas.microsoft.com/office/drawing/2014/main" id="{D57F7662-F355-4921-865C-8561BC399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9" name="文本框 8">
            <a:extLst>
              <a:ext uri="{FF2B5EF4-FFF2-40B4-BE49-F238E27FC236}">
                <a16:creationId xmlns:a16="http://schemas.microsoft.com/office/drawing/2014/main" id="{E7944FC4-94ED-4D88-8DC2-227DA06FF91F}"/>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一</a:t>
            </a:r>
          </a:p>
        </p:txBody>
      </p:sp>
      <p:sp>
        <p:nvSpPr>
          <p:cNvPr id="12" name="矩形 11">
            <a:extLst>
              <a:ext uri="{FF2B5EF4-FFF2-40B4-BE49-F238E27FC236}">
                <a16:creationId xmlns:a16="http://schemas.microsoft.com/office/drawing/2014/main" id="{1E2934DE-4A39-4685-94C2-147B134C0587}"/>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事件背景</a:t>
            </a:r>
          </a:p>
        </p:txBody>
      </p:sp>
    </p:spTree>
    <p:extLst>
      <p:ext uri="{BB962C8B-B14F-4D97-AF65-F5344CB8AC3E}">
        <p14:creationId xmlns:p14="http://schemas.microsoft.com/office/powerpoint/2010/main" val="1261313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fallOve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DE3131EE-1603-4B50-9B2A-A09B79F78EF2}"/>
              </a:ext>
            </a:extLst>
          </p:cNvPr>
          <p:cNvSpPr/>
          <p:nvPr/>
        </p:nvSpPr>
        <p:spPr>
          <a:xfrm>
            <a:off x="2286666" y="1781017"/>
            <a:ext cx="5719903" cy="2127634"/>
          </a:xfrm>
          <a:prstGeom prst="rect">
            <a:avLst/>
          </a:prstGeom>
          <a:noFill/>
          <a:ln>
            <a:noFill/>
          </a:ln>
        </p:spPr>
        <p:txBody>
          <a:bodyPr wrap="square">
            <a:spAutoFit/>
          </a:bodyPr>
          <a:lstStyle/>
          <a:p>
            <a:pPr>
              <a:lnSpc>
                <a:spcPct val="150000"/>
              </a:lnSpc>
            </a:pPr>
            <a:r>
              <a:rPr lang="en-US" altLang="zh-CN" spc="100" dirty="0">
                <a:cs typeface="+mn-ea"/>
                <a:sym typeface="+mn-lt"/>
              </a:rPr>
              <a:t>1935</a:t>
            </a:r>
            <a:r>
              <a:rPr lang="zh-CN" altLang="en-US" spc="100" dirty="0">
                <a:cs typeface="+mn-ea"/>
                <a:sym typeface="+mn-lt"/>
              </a:rPr>
              <a:t>年五六月间，日本侵略者密谋策划，在天津和河北等地制造事端，并以武力相威胁，先后迫使南京国民政府接受达成了“何梅协定”和“秦土协定”，把包括平津在内的河北、察哈尔两省的大部分主权奉送给日本。</a:t>
            </a:r>
          </a:p>
        </p:txBody>
      </p:sp>
      <p:sp>
        <p:nvSpPr>
          <p:cNvPr id="5" name="矩形 4">
            <a:extLst>
              <a:ext uri="{FF2B5EF4-FFF2-40B4-BE49-F238E27FC236}">
                <a16:creationId xmlns:a16="http://schemas.microsoft.com/office/drawing/2014/main" id="{193CDD20-5141-46B4-85BF-09BE31B41FF6}"/>
              </a:ext>
            </a:extLst>
          </p:cNvPr>
          <p:cNvSpPr/>
          <p:nvPr/>
        </p:nvSpPr>
        <p:spPr>
          <a:xfrm>
            <a:off x="2286666" y="3997635"/>
            <a:ext cx="5719903" cy="2127634"/>
          </a:xfrm>
          <a:prstGeom prst="rect">
            <a:avLst/>
          </a:prstGeom>
          <a:noFill/>
          <a:ln>
            <a:noFill/>
          </a:ln>
        </p:spPr>
        <p:txBody>
          <a:bodyPr wrap="square">
            <a:spAutoFit/>
          </a:bodyPr>
          <a:lstStyle/>
          <a:p>
            <a:pPr>
              <a:lnSpc>
                <a:spcPct val="150000"/>
              </a:lnSpc>
            </a:pPr>
            <a:r>
              <a:rPr lang="zh-CN" altLang="en-US" spc="100" dirty="0">
                <a:cs typeface="+mn-ea"/>
                <a:sym typeface="+mn-lt"/>
              </a:rPr>
              <a:t>之后，日本帝国主义积极策动所谓华北五省“防共自治运动”，策划成立由其直接控制的傀儡政权，全面在华北进行政治、经济、文化侵略，“华北之大，已经安放不下一张平静的书桌了”，激起北平各阶层人民的极大愤慨。</a:t>
            </a:r>
          </a:p>
        </p:txBody>
      </p:sp>
      <p:grpSp>
        <p:nvGrpSpPr>
          <p:cNvPr id="6" name="组合 5">
            <a:extLst>
              <a:ext uri="{FF2B5EF4-FFF2-40B4-BE49-F238E27FC236}">
                <a16:creationId xmlns:a16="http://schemas.microsoft.com/office/drawing/2014/main" id="{EC5BE4D2-78E2-4331-8E9F-FD31C0F673CD}"/>
              </a:ext>
            </a:extLst>
          </p:cNvPr>
          <p:cNvGrpSpPr/>
          <p:nvPr/>
        </p:nvGrpSpPr>
        <p:grpSpPr>
          <a:xfrm>
            <a:off x="1107572" y="1898984"/>
            <a:ext cx="1046747" cy="4235116"/>
            <a:chOff x="890336" y="1792705"/>
            <a:chExt cx="1046747" cy="4235116"/>
          </a:xfrm>
        </p:grpSpPr>
        <p:sp>
          <p:nvSpPr>
            <p:cNvPr id="7" name="矩形 6">
              <a:extLst>
                <a:ext uri="{FF2B5EF4-FFF2-40B4-BE49-F238E27FC236}">
                  <a16:creationId xmlns:a16="http://schemas.microsoft.com/office/drawing/2014/main" id="{8F5285AC-AA38-4050-BA4E-D0765D5B339A}"/>
                </a:ext>
              </a:extLst>
            </p:cNvPr>
            <p:cNvSpPr/>
            <p:nvPr/>
          </p:nvSpPr>
          <p:spPr>
            <a:xfrm>
              <a:off x="890336" y="1792705"/>
              <a:ext cx="589547" cy="423511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dist"/>
              <a:r>
                <a:rPr lang="zh-CN" altLang="en-US" sz="2400" b="1" spc="100" dirty="0">
                  <a:solidFill>
                    <a:srgbClr val="FFFF00"/>
                  </a:solidFill>
                  <a:cs typeface="+mn-ea"/>
                  <a:sym typeface="+mn-lt"/>
                </a:rPr>
                <a:t>一二</a:t>
              </a:r>
              <a:r>
                <a:rPr lang="en-US" altLang="zh-CN" sz="2400" b="1" spc="100" dirty="0">
                  <a:solidFill>
                    <a:srgbClr val="FFFF00"/>
                  </a:solidFill>
                  <a:cs typeface="+mn-ea"/>
                  <a:sym typeface="+mn-lt"/>
                </a:rPr>
                <a:t>·</a:t>
              </a:r>
              <a:r>
                <a:rPr lang="zh-CN" altLang="en-US" sz="2400" b="1" spc="100" dirty="0">
                  <a:solidFill>
                    <a:srgbClr val="FFFF00"/>
                  </a:solidFill>
                  <a:cs typeface="+mn-ea"/>
                  <a:sym typeface="+mn-lt"/>
                </a:rPr>
                <a:t>九运动</a:t>
              </a:r>
            </a:p>
          </p:txBody>
        </p:sp>
        <p:sp>
          <p:nvSpPr>
            <p:cNvPr id="8" name="等腰三角形 7">
              <a:extLst>
                <a:ext uri="{FF2B5EF4-FFF2-40B4-BE49-F238E27FC236}">
                  <a16:creationId xmlns:a16="http://schemas.microsoft.com/office/drawing/2014/main" id="{FA392635-F175-4616-823D-2BA5B377D6FB}"/>
                </a:ext>
              </a:extLst>
            </p:cNvPr>
            <p:cNvSpPr/>
            <p:nvPr/>
          </p:nvSpPr>
          <p:spPr>
            <a:xfrm rot="5400000">
              <a:off x="1443307" y="1829281"/>
              <a:ext cx="530352" cy="457200"/>
            </a:xfrm>
            <a:prstGeom prs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等腰三角形 9">
              <a:extLst>
                <a:ext uri="{FF2B5EF4-FFF2-40B4-BE49-F238E27FC236}">
                  <a16:creationId xmlns:a16="http://schemas.microsoft.com/office/drawing/2014/main" id="{B2754024-9080-47D8-B121-3ECB9C68B930}"/>
                </a:ext>
              </a:extLst>
            </p:cNvPr>
            <p:cNvSpPr/>
            <p:nvPr/>
          </p:nvSpPr>
          <p:spPr>
            <a:xfrm rot="5400000">
              <a:off x="1443307" y="3914199"/>
              <a:ext cx="530352" cy="457200"/>
            </a:xfrm>
            <a:prstGeom prs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4" name="图片 13">
            <a:extLst>
              <a:ext uri="{FF2B5EF4-FFF2-40B4-BE49-F238E27FC236}">
                <a16:creationId xmlns:a16="http://schemas.microsoft.com/office/drawing/2014/main" id="{A3C7F161-2EDC-49A6-8789-C8822096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4272" y="1781017"/>
            <a:ext cx="4244628" cy="4244628"/>
          </a:xfrm>
          <a:prstGeom prst="rect">
            <a:avLst/>
          </a:prstGeom>
        </p:spPr>
      </p:pic>
      <p:pic>
        <p:nvPicPr>
          <p:cNvPr id="9" name="图片 8">
            <a:extLst>
              <a:ext uri="{FF2B5EF4-FFF2-40B4-BE49-F238E27FC236}">
                <a16:creationId xmlns:a16="http://schemas.microsoft.com/office/drawing/2014/main" id="{2E47B962-F4E3-48EA-A711-A8CD012255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1" name="文本框 10">
            <a:extLst>
              <a:ext uri="{FF2B5EF4-FFF2-40B4-BE49-F238E27FC236}">
                <a16:creationId xmlns:a16="http://schemas.microsoft.com/office/drawing/2014/main" id="{C6F956A3-3850-442A-9D90-DC5785A3DE38}"/>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一</a:t>
            </a:r>
          </a:p>
        </p:txBody>
      </p:sp>
      <p:sp>
        <p:nvSpPr>
          <p:cNvPr id="12" name="矩形 11">
            <a:extLst>
              <a:ext uri="{FF2B5EF4-FFF2-40B4-BE49-F238E27FC236}">
                <a16:creationId xmlns:a16="http://schemas.microsoft.com/office/drawing/2014/main" id="{C314B5DE-84D2-47B1-B2CB-FF0FC8C59FD7}"/>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事件背景</a:t>
            </a:r>
          </a:p>
        </p:txBody>
      </p:sp>
    </p:spTree>
    <p:extLst>
      <p:ext uri="{BB962C8B-B14F-4D97-AF65-F5344CB8AC3E}">
        <p14:creationId xmlns:p14="http://schemas.microsoft.com/office/powerpoint/2010/main" val="3643726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drap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07FF6E9-21BE-4B00-A3F0-0A113D5F767A}"/>
              </a:ext>
            </a:extLst>
          </p:cNvPr>
          <p:cNvSpPr txBox="1"/>
          <p:nvPr/>
        </p:nvSpPr>
        <p:spPr>
          <a:xfrm>
            <a:off x="838630" y="1639994"/>
            <a:ext cx="1433690" cy="867930"/>
          </a:xfrm>
          <a:prstGeom prst="homePlate">
            <a:avLst/>
          </a:prstGeom>
          <a:solidFill>
            <a:srgbClr val="C00000"/>
          </a:solidFill>
        </p:spPr>
        <p:txBody>
          <a:bodyPr wrap="square">
            <a:spAutoFit/>
          </a:bodyPr>
          <a:lstStyle/>
          <a:p>
            <a:pPr lvl="0" algn="ctr" defTabSz="666750">
              <a:lnSpc>
                <a:spcPct val="90000"/>
              </a:lnSpc>
              <a:spcBef>
                <a:spcPct val="0"/>
              </a:spcBef>
              <a:spcAft>
                <a:spcPct val="35000"/>
              </a:spcAft>
            </a:pPr>
            <a:r>
              <a:rPr lang="zh-CN" altLang="en-US" sz="2800" kern="1200" dirty="0">
                <a:solidFill>
                  <a:schemeClr val="bg1"/>
                </a:solidFill>
                <a:cs typeface="+mn-ea"/>
                <a:sym typeface="+mn-lt"/>
              </a:rPr>
              <a:t>事件背景</a:t>
            </a:r>
            <a:endParaRPr lang="zh-CN" altLang="zh-CN" sz="2800" kern="1200" dirty="0">
              <a:solidFill>
                <a:schemeClr val="bg1"/>
              </a:solidFill>
              <a:cs typeface="+mn-ea"/>
              <a:sym typeface="+mn-lt"/>
            </a:endParaRPr>
          </a:p>
        </p:txBody>
      </p:sp>
      <p:sp>
        <p:nvSpPr>
          <p:cNvPr id="3" name="文本框 2">
            <a:extLst>
              <a:ext uri="{FF2B5EF4-FFF2-40B4-BE49-F238E27FC236}">
                <a16:creationId xmlns:a16="http://schemas.microsoft.com/office/drawing/2014/main" id="{5B3B0354-901F-4D3E-A6F9-E2BDA45FA81A}"/>
              </a:ext>
            </a:extLst>
          </p:cNvPr>
          <p:cNvSpPr txBox="1"/>
          <p:nvPr/>
        </p:nvSpPr>
        <p:spPr>
          <a:xfrm>
            <a:off x="2436676" y="1450241"/>
            <a:ext cx="9168301" cy="1200329"/>
          </a:xfrm>
          <a:prstGeom prst="rect">
            <a:avLst/>
          </a:prstGeom>
          <a:noFill/>
        </p:spPr>
        <p:txBody>
          <a:bodyPr wrap="square">
            <a:spAutoFit/>
          </a:bodyPr>
          <a:lstStyle/>
          <a:p>
            <a:r>
              <a:rPr lang="zh-CN" altLang="en-US" spc="100" dirty="0">
                <a:cs typeface="+mn-ea"/>
                <a:sym typeface="+mn-lt"/>
              </a:rPr>
              <a:t>当日本帝国主义的魔爪伸向华北大地之时，中国共产党人向劳动大众发出抵御侵略、保卫华北的号召。</a:t>
            </a:r>
            <a:r>
              <a:rPr lang="en-US" altLang="zh-CN" spc="100" dirty="0">
                <a:cs typeface="+mn-ea"/>
                <a:sym typeface="+mn-lt"/>
              </a:rPr>
              <a:t>1935</a:t>
            </a:r>
            <a:r>
              <a:rPr lang="zh-CN" altLang="en-US" spc="100" dirty="0">
                <a:cs typeface="+mn-ea"/>
                <a:sym typeface="+mn-lt"/>
              </a:rPr>
              <a:t>年，中共河北省委多次发出通知、宣言，要求华北地区各级党组织，在群众中广泛宣传，开展抗日救亡斗争，并对北平市领导机构进行改组，从政治上和组织上加强了对抗日救亡运动的领导。</a:t>
            </a:r>
          </a:p>
        </p:txBody>
      </p:sp>
      <p:sp>
        <p:nvSpPr>
          <p:cNvPr id="4" name="文本框 3">
            <a:extLst>
              <a:ext uri="{FF2B5EF4-FFF2-40B4-BE49-F238E27FC236}">
                <a16:creationId xmlns:a16="http://schemas.microsoft.com/office/drawing/2014/main" id="{EF82168E-C733-4C2D-97C4-02A1D5265758}"/>
              </a:ext>
            </a:extLst>
          </p:cNvPr>
          <p:cNvSpPr txBox="1"/>
          <p:nvPr/>
        </p:nvSpPr>
        <p:spPr>
          <a:xfrm>
            <a:off x="838630" y="2840323"/>
            <a:ext cx="1433690" cy="867930"/>
          </a:xfrm>
          <a:prstGeom prst="homePlate">
            <a:avLst/>
          </a:prstGeom>
          <a:solidFill>
            <a:srgbClr val="C00000"/>
          </a:solidFill>
        </p:spPr>
        <p:txBody>
          <a:bodyPr wrap="square">
            <a:spAutoFit/>
          </a:bodyPr>
          <a:lstStyle/>
          <a:p>
            <a:pPr lvl="0" algn="ctr" defTabSz="666750">
              <a:lnSpc>
                <a:spcPct val="90000"/>
              </a:lnSpc>
              <a:spcBef>
                <a:spcPct val="0"/>
              </a:spcBef>
              <a:spcAft>
                <a:spcPct val="35000"/>
              </a:spcAft>
            </a:pPr>
            <a:r>
              <a:rPr lang="zh-CN" altLang="en-US" sz="2800" kern="1200" dirty="0">
                <a:solidFill>
                  <a:schemeClr val="bg1"/>
                </a:solidFill>
                <a:cs typeface="+mn-ea"/>
                <a:sym typeface="+mn-lt"/>
              </a:rPr>
              <a:t>事件背景</a:t>
            </a:r>
            <a:endParaRPr lang="zh-CN" altLang="zh-CN" sz="2800" kern="1200" dirty="0">
              <a:solidFill>
                <a:schemeClr val="bg1"/>
              </a:solidFill>
              <a:cs typeface="+mn-ea"/>
              <a:sym typeface="+mn-lt"/>
            </a:endParaRPr>
          </a:p>
        </p:txBody>
      </p:sp>
      <p:sp>
        <p:nvSpPr>
          <p:cNvPr id="5" name="文本框 4">
            <a:extLst>
              <a:ext uri="{FF2B5EF4-FFF2-40B4-BE49-F238E27FC236}">
                <a16:creationId xmlns:a16="http://schemas.microsoft.com/office/drawing/2014/main" id="{15475DAE-A76D-4C03-8C46-763D31DCC84D}"/>
              </a:ext>
            </a:extLst>
          </p:cNvPr>
          <p:cNvSpPr txBox="1"/>
          <p:nvPr/>
        </p:nvSpPr>
        <p:spPr>
          <a:xfrm>
            <a:off x="2436676" y="2784923"/>
            <a:ext cx="9168301" cy="923330"/>
          </a:xfrm>
          <a:prstGeom prst="rect">
            <a:avLst/>
          </a:prstGeom>
          <a:noFill/>
        </p:spPr>
        <p:txBody>
          <a:bodyPr wrap="square">
            <a:spAutoFit/>
          </a:bodyPr>
          <a:lstStyle/>
          <a:p>
            <a:r>
              <a:rPr lang="en-US" altLang="zh-CN" spc="100" dirty="0">
                <a:cs typeface="+mn-ea"/>
                <a:sym typeface="+mn-lt"/>
              </a:rPr>
              <a:t>11</a:t>
            </a:r>
            <a:r>
              <a:rPr lang="zh-CN" altLang="en-US" spc="100" dirty="0">
                <a:cs typeface="+mn-ea"/>
                <a:sym typeface="+mn-lt"/>
              </a:rPr>
              <a:t>月，在彭涛、周小舟、谷景生、姚依林等人的领导下，北平大中学校学生成立了“北平市学生联合会”，女一中学生郭明秋为主席，姚依林为秘书长。中共北平市工作委员会在学联建立了党团，彭涛为书记。</a:t>
            </a:r>
          </a:p>
        </p:txBody>
      </p:sp>
      <p:sp>
        <p:nvSpPr>
          <p:cNvPr id="6" name="文本框 5">
            <a:extLst>
              <a:ext uri="{FF2B5EF4-FFF2-40B4-BE49-F238E27FC236}">
                <a16:creationId xmlns:a16="http://schemas.microsoft.com/office/drawing/2014/main" id="{98ADEA0A-9624-4023-BFCD-FBCD6EB95382}"/>
              </a:ext>
            </a:extLst>
          </p:cNvPr>
          <p:cNvSpPr txBox="1"/>
          <p:nvPr/>
        </p:nvSpPr>
        <p:spPr>
          <a:xfrm>
            <a:off x="838630" y="4162418"/>
            <a:ext cx="1433690" cy="867930"/>
          </a:xfrm>
          <a:prstGeom prst="homePlate">
            <a:avLst/>
          </a:prstGeom>
          <a:solidFill>
            <a:srgbClr val="C00000"/>
          </a:solidFill>
        </p:spPr>
        <p:txBody>
          <a:bodyPr wrap="square">
            <a:spAutoFit/>
          </a:bodyPr>
          <a:lstStyle/>
          <a:p>
            <a:pPr lvl="0" algn="ctr" defTabSz="666750">
              <a:lnSpc>
                <a:spcPct val="90000"/>
              </a:lnSpc>
              <a:spcBef>
                <a:spcPct val="0"/>
              </a:spcBef>
              <a:spcAft>
                <a:spcPct val="35000"/>
              </a:spcAft>
            </a:pPr>
            <a:r>
              <a:rPr lang="zh-CN" altLang="en-US" sz="2800" kern="1200" dirty="0">
                <a:solidFill>
                  <a:schemeClr val="bg1"/>
                </a:solidFill>
                <a:cs typeface="+mn-ea"/>
                <a:sym typeface="+mn-lt"/>
              </a:rPr>
              <a:t>事件背景</a:t>
            </a:r>
            <a:endParaRPr lang="zh-CN" altLang="zh-CN" sz="2800" kern="1200" dirty="0">
              <a:solidFill>
                <a:schemeClr val="bg1"/>
              </a:solidFill>
              <a:cs typeface="+mn-ea"/>
              <a:sym typeface="+mn-lt"/>
            </a:endParaRPr>
          </a:p>
        </p:txBody>
      </p:sp>
      <p:sp>
        <p:nvSpPr>
          <p:cNvPr id="7" name="文本框 6">
            <a:extLst>
              <a:ext uri="{FF2B5EF4-FFF2-40B4-BE49-F238E27FC236}">
                <a16:creationId xmlns:a16="http://schemas.microsoft.com/office/drawing/2014/main" id="{E5EC495D-D463-45B1-A784-E2F2E459460D}"/>
              </a:ext>
            </a:extLst>
          </p:cNvPr>
          <p:cNvSpPr txBox="1"/>
          <p:nvPr/>
        </p:nvSpPr>
        <p:spPr>
          <a:xfrm>
            <a:off x="2436676" y="3842606"/>
            <a:ext cx="9168301" cy="1477328"/>
          </a:xfrm>
          <a:prstGeom prst="rect">
            <a:avLst/>
          </a:prstGeom>
          <a:noFill/>
        </p:spPr>
        <p:txBody>
          <a:bodyPr wrap="square">
            <a:spAutoFit/>
          </a:bodyPr>
          <a:lstStyle/>
          <a:p>
            <a:r>
              <a:rPr lang="en-US" altLang="zh-CN" spc="100" dirty="0">
                <a:cs typeface="+mn-ea"/>
                <a:sym typeface="+mn-lt"/>
              </a:rPr>
              <a:t>1935</a:t>
            </a:r>
            <a:r>
              <a:rPr lang="zh-CN" altLang="en-US" spc="100" dirty="0">
                <a:cs typeface="+mn-ea"/>
                <a:sym typeface="+mn-lt"/>
              </a:rPr>
              <a:t>年</a:t>
            </a:r>
            <a:r>
              <a:rPr lang="en-US" altLang="zh-CN" spc="100" dirty="0">
                <a:cs typeface="+mn-ea"/>
                <a:sym typeface="+mn-lt"/>
              </a:rPr>
              <a:t>12</a:t>
            </a:r>
            <a:r>
              <a:rPr lang="zh-CN" altLang="en-US" spc="100" dirty="0">
                <a:cs typeface="+mn-ea"/>
                <a:sym typeface="+mn-lt"/>
              </a:rPr>
              <a:t>月</a:t>
            </a:r>
            <a:r>
              <a:rPr lang="en-US" altLang="zh-CN" spc="100" dirty="0">
                <a:cs typeface="+mn-ea"/>
                <a:sym typeface="+mn-lt"/>
              </a:rPr>
              <a:t>6</a:t>
            </a:r>
            <a:r>
              <a:rPr lang="zh-CN" altLang="en-US" spc="100" dirty="0">
                <a:cs typeface="+mn-ea"/>
                <a:sym typeface="+mn-lt"/>
              </a:rPr>
              <a:t>日，北平学联召开代表会，</a:t>
            </a:r>
          </a:p>
          <a:p>
            <a:r>
              <a:rPr lang="zh-CN" altLang="en-US" spc="100" dirty="0">
                <a:cs typeface="+mn-ea"/>
                <a:sym typeface="+mn-lt"/>
              </a:rPr>
              <a:t>通过并发表了</a:t>
            </a:r>
            <a:r>
              <a:rPr lang="en-US" altLang="zh-CN" spc="100" dirty="0">
                <a:cs typeface="+mn-ea"/>
                <a:sym typeface="+mn-lt"/>
              </a:rPr>
              <a:t>《</a:t>
            </a:r>
            <a:r>
              <a:rPr lang="zh-CN" altLang="en-US" spc="100" dirty="0">
                <a:cs typeface="+mn-ea"/>
                <a:sym typeface="+mn-lt"/>
              </a:rPr>
              <a:t>北平市学生联合会成立宣言</a:t>
            </a:r>
            <a:r>
              <a:rPr lang="en-US" altLang="zh-CN" spc="100" dirty="0">
                <a:cs typeface="+mn-ea"/>
                <a:sym typeface="+mn-lt"/>
              </a:rPr>
              <a:t>》</a:t>
            </a:r>
            <a:r>
              <a:rPr lang="zh-CN" altLang="en-US" spc="100" dirty="0">
                <a:cs typeface="+mn-ea"/>
                <a:sym typeface="+mn-lt"/>
              </a:rPr>
              <a:t>。随即，平津</a:t>
            </a:r>
            <a:r>
              <a:rPr lang="en-US" altLang="zh-CN" spc="100" dirty="0">
                <a:cs typeface="+mn-ea"/>
                <a:sym typeface="+mn-lt"/>
              </a:rPr>
              <a:t>15</a:t>
            </a:r>
            <a:r>
              <a:rPr lang="zh-CN" altLang="en-US" spc="100" dirty="0">
                <a:cs typeface="+mn-ea"/>
                <a:sym typeface="+mn-lt"/>
              </a:rPr>
              <a:t>所大中学校联合发出通电，反对“防共自治”，要求政府讨伐汉奸殷汝耕，动员全国人民抵抗日本的侵略。就在这天，传来了在日本侵略者逼迫下将于</a:t>
            </a:r>
            <a:r>
              <a:rPr lang="en-US" altLang="zh-CN" spc="100" dirty="0">
                <a:cs typeface="+mn-ea"/>
                <a:sym typeface="+mn-lt"/>
              </a:rPr>
              <a:t>12</a:t>
            </a:r>
            <a:r>
              <a:rPr lang="zh-CN" altLang="en-US" spc="100" dirty="0">
                <a:cs typeface="+mn-ea"/>
                <a:sym typeface="+mn-lt"/>
              </a:rPr>
              <a:t>月</a:t>
            </a:r>
            <a:r>
              <a:rPr lang="en-US" altLang="zh-CN" spc="100" dirty="0">
                <a:cs typeface="+mn-ea"/>
                <a:sym typeface="+mn-lt"/>
              </a:rPr>
              <a:t>9</a:t>
            </a:r>
            <a:r>
              <a:rPr lang="zh-CN" altLang="en-US" spc="100" dirty="0">
                <a:cs typeface="+mn-ea"/>
                <a:sym typeface="+mn-lt"/>
              </a:rPr>
              <a:t>日成立“冀察政务委员会”的消息，广大同学和各界进步人士极为震惊。</a:t>
            </a:r>
            <a:endParaRPr lang="en-US" altLang="zh-CN" spc="100" dirty="0">
              <a:cs typeface="+mn-ea"/>
              <a:sym typeface="+mn-lt"/>
            </a:endParaRPr>
          </a:p>
        </p:txBody>
      </p:sp>
      <p:sp>
        <p:nvSpPr>
          <p:cNvPr id="8" name="文本框 7">
            <a:extLst>
              <a:ext uri="{FF2B5EF4-FFF2-40B4-BE49-F238E27FC236}">
                <a16:creationId xmlns:a16="http://schemas.microsoft.com/office/drawing/2014/main" id="{0D8740E5-E1F4-4DB2-B8C3-21ED269280B5}"/>
              </a:ext>
            </a:extLst>
          </p:cNvPr>
          <p:cNvSpPr txBox="1"/>
          <p:nvPr/>
        </p:nvSpPr>
        <p:spPr>
          <a:xfrm>
            <a:off x="838630" y="5569791"/>
            <a:ext cx="1433690" cy="867930"/>
          </a:xfrm>
          <a:prstGeom prst="homePlate">
            <a:avLst/>
          </a:prstGeom>
          <a:solidFill>
            <a:srgbClr val="C00000"/>
          </a:solidFill>
        </p:spPr>
        <p:txBody>
          <a:bodyPr wrap="square">
            <a:spAutoFit/>
          </a:bodyPr>
          <a:lstStyle/>
          <a:p>
            <a:pPr lvl="0" algn="ctr" defTabSz="666750">
              <a:lnSpc>
                <a:spcPct val="90000"/>
              </a:lnSpc>
              <a:spcBef>
                <a:spcPct val="0"/>
              </a:spcBef>
              <a:spcAft>
                <a:spcPct val="35000"/>
              </a:spcAft>
            </a:pPr>
            <a:r>
              <a:rPr lang="zh-CN" altLang="en-US" sz="2800" kern="1200" dirty="0">
                <a:solidFill>
                  <a:schemeClr val="bg1"/>
                </a:solidFill>
                <a:cs typeface="+mn-ea"/>
                <a:sym typeface="+mn-lt"/>
              </a:rPr>
              <a:t>事件背景</a:t>
            </a:r>
            <a:endParaRPr lang="zh-CN" altLang="zh-CN" sz="2800" kern="1200" dirty="0">
              <a:solidFill>
                <a:schemeClr val="bg1"/>
              </a:solidFill>
              <a:cs typeface="+mn-ea"/>
              <a:sym typeface="+mn-lt"/>
            </a:endParaRPr>
          </a:p>
        </p:txBody>
      </p:sp>
      <p:sp>
        <p:nvSpPr>
          <p:cNvPr id="9" name="文本框 8">
            <a:extLst>
              <a:ext uri="{FF2B5EF4-FFF2-40B4-BE49-F238E27FC236}">
                <a16:creationId xmlns:a16="http://schemas.microsoft.com/office/drawing/2014/main" id="{98202F02-A153-4347-B74A-92A4FCA9F9CC}"/>
              </a:ext>
            </a:extLst>
          </p:cNvPr>
          <p:cNvSpPr txBox="1"/>
          <p:nvPr/>
        </p:nvSpPr>
        <p:spPr>
          <a:xfrm>
            <a:off x="2436676" y="5514391"/>
            <a:ext cx="9168301" cy="923330"/>
          </a:xfrm>
          <a:prstGeom prst="rect">
            <a:avLst/>
          </a:prstGeom>
          <a:noFill/>
        </p:spPr>
        <p:txBody>
          <a:bodyPr wrap="square">
            <a:spAutoFit/>
          </a:bodyPr>
          <a:lstStyle/>
          <a:p>
            <a:r>
              <a:rPr lang="en-US" altLang="zh-CN" spc="100" dirty="0">
                <a:cs typeface="+mn-ea"/>
                <a:sym typeface="+mn-lt"/>
              </a:rPr>
              <a:t>12</a:t>
            </a:r>
            <a:r>
              <a:rPr lang="zh-CN" altLang="en-US" spc="100" dirty="0">
                <a:cs typeface="+mn-ea"/>
                <a:sym typeface="+mn-lt"/>
              </a:rPr>
              <a:t>月</a:t>
            </a:r>
            <a:r>
              <a:rPr lang="en-US" altLang="zh-CN" spc="100" dirty="0">
                <a:cs typeface="+mn-ea"/>
                <a:sym typeface="+mn-lt"/>
              </a:rPr>
              <a:t>7</a:t>
            </a:r>
            <a:r>
              <a:rPr lang="zh-CN" altLang="en-US" spc="100" dirty="0">
                <a:cs typeface="+mn-ea"/>
                <a:sym typeface="+mn-lt"/>
              </a:rPr>
              <a:t>日，在中共北平临时工委的领导下，北平学联决定于</a:t>
            </a:r>
            <a:r>
              <a:rPr lang="en-US" altLang="zh-CN" spc="100" dirty="0">
                <a:cs typeface="+mn-ea"/>
                <a:sym typeface="+mn-lt"/>
              </a:rPr>
              <a:t>9</a:t>
            </a:r>
            <a:r>
              <a:rPr lang="zh-CN" altLang="en-US" spc="100" dirty="0">
                <a:cs typeface="+mn-ea"/>
                <a:sym typeface="+mn-lt"/>
              </a:rPr>
              <a:t>日举行学生大请愿，反对“华北自治”。</a:t>
            </a:r>
            <a:r>
              <a:rPr lang="en-US" altLang="zh-CN" spc="100" dirty="0">
                <a:cs typeface="+mn-ea"/>
                <a:sym typeface="+mn-lt"/>
              </a:rPr>
              <a:t>8</a:t>
            </a:r>
            <a:r>
              <a:rPr lang="zh-CN" altLang="en-US" spc="100" dirty="0">
                <a:cs typeface="+mn-ea"/>
                <a:sym typeface="+mn-lt"/>
              </a:rPr>
              <a:t>日，彭涛、姚依林、郭明秋、黄敬、孙敬文等人开会研究，决定由黄敬任游行队伍总指挥，姚依林、郭明秋进行队外指挥。</a:t>
            </a:r>
          </a:p>
        </p:txBody>
      </p:sp>
      <p:pic>
        <p:nvPicPr>
          <p:cNvPr id="10" name="图片 9">
            <a:extLst>
              <a:ext uri="{FF2B5EF4-FFF2-40B4-BE49-F238E27FC236}">
                <a16:creationId xmlns:a16="http://schemas.microsoft.com/office/drawing/2014/main" id="{B9B07E78-2FBC-4C8B-8317-FA7358379A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11" name="文本框 10">
            <a:extLst>
              <a:ext uri="{FF2B5EF4-FFF2-40B4-BE49-F238E27FC236}">
                <a16:creationId xmlns:a16="http://schemas.microsoft.com/office/drawing/2014/main" id="{30CEE914-074E-47D8-BC3C-0C41FE7939D1}"/>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一</a:t>
            </a:r>
          </a:p>
        </p:txBody>
      </p:sp>
      <p:sp>
        <p:nvSpPr>
          <p:cNvPr id="12" name="矩形 11">
            <a:extLst>
              <a:ext uri="{FF2B5EF4-FFF2-40B4-BE49-F238E27FC236}">
                <a16:creationId xmlns:a16="http://schemas.microsoft.com/office/drawing/2014/main" id="{DA80C20B-1F8D-4738-AD1C-BBDFBDE0152D}"/>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事件背景</a:t>
            </a:r>
          </a:p>
        </p:txBody>
      </p:sp>
    </p:spTree>
    <p:extLst>
      <p:ext uri="{BB962C8B-B14F-4D97-AF65-F5344CB8AC3E}">
        <p14:creationId xmlns:p14="http://schemas.microsoft.com/office/powerpoint/2010/main" val="1249660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2" presetClass="entr" presetSubtype="2"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02141E-B8E7-4DF9-8829-AD0A81F9D454}"/>
              </a:ext>
            </a:extLst>
          </p:cNvPr>
          <p:cNvPicPr>
            <a:picLocks noChangeAspect="1"/>
          </p:cNvPicPr>
          <p:nvPr/>
        </p:nvPicPr>
        <p:blipFill rotWithShape="1">
          <a:blip r:embed="rId2">
            <a:extLst>
              <a:ext uri="{28A0092B-C50C-407E-A947-70E740481C1C}">
                <a14:useLocalDpi xmlns:a14="http://schemas.microsoft.com/office/drawing/2010/main" val="0"/>
              </a:ext>
            </a:extLst>
          </a:blip>
          <a:srcRect t="67976"/>
          <a:stretch/>
        </p:blipFill>
        <p:spPr>
          <a:xfrm>
            <a:off x="0" y="6134104"/>
            <a:ext cx="12192000" cy="722222"/>
          </a:xfrm>
          <a:prstGeom prst="rect">
            <a:avLst/>
          </a:prstGeom>
        </p:spPr>
      </p:pic>
      <p:sp>
        <p:nvSpPr>
          <p:cNvPr id="4" name="文本框 3">
            <a:extLst>
              <a:ext uri="{FF2B5EF4-FFF2-40B4-BE49-F238E27FC236}">
                <a16:creationId xmlns:a16="http://schemas.microsoft.com/office/drawing/2014/main" id="{B3527F4E-1396-40A7-BDA1-272FFEBCD18E}"/>
              </a:ext>
            </a:extLst>
          </p:cNvPr>
          <p:cNvSpPr txBox="1"/>
          <p:nvPr/>
        </p:nvSpPr>
        <p:spPr>
          <a:xfrm>
            <a:off x="2541137" y="800370"/>
            <a:ext cx="1299001" cy="2215991"/>
          </a:xfrm>
          <a:prstGeom prst="rect">
            <a:avLst/>
          </a:prstGeom>
          <a:noFill/>
        </p:spPr>
        <p:txBody>
          <a:bodyPr wrap="square" rtlCol="0">
            <a:spAutoFit/>
            <a:scene3d>
              <a:camera prst="orthographicFront"/>
              <a:lightRig rig="threePt" dir="t"/>
            </a:scene3d>
            <a:sp3d contourW="12700"/>
          </a:bodyPr>
          <a:lstStyle/>
          <a:p>
            <a:pPr algn="ctr"/>
            <a:r>
              <a:rPr lang="en-US" altLang="zh-CN" sz="13800" dirty="0">
                <a:solidFill>
                  <a:srgbClr val="C00000"/>
                </a:solidFill>
                <a:cs typeface="+mn-ea"/>
                <a:sym typeface="+mn-lt"/>
              </a:rPr>
              <a:t>2</a:t>
            </a:r>
            <a:endParaRPr lang="zh-CN" altLang="en-US" sz="13800" dirty="0">
              <a:solidFill>
                <a:srgbClr val="C00000"/>
              </a:solidFill>
              <a:cs typeface="+mn-ea"/>
              <a:sym typeface="+mn-lt"/>
            </a:endParaRPr>
          </a:p>
        </p:txBody>
      </p:sp>
      <p:sp>
        <p:nvSpPr>
          <p:cNvPr id="5" name="文本框 4">
            <a:extLst>
              <a:ext uri="{FF2B5EF4-FFF2-40B4-BE49-F238E27FC236}">
                <a16:creationId xmlns:a16="http://schemas.microsoft.com/office/drawing/2014/main" id="{D70157F8-5E6B-4B92-A72D-156D01329B0B}"/>
              </a:ext>
            </a:extLst>
          </p:cNvPr>
          <p:cNvSpPr txBox="1"/>
          <p:nvPr/>
        </p:nvSpPr>
        <p:spPr>
          <a:xfrm>
            <a:off x="660400" y="3360868"/>
            <a:ext cx="5060475" cy="1569660"/>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kumimoji="1" lang="zh-CN" altLang="en-US" sz="9600" dirty="0">
                <a:solidFill>
                  <a:srgbClr val="C00000"/>
                </a:solidFill>
                <a:latin typeface="+mn-lt"/>
                <a:cs typeface="+mn-ea"/>
                <a:sym typeface="+mn-lt"/>
              </a:rPr>
              <a:t>事件过程</a:t>
            </a:r>
          </a:p>
        </p:txBody>
      </p:sp>
      <p:sp>
        <p:nvSpPr>
          <p:cNvPr id="6" name="文本框 5">
            <a:extLst>
              <a:ext uri="{FF2B5EF4-FFF2-40B4-BE49-F238E27FC236}">
                <a16:creationId xmlns:a16="http://schemas.microsoft.com/office/drawing/2014/main" id="{782DE342-A397-49A7-8FFA-749CDD02890A}"/>
              </a:ext>
            </a:extLst>
          </p:cNvPr>
          <p:cNvSpPr txBox="1"/>
          <p:nvPr/>
        </p:nvSpPr>
        <p:spPr>
          <a:xfrm>
            <a:off x="741160" y="4850039"/>
            <a:ext cx="4898955" cy="733662"/>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zh-CN" altLang="en-US" sz="1800" dirty="0">
                <a:solidFill>
                  <a:srgbClr val="C00000"/>
                </a:solidFill>
                <a:latin typeface="+mn-lt"/>
                <a:cs typeface="+mn-ea"/>
                <a:sym typeface="+mn-lt"/>
              </a:rPr>
              <a:t>输入内容输入内容输入内容输入内容输入内容输入内容</a:t>
            </a:r>
            <a:endParaRPr lang="en-US" altLang="zh-CN" sz="1800" dirty="0">
              <a:solidFill>
                <a:srgbClr val="C00000"/>
              </a:solidFill>
              <a:latin typeface="+mn-lt"/>
              <a:cs typeface="+mn-ea"/>
              <a:sym typeface="+mn-lt"/>
            </a:endParaRPr>
          </a:p>
        </p:txBody>
      </p:sp>
      <p:sp>
        <p:nvSpPr>
          <p:cNvPr id="7" name="文本框 6">
            <a:extLst>
              <a:ext uri="{FF2B5EF4-FFF2-40B4-BE49-F238E27FC236}">
                <a16:creationId xmlns:a16="http://schemas.microsoft.com/office/drawing/2014/main" id="{99F9FE2D-C6D3-41B7-B7AE-1E06B7DB29CD}"/>
              </a:ext>
            </a:extLst>
          </p:cNvPr>
          <p:cNvSpPr txBox="1"/>
          <p:nvPr/>
        </p:nvSpPr>
        <p:spPr>
          <a:xfrm>
            <a:off x="2287422" y="2576092"/>
            <a:ext cx="1806430" cy="400110"/>
          </a:xfrm>
          <a:prstGeom prst="rect">
            <a:avLst/>
          </a:prstGeom>
          <a:solidFill>
            <a:srgbClr val="C00000"/>
          </a:solidFill>
        </p:spPr>
        <p:txBody>
          <a:bodyPr wrap="square" rtlCol="0">
            <a:spAutoFit/>
            <a:scene3d>
              <a:camera prst="orthographicFront"/>
              <a:lightRig rig="threePt" dir="t"/>
            </a:scene3d>
            <a:sp3d contourW="12700"/>
          </a:bodyPr>
          <a:lstStyle/>
          <a:p>
            <a:pPr algn="ctr"/>
            <a:r>
              <a:rPr lang="en-US" altLang="zh-CN" sz="2000" b="1" dirty="0">
                <a:solidFill>
                  <a:schemeClr val="bg1"/>
                </a:solidFill>
                <a:cs typeface="+mn-ea"/>
                <a:sym typeface="+mn-lt"/>
              </a:rPr>
              <a:t>PART 02</a:t>
            </a:r>
            <a:endParaRPr lang="zh-CN" altLang="en-US" sz="2000" b="1" dirty="0">
              <a:solidFill>
                <a:schemeClr val="bg1"/>
              </a:solidFill>
              <a:cs typeface="+mn-ea"/>
              <a:sym typeface="+mn-lt"/>
            </a:endParaRPr>
          </a:p>
        </p:txBody>
      </p:sp>
      <p:pic>
        <p:nvPicPr>
          <p:cNvPr id="13" name="图片 12">
            <a:extLst>
              <a:ext uri="{FF2B5EF4-FFF2-40B4-BE49-F238E27FC236}">
                <a16:creationId xmlns:a16="http://schemas.microsoft.com/office/drawing/2014/main" id="{B5C4EF28-ED1A-46D5-A0C6-6DE3B9877ABE}"/>
              </a:ext>
            </a:extLst>
          </p:cNvPr>
          <p:cNvPicPr>
            <a:picLocks noChangeAspect="1"/>
          </p:cNvPicPr>
          <p:nvPr/>
        </p:nvPicPr>
        <p:blipFill rotWithShape="1">
          <a:blip r:embed="rId3">
            <a:extLst>
              <a:ext uri="{28A0092B-C50C-407E-A947-70E740481C1C}">
                <a14:useLocalDpi xmlns:a14="http://schemas.microsoft.com/office/drawing/2010/main" val="0"/>
              </a:ext>
            </a:extLst>
          </a:blip>
          <a:srcRect l="26120" b="6130"/>
          <a:stretch/>
        </p:blipFill>
        <p:spPr>
          <a:xfrm flipH="1">
            <a:off x="5226574" y="1471622"/>
            <a:ext cx="6472801" cy="4112079"/>
          </a:xfrm>
          <a:prstGeom prst="rect">
            <a:avLst/>
          </a:prstGeom>
        </p:spPr>
      </p:pic>
      <p:pic>
        <p:nvPicPr>
          <p:cNvPr id="15" name="图片 14">
            <a:extLst>
              <a:ext uri="{FF2B5EF4-FFF2-40B4-BE49-F238E27FC236}">
                <a16:creationId xmlns:a16="http://schemas.microsoft.com/office/drawing/2014/main" id="{6CAC6055-E687-4350-AF78-822B389E7C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972860" y="163049"/>
            <a:ext cx="3340100" cy="3340100"/>
          </a:xfrm>
          <a:prstGeom prst="rect">
            <a:avLst/>
          </a:prstGeom>
        </p:spPr>
      </p:pic>
    </p:spTree>
    <p:extLst>
      <p:ext uri="{BB962C8B-B14F-4D97-AF65-F5344CB8AC3E}">
        <p14:creationId xmlns:p14="http://schemas.microsoft.com/office/powerpoint/2010/main" val="1885357215"/>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par>
                          <p:cTn id="35" fill="hold">
                            <p:stCondLst>
                              <p:cond delay="31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4150"/>
                            </p:stCondLst>
                            <p:childTnLst>
                              <p:par>
                                <p:cTn id="42" presetID="42"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E1A9925-0578-46D2-91C8-82E703DA41A0}"/>
              </a:ext>
            </a:extLst>
          </p:cNvPr>
          <p:cNvSpPr/>
          <p:nvPr/>
        </p:nvSpPr>
        <p:spPr>
          <a:xfrm>
            <a:off x="578486" y="1724559"/>
            <a:ext cx="10953113" cy="1504386"/>
          </a:xfrm>
          <a:prstGeom prst="rect">
            <a:avLst/>
          </a:prstGeom>
        </p:spPr>
        <p:txBody>
          <a:bodyPr wrap="square">
            <a:spAutoFit/>
          </a:bodyPr>
          <a:lstStyle/>
          <a:p>
            <a:pPr>
              <a:lnSpc>
                <a:spcPct val="130000"/>
              </a:lnSpc>
            </a:pPr>
            <a:r>
              <a:rPr lang="en-US" altLang="zh-CN" spc="100" dirty="0">
                <a:cs typeface="+mn-ea"/>
                <a:sym typeface="+mn-lt"/>
              </a:rPr>
              <a:t>1935</a:t>
            </a:r>
            <a:r>
              <a:rPr lang="zh-CN" altLang="en-US" spc="100" dirty="0">
                <a:cs typeface="+mn-ea"/>
                <a:sym typeface="+mn-lt"/>
              </a:rPr>
              <a:t>年</a:t>
            </a:r>
            <a:r>
              <a:rPr lang="en-US" altLang="zh-CN" spc="100" dirty="0">
                <a:cs typeface="+mn-ea"/>
                <a:sym typeface="+mn-lt"/>
              </a:rPr>
              <a:t>12</a:t>
            </a:r>
            <a:r>
              <a:rPr lang="zh-CN" altLang="en-US" spc="100" dirty="0">
                <a:cs typeface="+mn-ea"/>
                <a:sym typeface="+mn-lt"/>
              </a:rPr>
              <a:t>月</a:t>
            </a:r>
            <a:r>
              <a:rPr lang="en-US" altLang="zh-CN" spc="100" dirty="0">
                <a:cs typeface="+mn-ea"/>
                <a:sym typeface="+mn-lt"/>
              </a:rPr>
              <a:t>9</a:t>
            </a:r>
            <a:r>
              <a:rPr lang="zh-CN" altLang="en-US" spc="100" dirty="0">
                <a:cs typeface="+mn-ea"/>
                <a:sym typeface="+mn-lt"/>
              </a:rPr>
              <a:t>日凌晨，广大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sp>
        <p:nvSpPr>
          <p:cNvPr id="3" name="箭头: 五边形 2">
            <a:extLst>
              <a:ext uri="{FF2B5EF4-FFF2-40B4-BE49-F238E27FC236}">
                <a16:creationId xmlns:a16="http://schemas.microsoft.com/office/drawing/2014/main" id="{0570944E-5BAD-4F6C-9E71-004F126ABEC6}"/>
              </a:ext>
            </a:extLst>
          </p:cNvPr>
          <p:cNvSpPr/>
          <p:nvPr/>
        </p:nvSpPr>
        <p:spPr>
          <a:xfrm>
            <a:off x="660399" y="1329920"/>
            <a:ext cx="1540933" cy="400110"/>
          </a:xfrm>
          <a:prstGeom prst="homePlate">
            <a:avLst/>
          </a:prstGeom>
          <a:solidFill>
            <a:srgbClr val="C00000"/>
          </a:solidFill>
        </p:spPr>
        <p:txBody>
          <a:bodyPr wrap="square">
            <a:spAutoFit/>
          </a:bodyPr>
          <a:lstStyle/>
          <a:p>
            <a:r>
              <a:rPr lang="zh-CN" altLang="en-US" sz="2000" b="1" spc="100" dirty="0">
                <a:solidFill>
                  <a:srgbClr val="FFFF00"/>
                </a:solidFill>
                <a:cs typeface="+mn-ea"/>
                <a:sym typeface="+mn-lt"/>
              </a:rPr>
              <a:t>走上街头</a:t>
            </a:r>
          </a:p>
        </p:txBody>
      </p:sp>
      <p:sp>
        <p:nvSpPr>
          <p:cNvPr id="4" name="矩形 3">
            <a:extLst>
              <a:ext uri="{FF2B5EF4-FFF2-40B4-BE49-F238E27FC236}">
                <a16:creationId xmlns:a16="http://schemas.microsoft.com/office/drawing/2014/main" id="{FEB509C8-B7E9-42AA-B0A2-A3F705CFE16A}"/>
              </a:ext>
            </a:extLst>
          </p:cNvPr>
          <p:cNvSpPr/>
          <p:nvPr/>
        </p:nvSpPr>
        <p:spPr>
          <a:xfrm>
            <a:off x="660400" y="3717544"/>
            <a:ext cx="10594622" cy="2958630"/>
          </a:xfrm>
          <a:prstGeom prst="rect">
            <a:avLst/>
          </a:prstGeom>
        </p:spPr>
        <p:txBody>
          <a:bodyPr wrap="square">
            <a:spAutoFit/>
          </a:bodyPr>
          <a:lstStyle/>
          <a:p>
            <a:pPr>
              <a:lnSpc>
                <a:spcPct val="150000"/>
              </a:lnSpc>
            </a:pPr>
            <a:r>
              <a:rPr lang="zh-CN" altLang="en-US" spc="100" dirty="0">
                <a:cs typeface="+mn-ea"/>
                <a:sym typeface="+mn-lt"/>
              </a:rPr>
              <a:t>上午</a:t>
            </a:r>
            <a:r>
              <a:rPr lang="en-US" altLang="zh-CN" spc="100" dirty="0">
                <a:cs typeface="+mn-ea"/>
                <a:sym typeface="+mn-lt"/>
              </a:rPr>
              <a:t>10</a:t>
            </a:r>
            <a:r>
              <a:rPr lang="zh-CN" altLang="en-US" spc="100" dirty="0">
                <a:cs typeface="+mn-ea"/>
                <a:sym typeface="+mn-lt"/>
              </a:rPr>
              <a:t>点半，新华门前汇集了中国大学、北平师范大学、东北大学等十多所学校</a:t>
            </a:r>
            <a:r>
              <a:rPr lang="en-US" altLang="zh-CN" spc="100" dirty="0">
                <a:cs typeface="+mn-ea"/>
                <a:sym typeface="+mn-lt"/>
              </a:rPr>
              <a:t>1000</a:t>
            </a:r>
            <a:r>
              <a:rPr lang="zh-CN" altLang="en-US" spc="100" dirty="0">
                <a:cs typeface="+mn-ea"/>
                <a:sym typeface="+mn-lt"/>
              </a:rPr>
              <a:t>多人的请愿队伍。新华门紧闭着，门前排列着警车和架着机关枪的摩托车，军警宪兵手持刀枪杀气腾腾。请愿学生高举着旗帜，手持标语，高呼抗日救国口号。推选董毓华、宋黎和于刚等</a:t>
            </a:r>
            <a:r>
              <a:rPr lang="en-US" altLang="zh-CN" spc="100" dirty="0">
                <a:cs typeface="+mn-ea"/>
                <a:sym typeface="+mn-lt"/>
              </a:rPr>
              <a:t>12</a:t>
            </a:r>
            <a:r>
              <a:rPr lang="zh-CN" altLang="en-US" spc="100" dirty="0">
                <a:cs typeface="+mn-ea"/>
                <a:sym typeface="+mn-lt"/>
              </a:rPr>
              <a:t>人为代表，要求面见何应钦，并提出反对华北成立防共自治委员会、停止内战、立即释放被捕学生等</a:t>
            </a:r>
            <a:r>
              <a:rPr lang="en-US" altLang="zh-CN" spc="100" dirty="0">
                <a:cs typeface="+mn-ea"/>
                <a:sym typeface="+mn-lt"/>
              </a:rPr>
              <a:t>6</a:t>
            </a:r>
            <a:r>
              <a:rPr lang="zh-CN" altLang="en-US" spc="100" dirty="0">
                <a:cs typeface="+mn-ea"/>
                <a:sym typeface="+mn-lt"/>
              </a:rPr>
              <a:t>项要求。上午</a:t>
            </a:r>
            <a:r>
              <a:rPr lang="en-US" altLang="zh-CN" spc="100" dirty="0">
                <a:cs typeface="+mn-ea"/>
                <a:sym typeface="+mn-lt"/>
              </a:rPr>
              <a:t>11</a:t>
            </a:r>
            <a:r>
              <a:rPr lang="zh-CN" altLang="en-US" spc="100" dirty="0">
                <a:cs typeface="+mn-ea"/>
                <a:sym typeface="+mn-lt"/>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5" name="箭头: 五边形 4">
            <a:extLst>
              <a:ext uri="{FF2B5EF4-FFF2-40B4-BE49-F238E27FC236}">
                <a16:creationId xmlns:a16="http://schemas.microsoft.com/office/drawing/2014/main" id="{6778877B-9B3F-4492-9B57-051DD25CBBFF}"/>
              </a:ext>
            </a:extLst>
          </p:cNvPr>
          <p:cNvSpPr/>
          <p:nvPr/>
        </p:nvSpPr>
        <p:spPr>
          <a:xfrm>
            <a:off x="683255" y="3317434"/>
            <a:ext cx="4031426" cy="400110"/>
          </a:xfrm>
          <a:prstGeom prst="homePlate">
            <a:avLst/>
          </a:prstGeom>
          <a:solidFill>
            <a:srgbClr val="C00000"/>
          </a:solidFill>
        </p:spPr>
        <p:txBody>
          <a:bodyPr wrap="none">
            <a:spAutoFit/>
          </a:bodyPr>
          <a:lstStyle/>
          <a:p>
            <a:r>
              <a:rPr lang="zh-CN" altLang="en-US" sz="2000" b="1" spc="100" dirty="0">
                <a:solidFill>
                  <a:srgbClr val="FFFF00"/>
                </a:solidFill>
                <a:cs typeface="+mn-ea"/>
                <a:sym typeface="+mn-lt"/>
              </a:rPr>
              <a:t>学生示威游行队伍从新华门出发</a:t>
            </a:r>
          </a:p>
        </p:txBody>
      </p:sp>
      <p:pic>
        <p:nvPicPr>
          <p:cNvPr id="6" name="图片 5">
            <a:extLst>
              <a:ext uri="{FF2B5EF4-FFF2-40B4-BE49-F238E27FC236}">
                <a16:creationId xmlns:a16="http://schemas.microsoft.com/office/drawing/2014/main" id="{4616CE8E-AEB0-47BC-9DD7-4250CC0EF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7" name="文本框 6">
            <a:extLst>
              <a:ext uri="{FF2B5EF4-FFF2-40B4-BE49-F238E27FC236}">
                <a16:creationId xmlns:a16="http://schemas.microsoft.com/office/drawing/2014/main" id="{84F8146A-B648-4AEB-9814-2F733BF9A0A4}"/>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8" name="矩形 7">
            <a:extLst>
              <a:ext uri="{FF2B5EF4-FFF2-40B4-BE49-F238E27FC236}">
                <a16:creationId xmlns:a16="http://schemas.microsoft.com/office/drawing/2014/main" id="{1418C5AC-328B-49DF-B094-EFB137E9A5BC}"/>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2762518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prestig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8E83231-A9BD-432C-9E8C-2DCB135AA3A6}"/>
              </a:ext>
            </a:extLst>
          </p:cNvPr>
          <p:cNvGrpSpPr/>
          <p:nvPr/>
        </p:nvGrpSpPr>
        <p:grpSpPr>
          <a:xfrm>
            <a:off x="534633" y="1836801"/>
            <a:ext cx="11122733" cy="1712135"/>
            <a:chOff x="707376" y="3140041"/>
            <a:chExt cx="11122733" cy="1712135"/>
          </a:xfrm>
        </p:grpSpPr>
        <p:sp>
          <p:nvSpPr>
            <p:cNvPr id="3" name="标注: 右箭头 2">
              <a:extLst>
                <a:ext uri="{FF2B5EF4-FFF2-40B4-BE49-F238E27FC236}">
                  <a16:creationId xmlns:a16="http://schemas.microsoft.com/office/drawing/2014/main" id="{EE9AEE9D-8D04-4854-BC96-ABD0DBC41FD9}"/>
                </a:ext>
              </a:extLst>
            </p:cNvPr>
            <p:cNvSpPr/>
            <p:nvPr/>
          </p:nvSpPr>
          <p:spPr>
            <a:xfrm>
              <a:off x="707376" y="3235291"/>
              <a:ext cx="1700941" cy="697468"/>
            </a:xfrm>
            <a:prstGeom prst="rightArrowCallou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2102" tIns="13970" rIns="204162" bIns="13970" numCol="1" spcCol="1270" anchor="ctr" anchorCtr="0">
              <a:noAutofit/>
            </a:bodyPr>
            <a:lstStyle/>
            <a:p>
              <a:pPr marL="0" lvl="0" indent="0" algn="ctr" defTabSz="977900">
                <a:lnSpc>
                  <a:spcPct val="90000"/>
                </a:lnSpc>
                <a:spcBef>
                  <a:spcPct val="0"/>
                </a:spcBef>
                <a:spcAft>
                  <a:spcPct val="35000"/>
                </a:spcAft>
                <a:buNone/>
              </a:pPr>
              <a:r>
                <a:rPr lang="zh-CN" altLang="en-US" sz="2000" dirty="0">
                  <a:cs typeface="+mn-ea"/>
                  <a:sym typeface="+mn-lt"/>
                </a:rPr>
                <a:t>事件过程</a:t>
              </a:r>
              <a:endParaRPr lang="zh-CN" altLang="zh-CN" sz="2000" kern="1200" dirty="0">
                <a:cs typeface="+mn-ea"/>
                <a:sym typeface="+mn-lt"/>
              </a:endParaRPr>
            </a:p>
          </p:txBody>
        </p:sp>
        <p:sp>
          <p:nvSpPr>
            <p:cNvPr id="4" name="文本框 3">
              <a:extLst>
                <a:ext uri="{FF2B5EF4-FFF2-40B4-BE49-F238E27FC236}">
                  <a16:creationId xmlns:a16="http://schemas.microsoft.com/office/drawing/2014/main" id="{1CFCF4E6-65B9-4282-85FF-94C66327603E}"/>
                </a:ext>
              </a:extLst>
            </p:cNvPr>
            <p:cNvSpPr txBox="1"/>
            <p:nvPr/>
          </p:nvSpPr>
          <p:spPr>
            <a:xfrm>
              <a:off x="2724675" y="3140041"/>
              <a:ext cx="9105434" cy="1712135"/>
            </a:xfrm>
            <a:prstGeom prst="rect">
              <a:avLst/>
            </a:prstGeom>
            <a:noFill/>
          </p:spPr>
          <p:txBody>
            <a:bodyPr wrap="square">
              <a:spAutoFit/>
            </a:bodyPr>
            <a:lstStyle/>
            <a:p>
              <a:pPr>
                <a:lnSpc>
                  <a:spcPct val="150000"/>
                </a:lnSpc>
              </a:pPr>
              <a:r>
                <a:rPr lang="zh-CN" altLang="en-US" sz="1800" spc="100" dirty="0">
                  <a:cs typeface="+mn-ea"/>
                  <a:sym typeface="+mn-lt"/>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lang="en-US" altLang="zh-CN" sz="1800" spc="100" dirty="0">
                <a:cs typeface="+mn-ea"/>
                <a:sym typeface="+mn-lt"/>
              </a:endParaRPr>
            </a:p>
          </p:txBody>
        </p:sp>
      </p:grpSp>
      <p:sp>
        <p:nvSpPr>
          <p:cNvPr id="5" name="文本框 4">
            <a:extLst>
              <a:ext uri="{FF2B5EF4-FFF2-40B4-BE49-F238E27FC236}">
                <a16:creationId xmlns:a16="http://schemas.microsoft.com/office/drawing/2014/main" id="{15CDCC2B-5CF2-4C53-895A-344EB376DC91}"/>
              </a:ext>
            </a:extLst>
          </p:cNvPr>
          <p:cNvSpPr txBox="1"/>
          <p:nvPr/>
        </p:nvSpPr>
        <p:spPr>
          <a:xfrm>
            <a:off x="4448535" y="4792621"/>
            <a:ext cx="7070365" cy="1532151"/>
          </a:xfrm>
          <a:prstGeom prst="rect">
            <a:avLst/>
          </a:prstGeom>
          <a:noFill/>
        </p:spPr>
        <p:txBody>
          <a:bodyPr wrap="square">
            <a:spAutoFit/>
          </a:bodyPr>
          <a:lstStyle/>
          <a:p>
            <a:pPr>
              <a:lnSpc>
                <a:spcPct val="150000"/>
              </a:lnSpc>
            </a:pPr>
            <a:r>
              <a:rPr lang="zh-CN" altLang="en-US" sz="1600" spc="100" dirty="0">
                <a:cs typeface="+mn-ea"/>
                <a:sym typeface="+mn-lt"/>
              </a:rPr>
              <a:t>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sp>
        <p:nvSpPr>
          <p:cNvPr id="6" name="文本框 5">
            <a:extLst>
              <a:ext uri="{FF2B5EF4-FFF2-40B4-BE49-F238E27FC236}">
                <a16:creationId xmlns:a16="http://schemas.microsoft.com/office/drawing/2014/main" id="{02DB3173-1168-49FF-BB71-F17F3CBC407F}"/>
              </a:ext>
            </a:extLst>
          </p:cNvPr>
          <p:cNvSpPr txBox="1"/>
          <p:nvPr/>
        </p:nvSpPr>
        <p:spPr>
          <a:xfrm>
            <a:off x="4448535" y="4086798"/>
            <a:ext cx="1647465" cy="565785"/>
          </a:xfrm>
          <a:prstGeom prst="downArrowCallout">
            <a:avLst/>
          </a:prstGeom>
          <a:solidFill>
            <a:srgbClr val="C00000"/>
          </a:solidFill>
        </p:spPr>
        <p:txBody>
          <a:bodyPr wrap="square">
            <a:spAutoFit/>
          </a:bodyPr>
          <a:lstStyle/>
          <a:p>
            <a:pPr lvl="0" algn="ctr" defTabSz="977900">
              <a:lnSpc>
                <a:spcPct val="90000"/>
              </a:lnSpc>
              <a:spcBef>
                <a:spcPct val="0"/>
              </a:spcBef>
              <a:spcAft>
                <a:spcPct val="35000"/>
              </a:spcAft>
            </a:pPr>
            <a:r>
              <a:rPr lang="zh-CN" altLang="en-US" sz="2000" dirty="0">
                <a:solidFill>
                  <a:schemeClr val="bg1"/>
                </a:solidFill>
                <a:cs typeface="+mn-ea"/>
                <a:sym typeface="+mn-lt"/>
              </a:rPr>
              <a:t>事件过程</a:t>
            </a:r>
            <a:endParaRPr lang="zh-CN" altLang="zh-CN" sz="2000" dirty="0">
              <a:solidFill>
                <a:schemeClr val="bg1"/>
              </a:solidFill>
              <a:cs typeface="+mn-ea"/>
              <a:sym typeface="+mn-lt"/>
            </a:endParaRPr>
          </a:p>
        </p:txBody>
      </p:sp>
      <p:pic>
        <p:nvPicPr>
          <p:cNvPr id="7" name="图片 6">
            <a:extLst>
              <a:ext uri="{FF2B5EF4-FFF2-40B4-BE49-F238E27FC236}">
                <a16:creationId xmlns:a16="http://schemas.microsoft.com/office/drawing/2014/main" id="{B450C603-327C-4497-8924-C25F368DEB5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flipH="1">
            <a:off x="445063" y="3469050"/>
            <a:ext cx="3393584" cy="3393584"/>
          </a:xfrm>
          <a:prstGeom prst="rect">
            <a:avLst/>
          </a:prstGeom>
        </p:spPr>
      </p:pic>
      <p:pic>
        <p:nvPicPr>
          <p:cNvPr id="8" name="图片 7">
            <a:extLst>
              <a:ext uri="{FF2B5EF4-FFF2-40B4-BE49-F238E27FC236}">
                <a16:creationId xmlns:a16="http://schemas.microsoft.com/office/drawing/2014/main" id="{D5465A7A-B031-4011-B051-1A4BBC3B9B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81" y="108656"/>
            <a:ext cx="1021644" cy="1021644"/>
          </a:xfrm>
          <a:prstGeom prst="rect">
            <a:avLst/>
          </a:prstGeom>
        </p:spPr>
      </p:pic>
      <p:sp>
        <p:nvSpPr>
          <p:cNvPr id="9" name="文本框 8">
            <a:extLst>
              <a:ext uri="{FF2B5EF4-FFF2-40B4-BE49-F238E27FC236}">
                <a16:creationId xmlns:a16="http://schemas.microsoft.com/office/drawing/2014/main" id="{FC47A953-3D69-483F-9261-A5ECF7CA7F50}"/>
              </a:ext>
            </a:extLst>
          </p:cNvPr>
          <p:cNvSpPr txBox="1"/>
          <p:nvPr/>
        </p:nvSpPr>
        <p:spPr>
          <a:xfrm>
            <a:off x="4444036" y="296312"/>
            <a:ext cx="646331" cy="646331"/>
          </a:xfrm>
          <a:prstGeom prst="rect">
            <a:avLst/>
          </a:prstGeom>
          <a:noFill/>
        </p:spPr>
        <p:txBody>
          <a:bodyPr wrap="none" rtlCol="0">
            <a:spAutoFit/>
          </a:bodyPr>
          <a:lstStyle/>
          <a:p>
            <a:r>
              <a:rPr lang="zh-CN" altLang="en-US" sz="3600" b="1" dirty="0">
                <a:solidFill>
                  <a:srgbClr val="C00000"/>
                </a:solidFill>
              </a:rPr>
              <a:t>二</a:t>
            </a:r>
          </a:p>
        </p:txBody>
      </p:sp>
      <p:sp>
        <p:nvSpPr>
          <p:cNvPr id="10" name="矩形 9">
            <a:extLst>
              <a:ext uri="{FF2B5EF4-FFF2-40B4-BE49-F238E27FC236}">
                <a16:creationId xmlns:a16="http://schemas.microsoft.com/office/drawing/2014/main" id="{80C67E6E-0628-417B-9020-01980C30D9E4}"/>
              </a:ext>
            </a:extLst>
          </p:cNvPr>
          <p:cNvSpPr/>
          <p:nvPr/>
        </p:nvSpPr>
        <p:spPr>
          <a:xfrm>
            <a:off x="5278024" y="265534"/>
            <a:ext cx="2644896" cy="707886"/>
          </a:xfrm>
          <a:prstGeom prst="rect">
            <a:avLst/>
          </a:prstGeom>
          <a:noFill/>
          <a:ln>
            <a:noFill/>
          </a:ln>
        </p:spPr>
        <p:txBody>
          <a:bodyPr vert="horz" wrap="square">
            <a:spAutoFit/>
          </a:bodyPr>
          <a:lstStyle/>
          <a:p>
            <a:pPr algn="dist"/>
            <a:r>
              <a:rPr lang="zh-CN" altLang="en-US" sz="4000" b="1" dirty="0">
                <a:solidFill>
                  <a:srgbClr val="C00000"/>
                </a:solidFill>
                <a:cs typeface="+mn-ea"/>
                <a:sym typeface="+mn-lt"/>
              </a:rPr>
              <a:t>事件过程</a:t>
            </a:r>
          </a:p>
        </p:txBody>
      </p:sp>
    </p:spTree>
    <p:extLst>
      <p:ext uri="{BB962C8B-B14F-4D97-AF65-F5344CB8AC3E}">
        <p14:creationId xmlns:p14="http://schemas.microsoft.com/office/powerpoint/2010/main" val="2675778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000">
        <p15:prstTrans prst="peelOff"/>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qowuwzf">
      <a:majorFont>
        <a:latin typeface="思源黑体 CN" panose="020F0302020204030204"/>
        <a:ea typeface="思源黑体 CN"/>
        <a:cs typeface=""/>
      </a:majorFont>
      <a:minorFont>
        <a:latin typeface="思源黑体 CN" panose="020F0502020204030204"/>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2703</Words>
  <Application>Microsoft Office PowerPoint</Application>
  <PresentationFormat>宽屏</PresentationFormat>
  <Paragraphs>156</Paragraphs>
  <Slides>22</Slides>
  <Notes>0</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22</vt:i4>
      </vt:variant>
    </vt:vector>
  </HeadingPairs>
  <TitlesOfParts>
    <vt:vector size="26" baseType="lpstr">
      <vt:lpstr>等线</vt:lpstr>
      <vt:lpstr>思源黑体 CN</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15</cp:revision>
  <dcterms:created xsi:type="dcterms:W3CDTF">2020-11-29T09:58:45Z</dcterms:created>
  <dcterms:modified xsi:type="dcterms:W3CDTF">2021-11-01T06:26:43Z</dcterms:modified>
  <cp:category>https://shop64367517.taobao.com</cp:category>
</cp:coreProperties>
</file>