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</p:sldMasterIdLst>
  <p:notesMasterIdLst>
    <p:notesMasterId r:id="rId60"/>
  </p:notesMasterIdLst>
  <p:sldIdLst>
    <p:sldId id="356" r:id="rId2"/>
    <p:sldId id="849" r:id="rId3"/>
    <p:sldId id="439" r:id="rId4"/>
    <p:sldId id="257" r:id="rId5"/>
    <p:sldId id="258" r:id="rId6"/>
    <p:sldId id="336" r:id="rId7"/>
    <p:sldId id="337" r:id="rId8"/>
    <p:sldId id="338" r:id="rId9"/>
    <p:sldId id="339" r:id="rId10"/>
    <p:sldId id="340" r:id="rId11"/>
    <p:sldId id="259" r:id="rId12"/>
    <p:sldId id="269" r:id="rId13"/>
    <p:sldId id="270" r:id="rId14"/>
    <p:sldId id="271" r:id="rId15"/>
    <p:sldId id="272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8" r:id="rId24"/>
    <p:sldId id="850" r:id="rId25"/>
    <p:sldId id="344" r:id="rId26"/>
    <p:sldId id="345" r:id="rId27"/>
    <p:sldId id="346" r:id="rId28"/>
    <p:sldId id="358" r:id="rId29"/>
    <p:sldId id="347" r:id="rId30"/>
    <p:sldId id="851" r:id="rId31"/>
    <p:sldId id="353" r:id="rId32"/>
    <p:sldId id="284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9" r:id="rId55"/>
    <p:sldId id="310" r:id="rId56"/>
    <p:sldId id="311" r:id="rId57"/>
    <p:sldId id="330" r:id="rId58"/>
    <p:sldId id="852" r:id="rId59"/>
  </p:sldIdLst>
  <p:sldSz cx="12192000" cy="6858000"/>
  <p:notesSz cx="6858000" cy="9144000"/>
  <p:custDataLst>
    <p:tags r:id="rId6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3" autoAdjust="0"/>
    <p:restoredTop sz="94660"/>
  </p:normalViewPr>
  <p:slideViewPr>
    <p:cSldViewPr showGuides="1">
      <p:cViewPr varScale="1">
        <p:scale>
          <a:sx n="114" d="100"/>
          <a:sy n="114" d="100"/>
        </p:scale>
        <p:origin x="450" y="108"/>
      </p:cViewPr>
      <p:guideLst>
        <p:guide orient="horz" pos="2160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ags" Target="tags/tag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B878BE-4B95-4F00-8294-A3F9CA450536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4D7F8-F0C1-4C13-863D-65234FE98B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88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9658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5280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18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0443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408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6670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218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3246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0907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1128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514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26752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7808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194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7873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842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89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4630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8094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635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886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5851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478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89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2999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89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14399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6310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5327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0570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374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2846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7512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4261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3178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527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7559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169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3093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81645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7697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62907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9585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0777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0510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1879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414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87350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1425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7076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58035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4633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18383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1732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99662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34147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1536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293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06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654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E4D7F8-F0C1-4C13-863D-65234FE98B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364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蛋糕, 室内, 餐桌&#10;&#10;自动生成的说明">
            <a:extLst>
              <a:ext uri="{FF2B5EF4-FFF2-40B4-BE49-F238E27FC236}">
                <a16:creationId xmlns:a16="http://schemas.microsoft.com/office/drawing/2014/main" id="{B1C12176-7619-4B28-91E2-77DE72F7DE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752"/>
            <a:ext cx="12192000" cy="665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75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441C75A-49A1-4D22-B384-0700405FD3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" y="2794000"/>
            <a:ext cx="12185908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66714" y="1341252"/>
            <a:ext cx="10370502" cy="71991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5108185" y="1341252"/>
            <a:ext cx="5884995" cy="71991"/>
          </a:xfrm>
          <a:prstGeom prst="rect">
            <a:avLst/>
          </a:prstGeom>
          <a:solidFill>
            <a:srgbClr val="FFC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766715" y="1341252"/>
            <a:ext cx="144034" cy="71991"/>
          </a:xfrm>
          <a:prstGeom prst="rect">
            <a:avLst/>
          </a:prstGeom>
          <a:solidFill>
            <a:srgbClr val="FFC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446305F-79B8-496F-AF2A-0277D24480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67760"/>
            <a:ext cx="12192000" cy="319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446305F-79B8-496F-AF2A-0277D24480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67760"/>
            <a:ext cx="12192000" cy="31902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D2B1A14-2C2D-466D-B213-29E4F808C8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0"/>
            <a:ext cx="1760849" cy="165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5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226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xStyles>
    <p:titleStyle>
      <a:lvl1pPr algn="ctr" defTabSz="1218692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11" indent="-457011" algn="l" defTabSz="1218692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187" indent="-380841" algn="l" defTabSz="1218692" rtl="0" eaLnBrk="1" latinLnBrk="0" hangingPunct="1">
        <a:spcBef>
          <a:spcPct val="20000"/>
        </a:spcBef>
        <a:buFont typeface="Arial" pitchFamily="34" charset="0"/>
        <a:buChar char="–"/>
        <a:defRPr sz="36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671" algn="l" defTabSz="1218692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2709" indent="-304671" algn="l" defTabSz="1218692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053" indent="-304671" algn="l" defTabSz="1218692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1401" indent="-304671" algn="l" defTabSz="1218692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0746" indent="-304671" algn="l" defTabSz="1218692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092" indent="-304671" algn="l" defTabSz="1218692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79437" indent="-304671" algn="l" defTabSz="1218692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347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692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036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382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6728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075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418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4764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0F13EDF8-B1A9-4520-9037-330A7DA684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170029"/>
            <a:ext cx="1760849" cy="1654684"/>
          </a:xfrm>
          <a:prstGeom prst="rect">
            <a:avLst/>
          </a:prstGeom>
        </p:spPr>
      </p:pic>
      <p:sp>
        <p:nvSpPr>
          <p:cNvPr id="19" name="文本框 8">
            <a:extLst>
              <a:ext uri="{FF2B5EF4-FFF2-40B4-BE49-F238E27FC236}">
                <a16:creationId xmlns:a16="http://schemas.microsoft.com/office/drawing/2014/main" id="{5B31F8E7-D451-42A9-BB8B-4F7A98F70375}"/>
              </a:ext>
            </a:extLst>
          </p:cNvPr>
          <p:cNvSpPr txBox="1"/>
          <p:nvPr/>
        </p:nvSpPr>
        <p:spPr>
          <a:xfrm>
            <a:off x="2063552" y="2594100"/>
            <a:ext cx="8280920" cy="1785045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纪念“一二九”学生运动主题班会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C4A2742A-37D0-4C13-AC61-B472B14973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83" y="809854"/>
            <a:ext cx="2132458" cy="166900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8465638-7E9E-42C5-8677-84869D2128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" y="-24680"/>
            <a:ext cx="5733839" cy="1733487"/>
          </a:xfrm>
          <a:prstGeom prst="rect">
            <a:avLst/>
          </a:prstGeom>
        </p:spPr>
      </p:pic>
      <p:pic>
        <p:nvPicPr>
          <p:cNvPr id="24" name="党建辉煌">
            <a:hlinkClick r:id="" action="ppaction://media"/>
            <a:extLst>
              <a:ext uri="{FF2B5EF4-FFF2-40B4-BE49-F238E27FC236}">
                <a16:creationId xmlns:a16="http://schemas.microsoft.com/office/drawing/2014/main" id="{77A202CB-BACF-40A0-B9A6-7544C17E28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487363" y="-2468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6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标题 12290"/>
          <p:cNvSpPr>
            <a:spLocks noGrp="1"/>
          </p:cNvSpPr>
          <p:nvPr>
            <p:ph type="title" idx="4294967295"/>
          </p:nvPr>
        </p:nvSpPr>
        <p:spPr>
          <a:xfrm>
            <a:off x="6240016" y="1340768"/>
            <a:ext cx="3810000" cy="3733800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在沦陷区实行奴化教育，中国儿童不允许讲汉语，将日语作为必须语言</a:t>
            </a:r>
          </a:p>
        </p:txBody>
      </p:sp>
      <p:pic>
        <p:nvPicPr>
          <p:cNvPr id="12292" name="图片 12291" descr="20090720180335f59a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908720"/>
            <a:ext cx="3909884" cy="4767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465607237138590430886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954302"/>
            <a:ext cx="5234697" cy="3806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315" name="标题 13314"/>
          <p:cNvSpPr>
            <a:spLocks noGrp="1"/>
          </p:cNvSpPr>
          <p:nvPr>
            <p:ph type="title" idx="4294967295"/>
          </p:nvPr>
        </p:nvSpPr>
        <p:spPr>
          <a:xfrm>
            <a:off x="1621160" y="753452"/>
            <a:ext cx="8229600" cy="687388"/>
          </a:xfrm>
          <a:prstGeom prst="rect">
            <a:avLst/>
          </a:prstGeom>
        </p:spPr>
        <p:txBody>
          <a:bodyPr lIns="100795" tIns="50397" rIns="100795" bIns="50397" anchor="ctr">
            <a:normAutofit fontScale="90000"/>
          </a:bodyPr>
          <a:lstStyle/>
          <a:p>
            <a:pPr algn="ctr">
              <a:buNone/>
            </a:pP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运动经过</a:t>
            </a:r>
            <a:b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6" name="文本占位符 13315"/>
          <p:cNvSpPr>
            <a:spLocks noGrp="1"/>
          </p:cNvSpPr>
          <p:nvPr>
            <p:ph idx="4294967295"/>
          </p:nvPr>
        </p:nvSpPr>
        <p:spPr>
          <a:xfrm>
            <a:off x="566192" y="2564904"/>
            <a:ext cx="5159896" cy="2858018"/>
          </a:xfrm>
          <a:prstGeom prst="rect">
            <a:avLst/>
          </a:prstGeom>
        </p:spPr>
        <p:txBody>
          <a:bodyPr lIns="100795" tIns="50397" rIns="100795" bIns="50397"/>
          <a:lstStyle/>
          <a:p>
            <a:pPr marL="377825" indent="-377825" eaLnBrk="1" latinLnBrk="0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１９３５年１２月９日　上午１０时，北平各大中学学生３０００余人齐集新华门前请愿。</a:t>
            </a:r>
          </a:p>
          <a:p>
            <a:pPr marL="377825" indent="-377825">
              <a:lnSpc>
                <a:spcPct val="80000"/>
              </a:lnSpc>
              <a:buNone/>
            </a:pP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 descr="8852006111385904278940.jpg">
            <a:hlinkClick r:id="" action="ppaction://noaction"/>
          </p:cNvPr>
          <p:cNvPicPr>
            <a:picLocks noChangeAspect="1"/>
          </p:cNvPicPr>
          <p:nvPr/>
        </p:nvPicPr>
        <p:blipFill>
          <a:blip r:embed="rId3">
            <a:lum bright="-12003" contrast="23999"/>
          </a:blip>
          <a:stretch>
            <a:fillRect/>
          </a:stretch>
        </p:blipFill>
        <p:spPr>
          <a:xfrm>
            <a:off x="1480417" y="548680"/>
            <a:ext cx="2551953" cy="26657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39" name="文本框 14338"/>
          <p:cNvSpPr txBox="1"/>
          <p:nvPr/>
        </p:nvSpPr>
        <p:spPr>
          <a:xfrm>
            <a:off x="4583832" y="801590"/>
            <a:ext cx="4407544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　　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1935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日，寒风凛冽，滴水成冰。在黄敬、姚依林、郭明秋等共产党员的组织和指挥下，参加抗日救国请愿游行的爱国学生涌上街头。</a:t>
            </a:r>
          </a:p>
          <a:p>
            <a:pPr algn="r" eaLnBrk="0" hangingPunct="0"/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340" name="组合 14339"/>
          <p:cNvGrpSpPr/>
          <p:nvPr/>
        </p:nvGrpSpPr>
        <p:grpSpPr>
          <a:xfrm>
            <a:off x="3849689" y="2268538"/>
            <a:ext cx="6969125" cy="0"/>
            <a:chOff x="0" y="0"/>
            <a:chExt cx="5530" cy="0"/>
          </a:xfrm>
        </p:grpSpPr>
        <p:sp>
          <p:nvSpPr>
            <p:cNvPr id="14341" name="矩形 14340"/>
            <p:cNvSpPr/>
            <p:nvPr/>
          </p:nvSpPr>
          <p:spPr>
            <a:xfrm>
              <a:off x="0" y="0"/>
              <a:ext cx="553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342" name="组合 14341"/>
            <p:cNvGrpSpPr/>
            <p:nvPr/>
          </p:nvGrpSpPr>
          <p:grpSpPr>
            <a:xfrm>
              <a:off x="0" y="0"/>
              <a:ext cx="5486" cy="0"/>
              <a:chOff x="0" y="0"/>
              <a:chExt cx="5486" cy="0"/>
            </a:xfrm>
          </p:grpSpPr>
          <p:sp>
            <p:nvSpPr>
              <p:cNvPr id="14343" name="矩形 14342"/>
              <p:cNvSpPr/>
              <p:nvPr/>
            </p:nvSpPr>
            <p:spPr>
              <a:xfrm>
                <a:off x="0" y="0"/>
                <a:ext cx="5486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44" name="矩形 14343"/>
              <p:cNvSpPr/>
              <p:nvPr/>
            </p:nvSpPr>
            <p:spPr>
              <a:xfrm>
                <a:off x="0" y="0"/>
                <a:ext cx="5486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14345" name="图片 14344" descr="5983190341385904278940.jpg">
            <a:hlinkClick r:id="" action="ppaction://noaction"/>
          </p:cNvPr>
          <p:cNvPicPr>
            <a:picLocks noChangeAspect="1"/>
          </p:cNvPicPr>
          <p:nvPr/>
        </p:nvPicPr>
        <p:blipFill>
          <a:blip r:embed="rId4">
            <a:lum bright="-12003" contrast="11999"/>
          </a:blip>
          <a:stretch>
            <a:fillRect/>
          </a:stretch>
        </p:blipFill>
        <p:spPr>
          <a:xfrm>
            <a:off x="6384032" y="3471362"/>
            <a:ext cx="2742307" cy="2716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6" name="文本框 14345"/>
          <p:cNvSpPr txBox="1"/>
          <p:nvPr/>
        </p:nvSpPr>
        <p:spPr>
          <a:xfrm>
            <a:off x="1991544" y="4147668"/>
            <a:ext cx="3338512" cy="198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0" hangingPunct="0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　　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1935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日，清华大学女生陆瑾向被阻于西直门外的燕京、清华等校学生讲话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 eaLnBrk="0" hangingPunct="0"/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/>
      <p:bldP spid="14345" grpId="0" animBg="1"/>
      <p:bldP spid="143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5031616601385904278940.jpg"/>
          <p:cNvPicPr>
            <a:picLocks noChangeAspect="1"/>
          </p:cNvPicPr>
          <p:nvPr/>
        </p:nvPicPr>
        <p:blipFill>
          <a:blip r:embed="rId3">
            <a:lum bright="-18002" contrast="11999"/>
          </a:blip>
          <a:stretch>
            <a:fillRect/>
          </a:stretch>
        </p:blipFill>
        <p:spPr>
          <a:xfrm>
            <a:off x="1559496" y="791034"/>
            <a:ext cx="3835900" cy="5275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3" name="文本框 15362"/>
          <p:cNvSpPr txBox="1"/>
          <p:nvPr/>
        </p:nvSpPr>
        <p:spPr>
          <a:xfrm>
            <a:off x="4838701" y="1957388"/>
            <a:ext cx="26130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0" hangingPunct="0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5735960" y="1196752"/>
            <a:ext cx="4320480" cy="47089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当游行队伍前锋到达王府井大街，后尾尚未走出南池子时，大批警察手执大刀、木棍、水龙，对付手无寸铁的爱国学生。爱国学生不畏强暴，队伍仍在继续前进。这时，警察打开水龙，冰冷的水柱喷射在学生们身上，接着又挥舞皮鞭、枪柄、木棍殴打。学生们与军警展开英勇的搏斗，有百余人受伤。游行队伍被打散。</a:t>
            </a:r>
          </a:p>
          <a:p>
            <a:pPr algn="r" eaLnBrk="0" hangingPunct="0">
              <a:spcBef>
                <a:spcPct val="50000"/>
              </a:spcBef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13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6385"/>
          <p:cNvGrpSpPr/>
          <p:nvPr/>
        </p:nvGrpSpPr>
        <p:grpSpPr>
          <a:xfrm>
            <a:off x="1840015" y="3770570"/>
            <a:ext cx="3181279" cy="2672369"/>
            <a:chOff x="76" y="-259"/>
            <a:chExt cx="3236" cy="2020"/>
          </a:xfrm>
        </p:grpSpPr>
        <p:pic>
          <p:nvPicPr>
            <p:cNvPr id="16387" name="图片 16386" descr="4842001811385904278940.jpg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>
              <a:lum bright="-18002" contrast="17999"/>
            </a:blip>
            <a:stretch>
              <a:fillRect/>
            </a:stretch>
          </p:blipFill>
          <p:spPr>
            <a:xfrm>
              <a:off x="76" y="101"/>
              <a:ext cx="2212" cy="16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8" name="文本框 16387"/>
            <p:cNvSpPr txBox="1"/>
            <p:nvPr/>
          </p:nvSpPr>
          <p:spPr>
            <a:xfrm>
              <a:off x="2373" y="-259"/>
              <a:ext cx="939" cy="195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　　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12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月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日军警封锁中国大学</a:t>
              </a:r>
            </a:p>
          </p:txBody>
        </p:sp>
      </p:grpSp>
      <p:grpSp>
        <p:nvGrpSpPr>
          <p:cNvPr id="16389" name="组合 16388"/>
          <p:cNvGrpSpPr/>
          <p:nvPr/>
        </p:nvGrpSpPr>
        <p:grpSpPr>
          <a:xfrm>
            <a:off x="4373564" y="3306763"/>
            <a:ext cx="6969125" cy="0"/>
            <a:chOff x="0" y="0"/>
            <a:chExt cx="5530" cy="0"/>
          </a:xfrm>
        </p:grpSpPr>
        <p:sp>
          <p:nvSpPr>
            <p:cNvPr id="16390" name="矩形 16389"/>
            <p:cNvSpPr/>
            <p:nvPr/>
          </p:nvSpPr>
          <p:spPr>
            <a:xfrm>
              <a:off x="0" y="0"/>
              <a:ext cx="553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391" name="组合 16390"/>
            <p:cNvGrpSpPr/>
            <p:nvPr/>
          </p:nvGrpSpPr>
          <p:grpSpPr>
            <a:xfrm>
              <a:off x="0" y="0"/>
              <a:ext cx="5486" cy="0"/>
              <a:chOff x="0" y="0"/>
              <a:chExt cx="5486" cy="0"/>
            </a:xfrm>
          </p:grpSpPr>
          <p:sp>
            <p:nvSpPr>
              <p:cNvPr id="16392" name="矩形 16391"/>
              <p:cNvSpPr/>
              <p:nvPr/>
            </p:nvSpPr>
            <p:spPr>
              <a:xfrm>
                <a:off x="0" y="0"/>
                <a:ext cx="5486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393" name="矩形 16392"/>
              <p:cNvSpPr/>
              <p:nvPr/>
            </p:nvSpPr>
            <p:spPr>
              <a:xfrm>
                <a:off x="0" y="0"/>
                <a:ext cx="5486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394" name="组合 16393"/>
          <p:cNvGrpSpPr/>
          <p:nvPr/>
        </p:nvGrpSpPr>
        <p:grpSpPr>
          <a:xfrm>
            <a:off x="4373564" y="3306763"/>
            <a:ext cx="6969125" cy="0"/>
            <a:chOff x="0" y="0"/>
            <a:chExt cx="5530" cy="0"/>
          </a:xfrm>
        </p:grpSpPr>
        <p:sp>
          <p:nvSpPr>
            <p:cNvPr id="16395" name="矩形 16394"/>
            <p:cNvSpPr/>
            <p:nvPr/>
          </p:nvSpPr>
          <p:spPr>
            <a:xfrm>
              <a:off x="0" y="0"/>
              <a:ext cx="553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396" name="组合 16395"/>
            <p:cNvGrpSpPr/>
            <p:nvPr/>
          </p:nvGrpSpPr>
          <p:grpSpPr>
            <a:xfrm>
              <a:off x="0" y="0"/>
              <a:ext cx="5486" cy="0"/>
              <a:chOff x="0" y="0"/>
              <a:chExt cx="5486" cy="0"/>
            </a:xfrm>
          </p:grpSpPr>
          <p:sp>
            <p:nvSpPr>
              <p:cNvPr id="16397" name="矩形 16396"/>
              <p:cNvSpPr/>
              <p:nvPr/>
            </p:nvSpPr>
            <p:spPr>
              <a:xfrm>
                <a:off x="0" y="0"/>
                <a:ext cx="5486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398" name="矩形 16397"/>
              <p:cNvSpPr/>
              <p:nvPr/>
            </p:nvSpPr>
            <p:spPr>
              <a:xfrm>
                <a:off x="0" y="0"/>
                <a:ext cx="5486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399" name="组合 16398"/>
          <p:cNvGrpSpPr/>
          <p:nvPr/>
        </p:nvGrpSpPr>
        <p:grpSpPr>
          <a:xfrm>
            <a:off x="4373564" y="3306763"/>
            <a:ext cx="6969125" cy="0"/>
            <a:chOff x="0" y="0"/>
            <a:chExt cx="5530" cy="0"/>
          </a:xfrm>
        </p:grpSpPr>
        <p:sp>
          <p:nvSpPr>
            <p:cNvPr id="16400" name="矩形 16399"/>
            <p:cNvSpPr/>
            <p:nvPr/>
          </p:nvSpPr>
          <p:spPr>
            <a:xfrm>
              <a:off x="0" y="0"/>
              <a:ext cx="553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401" name="组合 16400"/>
            <p:cNvGrpSpPr/>
            <p:nvPr/>
          </p:nvGrpSpPr>
          <p:grpSpPr>
            <a:xfrm>
              <a:off x="0" y="0"/>
              <a:ext cx="5486" cy="0"/>
              <a:chOff x="0" y="0"/>
              <a:chExt cx="5486" cy="0"/>
            </a:xfrm>
          </p:grpSpPr>
          <p:sp>
            <p:nvSpPr>
              <p:cNvPr id="16402" name="矩形 16401"/>
              <p:cNvSpPr/>
              <p:nvPr/>
            </p:nvSpPr>
            <p:spPr>
              <a:xfrm>
                <a:off x="0" y="0"/>
                <a:ext cx="5486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03" name="矩形 16402"/>
              <p:cNvSpPr/>
              <p:nvPr/>
            </p:nvSpPr>
            <p:spPr>
              <a:xfrm>
                <a:off x="0" y="0"/>
                <a:ext cx="5486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6404" name="文本框 16403"/>
          <p:cNvSpPr txBox="1"/>
          <p:nvPr/>
        </p:nvSpPr>
        <p:spPr>
          <a:xfrm>
            <a:off x="4535488" y="2360613"/>
            <a:ext cx="6778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0" hangingPunct="0"/>
            <a:endParaRPr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405" name="组合 16404"/>
          <p:cNvGrpSpPr/>
          <p:nvPr/>
        </p:nvGrpSpPr>
        <p:grpSpPr>
          <a:xfrm>
            <a:off x="5922170" y="419100"/>
            <a:ext cx="3871912" cy="5494371"/>
            <a:chOff x="0" y="0"/>
            <a:chExt cx="3072" cy="3270"/>
          </a:xfrm>
        </p:grpSpPr>
        <p:pic>
          <p:nvPicPr>
            <p:cNvPr id="16406" name="图片 16405" descr="4004251881385904278940.jpg"/>
            <p:cNvPicPr>
              <a:picLocks noChangeAspect="1"/>
            </p:cNvPicPr>
            <p:nvPr/>
          </p:nvPicPr>
          <p:blipFill>
            <a:blip r:embed="rId4">
              <a:lum bright="-18002" contrast="23999"/>
            </a:blip>
            <a:stretch>
              <a:fillRect/>
            </a:stretch>
          </p:blipFill>
          <p:spPr>
            <a:xfrm>
              <a:off x="0" y="0"/>
              <a:ext cx="3072" cy="2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7" name="文本框 16406"/>
            <p:cNvSpPr txBox="1"/>
            <p:nvPr/>
          </p:nvSpPr>
          <p:spPr>
            <a:xfrm>
              <a:off x="480" y="2391"/>
              <a:ext cx="2112" cy="8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上海学生在市政府门前示威</a:t>
              </a:r>
            </a:p>
            <a:p>
              <a:pPr algn="r" eaLnBrk="0" hangingPunct="0">
                <a:spcBef>
                  <a:spcPct val="50000"/>
                </a:spcBef>
              </a:pP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408" name="组合 16407"/>
          <p:cNvGrpSpPr/>
          <p:nvPr/>
        </p:nvGrpSpPr>
        <p:grpSpPr>
          <a:xfrm>
            <a:off x="4495801" y="3306763"/>
            <a:ext cx="6969125" cy="0"/>
            <a:chOff x="0" y="0"/>
            <a:chExt cx="5530" cy="0"/>
          </a:xfrm>
        </p:grpSpPr>
        <p:sp>
          <p:nvSpPr>
            <p:cNvPr id="16409" name="矩形 16408"/>
            <p:cNvSpPr/>
            <p:nvPr/>
          </p:nvSpPr>
          <p:spPr>
            <a:xfrm>
              <a:off x="0" y="0"/>
              <a:ext cx="553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410" name="组合 16409"/>
            <p:cNvGrpSpPr/>
            <p:nvPr/>
          </p:nvGrpSpPr>
          <p:grpSpPr>
            <a:xfrm>
              <a:off x="0" y="0"/>
              <a:ext cx="5486" cy="0"/>
              <a:chOff x="0" y="0"/>
              <a:chExt cx="5486" cy="0"/>
            </a:xfrm>
          </p:grpSpPr>
          <p:sp>
            <p:nvSpPr>
              <p:cNvPr id="16411" name="矩形 16410"/>
              <p:cNvSpPr/>
              <p:nvPr/>
            </p:nvSpPr>
            <p:spPr>
              <a:xfrm>
                <a:off x="0" y="0"/>
                <a:ext cx="5486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12" name="矩形 16411"/>
              <p:cNvSpPr/>
              <p:nvPr/>
            </p:nvSpPr>
            <p:spPr>
              <a:xfrm>
                <a:off x="0" y="0"/>
                <a:ext cx="5486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6413" name="文本框 16412"/>
          <p:cNvSpPr txBox="1"/>
          <p:nvPr/>
        </p:nvSpPr>
        <p:spPr>
          <a:xfrm>
            <a:off x="3930650" y="5345113"/>
            <a:ext cx="1525588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0" hangingPunct="0"/>
            <a:endParaRPr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414" name="组合 16413"/>
          <p:cNvGrpSpPr/>
          <p:nvPr/>
        </p:nvGrpSpPr>
        <p:grpSpPr>
          <a:xfrm>
            <a:off x="807513" y="290150"/>
            <a:ext cx="3206750" cy="3969507"/>
            <a:chOff x="-204" y="-83"/>
            <a:chExt cx="2544" cy="2362"/>
          </a:xfrm>
        </p:grpSpPr>
        <p:pic>
          <p:nvPicPr>
            <p:cNvPr id="16415" name="图片 16414" descr="6568604491385904278950.jpg"/>
            <p:cNvPicPr>
              <a:picLocks noChangeAspect="1"/>
            </p:cNvPicPr>
            <p:nvPr/>
          </p:nvPicPr>
          <p:blipFill>
            <a:blip r:embed="rId5">
              <a:lum bright="-30002" contrast="17999"/>
            </a:blip>
            <a:stretch>
              <a:fillRect/>
            </a:stretch>
          </p:blipFill>
          <p:spPr>
            <a:xfrm>
              <a:off x="-204" y="-83"/>
              <a:ext cx="2544" cy="17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16" name="文本框 16415"/>
            <p:cNvSpPr txBox="1"/>
            <p:nvPr/>
          </p:nvSpPr>
          <p:spPr>
            <a:xfrm>
              <a:off x="-160" y="1785"/>
              <a:ext cx="2270" cy="4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　　武昌学生游行队伍奔向省政府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14</a:t>
            </a:fld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7409" descr="8015603231385904278950.jpg"/>
          <p:cNvPicPr>
            <a:picLocks noChangeAspect="1"/>
          </p:cNvPicPr>
          <p:nvPr/>
        </p:nvPicPr>
        <p:blipFill>
          <a:blip r:embed="rId3">
            <a:lum bright="-24002" contrast="54000"/>
          </a:blip>
          <a:stretch>
            <a:fillRect/>
          </a:stretch>
        </p:blipFill>
        <p:spPr>
          <a:xfrm>
            <a:off x="824706" y="332656"/>
            <a:ext cx="4029075" cy="319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17410" descr="7899629971385904278950.jpg"/>
          <p:cNvPicPr>
            <a:picLocks noChangeAspect="1"/>
          </p:cNvPicPr>
          <p:nvPr/>
        </p:nvPicPr>
        <p:blipFill>
          <a:blip r:embed="rId4">
            <a:lum bright="-12003" contrast="54000"/>
          </a:blip>
          <a:stretch>
            <a:fillRect/>
          </a:stretch>
        </p:blipFill>
        <p:spPr>
          <a:xfrm>
            <a:off x="7489947" y="3127328"/>
            <a:ext cx="3330453" cy="29785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标题 17411"/>
          <p:cNvSpPr>
            <a:spLocks noGrp="1"/>
          </p:cNvSpPr>
          <p:nvPr>
            <p:ph type="title" idx="4294967295"/>
          </p:nvPr>
        </p:nvSpPr>
        <p:spPr>
          <a:xfrm>
            <a:off x="6112769" y="961306"/>
            <a:ext cx="3456384" cy="1936750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　　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16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日，西安学生数千人奔赴陕西省政府请愿</a:t>
            </a:r>
            <a:b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2066926" y="4221088"/>
            <a:ext cx="402907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　　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1936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年初，广西省学生救国联合会召开大会，会后举行抗日示威游行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8433"/>
          <p:cNvSpPr>
            <a:spLocks noGrp="1"/>
          </p:cNvSpPr>
          <p:nvPr>
            <p:ph type="title" idx="4294967295"/>
          </p:nvPr>
        </p:nvSpPr>
        <p:spPr>
          <a:xfrm>
            <a:off x="1216862" y="477108"/>
            <a:ext cx="8229600" cy="687388"/>
          </a:xfrm>
          <a:prstGeom prst="rect">
            <a:avLst/>
          </a:prstGeom>
        </p:spPr>
        <p:txBody>
          <a:bodyPr lIns="100795" tIns="50397" rIns="100795" bIns="50397" anchor="ctr">
            <a:normAutofit fontScale="90000"/>
          </a:bodyPr>
          <a:lstStyle/>
          <a:p>
            <a:pPr algn="ctr">
              <a:buNone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运动经过</a:t>
            </a:r>
            <a:b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435" name="图片 18434" descr="184554720138590430886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268760"/>
            <a:ext cx="3538686" cy="49075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8435"/>
          <p:cNvSpPr txBox="1"/>
          <p:nvPr/>
        </p:nvSpPr>
        <p:spPr>
          <a:xfrm>
            <a:off x="1454466" y="1485901"/>
            <a:ext cx="4859023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北平学生高呼：</a:t>
            </a:r>
          </a:p>
        </p:txBody>
      </p:sp>
      <p:sp>
        <p:nvSpPr>
          <p:cNvPr id="18437" name="文本框 18436"/>
          <p:cNvSpPr txBox="1"/>
          <p:nvPr/>
        </p:nvSpPr>
        <p:spPr>
          <a:xfrm>
            <a:off x="1216862" y="3357563"/>
            <a:ext cx="4641014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5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大众起来！”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/>
          </p:cNvSpPr>
          <p:nvPr>
            <p:ph type="title" idx="4294967295"/>
          </p:nvPr>
        </p:nvSpPr>
        <p:spPr>
          <a:xfrm>
            <a:off x="551385" y="116632"/>
            <a:ext cx="10515600" cy="1325563"/>
          </a:xfrm>
          <a:prstGeom prst="rect">
            <a:avLst/>
          </a:prstGeom>
        </p:spPr>
        <p:txBody>
          <a:bodyPr lIns="100795" tIns="50397" rIns="100795" bIns="50397" anchor="ctr"/>
          <a:lstStyle/>
          <a:p>
            <a:pPr algn="ctr">
              <a:buNone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运动经过</a:t>
            </a:r>
          </a:p>
        </p:txBody>
      </p:sp>
      <p:pic>
        <p:nvPicPr>
          <p:cNvPr id="19459" name="图片 19458" descr="605331729138590430886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5" y="1844824"/>
            <a:ext cx="4697543" cy="33917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文本框 19459"/>
          <p:cNvSpPr txBox="1"/>
          <p:nvPr/>
        </p:nvSpPr>
        <p:spPr>
          <a:xfrm>
            <a:off x="5375920" y="2575898"/>
            <a:ext cx="5960286" cy="206210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清华大学学生救国会发表</a:t>
            </a:r>
          </a:p>
          <a:p>
            <a:pPr algn="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告全国民众书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          </a:t>
            </a:r>
          </a:p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悲愤地喊出：“华北之大，</a:t>
            </a:r>
          </a:p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已安放不得一张平静的书桌了！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20482" descr="695375033138590430886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330" y="1361312"/>
            <a:ext cx="5512668" cy="409622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3287688" y="5503845"/>
            <a:ext cx="4301177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告全国民众书</a:t>
            </a: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</a:p>
        </p:txBody>
      </p:sp>
      <p:sp>
        <p:nvSpPr>
          <p:cNvPr id="5" name="标题 19457">
            <a:extLst>
              <a:ext uri="{FF2B5EF4-FFF2-40B4-BE49-F238E27FC236}">
                <a16:creationId xmlns:a16="http://schemas.microsoft.com/office/drawing/2014/main" id="{3807379D-4F09-4F43-94AA-7A38AAFDCF62}"/>
              </a:ext>
            </a:extLst>
          </p:cNvPr>
          <p:cNvSpPr txBox="1">
            <a:spLocks/>
          </p:cNvSpPr>
          <p:nvPr/>
        </p:nvSpPr>
        <p:spPr>
          <a:xfrm>
            <a:off x="551385" y="116632"/>
            <a:ext cx="10515600" cy="1325563"/>
          </a:xfrm>
          <a:prstGeom prst="rect">
            <a:avLst/>
          </a:prstGeom>
        </p:spPr>
        <p:txBody>
          <a:bodyPr lIns="100795" tIns="50397" rIns="100795" bIns="50397" anchor="ctr"/>
          <a:lstStyle>
            <a:lvl1pPr algn="ctr" defTabSz="1218692" rtl="0" eaLnBrk="1" latinLnBrk="0" hangingPunct="1">
              <a:spcBef>
                <a:spcPct val="0"/>
              </a:spcBef>
              <a:buNone/>
              <a:defRPr sz="58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运动经过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21506" descr="72724621138590430887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5" y="1442195"/>
            <a:ext cx="5338016" cy="3802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08" name="文本框 21507"/>
          <p:cNvSpPr txBox="1"/>
          <p:nvPr/>
        </p:nvSpPr>
        <p:spPr>
          <a:xfrm>
            <a:off x="6483670" y="2210896"/>
            <a:ext cx="4032448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日，城里游行学生振臂高呼：“打倒日本帝国主义！”、“打倒汉奸卖国贼！”</a:t>
            </a:r>
          </a:p>
        </p:txBody>
      </p:sp>
      <p:sp>
        <p:nvSpPr>
          <p:cNvPr id="5" name="标题 19457">
            <a:extLst>
              <a:ext uri="{FF2B5EF4-FFF2-40B4-BE49-F238E27FC236}">
                <a16:creationId xmlns:a16="http://schemas.microsoft.com/office/drawing/2014/main" id="{A37FBE60-C961-4961-977F-6B658CC1BDB3}"/>
              </a:ext>
            </a:extLst>
          </p:cNvPr>
          <p:cNvSpPr txBox="1">
            <a:spLocks/>
          </p:cNvSpPr>
          <p:nvPr/>
        </p:nvSpPr>
        <p:spPr>
          <a:xfrm>
            <a:off x="551385" y="116632"/>
            <a:ext cx="10515600" cy="1325563"/>
          </a:xfrm>
          <a:prstGeom prst="rect">
            <a:avLst/>
          </a:prstGeom>
        </p:spPr>
        <p:txBody>
          <a:bodyPr lIns="100795" tIns="50397" rIns="100795" bIns="50397" anchor="ctr"/>
          <a:lstStyle>
            <a:lvl1pPr algn="ctr" defTabSz="1218692" rtl="0" eaLnBrk="1" latinLnBrk="0" hangingPunct="1">
              <a:spcBef>
                <a:spcPct val="0"/>
              </a:spcBef>
              <a:buNone/>
              <a:defRPr sz="58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运动经过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3809E728-B9F5-4A12-A2D5-1B5C1CC99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2075543"/>
            <a:ext cx="12190992" cy="47727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8465638-7E9E-42C5-8677-84869D2128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" y="-24680"/>
            <a:ext cx="5733839" cy="173348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A2D101C-FC5D-4167-98ED-4E5470ED11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319" y="2693868"/>
            <a:ext cx="1045888" cy="6031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9DB7B6A-3BB9-4C96-95E7-0780CF040D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3111" y="2135255"/>
            <a:ext cx="998451" cy="63900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898B2E7-E0FB-4056-A9CF-FCA32C0B7EB3}"/>
              </a:ext>
            </a:extLst>
          </p:cNvPr>
          <p:cNvSpPr txBox="1"/>
          <p:nvPr/>
        </p:nvSpPr>
        <p:spPr>
          <a:xfrm>
            <a:off x="2215984" y="1708807"/>
            <a:ext cx="1387650" cy="2553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500" i="1">
                <a:ln w="12700">
                  <a:solidFill>
                    <a:srgbClr val="EA7E11">
                      <a:alpha val="80000"/>
                    </a:srgbClr>
                  </a:solidFill>
                </a:ln>
                <a:gradFill>
                  <a:gsLst>
                    <a:gs pos="21000">
                      <a:srgbClr val="E51B11"/>
                    </a:gs>
                    <a:gs pos="88000">
                      <a:srgbClr val="EE2C22"/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造字工房力黑（非商用）常规体" pitchFamily="2" charset="-122"/>
                <a:ea typeface="造字工房力黑（非商用）常规体" pitchFamily="2" charset="-122"/>
              </a:defRPr>
            </a:lvl1pPr>
          </a:lstStyle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998" b="0" i="1" u="none" strike="noStrike" kern="1200" cap="none" spc="0" normalizeH="0" baseline="0" noProof="0" dirty="0">
                <a:ln w="12700">
                  <a:solidFill>
                    <a:srgbClr val="EA7E11">
                      <a:alpha val="80000"/>
                    </a:srgbClr>
                  </a:solidFill>
                </a:ln>
                <a:gradFill>
                  <a:gsLst>
                    <a:gs pos="21000">
                      <a:srgbClr val="E51B11"/>
                    </a:gs>
                    <a:gs pos="88000">
                      <a:srgbClr val="EE2C22"/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000000">
                      <a:lumMod val="50000"/>
                      <a:lumOff val="50000"/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</a:t>
            </a:r>
            <a:endParaRPr kumimoji="0" lang="en-US" altLang="zh-CN" sz="7998" b="0" i="1" u="none" strike="noStrike" kern="1200" cap="none" spc="0" normalizeH="0" baseline="0" noProof="0" dirty="0">
              <a:ln w="12700">
                <a:solidFill>
                  <a:srgbClr val="EA7E11">
                    <a:alpha val="80000"/>
                  </a:srgbClr>
                </a:solidFill>
              </a:ln>
              <a:gradFill>
                <a:gsLst>
                  <a:gs pos="21000">
                    <a:srgbClr val="E51B11"/>
                  </a:gs>
                  <a:gs pos="88000">
                    <a:srgbClr val="EE2C22"/>
                  </a:gs>
                </a:gsLst>
                <a:lin ang="5400000"/>
              </a:gradFill>
              <a:effectLst>
                <a:outerShdw blurRad="50800" dist="38100" dir="2700000" algn="tl" rotWithShape="0">
                  <a:srgbClr val="000000">
                    <a:lumMod val="50000"/>
                    <a:lumOff val="50000"/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998" b="0" i="1" u="none" strike="noStrike" kern="1200" cap="none" spc="0" normalizeH="0" baseline="0" noProof="0" dirty="0">
                <a:ln w="12700">
                  <a:solidFill>
                    <a:srgbClr val="EA7E11">
                      <a:alpha val="80000"/>
                    </a:srgbClr>
                  </a:solidFill>
                </a:ln>
                <a:gradFill>
                  <a:gsLst>
                    <a:gs pos="21000">
                      <a:srgbClr val="E51B11"/>
                    </a:gs>
                    <a:gs pos="88000">
                      <a:srgbClr val="EE2C22"/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000000">
                      <a:lumMod val="50000"/>
                      <a:lumOff val="50000"/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</a:p>
        </p:txBody>
      </p:sp>
      <p:sp>
        <p:nvSpPr>
          <p:cNvPr id="23" name="流程图: 可选过程 22">
            <a:extLst>
              <a:ext uri="{FF2B5EF4-FFF2-40B4-BE49-F238E27FC236}">
                <a16:creationId xmlns:a16="http://schemas.microsoft.com/office/drawing/2014/main" id="{6A6F705A-1E56-4DDA-87F4-572BB4FCB5B0}"/>
              </a:ext>
            </a:extLst>
          </p:cNvPr>
          <p:cNvSpPr>
            <a:spLocks noChangeAspect="1"/>
          </p:cNvSpPr>
          <p:nvPr/>
        </p:nvSpPr>
        <p:spPr>
          <a:xfrm>
            <a:off x="4746790" y="1763511"/>
            <a:ext cx="719833" cy="71983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799" b="1" i="0" u="none" strike="noStrike" kern="1200" cap="none" spc="0" normalizeH="0" baseline="0" noProof="0" dirty="0">
                <a:ln>
                  <a:noFill/>
                </a:ln>
                <a:solidFill>
                  <a:srgbClr val="FFFAF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AF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流程图: 可选过程 23">
            <a:extLst>
              <a:ext uri="{FF2B5EF4-FFF2-40B4-BE49-F238E27FC236}">
                <a16:creationId xmlns:a16="http://schemas.microsoft.com/office/drawing/2014/main" id="{DD080267-F3F2-4471-9F33-E6B969D54004}"/>
              </a:ext>
            </a:extLst>
          </p:cNvPr>
          <p:cNvSpPr>
            <a:spLocks noChangeAspect="1"/>
          </p:cNvSpPr>
          <p:nvPr/>
        </p:nvSpPr>
        <p:spPr>
          <a:xfrm>
            <a:off x="4753695" y="2616877"/>
            <a:ext cx="719833" cy="71983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799" b="1" i="0" u="none" strike="noStrike" kern="1200" cap="none" spc="0" normalizeH="0" baseline="0" noProof="0" dirty="0">
                <a:ln>
                  <a:noFill/>
                </a:ln>
                <a:solidFill>
                  <a:srgbClr val="FFFAF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AF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8AA96FD-6F3C-44D3-A6B6-360326899A1E}"/>
              </a:ext>
            </a:extLst>
          </p:cNvPr>
          <p:cNvSpPr/>
          <p:nvPr/>
        </p:nvSpPr>
        <p:spPr>
          <a:xfrm>
            <a:off x="5741824" y="1806615"/>
            <a:ext cx="1010213" cy="523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过 去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1A3557A-A748-4FAE-A66C-9754A33B6E48}"/>
              </a:ext>
            </a:extLst>
          </p:cNvPr>
          <p:cNvSpPr/>
          <p:nvPr/>
        </p:nvSpPr>
        <p:spPr>
          <a:xfrm>
            <a:off x="5750854" y="2674794"/>
            <a:ext cx="1010213" cy="523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现 在</a:t>
            </a:r>
          </a:p>
        </p:txBody>
      </p:sp>
      <p:pic>
        <p:nvPicPr>
          <p:cNvPr id="33" name="Picture 6" descr="C:\Users\Administrator\Desktop\a\dd.png">
            <a:extLst>
              <a:ext uri="{FF2B5EF4-FFF2-40B4-BE49-F238E27FC236}">
                <a16:creationId xmlns:a16="http://schemas.microsoft.com/office/drawing/2014/main" id="{93E81B7E-2B51-4BEC-ABB8-E39F02E31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0" y="4974972"/>
            <a:ext cx="2726014" cy="209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流程图: 可选过程 12">
            <a:extLst>
              <a:ext uri="{FF2B5EF4-FFF2-40B4-BE49-F238E27FC236}">
                <a16:creationId xmlns:a16="http://schemas.microsoft.com/office/drawing/2014/main" id="{CA63E3A8-D3D6-4743-9CD2-D803276F3D01}"/>
              </a:ext>
            </a:extLst>
          </p:cNvPr>
          <p:cNvSpPr>
            <a:spLocks noChangeAspect="1"/>
          </p:cNvSpPr>
          <p:nvPr/>
        </p:nvSpPr>
        <p:spPr>
          <a:xfrm>
            <a:off x="4753695" y="3564622"/>
            <a:ext cx="719833" cy="71983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799" b="1" i="0" u="none" strike="noStrike" kern="1200" cap="none" spc="0" normalizeH="0" baseline="0" noProof="0" dirty="0">
                <a:ln>
                  <a:noFill/>
                </a:ln>
                <a:solidFill>
                  <a:srgbClr val="FFFAF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AF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94501CB-3374-4C46-AD54-E7D5BBC6ED7A}"/>
              </a:ext>
            </a:extLst>
          </p:cNvPr>
          <p:cNvSpPr/>
          <p:nvPr/>
        </p:nvSpPr>
        <p:spPr>
          <a:xfrm>
            <a:off x="5750854" y="3622539"/>
            <a:ext cx="1010213" cy="523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未 来</a:t>
            </a:r>
          </a:p>
        </p:txBody>
      </p:sp>
      <p:sp>
        <p:nvSpPr>
          <p:cNvPr id="15" name="标题 4097">
            <a:extLst>
              <a:ext uri="{FF2B5EF4-FFF2-40B4-BE49-F238E27FC236}">
                <a16:creationId xmlns:a16="http://schemas.microsoft.com/office/drawing/2014/main" id="{AE22DAAD-013C-4797-8B26-DC549F10BC52}"/>
              </a:ext>
            </a:extLst>
          </p:cNvPr>
          <p:cNvSpPr txBox="1">
            <a:spLocks/>
          </p:cNvSpPr>
          <p:nvPr/>
        </p:nvSpPr>
        <p:spPr>
          <a:xfrm>
            <a:off x="4193182" y="-11096"/>
            <a:ext cx="7556500" cy="1450975"/>
          </a:xfrm>
          <a:prstGeom prst="rect">
            <a:avLst/>
          </a:prstGeom>
        </p:spPr>
        <p:txBody>
          <a:bodyPr lIns="100795" tIns="50397" rIns="100795" bIns="50397" anchor="ctr"/>
          <a:lstStyle>
            <a:lvl1pPr marL="0" lvl="0" indent="0" algn="r" defTabSz="1218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3500" u="none" kern="1200" baseline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2" charset="-122"/>
                <a:cs typeface="+mj-cs"/>
              </a:defRPr>
            </a:lvl1pPr>
          </a:lstStyle>
          <a:p>
            <a:pPr algn="ctr" eaLnBrk="1" hangingPunct="1"/>
            <a:r>
              <a:rPr lang="zh-CN" altLang="en-US" sz="4000" b="1" dirty="0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弘扬爱国精神，展示青年风采</a:t>
            </a:r>
            <a:r>
              <a:rPr lang="zh-CN" altLang="en-US" sz="2000" dirty="0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7" name="副标题 4098">
            <a:extLst>
              <a:ext uri="{FF2B5EF4-FFF2-40B4-BE49-F238E27FC236}">
                <a16:creationId xmlns:a16="http://schemas.microsoft.com/office/drawing/2014/main" id="{5BE27336-2DE4-4665-B92A-8C59B56DA49C}"/>
              </a:ext>
            </a:extLst>
          </p:cNvPr>
          <p:cNvSpPr txBox="1">
            <a:spLocks/>
          </p:cNvSpPr>
          <p:nvPr/>
        </p:nvSpPr>
        <p:spPr>
          <a:xfrm>
            <a:off x="6864427" y="1231443"/>
            <a:ext cx="4743450" cy="685800"/>
          </a:xfrm>
          <a:prstGeom prst="rect">
            <a:avLst/>
          </a:prstGeom>
        </p:spPr>
        <p:txBody>
          <a:bodyPr lIns="100795" tIns="50397" rIns="100795" bIns="50397"/>
          <a:lstStyle>
            <a:lvl1pPr marL="0" lvl="0" indent="0" algn="ctr" defTabSz="1218692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34" charset="0"/>
              <a:buNone/>
              <a:defRPr sz="3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555625" lvl="1" indent="0" algn="ctr" defTabSz="1218692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34" charset="0"/>
              <a:buNone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09980" lvl="2" indent="0" algn="ctr" defTabSz="1218692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34" charset="0"/>
              <a:buNone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66875" lvl="3" indent="0" algn="ctr" defTabSz="1218692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34" charset="0"/>
              <a:buNone/>
              <a:defRPr sz="19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222500" lvl="4" indent="0" algn="ctr" defTabSz="1218692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itchFamily="34" charset="0"/>
              <a:buNone/>
              <a:defRPr sz="17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351401" indent="-304671" algn="l" defTabSz="12186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0746" indent="-304671" algn="l" defTabSz="12186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0092" indent="-304671" algn="l" defTabSz="12186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9437" indent="-304671" algn="l" defTabSz="12186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----</a:t>
            </a:r>
            <a:r>
              <a:rPr lang="zh-CN" altLang="en-US" sz="1800" dirty="0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重温一二九运动历史，扬我爱国精神 </a:t>
            </a:r>
          </a:p>
        </p:txBody>
      </p:sp>
    </p:spTree>
    <p:extLst>
      <p:ext uri="{BB962C8B-B14F-4D97-AF65-F5344CB8AC3E}">
        <p14:creationId xmlns:p14="http://schemas.microsoft.com/office/powerpoint/2010/main" val="16056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48148E-6 L 0.15521 -0.10741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-537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0.12994 -2.96296E-6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07407E-6 L -0.00026 -0.13333 " pathEditMode="relative" rAng="0" ptsTypes="AA">
                                      <p:cBhvr>
                                        <p:cTn id="28" dur="1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66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-0.00026 -0.13333 " pathEditMode="relative" rAng="0" ptsTypes="AA">
                                      <p:cBhvr>
                                        <p:cTn id="33" dur="1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66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5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-0.00026 -0.13333 " pathEditMode="relative" rAng="0" ptsTypes="AA">
                                      <p:cBhvr>
                                        <p:cTn id="53" dur="1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66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6" grpId="0"/>
      <p:bldP spid="27" grpId="0"/>
      <p:bldP spid="13" grpId="0" animBg="1"/>
      <p:bldP spid="13" grpId="1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图片 22530" descr="233298574138590430887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185" y="1760239"/>
            <a:ext cx="5185348" cy="3726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32" name="文本框 22531"/>
          <p:cNvSpPr txBox="1"/>
          <p:nvPr/>
        </p:nvSpPr>
        <p:spPr>
          <a:xfrm>
            <a:off x="983432" y="2636912"/>
            <a:ext cx="4400550" cy="13234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宣传团在固安郊区召集农民群众大会</a:t>
            </a:r>
          </a:p>
        </p:txBody>
      </p:sp>
      <p:sp>
        <p:nvSpPr>
          <p:cNvPr id="5" name="标题 19457">
            <a:extLst>
              <a:ext uri="{FF2B5EF4-FFF2-40B4-BE49-F238E27FC236}">
                <a16:creationId xmlns:a16="http://schemas.microsoft.com/office/drawing/2014/main" id="{E2C17F5E-8061-4DE2-B0D1-7B49B4FC038A}"/>
              </a:ext>
            </a:extLst>
          </p:cNvPr>
          <p:cNvSpPr txBox="1">
            <a:spLocks/>
          </p:cNvSpPr>
          <p:nvPr/>
        </p:nvSpPr>
        <p:spPr>
          <a:xfrm>
            <a:off x="551385" y="116632"/>
            <a:ext cx="10515600" cy="1325563"/>
          </a:xfrm>
          <a:prstGeom prst="rect">
            <a:avLst/>
          </a:prstGeom>
        </p:spPr>
        <p:txBody>
          <a:bodyPr lIns="100795" tIns="50397" rIns="100795" bIns="50397" anchor="ctr"/>
          <a:lstStyle>
            <a:lvl1pPr algn="ctr" defTabSz="1218692" rtl="0" eaLnBrk="1" latinLnBrk="0" hangingPunct="1">
              <a:spcBef>
                <a:spcPct val="0"/>
              </a:spcBef>
              <a:buNone/>
              <a:defRPr sz="58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运动经过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23554" descr="28173550113859043088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285" y="1632289"/>
            <a:ext cx="5149900" cy="35934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556" name="文本框 23555"/>
          <p:cNvSpPr txBox="1"/>
          <p:nvPr/>
        </p:nvSpPr>
        <p:spPr>
          <a:xfrm>
            <a:off x="6600056" y="2492896"/>
            <a:ext cx="4229100" cy="173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大批军警手持大刀、木棍，准备袭击学生队伍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</a:p>
        </p:txBody>
      </p:sp>
      <p:sp>
        <p:nvSpPr>
          <p:cNvPr id="5" name="标题 19457">
            <a:extLst>
              <a:ext uri="{FF2B5EF4-FFF2-40B4-BE49-F238E27FC236}">
                <a16:creationId xmlns:a16="http://schemas.microsoft.com/office/drawing/2014/main" id="{0D4B81FD-F73A-4AA1-8A21-D968E6EC971D}"/>
              </a:ext>
            </a:extLst>
          </p:cNvPr>
          <p:cNvSpPr txBox="1">
            <a:spLocks/>
          </p:cNvSpPr>
          <p:nvPr/>
        </p:nvSpPr>
        <p:spPr>
          <a:xfrm>
            <a:off x="551385" y="116632"/>
            <a:ext cx="10515600" cy="1325563"/>
          </a:xfrm>
          <a:prstGeom prst="rect">
            <a:avLst/>
          </a:prstGeom>
        </p:spPr>
        <p:txBody>
          <a:bodyPr lIns="100795" tIns="50397" rIns="100795" bIns="50397" anchor="ctr"/>
          <a:lstStyle>
            <a:lvl1pPr algn="ctr" defTabSz="1218692" rtl="0" eaLnBrk="1" latinLnBrk="0" hangingPunct="1">
              <a:spcBef>
                <a:spcPct val="0"/>
              </a:spcBef>
              <a:buNone/>
              <a:defRPr sz="58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运动经过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图片 24578" descr="27698582513859043088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724" y="1844824"/>
            <a:ext cx="5297276" cy="3802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24579"/>
          <p:cNvSpPr txBox="1"/>
          <p:nvPr/>
        </p:nvSpPr>
        <p:spPr>
          <a:xfrm>
            <a:off x="6888088" y="2996952"/>
            <a:ext cx="372960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16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日，北平学生示威游行时被捕、受伤、失踪人数统计表</a:t>
            </a:r>
          </a:p>
        </p:txBody>
      </p:sp>
      <p:sp>
        <p:nvSpPr>
          <p:cNvPr id="5" name="标题 19457">
            <a:extLst>
              <a:ext uri="{FF2B5EF4-FFF2-40B4-BE49-F238E27FC236}">
                <a16:creationId xmlns:a16="http://schemas.microsoft.com/office/drawing/2014/main" id="{995A7A10-8999-4255-B586-ACB6096FC3E9}"/>
              </a:ext>
            </a:extLst>
          </p:cNvPr>
          <p:cNvSpPr txBox="1">
            <a:spLocks/>
          </p:cNvSpPr>
          <p:nvPr/>
        </p:nvSpPr>
        <p:spPr>
          <a:xfrm>
            <a:off x="551385" y="116632"/>
            <a:ext cx="10515600" cy="1325563"/>
          </a:xfrm>
          <a:prstGeom prst="rect">
            <a:avLst/>
          </a:prstGeom>
        </p:spPr>
        <p:txBody>
          <a:bodyPr lIns="100795" tIns="50397" rIns="100795" bIns="50397" anchor="ctr"/>
          <a:lstStyle>
            <a:lvl1pPr algn="ctr" defTabSz="1218692" rtl="0" eaLnBrk="1" latinLnBrk="0" hangingPunct="1">
              <a:spcBef>
                <a:spcPct val="0"/>
              </a:spcBef>
              <a:buNone/>
              <a:defRPr sz="58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运动经过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5601" descr="50489996113859043088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924" y="1596217"/>
            <a:ext cx="9144000" cy="106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标题 25602"/>
          <p:cNvSpPr>
            <a:spLocks noGrp="1"/>
          </p:cNvSpPr>
          <p:nvPr>
            <p:ph type="title" idx="4294967295"/>
          </p:nvPr>
        </p:nvSpPr>
        <p:spPr>
          <a:xfrm>
            <a:off x="1878124" y="570094"/>
            <a:ext cx="8229600" cy="685800"/>
          </a:xfrm>
          <a:prstGeom prst="rect">
            <a:avLst/>
          </a:prstGeom>
        </p:spPr>
        <p:txBody>
          <a:bodyPr lIns="100795" tIns="50397" rIns="100795" bIns="50397" anchor="ctr"/>
          <a:lstStyle/>
          <a:p>
            <a:pPr algn="ctr">
              <a:buNone/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重温一二九运动历史，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扬我爱国精神</a:t>
            </a:r>
          </a:p>
        </p:txBody>
      </p:sp>
      <p:pic>
        <p:nvPicPr>
          <p:cNvPr id="25604" name="图片 25603" descr="278978599138590430888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0924" y="4731558"/>
            <a:ext cx="9144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矩形 25604"/>
          <p:cNvSpPr/>
          <p:nvPr/>
        </p:nvSpPr>
        <p:spPr>
          <a:xfrm>
            <a:off x="1775520" y="3009584"/>
            <a:ext cx="8434809" cy="1209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 eaLnBrk="0" fontAlgn="ctr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3500" u="none" kern="1200" baseline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勿忘历史！爱我中华！</a:t>
            </a:r>
          </a:p>
        </p:txBody>
      </p:sp>
      <p:sp>
        <p:nvSpPr>
          <p:cNvPr id="25606" name="文本框 25605"/>
          <p:cNvSpPr txBox="1"/>
          <p:nvPr/>
        </p:nvSpPr>
        <p:spPr>
          <a:xfrm>
            <a:off x="9587037" y="4724401"/>
            <a:ext cx="269626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C915F8B-1C2B-4919-9D4D-DFCEA20ABAA2}"/>
              </a:ext>
            </a:extLst>
          </p:cNvPr>
          <p:cNvSpPr/>
          <p:nvPr/>
        </p:nvSpPr>
        <p:spPr>
          <a:xfrm>
            <a:off x="4758133" y="2834349"/>
            <a:ext cx="26757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现 在 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5612A70-E081-4F4A-9D08-CEA3B3B02C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35" y="936053"/>
            <a:ext cx="2132458" cy="16690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47632DE-7954-4EC9-98BE-1A698A0638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927" y="356620"/>
            <a:ext cx="3517101" cy="173112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B7ADACB-C0D7-41DF-8F42-59341ECEAD86}"/>
              </a:ext>
            </a:extLst>
          </p:cNvPr>
          <p:cNvSpPr/>
          <p:nvPr/>
        </p:nvSpPr>
        <p:spPr>
          <a:xfrm>
            <a:off x="2838408" y="4023651"/>
            <a:ext cx="65151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铭记国耻，勿忘历史</a:t>
            </a: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705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标题 28674"/>
          <p:cNvSpPr>
            <a:spLocks noGrp="1"/>
          </p:cNvSpPr>
          <p:nvPr>
            <p:ph type="ctrTitle" idx="4294967295"/>
          </p:nvPr>
        </p:nvSpPr>
        <p:spPr>
          <a:xfrm>
            <a:off x="1991544" y="2204864"/>
            <a:ext cx="7772400" cy="1871662"/>
          </a:xfrm>
          <a:prstGeom prst="rect">
            <a:avLst/>
          </a:prstGeom>
        </p:spPr>
        <p:txBody>
          <a:bodyPr lIns="111108" tIns="55553" rIns="111108" bIns="55553" anchor="ctr">
            <a:normAutofit fontScale="90000"/>
          </a:bodyPr>
          <a:lstStyle/>
          <a:p>
            <a:pPr algn="r" fontAlgn="base" latinLnBrk="0">
              <a:lnSpc>
                <a:spcPct val="145000"/>
              </a:lnSpc>
              <a:buSzPct val="100000"/>
              <a:buNone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自由讨论：今天我们为什么要纪念“一二九”运动？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9B5A200-6231-4B06-94BB-4BA2C29913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023" y="3991672"/>
            <a:ext cx="3875348" cy="2866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标题 29698"/>
          <p:cNvSpPr>
            <a:spLocks noGrp="1"/>
          </p:cNvSpPr>
          <p:nvPr>
            <p:ph type="title" idx="4294967295"/>
          </p:nvPr>
        </p:nvSpPr>
        <p:spPr>
          <a:xfrm>
            <a:off x="1103312" y="260648"/>
            <a:ext cx="9985375" cy="1143000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我们为什么要纪念一二九运动？</a:t>
            </a:r>
          </a:p>
        </p:txBody>
      </p:sp>
      <p:sp>
        <p:nvSpPr>
          <p:cNvPr id="29700" name="文本占位符 29699"/>
          <p:cNvSpPr>
            <a:spLocks noGrp="1"/>
          </p:cNvSpPr>
          <p:nvPr>
            <p:ph idx="4294967295"/>
          </p:nvPr>
        </p:nvSpPr>
        <p:spPr>
          <a:xfrm>
            <a:off x="1981199" y="1700808"/>
            <a:ext cx="8229600" cy="4525963"/>
          </a:xfrm>
          <a:prstGeom prst="rect">
            <a:avLst/>
          </a:prstGeom>
        </p:spPr>
        <p:txBody>
          <a:bodyPr lIns="111108" tIns="55553" rIns="111108" bIns="55553"/>
          <a:lstStyle/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因为它是一次青年学生为先锋的运动。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因为它是一次青年学生的爱国运动。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因为它体现了中华民族以爱国主义为核心的民族精神。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一二九运动中的青年学生，其民族精神彰显与危难之际。正是这种民族精神构成了中华人民的精神纽带，增强了民族凝聚力，使中华人民渡过一次又一次危机，维护和促进国家的团结统一。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49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649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标题 30723"/>
          <p:cNvSpPr>
            <a:spLocks noGrp="1"/>
          </p:cNvSpPr>
          <p:nvPr>
            <p:ph type="title" idx="4294967295"/>
          </p:nvPr>
        </p:nvSpPr>
        <p:spPr>
          <a:xfrm>
            <a:off x="2135560" y="381036"/>
            <a:ext cx="8229600" cy="1143000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我们为什么要纪念一二九运动？</a:t>
            </a:r>
          </a:p>
        </p:txBody>
      </p:sp>
      <p:sp>
        <p:nvSpPr>
          <p:cNvPr id="30723" name="文本占位符 30722"/>
          <p:cNvSpPr>
            <a:spLocks noGrp="1"/>
          </p:cNvSpPr>
          <p:nvPr>
            <p:ph idx="4294967295"/>
          </p:nvPr>
        </p:nvSpPr>
        <p:spPr>
          <a:xfrm>
            <a:off x="2063552" y="1930323"/>
            <a:ext cx="8675687" cy="4525962"/>
          </a:xfrm>
          <a:prstGeom prst="rect">
            <a:avLst/>
          </a:prstGeom>
        </p:spPr>
        <p:txBody>
          <a:bodyPr lIns="111108" tIns="55553" rIns="111108" bIns="55553"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风萧萧兮易水寒，壮士一去兮不复还！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战争的硝烟早已散去，烈士的鲜血早已凝固。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今天，我们在此纪念爱国者们 “我自横刀向天笑，去留肝胆两昆仑”的豪迈热情；纪念他们“祖国高于一切”的赤子之心；纪念他们“国家兴亡，匹夫有责”的爱国之情。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那么在今天社会主义的中国，我国又提出了什么方针呢？？？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标题 31747"/>
          <p:cNvSpPr>
            <a:spLocks noGrp="1"/>
          </p:cNvSpPr>
          <p:nvPr>
            <p:ph type="title" idx="4294967295"/>
          </p:nvPr>
        </p:nvSpPr>
        <p:spPr>
          <a:xfrm>
            <a:off x="1487488" y="271464"/>
            <a:ext cx="8229600" cy="1143000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ctr"/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社会主义核心价值观</a:t>
            </a:r>
          </a:p>
        </p:txBody>
      </p:sp>
      <p:sp>
        <p:nvSpPr>
          <p:cNvPr id="31747" name="文本占位符 31746"/>
          <p:cNvSpPr>
            <a:spLocks noGrp="1"/>
          </p:cNvSpPr>
          <p:nvPr>
            <p:ph idx="4294967295"/>
          </p:nvPr>
        </p:nvSpPr>
        <p:spPr>
          <a:xfrm>
            <a:off x="3516313" y="1557338"/>
            <a:ext cx="8675687" cy="4525962"/>
          </a:xfrm>
          <a:prstGeom prst="rect">
            <a:avLst/>
          </a:prstGeom>
        </p:spPr>
        <p:txBody>
          <a:bodyPr lIns="111108" tIns="55553" rIns="111108" bIns="55553"/>
          <a:lstStyle/>
          <a:p>
            <a:pPr>
              <a:lnSpc>
                <a:spcPct val="120000"/>
              </a:lnSpc>
              <a:buNone/>
            </a:pP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31749" name="文本框 31748"/>
          <p:cNvSpPr txBox="1"/>
          <p:nvPr/>
        </p:nvSpPr>
        <p:spPr>
          <a:xfrm>
            <a:off x="2154238" y="2276872"/>
            <a:ext cx="7562850" cy="4062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党的十八大提出，倡导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富强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民主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文明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和谐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，倡导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自由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平等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公正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法治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，倡导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爱国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敬业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诚信、友善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积极培育和践行社会主义核心价值观。富强、民主、文明、和谐是国家层面的价值目标，自由、平等、公正、法治是社会层面的价值取向，爱国、敬业、诚信、友善是公民个人层面的价值准则，这24个字是社会主义核心价值观的基本内容。</a:t>
            </a:r>
          </a:p>
          <a:p>
            <a:pPr algn="ctr"/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文本框 32770"/>
          <p:cNvSpPr txBox="1"/>
          <p:nvPr/>
        </p:nvSpPr>
        <p:spPr>
          <a:xfrm>
            <a:off x="4151313" y="188913"/>
            <a:ext cx="31686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历史的风</a:t>
            </a:r>
          </a:p>
        </p:txBody>
      </p:sp>
      <p:sp>
        <p:nvSpPr>
          <p:cNvPr id="32772" name="矩形 32771"/>
          <p:cNvSpPr/>
          <p:nvPr/>
        </p:nvSpPr>
        <p:spPr>
          <a:xfrm>
            <a:off x="1775520" y="1556792"/>
            <a:ext cx="3671888" cy="4539704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历史的风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吹翻了七十八页日历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那个冷嗖嗖的日子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开始鲜活的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在我的眼中演绎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　</a:t>
            </a:r>
          </a:p>
          <a:p>
            <a:pPr indent="304800">
              <a:lnSpc>
                <a:spcPct val="85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雪花不再洁白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那个寒冷的冬季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只有一种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金戈铁马般的呐喊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剥开了这个古国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深重的外衣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露出伤痕累累的躯体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一滴血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溅到我的额头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烙上一种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深深的印记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　</a:t>
            </a:r>
          </a:p>
        </p:txBody>
      </p:sp>
      <p:sp>
        <p:nvSpPr>
          <p:cNvPr id="32773" name="矩形 32772"/>
          <p:cNvSpPr/>
          <p:nvPr/>
        </p:nvSpPr>
        <p:spPr>
          <a:xfrm>
            <a:off x="6672064" y="1609114"/>
            <a:ext cx="4176712" cy="448738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时间如北风般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呼啸而过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那个日子苍黄并远去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但现实的肩膀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能不能承受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那些曾经沸腾的激情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日子依旧站在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世纪的脊背上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默默凝望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  <a:p>
            <a:pPr indent="304800">
              <a:lnSpc>
                <a:spcPct val="85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窗外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阳光温柔的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抚摸大地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只是不知在它的记忆中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那个日子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是否如雕塑 </a:t>
            </a:r>
          </a:p>
          <a:p>
            <a:pPr indent="304800">
              <a:lnSpc>
                <a:spcPct val="85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永远屹立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5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C915F8B-1C2B-4919-9D4D-DFCEA20ABAA2}"/>
              </a:ext>
            </a:extLst>
          </p:cNvPr>
          <p:cNvSpPr/>
          <p:nvPr/>
        </p:nvSpPr>
        <p:spPr>
          <a:xfrm>
            <a:off x="5207775" y="2834349"/>
            <a:ext cx="17764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过 去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93C9CB1-8407-4511-9474-78937436D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35" y="936053"/>
            <a:ext cx="2132458" cy="16690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C6465B3-F268-46B9-9A0A-83E47B34B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927" y="356620"/>
            <a:ext cx="3517101" cy="173112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7364C04-D372-446F-9AA1-6CE9E0F79385}"/>
              </a:ext>
            </a:extLst>
          </p:cNvPr>
          <p:cNvSpPr/>
          <p:nvPr/>
        </p:nvSpPr>
        <p:spPr>
          <a:xfrm>
            <a:off x="2838408" y="4023651"/>
            <a:ext cx="65151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铭记国耻，勿忘历史</a:t>
            </a: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594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C915F8B-1C2B-4919-9D4D-DFCEA20ABAA2}"/>
              </a:ext>
            </a:extLst>
          </p:cNvPr>
          <p:cNvSpPr/>
          <p:nvPr/>
        </p:nvSpPr>
        <p:spPr>
          <a:xfrm>
            <a:off x="4758133" y="2834349"/>
            <a:ext cx="26757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未 来 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2E734D0-ACA9-4E45-80B3-422ACEA42B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35" y="936053"/>
            <a:ext cx="2132458" cy="16690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64B7210-2CF1-4F13-89A4-670D0904A0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927" y="356620"/>
            <a:ext cx="3517101" cy="173112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49843FF-B093-423E-95B6-0CBFDA0E1816}"/>
              </a:ext>
            </a:extLst>
          </p:cNvPr>
          <p:cNvSpPr/>
          <p:nvPr/>
        </p:nvSpPr>
        <p:spPr>
          <a:xfrm>
            <a:off x="2838408" y="4023651"/>
            <a:ext cx="65151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铭记国耻，勿忘历史</a:t>
            </a: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163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标题 35843"/>
          <p:cNvSpPr>
            <a:spLocks noGrp="1"/>
          </p:cNvSpPr>
          <p:nvPr>
            <p:ph type="title" idx="4294967295"/>
          </p:nvPr>
        </p:nvSpPr>
        <p:spPr>
          <a:xfrm>
            <a:off x="2640012" y="176623"/>
            <a:ext cx="6911975" cy="1143000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我们重任在肩</a:t>
            </a:r>
          </a:p>
        </p:txBody>
      </p:sp>
      <p:sp>
        <p:nvSpPr>
          <p:cNvPr id="35845" name="文本占位符 35844"/>
          <p:cNvSpPr>
            <a:spLocks noGrp="1"/>
          </p:cNvSpPr>
          <p:nvPr>
            <p:ph idx="4294967295"/>
          </p:nvPr>
        </p:nvSpPr>
        <p:spPr>
          <a:xfrm>
            <a:off x="1667507" y="2132856"/>
            <a:ext cx="8856984" cy="4121150"/>
          </a:xfrm>
          <a:prstGeom prst="rect">
            <a:avLst/>
          </a:prstGeom>
        </p:spPr>
        <p:txBody>
          <a:bodyPr lIns="111108" tIns="55553" rIns="111108" bIns="55553"/>
          <a:lstStyle/>
          <a:p>
            <a:pPr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）勤奋学习，坚定信念，全面提高综合素质。</a:t>
            </a:r>
          </a:p>
          <a:p>
            <a:pPr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）培养创新意识。</a:t>
            </a:r>
          </a:p>
          <a:p>
            <a:pPr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）不辱使命，甘于奉献。</a:t>
            </a:r>
          </a:p>
          <a:p>
            <a:pPr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我们要肩负起历史赋予我们的光荣使命，为中华之崛起而读书，为实现中华民族的伟大复兴而奋斗。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36865"/>
          <p:cNvSpPr>
            <a:spLocks noGrp="1"/>
          </p:cNvSpPr>
          <p:nvPr>
            <p:ph type="ctrTitle" idx="4294967295"/>
          </p:nvPr>
        </p:nvSpPr>
        <p:spPr>
          <a:xfrm>
            <a:off x="2351584" y="2204864"/>
            <a:ext cx="7772400" cy="1470025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fontAlgn="base" latinLnBrk="0">
              <a:buSzPct val="100000"/>
              <a:buNone/>
            </a:pPr>
            <a:r>
              <a:rPr lang="zh-CN" altLang="en-US" sz="7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爱国知识竞赛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906F82E-73DB-4D88-8734-BB01D929B1CB}"/>
              </a:ext>
            </a:extLst>
          </p:cNvPr>
          <p:cNvSpPr/>
          <p:nvPr/>
        </p:nvSpPr>
        <p:spPr>
          <a:xfrm>
            <a:off x="1127448" y="1556792"/>
            <a:ext cx="9841255" cy="2933977"/>
          </a:xfrm>
          <a:prstGeom prst="rect">
            <a:avLst/>
          </a:prstGeom>
          <a:noFill/>
          <a:ln w="28575">
            <a:solidFill>
              <a:srgbClr val="B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dark-banner_17877">
            <a:extLst>
              <a:ext uri="{FF2B5EF4-FFF2-40B4-BE49-F238E27FC236}">
                <a16:creationId xmlns:a16="http://schemas.microsoft.com/office/drawing/2014/main" id="{E0516815-A734-42E9-9E4F-8770CA31F4ED}"/>
              </a:ext>
            </a:extLst>
          </p:cNvPr>
          <p:cNvSpPr>
            <a:spLocks noChangeAspect="1"/>
          </p:cNvSpPr>
          <p:nvPr/>
        </p:nvSpPr>
        <p:spPr bwMode="auto">
          <a:xfrm>
            <a:off x="1081442" y="685704"/>
            <a:ext cx="2187967" cy="3332776"/>
          </a:xfrm>
          <a:custGeom>
            <a:avLst/>
            <a:gdLst>
              <a:gd name="T0" fmla="*/ 159 w 3079"/>
              <a:gd name="T1" fmla="*/ 4951 h 4951"/>
              <a:gd name="T2" fmla="*/ 0 w 3079"/>
              <a:gd name="T3" fmla="*/ 4951 h 4951"/>
              <a:gd name="T4" fmla="*/ 4 w 3079"/>
              <a:gd name="T5" fmla="*/ 621 h 4951"/>
              <a:gd name="T6" fmla="*/ 30 w 3079"/>
              <a:gd name="T7" fmla="*/ 597 h 4951"/>
              <a:gd name="T8" fmla="*/ 1395 w 3079"/>
              <a:gd name="T9" fmla="*/ 596 h 4951"/>
              <a:gd name="T10" fmla="*/ 2968 w 3079"/>
              <a:gd name="T11" fmla="*/ 696 h 4951"/>
              <a:gd name="T12" fmla="*/ 3079 w 3079"/>
              <a:gd name="T13" fmla="*/ 647 h 4951"/>
              <a:gd name="T14" fmla="*/ 3079 w 3079"/>
              <a:gd name="T15" fmla="*/ 2334 h 4951"/>
              <a:gd name="T16" fmla="*/ 3032 w 3079"/>
              <a:gd name="T17" fmla="*/ 2355 h 4951"/>
              <a:gd name="T18" fmla="*/ 1292 w 3079"/>
              <a:gd name="T19" fmla="*/ 2230 h 4951"/>
              <a:gd name="T20" fmla="*/ 161 w 3079"/>
              <a:gd name="T21" fmla="*/ 2208 h 4951"/>
              <a:gd name="T22" fmla="*/ 159 w 3079"/>
              <a:gd name="T23" fmla="*/ 4951 h 4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79" h="4951">
                <a:moveTo>
                  <a:pt x="159" y="4951"/>
                </a:moveTo>
                <a:lnTo>
                  <a:pt x="0" y="4951"/>
                </a:lnTo>
                <a:lnTo>
                  <a:pt x="4" y="621"/>
                </a:lnTo>
                <a:lnTo>
                  <a:pt x="30" y="597"/>
                </a:lnTo>
                <a:cubicBezTo>
                  <a:pt x="36" y="591"/>
                  <a:pt x="701" y="0"/>
                  <a:pt x="1395" y="596"/>
                </a:cubicBezTo>
                <a:cubicBezTo>
                  <a:pt x="1999" y="1114"/>
                  <a:pt x="2958" y="700"/>
                  <a:pt x="2968" y="696"/>
                </a:cubicBezTo>
                <a:lnTo>
                  <a:pt x="3079" y="647"/>
                </a:lnTo>
                <a:lnTo>
                  <a:pt x="3079" y="2334"/>
                </a:lnTo>
                <a:lnTo>
                  <a:pt x="3032" y="2355"/>
                </a:lnTo>
                <a:cubicBezTo>
                  <a:pt x="2989" y="2374"/>
                  <a:pt x="1971" y="2813"/>
                  <a:pt x="1292" y="2230"/>
                </a:cubicBezTo>
                <a:cubicBezTo>
                  <a:pt x="768" y="1781"/>
                  <a:pt x="277" y="2116"/>
                  <a:pt x="161" y="2208"/>
                </a:cubicBezTo>
                <a:lnTo>
                  <a:pt x="159" y="4951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endParaRPr lang="zh-CN" altLang="en-US" sz="180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37889"/>
          <p:cNvSpPr>
            <a:spLocks noGrp="1"/>
          </p:cNvSpPr>
          <p:nvPr>
            <p:ph type="title" idx="4294967295"/>
          </p:nvPr>
        </p:nvSpPr>
        <p:spPr>
          <a:xfrm>
            <a:off x="479376" y="1162843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我国的陆地面积有（？）平方公里，在世界上排第（？）位</a:t>
            </a:r>
          </a:p>
        </p:txBody>
      </p:sp>
      <p:sp>
        <p:nvSpPr>
          <p:cNvPr id="37891" name="文本占位符 37890"/>
          <p:cNvSpPr>
            <a:spLocks noGrp="1"/>
          </p:cNvSpPr>
          <p:nvPr>
            <p:ph idx="4294967295"/>
          </p:nvPr>
        </p:nvSpPr>
        <p:spPr>
          <a:xfrm>
            <a:off x="1197024" y="2485230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960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万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38913"/>
          <p:cNvSpPr>
            <a:spLocks noGrp="1"/>
          </p:cNvSpPr>
          <p:nvPr>
            <p:ph type="title" idx="4294967295"/>
          </p:nvPr>
        </p:nvSpPr>
        <p:spPr>
          <a:xfrm>
            <a:off x="1127448" y="1484784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我国人口最多的少数民族是：</a:t>
            </a:r>
          </a:p>
        </p:txBody>
      </p:sp>
      <p:sp>
        <p:nvSpPr>
          <p:cNvPr id="38915" name="文本占位符 38914"/>
          <p:cNvSpPr>
            <a:spLocks noGrp="1"/>
          </p:cNvSpPr>
          <p:nvPr>
            <p:ph idx="4294967295"/>
          </p:nvPr>
        </p:nvSpPr>
        <p:spPr>
          <a:xfrm>
            <a:off x="1127448" y="2945284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壮族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39937"/>
          <p:cNvSpPr>
            <a:spLocks noGrp="1"/>
          </p:cNvSpPr>
          <p:nvPr>
            <p:ph type="title" idx="4294967295"/>
          </p:nvPr>
        </p:nvSpPr>
        <p:spPr>
          <a:xfrm>
            <a:off x="3287688" y="1484784"/>
            <a:ext cx="7011888" cy="1002862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香港回归日：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</a:p>
        </p:txBody>
      </p:sp>
      <p:sp>
        <p:nvSpPr>
          <p:cNvPr id="39939" name="文本占位符 39938"/>
          <p:cNvSpPr>
            <a:spLocks noGrp="1"/>
          </p:cNvSpPr>
          <p:nvPr>
            <p:ph idx="4294967295"/>
          </p:nvPr>
        </p:nvSpPr>
        <p:spPr>
          <a:xfrm>
            <a:off x="3143672" y="2852936"/>
            <a:ext cx="7011888" cy="329202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1997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40961"/>
          <p:cNvSpPr>
            <a:spLocks noGrp="1"/>
          </p:cNvSpPr>
          <p:nvPr>
            <p:ph type="title" idx="4294967295"/>
          </p:nvPr>
        </p:nvSpPr>
        <p:spPr>
          <a:xfrm>
            <a:off x="1649755" y="1340768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抗日战争历经了（？）年 </a:t>
            </a:r>
          </a:p>
        </p:txBody>
      </p:sp>
      <p:sp>
        <p:nvSpPr>
          <p:cNvPr id="40963" name="文本占位符 40962"/>
          <p:cNvSpPr>
            <a:spLocks noGrp="1"/>
          </p:cNvSpPr>
          <p:nvPr>
            <p:ph idx="4294967295"/>
          </p:nvPr>
        </p:nvSpPr>
        <p:spPr>
          <a:xfrm>
            <a:off x="1775520" y="2852936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41985"/>
          <p:cNvSpPr>
            <a:spLocks noGrp="1"/>
          </p:cNvSpPr>
          <p:nvPr>
            <p:ph type="title" idx="4294967295"/>
          </p:nvPr>
        </p:nvSpPr>
        <p:spPr>
          <a:xfrm>
            <a:off x="983432" y="1268760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第29届北京奥运会中国金牌榜第一名，荣获（？）枚金牌</a:t>
            </a:r>
          </a:p>
        </p:txBody>
      </p:sp>
      <p:sp>
        <p:nvSpPr>
          <p:cNvPr id="41987" name="文本占位符 41986"/>
          <p:cNvSpPr>
            <a:spLocks noGrp="1"/>
          </p:cNvSpPr>
          <p:nvPr>
            <p:ph idx="4294967295"/>
          </p:nvPr>
        </p:nvSpPr>
        <p:spPr>
          <a:xfrm>
            <a:off x="1055440" y="2619225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43009"/>
          <p:cNvSpPr>
            <a:spLocks noGrp="1"/>
          </p:cNvSpPr>
          <p:nvPr>
            <p:ph type="title" idx="4294967295"/>
          </p:nvPr>
        </p:nvSpPr>
        <p:spPr>
          <a:xfrm>
            <a:off x="1559496" y="1268760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我国最著名的三大火炉：</a:t>
            </a:r>
          </a:p>
        </p:txBody>
      </p:sp>
      <p:sp>
        <p:nvSpPr>
          <p:cNvPr id="43011" name="文本占位符 43010"/>
          <p:cNvSpPr>
            <a:spLocks noGrp="1"/>
          </p:cNvSpPr>
          <p:nvPr>
            <p:ph idx="4294967295"/>
          </p:nvPr>
        </p:nvSpPr>
        <p:spPr>
          <a:xfrm>
            <a:off x="1559496" y="2729260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南京、武汉、重庆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44033"/>
          <p:cNvSpPr>
            <a:spLocks noGrp="1"/>
          </p:cNvSpPr>
          <p:nvPr>
            <p:ph type="title" idx="4294967295"/>
          </p:nvPr>
        </p:nvSpPr>
        <p:spPr>
          <a:xfrm>
            <a:off x="1559496" y="1162843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中国现存最大的古建筑群：</a:t>
            </a:r>
          </a:p>
        </p:txBody>
      </p:sp>
      <p:sp>
        <p:nvSpPr>
          <p:cNvPr id="44035" name="文本占位符 44034"/>
          <p:cNvSpPr>
            <a:spLocks noGrp="1"/>
          </p:cNvSpPr>
          <p:nvPr>
            <p:ph idx="4294967295"/>
          </p:nvPr>
        </p:nvSpPr>
        <p:spPr>
          <a:xfrm>
            <a:off x="1555533" y="2636912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故宫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/>
          </p:cNvSpPr>
          <p:nvPr>
            <p:ph type="title" idx="4294967295"/>
          </p:nvPr>
        </p:nvSpPr>
        <p:spPr>
          <a:xfrm>
            <a:off x="551384" y="188640"/>
            <a:ext cx="10515600" cy="1325563"/>
          </a:xfrm>
          <a:prstGeom prst="rect">
            <a:avLst/>
          </a:prstGeom>
        </p:spPr>
        <p:txBody>
          <a:bodyPr lIns="100795" tIns="50397" rIns="100795" bIns="50397" anchor="ctr"/>
          <a:lstStyle/>
          <a:p>
            <a:pPr algn="ctr" eaLnBrk="1" latinLnBrk="0" hangingPunct="1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重温一二九运动历史，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扬我爱国精神 </a:t>
            </a:r>
          </a:p>
        </p:txBody>
      </p:sp>
      <p:sp>
        <p:nvSpPr>
          <p:cNvPr id="6147" name="文本占位符 6146"/>
          <p:cNvSpPr>
            <a:spLocks noGrp="1"/>
          </p:cNvSpPr>
          <p:nvPr>
            <p:ph type="body" idx="4294967295"/>
          </p:nvPr>
        </p:nvSpPr>
        <p:spPr>
          <a:xfrm>
            <a:off x="838200" y="1988840"/>
            <a:ext cx="10515600" cy="4351338"/>
          </a:xfrm>
          <a:prstGeom prst="rect">
            <a:avLst/>
          </a:prstGeom>
        </p:spPr>
        <p:txBody>
          <a:bodyPr lIns="100795" tIns="50397" rIns="100795" bIns="50397"/>
          <a:lstStyle/>
          <a:p>
            <a:pPr marL="377825" indent="-377825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简介：</a:t>
            </a:r>
          </a:p>
          <a:p>
            <a:pPr marL="377825" indent="-377825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华北事变后，民族危机空前严重，中国共产党发出停止内战、一致抗日的号召，推动了全国抗日救亡运动的高涨。处在国防最前线的北平学生，痛切感到“华北之大，已经安放不得一张平静的书桌了”。 </a:t>
            </a:r>
          </a:p>
          <a:p>
            <a:pPr marL="377825" indent="-377825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1935年12月9日，北平(北京)学生数千人在中国共产党的领导下举行了抗日救国示威游行。</a:t>
            </a:r>
          </a:p>
          <a:p>
            <a:pPr marL="377825" indent="-377825">
              <a:lnSpc>
                <a:spcPct val="90000"/>
              </a:lnSpc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45057"/>
          <p:cNvSpPr>
            <a:spLocks noGrp="1"/>
          </p:cNvSpPr>
          <p:nvPr>
            <p:ph type="title" idx="4294967295"/>
          </p:nvPr>
        </p:nvSpPr>
        <p:spPr>
          <a:xfrm>
            <a:off x="1343472" y="1162843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有多少个国家与我国在陆上接壤？</a:t>
            </a: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</a:p>
        </p:txBody>
      </p:sp>
      <p:sp>
        <p:nvSpPr>
          <p:cNvPr id="45059" name="文本占位符 45058"/>
          <p:cNvSpPr>
            <a:spLocks noGrp="1"/>
          </p:cNvSpPr>
          <p:nvPr>
            <p:ph idx="4294967295"/>
          </p:nvPr>
        </p:nvSpPr>
        <p:spPr>
          <a:xfrm>
            <a:off x="1487488" y="2780928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个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46081"/>
          <p:cNvSpPr>
            <a:spLocks noGrp="1"/>
          </p:cNvSpPr>
          <p:nvPr>
            <p:ph type="title" idx="4294967295"/>
          </p:nvPr>
        </p:nvSpPr>
        <p:spPr>
          <a:xfrm>
            <a:off x="695400" y="1196752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“五岳”是指？</a:t>
            </a:r>
          </a:p>
        </p:txBody>
      </p:sp>
      <p:sp>
        <p:nvSpPr>
          <p:cNvPr id="46083" name="文本占位符 46082"/>
          <p:cNvSpPr>
            <a:spLocks noGrp="1"/>
          </p:cNvSpPr>
          <p:nvPr>
            <p:ph idx="4294967295"/>
          </p:nvPr>
        </p:nvSpPr>
        <p:spPr>
          <a:xfrm>
            <a:off x="695400" y="2657252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东岳泰山、西岳华山、南岳衡山、北岳恒山、中岳嵩山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47105"/>
          <p:cNvSpPr>
            <a:spLocks noGrp="1"/>
          </p:cNvSpPr>
          <p:nvPr>
            <p:ph type="title" idx="4294967295"/>
          </p:nvPr>
        </p:nvSpPr>
        <p:spPr>
          <a:xfrm>
            <a:off x="1055440" y="1268760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一二•九运动爆发于（ ? ）年</a:t>
            </a:r>
          </a:p>
        </p:txBody>
      </p:sp>
      <p:sp>
        <p:nvSpPr>
          <p:cNvPr id="47107" name="文本占位符 47106"/>
          <p:cNvSpPr>
            <a:spLocks noGrp="1"/>
          </p:cNvSpPr>
          <p:nvPr>
            <p:ph idx="4294967295"/>
          </p:nvPr>
        </p:nvSpPr>
        <p:spPr>
          <a:xfrm>
            <a:off x="1271464" y="2996952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1935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48129"/>
          <p:cNvSpPr>
            <a:spLocks noGrp="1"/>
          </p:cNvSpPr>
          <p:nvPr>
            <p:ph type="title" idx="4294967295"/>
          </p:nvPr>
        </p:nvSpPr>
        <p:spPr>
          <a:xfrm>
            <a:off x="983432" y="1700808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•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九运动中最流行的口号是</a:t>
            </a:r>
          </a:p>
        </p:txBody>
      </p:sp>
      <p:sp>
        <p:nvSpPr>
          <p:cNvPr id="48131" name="文本占位符 48130"/>
          <p:cNvSpPr>
            <a:spLocks noGrp="1"/>
          </p:cNvSpPr>
          <p:nvPr>
            <p:ph idx="4294967295"/>
          </p:nvPr>
        </p:nvSpPr>
        <p:spPr>
          <a:xfrm>
            <a:off x="983432" y="3161308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pPr>
              <a:buNone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华北危急！中华民族危急！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49153"/>
          <p:cNvSpPr>
            <a:spLocks noGrp="1"/>
          </p:cNvSpPr>
          <p:nvPr>
            <p:ph type="title" idx="4294967295"/>
          </p:nvPr>
        </p:nvSpPr>
        <p:spPr>
          <a:xfrm>
            <a:off x="1127448" y="1844824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一二•九运动最先在（? ）发生，然后得到全国各地社会各界的响应和支持。</a:t>
            </a:r>
          </a:p>
        </p:txBody>
      </p:sp>
      <p:sp>
        <p:nvSpPr>
          <p:cNvPr id="49155" name="文本占位符 49154"/>
          <p:cNvSpPr>
            <a:spLocks noGrp="1"/>
          </p:cNvSpPr>
          <p:nvPr>
            <p:ph idx="4294967295"/>
          </p:nvPr>
        </p:nvSpPr>
        <p:spPr>
          <a:xfrm>
            <a:off x="1127448" y="3305324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北京（北平）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50177"/>
          <p:cNvSpPr>
            <a:spLocks noGrp="1"/>
          </p:cNvSpPr>
          <p:nvPr>
            <p:ph type="title" idx="4294967295"/>
          </p:nvPr>
        </p:nvSpPr>
        <p:spPr>
          <a:xfrm>
            <a:off x="2207568" y="1196752"/>
            <a:ext cx="8229600" cy="2632075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一二</a:t>
            </a: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•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九运动的性质是（</a:t>
            </a: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b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、反对资产阶级专政</a:t>
            </a: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</a:t>
            </a:r>
            <a:b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、反对封建军阀</a:t>
            </a: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</a:t>
            </a:r>
            <a:b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、抗日救国</a:t>
            </a:r>
          </a:p>
        </p:txBody>
      </p:sp>
      <p:sp>
        <p:nvSpPr>
          <p:cNvPr id="50179" name="文本占位符 50178"/>
          <p:cNvSpPr>
            <a:spLocks noGrp="1"/>
          </p:cNvSpPr>
          <p:nvPr>
            <p:ph idx="4294967295"/>
          </p:nvPr>
        </p:nvSpPr>
        <p:spPr>
          <a:xfrm>
            <a:off x="2207568" y="4437112"/>
            <a:ext cx="8116887" cy="1893887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51201"/>
          <p:cNvSpPr>
            <a:spLocks noGrp="1"/>
          </p:cNvSpPr>
          <p:nvPr>
            <p:ph type="title" idx="4294967295"/>
          </p:nvPr>
        </p:nvSpPr>
        <p:spPr>
          <a:xfrm>
            <a:off x="335360" y="1162843"/>
            <a:ext cx="10515600" cy="1325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一二•九运动是在（？）的领导下进行。</a:t>
            </a:r>
          </a:p>
        </p:txBody>
      </p:sp>
      <p:sp>
        <p:nvSpPr>
          <p:cNvPr id="51203" name="文本占位符 51202"/>
          <p:cNvSpPr>
            <a:spLocks noGrp="1"/>
          </p:cNvSpPr>
          <p:nvPr>
            <p:ph idx="4294967295"/>
          </p:nvPr>
        </p:nvSpPr>
        <p:spPr>
          <a:xfrm>
            <a:off x="983432" y="2852936"/>
            <a:ext cx="10515600" cy="4351338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中国共产党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52225"/>
          <p:cNvSpPr>
            <a:spLocks noGrp="1"/>
          </p:cNvSpPr>
          <p:nvPr>
            <p:ph type="title" idx="4294967295"/>
          </p:nvPr>
        </p:nvSpPr>
        <p:spPr>
          <a:xfrm>
            <a:off x="1981200" y="2492896"/>
            <a:ext cx="8229600" cy="687388"/>
          </a:xfrm>
          <a:prstGeom prst="rect">
            <a:avLst/>
          </a:prstGeom>
        </p:spPr>
        <p:txBody>
          <a:bodyPr lIns="111108" tIns="55553" rIns="111108" bIns="55553" anchor="ctr">
            <a:normAutofit fontScale="90000"/>
          </a:bodyPr>
          <a:lstStyle/>
          <a:p>
            <a:pPr algn="l"/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在一二•九运动中，北平各大中学校发表联合宣言，宣布自（  ）起举行总罢课。提出罢课的具体目标是:一、誓死反对分割我国领土主权的傀儡组织；二、反对投降外交；三、要求动员全国抗日；四、争取救国自由。呼吁全国各界立即响应，一致行动。要求当局立即释放被捕学生，撤回封锁各校的军警。</a:t>
            </a:r>
            <a:b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A、12月9日     B、12月10日   </a:t>
            </a:r>
            <a:b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C、12月11日   D、12月12日</a:t>
            </a:r>
          </a:p>
        </p:txBody>
      </p:sp>
      <p:sp>
        <p:nvSpPr>
          <p:cNvPr id="52227" name="文本占位符 52226"/>
          <p:cNvSpPr>
            <a:spLocks noGrp="1"/>
          </p:cNvSpPr>
          <p:nvPr>
            <p:ph idx="4294967295"/>
          </p:nvPr>
        </p:nvSpPr>
        <p:spPr>
          <a:xfrm>
            <a:off x="2207568" y="4941168"/>
            <a:ext cx="8116887" cy="1308100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53249"/>
          <p:cNvSpPr>
            <a:spLocks noGrp="1"/>
          </p:cNvSpPr>
          <p:nvPr>
            <p:ph type="title" idx="4294967295"/>
          </p:nvPr>
        </p:nvSpPr>
        <p:spPr>
          <a:xfrm>
            <a:off x="2135560" y="1988840"/>
            <a:ext cx="8229600" cy="687388"/>
          </a:xfrm>
          <a:prstGeom prst="rect">
            <a:avLst/>
          </a:prstGeom>
        </p:spPr>
        <p:txBody>
          <a:bodyPr lIns="111108" tIns="55553" rIns="111108" bIns="55553" anchor="ctr">
            <a:normAutofit fontScale="90000"/>
          </a:bodyPr>
          <a:lstStyle/>
          <a:p>
            <a:pPr algn="l"/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在一二•九运动中，赴南京请愿的学生主要是（  ）的学生。</a:t>
            </a:r>
            <a:b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A、北京大学         B、清华大学   </a:t>
            </a:r>
            <a:b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C、天津南开中学  D、天津南开大学  </a:t>
            </a:r>
          </a:p>
        </p:txBody>
      </p:sp>
      <p:sp>
        <p:nvSpPr>
          <p:cNvPr id="53251" name="文本占位符 53250"/>
          <p:cNvSpPr>
            <a:spLocks noGrp="1"/>
          </p:cNvSpPr>
          <p:nvPr>
            <p:ph idx="4294967295"/>
          </p:nvPr>
        </p:nvSpPr>
        <p:spPr>
          <a:xfrm>
            <a:off x="2423592" y="3789040"/>
            <a:ext cx="8116887" cy="2325687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54273"/>
          <p:cNvSpPr>
            <a:spLocks noGrp="1"/>
          </p:cNvSpPr>
          <p:nvPr>
            <p:ph type="title" idx="4294967295"/>
          </p:nvPr>
        </p:nvSpPr>
        <p:spPr>
          <a:xfrm>
            <a:off x="2063552" y="2362562"/>
            <a:ext cx="8229600" cy="685800"/>
          </a:xfrm>
          <a:prstGeom prst="rect">
            <a:avLst/>
          </a:prstGeom>
        </p:spPr>
        <p:txBody>
          <a:bodyPr lIns="111108" tIns="55553" rIns="111108" bIns="55553" anchor="ctr">
            <a:normAutofit fontScale="90000"/>
          </a:bodyPr>
          <a:lstStyle/>
          <a:p>
            <a:pPr algn="l"/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“一二•九”学生运动后，河北省立女子师范学院的进步学生在学校成立的抗日救亡团体是（ ）   A 女同学会      B 女子爱国会   </a:t>
            </a:r>
            <a:b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C 女子救国会  D 女子救亡会</a:t>
            </a:r>
          </a:p>
        </p:txBody>
      </p:sp>
      <p:sp>
        <p:nvSpPr>
          <p:cNvPr id="54275" name="文本占位符 54274"/>
          <p:cNvSpPr>
            <a:spLocks noGrp="1"/>
          </p:cNvSpPr>
          <p:nvPr>
            <p:ph idx="4294967295"/>
          </p:nvPr>
        </p:nvSpPr>
        <p:spPr>
          <a:xfrm>
            <a:off x="2279576" y="4221088"/>
            <a:ext cx="8116887" cy="2460625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7169"/>
          <p:cNvSpPr>
            <a:spLocks noGrp="1"/>
          </p:cNvSpPr>
          <p:nvPr>
            <p:ph type="title" idx="4294967295"/>
          </p:nvPr>
        </p:nvSpPr>
        <p:spPr>
          <a:xfrm>
            <a:off x="407368" y="188640"/>
            <a:ext cx="10515600" cy="1325563"/>
          </a:xfrm>
          <a:prstGeom prst="rect">
            <a:avLst/>
          </a:prstGeom>
        </p:spPr>
        <p:txBody>
          <a:bodyPr lIns="100795" tIns="50397" rIns="100795" bIns="50397" anchor="ctr"/>
          <a:lstStyle/>
          <a:p>
            <a:pPr algn="ctr"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重温一二九运动历史，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扬我爱国精神 </a:t>
            </a:r>
          </a:p>
        </p:txBody>
      </p:sp>
      <p:sp>
        <p:nvSpPr>
          <p:cNvPr id="7171" name="文本占位符 7170"/>
          <p:cNvSpPr>
            <a:spLocks noGrp="1"/>
          </p:cNvSpPr>
          <p:nvPr>
            <p:ph idx="4294967295"/>
          </p:nvPr>
        </p:nvSpPr>
        <p:spPr>
          <a:xfrm>
            <a:off x="1559496" y="1772816"/>
            <a:ext cx="10515600" cy="4351338"/>
          </a:xfrm>
          <a:prstGeom prst="rect">
            <a:avLst/>
          </a:prstGeom>
        </p:spPr>
        <p:txBody>
          <a:bodyPr lIns="100795" tIns="50397" rIns="100795" bIns="50397"/>
          <a:lstStyle/>
          <a:p>
            <a:pPr marL="377825" indent="-377825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运动口号：</a:t>
            </a:r>
          </a:p>
          <a:p>
            <a:pPr marL="377825" indent="-377825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       “停止内战，一致对外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!”</a:t>
            </a:r>
          </a:p>
          <a:p>
            <a:pPr marL="377825" indent="-377825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        “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打倒日本帝国主义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!”</a:t>
            </a:r>
          </a:p>
          <a:p>
            <a:pPr marL="377825" indent="-377825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        “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反对华北五省自治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!”</a:t>
            </a:r>
          </a:p>
          <a:p>
            <a:pPr marL="377825" indent="-377825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        “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收复东北失地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!”</a:t>
            </a:r>
          </a:p>
          <a:p>
            <a:pPr marL="377825" indent="-377825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        “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打倒汉奸卖国贼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!”</a:t>
            </a:r>
          </a:p>
          <a:p>
            <a:pPr marL="377825" indent="-377825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        “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武装保卫华北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!”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55297"/>
          <p:cNvSpPr>
            <a:spLocks noGrp="1"/>
          </p:cNvSpPr>
          <p:nvPr>
            <p:ph type="title" idx="4294967295"/>
          </p:nvPr>
        </p:nvSpPr>
        <p:spPr>
          <a:xfrm>
            <a:off x="2423592" y="1484784"/>
            <a:ext cx="8204200" cy="2057400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一二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•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九”学生运动中，在中国共产党天津市委直接领导下成立的妇女组织是（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 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</a:t>
            </a:r>
            <a:b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天津妇女救亡会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B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天津妇女自救会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</a:t>
            </a:r>
            <a:b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 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天津妇女救国会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</a:p>
        </p:txBody>
      </p:sp>
      <p:sp>
        <p:nvSpPr>
          <p:cNvPr id="55299" name="文本占位符 55298"/>
          <p:cNvSpPr>
            <a:spLocks noGrp="1"/>
          </p:cNvSpPr>
          <p:nvPr>
            <p:ph idx="4294967295"/>
          </p:nvPr>
        </p:nvSpPr>
        <p:spPr>
          <a:xfrm>
            <a:off x="2783632" y="4149080"/>
            <a:ext cx="8116887" cy="1966912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56321"/>
          <p:cNvSpPr>
            <a:spLocks noGrp="1"/>
          </p:cNvSpPr>
          <p:nvPr>
            <p:ph type="title" idx="4294967295"/>
          </p:nvPr>
        </p:nvSpPr>
        <p:spPr>
          <a:xfrm>
            <a:off x="1559496" y="1444625"/>
            <a:ext cx="8709025" cy="1984375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在一二</a:t>
            </a:r>
            <a:r>
              <a:rPr lang="en-US" altLang="zh-CN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•</a:t>
            </a:r>
            <a:r>
              <a:rPr lang="zh-CN" altLang="en-US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九运动中，（</a:t>
            </a:r>
            <a:r>
              <a:rPr lang="en-US" altLang="zh-CN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  <a:r>
              <a:rPr lang="zh-CN" altLang="en-US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）学生组成了南下扩大宣传团，到农村去发动群众，广泛开展抗日救国宣传。</a:t>
            </a:r>
            <a:r>
              <a:rPr lang="en-US" altLang="zh-CN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  <a:br>
              <a:rPr lang="en-US" altLang="zh-CN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A</a:t>
            </a:r>
            <a:r>
              <a:rPr lang="zh-CN" altLang="en-US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、北平</a:t>
            </a:r>
            <a:r>
              <a:rPr lang="en-US" altLang="zh-CN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B</a:t>
            </a:r>
            <a:r>
              <a:rPr lang="zh-CN" altLang="en-US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、天津</a:t>
            </a:r>
            <a:r>
              <a:rPr lang="en-US" altLang="zh-CN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C</a:t>
            </a:r>
            <a:r>
              <a:rPr lang="zh-CN" altLang="en-US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、上海</a:t>
            </a:r>
            <a:r>
              <a:rPr lang="en-US" altLang="zh-CN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D</a:t>
            </a:r>
            <a:r>
              <a:rPr lang="zh-CN" altLang="en-US" sz="3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、北平和天津</a:t>
            </a:r>
          </a:p>
        </p:txBody>
      </p:sp>
      <p:sp>
        <p:nvSpPr>
          <p:cNvPr id="56323" name="文本占位符 56322"/>
          <p:cNvSpPr>
            <a:spLocks noGrp="1"/>
          </p:cNvSpPr>
          <p:nvPr>
            <p:ph idx="4294967295"/>
          </p:nvPr>
        </p:nvSpPr>
        <p:spPr>
          <a:xfrm>
            <a:off x="1559496" y="3933056"/>
            <a:ext cx="8380413" cy="3190875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57345"/>
          <p:cNvSpPr>
            <a:spLocks noGrp="1"/>
          </p:cNvSpPr>
          <p:nvPr>
            <p:ph type="title" idx="4294967295"/>
          </p:nvPr>
        </p:nvSpPr>
        <p:spPr>
          <a:xfrm>
            <a:off x="1991544" y="1052736"/>
            <a:ext cx="9192344" cy="2487612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“华北之大，已经安放不得一张平静的书桌了。”这句名言生动准确地概括了（   ）爆发前，广大同学当时所面临的严峻社会形势。  </a:t>
            </a:r>
            <a:b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A、五四运动         B、一二•九运动   </a:t>
            </a:r>
            <a:b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C、“九一八”事变   D、“七七”事变</a:t>
            </a:r>
          </a:p>
        </p:txBody>
      </p:sp>
      <p:sp>
        <p:nvSpPr>
          <p:cNvPr id="57347" name="文本占位符 57346"/>
          <p:cNvSpPr>
            <a:spLocks noGrp="1"/>
          </p:cNvSpPr>
          <p:nvPr>
            <p:ph idx="4294967295"/>
          </p:nvPr>
        </p:nvSpPr>
        <p:spPr>
          <a:xfrm>
            <a:off x="2423592" y="3933056"/>
            <a:ext cx="8020050" cy="3262312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B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58369"/>
          <p:cNvSpPr>
            <a:spLocks noGrp="1"/>
          </p:cNvSpPr>
          <p:nvPr>
            <p:ph type="title" idx="4294967295"/>
          </p:nvPr>
        </p:nvSpPr>
        <p:spPr>
          <a:xfrm>
            <a:off x="1415480" y="836712"/>
            <a:ext cx="8493125" cy="3425825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1939年，毛主席在延安召开的纪念一二九运动大会上，发表了重要讲话（   ），深刻地阐述了一二•九运动的伟大历史意义。  </a:t>
            </a:r>
            <a:b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A、《学生运动是整个人民运动的一部分》  </a:t>
            </a:r>
            <a:b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B、《中国共产党在民族战争中的地位》    </a:t>
            </a:r>
            <a:b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C、《为动员一切力量争取抗战胜利而斗争》  </a:t>
            </a:r>
            <a:b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D、《一二•九运动的伟大意义》</a:t>
            </a:r>
          </a:p>
        </p:txBody>
      </p:sp>
      <p:sp>
        <p:nvSpPr>
          <p:cNvPr id="58371" name="文本占位符 58370"/>
          <p:cNvSpPr>
            <a:spLocks noGrp="1"/>
          </p:cNvSpPr>
          <p:nvPr>
            <p:ph idx="4294967295"/>
          </p:nvPr>
        </p:nvSpPr>
        <p:spPr>
          <a:xfrm>
            <a:off x="1631504" y="4405854"/>
            <a:ext cx="8380413" cy="2470150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59393"/>
          <p:cNvSpPr>
            <a:spLocks noGrp="1"/>
          </p:cNvSpPr>
          <p:nvPr>
            <p:ph type="title" idx="4294967295"/>
          </p:nvPr>
        </p:nvSpPr>
        <p:spPr>
          <a:xfrm>
            <a:off x="1801018" y="1268760"/>
            <a:ext cx="8589963" cy="2663825"/>
          </a:xfrm>
          <a:prstGeom prst="rect">
            <a:avLst/>
          </a:prstGeom>
        </p:spPr>
        <p:txBody>
          <a:bodyPr lIns="111108" tIns="55553" rIns="111108" bIns="55553" anchor="ctr">
            <a:noAutofit/>
          </a:bodyPr>
          <a:lstStyle/>
          <a:p>
            <a:pPr algn="l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以一二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•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九运动为背景的小说是（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   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  <a:b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青春之歌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   </a:t>
            </a:r>
            <a:b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战斗的青春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   </a:t>
            </a:r>
            <a:b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青春万岁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</a:p>
        </p:txBody>
      </p:sp>
      <p:sp>
        <p:nvSpPr>
          <p:cNvPr id="59395" name="文本占位符 59394"/>
          <p:cNvSpPr>
            <a:spLocks noGrp="1"/>
          </p:cNvSpPr>
          <p:nvPr>
            <p:ph idx="4294967295"/>
          </p:nvPr>
        </p:nvSpPr>
        <p:spPr>
          <a:xfrm>
            <a:off x="1768449" y="4221088"/>
            <a:ext cx="8451850" cy="2325687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60417"/>
          <p:cNvSpPr>
            <a:spLocks noGrp="1"/>
          </p:cNvSpPr>
          <p:nvPr>
            <p:ph type="title" idx="4294967295"/>
          </p:nvPr>
        </p:nvSpPr>
        <p:spPr>
          <a:xfrm>
            <a:off x="1847528" y="980728"/>
            <a:ext cx="8275637" cy="2849563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l"/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一二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•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九运动在历史上讲，是准备（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）的一个非常重要的方面。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</a:t>
            </a:r>
            <a:b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百团大战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B “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八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•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一三”淞沪抗战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  <a:b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抗日战争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D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西安事变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</a:p>
        </p:txBody>
      </p:sp>
      <p:sp>
        <p:nvSpPr>
          <p:cNvPr id="60419" name="文本占位符 60418"/>
          <p:cNvSpPr>
            <a:spLocks noGrp="1"/>
          </p:cNvSpPr>
          <p:nvPr>
            <p:ph idx="4294967295"/>
          </p:nvPr>
        </p:nvSpPr>
        <p:spPr>
          <a:xfrm>
            <a:off x="1847528" y="3845090"/>
            <a:ext cx="8235950" cy="2038350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61441"/>
          <p:cNvSpPr>
            <a:spLocks noGrp="1"/>
          </p:cNvSpPr>
          <p:nvPr>
            <p:ph type="title" idx="4294967295"/>
          </p:nvPr>
        </p:nvSpPr>
        <p:spPr>
          <a:xfrm>
            <a:off x="1919536" y="1412776"/>
            <a:ext cx="8493125" cy="2273300"/>
          </a:xfrm>
          <a:prstGeom prst="rect">
            <a:avLst/>
          </a:prstGeom>
        </p:spPr>
        <p:txBody>
          <a:bodyPr lIns="111108" tIns="55553" rIns="111108" bIns="55553" anchor="ctr">
            <a:normAutofit fontScale="90000"/>
          </a:bodyPr>
          <a:lstStyle/>
          <a:p>
            <a:pPr algn="l"/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1935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年，党领导了“一二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•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九”学生运动，掀起了要求（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 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）的强大群众斗争。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 </a:t>
            </a:r>
            <a:b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停止内战、抗日救亡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  <a:b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打倒国民党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  <a:b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土地革命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  <a:b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 </a:t>
            </a:r>
            <a:r>
              <a:rPr lang="zh-CN" alt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打倒土豪劣绅</a:t>
            </a:r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 </a:t>
            </a:r>
          </a:p>
        </p:txBody>
      </p:sp>
      <p:sp>
        <p:nvSpPr>
          <p:cNvPr id="61443" name="文本占位符 61442"/>
          <p:cNvSpPr>
            <a:spLocks noGrp="1"/>
          </p:cNvSpPr>
          <p:nvPr>
            <p:ph idx="4294967295"/>
          </p:nvPr>
        </p:nvSpPr>
        <p:spPr>
          <a:xfrm>
            <a:off x="1847528" y="4149080"/>
            <a:ext cx="8020050" cy="2901950"/>
          </a:xfrm>
          <a:prstGeom prst="rect">
            <a:avLst/>
          </a:prstGeom>
        </p:spPr>
        <p:txBody>
          <a:bodyPr lIns="111108" tIns="55553" rIns="111108" bIns="55553"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8">
            <a:extLst>
              <a:ext uri="{FF2B5EF4-FFF2-40B4-BE49-F238E27FC236}">
                <a16:creationId xmlns:a16="http://schemas.microsoft.com/office/drawing/2014/main" id="{1AED9D43-710F-4DA3-A430-6215CA2F52BB}"/>
              </a:ext>
            </a:extLst>
          </p:cNvPr>
          <p:cNvSpPr txBox="1"/>
          <p:nvPr/>
        </p:nvSpPr>
        <p:spPr>
          <a:xfrm>
            <a:off x="1955540" y="1772816"/>
            <a:ext cx="8280920" cy="1785045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让我们永远记住这一天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难忘的“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12.9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0F13EDF8-B1A9-4520-9037-330A7DA684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170029"/>
            <a:ext cx="1760849" cy="1654684"/>
          </a:xfrm>
          <a:prstGeom prst="rect">
            <a:avLst/>
          </a:prstGeom>
        </p:spPr>
      </p:pic>
      <p:sp>
        <p:nvSpPr>
          <p:cNvPr id="19" name="文本框 8">
            <a:extLst>
              <a:ext uri="{FF2B5EF4-FFF2-40B4-BE49-F238E27FC236}">
                <a16:creationId xmlns:a16="http://schemas.microsoft.com/office/drawing/2014/main" id="{5B31F8E7-D451-42A9-BB8B-4F7A98F70375}"/>
              </a:ext>
            </a:extLst>
          </p:cNvPr>
          <p:cNvSpPr txBox="1"/>
          <p:nvPr/>
        </p:nvSpPr>
        <p:spPr>
          <a:xfrm>
            <a:off x="2063552" y="2594100"/>
            <a:ext cx="8280920" cy="1785045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纪念“一二九”学生运动主题班会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C4A2742A-37D0-4C13-AC61-B472B14973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83" y="809854"/>
            <a:ext cx="2132458" cy="166900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8465638-7E9E-42C5-8677-84869D2128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" y="-24680"/>
            <a:ext cx="5733839" cy="173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2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标题 8194"/>
          <p:cNvSpPr>
            <a:spLocks noGrp="1"/>
          </p:cNvSpPr>
          <p:nvPr>
            <p:ph type="ctrTitle" idx="4294967295"/>
          </p:nvPr>
        </p:nvSpPr>
        <p:spPr>
          <a:xfrm>
            <a:off x="2135560" y="2996952"/>
            <a:ext cx="8135937" cy="1470025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pPr algn="r" fontAlgn="base" latinLnBrk="0">
              <a:buSzPct val="100000"/>
              <a:buNone/>
            </a:pP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华北自治意味着什么？</a:t>
            </a:r>
          </a:p>
        </p:txBody>
      </p:sp>
      <p:pic>
        <p:nvPicPr>
          <p:cNvPr id="4" name="图片 3" descr="图片包含 LEGO, 玩具&#10;&#10;自动生成的说明">
            <a:extLst>
              <a:ext uri="{FF2B5EF4-FFF2-40B4-BE49-F238E27FC236}">
                <a16:creationId xmlns:a16="http://schemas.microsoft.com/office/drawing/2014/main" id="{871998E2-242E-47A1-94D6-8CE73DF58C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-747464"/>
            <a:ext cx="4957810" cy="4957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标题 9218"/>
          <p:cNvSpPr>
            <a:spLocks noGrp="1"/>
          </p:cNvSpPr>
          <p:nvPr>
            <p:ph type="title" idx="4294967295"/>
          </p:nvPr>
        </p:nvSpPr>
        <p:spPr>
          <a:xfrm>
            <a:off x="2039888" y="333698"/>
            <a:ext cx="8112224" cy="863600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满目疮痍的伪满洲国</a:t>
            </a:r>
          </a:p>
        </p:txBody>
      </p:sp>
      <p:pic>
        <p:nvPicPr>
          <p:cNvPr id="9220" name="图片 9219" descr="4_aKtdR0CjEkY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204864"/>
            <a:ext cx="5491566" cy="3887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0242"/>
          <p:cNvSpPr>
            <a:spLocks noGrp="1"/>
          </p:cNvSpPr>
          <p:nvPr>
            <p:ph type="title" idx="4294967295"/>
          </p:nvPr>
        </p:nvSpPr>
        <p:spPr>
          <a:xfrm>
            <a:off x="6888088" y="1412949"/>
            <a:ext cx="4223792" cy="4032101"/>
          </a:xfrm>
          <a:prstGeom prst="rect">
            <a:avLst/>
          </a:prstGeom>
        </p:spPr>
        <p:txBody>
          <a:bodyPr lIns="111108" tIns="55553" rIns="111108" bIns="55553" anchor="ctr">
            <a:no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日军的杀人比赛</a:t>
            </a:r>
            <a:b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被杀害的都是手无寸铁的中国人</a:t>
            </a:r>
          </a:p>
        </p:txBody>
      </p:sp>
      <p:pic>
        <p:nvPicPr>
          <p:cNvPr id="10244" name="图片 10243" descr="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41141"/>
            <a:ext cx="5925389" cy="4103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标题 11266"/>
          <p:cNvSpPr>
            <a:spLocks noGrp="1"/>
          </p:cNvSpPr>
          <p:nvPr>
            <p:ph type="title" idx="4294967295"/>
          </p:nvPr>
        </p:nvSpPr>
        <p:spPr>
          <a:xfrm>
            <a:off x="1487488" y="404664"/>
            <a:ext cx="8229600" cy="1143000"/>
          </a:xfrm>
          <a:prstGeom prst="rect">
            <a:avLst/>
          </a:prstGeom>
        </p:spPr>
        <p:txBody>
          <a:bodyPr lIns="111108" tIns="55553" rIns="111108" bIns="55553" anchor="ctr"/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摆放在地上的是被屠杀的中国人的头颅</a:t>
            </a:r>
          </a:p>
        </p:txBody>
      </p:sp>
      <p:pic>
        <p:nvPicPr>
          <p:cNvPr id="11268" name="图片 11267" descr="zt6x6sziNQ==_lBqIVmIp03oJ"/>
          <p:cNvPicPr>
            <a:picLocks noChangeAspect="1"/>
          </p:cNvPicPr>
          <p:nvPr/>
        </p:nvPicPr>
        <p:blipFill>
          <a:blip r:embed="rId3"/>
          <a:srcRect b="5684"/>
          <a:stretch>
            <a:fillRect/>
          </a:stretch>
        </p:blipFill>
        <p:spPr>
          <a:xfrm>
            <a:off x="2999656" y="2060848"/>
            <a:ext cx="5464115" cy="36007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29纪念一二九学生运主题班会"/>
</p:tagLst>
</file>

<file path=ppt/theme/theme1.xml><?xml version="1.0" encoding="utf-8"?>
<a:theme xmlns:a="http://schemas.openxmlformats.org/drawingml/2006/main" name="1">
  <a:themeElements>
    <a:clrScheme name="自定义 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9B0D13"/>
      </a:accent1>
      <a:accent2>
        <a:srgbClr val="FFBE00"/>
      </a:accent2>
      <a:accent3>
        <a:srgbClr val="D03F56"/>
      </a:accent3>
      <a:accent4>
        <a:srgbClr val="7030A0"/>
      </a:accent4>
      <a:accent5>
        <a:srgbClr val="EEECE1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1861</Words>
  <Application>Microsoft Office PowerPoint</Application>
  <PresentationFormat>宽屏</PresentationFormat>
  <Paragraphs>235</Paragraphs>
  <Slides>58</Slides>
  <Notes>58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4" baseType="lpstr">
      <vt:lpstr>等线</vt:lpstr>
      <vt:lpstr>微软雅黑</vt:lpstr>
      <vt:lpstr>Arial</vt:lpstr>
      <vt:lpstr>Calibri</vt:lpstr>
      <vt:lpstr>Impact</vt:lpstr>
      <vt:lpstr>1</vt:lpstr>
      <vt:lpstr>PowerPoint 演示文稿</vt:lpstr>
      <vt:lpstr>PowerPoint 演示文稿</vt:lpstr>
      <vt:lpstr>PowerPoint 演示文稿</vt:lpstr>
      <vt:lpstr>重温一二九运动历史，扬我爱国精神 </vt:lpstr>
      <vt:lpstr>重温一二九运动历史，扬我爱国精神 </vt:lpstr>
      <vt:lpstr>华北自治意味着什么？</vt:lpstr>
      <vt:lpstr>满目疮痍的伪满洲国</vt:lpstr>
      <vt:lpstr>日军的杀人比赛 被杀害的都是手无寸铁的中国人</vt:lpstr>
      <vt:lpstr>摆放在地上的是被屠杀的中国人的头颅</vt:lpstr>
      <vt:lpstr>在沦陷区实行奴化教育，中国儿童不允许讲汉语，将日语作为必须语言</vt:lpstr>
      <vt:lpstr>运动经过 </vt:lpstr>
      <vt:lpstr>PowerPoint 演示文稿</vt:lpstr>
      <vt:lpstr>PowerPoint 演示文稿</vt:lpstr>
      <vt:lpstr>PowerPoint 演示文稿</vt:lpstr>
      <vt:lpstr>　　12月16日，西安学生数千人奔赴陕西省政府请愿 </vt:lpstr>
      <vt:lpstr>运动经过 </vt:lpstr>
      <vt:lpstr>运动经过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重温一二九运动历史，扬我爱国精神</vt:lpstr>
      <vt:lpstr>PowerPoint 演示文稿</vt:lpstr>
      <vt:lpstr>自由讨论：今天我们为什么要纪念“一二九”运动？</vt:lpstr>
      <vt:lpstr>我们为什么要纪念一二九运动？</vt:lpstr>
      <vt:lpstr>我们为什么要纪念一二九运动？</vt:lpstr>
      <vt:lpstr>社会主义核心价值观</vt:lpstr>
      <vt:lpstr>PowerPoint 演示文稿</vt:lpstr>
      <vt:lpstr>PowerPoint 演示文稿</vt:lpstr>
      <vt:lpstr>我们重任在肩</vt:lpstr>
      <vt:lpstr>爱国知识竞赛</vt:lpstr>
      <vt:lpstr>我国的陆地面积有（？）平方公里，在世界上排第（？）位</vt:lpstr>
      <vt:lpstr>我国人口最多的少数民族是：</vt:lpstr>
      <vt:lpstr>香港回归日： </vt:lpstr>
      <vt:lpstr>抗日战争历经了（？）年 </vt:lpstr>
      <vt:lpstr>第29届北京奥运会中国金牌榜第一名，荣获（？）枚金牌</vt:lpstr>
      <vt:lpstr>我国最著名的三大火炉：</vt:lpstr>
      <vt:lpstr>中国现存最大的古建筑群：</vt:lpstr>
      <vt:lpstr>有多少个国家与我国在陆上接壤？  </vt:lpstr>
      <vt:lpstr>“五岳”是指？</vt:lpstr>
      <vt:lpstr>一二•九运动爆发于（ ? ）年</vt:lpstr>
      <vt:lpstr>一二•九运动中最流行的口号是</vt:lpstr>
      <vt:lpstr>一二•九运动最先在（? ）发生，然后得到全国各地社会各界的响应和支持。</vt:lpstr>
      <vt:lpstr>一二•九运动的性质是（   ） A、反对资产阶级专政    B、反对封建军阀    C、抗日救国</vt:lpstr>
      <vt:lpstr>一二•九运动是在（？）的领导下进行。</vt:lpstr>
      <vt:lpstr>在一二•九运动中，北平各大中学校发表联合宣言，宣布自（  ）起举行总罢课。提出罢课的具体目标是:一、誓死反对分割我国领土主权的傀儡组织；二、反对投降外交；三、要求动员全国抗日；四、争取救国自由。呼吁全国各界立即响应，一致行动。要求当局立即释放被捕学生，撤回封锁各校的军警。 A、12月9日     B、12月10日    C、12月11日   D、12月12日</vt:lpstr>
      <vt:lpstr>在一二•九运动中，赴南京请愿的学生主要是（  ）的学生。 A、北京大学         B、清华大学    C、天津南开中学  D、天津南开大学  </vt:lpstr>
      <vt:lpstr>“一二•九”学生运动后，河北省立女子师范学院的进步学生在学校成立的抗日救亡团体是（ ）   A 女同学会      B 女子爱国会       C 女子救国会  D 女子救亡会</vt:lpstr>
      <vt:lpstr>一二•九”学生运动中，在中国共产党天津市委直接领导下成立的妇女组织是（     ）    A 天津妇女救亡会   B 天津妇女自救会    C  天津妇女救国会 </vt:lpstr>
      <vt:lpstr>在一二•九运动中，（  ）学生组成了南下扩大宣传团，到农村去发动群众，广泛开展抗日救国宣传。    A、北平   B、天津   C、上海   D、北平和天津</vt:lpstr>
      <vt:lpstr>“华北之大，已经安放不得一张平静的书桌了。”这句名言生动准确地概括了（   ）爆发前，广大同学当时所面临的严峻社会形势。    A、五四运动         B、一二•九运动     C、“九一八”事变   D、“七七”事变</vt:lpstr>
      <vt:lpstr>1939年，毛主席在延安召开的纪念一二九运动大会上，发表了重要讲话（   ），深刻地阐述了一二•九运动的伟大历史意义。   A、《学生运动是整个人民运动的一部分》   B、《中国共产党在民族战争中的地位》     C、《为动员一切力量争取抗战胜利而斗争》   D、《一二•九运动的伟大意义》</vt:lpstr>
      <vt:lpstr>以一二•九运动为背景的小说是（      ）   A、《青春之歌》    B、《战斗的青春》    C、《青春万岁》</vt:lpstr>
      <vt:lpstr>一二•九运动在历史上讲，是准备（    ）的一个非常重要的方面。    A 百团大战  B “八•一三”淞沪抗战   C 抗日战争  D 西安事变 </vt:lpstr>
      <vt:lpstr>1935年，党领导了“一二•九”学生运动，掀起了要求（     ）的强大群众斗争。    A 停止内战、抗日救亡   B 打倒国民党   C 土地革命   D 打倒土豪劣绅  </vt:lpstr>
      <vt:lpstr>PowerPoint 演示文稿</vt:lpstr>
      <vt:lpstr>PowerPoint 演示文稿</vt:lpstr>
    </vt:vector>
  </TitlesOfParts>
  <Manager>https://shop64367517.taobao.com</Manager>
  <Company>锦素图文素材坊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锦素图文素材坊</dc:title>
  <dc:subject>https://shop64367517.taobao.com</dc:subject>
  <dc:creator>锦素图文素材坊</dc:creator>
  <cp:keywords>锦素图文素材坊</cp:keywords>
  <dc:description>https://shop64367517.taobao.com</dc:description>
  <cp:lastModifiedBy>sujun</cp:lastModifiedBy>
  <cp:revision>7</cp:revision>
  <dcterms:created xsi:type="dcterms:W3CDTF">2009-06-19T09:47:00Z</dcterms:created>
  <dcterms:modified xsi:type="dcterms:W3CDTF">2021-11-01T06:25:35Z</dcterms:modified>
  <cp:category>https://shop64367517.taobao.com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