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95" r:id="rId3"/>
    <p:sldId id="278" r:id="rId4"/>
    <p:sldId id="274" r:id="rId5"/>
    <p:sldId id="264" r:id="rId6"/>
    <p:sldId id="296" r:id="rId7"/>
    <p:sldId id="265" r:id="rId8"/>
    <p:sldId id="297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98" r:id="rId17"/>
    <p:sldId id="273" r:id="rId18"/>
    <p:sldId id="29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68">
          <p15:clr>
            <a:srgbClr val="A4A3A4"/>
          </p15:clr>
        </p15:guide>
        <p15:guide id="2" pos="7267">
          <p15:clr>
            <a:srgbClr val="A4A3A4"/>
          </p15:clr>
        </p15:guide>
        <p15:guide id="3" orient="horz" pos="673">
          <p15:clr>
            <a:srgbClr val="A4A3A4"/>
          </p15:clr>
        </p15:guide>
        <p15:guide id="4" orient="horz" pos="3925">
          <p15:clr>
            <a:srgbClr val="A4A3A4"/>
          </p15:clr>
        </p15:guide>
        <p15:guide id="5" orient="horz" pos="3839">
          <p15:clr>
            <a:srgbClr val="A4A3A4"/>
          </p15:clr>
        </p15:guide>
        <p15:guide id="6" pos="3865">
          <p15:clr>
            <a:srgbClr val="A4A3A4"/>
          </p15:clr>
        </p15:guide>
        <p15:guide id="7" orient="horz" pos="21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558" y="132"/>
      </p:cViewPr>
      <p:guideLst>
        <p:guide pos="468"/>
        <p:guide pos="7267"/>
        <p:guide orient="horz" pos="673"/>
        <p:guide orient="horz" pos="3925"/>
        <p:guide orient="horz" pos="3839"/>
        <p:guide pos="3865"/>
        <p:guide orient="horz" pos="21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0"/>
    </p:cViewPr>
  </p:sorterViewPr>
  <p:gridSpacing cx="64801" cy="648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C1F0C-7C9C-4152-ADAB-233AE5A964C3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1471A-114B-42D5-BF07-6DFACA8E00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1471A-114B-42D5-BF07-6DFACA8E00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741" y="-13855"/>
            <a:ext cx="12202741" cy="629321"/>
          </a:xfrm>
          <a:prstGeom prst="rect">
            <a:avLst/>
          </a:prstGeom>
          <a:gradFill flip="none" rotWithShape="1">
            <a:gsLst>
              <a:gs pos="50000">
                <a:srgbClr val="F8B600">
                  <a:alpha val="50000"/>
                </a:srgbClr>
              </a:gs>
              <a:gs pos="0">
                <a:srgbClr val="F59100"/>
              </a:gs>
              <a:gs pos="100000">
                <a:srgbClr val="C3101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275478" y="96818"/>
            <a:ext cx="2881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kern="1200" dirty="0">
                <a:solidFill>
                  <a:srgbClr val="C0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rPr>
              <a:t>运动过程</a:t>
            </a:r>
            <a:r>
              <a:rPr lang="zh-CN" altLang="en-US" sz="3600" b="1" dirty="0">
                <a:solidFill>
                  <a:srgbClr val="C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 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1" t="63804"/>
          <a:stretch>
            <a:fillRect/>
          </a:stretch>
        </p:blipFill>
        <p:spPr>
          <a:xfrm flipH="1">
            <a:off x="410334" y="0"/>
            <a:ext cx="865891" cy="849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151E-D9C8-4DDB-BD65-556F802E24C5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2B3F8-6068-46FC-83C9-5E8E7248FA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defRPr>
            </a:lvl1pPr>
          </a:lstStyle>
          <a:p>
            <a:fld id="{1E68151E-D9C8-4DDB-BD65-556F802E24C5}" type="datetimeFigureOut">
              <a:rPr lang="zh-CN" altLang="en-US" smtClean="0"/>
              <a:pPr/>
              <a:t>2021/11/1 Monday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defRPr>
            </a:lvl1pPr>
          </a:lstStyle>
          <a:p>
            <a:fld id="{5EE2B3F8-6068-46FC-83C9-5E8E7248FA1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9"/>
            <a:ext cx="12192000" cy="68416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anose="03000509000000000000" pitchFamily="65" charset="-122"/>
          <a:ea typeface="方正黑体简体" panose="03000509000000000000" pitchFamily="65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8170015" y="3627"/>
            <a:ext cx="4012565" cy="401319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7780" y="1260148"/>
            <a:ext cx="12614929" cy="5590540"/>
            <a:chOff x="886744" y="2336473"/>
            <a:chExt cx="12614929" cy="5590540"/>
          </a:xfrm>
        </p:grpSpPr>
        <p:pic>
          <p:nvPicPr>
            <p:cNvPr id="14" name="图片 13" descr="C:\Users\a\Desktop\51miz-E177823-8F53874E.png51miz-E177823-8F53874E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795544" y="2336473"/>
              <a:ext cx="5706129" cy="4337685"/>
            </a:xfrm>
            <a:prstGeom prst="rect">
              <a:avLst/>
            </a:prstGeom>
          </p:spPr>
        </p:pic>
        <p:pic>
          <p:nvPicPr>
            <p:cNvPr id="15" name="图片 14" descr="C:\Users\a\Desktop\51miz-E747411-D00FEE85.png51miz-E747411-D00FEE85"/>
            <p:cNvPicPr>
              <a:picLocks noChangeAspect="1"/>
            </p:cNvPicPr>
            <p:nvPr/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886744" y="5487978"/>
              <a:ext cx="12227560" cy="2439035"/>
            </a:xfrm>
            <a:prstGeom prst="rect">
              <a:avLst/>
            </a:prstGeom>
          </p:spPr>
        </p:pic>
      </p:grpSp>
      <p:pic>
        <p:nvPicPr>
          <p:cNvPr id="11" name="中国人民解放军军乐团 - 军旗下的步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11873" y="158619"/>
            <a:ext cx="790575" cy="790573"/>
          </a:xfrm>
          <a:prstGeom prst="rect">
            <a:avLst/>
          </a:prstGeom>
        </p:spPr>
      </p:pic>
      <p:pic>
        <p:nvPicPr>
          <p:cNvPr id="17" name="图片 16" descr="C:\Users\a\Desktop\51miz-E966823-1683CC36.png51miz-E966823-1683CC36"/>
          <p:cNvPicPr>
            <a:picLocks noChangeAspect="1"/>
          </p:cNvPicPr>
          <p:nvPr/>
        </p:nvPicPr>
        <p:blipFill rotWithShape="1">
          <a:blip r:embed="rId10"/>
          <a:srcRect r="-1026" b="36929"/>
          <a:stretch>
            <a:fillRect/>
          </a:stretch>
        </p:blipFill>
        <p:spPr>
          <a:xfrm>
            <a:off x="1797808" y="324494"/>
            <a:ext cx="5877560" cy="4243705"/>
          </a:xfrm>
          <a:prstGeom prst="rect">
            <a:avLst/>
          </a:prstGeom>
        </p:spPr>
      </p:pic>
      <p:pic>
        <p:nvPicPr>
          <p:cNvPr id="10" name="图片 9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11"/>
          <a:srcRect/>
          <a:stretch>
            <a:fillRect/>
          </a:stretch>
        </p:blipFill>
        <p:spPr>
          <a:xfrm flipH="1">
            <a:off x="-22601" y="-366582"/>
            <a:ext cx="3345180" cy="2376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60400" y="1523374"/>
            <a:ext cx="6161088" cy="12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11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南京国民政府指派“冀察政务委员会”委员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人，指定宋哲元为委员长。宋哲元派军警分驻各大学校门，严禁学生出校游行示威。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660400" y="3447535"/>
            <a:ext cx="616108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上海、南京、武汉和广州等地大、中学校学生声援北平学生。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0400" y="4789350"/>
            <a:ext cx="6161088" cy="12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13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　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北平６所大学的校长联名发表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告同学书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，称：被捕学生已完全释放，请愿及罢课的目的已经达到，望同学们即日恢复学业。</a:t>
            </a:r>
          </a:p>
        </p:txBody>
      </p:sp>
      <p:pic>
        <p:nvPicPr>
          <p:cNvPr id="6" name="图片 5" descr="C:\Users\a\Desktop\51miz-E179097-A2296739.png51miz-E179097-A22967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361555" y="1637030"/>
            <a:ext cx="4494530" cy="4515485"/>
          </a:xfrm>
          <a:prstGeom prst="rect">
            <a:avLst/>
          </a:prstGeom>
        </p:spPr>
      </p:pic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927735" y="803910"/>
            <a:ext cx="567245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ct val="150000"/>
              </a:lnSpc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14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北平市长秦德纯邀各校学生代表举行茶话会，力劝学生即日复课，“勿作轨外行动”，“顾及华北现在环境，勿因言语引起对外纠纷”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。上海各大学学生救国会成立，通电声援北平学生运动。</a:t>
            </a:r>
          </a:p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927735" y="4671060"/>
            <a:ext cx="5671820" cy="121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北平市政府与各大学当局宣布，自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日起学生一律上课，如有违反，严惩不贷。</a:t>
            </a:r>
          </a:p>
        </p:txBody>
      </p:sp>
      <p:pic>
        <p:nvPicPr>
          <p:cNvPr id="6" name="图片 5" descr="C:\Users\a\Desktop\51miz-E178531-46144338.png51miz-E178531-461443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22390" y="2084705"/>
            <a:ext cx="5779135" cy="5201285"/>
          </a:xfrm>
          <a:prstGeom prst="rect">
            <a:avLst/>
          </a:prstGeom>
        </p:spPr>
      </p:pic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38098" y="1475294"/>
            <a:ext cx="10714431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16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北平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44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所大中学校学生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万余人，再次举行游行示威。游行队伍遭军警镇压，被捕者二三十人，受伤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400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余人。 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579318" y="2588009"/>
            <a:ext cx="5489971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学生游行队伍集合在天桥、正阳门召开市民大会，市民２万余人参加。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8283" y="3796443"/>
            <a:ext cx="8576462" cy="44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北平罢工、罢市、罢课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148284" y="4478392"/>
            <a:ext cx="8482672" cy="44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原定本日成立的“冀察政务委员会”，延期成立。     </a:t>
            </a:r>
          </a:p>
        </p:txBody>
      </p:sp>
      <p:pic>
        <p:nvPicPr>
          <p:cNvPr id="7" name="Picture 9" descr="C:\Users\a\Desktop\51miz-E178838-F203A1FF.png51miz-E178838-F203A1FF"/>
          <p:cNvPicPr>
            <a:picLocks noChangeAspect="1" noChangeArrowheads="1"/>
          </p:cNvPicPr>
          <p:nvPr/>
        </p:nvPicPr>
        <p:blipFill rotWithShape="1">
          <a:blip r:embed="rId4"/>
          <a:srcRect l="3507" t="2598"/>
          <a:stretch/>
        </p:blipFill>
        <p:spPr>
          <a:xfrm>
            <a:off x="7333672" y="1754908"/>
            <a:ext cx="6029267" cy="608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 invX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67397" y="1448136"/>
            <a:ext cx="9857205" cy="1363861"/>
            <a:chOff x="1104900" y="1774708"/>
            <a:chExt cx="9857205" cy="1363861"/>
          </a:xfrm>
        </p:grpSpPr>
        <p:sp>
          <p:nvSpPr>
            <p:cNvPr id="2" name="矩形 5"/>
            <p:cNvSpPr>
              <a:spLocks noChangeArrowheads="1"/>
            </p:cNvSpPr>
            <p:nvPr/>
          </p:nvSpPr>
          <p:spPr bwMode="auto">
            <a:xfrm>
              <a:off x="1457930" y="2043608"/>
              <a:ext cx="9151144" cy="82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17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　宋哲元发表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《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告北平学生书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》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，称“有共党煽动利用学生爱国运动”，如仍有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轨外行动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，决予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适当制止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04900" y="1774708"/>
              <a:ext cx="9857205" cy="1363861"/>
              <a:chOff x="1104900" y="1774708"/>
              <a:chExt cx="9857205" cy="136386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" name="半闭框 5"/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7" name="半闭框 6"/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67397" y="3094956"/>
            <a:ext cx="9857205" cy="1363861"/>
            <a:chOff x="1104900" y="3421528"/>
            <a:chExt cx="9857205" cy="1363861"/>
          </a:xfrm>
        </p:grpSpPr>
        <p:sp>
          <p:nvSpPr>
            <p:cNvPr id="3" name="矩形 5"/>
            <p:cNvSpPr>
              <a:spLocks noChangeArrowheads="1"/>
            </p:cNvSpPr>
            <p:nvPr/>
          </p:nvSpPr>
          <p:spPr bwMode="auto">
            <a:xfrm>
              <a:off x="1298185" y="3690140"/>
              <a:ext cx="9470635" cy="826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1936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年</a:t>
              </a: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　京、津等地学生组织南下宣传团，深入到工农群众中去宣传抗日。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04900" y="3421528"/>
              <a:ext cx="9857205" cy="1363861"/>
              <a:chOff x="1104900" y="1774708"/>
              <a:chExt cx="9857205" cy="136386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半闭框 12"/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半闭框 13"/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167397" y="4730019"/>
            <a:ext cx="9857205" cy="1363861"/>
            <a:chOff x="1104900" y="5056591"/>
            <a:chExt cx="9857205" cy="1363861"/>
          </a:xfrm>
        </p:grpSpPr>
        <p:sp>
          <p:nvSpPr>
            <p:cNvPr id="4" name="矩形 5"/>
            <p:cNvSpPr>
              <a:spLocks noChangeArrowheads="1"/>
            </p:cNvSpPr>
            <p:nvPr/>
          </p:nvSpPr>
          <p:spPr bwMode="auto">
            <a:xfrm>
              <a:off x="1515474" y="5499994"/>
              <a:ext cx="9036057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3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31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　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为北平第</a:t>
              </a:r>
              <a:r>
                <a:rPr lang="en-US" altLang="zh-CN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17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中学学生郭清死于狱中，北平举行抬棺示威游行。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04900" y="5056591"/>
              <a:ext cx="9857205" cy="1363861"/>
              <a:chOff x="1104900" y="1774708"/>
              <a:chExt cx="9857205" cy="136386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39435" y="1774708"/>
                <a:ext cx="9766300" cy="13208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半闭框 16"/>
              <p:cNvSpPr/>
              <p:nvPr/>
            </p:nvSpPr>
            <p:spPr>
              <a:xfrm>
                <a:off x="1104900" y="1774708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半闭框 17"/>
              <p:cNvSpPr/>
              <p:nvPr/>
            </p:nvSpPr>
            <p:spPr>
              <a:xfrm flipH="1" flipV="1">
                <a:off x="10447762" y="2891199"/>
                <a:ext cx="514343" cy="247370"/>
              </a:xfrm>
              <a:prstGeom prst="halfFram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 invX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1066800" y="1922399"/>
            <a:ext cx="4806485" cy="12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28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北平举行示威游行，游行的口号是：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拥护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军抗日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发扬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军抗日传统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打倒日本帝国主义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等。</a:t>
            </a: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6604000" y="1922399"/>
            <a:ext cx="5100774" cy="12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457200" defTabSz="457200">
              <a:lnSpc>
                <a:spcPts val="3000"/>
              </a:lnSpc>
              <a:defRPr/>
            </a:pP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日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冀察政务委员会委员长兼</a:t>
            </a:r>
            <a:r>
              <a:rPr lang="en-US" altLang="zh-CN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29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军军长宋哲元发表谈话，表示</a:t>
            </a:r>
            <a:r>
              <a:rPr lang="en-US" altLang="zh-CN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 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若日本仍然增兵华北，余将与</a:t>
            </a:r>
            <a:r>
              <a:rPr lang="en-US" altLang="zh-CN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29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军将士实行抗日</a:t>
            </a:r>
            <a:r>
              <a:rPr lang="en-US" altLang="zh-CN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"</a:t>
            </a:r>
            <a:r>
              <a:rPr lang="zh-CN" altLang="en-US" sz="2000" dirty="0">
                <a:solidFill>
                  <a:srgbClr val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。</a:t>
            </a:r>
          </a:p>
        </p:txBody>
      </p:sp>
      <p:pic>
        <p:nvPicPr>
          <p:cNvPr id="5" name="图片 4" descr="C:\Users\a\Desktop\51miz-E179346-B5EF431A.png51miz-E179346-B5EF431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202565" y="3167380"/>
            <a:ext cx="12404090" cy="4048125"/>
          </a:xfrm>
          <a:prstGeom prst="rect">
            <a:avLst/>
          </a:prstGeom>
        </p:spPr>
      </p:pic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  <p:pic>
        <p:nvPicPr>
          <p:cNvPr id="4" name="图片 3" descr="51miz-E178774-C9FF4C5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7065" y="3621405"/>
            <a:ext cx="3446145" cy="2303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051800" y="1978025"/>
            <a:ext cx="4061460" cy="3503930"/>
            <a:chOff x="8051800" y="1978161"/>
            <a:chExt cx="4239110" cy="3669931"/>
          </a:xfrm>
        </p:grpSpPr>
        <p:sp>
          <p:nvSpPr>
            <p:cNvPr id="6" name="矩形 5"/>
            <p:cNvSpPr/>
            <p:nvPr/>
          </p:nvSpPr>
          <p:spPr>
            <a:xfrm>
              <a:off x="8051800" y="1978161"/>
              <a:ext cx="4239110" cy="36699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矩形 5"/>
            <p:cNvSpPr>
              <a:spLocks noChangeArrowheads="1"/>
            </p:cNvSpPr>
            <p:nvPr/>
          </p:nvSpPr>
          <p:spPr bwMode="auto">
            <a:xfrm>
              <a:off x="8761864" y="2630654"/>
              <a:ext cx="2966035" cy="2513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6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13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　北平学生举行第</a:t>
              </a:r>
              <a:r>
                <a:rPr lang="en-US" altLang="zh-CN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次示威游行，反对日本继续向华北增兵。沿途军警对游行队伍不加干涉，并予以同情 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500" y="1978025"/>
            <a:ext cx="3947160" cy="3504565"/>
            <a:chOff x="152400" y="1978161"/>
            <a:chExt cx="4239110" cy="3669931"/>
          </a:xfrm>
        </p:grpSpPr>
        <p:sp>
          <p:nvSpPr>
            <p:cNvPr id="4" name="矩形 3"/>
            <p:cNvSpPr/>
            <p:nvPr/>
          </p:nvSpPr>
          <p:spPr>
            <a:xfrm>
              <a:off x="152400" y="1978161"/>
              <a:ext cx="4239110" cy="36699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" name="矩形 5"/>
            <p:cNvSpPr>
              <a:spLocks noChangeArrowheads="1"/>
            </p:cNvSpPr>
            <p:nvPr/>
          </p:nvSpPr>
          <p:spPr bwMode="auto">
            <a:xfrm>
              <a:off x="1077912" y="2608197"/>
              <a:ext cx="2662756" cy="2079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12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　北平学生举行第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5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次示威游行，高呼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援助绥远抗战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、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 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各党派联合起来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"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等口号。</a:t>
              </a:r>
            </a:p>
          </p:txBody>
        </p:sp>
      </p:grpSp>
      <p:sp>
        <p:nvSpPr>
          <p:cNvPr id="5" name="椭圆 4"/>
          <p:cNvSpPr/>
          <p:nvPr/>
        </p:nvSpPr>
        <p:spPr>
          <a:xfrm>
            <a:off x="4076065" y="1848485"/>
            <a:ext cx="4197350" cy="413258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a\Desktop\51miz-E179346-B5EF431A.png51miz-E179346-B5EF431A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33985" y="-363220"/>
            <a:ext cx="6596380" cy="3500120"/>
          </a:xfrm>
          <a:prstGeom prst="rect">
            <a:avLst/>
          </a:prstGeom>
        </p:spPr>
      </p:pic>
      <p:pic>
        <p:nvPicPr>
          <p:cNvPr id="5" name="图片 4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81695" y="19050"/>
            <a:ext cx="3712210" cy="37128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0245" y="2901315"/>
            <a:ext cx="110369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7200" kern="0" spc="1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rgbClr val="C00000"/>
                  </a:outerShdw>
                  <a:reflection blurRad="6350" stA="55000" endA="300" endPos="45500" dir="5400000" sy="-100000" algn="bl" rotWithShape="0"/>
                </a:effectLst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学生爱国运动意义及精神</a:t>
            </a:r>
            <a:r>
              <a:rPr lang="zh-CN" altLang="en-US" sz="6600" kern="0" spc="120" dirty="0">
                <a:solidFill>
                  <a:schemeClr val="accent4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 </a:t>
            </a:r>
            <a:endParaRPr kumimoji="0" lang="zh-CN" altLang="en-US" sz="6600" b="0" i="0" u="none" strike="noStrike" kern="0" cap="none" spc="120" normalizeH="0" baseline="0" noProof="0" dirty="0">
              <a:solidFill>
                <a:schemeClr val="accent4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17165" y="1627505"/>
            <a:ext cx="3505200" cy="1086924"/>
            <a:chOff x="4364942" y="1454065"/>
            <a:chExt cx="3422456" cy="859356"/>
          </a:xfrm>
        </p:grpSpPr>
        <p:sp>
          <p:nvSpPr>
            <p:cNvPr id="2" name="流程图: 终止 1"/>
            <p:cNvSpPr/>
            <p:nvPr/>
          </p:nvSpPr>
          <p:spPr>
            <a:xfrm>
              <a:off x="4931631" y="1542862"/>
              <a:ext cx="2855595" cy="734695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流程图: 终止 19"/>
            <p:cNvSpPr/>
            <p:nvPr/>
          </p:nvSpPr>
          <p:spPr>
            <a:xfrm>
              <a:off x="4364942" y="1454065"/>
              <a:ext cx="3422456" cy="859356"/>
            </a:xfrm>
            <a:prstGeom prst="flowChartTerminator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spc="300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  </a:t>
              </a:r>
              <a:r>
                <a:rPr lang="zh-CN" altLang="en-US" sz="3600" b="1" spc="3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第四部分</a:t>
              </a:r>
            </a:p>
          </p:txBody>
        </p:sp>
      </p:grpSp>
      <p:pic>
        <p:nvPicPr>
          <p:cNvPr id="36" name="图片 35" descr="C:\Users\a\Desktop\51miz-E178795-3837BE4D.png51miz-E178795-3837BE4D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33020" y="3731895"/>
            <a:ext cx="12258675" cy="3159760"/>
          </a:xfrm>
          <a:prstGeom prst="rect">
            <a:avLst/>
          </a:prstGeom>
        </p:spPr>
      </p:pic>
      <p:pic>
        <p:nvPicPr>
          <p:cNvPr id="34" name="图片 33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33020" y="2901315"/>
            <a:ext cx="3505200" cy="2489835"/>
          </a:xfrm>
          <a:prstGeom prst="rect">
            <a:avLst/>
          </a:prstGeom>
        </p:spPr>
      </p:pic>
      <p:pic>
        <p:nvPicPr>
          <p:cNvPr id="7" name="图片 6" descr="51miz-E179130-EFFCFAE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95" y="859155"/>
            <a:ext cx="683958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 txBox="1">
            <a:spLocks noRot="1" noChangeArrowheads="1"/>
          </p:cNvSpPr>
          <p:nvPr/>
        </p:nvSpPr>
        <p:spPr>
          <a:xfrm>
            <a:off x="193675" y="1736090"/>
            <a:ext cx="5579110" cy="3708400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   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一二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•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运动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</a:t>
            </a:r>
          </a:p>
        </p:txBody>
      </p:sp>
      <p:pic>
        <p:nvPicPr>
          <p:cNvPr id="9" name="图片 8" descr="51miz-E177865-BAF07B5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19010" y="3139440"/>
            <a:ext cx="4882515" cy="3707130"/>
          </a:xfrm>
          <a:prstGeom prst="rect">
            <a:avLst/>
          </a:prstGeom>
        </p:spPr>
      </p:pic>
      <p:sp>
        <p:nvSpPr>
          <p:cNvPr id="3" name="Rectangle 9"/>
          <p:cNvSpPr txBox="1">
            <a:spLocks noRot="1" noChangeArrowheads="1"/>
          </p:cNvSpPr>
          <p:nvPr/>
        </p:nvSpPr>
        <p:spPr>
          <a:xfrm>
            <a:off x="6785610" y="1736090"/>
            <a:ext cx="4994910" cy="1798955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　正如毛泽东所指出的，一二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九运动“是抗战动员的运动，是准备思想和干部的运动，是动员全民族的运动，有着重大的历史意义”。 </a:t>
            </a:r>
          </a:p>
        </p:txBody>
      </p: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  <p:sp>
        <p:nvSpPr>
          <p:cNvPr id="13" name="Rectangle 3"/>
          <p:cNvSpPr/>
          <p:nvPr/>
        </p:nvSpPr>
        <p:spPr>
          <a:xfrm>
            <a:off x="3133090" y="154940"/>
            <a:ext cx="5924550" cy="182753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5400" b="1" spc="300" dirty="0">
                <a:solidFill>
                  <a:srgbClr val="C00000"/>
                </a:solidFill>
                <a:latin typeface="方正舒体" panose="02010601030101010101" charset="-122"/>
                <a:ea typeface="方正舒体" panose="02010601030101010101" charset="-122"/>
                <a:cs typeface="+mn-ea"/>
                <a:sym typeface="+mn-lt"/>
              </a:rPr>
              <a:t>运动意义及精神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prestig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170015" y="3627"/>
            <a:ext cx="4012565" cy="401319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7780" y="1260148"/>
            <a:ext cx="12227560" cy="5590540"/>
            <a:chOff x="886744" y="2336473"/>
            <a:chExt cx="12227560" cy="5590540"/>
          </a:xfrm>
        </p:grpSpPr>
        <p:pic>
          <p:nvPicPr>
            <p:cNvPr id="14" name="图片 13" descr="C:\Users\a\Desktop\51miz-E937451-35AE750D.png51miz-E937451-35AE750D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618889" y="2336473"/>
              <a:ext cx="6041390" cy="5331460"/>
            </a:xfrm>
            <a:prstGeom prst="rect">
              <a:avLst/>
            </a:prstGeom>
          </p:spPr>
        </p:pic>
        <p:pic>
          <p:nvPicPr>
            <p:cNvPr id="15" name="图片 14" descr="C:\Users\a\Desktop\51miz-E747411-D00FEE85.png51miz-E747411-D00FEE85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886744" y="5487978"/>
              <a:ext cx="12227560" cy="2439035"/>
            </a:xfrm>
            <a:prstGeom prst="rect">
              <a:avLst/>
            </a:prstGeom>
          </p:spPr>
        </p:pic>
      </p:grpSp>
      <p:pic>
        <p:nvPicPr>
          <p:cNvPr id="17" name="图片 16" descr="C:\Users\a\Desktop\51miz-E966823-1683CC36.png51miz-E966823-1683CC36"/>
          <p:cNvPicPr>
            <a:picLocks noChangeAspect="1"/>
          </p:cNvPicPr>
          <p:nvPr/>
        </p:nvPicPr>
        <p:blipFill rotWithShape="1">
          <a:blip r:embed="rId7"/>
          <a:srcRect r="-1026" b="36929"/>
          <a:stretch>
            <a:fillRect/>
          </a:stretch>
        </p:blipFill>
        <p:spPr>
          <a:xfrm>
            <a:off x="1828801" y="456251"/>
            <a:ext cx="5877560" cy="4243705"/>
          </a:xfrm>
          <a:prstGeom prst="rect">
            <a:avLst/>
          </a:prstGeom>
        </p:spPr>
      </p:pic>
      <p:pic>
        <p:nvPicPr>
          <p:cNvPr id="10" name="图片 9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 flipH="1">
            <a:off x="-80010" y="-366582"/>
            <a:ext cx="3345180" cy="2376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24420" y="351028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谢谢观赏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C:\Users\a\Desktop\51miz-E178785-AC42DF04.png51miz-E178785-AC42DF04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33020" y="1356995"/>
            <a:ext cx="3010535" cy="5252720"/>
          </a:xfrm>
          <a:prstGeom prst="rect">
            <a:avLst/>
          </a:prstGeom>
        </p:spPr>
      </p:pic>
      <p:pic>
        <p:nvPicPr>
          <p:cNvPr id="2" name="图片 1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81695" y="19050"/>
            <a:ext cx="3712210" cy="3712845"/>
          </a:xfrm>
          <a:prstGeom prst="rect">
            <a:avLst/>
          </a:prstGeom>
        </p:spPr>
      </p:pic>
      <p:grpSp>
        <p:nvGrpSpPr>
          <p:cNvPr id="4" name="Group 5"/>
          <p:cNvGrpSpPr/>
          <p:nvPr/>
        </p:nvGrpSpPr>
        <p:grpSpPr bwMode="auto">
          <a:xfrm>
            <a:off x="1372565" y="1551644"/>
            <a:ext cx="1534867" cy="2432934"/>
            <a:chOff x="1208524" y="1870730"/>
            <a:chExt cx="5240305" cy="3895451"/>
          </a:xfrm>
        </p:grpSpPr>
        <p:sp>
          <p:nvSpPr>
            <p:cNvPr id="5" name="Rectangle 3"/>
            <p:cNvSpPr/>
            <p:nvPr/>
          </p:nvSpPr>
          <p:spPr>
            <a:xfrm>
              <a:off x="1208524" y="1870730"/>
              <a:ext cx="3579087" cy="2449663"/>
            </a:xfrm>
            <a:prstGeom prst="rect">
              <a:avLst/>
            </a:prstGeom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9600" b="1" spc="300" dirty="0">
                  <a:solidFill>
                    <a:srgbClr val="C00000"/>
                  </a:solidFill>
                  <a:latin typeface="方正舒体" panose="02010601030101010101" charset="-122"/>
                  <a:ea typeface="方正舒体" panose="02010601030101010101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6" name="Rectangle 4"/>
            <p:cNvSpPr/>
            <p:nvPr/>
          </p:nvSpPr>
          <p:spPr>
            <a:xfrm rot="5400000">
              <a:off x="3935296" y="3252648"/>
              <a:ext cx="2396126" cy="2630940"/>
            </a:xfrm>
            <a:prstGeom prst="rect">
              <a:avLst/>
            </a:prstGeom>
          </p:spPr>
          <p:txBody>
            <a:bodyPr vert="horz" wrap="none">
              <a:norm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dirty="0">
                  <a:solidFill>
                    <a:srgbClr val="E71E17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81683" y="782326"/>
            <a:ext cx="5093078" cy="790575"/>
            <a:chOff x="6045342" y="1487420"/>
            <a:chExt cx="5093078" cy="790575"/>
          </a:xfrm>
        </p:grpSpPr>
        <p:grpSp>
          <p:nvGrpSpPr>
            <p:cNvPr id="8" name="组合 7"/>
            <p:cNvGrpSpPr/>
            <p:nvPr/>
          </p:nvGrpSpPr>
          <p:grpSpPr>
            <a:xfrm>
              <a:off x="6045342" y="1487420"/>
              <a:ext cx="846455" cy="790575"/>
              <a:chOff x="6045342" y="1487420"/>
              <a:chExt cx="846455" cy="790575"/>
            </a:xfrm>
            <a:solidFill>
              <a:srgbClr val="C00000"/>
            </a:solidFill>
          </p:grpSpPr>
          <p:sp>
            <p:nvSpPr>
              <p:cNvPr id="11" name="星形: 六角 1"/>
              <p:cNvSpPr/>
              <p:nvPr/>
            </p:nvSpPr>
            <p:spPr>
              <a:xfrm>
                <a:off x="6045342" y="1487420"/>
                <a:ext cx="846455" cy="790575"/>
              </a:xfrm>
              <a:prstGeom prst="wav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270756" y="1590297"/>
                <a:ext cx="4122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方正黑体简体" panose="03000509000000000000" pitchFamily="65" charset="-122"/>
                    <a:ea typeface="方正黑体简体" panose="03000509000000000000" pitchFamily="65" charset="-122"/>
                    <a:cs typeface="+mn-ea"/>
                    <a:sym typeface="+mn-lt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6850075" y="1619066"/>
              <a:ext cx="428834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b="1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学生爱国运动背景</a:t>
              </a:r>
              <a:r>
                <a:rPr lang="zh-CN" altLang="en-US" sz="3600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</a:t>
              </a:r>
              <a:endParaRPr kumimoji="0" lang="zh-CN" altLang="en-US" sz="3600" b="0" i="0" strike="noStrike" kern="0" cap="none" spc="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81048" y="1872964"/>
            <a:ext cx="4977515" cy="844620"/>
            <a:chOff x="6044707" y="1487420"/>
            <a:chExt cx="4977515" cy="844620"/>
          </a:xfrm>
        </p:grpSpPr>
        <p:grpSp>
          <p:nvGrpSpPr>
            <p:cNvPr id="14" name="组合 13"/>
            <p:cNvGrpSpPr/>
            <p:nvPr/>
          </p:nvGrpSpPr>
          <p:grpSpPr>
            <a:xfrm>
              <a:off x="6044707" y="1487420"/>
              <a:ext cx="847090" cy="790575"/>
              <a:chOff x="6044707" y="1487420"/>
              <a:chExt cx="847090" cy="790575"/>
            </a:xfrm>
            <a:solidFill>
              <a:srgbClr val="C00000"/>
            </a:solidFill>
          </p:grpSpPr>
          <p:sp>
            <p:nvSpPr>
              <p:cNvPr id="17" name="星形: 六角 28"/>
              <p:cNvSpPr/>
              <p:nvPr/>
            </p:nvSpPr>
            <p:spPr>
              <a:xfrm>
                <a:off x="6044707" y="1487420"/>
                <a:ext cx="847090" cy="790575"/>
              </a:xfrm>
              <a:prstGeom prst="wav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287901" y="1590297"/>
                <a:ext cx="4122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方正黑体简体" panose="03000509000000000000" pitchFamily="65" charset="-122"/>
                    <a:ea typeface="方正黑体简体" panose="03000509000000000000" pitchFamily="65" charset="-122"/>
                    <a:cs typeface="+mn-ea"/>
                    <a:sym typeface="+mn-lt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6966274" y="1686880"/>
              <a:ext cx="405594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学生爱国运动简介</a:t>
              </a:r>
              <a:r>
                <a:rPr lang="zh-CN" altLang="en-US" sz="3600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81048" y="2963602"/>
            <a:ext cx="5147945" cy="790575"/>
            <a:chOff x="6044707" y="1487420"/>
            <a:chExt cx="5147945" cy="790575"/>
          </a:xfrm>
        </p:grpSpPr>
        <p:grpSp>
          <p:nvGrpSpPr>
            <p:cNvPr id="20" name="组合 19"/>
            <p:cNvGrpSpPr/>
            <p:nvPr/>
          </p:nvGrpSpPr>
          <p:grpSpPr>
            <a:xfrm>
              <a:off x="6044707" y="1487420"/>
              <a:ext cx="847090" cy="790575"/>
              <a:chOff x="6044707" y="1487420"/>
              <a:chExt cx="847090" cy="790575"/>
            </a:xfrm>
            <a:solidFill>
              <a:srgbClr val="C00000"/>
            </a:solidFill>
          </p:grpSpPr>
          <p:sp>
            <p:nvSpPr>
              <p:cNvPr id="23" name="星形: 六角 34"/>
              <p:cNvSpPr/>
              <p:nvPr/>
            </p:nvSpPr>
            <p:spPr>
              <a:xfrm>
                <a:off x="6044707" y="1487420"/>
                <a:ext cx="847090" cy="790575"/>
              </a:xfrm>
              <a:prstGeom prst="wav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270756" y="1590297"/>
                <a:ext cx="41229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方正黑体简体" panose="03000509000000000000" pitchFamily="65" charset="-122"/>
                    <a:ea typeface="方正黑体简体" panose="03000509000000000000" pitchFamily="65" charset="-122"/>
                    <a:cs typeface="+mn-ea"/>
                    <a:sym typeface="+mn-lt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6795277" y="1605530"/>
              <a:ext cx="439737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学生爱国运动经过</a:t>
              </a:r>
              <a:r>
                <a:rPr lang="zh-CN" altLang="en-US" sz="3600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</a:t>
              </a:r>
            </a:p>
          </p:txBody>
        </p:sp>
      </p:grpSp>
      <p:pic>
        <p:nvPicPr>
          <p:cNvPr id="36" name="图片 35" descr="C:\Users\a\Desktop\51miz-E178795-3837BE4D.png51miz-E178795-3837BE4D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33020" y="3731895"/>
            <a:ext cx="12258675" cy="315976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281048" y="4054239"/>
            <a:ext cx="6430347" cy="801911"/>
            <a:chOff x="6044707" y="1487420"/>
            <a:chExt cx="6430347" cy="801911"/>
          </a:xfrm>
        </p:grpSpPr>
        <p:grpSp>
          <p:nvGrpSpPr>
            <p:cNvPr id="26" name="组合 25"/>
            <p:cNvGrpSpPr/>
            <p:nvPr/>
          </p:nvGrpSpPr>
          <p:grpSpPr>
            <a:xfrm>
              <a:off x="6044707" y="1487420"/>
              <a:ext cx="847090" cy="790575"/>
              <a:chOff x="6044707" y="1487420"/>
              <a:chExt cx="847090" cy="790575"/>
            </a:xfrm>
            <a:solidFill>
              <a:srgbClr val="C00000"/>
            </a:solidFill>
          </p:grpSpPr>
          <p:sp>
            <p:nvSpPr>
              <p:cNvPr id="29" name="星形: 六角 40"/>
              <p:cNvSpPr/>
              <p:nvPr/>
            </p:nvSpPr>
            <p:spPr>
              <a:xfrm>
                <a:off x="6044707" y="1487420"/>
                <a:ext cx="847090" cy="790575"/>
              </a:xfrm>
              <a:prstGeom prst="wav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287912" y="1590925"/>
                <a:ext cx="360045" cy="5835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方正黑体简体" panose="03000509000000000000" pitchFamily="65" charset="-122"/>
                    <a:ea typeface="方正黑体简体" panose="03000509000000000000" pitchFamily="65" charset="-122"/>
                    <a:cs typeface="+mn-ea"/>
                    <a:sym typeface="+mn-lt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6969775" y="1644171"/>
              <a:ext cx="5505279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kern="0" spc="120" dirty="0">
                  <a:solidFill>
                    <a:srgbClr val="C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学生爱国运动意义及精神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a\Desktop\51miz-E179346-B5EF431A.png51miz-E179346-B5EF431A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33985" y="-363220"/>
            <a:ext cx="6596380" cy="3500120"/>
          </a:xfrm>
          <a:prstGeom prst="rect">
            <a:avLst/>
          </a:prstGeom>
        </p:spPr>
      </p:pic>
      <p:pic>
        <p:nvPicPr>
          <p:cNvPr id="5" name="图片 4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81695" y="19050"/>
            <a:ext cx="3712210" cy="37128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39823" y="2901244"/>
            <a:ext cx="948759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7200" kern="0" spc="1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rgbClr val="C00000"/>
                  </a:outerShdw>
                  <a:reflection blurRad="6350" stA="55000" endA="300" endPos="45500" dir="5400000" sy="-100000" algn="bl" rotWithShape="0"/>
                </a:effectLst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学生爱国运动背景</a:t>
            </a:r>
            <a:r>
              <a:rPr lang="zh-CN" altLang="en-US" sz="6600" kern="0" spc="120" dirty="0">
                <a:ln/>
                <a:solidFill>
                  <a:schemeClr val="accent4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 </a:t>
            </a:r>
            <a:endParaRPr kumimoji="0" lang="zh-CN" altLang="en-US" sz="6600" b="0" i="0" u="none" strike="noStrike" kern="0" cap="none" spc="120" normalizeH="0" baseline="0" noProof="0" dirty="0">
              <a:ln/>
              <a:solidFill>
                <a:schemeClr val="accent4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17165" y="1627505"/>
            <a:ext cx="3505200" cy="1081980"/>
            <a:chOff x="4364942" y="1454065"/>
            <a:chExt cx="3422456" cy="855447"/>
          </a:xfrm>
        </p:grpSpPr>
        <p:sp>
          <p:nvSpPr>
            <p:cNvPr id="2" name="流程图: 终止 1"/>
            <p:cNvSpPr/>
            <p:nvPr/>
          </p:nvSpPr>
          <p:spPr>
            <a:xfrm>
              <a:off x="4931631" y="1542862"/>
              <a:ext cx="2855595" cy="734695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流程图: 终止 19"/>
            <p:cNvSpPr/>
            <p:nvPr/>
          </p:nvSpPr>
          <p:spPr>
            <a:xfrm>
              <a:off x="4364942" y="1454065"/>
              <a:ext cx="3422456" cy="855447"/>
            </a:xfrm>
            <a:prstGeom prst="flowChartTerminator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spc="300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  </a:t>
              </a:r>
              <a:r>
                <a:rPr lang="zh-CN" altLang="en-US" sz="3600" b="1" spc="3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第一部分</a:t>
              </a:r>
            </a:p>
          </p:txBody>
        </p:sp>
      </p:grpSp>
      <p:pic>
        <p:nvPicPr>
          <p:cNvPr id="36" name="图片 35" descr="C:\Users\a\Desktop\51miz-E178795-3837BE4D.png51miz-E178795-3837BE4D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33020" y="3731895"/>
            <a:ext cx="12258675" cy="3159760"/>
          </a:xfrm>
          <a:prstGeom prst="rect">
            <a:avLst/>
          </a:prstGeom>
        </p:spPr>
      </p:pic>
      <p:pic>
        <p:nvPicPr>
          <p:cNvPr id="34" name="图片 33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33020" y="2901315"/>
            <a:ext cx="3505200" cy="2489835"/>
          </a:xfrm>
          <a:prstGeom prst="rect">
            <a:avLst/>
          </a:prstGeom>
        </p:spPr>
      </p:pic>
      <p:pic>
        <p:nvPicPr>
          <p:cNvPr id="7" name="图片 6" descr="51miz-E179130-EFFCFAE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95" y="859155"/>
            <a:ext cx="683958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\Desktop\51miz-E178785-AC42DF04.png51miz-E178785-AC42DF0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-6350" y="928370"/>
            <a:ext cx="3601085" cy="6283325"/>
          </a:xfrm>
          <a:prstGeom prst="rect">
            <a:avLst/>
          </a:prstGeom>
        </p:spPr>
      </p:pic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3594735" y="2816225"/>
            <a:ext cx="80359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1935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年五六月间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，日本侵略者密谋策划，在天津和河北等地制造事端，并以武力相威胁，先后迫使南京国民政府接受达成了“何梅协定”和“秦土协定”，把包括平津在内的河北、察哈尔两省的大部分主权奉送给日本。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V="1">
            <a:off x="-6350" y="-1139190"/>
            <a:ext cx="12211050" cy="3223260"/>
          </a:xfrm>
          <a:prstGeom prst="rect">
            <a:avLst/>
          </a:prstGeom>
        </p:spPr>
      </p:pic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3594735" y="1104900"/>
            <a:ext cx="80352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“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九一八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事变之后，日本帝国主义加紧侵略中国。他们在东北地区推行殖民地化统治的同时，利用南京国民政府的不抵抗主义，把侵略魔爪一步步伸向华北，民族危机日益严重。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8505" y="-175260"/>
            <a:ext cx="1048385" cy="491998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5400" b="1" spc="300" dirty="0">
                <a:solidFill>
                  <a:srgbClr val="C00000"/>
                </a:solidFill>
                <a:latin typeface="方正舒体" panose="02010601030101010101" charset="-122"/>
                <a:ea typeface="方正舒体" panose="02010601030101010101" charset="-122"/>
                <a:cs typeface="+mn-ea"/>
                <a:sym typeface="+mn-lt"/>
              </a:rPr>
              <a:t>运动背景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977265" y="2623820"/>
            <a:ext cx="6678930" cy="3681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1935年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，中共河北省委多次发出通知、宣言，要求华北地区各级党组织，在群众中广泛宣传，开展抗日救亡斗争，并对北平市领导机构进行改组，从政治上和组织上加强了对抗日救亡运动的领导。11月，在彭涛、周小舟、谷景生、姚依林等人的领导下，北平大中学校学生成立了“北平市学生联合会”，女一中学生郭明秋为主席，姚依林为秘书长。中共北平市工作委员会在学联建立了党团，彭涛为书记</a:t>
            </a:r>
          </a:p>
        </p:txBody>
      </p: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flipV="1">
            <a:off x="-6350" y="-1163955"/>
            <a:ext cx="12211050" cy="3223260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977265" y="1275080"/>
            <a:ext cx="667829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当日本帝国主义的魔爪伸向华北大地之时，中国共产党人向劳动大众发出抵御侵略、保卫华北的号召。</a:t>
            </a:r>
          </a:p>
        </p:txBody>
      </p:sp>
      <p:pic>
        <p:nvPicPr>
          <p:cNvPr id="8" name="图片 7" descr="C:\Users\a\Desktop\51miz-E179150-70385C7A.png51miz-E179150-70385C7A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flipH="1">
            <a:off x="7656195" y="196215"/>
            <a:ext cx="4548505" cy="6668135"/>
          </a:xfrm>
          <a:prstGeom prst="rect">
            <a:avLst/>
          </a:prstGeom>
        </p:spPr>
      </p:pic>
      <p:pic>
        <p:nvPicPr>
          <p:cNvPr id="4" name="图片 3" descr="51miz-E178812-B9EE66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784590" y="995680"/>
            <a:ext cx="2291715" cy="1628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a\Desktop\51miz-E179346-B5EF431A.png51miz-E179346-B5EF431A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33985" y="-363220"/>
            <a:ext cx="6596380" cy="3500120"/>
          </a:xfrm>
          <a:prstGeom prst="rect">
            <a:avLst/>
          </a:prstGeom>
        </p:spPr>
      </p:pic>
      <p:pic>
        <p:nvPicPr>
          <p:cNvPr id="5" name="图片 4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81695" y="19050"/>
            <a:ext cx="3712210" cy="37128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39823" y="2901244"/>
            <a:ext cx="948759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7200" kern="0" spc="1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rgbClr val="C00000"/>
                  </a:outerShdw>
                  <a:reflection blurRad="6350" stA="55000" endA="300" endPos="45500" dir="5400000" sy="-100000" algn="bl" rotWithShape="0"/>
                </a:effectLst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学生爱国运动简介</a:t>
            </a:r>
            <a:r>
              <a:rPr lang="zh-CN" altLang="en-US" sz="6600" kern="0" spc="120" dirty="0">
                <a:solidFill>
                  <a:schemeClr val="accent4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 </a:t>
            </a:r>
            <a:endParaRPr kumimoji="0" lang="zh-CN" altLang="en-US" sz="6600" b="0" i="0" u="none" strike="noStrike" kern="0" cap="none" spc="120" normalizeH="0" baseline="0" noProof="0" dirty="0">
              <a:solidFill>
                <a:schemeClr val="accent4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17165" y="1627505"/>
            <a:ext cx="3505200" cy="1087068"/>
            <a:chOff x="4364942" y="1454065"/>
            <a:chExt cx="3422456" cy="859470"/>
          </a:xfrm>
        </p:grpSpPr>
        <p:sp>
          <p:nvSpPr>
            <p:cNvPr id="2" name="流程图: 终止 1"/>
            <p:cNvSpPr/>
            <p:nvPr/>
          </p:nvSpPr>
          <p:spPr>
            <a:xfrm>
              <a:off x="4931631" y="1542862"/>
              <a:ext cx="2855595" cy="734695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流程图: 终止 19"/>
            <p:cNvSpPr/>
            <p:nvPr/>
          </p:nvSpPr>
          <p:spPr>
            <a:xfrm>
              <a:off x="4364942" y="1454065"/>
              <a:ext cx="3422456" cy="859470"/>
            </a:xfrm>
            <a:prstGeom prst="flowChartTerminator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spc="300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  </a:t>
              </a:r>
              <a:r>
                <a:rPr lang="zh-CN" altLang="en-US" sz="3600" b="1" spc="3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第二部分</a:t>
              </a:r>
            </a:p>
          </p:txBody>
        </p:sp>
      </p:grpSp>
      <p:pic>
        <p:nvPicPr>
          <p:cNvPr id="36" name="图片 35" descr="C:\Users\a\Desktop\51miz-E178795-3837BE4D.png51miz-E178795-3837BE4D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33020" y="3731895"/>
            <a:ext cx="12258675" cy="3159760"/>
          </a:xfrm>
          <a:prstGeom prst="rect">
            <a:avLst/>
          </a:prstGeom>
        </p:spPr>
      </p:pic>
      <p:pic>
        <p:nvPicPr>
          <p:cNvPr id="34" name="图片 33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33020" y="2901315"/>
            <a:ext cx="3505200" cy="2489835"/>
          </a:xfrm>
          <a:prstGeom prst="rect">
            <a:avLst/>
          </a:prstGeom>
        </p:spPr>
      </p:pic>
      <p:pic>
        <p:nvPicPr>
          <p:cNvPr id="7" name="图片 6" descr="51miz-E179130-EFFCFAE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95" y="859155"/>
            <a:ext cx="683958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flipV="1">
            <a:off x="-9525" y="-1138555"/>
            <a:ext cx="12211050" cy="3223260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11445" y="1054735"/>
            <a:ext cx="6990080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1935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年的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12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月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9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日</a:t>
            </a:r>
          </a:p>
        </p:txBody>
      </p:sp>
      <p:pic>
        <p:nvPicPr>
          <p:cNvPr id="4" name="图片 3" descr="C:\Users\a\Desktop\51miz-E178741-6FE59271.png51miz-E178741-6FE5927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9525" y="2084705"/>
            <a:ext cx="6343650" cy="4772025"/>
          </a:xfrm>
          <a:prstGeom prst="rect">
            <a:avLst/>
          </a:prstGeom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213929" y="2894420"/>
            <a:ext cx="5292271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北平（北京）大中学生数千人在中国共产党的领导下举行了抗日救国示威游行，反对华北自治，反抗日本帝国主义，掀起全国抗日救国新高潮，史称“一二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九”运动。这是中国共产党领导的一次大规模学生爱国运动。</a:t>
            </a:r>
          </a:p>
        </p:txBody>
      </p:sp>
      <p:sp>
        <p:nvSpPr>
          <p:cNvPr id="6" name="Rectangle 3"/>
          <p:cNvSpPr/>
          <p:nvPr/>
        </p:nvSpPr>
        <p:spPr>
          <a:xfrm>
            <a:off x="2300605" y="-187960"/>
            <a:ext cx="1048385" cy="4247515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5400" b="1" spc="300" dirty="0">
                <a:solidFill>
                  <a:srgbClr val="C00000"/>
                </a:solidFill>
                <a:latin typeface="方正舒体" panose="02010601030101010101" charset="-122"/>
                <a:ea typeface="方正舒体" panose="02010601030101010101" charset="-122"/>
                <a:cs typeface="+mn-ea"/>
                <a:sym typeface="+mn-lt"/>
              </a:rPr>
              <a:t>运动简介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a\Desktop\51miz-E179346-B5EF431A.png51miz-E179346-B5EF431A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33985" y="-363220"/>
            <a:ext cx="6596380" cy="3500120"/>
          </a:xfrm>
          <a:prstGeom prst="rect">
            <a:avLst/>
          </a:prstGeom>
        </p:spPr>
      </p:pic>
      <p:pic>
        <p:nvPicPr>
          <p:cNvPr id="5" name="图片 4" descr="C:\Users\a\Desktop\51miz-E179491-BFE9A2EC.png51miz-E179491-BFE9A2EC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481695" y="19050"/>
            <a:ext cx="3712210" cy="37128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39823" y="2901244"/>
            <a:ext cx="948759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7200" kern="0" spc="1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rgbClr val="C00000"/>
                  </a:outerShdw>
                  <a:reflection blurRad="6350" stA="55000" endA="300" endPos="45500" dir="5400000" sy="-100000" algn="bl" rotWithShape="0"/>
                </a:effectLst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学生爱国运动经过</a:t>
            </a:r>
            <a:r>
              <a:rPr lang="zh-CN" altLang="en-US" sz="6600" kern="0" spc="120" dirty="0">
                <a:solidFill>
                  <a:schemeClr val="accent4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rPr>
              <a:t> </a:t>
            </a:r>
            <a:endParaRPr kumimoji="0" lang="zh-CN" altLang="en-US" sz="6600" b="0" i="0" u="none" strike="noStrike" kern="0" cap="none" spc="120" normalizeH="0" baseline="0" noProof="0" dirty="0">
              <a:solidFill>
                <a:schemeClr val="accent4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17165" y="1627505"/>
            <a:ext cx="3505200" cy="1081980"/>
            <a:chOff x="4364942" y="1454065"/>
            <a:chExt cx="3422456" cy="855447"/>
          </a:xfrm>
        </p:grpSpPr>
        <p:sp>
          <p:nvSpPr>
            <p:cNvPr id="2" name="流程图: 终止 1"/>
            <p:cNvSpPr/>
            <p:nvPr/>
          </p:nvSpPr>
          <p:spPr>
            <a:xfrm>
              <a:off x="4931631" y="1542862"/>
              <a:ext cx="2855595" cy="734695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流程图: 终止 19"/>
            <p:cNvSpPr/>
            <p:nvPr/>
          </p:nvSpPr>
          <p:spPr>
            <a:xfrm>
              <a:off x="4364942" y="1454065"/>
              <a:ext cx="3422456" cy="855447"/>
            </a:xfrm>
            <a:prstGeom prst="flowChartTerminator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spc="300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   </a:t>
              </a:r>
              <a:r>
                <a:rPr lang="zh-CN" altLang="en-US" sz="3600" b="1" spc="3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第三部分</a:t>
              </a:r>
            </a:p>
          </p:txBody>
        </p:sp>
      </p:grpSp>
      <p:pic>
        <p:nvPicPr>
          <p:cNvPr id="36" name="图片 35" descr="C:\Users\a\Desktop\51miz-E178795-3837BE4D.png51miz-E178795-3837BE4D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-33020" y="3731895"/>
            <a:ext cx="12258675" cy="3159760"/>
          </a:xfrm>
          <a:prstGeom prst="rect">
            <a:avLst/>
          </a:prstGeom>
        </p:spPr>
      </p:pic>
      <p:pic>
        <p:nvPicPr>
          <p:cNvPr id="34" name="图片 33" descr="C:\Users\a\Desktop\51miz-E178812-B9EE6656.png51miz-E178812-B9EE6656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-33020" y="2901315"/>
            <a:ext cx="3505200" cy="2489835"/>
          </a:xfrm>
          <a:prstGeom prst="rect">
            <a:avLst/>
          </a:prstGeom>
        </p:spPr>
      </p:pic>
      <p:pic>
        <p:nvPicPr>
          <p:cNvPr id="7" name="图片 6" descr="51miz-E179130-EFFCFAE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95" y="859155"/>
            <a:ext cx="683958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4380" y="1978025"/>
            <a:ext cx="4274820" cy="4132580"/>
            <a:chOff x="411948" y="1978754"/>
            <a:chExt cx="3766517" cy="3431446"/>
          </a:xfrm>
        </p:grpSpPr>
        <p:sp>
          <p:nvSpPr>
            <p:cNvPr id="5" name="平行四边形 4"/>
            <p:cNvSpPr/>
            <p:nvPr/>
          </p:nvSpPr>
          <p:spPr>
            <a:xfrm>
              <a:off x="411948" y="1978754"/>
              <a:ext cx="3766517" cy="3431446"/>
            </a:xfrm>
            <a:prstGeom prst="parallelogram">
              <a:avLst>
                <a:gd name="adj" fmla="val 0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矩形 5"/>
            <p:cNvSpPr>
              <a:spLocks noChangeArrowheads="1"/>
            </p:cNvSpPr>
            <p:nvPr/>
          </p:nvSpPr>
          <p:spPr bwMode="auto">
            <a:xfrm>
              <a:off x="700244" y="2413830"/>
              <a:ext cx="3190767" cy="231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1935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年</a:t>
              </a: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12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kumimoji="0" lang="en-US" altLang="zh-CN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9</a:t>
              </a:r>
              <a:r>
                <a:rPr kumimoji="0" lang="zh-CN" altLang="en-US" sz="28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　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上午</a:t>
              </a:r>
              <a:r>
                <a:rPr kumimoji="0" lang="en-US" altLang="zh-CN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10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时，北平各大中学学生</a:t>
              </a:r>
              <a:r>
                <a:rPr kumimoji="0" lang="en-US" altLang="zh-CN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3000</a:t>
              </a:r>
              <a:r>
                <a:rPr kumimoji="0" lang="zh-CN" altLang="en-US" sz="20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余人齐集新华门前请愿。随后举行大规模示威游行，反对设立冀察政务委员会，反对华北 “防共自治运动”，反对日本侵略华北。</a:t>
              </a:r>
            </a:p>
          </p:txBody>
        </p:sp>
      </p:grpSp>
      <p:pic>
        <p:nvPicPr>
          <p:cNvPr id="36" name="图片 35" descr="C:\Users\a\Desktop\51miz-E869540-7B98C1E2.png51miz-E869540-7B98C1E2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flipV="1">
            <a:off x="-9525" y="-1151255"/>
            <a:ext cx="12211050" cy="322326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414260" y="1978660"/>
            <a:ext cx="4090670" cy="4131310"/>
            <a:chOff x="11676" y="3116"/>
            <a:chExt cx="6442" cy="6506"/>
          </a:xfrm>
        </p:grpSpPr>
        <p:grpSp>
          <p:nvGrpSpPr>
            <p:cNvPr id="7" name="组合 6"/>
            <p:cNvGrpSpPr/>
            <p:nvPr/>
          </p:nvGrpSpPr>
          <p:grpSpPr>
            <a:xfrm>
              <a:off x="11676" y="3116"/>
              <a:ext cx="6443" cy="6507"/>
              <a:chOff x="4290689" y="2038484"/>
              <a:chExt cx="7494910" cy="139051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290689" y="2038484"/>
                <a:ext cx="7494910" cy="139051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" name="矩形 5"/>
              <p:cNvSpPr>
                <a:spLocks noChangeArrowheads="1"/>
              </p:cNvSpPr>
              <p:nvPr/>
            </p:nvSpPr>
            <p:spPr bwMode="auto">
              <a:xfrm>
                <a:off x="4873950" y="2214468"/>
                <a:ext cx="6330713" cy="41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indent="457200" defTabSz="457200">
                  <a:lnSpc>
                    <a:spcPts val="3000"/>
                  </a:lnSpc>
                  <a:defRPr/>
                </a:pPr>
                <a:r>
                  <a:rPr lang="zh-CN" altLang="en-US" sz="2000" dirty="0">
                    <a:solidFill>
                      <a:srgbClr val="000000"/>
                    </a:solidFill>
                    <a:latin typeface="方正黑体简体" panose="03000509000000000000" pitchFamily="65" charset="-122"/>
                    <a:ea typeface="方正黑体简体" panose="03000509000000000000" pitchFamily="65" charset="-122"/>
                    <a:cs typeface="+mn-ea"/>
                    <a:sym typeface="+mn-lt"/>
                  </a:rPr>
                  <a:t>游行队伍在西单和东长安街与军警发生冲突，学生受伤颇多，被捕者数十人。</a:t>
                </a:r>
              </a:p>
            </p:txBody>
          </p:sp>
        </p:grp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2177" y="6219"/>
              <a:ext cx="5441" cy="2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indent="457200" defTabSz="457200">
                <a:lnSpc>
                  <a:spcPts val="3000"/>
                </a:lnSpc>
                <a:defRPr/>
              </a:pP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12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10</a:t>
              </a:r>
              <a:r>
                <a:rPr lang="zh-CN" altLang="en-US" sz="28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日</a:t>
              </a:r>
              <a:r>
                <a:rPr lang="zh-CN" altLang="en-US" sz="2000" dirty="0">
                  <a:solidFill>
                    <a:srgbClr val="00000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  <a:cs typeface="+mn-ea"/>
                  <a:sym typeface="+mn-lt"/>
                </a:rPr>
                <a:t>　北平各校学生实行总罢课。杭州浙江大学学生会决议，响应北平学生运动，并通电全国。</a:t>
              </a:r>
            </a:p>
          </p:txBody>
        </p:sp>
      </p:grpSp>
      <p:sp>
        <p:nvSpPr>
          <p:cNvPr id="13" name="Rectangle 3"/>
          <p:cNvSpPr/>
          <p:nvPr/>
        </p:nvSpPr>
        <p:spPr>
          <a:xfrm>
            <a:off x="3380105" y="256540"/>
            <a:ext cx="5200650" cy="163068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5400" b="1" spc="300" dirty="0">
                <a:solidFill>
                  <a:srgbClr val="C00000"/>
                </a:solidFill>
                <a:latin typeface="方正舒体" panose="02010601030101010101" charset="-122"/>
                <a:ea typeface="方正舒体" panose="02010601030101010101" charset="-122"/>
                <a:cs typeface="+mn-ea"/>
                <a:sym typeface="+mn-lt"/>
              </a:rPr>
              <a:t>运动过程</a:t>
            </a:r>
          </a:p>
        </p:txBody>
      </p:sp>
      <p:pic>
        <p:nvPicPr>
          <p:cNvPr id="14" name="图片 13" descr="51miz-E178812-B9EE66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5845" y="2172970"/>
            <a:ext cx="4610735" cy="3275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A22020"/>
      </a:accent1>
      <a:accent2>
        <a:srgbClr val="DB6800"/>
      </a:accent2>
      <a:accent3>
        <a:srgbClr val="FFB600"/>
      </a:accent3>
      <a:accent4>
        <a:srgbClr val="DB536A"/>
      </a:accent4>
      <a:accent5>
        <a:srgbClr val="E0301D"/>
      </a:accent5>
      <a:accent6>
        <a:srgbClr val="5F221F"/>
      </a:accent6>
      <a:hlink>
        <a:srgbClr val="A22020"/>
      </a:hlink>
      <a:folHlink>
        <a:srgbClr val="BFBFBF"/>
      </a:folHlink>
    </a:clrScheme>
    <a:fontScheme name="e3r2ielu">
      <a:majorFont>
        <a:latin typeface="iekie weibeiti"/>
        <a:ea typeface="iekie weibeiti"/>
        <a:cs typeface=""/>
      </a:majorFont>
      <a:minorFont>
        <a:latin typeface="iekie weibeiti"/>
        <a:ea typeface="iekie weibe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A22020"/>
    </a:accent1>
    <a:accent2>
      <a:srgbClr val="DB6800"/>
    </a:accent2>
    <a:accent3>
      <a:srgbClr val="FFB600"/>
    </a:accent3>
    <a:accent4>
      <a:srgbClr val="DB536A"/>
    </a:accent4>
    <a:accent5>
      <a:srgbClr val="E0301D"/>
    </a:accent5>
    <a:accent6>
      <a:srgbClr val="5F221F"/>
    </a:accent6>
    <a:hlink>
      <a:srgbClr val="A2202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1088</Words>
  <Application>Microsoft Office PowerPoint</Application>
  <PresentationFormat>宽屏</PresentationFormat>
  <Paragraphs>68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方正黑体简体</vt:lpstr>
      <vt:lpstr>方正舒体</vt:lpstr>
      <vt:lpstr>汉仪尚巍手书W</vt:lpstr>
      <vt:lpstr>黑体</vt:lpstr>
      <vt:lpstr>华文新魏</vt:lpstr>
      <vt:lpstr>锐字真言体免费商用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142</cp:revision>
  <dcterms:created xsi:type="dcterms:W3CDTF">2019-10-11T06:09:00Z</dcterms:created>
  <dcterms:modified xsi:type="dcterms:W3CDTF">2021-11-01T06:26:23Z</dcterms:modified>
  <cp:category>https://shop64367517.taobao.com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