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87" r:id="rId3"/>
    <p:sldId id="288" r:id="rId4"/>
    <p:sldId id="267" r:id="rId5"/>
    <p:sldId id="268" r:id="rId6"/>
    <p:sldId id="270" r:id="rId7"/>
    <p:sldId id="290" r:id="rId8"/>
    <p:sldId id="272" r:id="rId9"/>
    <p:sldId id="273" r:id="rId10"/>
    <p:sldId id="274" r:id="rId11"/>
    <p:sldId id="275" r:id="rId12"/>
    <p:sldId id="276" r:id="rId13"/>
    <p:sldId id="295" r:id="rId14"/>
    <p:sldId id="278" r:id="rId15"/>
    <p:sldId id="280" r:id="rId16"/>
    <p:sldId id="291" r:id="rId17"/>
    <p:sldId id="282" r:id="rId18"/>
    <p:sldId id="284" r:id="rId19"/>
    <p:sldId id="292" r:id="rId20"/>
    <p:sldId id="285" r:id="rId21"/>
    <p:sldId id="293" r:id="rId22"/>
    <p:sldId id="286" r:id="rId23"/>
    <p:sldId id="294"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橘子 设计" initials="橘子" lastIdx="1" clrIdx="0">
    <p:extLst>
      <p:ext uri="{19B8F6BF-5375-455C-9EA6-DF929625EA0E}">
        <p15:presenceInfo xmlns:p15="http://schemas.microsoft.com/office/powerpoint/2012/main" userId="47d999163ad59c8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D040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varScale="1">
        <p:scale>
          <a:sx n="114" d="100"/>
          <a:sy n="114" d="100"/>
        </p:scale>
        <p:origin x="606"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C97B772-A1B3-4459-BF28-841F0655CFDD}" type="datetimeFigureOut">
              <a:rPr lang="zh-CN" altLang="en-US" smtClean="0"/>
              <a:t>2021/11/1 Monday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F7323E-8FA9-4247-88C8-CC8097320E8A}" type="slidenum">
              <a:rPr lang="zh-CN" altLang="en-US" smtClean="0"/>
              <a:t>‹#›</a:t>
            </a:fld>
            <a:endParaRPr lang="zh-CN" altLang="en-US"/>
          </a:p>
        </p:txBody>
      </p:sp>
    </p:spTree>
    <p:extLst>
      <p:ext uri="{BB962C8B-B14F-4D97-AF65-F5344CB8AC3E}">
        <p14:creationId xmlns:p14="http://schemas.microsoft.com/office/powerpoint/2010/main" val="7908025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3F7323E-8FA9-4247-88C8-CC8097320E8A}" type="slidenum">
              <a:rPr lang="zh-CN" altLang="en-US" smtClean="0"/>
              <a:t>1</a:t>
            </a:fld>
            <a:endParaRPr lang="zh-CN" altLang="en-US"/>
          </a:p>
        </p:txBody>
      </p:sp>
    </p:spTree>
    <p:extLst>
      <p:ext uri="{BB962C8B-B14F-4D97-AF65-F5344CB8AC3E}">
        <p14:creationId xmlns:p14="http://schemas.microsoft.com/office/powerpoint/2010/main" val="19746638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6A40D3-8DD0-4F85-84E1-8A2B917170C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3854371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6A40D3-8DD0-4F85-84E1-8A2B917170C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6211080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6A40D3-8DD0-4F85-84E1-8A2B917170C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269232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6A40D3-8DD0-4F85-84E1-8A2B917170C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359732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6A40D3-8DD0-4F85-84E1-8A2B917170C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2223253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6A40D3-8DD0-4F85-84E1-8A2B917170C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5242915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6A40D3-8DD0-4F85-84E1-8A2B917170C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1198812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F7323E-8FA9-4247-88C8-CC8097320E8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503414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6A40D3-8DD0-4F85-84E1-8A2B917170C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613605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6A40D3-8DD0-4F85-84E1-8A2B917170C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832970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6A40D3-8DD0-4F85-84E1-8A2B917170C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867721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6A40D3-8DD0-4F85-84E1-8A2B917170C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5923404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6A40D3-8DD0-4F85-84E1-8A2B917170C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796418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6A40D3-8DD0-4F85-84E1-8A2B917170C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918845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6A40D3-8DD0-4F85-84E1-8A2B917170C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8885565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6A40D3-8DD0-4F85-84E1-8A2B917170C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121593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497098E5-6CB5-42BF-85CB-22BAE5A74B5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1111"/>
          <a:stretch/>
        </p:blipFill>
        <p:spPr>
          <a:xfrm>
            <a:off x="0" y="0"/>
            <a:ext cx="12192000" cy="6858000"/>
          </a:xfrm>
          <a:prstGeom prst="rect">
            <a:avLst/>
          </a:prstGeom>
        </p:spPr>
      </p:pic>
    </p:spTree>
    <p:extLst>
      <p:ext uri="{BB962C8B-B14F-4D97-AF65-F5344CB8AC3E}">
        <p14:creationId xmlns:p14="http://schemas.microsoft.com/office/powerpoint/2010/main" val="3035728474"/>
      </p:ext>
    </p:extLst>
  </p:cSld>
  <p:clrMapOvr>
    <a:masterClrMapping/>
  </p:clrMapOvr>
  <p:transition spd="slow" advTm="0">
    <p:comb/>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497098E5-6CB5-42BF-85CB-22BAE5A74B5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1111"/>
          <a:stretch/>
        </p:blipFill>
        <p:spPr>
          <a:xfrm>
            <a:off x="0" y="0"/>
            <a:ext cx="12192000" cy="6858000"/>
          </a:xfrm>
          <a:prstGeom prst="rect">
            <a:avLst/>
          </a:prstGeom>
        </p:spPr>
      </p:pic>
      <p:pic>
        <p:nvPicPr>
          <p:cNvPr id="3" name="图片 2">
            <a:extLst>
              <a:ext uri="{FF2B5EF4-FFF2-40B4-BE49-F238E27FC236}">
                <a16:creationId xmlns:a16="http://schemas.microsoft.com/office/drawing/2014/main" id="{AAB76E06-042A-4898-928A-C5F50396B7C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t="70416" b="8750"/>
          <a:stretch/>
        </p:blipFill>
        <p:spPr>
          <a:xfrm>
            <a:off x="0" y="5588000"/>
            <a:ext cx="12192000" cy="1270000"/>
          </a:xfrm>
          <a:prstGeom prst="rect">
            <a:avLst/>
          </a:prstGeom>
          <a:noFill/>
          <a:ln>
            <a:noFill/>
          </a:ln>
        </p:spPr>
      </p:pic>
      <p:pic>
        <p:nvPicPr>
          <p:cNvPr id="6" name="图片 5">
            <a:extLst>
              <a:ext uri="{FF2B5EF4-FFF2-40B4-BE49-F238E27FC236}">
                <a16:creationId xmlns:a16="http://schemas.microsoft.com/office/drawing/2014/main" id="{FE40CF87-E8EC-485B-B9EA-8551BCF9277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53906" b="60372"/>
          <a:stretch/>
        </p:blipFill>
        <p:spPr>
          <a:xfrm>
            <a:off x="6572250" y="-56225"/>
            <a:ext cx="5619750" cy="2415712"/>
          </a:xfrm>
          <a:prstGeom prst="rect">
            <a:avLst/>
          </a:prstGeom>
        </p:spPr>
      </p:pic>
      <p:sp>
        <p:nvSpPr>
          <p:cNvPr id="2" name="矩形: 圆角 1">
            <a:extLst>
              <a:ext uri="{FF2B5EF4-FFF2-40B4-BE49-F238E27FC236}">
                <a16:creationId xmlns:a16="http://schemas.microsoft.com/office/drawing/2014/main" id="{38CE3D0B-7BAF-4CF2-A13E-A0E3BEF75438}"/>
              </a:ext>
            </a:extLst>
          </p:cNvPr>
          <p:cNvSpPr/>
          <p:nvPr userDrawn="1"/>
        </p:nvSpPr>
        <p:spPr>
          <a:xfrm>
            <a:off x="327025" y="349250"/>
            <a:ext cx="11537950" cy="6159500"/>
          </a:xfrm>
          <a:prstGeom prst="roundRect">
            <a:avLst>
              <a:gd name="adj" fmla="val 191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39358292"/>
      </p:ext>
    </p:extLst>
  </p:cSld>
  <p:clrMapOvr>
    <a:masterClrMapping/>
  </p:clrMapOvr>
  <p:transition spd="slow" advTm="0">
    <p:comb/>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2062068"/>
      </p:ext>
    </p:extLst>
  </p:cSld>
  <p:clrMap bg1="lt1" tx1="dk1" bg2="lt2" tx2="dk2" accent1="accent1" accent2="accent2" accent3="accent3" accent4="accent4" accent5="accent5" accent6="accent6" hlink="hlink" folHlink="folHlink"/>
  <p:sldLayoutIdLst>
    <p:sldLayoutId id="2147483649" r:id="rId1"/>
    <p:sldLayoutId id="2147483650" r:id="rId2"/>
  </p:sldLayoutIdLst>
  <p:transition spd="slow" advTm="0">
    <p:comb/>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13" Type="http://schemas.microsoft.com/office/2007/relationships/hdphoto" Target="../media/hdphoto1.wdp"/><Relationship Id="rId18" Type="http://schemas.openxmlformats.org/officeDocument/2006/relationships/image" Target="../media/image13.png"/><Relationship Id="rId3" Type="http://schemas.openxmlformats.org/officeDocument/2006/relationships/slideLayout" Target="../slideLayouts/slideLayout1.xml"/><Relationship Id="rId7" Type="http://schemas.openxmlformats.org/officeDocument/2006/relationships/image" Target="../media/image6.png"/><Relationship Id="rId12" Type="http://schemas.openxmlformats.org/officeDocument/2006/relationships/image" Target="../media/image9.png"/><Relationship Id="rId17" Type="http://schemas.openxmlformats.org/officeDocument/2006/relationships/image" Target="../media/image12.png"/><Relationship Id="rId2" Type="http://schemas.openxmlformats.org/officeDocument/2006/relationships/audio" Target="../media/media1.mp3"/><Relationship Id="rId16" Type="http://schemas.openxmlformats.org/officeDocument/2006/relationships/image" Target="../media/image11.png"/><Relationship Id="rId1" Type="http://schemas.microsoft.com/office/2007/relationships/media" Target="../media/media1.mp3"/><Relationship Id="rId6" Type="http://schemas.openxmlformats.org/officeDocument/2006/relationships/image" Target="../media/image5.png"/><Relationship Id="rId11" Type="http://schemas.openxmlformats.org/officeDocument/2006/relationships/image" Target="../media/image8.png"/><Relationship Id="rId5" Type="http://schemas.openxmlformats.org/officeDocument/2006/relationships/image" Target="../media/image4.png"/><Relationship Id="rId15" Type="http://schemas.microsoft.com/office/2007/relationships/hdphoto" Target="../media/hdphoto2.wdp"/><Relationship Id="rId10" Type="http://schemas.openxmlformats.org/officeDocument/2006/relationships/image" Target="../media/image3.png"/><Relationship Id="rId19" Type="http://schemas.openxmlformats.org/officeDocument/2006/relationships/image" Target="../media/image14.png"/><Relationship Id="rId4" Type="http://schemas.openxmlformats.org/officeDocument/2006/relationships/notesSlide" Target="../notesSlides/notesSlide1.xml"/><Relationship Id="rId9" Type="http://schemas.openxmlformats.org/officeDocument/2006/relationships/image" Target="../media/image7.png"/><Relationship Id="rId1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1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8.png"/><Relationship Id="rId7"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3.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8.png"/><Relationship Id="rId7"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2.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8.png"/><Relationship Id="rId7"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3.png"/><Relationship Id="rId13" Type="http://schemas.microsoft.com/office/2007/relationships/hdphoto" Target="../media/hdphoto2.wdp"/><Relationship Id="rId3" Type="http://schemas.openxmlformats.org/officeDocument/2006/relationships/image" Target="../media/image4.png"/><Relationship Id="rId7" Type="http://schemas.openxmlformats.org/officeDocument/2006/relationships/image" Target="../media/image7.png"/><Relationship Id="rId12" Type="http://schemas.openxmlformats.org/officeDocument/2006/relationships/image" Target="../media/image10.png"/><Relationship Id="rId2" Type="http://schemas.openxmlformats.org/officeDocument/2006/relationships/notesSlide" Target="../notesSlides/notesSlide17.xml"/><Relationship Id="rId16"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2.png"/><Relationship Id="rId11" Type="http://schemas.microsoft.com/office/2007/relationships/hdphoto" Target="../media/hdphoto1.wdp"/><Relationship Id="rId5" Type="http://schemas.openxmlformats.org/officeDocument/2006/relationships/image" Target="../media/image6.png"/><Relationship Id="rId15" Type="http://schemas.openxmlformats.org/officeDocument/2006/relationships/image" Target="../media/image12.png"/><Relationship Id="rId10" Type="http://schemas.openxmlformats.org/officeDocument/2006/relationships/image" Target="../media/image9.png"/><Relationship Id="rId4" Type="http://schemas.openxmlformats.org/officeDocument/2006/relationships/image" Target="../media/image5.png"/><Relationship Id="rId9" Type="http://schemas.openxmlformats.org/officeDocument/2006/relationships/image" Target="../media/image8.png"/><Relationship Id="rId14" Type="http://schemas.openxmlformats.org/officeDocument/2006/relationships/image" Target="../media/image11.png"/></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8.png"/><Relationship Id="rId7"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8.png"/><Relationship Id="rId7"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a:extLst>
              <a:ext uri="{FF2B5EF4-FFF2-40B4-BE49-F238E27FC236}">
                <a16:creationId xmlns:a16="http://schemas.microsoft.com/office/drawing/2014/main" id="{866F4888-F14D-4648-8B86-353A67F93FA1}"/>
              </a:ext>
            </a:extLst>
          </p:cNvPr>
          <p:cNvGrpSpPr/>
          <p:nvPr/>
        </p:nvGrpSpPr>
        <p:grpSpPr>
          <a:xfrm>
            <a:off x="7952187" y="2359487"/>
            <a:ext cx="4239812" cy="4089400"/>
            <a:chOff x="7952187" y="2359487"/>
            <a:chExt cx="4239812" cy="4089400"/>
          </a:xfrm>
        </p:grpSpPr>
        <p:pic>
          <p:nvPicPr>
            <p:cNvPr id="14" name="图片 13">
              <a:extLst>
                <a:ext uri="{FF2B5EF4-FFF2-40B4-BE49-F238E27FC236}">
                  <a16:creationId xmlns:a16="http://schemas.microsoft.com/office/drawing/2014/main" id="{BA174FAA-9DA0-40EB-A089-C9214DFC4C7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71377"/>
            <a:stretch/>
          </p:blipFill>
          <p:spPr>
            <a:xfrm flipH="1">
              <a:off x="7952187" y="2359487"/>
              <a:ext cx="4239812" cy="4089400"/>
            </a:xfrm>
            <a:prstGeom prst="rect">
              <a:avLst/>
            </a:prstGeom>
          </p:spPr>
        </p:pic>
        <p:pic>
          <p:nvPicPr>
            <p:cNvPr id="28" name="图片 27">
              <a:extLst>
                <a:ext uri="{FF2B5EF4-FFF2-40B4-BE49-F238E27FC236}">
                  <a16:creationId xmlns:a16="http://schemas.microsoft.com/office/drawing/2014/main" id="{158E1241-2475-4866-AA87-B24218AD540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23551" t="42039" r="70130" b="39305"/>
            <a:stretch/>
          </p:blipFill>
          <p:spPr>
            <a:xfrm>
              <a:off x="9727151" y="2614177"/>
              <a:ext cx="577766" cy="1137316"/>
            </a:xfrm>
            <a:prstGeom prst="rect">
              <a:avLst/>
            </a:prstGeom>
          </p:spPr>
        </p:pic>
      </p:grpSp>
      <p:pic>
        <p:nvPicPr>
          <p:cNvPr id="9" name="图片 8">
            <a:extLst>
              <a:ext uri="{FF2B5EF4-FFF2-40B4-BE49-F238E27FC236}">
                <a16:creationId xmlns:a16="http://schemas.microsoft.com/office/drawing/2014/main" id="{1C5EA7A7-F58E-492F-BF43-0216CEA7E1A2}"/>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23437" t="64583" r="25521" b="14584"/>
          <a:stretch/>
        </p:blipFill>
        <p:spPr>
          <a:xfrm>
            <a:off x="1905000" y="5143500"/>
            <a:ext cx="7156450" cy="1460500"/>
          </a:xfrm>
          <a:prstGeom prst="rect">
            <a:avLst/>
          </a:prstGeom>
        </p:spPr>
      </p:pic>
      <p:pic>
        <p:nvPicPr>
          <p:cNvPr id="7" name="图片 6">
            <a:extLst>
              <a:ext uri="{FF2B5EF4-FFF2-40B4-BE49-F238E27FC236}">
                <a16:creationId xmlns:a16="http://schemas.microsoft.com/office/drawing/2014/main" id="{2D187E0E-B299-4EE0-BC71-57F60D7EA2F4}"/>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t="70416" b="8750"/>
          <a:stretch/>
        </p:blipFill>
        <p:spPr>
          <a:xfrm>
            <a:off x="0" y="5588000"/>
            <a:ext cx="12192000" cy="1270000"/>
          </a:xfrm>
          <a:prstGeom prst="rect">
            <a:avLst/>
          </a:prstGeom>
        </p:spPr>
      </p:pic>
      <p:pic>
        <p:nvPicPr>
          <p:cNvPr id="11" name="图片 10">
            <a:extLst>
              <a:ext uri="{FF2B5EF4-FFF2-40B4-BE49-F238E27FC236}">
                <a16:creationId xmlns:a16="http://schemas.microsoft.com/office/drawing/2014/main" id="{0934E218-0170-4B6B-8858-740066426A41}"/>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47292" t="65417" b="16666"/>
          <a:stretch/>
        </p:blipFill>
        <p:spPr>
          <a:xfrm>
            <a:off x="8534400" y="6039776"/>
            <a:ext cx="3657600" cy="818223"/>
          </a:xfrm>
          <a:prstGeom prst="rect">
            <a:avLst/>
          </a:prstGeom>
        </p:spPr>
      </p:pic>
      <p:pic>
        <p:nvPicPr>
          <p:cNvPr id="17" name="图片 16">
            <a:extLst>
              <a:ext uri="{FF2B5EF4-FFF2-40B4-BE49-F238E27FC236}">
                <a16:creationId xmlns:a16="http://schemas.microsoft.com/office/drawing/2014/main" id="{50F3E982-C3A9-40DD-A354-67588110B0EE}"/>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l="53906" b="60372"/>
          <a:stretch/>
        </p:blipFill>
        <p:spPr>
          <a:xfrm>
            <a:off x="6572250" y="-56225"/>
            <a:ext cx="5619750" cy="2415712"/>
          </a:xfrm>
          <a:prstGeom prst="rect">
            <a:avLst/>
          </a:prstGeom>
        </p:spPr>
      </p:pic>
      <p:pic>
        <p:nvPicPr>
          <p:cNvPr id="18" name="图片 17">
            <a:extLst>
              <a:ext uri="{FF2B5EF4-FFF2-40B4-BE49-F238E27FC236}">
                <a16:creationId xmlns:a16="http://schemas.microsoft.com/office/drawing/2014/main" id="{022CF435-65A9-497D-8EF8-4B5F524DF9D1}"/>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l="40000" t="57797" r="42812" b="5045"/>
          <a:stretch/>
        </p:blipFill>
        <p:spPr>
          <a:xfrm>
            <a:off x="209550" y="4404187"/>
            <a:ext cx="2095500" cy="2265163"/>
          </a:xfrm>
          <a:prstGeom prst="rect">
            <a:avLst/>
          </a:prstGeom>
        </p:spPr>
      </p:pic>
      <p:pic>
        <p:nvPicPr>
          <p:cNvPr id="12" name="图片 11">
            <a:extLst>
              <a:ext uri="{FF2B5EF4-FFF2-40B4-BE49-F238E27FC236}">
                <a16:creationId xmlns:a16="http://schemas.microsoft.com/office/drawing/2014/main" id="{3B6705D2-7E8F-4A8A-AA24-11D4F6021DEF}"/>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47292" t="65417" b="16666"/>
          <a:stretch/>
        </p:blipFill>
        <p:spPr>
          <a:xfrm flipH="1">
            <a:off x="1" y="6039776"/>
            <a:ext cx="3657600" cy="818223"/>
          </a:xfrm>
          <a:prstGeom prst="rect">
            <a:avLst/>
          </a:prstGeom>
        </p:spPr>
      </p:pic>
      <p:pic>
        <p:nvPicPr>
          <p:cNvPr id="20" name="图片 19">
            <a:extLst>
              <a:ext uri="{FF2B5EF4-FFF2-40B4-BE49-F238E27FC236}">
                <a16:creationId xmlns:a16="http://schemas.microsoft.com/office/drawing/2014/main" id="{2CE504CF-BEE6-43F2-B0EF-63D4DB2F09CE}"/>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l="66875" t="56593" r="22188" b="28407"/>
          <a:stretch/>
        </p:blipFill>
        <p:spPr>
          <a:xfrm>
            <a:off x="5928719" y="4889500"/>
            <a:ext cx="1333500" cy="914400"/>
          </a:xfrm>
          <a:prstGeom prst="rect">
            <a:avLst/>
          </a:prstGeom>
        </p:spPr>
      </p:pic>
      <p:pic>
        <p:nvPicPr>
          <p:cNvPr id="25" name="图片 24">
            <a:extLst>
              <a:ext uri="{FF2B5EF4-FFF2-40B4-BE49-F238E27FC236}">
                <a16:creationId xmlns:a16="http://schemas.microsoft.com/office/drawing/2014/main" id="{CE063028-2AAE-4F68-AA84-E0421ED4EFF0}"/>
              </a:ext>
            </a:extLst>
          </p:cNvPr>
          <p:cNvPicPr>
            <a:picLocks noChangeAspect="1"/>
          </p:cNvPicPr>
          <p:nvPr/>
        </p:nvPicPr>
        <p:blipFill rotWithShape="1">
          <a:blip r:embed="rId12" cstate="screen">
            <a:biLevel thresh="75000"/>
            <a:extLst>
              <a:ext uri="{BEBA8EAE-BF5A-486C-A8C5-ECC9F3942E4B}">
                <a14:imgProps xmlns:a14="http://schemas.microsoft.com/office/drawing/2010/main">
                  <a14:imgLayer r:embed="rId13">
                    <a14:imgEffect>
                      <a14:artisticPhotocopy/>
                    </a14:imgEffect>
                  </a14:imgLayer>
                </a14:imgProps>
              </a:ext>
              <a:ext uri="{28A0092B-C50C-407E-A947-70E740481C1C}">
                <a14:useLocalDpi xmlns:a14="http://schemas.microsoft.com/office/drawing/2010/main"/>
              </a:ext>
            </a:extLst>
          </a:blip>
          <a:srcRect l="7998" t="7018" r="11849" b="56925"/>
          <a:stretch/>
        </p:blipFill>
        <p:spPr>
          <a:xfrm>
            <a:off x="752991" y="1329243"/>
            <a:ext cx="3919692" cy="1175520"/>
          </a:xfrm>
          <a:prstGeom prst="rect">
            <a:avLst/>
          </a:prstGeom>
        </p:spPr>
      </p:pic>
      <p:pic>
        <p:nvPicPr>
          <p:cNvPr id="26" name="图片 25">
            <a:extLst>
              <a:ext uri="{FF2B5EF4-FFF2-40B4-BE49-F238E27FC236}">
                <a16:creationId xmlns:a16="http://schemas.microsoft.com/office/drawing/2014/main" id="{A38A9D64-E642-4FE8-BA4C-5CE70FD5FC71}"/>
              </a:ext>
            </a:extLst>
          </p:cNvPr>
          <p:cNvPicPr>
            <a:picLocks noChangeAspect="1"/>
          </p:cNvPicPr>
          <p:nvPr/>
        </p:nvPicPr>
        <p:blipFill rotWithShape="1">
          <a:blip r:embed="rId14" cstate="screen">
            <a:lum bright="70000" contrast="-70000"/>
            <a:extLst>
              <a:ext uri="{BEBA8EAE-BF5A-486C-A8C5-ECC9F3942E4B}">
                <a14:imgProps xmlns:a14="http://schemas.microsoft.com/office/drawing/2010/main">
                  <a14:imgLayer r:embed="rId15">
                    <a14:imgEffect>
                      <a14:artisticPhotocopy/>
                    </a14:imgEffect>
                  </a14:imgLayer>
                </a14:imgProps>
              </a:ext>
              <a:ext uri="{28A0092B-C50C-407E-A947-70E740481C1C}">
                <a14:useLocalDpi xmlns:a14="http://schemas.microsoft.com/office/drawing/2010/main"/>
              </a:ext>
            </a:extLst>
          </a:blip>
          <a:srcRect l="31363" t="43264" r="11849" b="14060"/>
          <a:stretch/>
        </p:blipFill>
        <p:spPr>
          <a:xfrm>
            <a:off x="4643521" y="1329242"/>
            <a:ext cx="4169656" cy="2088988"/>
          </a:xfrm>
          <a:prstGeom prst="rect">
            <a:avLst/>
          </a:prstGeom>
        </p:spPr>
      </p:pic>
      <p:sp>
        <p:nvSpPr>
          <p:cNvPr id="32" name="文本框 31">
            <a:extLst>
              <a:ext uri="{FF2B5EF4-FFF2-40B4-BE49-F238E27FC236}">
                <a16:creationId xmlns:a16="http://schemas.microsoft.com/office/drawing/2014/main" id="{46915F15-2518-4960-8E72-A1387CF89D41}"/>
              </a:ext>
            </a:extLst>
          </p:cNvPr>
          <p:cNvSpPr txBox="1"/>
          <p:nvPr/>
        </p:nvSpPr>
        <p:spPr>
          <a:xfrm>
            <a:off x="2217765" y="3543300"/>
            <a:ext cx="4554332" cy="369332"/>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cs typeface="+mn-ea"/>
                <a:sym typeface="+mn-lt"/>
              </a:rPr>
              <a:t>国</a:t>
            </a:r>
            <a:r>
              <a:rPr lang="en-US" altLang="zh-CN"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家</a:t>
            </a:r>
            <a:r>
              <a:rPr lang="en-US" altLang="zh-CN"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兴</a:t>
            </a:r>
            <a:r>
              <a:rPr lang="en-US" altLang="zh-CN"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亡</a:t>
            </a:r>
            <a:r>
              <a:rPr lang="en-US" altLang="zh-CN"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匹</a:t>
            </a:r>
            <a:r>
              <a:rPr lang="en-US" altLang="zh-CN"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夫</a:t>
            </a:r>
            <a:r>
              <a:rPr lang="en-US" altLang="zh-CN"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有</a:t>
            </a:r>
            <a:r>
              <a:rPr lang="en-US" altLang="zh-CN"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责</a:t>
            </a:r>
          </a:p>
        </p:txBody>
      </p:sp>
      <p:grpSp>
        <p:nvGrpSpPr>
          <p:cNvPr id="43" name="组合 42">
            <a:extLst>
              <a:ext uri="{FF2B5EF4-FFF2-40B4-BE49-F238E27FC236}">
                <a16:creationId xmlns:a16="http://schemas.microsoft.com/office/drawing/2014/main" id="{474B4258-0B0A-4F25-B1C3-E6CAC8C311E0}"/>
              </a:ext>
            </a:extLst>
          </p:cNvPr>
          <p:cNvGrpSpPr/>
          <p:nvPr/>
        </p:nvGrpSpPr>
        <p:grpSpPr>
          <a:xfrm>
            <a:off x="1029570" y="2312432"/>
            <a:ext cx="3290293" cy="1270001"/>
            <a:chOff x="1029570" y="2312432"/>
            <a:chExt cx="3290293" cy="1270001"/>
          </a:xfrm>
        </p:grpSpPr>
        <p:pic>
          <p:nvPicPr>
            <p:cNvPr id="42" name="图片 41">
              <a:extLst>
                <a:ext uri="{FF2B5EF4-FFF2-40B4-BE49-F238E27FC236}">
                  <a16:creationId xmlns:a16="http://schemas.microsoft.com/office/drawing/2014/main" id="{252432A1-24E8-4240-91A4-4DC1FE996B07}"/>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1029570" y="2312432"/>
              <a:ext cx="1270001" cy="1270001"/>
            </a:xfrm>
            <a:prstGeom prst="rect">
              <a:avLst/>
            </a:prstGeom>
          </p:spPr>
        </p:pic>
        <p:grpSp>
          <p:nvGrpSpPr>
            <p:cNvPr id="40" name="组合 39">
              <a:extLst>
                <a:ext uri="{FF2B5EF4-FFF2-40B4-BE49-F238E27FC236}">
                  <a16:creationId xmlns:a16="http://schemas.microsoft.com/office/drawing/2014/main" id="{E91E6A8D-BD43-476F-A6DC-C98598523ECC}"/>
                </a:ext>
              </a:extLst>
            </p:cNvPr>
            <p:cNvGrpSpPr/>
            <p:nvPr/>
          </p:nvGrpSpPr>
          <p:grpSpPr>
            <a:xfrm>
              <a:off x="1963763" y="2781300"/>
              <a:ext cx="2356100" cy="508000"/>
              <a:chOff x="1301501" y="953570"/>
              <a:chExt cx="2356100" cy="508000"/>
            </a:xfrm>
          </p:grpSpPr>
          <p:grpSp>
            <p:nvGrpSpPr>
              <p:cNvPr id="37" name="组合 36">
                <a:extLst>
                  <a:ext uri="{FF2B5EF4-FFF2-40B4-BE49-F238E27FC236}">
                    <a16:creationId xmlns:a16="http://schemas.microsoft.com/office/drawing/2014/main" id="{DBEA252A-F6D0-4135-B15A-0E7EB97E201A}"/>
                  </a:ext>
                </a:extLst>
              </p:cNvPr>
              <p:cNvGrpSpPr/>
              <p:nvPr/>
            </p:nvGrpSpPr>
            <p:grpSpPr>
              <a:xfrm>
                <a:off x="1301502" y="953570"/>
                <a:ext cx="2356099" cy="508000"/>
                <a:chOff x="1397000" y="1739900"/>
                <a:chExt cx="2356099" cy="508000"/>
              </a:xfrm>
            </p:grpSpPr>
            <p:sp>
              <p:nvSpPr>
                <p:cNvPr id="33" name="椭圆 32">
                  <a:extLst>
                    <a:ext uri="{FF2B5EF4-FFF2-40B4-BE49-F238E27FC236}">
                      <a16:creationId xmlns:a16="http://schemas.microsoft.com/office/drawing/2014/main" id="{A62D2027-7167-4CF2-B419-807A3DF54043}"/>
                    </a:ext>
                  </a:extLst>
                </p:cNvPr>
                <p:cNvSpPr/>
                <p:nvPr/>
              </p:nvSpPr>
              <p:spPr>
                <a:xfrm>
                  <a:off x="1397000" y="1739900"/>
                  <a:ext cx="508000" cy="5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81367CA1-BCC8-44F3-81D4-A0A5E672252D}"/>
                    </a:ext>
                  </a:extLst>
                </p:cNvPr>
                <p:cNvSpPr/>
                <p:nvPr/>
              </p:nvSpPr>
              <p:spPr>
                <a:xfrm>
                  <a:off x="2013033" y="1739900"/>
                  <a:ext cx="508000" cy="5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CE2CC115-C5EA-4583-B4D1-58CB75ACB6E6}"/>
                    </a:ext>
                  </a:extLst>
                </p:cNvPr>
                <p:cNvSpPr/>
                <p:nvPr/>
              </p:nvSpPr>
              <p:spPr>
                <a:xfrm>
                  <a:off x="2629066" y="1739900"/>
                  <a:ext cx="508000" cy="5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CDBBC3DA-6827-4AE7-8999-043F38FA7363}"/>
                    </a:ext>
                  </a:extLst>
                </p:cNvPr>
                <p:cNvSpPr/>
                <p:nvPr/>
              </p:nvSpPr>
              <p:spPr>
                <a:xfrm>
                  <a:off x="3245099" y="1739900"/>
                  <a:ext cx="508000" cy="5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a:extLst>
                  <a:ext uri="{FF2B5EF4-FFF2-40B4-BE49-F238E27FC236}">
                    <a16:creationId xmlns:a16="http://schemas.microsoft.com/office/drawing/2014/main" id="{1E1F4C02-89A6-42F8-AF2F-C997C9659495}"/>
                  </a:ext>
                </a:extLst>
              </p:cNvPr>
              <p:cNvSpPr txBox="1"/>
              <p:nvPr/>
            </p:nvSpPr>
            <p:spPr>
              <a:xfrm>
                <a:off x="1301501" y="976737"/>
                <a:ext cx="2356099" cy="461665"/>
              </a:xfrm>
              <a:prstGeom prst="rect">
                <a:avLst/>
              </a:prstGeom>
              <a:noFill/>
            </p:spPr>
            <p:txBody>
              <a:bodyPr wrap="square" rtlCol="0">
                <a:spAutoFit/>
              </a:bodyPr>
              <a:lstStyle/>
              <a:p>
                <a:pPr algn="dist"/>
                <a:r>
                  <a:rPr lang="zh-CN" altLang="en-US" sz="2400" b="1">
                    <a:solidFill>
                      <a:srgbClr val="CD0409"/>
                    </a:solidFill>
                    <a:latin typeface="微软雅黑" panose="020B0503020204020204" pitchFamily="34" charset="-122"/>
                    <a:ea typeface="微软雅黑" panose="020B0503020204020204" pitchFamily="34" charset="-122"/>
                    <a:cs typeface="+mn-ea"/>
                    <a:sym typeface="+mn-lt"/>
                  </a:rPr>
                  <a:t>勿忘国耻</a:t>
                </a:r>
                <a:endParaRPr lang="zh-CN" altLang="en-US" sz="2400" b="1" dirty="0">
                  <a:solidFill>
                    <a:srgbClr val="CD0409"/>
                  </a:solidFill>
                  <a:latin typeface="微软雅黑" panose="020B0503020204020204" pitchFamily="34" charset="-122"/>
                  <a:ea typeface="微软雅黑" panose="020B0503020204020204" pitchFamily="34" charset="-122"/>
                  <a:cs typeface="+mn-ea"/>
                  <a:sym typeface="+mn-lt"/>
                </a:endParaRPr>
              </a:p>
            </p:txBody>
          </p:sp>
        </p:grpSp>
      </p:grpSp>
      <p:pic>
        <p:nvPicPr>
          <p:cNvPr id="44" name="图片 43">
            <a:extLst>
              <a:ext uri="{FF2B5EF4-FFF2-40B4-BE49-F238E27FC236}">
                <a16:creationId xmlns:a16="http://schemas.microsoft.com/office/drawing/2014/main" id="{F0676656-3457-44D6-83A1-72537884F8C9}"/>
              </a:ext>
            </a:extLst>
          </p:cNvPr>
          <p:cNvPicPr>
            <a:picLocks noChangeAspect="1"/>
          </p:cNvPicPr>
          <p:nvPr/>
        </p:nvPicPr>
        <p:blipFill rotWithShape="1">
          <a:blip r:embed="rId17" cstate="screen">
            <a:lum bright="70000" contrast="-70000"/>
            <a:extLst>
              <a:ext uri="{28A0092B-C50C-407E-A947-70E740481C1C}">
                <a14:useLocalDpi xmlns:a14="http://schemas.microsoft.com/office/drawing/2010/main"/>
              </a:ext>
            </a:extLst>
          </a:blip>
          <a:srcRect l="30332" t="86389" r="11964" b="2120"/>
          <a:stretch/>
        </p:blipFill>
        <p:spPr>
          <a:xfrm>
            <a:off x="2601318" y="3947180"/>
            <a:ext cx="4530934" cy="1003989"/>
          </a:xfrm>
          <a:prstGeom prst="rect">
            <a:avLst/>
          </a:prstGeom>
        </p:spPr>
      </p:pic>
      <p:pic>
        <p:nvPicPr>
          <p:cNvPr id="45" name="图片 44">
            <a:extLst>
              <a:ext uri="{FF2B5EF4-FFF2-40B4-BE49-F238E27FC236}">
                <a16:creationId xmlns:a16="http://schemas.microsoft.com/office/drawing/2014/main" id="{9B57AD22-34A3-4140-B99A-8F015E24E8F4}"/>
              </a:ext>
            </a:extLst>
          </p:cNvPr>
          <p:cNvPicPr>
            <a:picLocks noChangeAspect="1"/>
          </p:cNvPicPr>
          <p:nvPr/>
        </p:nvPicPr>
        <p:blipFill rotWithShape="1">
          <a:blip r:embed="rId18" cstate="screen">
            <a:extLst>
              <a:ext uri="{28A0092B-C50C-407E-A947-70E740481C1C}">
                <a14:useLocalDpi xmlns:a14="http://schemas.microsoft.com/office/drawing/2010/main"/>
              </a:ext>
            </a:extLst>
          </a:blip>
          <a:srcRect l="66875" t="56593" r="22188" b="28407"/>
          <a:stretch/>
        </p:blipFill>
        <p:spPr>
          <a:xfrm flipH="1">
            <a:off x="193428" y="514242"/>
            <a:ext cx="1672283" cy="1274778"/>
          </a:xfrm>
          <a:prstGeom prst="rect">
            <a:avLst/>
          </a:prstGeom>
        </p:spPr>
      </p:pic>
      <p:pic>
        <p:nvPicPr>
          <p:cNvPr id="47" name="fbae2c203412f83e7cee1e9a2e3744d1">
            <a:hlinkClick r:id="" action="ppaction://media"/>
            <a:extLst>
              <a:ext uri="{FF2B5EF4-FFF2-40B4-BE49-F238E27FC236}">
                <a16:creationId xmlns:a16="http://schemas.microsoft.com/office/drawing/2014/main" id="{281C409E-CB71-4CA8-B2BF-060BDBD3B655}"/>
              </a:ext>
            </a:extLst>
          </p:cNvPr>
          <p:cNvPicPr>
            <a:picLocks noChangeAspect="1"/>
          </p:cNvPicPr>
          <p:nvPr>
            <a:audioFile r:link="rId2"/>
            <p:extLst>
              <p:ext uri="{DAA4B4D4-6D71-4841-9C94-3DE7FCFB9230}">
                <p14:media xmlns:p14="http://schemas.microsoft.com/office/powerpoint/2010/main" r:embed="rId1"/>
              </p:ext>
            </p:extLst>
          </p:nvPr>
        </p:nvPicPr>
        <p:blipFill>
          <a:blip r:embed="rId19"/>
          <a:stretch>
            <a:fillRect/>
          </a:stretch>
        </p:blipFill>
        <p:spPr>
          <a:xfrm>
            <a:off x="-710267" y="209442"/>
            <a:ext cx="609600" cy="609600"/>
          </a:xfrm>
          <a:prstGeom prst="rect">
            <a:avLst/>
          </a:prstGeom>
        </p:spPr>
      </p:pic>
    </p:spTree>
    <p:extLst>
      <p:ext uri="{BB962C8B-B14F-4D97-AF65-F5344CB8AC3E}">
        <p14:creationId xmlns:p14="http://schemas.microsoft.com/office/powerpoint/2010/main" val="664018348"/>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7"/>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00"/>
                                        <p:tgtEl>
                                          <p:spTgt spid="12"/>
                                        </p:tgtEl>
                                      </p:cBhvr>
                                    </p:animEffect>
                                  </p:childTnLst>
                                </p:cTn>
                              </p:par>
                              <p:par>
                                <p:cTn id="12" presetID="2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par>
                                <p:cTn id="15" presetID="22" presetClass="entr" presetSubtype="4"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anim calcmode="lin" valueType="num">
                                      <p:cBhvr>
                                        <p:cTn id="33" dur="1000" fill="hold"/>
                                        <p:tgtEl>
                                          <p:spTgt spid="20"/>
                                        </p:tgtEl>
                                        <p:attrNameLst>
                                          <p:attrName>ppt_x</p:attrName>
                                        </p:attrNameLst>
                                      </p:cBhvr>
                                      <p:tavLst>
                                        <p:tav tm="0">
                                          <p:val>
                                            <p:strVal val="#ppt_x"/>
                                          </p:val>
                                        </p:tav>
                                        <p:tav tm="100000">
                                          <p:val>
                                            <p:strVal val="#ppt_x"/>
                                          </p:val>
                                        </p:tav>
                                      </p:tavLst>
                                    </p:anim>
                                    <p:anim calcmode="lin" valueType="num">
                                      <p:cBhvr>
                                        <p:cTn id="3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down)">
                                      <p:cBhvr>
                                        <p:cTn id="39" dur="500"/>
                                        <p:tgtEl>
                                          <p:spTgt spid="31"/>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fade">
                                      <p:cBhvr>
                                        <p:cTn id="44" dur="500"/>
                                        <p:tgtEl>
                                          <p:spTgt spid="45"/>
                                        </p:tgtEl>
                                      </p:cBhvr>
                                    </p:animEffect>
                                  </p:childTnLst>
                                </p:cTn>
                              </p:par>
                              <p:par>
                                <p:cTn id="45" presetID="10" presetClass="entr" presetSubtype="0" fill="hold"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1000"/>
                                        <p:tgtEl>
                                          <p:spTgt spid="25"/>
                                        </p:tgtEl>
                                      </p:cBhvr>
                                    </p:animEffect>
                                    <p:anim calcmode="lin" valueType="num">
                                      <p:cBhvr>
                                        <p:cTn id="53" dur="1000" fill="hold"/>
                                        <p:tgtEl>
                                          <p:spTgt spid="25"/>
                                        </p:tgtEl>
                                        <p:attrNameLst>
                                          <p:attrName>ppt_x</p:attrName>
                                        </p:attrNameLst>
                                      </p:cBhvr>
                                      <p:tavLst>
                                        <p:tav tm="0">
                                          <p:val>
                                            <p:strVal val="#ppt_x"/>
                                          </p:val>
                                        </p:tav>
                                        <p:tav tm="100000">
                                          <p:val>
                                            <p:strVal val="#ppt_x"/>
                                          </p:val>
                                        </p:tav>
                                      </p:tavLst>
                                    </p:anim>
                                    <p:anim calcmode="lin" valueType="num">
                                      <p:cBhvr>
                                        <p:cTn id="5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3" presetClass="entr" presetSubtype="288" fill="hold" nodeType="clickEffect">
                                  <p:stCondLst>
                                    <p:cond delay="0"/>
                                  </p:stCondLst>
                                  <p:childTnLst>
                                    <p:set>
                                      <p:cBhvr>
                                        <p:cTn id="58" dur="1" fill="hold">
                                          <p:stCondLst>
                                            <p:cond delay="0"/>
                                          </p:stCondLst>
                                        </p:cTn>
                                        <p:tgtEl>
                                          <p:spTgt spid="26"/>
                                        </p:tgtEl>
                                        <p:attrNameLst>
                                          <p:attrName>style.visibility</p:attrName>
                                        </p:attrNameLst>
                                      </p:cBhvr>
                                      <p:to>
                                        <p:strVal val="visible"/>
                                      </p:to>
                                    </p:set>
                                    <p:anim calcmode="lin" valueType="num">
                                      <p:cBhvr>
                                        <p:cTn id="59" dur="800" fill="hold"/>
                                        <p:tgtEl>
                                          <p:spTgt spid="26"/>
                                        </p:tgtEl>
                                        <p:attrNameLst>
                                          <p:attrName>ppt_w</p:attrName>
                                        </p:attrNameLst>
                                      </p:cBhvr>
                                      <p:tavLst>
                                        <p:tav tm="0">
                                          <p:val>
                                            <p:strVal val="4/3*#ppt_w"/>
                                          </p:val>
                                        </p:tav>
                                        <p:tav tm="100000">
                                          <p:val>
                                            <p:strVal val="#ppt_w"/>
                                          </p:val>
                                        </p:tav>
                                      </p:tavLst>
                                    </p:anim>
                                    <p:anim calcmode="lin" valueType="num">
                                      <p:cBhvr>
                                        <p:cTn id="60" dur="800" fill="hold"/>
                                        <p:tgtEl>
                                          <p:spTgt spid="26"/>
                                        </p:tgtEl>
                                        <p:attrNameLst>
                                          <p:attrName>ppt_h</p:attrName>
                                        </p:attrNameLst>
                                      </p:cBhvr>
                                      <p:tavLst>
                                        <p:tav tm="0">
                                          <p:val>
                                            <p:strVal val="4/3*#ppt_h"/>
                                          </p:val>
                                        </p:tav>
                                        <p:tav tm="100000">
                                          <p:val>
                                            <p:strVal val="#ppt_h"/>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nodeType="click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fade">
                                      <p:cBhvr>
                                        <p:cTn id="65" dur="1000"/>
                                        <p:tgtEl>
                                          <p:spTgt spid="43"/>
                                        </p:tgtEl>
                                      </p:cBhvr>
                                    </p:animEffect>
                                    <p:anim calcmode="lin" valueType="num">
                                      <p:cBhvr>
                                        <p:cTn id="66" dur="1000" fill="hold"/>
                                        <p:tgtEl>
                                          <p:spTgt spid="43"/>
                                        </p:tgtEl>
                                        <p:attrNameLst>
                                          <p:attrName>ppt_x</p:attrName>
                                        </p:attrNameLst>
                                      </p:cBhvr>
                                      <p:tavLst>
                                        <p:tav tm="0">
                                          <p:val>
                                            <p:strVal val="#ppt_x"/>
                                          </p:val>
                                        </p:tav>
                                        <p:tav tm="100000">
                                          <p:val>
                                            <p:strVal val="#ppt_x"/>
                                          </p:val>
                                        </p:tav>
                                      </p:tavLst>
                                    </p:anim>
                                    <p:anim calcmode="lin" valueType="num">
                                      <p:cBhvr>
                                        <p:cTn id="67"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grpId="0" nodeType="click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barn(inVertical)">
                                      <p:cBhvr>
                                        <p:cTn id="72" dur="500"/>
                                        <p:tgtEl>
                                          <p:spTgt spid="32"/>
                                        </p:tgtEl>
                                      </p:cBhvr>
                                    </p:animEffect>
                                  </p:childTnLst>
                                </p:cTn>
                              </p:par>
                            </p:childTnLst>
                          </p:cTn>
                        </p:par>
                      </p:childTnLst>
                    </p:cTn>
                  </p:par>
                  <p:par>
                    <p:cTn id="73" fill="hold">
                      <p:stCondLst>
                        <p:cond delay="indefinite"/>
                      </p:stCondLst>
                      <p:childTnLst>
                        <p:par>
                          <p:cTn id="74" fill="hold">
                            <p:stCondLst>
                              <p:cond delay="0"/>
                            </p:stCondLst>
                            <p:childTnLst>
                              <p:par>
                                <p:cTn id="75" presetID="55" presetClass="entr" presetSubtype="0" fill="hold" nodeType="clickEffect">
                                  <p:stCondLst>
                                    <p:cond delay="0"/>
                                  </p:stCondLst>
                                  <p:childTnLst>
                                    <p:set>
                                      <p:cBhvr>
                                        <p:cTn id="76" dur="1" fill="hold">
                                          <p:stCondLst>
                                            <p:cond delay="0"/>
                                          </p:stCondLst>
                                        </p:cTn>
                                        <p:tgtEl>
                                          <p:spTgt spid="44"/>
                                        </p:tgtEl>
                                        <p:attrNameLst>
                                          <p:attrName>style.visibility</p:attrName>
                                        </p:attrNameLst>
                                      </p:cBhvr>
                                      <p:to>
                                        <p:strVal val="visible"/>
                                      </p:to>
                                    </p:set>
                                    <p:anim calcmode="lin" valueType="num">
                                      <p:cBhvr>
                                        <p:cTn id="77" dur="1000" fill="hold"/>
                                        <p:tgtEl>
                                          <p:spTgt spid="44"/>
                                        </p:tgtEl>
                                        <p:attrNameLst>
                                          <p:attrName>ppt_w</p:attrName>
                                        </p:attrNameLst>
                                      </p:cBhvr>
                                      <p:tavLst>
                                        <p:tav tm="0">
                                          <p:val>
                                            <p:strVal val="#ppt_w*0.70"/>
                                          </p:val>
                                        </p:tav>
                                        <p:tav tm="100000">
                                          <p:val>
                                            <p:strVal val="#ppt_w"/>
                                          </p:val>
                                        </p:tav>
                                      </p:tavLst>
                                    </p:anim>
                                    <p:anim calcmode="lin" valueType="num">
                                      <p:cBhvr>
                                        <p:cTn id="78" dur="1000" fill="hold"/>
                                        <p:tgtEl>
                                          <p:spTgt spid="44"/>
                                        </p:tgtEl>
                                        <p:attrNameLst>
                                          <p:attrName>ppt_h</p:attrName>
                                        </p:attrNameLst>
                                      </p:cBhvr>
                                      <p:tavLst>
                                        <p:tav tm="0">
                                          <p:val>
                                            <p:strVal val="#ppt_h"/>
                                          </p:val>
                                        </p:tav>
                                        <p:tav tm="100000">
                                          <p:val>
                                            <p:strVal val="#ppt_h"/>
                                          </p:val>
                                        </p:tav>
                                      </p:tavLst>
                                    </p:anim>
                                    <p:animEffect transition="in" filter="fade">
                                      <p:cBhvr>
                                        <p:cTn id="79"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0" repeatCount="indefinite" fill="hold" display="0">
                  <p:stCondLst>
                    <p:cond delay="indefinite"/>
                  </p:stCondLst>
                  <p:endCondLst>
                    <p:cond evt="onStopAudio" delay="0">
                      <p:tgtEl>
                        <p:sldTgt/>
                      </p:tgtEl>
                    </p:cond>
                  </p:endCondLst>
                </p:cTn>
                <p:tgtEl>
                  <p:spTgt spid="47"/>
                </p:tgtEl>
              </p:cMediaNode>
            </p:audio>
          </p:childTnLst>
        </p:cTn>
      </p:par>
    </p:tnLst>
    <p:bldLst>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85D14867-8051-407B-9001-18E9118F9661}"/>
              </a:ext>
            </a:extLst>
          </p:cNvPr>
          <p:cNvSpPr/>
          <p:nvPr/>
        </p:nvSpPr>
        <p:spPr>
          <a:xfrm>
            <a:off x="3925945" y="553872"/>
            <a:ext cx="4340109" cy="584775"/>
          </a:xfrm>
          <a:prstGeom prst="rect">
            <a:avLst/>
          </a:prstGeom>
          <a:noFill/>
          <a:ln>
            <a:noFill/>
          </a:ln>
        </p:spPr>
        <p:txBody>
          <a:bodyPr vert="horz" wrap="square">
            <a:spAutoFit/>
          </a:bodyPr>
          <a:lstStyle/>
          <a:p>
            <a:pPr algn="dist"/>
            <a:r>
              <a:rPr lang="en-US" altLang="zh-CN" sz="3200" b="1">
                <a:solidFill>
                  <a:srgbClr val="CD0409"/>
                </a:solidFill>
                <a:latin typeface="微软雅黑" panose="020B0503020204020204" pitchFamily="34" charset="-122"/>
                <a:ea typeface="微软雅黑" panose="020B0503020204020204" pitchFamily="34" charset="-122"/>
                <a:cs typeface="+mn-ea"/>
                <a:sym typeface="+mn-lt"/>
              </a:rPr>
              <a:t>—</a:t>
            </a:r>
            <a:r>
              <a:rPr lang="zh-CN" altLang="en-US" sz="3200" b="1">
                <a:solidFill>
                  <a:srgbClr val="CD0409"/>
                </a:solidFill>
                <a:latin typeface="微软雅黑" panose="020B0503020204020204" pitchFamily="34" charset="-122"/>
                <a:ea typeface="微软雅黑" panose="020B0503020204020204" pitchFamily="34" charset="-122"/>
                <a:cs typeface="+mn-ea"/>
                <a:sym typeface="+mn-lt"/>
              </a:rPr>
              <a:t>事件过程</a:t>
            </a:r>
            <a:r>
              <a:rPr lang="en-US" altLang="zh-CN" sz="3200" b="1">
                <a:solidFill>
                  <a:srgbClr val="CD0409"/>
                </a:solidFill>
                <a:latin typeface="微软雅黑" panose="020B0503020204020204" pitchFamily="34" charset="-122"/>
                <a:ea typeface="微软雅黑" panose="020B0503020204020204" pitchFamily="34" charset="-122"/>
                <a:cs typeface="+mn-ea"/>
                <a:sym typeface="+mn-lt"/>
              </a:rPr>
              <a:t>—</a:t>
            </a:r>
            <a:endParaRPr lang="zh-CN" altLang="en-US" sz="3200" b="1" dirty="0">
              <a:solidFill>
                <a:srgbClr val="CD0409"/>
              </a:solidFill>
              <a:latin typeface="微软雅黑" panose="020B0503020204020204" pitchFamily="34" charset="-122"/>
              <a:ea typeface="微软雅黑" panose="020B0503020204020204" pitchFamily="34" charset="-122"/>
              <a:cs typeface="+mn-ea"/>
              <a:sym typeface="+mn-lt"/>
            </a:endParaRPr>
          </a:p>
        </p:txBody>
      </p:sp>
      <p:grpSp>
        <p:nvGrpSpPr>
          <p:cNvPr id="16" name="组合 15">
            <a:extLst>
              <a:ext uri="{FF2B5EF4-FFF2-40B4-BE49-F238E27FC236}">
                <a16:creationId xmlns:a16="http://schemas.microsoft.com/office/drawing/2014/main" id="{FB76291D-CE3A-41F3-888C-7395D5396322}"/>
              </a:ext>
            </a:extLst>
          </p:cNvPr>
          <p:cNvGrpSpPr/>
          <p:nvPr/>
        </p:nvGrpSpPr>
        <p:grpSpPr>
          <a:xfrm>
            <a:off x="1032359" y="1413530"/>
            <a:ext cx="10174261" cy="2374900"/>
            <a:chOff x="1032359" y="1539254"/>
            <a:chExt cx="10174261" cy="2374900"/>
          </a:xfrm>
        </p:grpSpPr>
        <p:sp>
          <p:nvSpPr>
            <p:cNvPr id="13" name="矩形 12">
              <a:extLst>
                <a:ext uri="{FF2B5EF4-FFF2-40B4-BE49-F238E27FC236}">
                  <a16:creationId xmlns:a16="http://schemas.microsoft.com/office/drawing/2014/main" id="{74D79B3B-E47F-4304-A71F-180BB7EEC9AD}"/>
                </a:ext>
              </a:extLst>
            </p:cNvPr>
            <p:cNvSpPr/>
            <p:nvPr/>
          </p:nvSpPr>
          <p:spPr>
            <a:xfrm>
              <a:off x="1032359" y="1539254"/>
              <a:ext cx="7514741" cy="23749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395BEFA7-9E9A-4B83-A412-491FAAB59B72}"/>
                </a:ext>
              </a:extLst>
            </p:cNvPr>
            <p:cNvSpPr txBox="1"/>
            <p:nvPr/>
          </p:nvSpPr>
          <p:spPr>
            <a:xfrm>
              <a:off x="1214666" y="1895899"/>
              <a:ext cx="6647371" cy="1661609"/>
            </a:xfrm>
            <a:prstGeom prst="rect">
              <a:avLst/>
            </a:prstGeom>
            <a:noFill/>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10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当游行队伍行至西单牌楼平津卫戍司令部附近时，遇到军警的阻拦和袭击。同学们不畏强暴，高呼抗日救国口号，继续前进，队伍也越来越壮大。北京大学的许德珩、中国大学的吴承仕等教授和当时在燕京大学任教的斯诺夫妇也参加了游行示威。国内外许多报社的记者随行采访。</a:t>
              </a:r>
              <a:endParaRPr kumimoji="0" lang="en-US" altLang="zh-CN" sz="1600" b="0" i="0" u="none" strike="noStrike" kern="1200" cap="none" spc="10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endParaRPr>
            </a:p>
          </p:txBody>
        </p:sp>
        <p:pic>
          <p:nvPicPr>
            <p:cNvPr id="12" name="图片 11">
              <a:extLst>
                <a:ext uri="{FF2B5EF4-FFF2-40B4-BE49-F238E27FC236}">
                  <a16:creationId xmlns:a16="http://schemas.microsoft.com/office/drawing/2014/main" id="{B6E355CD-F231-4DA9-8C90-CAA665E1F37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01" r="1877"/>
            <a:stretch/>
          </p:blipFill>
          <p:spPr bwMode="auto">
            <a:xfrm>
              <a:off x="7653649" y="1539254"/>
              <a:ext cx="3552971" cy="2374900"/>
            </a:xfrm>
            <a:custGeom>
              <a:avLst/>
              <a:gdLst>
                <a:gd name="connsiteX0" fmla="*/ 0 w 3552971"/>
                <a:gd name="connsiteY0" fmla="*/ 0 h 2374900"/>
                <a:gd name="connsiteX1" fmla="*/ 3552971 w 3552971"/>
                <a:gd name="connsiteY1" fmla="*/ 0 h 2374900"/>
                <a:gd name="connsiteX2" fmla="*/ 3552971 w 3552971"/>
                <a:gd name="connsiteY2" fmla="*/ 2374900 h 2374900"/>
                <a:gd name="connsiteX3" fmla="*/ 0 w 3552971"/>
                <a:gd name="connsiteY3" fmla="*/ 2374900 h 2374900"/>
                <a:gd name="connsiteX4" fmla="*/ 0 w 3552971"/>
                <a:gd name="connsiteY4" fmla="*/ 2334370 h 2374900"/>
                <a:gd name="connsiteX5" fmla="*/ 66186 w 3552971"/>
                <a:gd name="connsiteY5" fmla="*/ 2302486 h 2374900"/>
                <a:gd name="connsiteX6" fmla="*/ 736177 w 3552971"/>
                <a:gd name="connsiteY6" fmla="*/ 1176781 h 2374900"/>
                <a:gd name="connsiteX7" fmla="*/ 66186 w 3552971"/>
                <a:gd name="connsiteY7" fmla="*/ 51076 h 2374900"/>
                <a:gd name="connsiteX8" fmla="*/ 0 w 3552971"/>
                <a:gd name="connsiteY8" fmla="*/ 19193 h 2374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71" h="2374900">
                  <a:moveTo>
                    <a:pt x="0" y="0"/>
                  </a:moveTo>
                  <a:lnTo>
                    <a:pt x="3552971" y="0"/>
                  </a:lnTo>
                  <a:lnTo>
                    <a:pt x="3552971" y="2374900"/>
                  </a:lnTo>
                  <a:lnTo>
                    <a:pt x="0" y="2374900"/>
                  </a:lnTo>
                  <a:lnTo>
                    <a:pt x="0" y="2334370"/>
                  </a:lnTo>
                  <a:lnTo>
                    <a:pt x="66186" y="2302486"/>
                  </a:lnTo>
                  <a:cubicBezTo>
                    <a:pt x="465263" y="2085695"/>
                    <a:pt x="736177" y="1662876"/>
                    <a:pt x="736177" y="1176781"/>
                  </a:cubicBezTo>
                  <a:cubicBezTo>
                    <a:pt x="736177" y="690686"/>
                    <a:pt x="465263" y="267867"/>
                    <a:pt x="66186" y="51076"/>
                  </a:cubicBezTo>
                  <a:lnTo>
                    <a:pt x="0" y="19193"/>
                  </a:lnTo>
                  <a:close/>
                </a:path>
              </a:pathLst>
            </a:custGeom>
            <a:noFill/>
            <a:extLst>
              <a:ext uri="{909E8E84-426E-40DD-AFC4-6F175D3DCCD1}">
                <a14:hiddenFill xmlns:a14="http://schemas.microsoft.com/office/drawing/2010/main">
                  <a:solidFill>
                    <a:srgbClr val="FFFFFF"/>
                  </a:solidFill>
                </a14:hiddenFill>
              </a:ext>
            </a:extLst>
          </p:spPr>
        </p:pic>
      </p:grpSp>
      <p:grpSp>
        <p:nvGrpSpPr>
          <p:cNvPr id="15" name="组合 14">
            <a:extLst>
              <a:ext uri="{FF2B5EF4-FFF2-40B4-BE49-F238E27FC236}">
                <a16:creationId xmlns:a16="http://schemas.microsoft.com/office/drawing/2014/main" id="{5A91FEC8-158B-497E-91DA-44DEEB0206BF}"/>
              </a:ext>
            </a:extLst>
          </p:cNvPr>
          <p:cNvGrpSpPr/>
          <p:nvPr/>
        </p:nvGrpSpPr>
        <p:grpSpPr>
          <a:xfrm>
            <a:off x="1032358" y="3993952"/>
            <a:ext cx="10174262" cy="2150806"/>
            <a:chOff x="1032358" y="3939563"/>
            <a:chExt cx="10174262" cy="2150806"/>
          </a:xfrm>
        </p:grpSpPr>
        <p:sp>
          <p:nvSpPr>
            <p:cNvPr id="14" name="矩形 13">
              <a:extLst>
                <a:ext uri="{FF2B5EF4-FFF2-40B4-BE49-F238E27FC236}">
                  <a16:creationId xmlns:a16="http://schemas.microsoft.com/office/drawing/2014/main" id="{327CD70D-9F65-412D-80AA-82FBB06F9BE3}"/>
                </a:ext>
              </a:extLst>
            </p:cNvPr>
            <p:cNvSpPr/>
            <p:nvPr/>
          </p:nvSpPr>
          <p:spPr>
            <a:xfrm>
              <a:off x="1032358" y="3939563"/>
              <a:ext cx="10174262" cy="21508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94922CF9-3C63-4C24-91BE-ADEC63941AE1}"/>
                </a:ext>
              </a:extLst>
            </p:cNvPr>
            <p:cNvSpPr/>
            <p:nvPr/>
          </p:nvSpPr>
          <p:spPr>
            <a:xfrm>
              <a:off x="4329963" y="4350608"/>
              <a:ext cx="6647372" cy="1341521"/>
            </a:xfrm>
            <a:prstGeom prst="rect">
              <a:avLst/>
            </a:prstGeom>
            <a:noFill/>
          </p:spPr>
          <p:txBody>
            <a:bodyPr wrap="square">
              <a:spAutoFit/>
            </a:bodyPr>
            <a:lstStyle/>
            <a:p>
              <a:pPr>
                <a:lnSpc>
                  <a:spcPct val="130000"/>
                </a:lnSpc>
              </a:pPr>
              <a:r>
                <a:rPr lang="zh-CN" altLang="en-US" sz="1600" spc="100">
                  <a:solidFill>
                    <a:prstClr val="black"/>
                  </a:solidFill>
                  <a:latin typeface="微软雅黑" panose="020B0503020204020204" pitchFamily="34" charset="-122"/>
                  <a:ea typeface="微软雅黑" panose="020B0503020204020204" pitchFamily="34" charset="-122"/>
                  <a:cs typeface="+mn-ea"/>
                  <a:sym typeface="+mn-lt"/>
                </a:rPr>
                <a:t>队伍</a:t>
              </a:r>
              <a:r>
                <a:rPr lang="zh-CN" altLang="en-US" sz="1600" spc="100" dirty="0">
                  <a:solidFill>
                    <a:prstClr val="black"/>
                  </a:solidFill>
                  <a:latin typeface="微软雅黑" panose="020B0503020204020204" pitchFamily="34" charset="-122"/>
                  <a:ea typeface="微软雅黑" panose="020B0503020204020204" pitchFamily="34" charset="-122"/>
                  <a:cs typeface="+mn-ea"/>
                  <a:sym typeface="+mn-lt"/>
                </a:rPr>
                <a:t>经西四、护国寺、地安门、沙滩抵达王府井大街时，已扩大到四五千人。王府井大街南口布满了军警，挥舞皮鞭、木棍，凶狠地抽打手无寸铁的爱国学生。同学们与军警展开了搏斗，当场有数十人被捕。在国民党当局的血腥镇压下，游行示威队伍被冲散了。</a:t>
              </a:r>
            </a:p>
          </p:txBody>
        </p:sp>
        <p:pic>
          <p:nvPicPr>
            <p:cNvPr id="11" name="图片 10">
              <a:extLst>
                <a:ext uri="{FF2B5EF4-FFF2-40B4-BE49-F238E27FC236}">
                  <a16:creationId xmlns:a16="http://schemas.microsoft.com/office/drawing/2014/main" id="{3FDCF77A-2FAC-44C7-9FC1-601243F522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r="2512"/>
            <a:stretch>
              <a:fillRect/>
            </a:stretch>
          </p:blipFill>
          <p:spPr bwMode="auto">
            <a:xfrm>
              <a:off x="1032359" y="3939563"/>
              <a:ext cx="3297604" cy="2150806"/>
            </a:xfrm>
            <a:custGeom>
              <a:avLst/>
              <a:gdLst>
                <a:gd name="connsiteX0" fmla="*/ 0 w 3297604"/>
                <a:gd name="connsiteY0" fmla="*/ 0 h 2150806"/>
                <a:gd name="connsiteX1" fmla="*/ 3094263 w 3297604"/>
                <a:gd name="connsiteY1" fmla="*/ 0 h 2150806"/>
                <a:gd name="connsiteX2" fmla="*/ 3063690 w 3297604"/>
                <a:gd name="connsiteY2" fmla="*/ 22862 h 2150806"/>
                <a:gd name="connsiteX3" fmla="*/ 2597808 w 3297604"/>
                <a:gd name="connsiteY3" fmla="*/ 1010743 h 2150806"/>
                <a:gd name="connsiteX4" fmla="*/ 3267800 w 3297604"/>
                <a:gd name="connsiteY4" fmla="*/ 2136449 h 2150806"/>
                <a:gd name="connsiteX5" fmla="*/ 3297604 w 3297604"/>
                <a:gd name="connsiteY5" fmla="*/ 2150806 h 2150806"/>
                <a:gd name="connsiteX6" fmla="*/ 0 w 3297604"/>
                <a:gd name="connsiteY6" fmla="*/ 2150806 h 2150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97604" h="2150806">
                  <a:moveTo>
                    <a:pt x="0" y="0"/>
                  </a:moveTo>
                  <a:lnTo>
                    <a:pt x="3094263" y="0"/>
                  </a:lnTo>
                  <a:lnTo>
                    <a:pt x="3063690" y="22862"/>
                  </a:lnTo>
                  <a:cubicBezTo>
                    <a:pt x="2779164" y="257674"/>
                    <a:pt x="2597808" y="613029"/>
                    <a:pt x="2597808" y="1010743"/>
                  </a:cubicBezTo>
                  <a:cubicBezTo>
                    <a:pt x="2597808" y="1496838"/>
                    <a:pt x="2868723" y="1919657"/>
                    <a:pt x="3267800" y="2136449"/>
                  </a:cubicBezTo>
                  <a:lnTo>
                    <a:pt x="3297604" y="2150806"/>
                  </a:lnTo>
                  <a:lnTo>
                    <a:pt x="0" y="2150806"/>
                  </a:lnTo>
                  <a:close/>
                </a:path>
              </a:pathLst>
            </a:cu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492516843"/>
      </p:ext>
    </p:extLst>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E80AB612-E19E-4088-9C94-4065B0BA702C}"/>
              </a:ext>
            </a:extLst>
          </p:cNvPr>
          <p:cNvSpPr/>
          <p:nvPr/>
        </p:nvSpPr>
        <p:spPr>
          <a:xfrm>
            <a:off x="3925945" y="553872"/>
            <a:ext cx="4340109" cy="584775"/>
          </a:xfrm>
          <a:prstGeom prst="rect">
            <a:avLst/>
          </a:prstGeom>
          <a:noFill/>
          <a:ln>
            <a:noFill/>
          </a:ln>
        </p:spPr>
        <p:txBody>
          <a:bodyPr vert="horz" wrap="square">
            <a:spAutoFit/>
          </a:bodyPr>
          <a:lstStyle/>
          <a:p>
            <a:pPr algn="dist"/>
            <a:r>
              <a:rPr lang="en-US" altLang="zh-CN" sz="3200" b="1">
                <a:solidFill>
                  <a:srgbClr val="CD0409"/>
                </a:solidFill>
                <a:latin typeface="微软雅黑" panose="020B0503020204020204" pitchFamily="34" charset="-122"/>
                <a:ea typeface="微软雅黑" panose="020B0503020204020204" pitchFamily="34" charset="-122"/>
                <a:cs typeface="+mn-ea"/>
                <a:sym typeface="+mn-lt"/>
              </a:rPr>
              <a:t>—</a:t>
            </a:r>
            <a:r>
              <a:rPr lang="zh-CN" altLang="en-US" sz="3200" b="1">
                <a:solidFill>
                  <a:srgbClr val="CD0409"/>
                </a:solidFill>
                <a:latin typeface="微软雅黑" panose="020B0503020204020204" pitchFamily="34" charset="-122"/>
                <a:ea typeface="微软雅黑" panose="020B0503020204020204" pitchFamily="34" charset="-122"/>
                <a:cs typeface="+mn-ea"/>
                <a:sym typeface="+mn-lt"/>
              </a:rPr>
              <a:t>事件过程</a:t>
            </a:r>
            <a:r>
              <a:rPr lang="en-US" altLang="zh-CN" sz="3200" b="1">
                <a:solidFill>
                  <a:srgbClr val="CD0409"/>
                </a:solidFill>
                <a:latin typeface="微软雅黑" panose="020B0503020204020204" pitchFamily="34" charset="-122"/>
                <a:ea typeface="微软雅黑" panose="020B0503020204020204" pitchFamily="34" charset="-122"/>
                <a:cs typeface="+mn-ea"/>
                <a:sym typeface="+mn-lt"/>
              </a:rPr>
              <a:t>—</a:t>
            </a:r>
            <a:endParaRPr lang="zh-CN" altLang="en-US" sz="3200" b="1" dirty="0">
              <a:solidFill>
                <a:srgbClr val="CD0409"/>
              </a:solidFill>
              <a:latin typeface="微软雅黑" panose="020B0503020204020204" pitchFamily="34" charset="-122"/>
              <a:ea typeface="微软雅黑" panose="020B0503020204020204" pitchFamily="34" charset="-122"/>
              <a:cs typeface="+mn-ea"/>
              <a:sym typeface="+mn-lt"/>
            </a:endParaRPr>
          </a:p>
        </p:txBody>
      </p:sp>
      <p:sp>
        <p:nvSpPr>
          <p:cNvPr id="6" name="文本框 5">
            <a:extLst>
              <a:ext uri="{FF2B5EF4-FFF2-40B4-BE49-F238E27FC236}">
                <a16:creationId xmlns:a16="http://schemas.microsoft.com/office/drawing/2014/main" id="{9D3AAE9A-6FC0-4122-AD80-1918A84B417A}"/>
              </a:ext>
            </a:extLst>
          </p:cNvPr>
          <p:cNvSpPr txBox="1"/>
          <p:nvPr/>
        </p:nvSpPr>
        <p:spPr>
          <a:xfrm>
            <a:off x="1089817" y="1506904"/>
            <a:ext cx="10012364" cy="853567"/>
          </a:xfrm>
          <a:prstGeom prst="rect">
            <a:avLst/>
          </a:prstGeom>
          <a:noFill/>
        </p:spPr>
        <p:txBody>
          <a:bodyPr wrap="square">
            <a:spAutoFit/>
          </a:bodyPr>
          <a:lstStyle/>
          <a:p>
            <a:pPr marR="0" lvl="0" algn="ctr" defTabSz="914400" rtl="0" eaLnBrk="1" fontAlgn="auto" latinLnBrk="0" hangingPunct="1">
              <a:lnSpc>
                <a:spcPct val="130000"/>
              </a:lnSpc>
              <a:spcBef>
                <a:spcPts val="0"/>
              </a:spcBef>
              <a:spcAft>
                <a:spcPts val="0"/>
              </a:spcAft>
              <a:buClr>
                <a:srgbClr val="C00000"/>
              </a:buClr>
              <a:buSzTx/>
              <a:tabLst/>
              <a:defRPr/>
            </a:pPr>
            <a:r>
              <a:rPr kumimoji="0" lang="zh-CN" altLang="en-US" sz="2000" b="1" i="0" u="none" strike="noStrike" kern="1200" cap="none" spc="100" normalizeH="0" baseline="0" noProof="0">
                <a:ln>
                  <a:noFill/>
                </a:ln>
                <a:solidFill>
                  <a:srgbClr val="CD0409"/>
                </a:solidFill>
                <a:effectLst/>
                <a:uLnTx/>
                <a:uFillTx/>
                <a:latin typeface="微软雅黑" panose="020B0503020204020204" pitchFamily="34" charset="-122"/>
                <a:ea typeface="微软雅黑" panose="020B0503020204020204" pitchFamily="34" charset="-122"/>
                <a:cs typeface="+mn-ea"/>
                <a:sym typeface="+mn-lt"/>
              </a:rPr>
              <a:t>“一二</a:t>
            </a:r>
            <a:r>
              <a:rPr kumimoji="0" lang="en-US" altLang="zh-CN" sz="2000" b="1" i="0" u="none" strike="noStrike" kern="1200" cap="none" spc="100" normalizeH="0" baseline="0" noProof="0">
                <a:ln>
                  <a:noFill/>
                </a:ln>
                <a:solidFill>
                  <a:srgbClr val="CD0409"/>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2000" b="1" i="0" u="none" strike="noStrike" kern="1200" cap="none" spc="100" normalizeH="0" baseline="0" noProof="0">
                <a:ln>
                  <a:noFill/>
                </a:ln>
                <a:solidFill>
                  <a:srgbClr val="CD0409"/>
                </a:solidFill>
                <a:effectLst/>
                <a:uLnTx/>
                <a:uFillTx/>
                <a:latin typeface="微软雅黑" panose="020B0503020204020204" pitchFamily="34" charset="-122"/>
                <a:ea typeface="微软雅黑" panose="020B0503020204020204" pitchFamily="34" charset="-122"/>
                <a:cs typeface="+mn-ea"/>
                <a:sym typeface="+mn-lt"/>
              </a:rPr>
              <a:t>九”的抗日怒吼，震撼了古都北平，很快传遍了国内外。中共北平市临时工委、北平市学联及时总结，对下一步行动进行部署。</a:t>
            </a:r>
            <a:endParaRPr kumimoji="0" lang="en-US" altLang="zh-CN" sz="2000" b="1" i="0" u="none" strike="noStrike" kern="1200" cap="none" spc="100" normalizeH="0" baseline="0" noProof="0" dirty="0">
              <a:ln>
                <a:noFill/>
              </a:ln>
              <a:solidFill>
                <a:srgbClr val="CD0409"/>
              </a:solidFill>
              <a:effectLst/>
              <a:uLnTx/>
              <a:uFillTx/>
              <a:latin typeface="微软雅黑" panose="020B0503020204020204" pitchFamily="34" charset="-122"/>
              <a:ea typeface="微软雅黑" panose="020B0503020204020204" pitchFamily="34" charset="-122"/>
              <a:cs typeface="+mn-ea"/>
              <a:sym typeface="+mn-lt"/>
            </a:endParaRPr>
          </a:p>
        </p:txBody>
      </p:sp>
      <p:grpSp>
        <p:nvGrpSpPr>
          <p:cNvPr id="10" name="组合 9">
            <a:extLst>
              <a:ext uri="{FF2B5EF4-FFF2-40B4-BE49-F238E27FC236}">
                <a16:creationId xmlns:a16="http://schemas.microsoft.com/office/drawing/2014/main" id="{EDD0863E-582C-487F-835E-24F59AC09956}"/>
              </a:ext>
            </a:extLst>
          </p:cNvPr>
          <p:cNvGrpSpPr/>
          <p:nvPr/>
        </p:nvGrpSpPr>
        <p:grpSpPr>
          <a:xfrm>
            <a:off x="1089817" y="2584459"/>
            <a:ext cx="10012363" cy="981096"/>
            <a:chOff x="1089816" y="2749039"/>
            <a:chExt cx="10012363" cy="981096"/>
          </a:xfrm>
        </p:grpSpPr>
        <p:sp>
          <p:nvSpPr>
            <p:cNvPr id="9" name="矩形: 圆角 8">
              <a:extLst>
                <a:ext uri="{FF2B5EF4-FFF2-40B4-BE49-F238E27FC236}">
                  <a16:creationId xmlns:a16="http://schemas.microsoft.com/office/drawing/2014/main" id="{C0119CC0-24D0-4CC0-BA1A-C826AC6E35CF}"/>
                </a:ext>
              </a:extLst>
            </p:cNvPr>
            <p:cNvSpPr/>
            <p:nvPr/>
          </p:nvSpPr>
          <p:spPr>
            <a:xfrm>
              <a:off x="1089816" y="2755282"/>
              <a:ext cx="10012363" cy="974853"/>
            </a:xfrm>
            <a:prstGeom prst="roundRect">
              <a:avLst>
                <a:gd name="adj" fmla="val 10145"/>
              </a:avLst>
            </a:prstGeom>
            <a:solidFill>
              <a:srgbClr val="CD0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D54C077D-C685-44C0-9134-031C0B470305}"/>
                </a:ext>
              </a:extLst>
            </p:cNvPr>
            <p:cNvSpPr txBox="1"/>
            <p:nvPr/>
          </p:nvSpPr>
          <p:spPr>
            <a:xfrm>
              <a:off x="1367599" y="2749039"/>
              <a:ext cx="9456796" cy="874407"/>
            </a:xfrm>
            <a:prstGeom prst="rect">
              <a:avLst/>
            </a:prstGeom>
            <a:noFill/>
          </p:spPr>
          <p:txBody>
            <a:bodyPr wrap="square">
              <a:spAutoFit/>
            </a:bodyPr>
            <a:lstStyle/>
            <a:p>
              <a:pPr marR="0" lvl="0" algn="l" defTabSz="914400" rtl="0" eaLnBrk="1" fontAlgn="auto" latinLnBrk="0" hangingPunct="1">
                <a:lnSpc>
                  <a:spcPct val="150000"/>
                </a:lnSpc>
                <a:spcBef>
                  <a:spcPts val="0"/>
                </a:spcBef>
                <a:spcAft>
                  <a:spcPts val="0"/>
                </a:spcAft>
                <a:buClr>
                  <a:srgbClr val="C00000"/>
                </a:buClr>
                <a:buSzTx/>
                <a:tabLst/>
                <a:defRPr/>
              </a:pPr>
              <a:r>
                <a:rPr kumimoji="0" lang="en-US" altLang="zh-CN" sz="1800" b="1" i="0" u="none" strike="noStrike" kern="1200" cap="none" spc="10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12</a:t>
              </a:r>
              <a:r>
                <a:rPr kumimoji="0" lang="zh-CN" altLang="en-US" sz="1800" b="1" i="0" u="none" strike="noStrike" kern="1200" cap="none" spc="10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月</a:t>
              </a:r>
              <a:r>
                <a:rPr kumimoji="0" lang="en-US" altLang="zh-CN" sz="1800" b="1" i="0" u="none" strike="noStrike" kern="1200" cap="none" spc="10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11</a:t>
              </a:r>
              <a:r>
                <a:rPr kumimoji="0" lang="zh-CN" altLang="en-US" sz="1800" b="1" i="0" u="none" strike="noStrike" kern="1200" cap="none" spc="10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日，全市各大中学校学生联合起来罢课。国民党当局对北平学生的爱国行动极为恐慌，下令严禁学生的爱国行为，还派军警封锁一些重点学校。</a:t>
              </a:r>
              <a:endParaRPr kumimoji="0" lang="en-US" altLang="zh-CN" sz="1800" b="1" i="0" u="none" strike="noStrike" kern="1200" cap="none" spc="1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4" name="组合 13">
            <a:extLst>
              <a:ext uri="{FF2B5EF4-FFF2-40B4-BE49-F238E27FC236}">
                <a16:creationId xmlns:a16="http://schemas.microsoft.com/office/drawing/2014/main" id="{1E30A866-08F7-4273-BBFC-8334298DAF3F}"/>
              </a:ext>
            </a:extLst>
          </p:cNvPr>
          <p:cNvGrpSpPr/>
          <p:nvPr/>
        </p:nvGrpSpPr>
        <p:grpSpPr>
          <a:xfrm>
            <a:off x="1193798" y="4088906"/>
            <a:ext cx="1539083" cy="464006"/>
            <a:chOff x="2512217" y="4215906"/>
            <a:chExt cx="1539083" cy="464006"/>
          </a:xfrm>
        </p:grpSpPr>
        <p:sp>
          <p:nvSpPr>
            <p:cNvPr id="11" name="矩形: 圆角 10">
              <a:extLst>
                <a:ext uri="{FF2B5EF4-FFF2-40B4-BE49-F238E27FC236}">
                  <a16:creationId xmlns:a16="http://schemas.microsoft.com/office/drawing/2014/main" id="{D02263D5-A571-49F5-B063-A40DE3D67921}"/>
                </a:ext>
              </a:extLst>
            </p:cNvPr>
            <p:cNvSpPr/>
            <p:nvPr/>
          </p:nvSpPr>
          <p:spPr>
            <a:xfrm>
              <a:off x="2512217" y="4215906"/>
              <a:ext cx="1539083" cy="464006"/>
            </a:xfrm>
            <a:prstGeom prst="roundRect">
              <a:avLst>
                <a:gd name="adj" fmla="val 35023"/>
              </a:avLst>
            </a:prstGeom>
            <a:solidFill>
              <a:srgbClr val="CD0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023DA17C-EFC9-4803-ADE1-41EAA7399F58}"/>
                </a:ext>
              </a:extLst>
            </p:cNvPr>
            <p:cNvSpPr txBox="1"/>
            <p:nvPr/>
          </p:nvSpPr>
          <p:spPr>
            <a:xfrm>
              <a:off x="2603968" y="4247854"/>
              <a:ext cx="1355579"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10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救亡怒潮</a:t>
              </a:r>
              <a:endParaRPr kumimoji="0" lang="zh-CN" altLang="en-US" sz="2000" b="1" i="0" u="none" strike="noStrike" kern="1200" cap="none" spc="1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16" name="文本框 15">
            <a:extLst>
              <a:ext uri="{FF2B5EF4-FFF2-40B4-BE49-F238E27FC236}">
                <a16:creationId xmlns:a16="http://schemas.microsoft.com/office/drawing/2014/main" id="{C05AC7A8-8DD6-4536-9193-8AF4132274DD}"/>
              </a:ext>
            </a:extLst>
          </p:cNvPr>
          <p:cNvSpPr txBox="1"/>
          <p:nvPr/>
        </p:nvSpPr>
        <p:spPr>
          <a:xfrm>
            <a:off x="1193798" y="4584860"/>
            <a:ext cx="4902200" cy="1341521"/>
          </a:xfrm>
          <a:prstGeom prst="rect">
            <a:avLst/>
          </a:prstGeom>
          <a:noFill/>
        </p:spPr>
        <p:txBody>
          <a:bodyPr wrap="square">
            <a:spAutoFit/>
          </a:bodyPr>
          <a:lstStyle/>
          <a:p>
            <a:pPr marR="0" lvl="0" algn="l" defTabSz="914400" rtl="0" eaLnBrk="1" fontAlgn="auto" latinLnBrk="0" hangingPunct="1">
              <a:lnSpc>
                <a:spcPct val="130000"/>
              </a:lnSpc>
              <a:spcBef>
                <a:spcPts val="0"/>
              </a:spcBef>
              <a:spcAft>
                <a:spcPts val="0"/>
              </a:spcAft>
              <a:buClr>
                <a:srgbClr val="C00000"/>
              </a:buClr>
              <a:buSzTx/>
              <a:tabLst/>
              <a:defRPr/>
            </a:pPr>
            <a:r>
              <a:rPr kumimoji="0" lang="zh-CN" altLang="en-US" sz="1600" b="0" i="0" u="none" strike="noStrike" kern="1200" cap="none" spc="10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但爱国学生的抗日烈火是扑不灭的。中共北平临时工委获知国民党当局不顾广大人民群众的强烈反对，决定在</a:t>
            </a:r>
            <a:r>
              <a:rPr kumimoji="0" lang="en-US" altLang="zh-CN" sz="1600" b="0" i="0" u="none" strike="noStrike" kern="1200" cap="none" spc="10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12</a:t>
            </a:r>
            <a:r>
              <a:rPr kumimoji="0" lang="zh-CN" altLang="en-US" sz="1600" b="0" i="0" u="none" strike="noStrike" kern="1200" cap="none" spc="10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月</a:t>
            </a:r>
            <a:r>
              <a:rPr kumimoji="0" lang="en-US" altLang="zh-CN" sz="1600" b="0" i="0" u="none" strike="noStrike" kern="1200" cap="none" spc="10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16</a:t>
            </a:r>
            <a:r>
              <a:rPr kumimoji="0" lang="zh-CN" altLang="en-US" sz="1600" b="0" i="0" u="none" strike="noStrike" kern="1200" cap="none" spc="10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日成立“冀察政务委员会”，决定在这一天举行更大规模的示威游行。</a:t>
            </a:r>
            <a:endParaRPr kumimoji="0" lang="zh-CN" altLang="en-US" sz="1600" b="0" i="0" u="none" strike="noStrike" kern="1200" cap="none" spc="10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endParaRPr>
          </a:p>
        </p:txBody>
      </p:sp>
      <p:pic>
        <p:nvPicPr>
          <p:cNvPr id="17" name="Picture 2">
            <a:extLst>
              <a:ext uri="{FF2B5EF4-FFF2-40B4-BE49-F238E27FC236}">
                <a16:creationId xmlns:a16="http://schemas.microsoft.com/office/drawing/2014/main" id="{47E1A684-1015-45B1-97D0-0992325500E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5068" t="30606" b="33772"/>
          <a:stretch/>
        </p:blipFill>
        <p:spPr bwMode="auto">
          <a:xfrm>
            <a:off x="6187749" y="3795786"/>
            <a:ext cx="4810453" cy="23216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9023353"/>
      </p:ext>
    </p:extLst>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1000"/>
                                        <p:tgtEl>
                                          <p:spTgt spid="16"/>
                                        </p:tgtEl>
                                      </p:cBhvr>
                                    </p:animEffect>
                                    <p:anim calcmode="lin" valueType="num">
                                      <p:cBhvr>
                                        <p:cTn id="25" dur="1000" fill="hold"/>
                                        <p:tgtEl>
                                          <p:spTgt spid="16"/>
                                        </p:tgtEl>
                                        <p:attrNameLst>
                                          <p:attrName>ppt_x</p:attrName>
                                        </p:attrNameLst>
                                      </p:cBhvr>
                                      <p:tavLst>
                                        <p:tav tm="0">
                                          <p:val>
                                            <p:strVal val="#ppt_x"/>
                                          </p:val>
                                        </p:tav>
                                        <p:tav tm="100000">
                                          <p:val>
                                            <p:strVal val="#ppt_x"/>
                                          </p:val>
                                        </p:tav>
                                      </p:tavLst>
                                    </p:anim>
                                    <p:anim calcmode="lin" valueType="num">
                                      <p:cBhvr>
                                        <p:cTn id="2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down)">
                                      <p:cBhvr>
                                        <p:cTn id="3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接连接符 14">
            <a:extLst>
              <a:ext uri="{FF2B5EF4-FFF2-40B4-BE49-F238E27FC236}">
                <a16:creationId xmlns:a16="http://schemas.microsoft.com/office/drawing/2014/main" id="{8097C43F-9599-40A1-B1C3-4D31A2CFC167}"/>
              </a:ext>
            </a:extLst>
          </p:cNvPr>
          <p:cNvCxnSpPr>
            <a:stCxn id="2" idx="4"/>
          </p:cNvCxnSpPr>
          <p:nvPr/>
        </p:nvCxnSpPr>
        <p:spPr>
          <a:xfrm>
            <a:off x="1209221" y="2343806"/>
            <a:ext cx="0" cy="3973021"/>
          </a:xfrm>
          <a:prstGeom prst="line">
            <a:avLst/>
          </a:prstGeom>
          <a:ln>
            <a:solidFill>
              <a:srgbClr val="CD0409"/>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id="{ABDBB969-834A-408F-8976-92F7B8F45FB0}"/>
              </a:ext>
            </a:extLst>
          </p:cNvPr>
          <p:cNvSpPr/>
          <p:nvPr/>
        </p:nvSpPr>
        <p:spPr>
          <a:xfrm>
            <a:off x="3925945" y="553872"/>
            <a:ext cx="4340109" cy="584775"/>
          </a:xfrm>
          <a:prstGeom prst="rect">
            <a:avLst/>
          </a:prstGeom>
          <a:noFill/>
          <a:ln>
            <a:noFill/>
          </a:ln>
        </p:spPr>
        <p:txBody>
          <a:bodyPr vert="horz" wrap="square">
            <a:spAutoFit/>
          </a:bodyPr>
          <a:lstStyle/>
          <a:p>
            <a:pPr algn="dist"/>
            <a:r>
              <a:rPr lang="en-US" altLang="zh-CN" sz="3200" b="1">
                <a:solidFill>
                  <a:srgbClr val="CD0409"/>
                </a:solidFill>
                <a:latin typeface="微软雅黑" panose="020B0503020204020204" pitchFamily="34" charset="-122"/>
                <a:ea typeface="微软雅黑" panose="020B0503020204020204" pitchFamily="34" charset="-122"/>
                <a:cs typeface="+mn-ea"/>
                <a:sym typeface="+mn-lt"/>
              </a:rPr>
              <a:t>—</a:t>
            </a:r>
            <a:r>
              <a:rPr lang="zh-CN" altLang="en-US" sz="3200" b="1">
                <a:solidFill>
                  <a:srgbClr val="CD0409"/>
                </a:solidFill>
                <a:latin typeface="微软雅黑" panose="020B0503020204020204" pitchFamily="34" charset="-122"/>
                <a:ea typeface="微软雅黑" panose="020B0503020204020204" pitchFamily="34" charset="-122"/>
                <a:cs typeface="+mn-ea"/>
                <a:sym typeface="+mn-lt"/>
              </a:rPr>
              <a:t>事件过程</a:t>
            </a:r>
            <a:r>
              <a:rPr lang="en-US" altLang="zh-CN" sz="3200" b="1">
                <a:solidFill>
                  <a:srgbClr val="CD0409"/>
                </a:solidFill>
                <a:latin typeface="微软雅黑" panose="020B0503020204020204" pitchFamily="34" charset="-122"/>
                <a:ea typeface="微软雅黑" panose="020B0503020204020204" pitchFamily="34" charset="-122"/>
                <a:cs typeface="+mn-ea"/>
                <a:sym typeface="+mn-lt"/>
              </a:rPr>
              <a:t>—</a:t>
            </a:r>
            <a:endParaRPr lang="zh-CN" altLang="en-US" sz="3200" b="1" dirty="0">
              <a:solidFill>
                <a:srgbClr val="CD0409"/>
              </a:solidFill>
              <a:latin typeface="微软雅黑" panose="020B0503020204020204" pitchFamily="34" charset="-122"/>
              <a:ea typeface="微软雅黑" panose="020B0503020204020204" pitchFamily="34" charset="-122"/>
              <a:cs typeface="+mn-ea"/>
              <a:sym typeface="+mn-lt"/>
            </a:endParaRPr>
          </a:p>
        </p:txBody>
      </p:sp>
      <p:grpSp>
        <p:nvGrpSpPr>
          <p:cNvPr id="13" name="组合 12">
            <a:extLst>
              <a:ext uri="{FF2B5EF4-FFF2-40B4-BE49-F238E27FC236}">
                <a16:creationId xmlns:a16="http://schemas.microsoft.com/office/drawing/2014/main" id="{27AA2E37-07FF-416A-AD78-21F407A92458}"/>
              </a:ext>
            </a:extLst>
          </p:cNvPr>
          <p:cNvGrpSpPr/>
          <p:nvPr/>
        </p:nvGrpSpPr>
        <p:grpSpPr>
          <a:xfrm>
            <a:off x="847271" y="1619906"/>
            <a:ext cx="2723550" cy="723900"/>
            <a:chOff x="1048350" y="1721506"/>
            <a:chExt cx="2723550" cy="723900"/>
          </a:xfrm>
        </p:grpSpPr>
        <p:grpSp>
          <p:nvGrpSpPr>
            <p:cNvPr id="10" name="组合 9">
              <a:extLst>
                <a:ext uri="{FF2B5EF4-FFF2-40B4-BE49-F238E27FC236}">
                  <a16:creationId xmlns:a16="http://schemas.microsoft.com/office/drawing/2014/main" id="{73B18A15-1AE4-4B98-9752-B6C34ACF30FE}"/>
                </a:ext>
              </a:extLst>
            </p:cNvPr>
            <p:cNvGrpSpPr/>
            <p:nvPr/>
          </p:nvGrpSpPr>
          <p:grpSpPr>
            <a:xfrm>
              <a:off x="1048350" y="1721506"/>
              <a:ext cx="2723550" cy="723900"/>
              <a:chOff x="1048350" y="1721506"/>
              <a:chExt cx="2723550" cy="723900"/>
            </a:xfrm>
          </p:grpSpPr>
          <p:sp>
            <p:nvSpPr>
              <p:cNvPr id="9" name="矩形: 圆角 8">
                <a:extLst>
                  <a:ext uri="{FF2B5EF4-FFF2-40B4-BE49-F238E27FC236}">
                    <a16:creationId xmlns:a16="http://schemas.microsoft.com/office/drawing/2014/main" id="{6DBBFEA6-4092-48BC-8E99-1F154E2E274F}"/>
                  </a:ext>
                </a:extLst>
              </p:cNvPr>
              <p:cNvSpPr/>
              <p:nvPr/>
            </p:nvSpPr>
            <p:spPr>
              <a:xfrm>
                <a:off x="1244600" y="1866900"/>
                <a:ext cx="2527300" cy="520700"/>
              </a:xfrm>
              <a:prstGeom prst="roundRect">
                <a:avLst/>
              </a:prstGeom>
              <a:solidFill>
                <a:srgbClr val="CD0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9C9D4E91-E4D0-4DA1-B486-A30C9823E964}"/>
                  </a:ext>
                </a:extLst>
              </p:cNvPr>
              <p:cNvGrpSpPr/>
              <p:nvPr/>
            </p:nvGrpSpPr>
            <p:grpSpPr>
              <a:xfrm>
                <a:off x="1048350" y="1721506"/>
                <a:ext cx="723900" cy="723900"/>
                <a:chOff x="1048350" y="1721506"/>
                <a:chExt cx="723900" cy="723900"/>
              </a:xfrm>
            </p:grpSpPr>
            <p:sp>
              <p:nvSpPr>
                <p:cNvPr id="2" name="椭圆 1">
                  <a:extLst>
                    <a:ext uri="{FF2B5EF4-FFF2-40B4-BE49-F238E27FC236}">
                      <a16:creationId xmlns:a16="http://schemas.microsoft.com/office/drawing/2014/main" id="{1EB8256D-7F01-45F0-845E-769D1A20B9B7}"/>
                    </a:ext>
                  </a:extLst>
                </p:cNvPr>
                <p:cNvSpPr/>
                <p:nvPr/>
              </p:nvSpPr>
              <p:spPr>
                <a:xfrm>
                  <a:off x="1048350" y="1721506"/>
                  <a:ext cx="723900" cy="723900"/>
                </a:xfrm>
                <a:prstGeom prst="ellipse">
                  <a:avLst/>
                </a:prstGeom>
                <a:solidFill>
                  <a:srgbClr val="CD040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29">
                  <a:extLst>
                    <a:ext uri="{FF2B5EF4-FFF2-40B4-BE49-F238E27FC236}">
                      <a16:creationId xmlns:a16="http://schemas.microsoft.com/office/drawing/2014/main" id="{6FC17E72-9CD2-44CD-A4BB-566BBA4F346C}"/>
                    </a:ext>
                  </a:extLst>
                </p:cNvPr>
                <p:cNvSpPr/>
                <p:nvPr/>
              </p:nvSpPr>
              <p:spPr bwMode="auto">
                <a:xfrm>
                  <a:off x="1195923" y="1889760"/>
                  <a:ext cx="433521" cy="387392"/>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思源黑体 CN Medium" panose="020B0600000000000000" pitchFamily="34" charset="-122"/>
                    <a:ea typeface="思源黑体 CN Medium" panose="020B0600000000000000" pitchFamily="34" charset="-122"/>
                  </a:endParaRPr>
                </a:p>
              </p:txBody>
            </p:sp>
          </p:grpSp>
        </p:grpSp>
        <p:sp>
          <p:nvSpPr>
            <p:cNvPr id="12" name="文本框 11">
              <a:extLst>
                <a:ext uri="{FF2B5EF4-FFF2-40B4-BE49-F238E27FC236}">
                  <a16:creationId xmlns:a16="http://schemas.microsoft.com/office/drawing/2014/main" id="{DF4C77B4-9071-415C-B109-FF25A279F298}"/>
                </a:ext>
              </a:extLst>
            </p:cNvPr>
            <p:cNvSpPr txBox="1"/>
            <p:nvPr/>
          </p:nvSpPr>
          <p:spPr>
            <a:xfrm>
              <a:off x="1919823" y="1896417"/>
              <a:ext cx="1555150" cy="461665"/>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10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救亡怒潮</a:t>
              </a:r>
              <a:endParaRPr kumimoji="0" lang="zh-CN" altLang="en-US" sz="2400" b="1" i="0" u="none" strike="noStrike" kern="1200" cap="none" spc="1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22" name="组合 21">
            <a:extLst>
              <a:ext uri="{FF2B5EF4-FFF2-40B4-BE49-F238E27FC236}">
                <a16:creationId xmlns:a16="http://schemas.microsoft.com/office/drawing/2014/main" id="{413EB7A3-E051-4E42-8303-F11F7BB8752A}"/>
              </a:ext>
            </a:extLst>
          </p:cNvPr>
          <p:cNvGrpSpPr/>
          <p:nvPr/>
        </p:nvGrpSpPr>
        <p:grpSpPr>
          <a:xfrm>
            <a:off x="1070654" y="2771775"/>
            <a:ext cx="451393" cy="234832"/>
            <a:chOff x="1018955" y="2730499"/>
            <a:chExt cx="539889" cy="280871"/>
          </a:xfrm>
        </p:grpSpPr>
        <p:grpSp>
          <p:nvGrpSpPr>
            <p:cNvPr id="17" name="组合 16">
              <a:extLst>
                <a:ext uri="{FF2B5EF4-FFF2-40B4-BE49-F238E27FC236}">
                  <a16:creationId xmlns:a16="http://schemas.microsoft.com/office/drawing/2014/main" id="{0376AA9E-C880-498D-B40A-73066747E8BC}"/>
                </a:ext>
              </a:extLst>
            </p:cNvPr>
            <p:cNvGrpSpPr/>
            <p:nvPr/>
          </p:nvGrpSpPr>
          <p:grpSpPr>
            <a:xfrm>
              <a:off x="1018955" y="2730499"/>
              <a:ext cx="539889" cy="280871"/>
              <a:chOff x="4732573" y="1497228"/>
              <a:chExt cx="749760" cy="390054"/>
            </a:xfrm>
          </p:grpSpPr>
          <p:sp>
            <p:nvSpPr>
              <p:cNvPr id="19" name="箭头: V 形 18">
                <a:extLst>
                  <a:ext uri="{FF2B5EF4-FFF2-40B4-BE49-F238E27FC236}">
                    <a16:creationId xmlns:a16="http://schemas.microsoft.com/office/drawing/2014/main" id="{5B469114-DC94-493A-8A8B-D2D12060AC86}"/>
                  </a:ext>
                </a:extLst>
              </p:cNvPr>
              <p:cNvSpPr/>
              <p:nvPr/>
            </p:nvSpPr>
            <p:spPr>
              <a:xfrm>
                <a:off x="5260044" y="1581111"/>
                <a:ext cx="222289" cy="222289"/>
              </a:xfrm>
              <a:prstGeom prst="chevron">
                <a:avLst/>
              </a:prstGeom>
              <a:solidFill>
                <a:srgbClr val="CD0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椭圆 19">
                <a:extLst>
                  <a:ext uri="{FF2B5EF4-FFF2-40B4-BE49-F238E27FC236}">
                    <a16:creationId xmlns:a16="http://schemas.microsoft.com/office/drawing/2014/main" id="{548B3FC5-B553-48AD-AECD-39CEBC968B1D}"/>
                  </a:ext>
                </a:extLst>
              </p:cNvPr>
              <p:cNvSpPr/>
              <p:nvPr/>
            </p:nvSpPr>
            <p:spPr>
              <a:xfrm>
                <a:off x="4732573" y="1497228"/>
                <a:ext cx="390054" cy="390054"/>
              </a:xfrm>
              <a:prstGeom prst="ellipse">
                <a:avLst/>
              </a:prstGeom>
              <a:solidFill>
                <a:srgbClr val="CD0409"/>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星形: 五角 20">
              <a:extLst>
                <a:ext uri="{FF2B5EF4-FFF2-40B4-BE49-F238E27FC236}">
                  <a16:creationId xmlns:a16="http://schemas.microsoft.com/office/drawing/2014/main" id="{3E62170E-2B1E-4475-B803-78C663FE26BC}"/>
                </a:ext>
              </a:extLst>
            </p:cNvPr>
            <p:cNvSpPr/>
            <p:nvPr/>
          </p:nvSpPr>
          <p:spPr>
            <a:xfrm>
              <a:off x="1076880" y="2780073"/>
              <a:ext cx="170895" cy="170895"/>
            </a:xfrm>
            <a:prstGeom prst="star5">
              <a:avLst>
                <a:gd name="adj" fmla="val 21618"/>
                <a:gd name="hf" fmla="val 105146"/>
                <a:gd name="vf" fmla="val 11055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文本框 23">
            <a:extLst>
              <a:ext uri="{FF2B5EF4-FFF2-40B4-BE49-F238E27FC236}">
                <a16:creationId xmlns:a16="http://schemas.microsoft.com/office/drawing/2014/main" id="{CFD01A0A-C819-4C16-BF71-4176D9B868EC}"/>
              </a:ext>
            </a:extLst>
          </p:cNvPr>
          <p:cNvSpPr txBox="1"/>
          <p:nvPr/>
        </p:nvSpPr>
        <p:spPr>
          <a:xfrm>
            <a:off x="1537050" y="2697799"/>
            <a:ext cx="1766095" cy="369332"/>
          </a:xfrm>
          <a:prstGeom prst="rect">
            <a:avLst/>
          </a:prstGeom>
          <a:noFill/>
        </p:spPr>
        <p:txBody>
          <a:bodyPr wrap="square">
            <a:spAutoFit/>
          </a:bodyPr>
          <a:lstStyle/>
          <a:p>
            <a:r>
              <a:rPr kumimoji="0" lang="en-US" altLang="zh-CN" sz="1800" b="1" i="0" u="none" strike="noStrike" kern="1200" cap="none" spc="10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ea"/>
                <a:sym typeface="+mn-lt"/>
              </a:rPr>
              <a:t>12</a:t>
            </a:r>
            <a:r>
              <a:rPr kumimoji="0" lang="zh-CN" altLang="en-US" sz="1800" b="1" i="0" u="none" strike="noStrike" kern="1200" cap="none" spc="10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ea"/>
                <a:sym typeface="+mn-lt"/>
              </a:rPr>
              <a:t>月</a:t>
            </a:r>
            <a:r>
              <a:rPr kumimoji="0" lang="en-US" altLang="zh-CN" sz="1800" b="1" i="0" u="none" strike="noStrike" kern="1200" cap="none" spc="10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ea"/>
                <a:sym typeface="+mn-lt"/>
              </a:rPr>
              <a:t>16</a:t>
            </a:r>
            <a:r>
              <a:rPr kumimoji="0" lang="zh-CN" altLang="en-US" sz="1800" b="1" i="0" u="none" strike="noStrike" kern="1200" cap="none" spc="10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ea"/>
                <a:sym typeface="+mn-lt"/>
              </a:rPr>
              <a:t>日凌晨</a:t>
            </a:r>
            <a:endParaRPr lang="zh-CN" altLang="en-US"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文本框 25">
            <a:extLst>
              <a:ext uri="{FF2B5EF4-FFF2-40B4-BE49-F238E27FC236}">
                <a16:creationId xmlns:a16="http://schemas.microsoft.com/office/drawing/2014/main" id="{CDFCBAF5-C0F0-485F-9288-6DD9041FBC91}"/>
              </a:ext>
            </a:extLst>
          </p:cNvPr>
          <p:cNvSpPr txBox="1"/>
          <p:nvPr/>
        </p:nvSpPr>
        <p:spPr>
          <a:xfrm>
            <a:off x="1537049" y="3047856"/>
            <a:ext cx="9934835" cy="625171"/>
          </a:xfrm>
          <a:prstGeom prst="rect">
            <a:avLst/>
          </a:prstGeom>
          <a:noFill/>
        </p:spPr>
        <p:txBody>
          <a:bodyPr wrap="square">
            <a:spAutoFit/>
          </a:bodyPr>
          <a:lstStyle>
            <a:defPPr>
              <a:defRPr lang="zh-CN"/>
            </a:defPPr>
            <a:lvl1pPr marR="0" lvl="0" fontAlgn="auto">
              <a:lnSpc>
                <a:spcPct val="130000"/>
              </a:lnSpc>
              <a:spcBef>
                <a:spcPts val="0"/>
              </a:spcBef>
              <a:spcAft>
                <a:spcPts val="0"/>
              </a:spcAft>
              <a:buClr>
                <a:srgbClr val="C00000"/>
              </a:buClr>
              <a:buSzTx/>
              <a:tabLst/>
              <a:defRPr kumimoji="0" sz="1600" b="0" i="0" u="none" strike="noStrike" cap="none" spc="100" normalizeH="0" baseline="0">
                <a:ln>
                  <a:noFill/>
                </a:ln>
                <a:solidFill>
                  <a:prstClr val="black"/>
                </a:solidFill>
                <a:effectLst/>
                <a:uLnTx/>
                <a:uFillTx/>
                <a:latin typeface="微软雅黑" panose="020B0503020204020204" pitchFamily="34" charset="-122"/>
                <a:ea typeface="微软雅黑" panose="020B0503020204020204" pitchFamily="34" charset="-122"/>
                <a:cs typeface="+mn-ea"/>
              </a:defRPr>
            </a:lvl1pPr>
          </a:lstStyle>
          <a:p>
            <a:r>
              <a:rPr lang="en-US" altLang="zh-CN" sz="1400">
                <a:sym typeface="+mn-lt"/>
              </a:rPr>
              <a:t>1</a:t>
            </a:r>
            <a:r>
              <a:rPr lang="zh-CN" altLang="en-US" sz="1400">
                <a:sym typeface="+mn-lt"/>
              </a:rPr>
              <a:t>万余名北平爱国学生陆续走上街头，一场声势浩大的抗日救亡大示威爆发了。示威游行队伍共分为</a:t>
            </a:r>
            <a:r>
              <a:rPr lang="en-US" altLang="zh-CN" sz="1400">
                <a:sym typeface="+mn-lt"/>
              </a:rPr>
              <a:t>4</a:t>
            </a:r>
            <a:r>
              <a:rPr lang="zh-CN" altLang="en-US" sz="1400">
                <a:sym typeface="+mn-lt"/>
              </a:rPr>
              <a:t>个大队，分别由东北大学、中国大学、北京大学、清华大学率领从不同方向前进，途中冲破军警的封锁阻拦，最后在天桥会合。</a:t>
            </a:r>
            <a:endParaRPr lang="en-US" altLang="zh-CN" sz="1400" dirty="0">
              <a:sym typeface="+mn-lt"/>
            </a:endParaRPr>
          </a:p>
        </p:txBody>
      </p:sp>
      <p:grpSp>
        <p:nvGrpSpPr>
          <p:cNvPr id="28" name="组合 27">
            <a:extLst>
              <a:ext uri="{FF2B5EF4-FFF2-40B4-BE49-F238E27FC236}">
                <a16:creationId xmlns:a16="http://schemas.microsoft.com/office/drawing/2014/main" id="{43DE5DB7-13A6-4D04-855C-704A98A80DB9}"/>
              </a:ext>
            </a:extLst>
          </p:cNvPr>
          <p:cNvGrpSpPr/>
          <p:nvPr/>
        </p:nvGrpSpPr>
        <p:grpSpPr>
          <a:xfrm>
            <a:off x="1070654" y="3960377"/>
            <a:ext cx="451393" cy="234832"/>
            <a:chOff x="1018955" y="2730499"/>
            <a:chExt cx="539889" cy="280871"/>
          </a:xfrm>
        </p:grpSpPr>
        <p:grpSp>
          <p:nvGrpSpPr>
            <p:cNvPr id="29" name="组合 28">
              <a:extLst>
                <a:ext uri="{FF2B5EF4-FFF2-40B4-BE49-F238E27FC236}">
                  <a16:creationId xmlns:a16="http://schemas.microsoft.com/office/drawing/2014/main" id="{25DF743A-C505-4979-B7E5-7A1D8EE45E04}"/>
                </a:ext>
              </a:extLst>
            </p:cNvPr>
            <p:cNvGrpSpPr/>
            <p:nvPr/>
          </p:nvGrpSpPr>
          <p:grpSpPr>
            <a:xfrm>
              <a:off x="1018955" y="2730499"/>
              <a:ext cx="539889" cy="280871"/>
              <a:chOff x="4732573" y="1497228"/>
              <a:chExt cx="749760" cy="390054"/>
            </a:xfrm>
          </p:grpSpPr>
          <p:sp>
            <p:nvSpPr>
              <p:cNvPr id="31" name="箭头: V 形 30">
                <a:extLst>
                  <a:ext uri="{FF2B5EF4-FFF2-40B4-BE49-F238E27FC236}">
                    <a16:creationId xmlns:a16="http://schemas.microsoft.com/office/drawing/2014/main" id="{CC5ED82E-3D2E-460A-91FF-0DD94B5DC8AA}"/>
                  </a:ext>
                </a:extLst>
              </p:cNvPr>
              <p:cNvSpPr/>
              <p:nvPr/>
            </p:nvSpPr>
            <p:spPr>
              <a:xfrm>
                <a:off x="5260044" y="1581111"/>
                <a:ext cx="222289" cy="222289"/>
              </a:xfrm>
              <a:prstGeom prst="chevron">
                <a:avLst/>
              </a:prstGeom>
              <a:solidFill>
                <a:srgbClr val="CD0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椭圆 31">
                <a:extLst>
                  <a:ext uri="{FF2B5EF4-FFF2-40B4-BE49-F238E27FC236}">
                    <a16:creationId xmlns:a16="http://schemas.microsoft.com/office/drawing/2014/main" id="{09CFF14E-08C0-4937-B21E-CB2DBDEE1D36}"/>
                  </a:ext>
                </a:extLst>
              </p:cNvPr>
              <p:cNvSpPr/>
              <p:nvPr/>
            </p:nvSpPr>
            <p:spPr>
              <a:xfrm>
                <a:off x="4732573" y="1497228"/>
                <a:ext cx="390054" cy="390054"/>
              </a:xfrm>
              <a:prstGeom prst="ellipse">
                <a:avLst/>
              </a:prstGeom>
              <a:solidFill>
                <a:srgbClr val="CD0409"/>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星形: 五角 29">
              <a:extLst>
                <a:ext uri="{FF2B5EF4-FFF2-40B4-BE49-F238E27FC236}">
                  <a16:creationId xmlns:a16="http://schemas.microsoft.com/office/drawing/2014/main" id="{AC140B35-DAAA-4C5E-BCB9-89E2F51FA11A}"/>
                </a:ext>
              </a:extLst>
            </p:cNvPr>
            <p:cNvSpPr/>
            <p:nvPr/>
          </p:nvSpPr>
          <p:spPr>
            <a:xfrm>
              <a:off x="1076880" y="2780073"/>
              <a:ext cx="170895" cy="170895"/>
            </a:xfrm>
            <a:prstGeom prst="star5">
              <a:avLst>
                <a:gd name="adj" fmla="val 21618"/>
                <a:gd name="hf" fmla="val 105146"/>
                <a:gd name="vf" fmla="val 11055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文本框 32">
            <a:extLst>
              <a:ext uri="{FF2B5EF4-FFF2-40B4-BE49-F238E27FC236}">
                <a16:creationId xmlns:a16="http://schemas.microsoft.com/office/drawing/2014/main" id="{ECDD08C1-0BBE-442E-9501-A43488C24104}"/>
              </a:ext>
            </a:extLst>
          </p:cNvPr>
          <p:cNvSpPr txBox="1"/>
          <p:nvPr/>
        </p:nvSpPr>
        <p:spPr>
          <a:xfrm>
            <a:off x="1570476" y="3899950"/>
            <a:ext cx="1766095" cy="369332"/>
          </a:xfrm>
          <a:prstGeom prst="rect">
            <a:avLst/>
          </a:prstGeom>
          <a:noFill/>
        </p:spPr>
        <p:txBody>
          <a:bodyPr wrap="square">
            <a:spAutoFit/>
          </a:bodyPr>
          <a:lstStyle>
            <a:defPPr>
              <a:defRPr lang="zh-CN"/>
            </a:defPPr>
            <a:lvl1pPr>
              <a:defRPr kumimoji="0" b="1" i="0" u="none" strike="noStrike" cap="none" spc="100" normalizeH="0" baseline="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ea"/>
              </a:defRPr>
            </a:lvl1pPr>
          </a:lstStyle>
          <a:p>
            <a:r>
              <a:rPr lang="zh-CN" altLang="en-US">
                <a:sym typeface="+mn-lt"/>
              </a:rPr>
              <a:t>上午</a:t>
            </a:r>
            <a:r>
              <a:rPr lang="en-US" altLang="zh-CN">
                <a:sym typeface="+mn-lt"/>
              </a:rPr>
              <a:t>11</a:t>
            </a:r>
            <a:r>
              <a:rPr lang="zh-CN" altLang="en-US">
                <a:sym typeface="+mn-lt"/>
              </a:rPr>
              <a:t>时许</a:t>
            </a:r>
            <a:endParaRPr lang="zh-CN" altLang="en-US"/>
          </a:p>
        </p:txBody>
      </p:sp>
      <p:sp>
        <p:nvSpPr>
          <p:cNvPr id="35" name="文本框 34">
            <a:extLst>
              <a:ext uri="{FF2B5EF4-FFF2-40B4-BE49-F238E27FC236}">
                <a16:creationId xmlns:a16="http://schemas.microsoft.com/office/drawing/2014/main" id="{D51FD958-D16A-44E8-A66E-98424583C68F}"/>
              </a:ext>
            </a:extLst>
          </p:cNvPr>
          <p:cNvSpPr txBox="1"/>
          <p:nvPr/>
        </p:nvSpPr>
        <p:spPr>
          <a:xfrm>
            <a:off x="1570476" y="4285626"/>
            <a:ext cx="9901393" cy="625171"/>
          </a:xfrm>
          <a:prstGeom prst="rect">
            <a:avLst/>
          </a:prstGeom>
          <a:noFill/>
        </p:spPr>
        <p:txBody>
          <a:bodyPr wrap="square">
            <a:spAutoFit/>
          </a:bodyPr>
          <a:lstStyle>
            <a:defPPr>
              <a:defRPr lang="zh-CN"/>
            </a:defPPr>
            <a:lvl1pPr marR="0" lvl="0" fontAlgn="auto">
              <a:lnSpc>
                <a:spcPct val="130000"/>
              </a:lnSpc>
              <a:spcBef>
                <a:spcPts val="0"/>
              </a:spcBef>
              <a:spcAft>
                <a:spcPts val="0"/>
              </a:spcAft>
              <a:buClr>
                <a:srgbClr val="C00000"/>
              </a:buClr>
              <a:buSzTx/>
              <a:tabLst/>
              <a:defRPr kumimoji="0" sz="1400" b="0" i="0" u="none" strike="noStrike" cap="none" spc="100" normalizeH="0" baseline="0">
                <a:ln>
                  <a:noFill/>
                </a:ln>
                <a:solidFill>
                  <a:prstClr val="black"/>
                </a:solidFill>
                <a:effectLst/>
                <a:uLnTx/>
                <a:uFillTx/>
                <a:latin typeface="微软雅黑" panose="020B0503020204020204" pitchFamily="34" charset="-122"/>
                <a:ea typeface="微软雅黑" panose="020B0503020204020204" pitchFamily="34" charset="-122"/>
                <a:cs typeface="+mn-ea"/>
              </a:defRPr>
            </a:lvl1pPr>
          </a:lstStyle>
          <a:p>
            <a:r>
              <a:rPr lang="zh-CN" altLang="en-US">
                <a:sym typeface="+mn-lt"/>
              </a:rPr>
              <a:t>北平爱国学生和广大工人、农民、市民</a:t>
            </a:r>
            <a:r>
              <a:rPr lang="en-US" altLang="zh-CN">
                <a:sym typeface="+mn-lt"/>
              </a:rPr>
              <a:t>3</a:t>
            </a:r>
            <a:r>
              <a:rPr lang="zh-CN" altLang="en-US">
                <a:sym typeface="+mn-lt"/>
              </a:rPr>
              <a:t>万余人在天桥召开市民大会。会场旗帜飘扬，“打倒日本帝国主义！”“打倒汉奸卖国贼</a:t>
            </a:r>
            <a:r>
              <a:rPr lang="en-US" altLang="zh-CN">
                <a:sym typeface="+mn-lt"/>
              </a:rPr>
              <a:t>!”“</a:t>
            </a:r>
            <a:r>
              <a:rPr lang="zh-CN" altLang="en-US">
                <a:sym typeface="+mn-lt"/>
              </a:rPr>
              <a:t>反对成立冀察政务委员会</a:t>
            </a:r>
            <a:r>
              <a:rPr lang="en-US" altLang="zh-CN">
                <a:sym typeface="+mn-lt"/>
              </a:rPr>
              <a:t>!”</a:t>
            </a:r>
            <a:r>
              <a:rPr lang="zh-CN" altLang="en-US">
                <a:sym typeface="+mn-lt"/>
              </a:rPr>
              <a:t>的口号声此起彼伏，响彻天空。</a:t>
            </a:r>
            <a:endParaRPr lang="en-US" altLang="zh-CN" dirty="0">
              <a:sym typeface="+mn-lt"/>
            </a:endParaRPr>
          </a:p>
        </p:txBody>
      </p:sp>
      <p:grpSp>
        <p:nvGrpSpPr>
          <p:cNvPr id="36" name="组合 35">
            <a:extLst>
              <a:ext uri="{FF2B5EF4-FFF2-40B4-BE49-F238E27FC236}">
                <a16:creationId xmlns:a16="http://schemas.microsoft.com/office/drawing/2014/main" id="{246751E5-BDFE-4418-B08A-FE83414F7D3B}"/>
              </a:ext>
            </a:extLst>
          </p:cNvPr>
          <p:cNvGrpSpPr/>
          <p:nvPr/>
        </p:nvGrpSpPr>
        <p:grpSpPr>
          <a:xfrm>
            <a:off x="1094127" y="5075264"/>
            <a:ext cx="451393" cy="234832"/>
            <a:chOff x="1018955" y="2730499"/>
            <a:chExt cx="539889" cy="280871"/>
          </a:xfrm>
        </p:grpSpPr>
        <p:grpSp>
          <p:nvGrpSpPr>
            <p:cNvPr id="37" name="组合 36">
              <a:extLst>
                <a:ext uri="{FF2B5EF4-FFF2-40B4-BE49-F238E27FC236}">
                  <a16:creationId xmlns:a16="http://schemas.microsoft.com/office/drawing/2014/main" id="{AB87E11A-C269-4083-9BED-758398B09AE7}"/>
                </a:ext>
              </a:extLst>
            </p:cNvPr>
            <p:cNvGrpSpPr/>
            <p:nvPr/>
          </p:nvGrpSpPr>
          <p:grpSpPr>
            <a:xfrm>
              <a:off x="1018955" y="2730499"/>
              <a:ext cx="539889" cy="280871"/>
              <a:chOff x="4732573" y="1497228"/>
              <a:chExt cx="749760" cy="390054"/>
            </a:xfrm>
          </p:grpSpPr>
          <p:sp>
            <p:nvSpPr>
              <p:cNvPr id="39" name="箭头: V 形 38">
                <a:extLst>
                  <a:ext uri="{FF2B5EF4-FFF2-40B4-BE49-F238E27FC236}">
                    <a16:creationId xmlns:a16="http://schemas.microsoft.com/office/drawing/2014/main" id="{0BBC13AF-25DE-4A78-A85E-5C31C5922545}"/>
                  </a:ext>
                </a:extLst>
              </p:cNvPr>
              <p:cNvSpPr/>
              <p:nvPr/>
            </p:nvSpPr>
            <p:spPr>
              <a:xfrm>
                <a:off x="5260044" y="1581111"/>
                <a:ext cx="222289" cy="222289"/>
              </a:xfrm>
              <a:prstGeom prst="chevron">
                <a:avLst/>
              </a:prstGeom>
              <a:solidFill>
                <a:srgbClr val="CD0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椭圆 39">
                <a:extLst>
                  <a:ext uri="{FF2B5EF4-FFF2-40B4-BE49-F238E27FC236}">
                    <a16:creationId xmlns:a16="http://schemas.microsoft.com/office/drawing/2014/main" id="{39E38766-25DA-48D0-A521-80777D28F842}"/>
                  </a:ext>
                </a:extLst>
              </p:cNvPr>
              <p:cNvSpPr/>
              <p:nvPr/>
            </p:nvSpPr>
            <p:spPr>
              <a:xfrm>
                <a:off x="4732573" y="1497228"/>
                <a:ext cx="390054" cy="390054"/>
              </a:xfrm>
              <a:prstGeom prst="ellipse">
                <a:avLst/>
              </a:prstGeom>
              <a:solidFill>
                <a:srgbClr val="CD0409"/>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星形: 五角 37">
              <a:extLst>
                <a:ext uri="{FF2B5EF4-FFF2-40B4-BE49-F238E27FC236}">
                  <a16:creationId xmlns:a16="http://schemas.microsoft.com/office/drawing/2014/main" id="{0C811F3E-4311-40CE-A4B5-37507CE48B4F}"/>
                </a:ext>
              </a:extLst>
            </p:cNvPr>
            <p:cNvSpPr/>
            <p:nvPr/>
          </p:nvSpPr>
          <p:spPr>
            <a:xfrm>
              <a:off x="1076880" y="2780073"/>
              <a:ext cx="170895" cy="170895"/>
            </a:xfrm>
            <a:prstGeom prst="star5">
              <a:avLst>
                <a:gd name="adj" fmla="val 21618"/>
                <a:gd name="hf" fmla="val 105146"/>
                <a:gd name="vf" fmla="val 11055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40">
            <a:extLst>
              <a:ext uri="{FF2B5EF4-FFF2-40B4-BE49-F238E27FC236}">
                <a16:creationId xmlns:a16="http://schemas.microsoft.com/office/drawing/2014/main" id="{1A58392D-B724-4577-8B29-18A8ED5EA1F6}"/>
              </a:ext>
            </a:extLst>
          </p:cNvPr>
          <p:cNvSpPr txBox="1"/>
          <p:nvPr/>
        </p:nvSpPr>
        <p:spPr>
          <a:xfrm>
            <a:off x="1613271" y="5002160"/>
            <a:ext cx="2145924" cy="369332"/>
          </a:xfrm>
          <a:prstGeom prst="rect">
            <a:avLst/>
          </a:prstGeom>
          <a:noFill/>
        </p:spPr>
        <p:txBody>
          <a:bodyPr wrap="square">
            <a:spAutoFit/>
          </a:bodyPr>
          <a:lstStyle>
            <a:defPPr>
              <a:defRPr lang="zh-CN"/>
            </a:defPPr>
            <a:lvl1pPr>
              <a:defRPr kumimoji="0" b="1" i="0" u="none" strike="noStrike" cap="none" spc="100" normalizeH="0" baseline="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ea"/>
              </a:defRPr>
            </a:lvl1pPr>
          </a:lstStyle>
          <a:p>
            <a:r>
              <a:rPr lang="zh-CN" altLang="en-US">
                <a:sym typeface="+mn-lt"/>
              </a:rPr>
              <a:t>市民大会结束后</a:t>
            </a:r>
            <a:endParaRPr lang="zh-CN" altLang="en-US"/>
          </a:p>
        </p:txBody>
      </p:sp>
      <p:sp>
        <p:nvSpPr>
          <p:cNvPr id="43" name="文本框 42">
            <a:extLst>
              <a:ext uri="{FF2B5EF4-FFF2-40B4-BE49-F238E27FC236}">
                <a16:creationId xmlns:a16="http://schemas.microsoft.com/office/drawing/2014/main" id="{6FA480B1-9445-453C-90B0-C04F791F9B70}"/>
              </a:ext>
            </a:extLst>
          </p:cNvPr>
          <p:cNvSpPr txBox="1"/>
          <p:nvPr/>
        </p:nvSpPr>
        <p:spPr>
          <a:xfrm>
            <a:off x="1570475" y="5388930"/>
            <a:ext cx="9901385" cy="905248"/>
          </a:xfrm>
          <a:prstGeom prst="rect">
            <a:avLst/>
          </a:prstGeom>
          <a:noFill/>
        </p:spPr>
        <p:txBody>
          <a:bodyPr wrap="square">
            <a:spAutoFit/>
          </a:bodyPr>
          <a:lstStyle>
            <a:defPPr>
              <a:defRPr lang="zh-CN"/>
            </a:defPPr>
            <a:lvl1pPr marR="0" lvl="0" fontAlgn="auto">
              <a:lnSpc>
                <a:spcPct val="130000"/>
              </a:lnSpc>
              <a:spcBef>
                <a:spcPts val="0"/>
              </a:spcBef>
              <a:spcAft>
                <a:spcPts val="0"/>
              </a:spcAft>
              <a:buClr>
                <a:srgbClr val="C00000"/>
              </a:buClr>
              <a:buSzTx/>
              <a:tabLst/>
              <a:defRPr kumimoji="0" sz="1400" b="0" i="0" u="none" strike="noStrike" cap="none" spc="100" normalizeH="0" baseline="0">
                <a:ln>
                  <a:noFill/>
                </a:ln>
                <a:solidFill>
                  <a:prstClr val="black"/>
                </a:solidFill>
                <a:effectLst/>
                <a:uLnTx/>
                <a:uFillTx/>
                <a:latin typeface="微软雅黑" panose="020B0503020204020204" pitchFamily="34" charset="-122"/>
                <a:ea typeface="微软雅黑" panose="020B0503020204020204" pitchFamily="34" charset="-122"/>
                <a:cs typeface="+mn-ea"/>
              </a:defRPr>
            </a:lvl1pPr>
          </a:lstStyle>
          <a:p>
            <a:r>
              <a:rPr lang="en-US" altLang="zh-CN">
                <a:sym typeface="+mn-lt"/>
              </a:rPr>
              <a:t>1</a:t>
            </a:r>
            <a:r>
              <a:rPr lang="zh-CN" altLang="en-US">
                <a:sym typeface="+mn-lt"/>
              </a:rPr>
              <a:t>万多名爱国学生整队向前门方向行进。学生们手挽着手，不断高呼抗日救国口号，向街道两旁的市民和行人散发传单。市民们热情支持学生的爱国行动，有的送来开水和食物，有的自动加入了游行队伍。</a:t>
            </a:r>
          </a:p>
          <a:p>
            <a:endParaRPr lang="en-US" altLang="zh-CN" dirty="0">
              <a:sym typeface="+mn-lt"/>
            </a:endParaRPr>
          </a:p>
        </p:txBody>
      </p:sp>
      <p:pic>
        <p:nvPicPr>
          <p:cNvPr id="44" name="Picture 2">
            <a:extLst>
              <a:ext uri="{FF2B5EF4-FFF2-40B4-BE49-F238E27FC236}">
                <a16:creationId xmlns:a16="http://schemas.microsoft.com/office/drawing/2014/main" id="{9AC6A756-3CAF-41DC-B996-68AFCA6014E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207" t="27559" r="45144" b="50125"/>
          <a:stretch/>
        </p:blipFill>
        <p:spPr bwMode="auto">
          <a:xfrm>
            <a:off x="8418937" y="1813602"/>
            <a:ext cx="2805553" cy="723900"/>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a:extLst>
              <a:ext uri="{FF2B5EF4-FFF2-40B4-BE49-F238E27FC236}">
                <a16:creationId xmlns:a16="http://schemas.microsoft.com/office/drawing/2014/main" id="{7644C925-7FBA-4605-81B1-070BE905F91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366" t="53595" r="41985" b="24089"/>
          <a:stretch/>
        </p:blipFill>
        <p:spPr bwMode="auto">
          <a:xfrm>
            <a:off x="5460501" y="1813602"/>
            <a:ext cx="2805553" cy="723900"/>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a:extLst>
              <a:ext uri="{FF2B5EF4-FFF2-40B4-BE49-F238E27FC236}">
                <a16:creationId xmlns:a16="http://schemas.microsoft.com/office/drawing/2014/main" id="{3AC2850C-E920-4AAC-A857-950AC1C126A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0699" t="33954" r="25248" b="43730"/>
          <a:stretch/>
        </p:blipFill>
        <p:spPr bwMode="auto">
          <a:xfrm>
            <a:off x="4025903" y="1813602"/>
            <a:ext cx="1281715" cy="723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2098803"/>
      </p:ext>
    </p:extLst>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par>
                                <p:cTn id="10" presetID="53" presetClass="entr" presetSubtype="16" fill="hold" nodeType="with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p:cTn id="12" dur="500" fill="hold"/>
                                        <p:tgtEl>
                                          <p:spTgt spid="45"/>
                                        </p:tgtEl>
                                        <p:attrNameLst>
                                          <p:attrName>ppt_w</p:attrName>
                                        </p:attrNameLst>
                                      </p:cBhvr>
                                      <p:tavLst>
                                        <p:tav tm="0">
                                          <p:val>
                                            <p:fltVal val="0"/>
                                          </p:val>
                                        </p:tav>
                                        <p:tav tm="100000">
                                          <p:val>
                                            <p:strVal val="#ppt_w"/>
                                          </p:val>
                                        </p:tav>
                                      </p:tavLst>
                                    </p:anim>
                                    <p:anim calcmode="lin" valueType="num">
                                      <p:cBhvr>
                                        <p:cTn id="13" dur="500" fill="hold"/>
                                        <p:tgtEl>
                                          <p:spTgt spid="45"/>
                                        </p:tgtEl>
                                        <p:attrNameLst>
                                          <p:attrName>ppt_h</p:attrName>
                                        </p:attrNameLst>
                                      </p:cBhvr>
                                      <p:tavLst>
                                        <p:tav tm="0">
                                          <p:val>
                                            <p:fltVal val="0"/>
                                          </p:val>
                                        </p:tav>
                                        <p:tav tm="100000">
                                          <p:val>
                                            <p:strVal val="#ppt_h"/>
                                          </p:val>
                                        </p:tav>
                                      </p:tavLst>
                                    </p:anim>
                                    <p:animEffect transition="in" filter="fade">
                                      <p:cBhvr>
                                        <p:cTn id="14" dur="500"/>
                                        <p:tgtEl>
                                          <p:spTgt spid="45"/>
                                        </p:tgtEl>
                                      </p:cBhvr>
                                    </p:animEffect>
                                  </p:childTnLst>
                                </p:cTn>
                              </p:par>
                              <p:par>
                                <p:cTn id="15" presetID="53" presetClass="entr" presetSubtype="16" fill="hold" nodeType="with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p:cTn id="17" dur="500" fill="hold"/>
                                        <p:tgtEl>
                                          <p:spTgt spid="44"/>
                                        </p:tgtEl>
                                        <p:attrNameLst>
                                          <p:attrName>ppt_w</p:attrName>
                                        </p:attrNameLst>
                                      </p:cBhvr>
                                      <p:tavLst>
                                        <p:tav tm="0">
                                          <p:val>
                                            <p:fltVal val="0"/>
                                          </p:val>
                                        </p:tav>
                                        <p:tav tm="100000">
                                          <p:val>
                                            <p:strVal val="#ppt_w"/>
                                          </p:val>
                                        </p:tav>
                                      </p:tavLst>
                                    </p:anim>
                                    <p:anim calcmode="lin" valueType="num">
                                      <p:cBhvr>
                                        <p:cTn id="18" dur="500" fill="hold"/>
                                        <p:tgtEl>
                                          <p:spTgt spid="44"/>
                                        </p:tgtEl>
                                        <p:attrNameLst>
                                          <p:attrName>ppt_h</p:attrName>
                                        </p:attrNameLst>
                                      </p:cBhvr>
                                      <p:tavLst>
                                        <p:tav tm="0">
                                          <p:val>
                                            <p:fltVal val="0"/>
                                          </p:val>
                                        </p:tav>
                                        <p:tav tm="100000">
                                          <p:val>
                                            <p:strVal val="#ppt_h"/>
                                          </p:val>
                                        </p:tav>
                                      </p:tavLst>
                                    </p:anim>
                                    <p:animEffect transition="in" filter="fade">
                                      <p:cBhvr>
                                        <p:cTn id="19" dur="500"/>
                                        <p:tgtEl>
                                          <p:spTgt spid="44"/>
                                        </p:tgtEl>
                                      </p:cBhvr>
                                    </p:animEffect>
                                  </p:childTnLst>
                                </p:cTn>
                              </p:par>
                              <p:par>
                                <p:cTn id="20" presetID="53" presetClass="entr" presetSubtype="16"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up)">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ppt_w</p:attrName>
                                        </p:attrNameLst>
                                      </p:cBhvr>
                                      <p:tavLst>
                                        <p:tav tm="0">
                                          <p:val>
                                            <p:fltVal val="0"/>
                                          </p:val>
                                        </p:tav>
                                        <p:tav tm="100000">
                                          <p:val>
                                            <p:strVal val="#ppt_w"/>
                                          </p:val>
                                        </p:tav>
                                      </p:tavLst>
                                    </p:anim>
                                    <p:anim calcmode="lin" valueType="num">
                                      <p:cBhvr>
                                        <p:cTn id="35" dur="500" fill="hold"/>
                                        <p:tgtEl>
                                          <p:spTgt spid="22"/>
                                        </p:tgtEl>
                                        <p:attrNameLst>
                                          <p:attrName>ppt_h</p:attrName>
                                        </p:attrNameLst>
                                      </p:cBhvr>
                                      <p:tavLst>
                                        <p:tav tm="0">
                                          <p:val>
                                            <p:fltVal val="0"/>
                                          </p:val>
                                        </p:tav>
                                        <p:tav tm="100000">
                                          <p:val>
                                            <p:strVal val="#ppt_h"/>
                                          </p:val>
                                        </p:tav>
                                      </p:tavLst>
                                    </p:anim>
                                    <p:animEffect transition="in" filter="fade">
                                      <p:cBhvr>
                                        <p:cTn id="36" dur="500"/>
                                        <p:tgtEl>
                                          <p:spTgt spid="22"/>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down)">
                                      <p:cBhvr>
                                        <p:cTn id="46" dur="500"/>
                                        <p:tgtEl>
                                          <p:spTgt spid="26"/>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nodeType="clickEffect">
                                  <p:stCondLst>
                                    <p:cond delay="0"/>
                                  </p:stCondLst>
                                  <p:childTnLst>
                                    <p:set>
                                      <p:cBhvr>
                                        <p:cTn id="50" dur="1" fill="hold">
                                          <p:stCondLst>
                                            <p:cond delay="0"/>
                                          </p:stCondLst>
                                        </p:cTn>
                                        <p:tgtEl>
                                          <p:spTgt spid="28"/>
                                        </p:tgtEl>
                                        <p:attrNameLst>
                                          <p:attrName>style.visibility</p:attrName>
                                        </p:attrNameLst>
                                      </p:cBhvr>
                                      <p:to>
                                        <p:strVal val="visible"/>
                                      </p:to>
                                    </p:set>
                                    <p:anim calcmode="lin" valueType="num">
                                      <p:cBhvr>
                                        <p:cTn id="51" dur="500" fill="hold"/>
                                        <p:tgtEl>
                                          <p:spTgt spid="28"/>
                                        </p:tgtEl>
                                        <p:attrNameLst>
                                          <p:attrName>ppt_w</p:attrName>
                                        </p:attrNameLst>
                                      </p:cBhvr>
                                      <p:tavLst>
                                        <p:tav tm="0">
                                          <p:val>
                                            <p:fltVal val="0"/>
                                          </p:val>
                                        </p:tav>
                                        <p:tav tm="100000">
                                          <p:val>
                                            <p:strVal val="#ppt_w"/>
                                          </p:val>
                                        </p:tav>
                                      </p:tavLst>
                                    </p:anim>
                                    <p:anim calcmode="lin" valueType="num">
                                      <p:cBhvr>
                                        <p:cTn id="52" dur="500" fill="hold"/>
                                        <p:tgtEl>
                                          <p:spTgt spid="28"/>
                                        </p:tgtEl>
                                        <p:attrNameLst>
                                          <p:attrName>ppt_h</p:attrName>
                                        </p:attrNameLst>
                                      </p:cBhvr>
                                      <p:tavLst>
                                        <p:tav tm="0">
                                          <p:val>
                                            <p:fltVal val="0"/>
                                          </p:val>
                                        </p:tav>
                                        <p:tav tm="100000">
                                          <p:val>
                                            <p:strVal val="#ppt_h"/>
                                          </p:val>
                                        </p:tav>
                                      </p:tavLst>
                                    </p:anim>
                                    <p:animEffect transition="in" filter="fade">
                                      <p:cBhvr>
                                        <p:cTn id="53" dur="500"/>
                                        <p:tgtEl>
                                          <p:spTgt spid="28"/>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fade">
                                      <p:cBhvr>
                                        <p:cTn id="58" dur="500"/>
                                        <p:tgtEl>
                                          <p:spTgt spid="33"/>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wipe(down)">
                                      <p:cBhvr>
                                        <p:cTn id="63" dur="500"/>
                                        <p:tgtEl>
                                          <p:spTgt spid="35"/>
                                        </p:tgtEl>
                                      </p:cBhvr>
                                    </p:animEffect>
                                  </p:childTnLst>
                                </p:cTn>
                              </p:par>
                            </p:childTnLst>
                          </p:cTn>
                        </p:par>
                      </p:childTnLst>
                    </p:cTn>
                  </p:par>
                  <p:par>
                    <p:cTn id="64" fill="hold">
                      <p:stCondLst>
                        <p:cond delay="indefinite"/>
                      </p:stCondLst>
                      <p:childTnLst>
                        <p:par>
                          <p:cTn id="65" fill="hold">
                            <p:stCondLst>
                              <p:cond delay="0"/>
                            </p:stCondLst>
                            <p:childTnLst>
                              <p:par>
                                <p:cTn id="66" presetID="53" presetClass="entr" presetSubtype="16" fill="hold" nodeType="clickEffect">
                                  <p:stCondLst>
                                    <p:cond delay="0"/>
                                  </p:stCondLst>
                                  <p:childTnLst>
                                    <p:set>
                                      <p:cBhvr>
                                        <p:cTn id="67" dur="1" fill="hold">
                                          <p:stCondLst>
                                            <p:cond delay="0"/>
                                          </p:stCondLst>
                                        </p:cTn>
                                        <p:tgtEl>
                                          <p:spTgt spid="36"/>
                                        </p:tgtEl>
                                        <p:attrNameLst>
                                          <p:attrName>style.visibility</p:attrName>
                                        </p:attrNameLst>
                                      </p:cBhvr>
                                      <p:to>
                                        <p:strVal val="visible"/>
                                      </p:to>
                                    </p:set>
                                    <p:anim calcmode="lin" valueType="num">
                                      <p:cBhvr>
                                        <p:cTn id="68" dur="500" fill="hold"/>
                                        <p:tgtEl>
                                          <p:spTgt spid="36"/>
                                        </p:tgtEl>
                                        <p:attrNameLst>
                                          <p:attrName>ppt_w</p:attrName>
                                        </p:attrNameLst>
                                      </p:cBhvr>
                                      <p:tavLst>
                                        <p:tav tm="0">
                                          <p:val>
                                            <p:fltVal val="0"/>
                                          </p:val>
                                        </p:tav>
                                        <p:tav tm="100000">
                                          <p:val>
                                            <p:strVal val="#ppt_w"/>
                                          </p:val>
                                        </p:tav>
                                      </p:tavLst>
                                    </p:anim>
                                    <p:anim calcmode="lin" valueType="num">
                                      <p:cBhvr>
                                        <p:cTn id="69" dur="500" fill="hold"/>
                                        <p:tgtEl>
                                          <p:spTgt spid="36"/>
                                        </p:tgtEl>
                                        <p:attrNameLst>
                                          <p:attrName>ppt_h</p:attrName>
                                        </p:attrNameLst>
                                      </p:cBhvr>
                                      <p:tavLst>
                                        <p:tav tm="0">
                                          <p:val>
                                            <p:fltVal val="0"/>
                                          </p:val>
                                        </p:tav>
                                        <p:tav tm="100000">
                                          <p:val>
                                            <p:strVal val="#ppt_h"/>
                                          </p:val>
                                        </p:tav>
                                      </p:tavLst>
                                    </p:anim>
                                    <p:animEffect transition="in" filter="fade">
                                      <p:cBhvr>
                                        <p:cTn id="70" dur="500"/>
                                        <p:tgtEl>
                                          <p:spTgt spid="36"/>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fade">
                                      <p:cBhvr>
                                        <p:cTn id="75" dur="500"/>
                                        <p:tgtEl>
                                          <p:spTgt spid="41"/>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grpId="0" nodeType="clickEffect">
                                  <p:stCondLst>
                                    <p:cond delay="0"/>
                                  </p:stCondLst>
                                  <p:childTnLst>
                                    <p:set>
                                      <p:cBhvr>
                                        <p:cTn id="79" dur="1" fill="hold">
                                          <p:stCondLst>
                                            <p:cond delay="0"/>
                                          </p:stCondLst>
                                        </p:cTn>
                                        <p:tgtEl>
                                          <p:spTgt spid="43"/>
                                        </p:tgtEl>
                                        <p:attrNameLst>
                                          <p:attrName>style.visibility</p:attrName>
                                        </p:attrNameLst>
                                      </p:cBhvr>
                                      <p:to>
                                        <p:strVal val="visible"/>
                                      </p:to>
                                    </p:set>
                                    <p:animEffect transition="in" filter="wipe(down)">
                                      <p:cBhvr>
                                        <p:cTn id="80"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33" grpId="0"/>
      <p:bldP spid="35" grpId="0"/>
      <p:bldP spid="41" grpId="0"/>
      <p:bldP spid="4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接连接符 14">
            <a:extLst>
              <a:ext uri="{FF2B5EF4-FFF2-40B4-BE49-F238E27FC236}">
                <a16:creationId xmlns:a16="http://schemas.microsoft.com/office/drawing/2014/main" id="{8097C43F-9599-40A1-B1C3-4D31A2CFC167}"/>
              </a:ext>
            </a:extLst>
          </p:cNvPr>
          <p:cNvCxnSpPr>
            <a:cxnSpLocks/>
            <a:stCxn id="2" idx="4"/>
          </p:cNvCxnSpPr>
          <p:nvPr/>
        </p:nvCxnSpPr>
        <p:spPr>
          <a:xfrm>
            <a:off x="1209221" y="2153306"/>
            <a:ext cx="0" cy="4349094"/>
          </a:xfrm>
          <a:prstGeom prst="line">
            <a:avLst/>
          </a:prstGeom>
          <a:ln>
            <a:solidFill>
              <a:srgbClr val="CD0409"/>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id="{ABDBB969-834A-408F-8976-92F7B8F45FB0}"/>
              </a:ext>
            </a:extLst>
          </p:cNvPr>
          <p:cNvSpPr/>
          <p:nvPr/>
        </p:nvSpPr>
        <p:spPr>
          <a:xfrm>
            <a:off x="3925945" y="553872"/>
            <a:ext cx="4340109" cy="584775"/>
          </a:xfrm>
          <a:prstGeom prst="rect">
            <a:avLst/>
          </a:prstGeom>
          <a:noFill/>
          <a:ln>
            <a:noFill/>
          </a:ln>
        </p:spPr>
        <p:txBody>
          <a:bodyPr vert="horz" wrap="square">
            <a:spAutoFit/>
          </a:bodyPr>
          <a:lstStyle/>
          <a:p>
            <a:pPr algn="dist"/>
            <a:r>
              <a:rPr lang="en-US" altLang="zh-CN" sz="3200" b="1">
                <a:solidFill>
                  <a:srgbClr val="CD0409"/>
                </a:solidFill>
                <a:latin typeface="微软雅黑" panose="020B0503020204020204" pitchFamily="34" charset="-122"/>
                <a:ea typeface="微软雅黑" panose="020B0503020204020204" pitchFamily="34" charset="-122"/>
                <a:cs typeface="+mn-ea"/>
                <a:sym typeface="+mn-lt"/>
              </a:rPr>
              <a:t>—</a:t>
            </a:r>
            <a:r>
              <a:rPr lang="zh-CN" altLang="en-US" sz="3200" b="1">
                <a:solidFill>
                  <a:srgbClr val="CD0409"/>
                </a:solidFill>
                <a:latin typeface="微软雅黑" panose="020B0503020204020204" pitchFamily="34" charset="-122"/>
                <a:ea typeface="微软雅黑" panose="020B0503020204020204" pitchFamily="34" charset="-122"/>
                <a:cs typeface="+mn-ea"/>
                <a:sym typeface="+mn-lt"/>
              </a:rPr>
              <a:t>事件过程</a:t>
            </a:r>
            <a:r>
              <a:rPr lang="en-US" altLang="zh-CN" sz="3200" b="1">
                <a:solidFill>
                  <a:srgbClr val="CD0409"/>
                </a:solidFill>
                <a:latin typeface="微软雅黑" panose="020B0503020204020204" pitchFamily="34" charset="-122"/>
                <a:ea typeface="微软雅黑" panose="020B0503020204020204" pitchFamily="34" charset="-122"/>
                <a:cs typeface="+mn-ea"/>
                <a:sym typeface="+mn-lt"/>
              </a:rPr>
              <a:t>—</a:t>
            </a:r>
            <a:endParaRPr lang="zh-CN" altLang="en-US" sz="3200" b="1" dirty="0">
              <a:solidFill>
                <a:srgbClr val="CD0409"/>
              </a:solidFill>
              <a:latin typeface="微软雅黑" panose="020B0503020204020204" pitchFamily="34" charset="-122"/>
              <a:ea typeface="微软雅黑" panose="020B0503020204020204" pitchFamily="34" charset="-122"/>
              <a:cs typeface="+mn-ea"/>
              <a:sym typeface="+mn-lt"/>
            </a:endParaRPr>
          </a:p>
        </p:txBody>
      </p:sp>
      <p:grpSp>
        <p:nvGrpSpPr>
          <p:cNvPr id="13" name="组合 12">
            <a:extLst>
              <a:ext uri="{FF2B5EF4-FFF2-40B4-BE49-F238E27FC236}">
                <a16:creationId xmlns:a16="http://schemas.microsoft.com/office/drawing/2014/main" id="{27AA2E37-07FF-416A-AD78-21F407A92458}"/>
              </a:ext>
            </a:extLst>
          </p:cNvPr>
          <p:cNvGrpSpPr/>
          <p:nvPr/>
        </p:nvGrpSpPr>
        <p:grpSpPr>
          <a:xfrm>
            <a:off x="847271" y="1429406"/>
            <a:ext cx="2723550" cy="723900"/>
            <a:chOff x="1048350" y="1721506"/>
            <a:chExt cx="2723550" cy="723900"/>
          </a:xfrm>
        </p:grpSpPr>
        <p:grpSp>
          <p:nvGrpSpPr>
            <p:cNvPr id="10" name="组合 9">
              <a:extLst>
                <a:ext uri="{FF2B5EF4-FFF2-40B4-BE49-F238E27FC236}">
                  <a16:creationId xmlns:a16="http://schemas.microsoft.com/office/drawing/2014/main" id="{73B18A15-1AE4-4B98-9752-B6C34ACF30FE}"/>
                </a:ext>
              </a:extLst>
            </p:cNvPr>
            <p:cNvGrpSpPr/>
            <p:nvPr/>
          </p:nvGrpSpPr>
          <p:grpSpPr>
            <a:xfrm>
              <a:off x="1048350" y="1721506"/>
              <a:ext cx="2723550" cy="723900"/>
              <a:chOff x="1048350" y="1721506"/>
              <a:chExt cx="2723550" cy="723900"/>
            </a:xfrm>
          </p:grpSpPr>
          <p:sp>
            <p:nvSpPr>
              <p:cNvPr id="9" name="矩形: 圆角 8">
                <a:extLst>
                  <a:ext uri="{FF2B5EF4-FFF2-40B4-BE49-F238E27FC236}">
                    <a16:creationId xmlns:a16="http://schemas.microsoft.com/office/drawing/2014/main" id="{6DBBFEA6-4092-48BC-8E99-1F154E2E274F}"/>
                  </a:ext>
                </a:extLst>
              </p:cNvPr>
              <p:cNvSpPr/>
              <p:nvPr/>
            </p:nvSpPr>
            <p:spPr>
              <a:xfrm>
                <a:off x="1244600" y="1866900"/>
                <a:ext cx="2527300" cy="520700"/>
              </a:xfrm>
              <a:prstGeom prst="roundRect">
                <a:avLst/>
              </a:prstGeom>
              <a:solidFill>
                <a:srgbClr val="CD0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9C9D4E91-E4D0-4DA1-B486-A30C9823E964}"/>
                  </a:ext>
                </a:extLst>
              </p:cNvPr>
              <p:cNvGrpSpPr/>
              <p:nvPr/>
            </p:nvGrpSpPr>
            <p:grpSpPr>
              <a:xfrm>
                <a:off x="1048350" y="1721506"/>
                <a:ext cx="723900" cy="723900"/>
                <a:chOff x="1048350" y="1721506"/>
                <a:chExt cx="723900" cy="723900"/>
              </a:xfrm>
            </p:grpSpPr>
            <p:sp>
              <p:nvSpPr>
                <p:cNvPr id="2" name="椭圆 1">
                  <a:extLst>
                    <a:ext uri="{FF2B5EF4-FFF2-40B4-BE49-F238E27FC236}">
                      <a16:creationId xmlns:a16="http://schemas.microsoft.com/office/drawing/2014/main" id="{1EB8256D-7F01-45F0-845E-769D1A20B9B7}"/>
                    </a:ext>
                  </a:extLst>
                </p:cNvPr>
                <p:cNvSpPr/>
                <p:nvPr/>
              </p:nvSpPr>
              <p:spPr>
                <a:xfrm>
                  <a:off x="1048350" y="1721506"/>
                  <a:ext cx="723900" cy="723900"/>
                </a:xfrm>
                <a:prstGeom prst="ellipse">
                  <a:avLst/>
                </a:prstGeom>
                <a:solidFill>
                  <a:srgbClr val="CD040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29">
                  <a:extLst>
                    <a:ext uri="{FF2B5EF4-FFF2-40B4-BE49-F238E27FC236}">
                      <a16:creationId xmlns:a16="http://schemas.microsoft.com/office/drawing/2014/main" id="{6FC17E72-9CD2-44CD-A4BB-566BBA4F346C}"/>
                    </a:ext>
                  </a:extLst>
                </p:cNvPr>
                <p:cNvSpPr/>
                <p:nvPr/>
              </p:nvSpPr>
              <p:spPr bwMode="auto">
                <a:xfrm>
                  <a:off x="1195923" y="1889760"/>
                  <a:ext cx="433521" cy="387392"/>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思源黑体 CN Medium" panose="020B0600000000000000" pitchFamily="34" charset="-122"/>
                    <a:ea typeface="思源黑体 CN Medium" panose="020B0600000000000000" pitchFamily="34" charset="-122"/>
                  </a:endParaRPr>
                </a:p>
              </p:txBody>
            </p:sp>
          </p:grpSp>
        </p:grpSp>
        <p:sp>
          <p:nvSpPr>
            <p:cNvPr id="12" name="文本框 11">
              <a:extLst>
                <a:ext uri="{FF2B5EF4-FFF2-40B4-BE49-F238E27FC236}">
                  <a16:creationId xmlns:a16="http://schemas.microsoft.com/office/drawing/2014/main" id="{DF4C77B4-9071-415C-B109-FF25A279F298}"/>
                </a:ext>
              </a:extLst>
            </p:cNvPr>
            <p:cNvSpPr txBox="1"/>
            <p:nvPr/>
          </p:nvSpPr>
          <p:spPr>
            <a:xfrm>
              <a:off x="1919823" y="1896417"/>
              <a:ext cx="1555150" cy="461665"/>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10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救亡怒潮</a:t>
              </a:r>
              <a:endParaRPr kumimoji="0" lang="zh-CN" altLang="en-US" sz="2400" b="1" i="0" u="none" strike="noStrike" kern="1200" cap="none" spc="1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22" name="组合 21">
            <a:extLst>
              <a:ext uri="{FF2B5EF4-FFF2-40B4-BE49-F238E27FC236}">
                <a16:creationId xmlns:a16="http://schemas.microsoft.com/office/drawing/2014/main" id="{413EB7A3-E051-4E42-8303-F11F7BB8752A}"/>
              </a:ext>
            </a:extLst>
          </p:cNvPr>
          <p:cNvGrpSpPr/>
          <p:nvPr/>
        </p:nvGrpSpPr>
        <p:grpSpPr>
          <a:xfrm>
            <a:off x="1070654" y="2460734"/>
            <a:ext cx="451393" cy="234832"/>
            <a:chOff x="1018955" y="2730499"/>
            <a:chExt cx="539889" cy="280871"/>
          </a:xfrm>
        </p:grpSpPr>
        <p:grpSp>
          <p:nvGrpSpPr>
            <p:cNvPr id="17" name="组合 16">
              <a:extLst>
                <a:ext uri="{FF2B5EF4-FFF2-40B4-BE49-F238E27FC236}">
                  <a16:creationId xmlns:a16="http://schemas.microsoft.com/office/drawing/2014/main" id="{0376AA9E-C880-498D-B40A-73066747E8BC}"/>
                </a:ext>
              </a:extLst>
            </p:cNvPr>
            <p:cNvGrpSpPr/>
            <p:nvPr/>
          </p:nvGrpSpPr>
          <p:grpSpPr>
            <a:xfrm>
              <a:off x="1018955" y="2730499"/>
              <a:ext cx="539889" cy="280871"/>
              <a:chOff x="4732573" y="1497228"/>
              <a:chExt cx="749760" cy="390054"/>
            </a:xfrm>
          </p:grpSpPr>
          <p:sp>
            <p:nvSpPr>
              <p:cNvPr id="19" name="箭头: V 形 18">
                <a:extLst>
                  <a:ext uri="{FF2B5EF4-FFF2-40B4-BE49-F238E27FC236}">
                    <a16:creationId xmlns:a16="http://schemas.microsoft.com/office/drawing/2014/main" id="{5B469114-DC94-493A-8A8B-D2D12060AC86}"/>
                  </a:ext>
                </a:extLst>
              </p:cNvPr>
              <p:cNvSpPr/>
              <p:nvPr/>
            </p:nvSpPr>
            <p:spPr>
              <a:xfrm>
                <a:off x="5260044" y="1581111"/>
                <a:ext cx="222289" cy="222289"/>
              </a:xfrm>
              <a:prstGeom prst="chevron">
                <a:avLst/>
              </a:prstGeom>
              <a:solidFill>
                <a:srgbClr val="CD0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椭圆 19">
                <a:extLst>
                  <a:ext uri="{FF2B5EF4-FFF2-40B4-BE49-F238E27FC236}">
                    <a16:creationId xmlns:a16="http://schemas.microsoft.com/office/drawing/2014/main" id="{548B3FC5-B553-48AD-AECD-39CEBC968B1D}"/>
                  </a:ext>
                </a:extLst>
              </p:cNvPr>
              <p:cNvSpPr/>
              <p:nvPr/>
            </p:nvSpPr>
            <p:spPr>
              <a:xfrm>
                <a:off x="4732573" y="1497228"/>
                <a:ext cx="390054" cy="390054"/>
              </a:xfrm>
              <a:prstGeom prst="ellipse">
                <a:avLst/>
              </a:prstGeom>
              <a:solidFill>
                <a:srgbClr val="CD0409"/>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星形: 五角 20">
              <a:extLst>
                <a:ext uri="{FF2B5EF4-FFF2-40B4-BE49-F238E27FC236}">
                  <a16:creationId xmlns:a16="http://schemas.microsoft.com/office/drawing/2014/main" id="{3E62170E-2B1E-4475-B803-78C663FE26BC}"/>
                </a:ext>
              </a:extLst>
            </p:cNvPr>
            <p:cNvSpPr/>
            <p:nvPr/>
          </p:nvSpPr>
          <p:spPr>
            <a:xfrm>
              <a:off x="1076880" y="2780073"/>
              <a:ext cx="170895" cy="170895"/>
            </a:xfrm>
            <a:prstGeom prst="star5">
              <a:avLst>
                <a:gd name="adj" fmla="val 21618"/>
                <a:gd name="hf" fmla="val 105146"/>
                <a:gd name="vf" fmla="val 11055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文本框 23">
            <a:extLst>
              <a:ext uri="{FF2B5EF4-FFF2-40B4-BE49-F238E27FC236}">
                <a16:creationId xmlns:a16="http://schemas.microsoft.com/office/drawing/2014/main" id="{CFD01A0A-C819-4C16-BF71-4176D9B868EC}"/>
              </a:ext>
            </a:extLst>
          </p:cNvPr>
          <p:cNvSpPr txBox="1"/>
          <p:nvPr/>
        </p:nvSpPr>
        <p:spPr>
          <a:xfrm>
            <a:off x="1537050" y="2386758"/>
            <a:ext cx="2527295" cy="369332"/>
          </a:xfrm>
          <a:prstGeom prst="rect">
            <a:avLst/>
          </a:prstGeom>
          <a:noFill/>
        </p:spPr>
        <p:txBody>
          <a:bodyPr wrap="square">
            <a:spAutoFit/>
          </a:bodyPr>
          <a:lstStyle>
            <a:defPPr>
              <a:defRPr lang="zh-CN"/>
            </a:defPPr>
            <a:lvl1pPr>
              <a:defRPr kumimoji="0" b="1" i="0" u="none" strike="noStrike" cap="none" spc="100" normalizeH="0" baseline="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ea"/>
              </a:defRPr>
            </a:lvl1pPr>
          </a:lstStyle>
          <a:p>
            <a:r>
              <a:rPr lang="zh-CN" altLang="en-US">
                <a:sym typeface="+mn-lt"/>
              </a:rPr>
              <a:t>游行队伍抵达前门时</a:t>
            </a:r>
            <a:endParaRPr lang="zh-CN" altLang="en-US"/>
          </a:p>
        </p:txBody>
      </p:sp>
      <p:sp>
        <p:nvSpPr>
          <p:cNvPr id="26" name="文本框 25">
            <a:extLst>
              <a:ext uri="{FF2B5EF4-FFF2-40B4-BE49-F238E27FC236}">
                <a16:creationId xmlns:a16="http://schemas.microsoft.com/office/drawing/2014/main" id="{CDFCBAF5-C0F0-485F-9288-6DD9041FBC91}"/>
              </a:ext>
            </a:extLst>
          </p:cNvPr>
          <p:cNvSpPr txBox="1"/>
          <p:nvPr/>
        </p:nvSpPr>
        <p:spPr>
          <a:xfrm>
            <a:off x="1537049" y="2736815"/>
            <a:ext cx="9934835" cy="910506"/>
          </a:xfrm>
          <a:prstGeom prst="rect">
            <a:avLst/>
          </a:prstGeom>
          <a:noFill/>
        </p:spPr>
        <p:txBody>
          <a:bodyPr wrap="square">
            <a:spAutoFit/>
          </a:bodyPr>
          <a:lstStyle>
            <a:defPPr>
              <a:defRPr lang="zh-CN"/>
            </a:defPPr>
            <a:lvl1pPr marR="0" lvl="0" fontAlgn="auto">
              <a:lnSpc>
                <a:spcPct val="130000"/>
              </a:lnSpc>
              <a:spcBef>
                <a:spcPts val="0"/>
              </a:spcBef>
              <a:spcAft>
                <a:spcPts val="0"/>
              </a:spcAft>
              <a:buClr>
                <a:srgbClr val="C00000"/>
              </a:buClr>
              <a:buSzTx/>
              <a:tabLst/>
              <a:defRPr kumimoji="0" sz="1400" b="0" i="0" u="none" strike="noStrike" cap="none" spc="100" normalizeH="0" baseline="0">
                <a:ln>
                  <a:noFill/>
                </a:ln>
                <a:solidFill>
                  <a:prstClr val="black"/>
                </a:solidFill>
                <a:effectLst/>
                <a:uLnTx/>
                <a:uFillTx/>
                <a:latin typeface="微软雅黑" panose="020B0503020204020204" pitchFamily="34" charset="-122"/>
                <a:ea typeface="微软雅黑" panose="020B0503020204020204" pitchFamily="34" charset="-122"/>
                <a:cs typeface="+mn-ea"/>
              </a:defRPr>
            </a:lvl1pPr>
          </a:lstStyle>
          <a:p>
            <a:r>
              <a:rPr lang="zh-CN" altLang="en-US">
                <a:sym typeface="+mn-lt"/>
              </a:rPr>
              <a:t>遇到大批军警和保安队的阻截，爱国学生就在前门火车站广场举行第二次市民大会。大会决定继续进内城示威游行，并派代表与军警交涉，要求打开城门。当局为了分割示威游行队伍，答应让一部分学生从前门进城，但大部分学生须从和平门和宣武门入城。</a:t>
            </a:r>
            <a:endParaRPr lang="en-US" altLang="zh-CN" dirty="0">
              <a:sym typeface="+mn-lt"/>
            </a:endParaRPr>
          </a:p>
        </p:txBody>
      </p:sp>
      <p:grpSp>
        <p:nvGrpSpPr>
          <p:cNvPr id="28" name="组合 27">
            <a:extLst>
              <a:ext uri="{FF2B5EF4-FFF2-40B4-BE49-F238E27FC236}">
                <a16:creationId xmlns:a16="http://schemas.microsoft.com/office/drawing/2014/main" id="{43DE5DB7-13A6-4D04-855C-704A98A80DB9}"/>
              </a:ext>
            </a:extLst>
          </p:cNvPr>
          <p:cNvGrpSpPr/>
          <p:nvPr/>
        </p:nvGrpSpPr>
        <p:grpSpPr>
          <a:xfrm>
            <a:off x="1070654" y="3725186"/>
            <a:ext cx="451393" cy="234832"/>
            <a:chOff x="1018955" y="2730499"/>
            <a:chExt cx="539889" cy="280871"/>
          </a:xfrm>
        </p:grpSpPr>
        <p:grpSp>
          <p:nvGrpSpPr>
            <p:cNvPr id="29" name="组合 28">
              <a:extLst>
                <a:ext uri="{FF2B5EF4-FFF2-40B4-BE49-F238E27FC236}">
                  <a16:creationId xmlns:a16="http://schemas.microsoft.com/office/drawing/2014/main" id="{25DF743A-C505-4979-B7E5-7A1D8EE45E04}"/>
                </a:ext>
              </a:extLst>
            </p:cNvPr>
            <p:cNvGrpSpPr/>
            <p:nvPr/>
          </p:nvGrpSpPr>
          <p:grpSpPr>
            <a:xfrm>
              <a:off x="1018955" y="2730499"/>
              <a:ext cx="539889" cy="280871"/>
              <a:chOff x="4732573" y="1497228"/>
              <a:chExt cx="749760" cy="390054"/>
            </a:xfrm>
          </p:grpSpPr>
          <p:sp>
            <p:nvSpPr>
              <p:cNvPr id="31" name="箭头: V 形 30">
                <a:extLst>
                  <a:ext uri="{FF2B5EF4-FFF2-40B4-BE49-F238E27FC236}">
                    <a16:creationId xmlns:a16="http://schemas.microsoft.com/office/drawing/2014/main" id="{CC5ED82E-3D2E-460A-91FF-0DD94B5DC8AA}"/>
                  </a:ext>
                </a:extLst>
              </p:cNvPr>
              <p:cNvSpPr/>
              <p:nvPr/>
            </p:nvSpPr>
            <p:spPr>
              <a:xfrm>
                <a:off x="5260044" y="1581111"/>
                <a:ext cx="222289" cy="222289"/>
              </a:xfrm>
              <a:prstGeom prst="chevron">
                <a:avLst/>
              </a:prstGeom>
              <a:solidFill>
                <a:srgbClr val="CD0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椭圆 31">
                <a:extLst>
                  <a:ext uri="{FF2B5EF4-FFF2-40B4-BE49-F238E27FC236}">
                    <a16:creationId xmlns:a16="http://schemas.microsoft.com/office/drawing/2014/main" id="{09CFF14E-08C0-4937-B21E-CB2DBDEE1D36}"/>
                  </a:ext>
                </a:extLst>
              </p:cNvPr>
              <p:cNvSpPr/>
              <p:nvPr/>
            </p:nvSpPr>
            <p:spPr>
              <a:xfrm>
                <a:off x="4732573" y="1497228"/>
                <a:ext cx="390054" cy="390054"/>
              </a:xfrm>
              <a:prstGeom prst="ellipse">
                <a:avLst/>
              </a:prstGeom>
              <a:solidFill>
                <a:srgbClr val="CD0409"/>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星形: 五角 29">
              <a:extLst>
                <a:ext uri="{FF2B5EF4-FFF2-40B4-BE49-F238E27FC236}">
                  <a16:creationId xmlns:a16="http://schemas.microsoft.com/office/drawing/2014/main" id="{AC140B35-DAAA-4C5E-BCB9-89E2F51FA11A}"/>
                </a:ext>
              </a:extLst>
            </p:cNvPr>
            <p:cNvSpPr/>
            <p:nvPr/>
          </p:nvSpPr>
          <p:spPr>
            <a:xfrm>
              <a:off x="1076880" y="2780073"/>
              <a:ext cx="170895" cy="170895"/>
            </a:xfrm>
            <a:prstGeom prst="star5">
              <a:avLst>
                <a:gd name="adj" fmla="val 21618"/>
                <a:gd name="hf" fmla="val 105146"/>
                <a:gd name="vf" fmla="val 11055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文本框 32">
            <a:extLst>
              <a:ext uri="{FF2B5EF4-FFF2-40B4-BE49-F238E27FC236}">
                <a16:creationId xmlns:a16="http://schemas.microsoft.com/office/drawing/2014/main" id="{ECDD08C1-0BBE-442E-9501-A43488C24104}"/>
              </a:ext>
            </a:extLst>
          </p:cNvPr>
          <p:cNvSpPr txBox="1"/>
          <p:nvPr/>
        </p:nvSpPr>
        <p:spPr>
          <a:xfrm>
            <a:off x="1570476" y="3664759"/>
            <a:ext cx="1766095" cy="369332"/>
          </a:xfrm>
          <a:prstGeom prst="rect">
            <a:avLst/>
          </a:prstGeom>
          <a:noFill/>
        </p:spPr>
        <p:txBody>
          <a:bodyPr wrap="square">
            <a:spAutoFit/>
          </a:bodyPr>
          <a:lstStyle>
            <a:defPPr>
              <a:defRPr lang="zh-CN"/>
            </a:defPPr>
            <a:lvl1pPr>
              <a:defRPr kumimoji="0" b="1" i="0" u="none" strike="noStrike" cap="none" spc="100" normalizeH="0" baseline="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ea"/>
              </a:defRPr>
            </a:lvl1pPr>
          </a:lstStyle>
          <a:p>
            <a:r>
              <a:rPr lang="zh-CN" altLang="en-US">
                <a:sym typeface="+mn-lt"/>
              </a:rPr>
              <a:t>下午</a:t>
            </a:r>
            <a:r>
              <a:rPr lang="en-US" altLang="zh-CN">
                <a:sym typeface="+mn-lt"/>
              </a:rPr>
              <a:t>4</a:t>
            </a:r>
            <a:r>
              <a:rPr lang="zh-CN" altLang="en-US">
                <a:sym typeface="+mn-lt"/>
              </a:rPr>
              <a:t>时</a:t>
            </a:r>
            <a:endParaRPr lang="zh-CN" altLang="en-US"/>
          </a:p>
        </p:txBody>
      </p:sp>
      <p:sp>
        <p:nvSpPr>
          <p:cNvPr id="35" name="文本框 34">
            <a:extLst>
              <a:ext uri="{FF2B5EF4-FFF2-40B4-BE49-F238E27FC236}">
                <a16:creationId xmlns:a16="http://schemas.microsoft.com/office/drawing/2014/main" id="{D51FD958-D16A-44E8-A66E-98424583C68F}"/>
              </a:ext>
            </a:extLst>
          </p:cNvPr>
          <p:cNvSpPr txBox="1"/>
          <p:nvPr/>
        </p:nvSpPr>
        <p:spPr>
          <a:xfrm>
            <a:off x="1570476" y="3974585"/>
            <a:ext cx="9901393" cy="1190582"/>
          </a:xfrm>
          <a:prstGeom prst="rect">
            <a:avLst/>
          </a:prstGeom>
          <a:noFill/>
        </p:spPr>
        <p:txBody>
          <a:bodyPr wrap="square">
            <a:spAutoFit/>
          </a:bodyPr>
          <a:lstStyle>
            <a:defPPr>
              <a:defRPr lang="zh-CN"/>
            </a:defPPr>
            <a:lvl1pPr marR="0" lvl="0" fontAlgn="auto">
              <a:lnSpc>
                <a:spcPct val="130000"/>
              </a:lnSpc>
              <a:spcBef>
                <a:spcPts val="0"/>
              </a:spcBef>
              <a:spcAft>
                <a:spcPts val="0"/>
              </a:spcAft>
              <a:buClr>
                <a:srgbClr val="C00000"/>
              </a:buClr>
              <a:buSzTx/>
              <a:tabLst/>
              <a:defRPr kumimoji="0" sz="1400" b="0" i="0" u="none" strike="noStrike" cap="none" spc="100" normalizeH="0" baseline="0">
                <a:ln>
                  <a:noFill/>
                </a:ln>
                <a:solidFill>
                  <a:prstClr val="black"/>
                </a:solidFill>
                <a:effectLst/>
                <a:uLnTx/>
                <a:uFillTx/>
                <a:latin typeface="微软雅黑" panose="020B0503020204020204" pitchFamily="34" charset="-122"/>
                <a:ea typeface="微软雅黑" panose="020B0503020204020204" pitchFamily="34" charset="-122"/>
                <a:cs typeface="+mn-ea"/>
              </a:defRPr>
            </a:lvl1pPr>
          </a:lstStyle>
          <a:p>
            <a:r>
              <a:rPr lang="zh-CN" altLang="en-US">
                <a:sym typeface="+mn-lt"/>
              </a:rPr>
              <a:t>黄敬率北京大学、中国大学等校部分同学由前门入城后，城门马上关闭了。清华大学、燕京大学、东北大学、北平大学等校同学沿着西河沿赴和平门和宣武门。但城门都已紧闭，同学们多次试图撞开城门，均未成功。后来几经交涉，军警答应以清华、燕京大学的队伍先撤走为条件，可以打开城门让其他学校的学生入城。</a:t>
            </a:r>
            <a:endParaRPr lang="en-US" altLang="zh-CN">
              <a:sym typeface="+mn-lt"/>
            </a:endParaRPr>
          </a:p>
          <a:p>
            <a:endParaRPr lang="en-US" altLang="zh-CN" dirty="0">
              <a:sym typeface="+mn-lt"/>
            </a:endParaRPr>
          </a:p>
        </p:txBody>
      </p:sp>
      <p:grpSp>
        <p:nvGrpSpPr>
          <p:cNvPr id="36" name="组合 35">
            <a:extLst>
              <a:ext uri="{FF2B5EF4-FFF2-40B4-BE49-F238E27FC236}">
                <a16:creationId xmlns:a16="http://schemas.microsoft.com/office/drawing/2014/main" id="{246751E5-BDFE-4418-B08A-FE83414F7D3B}"/>
              </a:ext>
            </a:extLst>
          </p:cNvPr>
          <p:cNvGrpSpPr/>
          <p:nvPr/>
        </p:nvGrpSpPr>
        <p:grpSpPr>
          <a:xfrm>
            <a:off x="1094127" y="4951760"/>
            <a:ext cx="451393" cy="234832"/>
            <a:chOff x="1018955" y="2730499"/>
            <a:chExt cx="539889" cy="280871"/>
          </a:xfrm>
        </p:grpSpPr>
        <p:grpSp>
          <p:nvGrpSpPr>
            <p:cNvPr id="37" name="组合 36">
              <a:extLst>
                <a:ext uri="{FF2B5EF4-FFF2-40B4-BE49-F238E27FC236}">
                  <a16:creationId xmlns:a16="http://schemas.microsoft.com/office/drawing/2014/main" id="{AB87E11A-C269-4083-9BED-758398B09AE7}"/>
                </a:ext>
              </a:extLst>
            </p:cNvPr>
            <p:cNvGrpSpPr/>
            <p:nvPr/>
          </p:nvGrpSpPr>
          <p:grpSpPr>
            <a:xfrm>
              <a:off x="1018955" y="2730499"/>
              <a:ext cx="539889" cy="280871"/>
              <a:chOff x="4732573" y="1497228"/>
              <a:chExt cx="749760" cy="390054"/>
            </a:xfrm>
          </p:grpSpPr>
          <p:sp>
            <p:nvSpPr>
              <p:cNvPr id="39" name="箭头: V 形 38">
                <a:extLst>
                  <a:ext uri="{FF2B5EF4-FFF2-40B4-BE49-F238E27FC236}">
                    <a16:creationId xmlns:a16="http://schemas.microsoft.com/office/drawing/2014/main" id="{0BBC13AF-25DE-4A78-A85E-5C31C5922545}"/>
                  </a:ext>
                </a:extLst>
              </p:cNvPr>
              <p:cNvSpPr/>
              <p:nvPr/>
            </p:nvSpPr>
            <p:spPr>
              <a:xfrm>
                <a:off x="5260044" y="1581111"/>
                <a:ext cx="222289" cy="222289"/>
              </a:xfrm>
              <a:prstGeom prst="chevron">
                <a:avLst/>
              </a:prstGeom>
              <a:solidFill>
                <a:srgbClr val="CD0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椭圆 39">
                <a:extLst>
                  <a:ext uri="{FF2B5EF4-FFF2-40B4-BE49-F238E27FC236}">
                    <a16:creationId xmlns:a16="http://schemas.microsoft.com/office/drawing/2014/main" id="{39E38766-25DA-48D0-A521-80777D28F842}"/>
                  </a:ext>
                </a:extLst>
              </p:cNvPr>
              <p:cNvSpPr/>
              <p:nvPr/>
            </p:nvSpPr>
            <p:spPr>
              <a:xfrm>
                <a:off x="4732573" y="1497228"/>
                <a:ext cx="390054" cy="390054"/>
              </a:xfrm>
              <a:prstGeom prst="ellipse">
                <a:avLst/>
              </a:prstGeom>
              <a:solidFill>
                <a:srgbClr val="CD0409"/>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星形: 五角 37">
              <a:extLst>
                <a:ext uri="{FF2B5EF4-FFF2-40B4-BE49-F238E27FC236}">
                  <a16:creationId xmlns:a16="http://schemas.microsoft.com/office/drawing/2014/main" id="{0C811F3E-4311-40CE-A4B5-37507CE48B4F}"/>
                </a:ext>
              </a:extLst>
            </p:cNvPr>
            <p:cNvSpPr/>
            <p:nvPr/>
          </p:nvSpPr>
          <p:spPr>
            <a:xfrm>
              <a:off x="1076880" y="2780073"/>
              <a:ext cx="170895" cy="170895"/>
            </a:xfrm>
            <a:prstGeom prst="star5">
              <a:avLst>
                <a:gd name="adj" fmla="val 21618"/>
                <a:gd name="hf" fmla="val 105146"/>
                <a:gd name="vf" fmla="val 11055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40">
            <a:extLst>
              <a:ext uri="{FF2B5EF4-FFF2-40B4-BE49-F238E27FC236}">
                <a16:creationId xmlns:a16="http://schemas.microsoft.com/office/drawing/2014/main" id="{1A58392D-B724-4577-8B29-18A8ED5EA1F6}"/>
              </a:ext>
            </a:extLst>
          </p:cNvPr>
          <p:cNvSpPr txBox="1"/>
          <p:nvPr/>
        </p:nvSpPr>
        <p:spPr>
          <a:xfrm>
            <a:off x="1613271" y="4878656"/>
            <a:ext cx="2145924" cy="369332"/>
          </a:xfrm>
          <a:prstGeom prst="rect">
            <a:avLst/>
          </a:prstGeom>
          <a:noFill/>
        </p:spPr>
        <p:txBody>
          <a:bodyPr wrap="square">
            <a:spAutoFit/>
          </a:bodyPr>
          <a:lstStyle>
            <a:defPPr>
              <a:defRPr lang="zh-CN"/>
            </a:defPPr>
            <a:lvl1pPr>
              <a:defRPr kumimoji="0" b="1" i="0" u="none" strike="noStrike" cap="none" spc="100" normalizeH="0" baseline="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ea"/>
              </a:defRPr>
            </a:lvl1pPr>
          </a:lstStyle>
          <a:p>
            <a:r>
              <a:rPr lang="zh-CN" altLang="en-US">
                <a:sym typeface="+mn-lt"/>
              </a:rPr>
              <a:t>晚上</a:t>
            </a:r>
            <a:r>
              <a:rPr lang="en-US" altLang="zh-CN">
                <a:sym typeface="+mn-lt"/>
              </a:rPr>
              <a:t>9</a:t>
            </a:r>
            <a:r>
              <a:rPr lang="zh-CN" altLang="en-US">
                <a:sym typeface="+mn-lt"/>
              </a:rPr>
              <a:t>点多钟</a:t>
            </a:r>
            <a:endParaRPr lang="zh-CN" altLang="en-US"/>
          </a:p>
        </p:txBody>
      </p:sp>
      <p:sp>
        <p:nvSpPr>
          <p:cNvPr id="43" name="文本框 42">
            <a:extLst>
              <a:ext uri="{FF2B5EF4-FFF2-40B4-BE49-F238E27FC236}">
                <a16:creationId xmlns:a16="http://schemas.microsoft.com/office/drawing/2014/main" id="{6FA480B1-9445-453C-90B0-C04F791F9B70}"/>
              </a:ext>
            </a:extLst>
          </p:cNvPr>
          <p:cNvSpPr txBox="1"/>
          <p:nvPr/>
        </p:nvSpPr>
        <p:spPr>
          <a:xfrm>
            <a:off x="1570475" y="5202099"/>
            <a:ext cx="9901385" cy="1465401"/>
          </a:xfrm>
          <a:prstGeom prst="rect">
            <a:avLst/>
          </a:prstGeom>
          <a:noFill/>
        </p:spPr>
        <p:txBody>
          <a:bodyPr wrap="square">
            <a:spAutoFit/>
          </a:bodyPr>
          <a:lstStyle>
            <a:defPPr>
              <a:defRPr lang="zh-CN"/>
            </a:defPPr>
            <a:lvl1pPr marR="0" lvl="0" fontAlgn="auto">
              <a:lnSpc>
                <a:spcPct val="130000"/>
              </a:lnSpc>
              <a:spcBef>
                <a:spcPts val="0"/>
              </a:spcBef>
              <a:spcAft>
                <a:spcPts val="0"/>
              </a:spcAft>
              <a:buClr>
                <a:srgbClr val="C00000"/>
              </a:buClr>
              <a:buSzTx/>
              <a:tabLst/>
              <a:defRPr kumimoji="0" sz="1400" b="0" i="0" u="none" strike="noStrike" cap="none" spc="100" normalizeH="0" baseline="0">
                <a:ln>
                  <a:noFill/>
                </a:ln>
                <a:solidFill>
                  <a:prstClr val="black"/>
                </a:solidFill>
                <a:effectLst/>
                <a:uLnTx/>
                <a:uFillTx/>
                <a:latin typeface="微软雅黑" panose="020B0503020204020204" pitchFamily="34" charset="-122"/>
                <a:ea typeface="微软雅黑" panose="020B0503020204020204" pitchFamily="34" charset="-122"/>
                <a:cs typeface="+mn-ea"/>
              </a:defRPr>
            </a:lvl1pPr>
          </a:lstStyle>
          <a:p>
            <a:r>
              <a:rPr lang="zh-CN" altLang="en-US">
                <a:sym typeface="+mn-lt"/>
              </a:rPr>
              <a:t>此时已是晚上</a:t>
            </a:r>
            <a:r>
              <a:rPr lang="en-US" altLang="zh-CN">
                <a:sym typeface="+mn-lt"/>
              </a:rPr>
              <a:t>9</a:t>
            </a:r>
            <a:r>
              <a:rPr lang="zh-CN" altLang="en-US">
                <a:sym typeface="+mn-lt"/>
              </a:rPr>
              <a:t>点多钟，当两校队伍离开后，城外四周的路灯全部熄灭，大批军警挥刀舞棍从四面八方向学生扑过来，许多人遭到毒打。由前门入城的学生想去宣武门接应，当走到西单绒线胡同西口时，遭到大批军警扑打，数十名学生被砍伤，街道上血迹斑斑，惨不忍睹。在“一二</a:t>
            </a:r>
            <a:r>
              <a:rPr lang="en-US" altLang="zh-CN">
                <a:sym typeface="+mn-lt"/>
              </a:rPr>
              <a:t>·</a:t>
            </a:r>
            <a:r>
              <a:rPr lang="zh-CN" altLang="en-US">
                <a:sym typeface="+mn-lt"/>
              </a:rPr>
              <a:t>一六”大示威中，全市学生共有</a:t>
            </a:r>
            <a:r>
              <a:rPr lang="en-US" altLang="zh-CN">
                <a:sym typeface="+mn-lt"/>
              </a:rPr>
              <a:t>22</a:t>
            </a:r>
            <a:r>
              <a:rPr lang="zh-CN" altLang="en-US">
                <a:sym typeface="+mn-lt"/>
              </a:rPr>
              <a:t>人被捕，</a:t>
            </a:r>
            <a:r>
              <a:rPr lang="en-US" altLang="zh-CN">
                <a:sym typeface="+mn-lt"/>
              </a:rPr>
              <a:t>300</a:t>
            </a:r>
            <a:r>
              <a:rPr lang="zh-CN" altLang="en-US">
                <a:sym typeface="+mn-lt"/>
              </a:rPr>
              <a:t>余人受伤，再一次暴露了反动当局的凶残面目。</a:t>
            </a:r>
          </a:p>
          <a:p>
            <a:endParaRPr lang="en-US" altLang="zh-CN" dirty="0">
              <a:sym typeface="+mn-lt"/>
            </a:endParaRPr>
          </a:p>
        </p:txBody>
      </p:sp>
      <p:pic>
        <p:nvPicPr>
          <p:cNvPr id="44" name="Picture 2">
            <a:extLst>
              <a:ext uri="{FF2B5EF4-FFF2-40B4-BE49-F238E27FC236}">
                <a16:creationId xmlns:a16="http://schemas.microsoft.com/office/drawing/2014/main" id="{9AC6A756-3CAF-41DC-B996-68AFCA6014E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207" t="27559" r="45144" b="50125"/>
          <a:stretch/>
        </p:blipFill>
        <p:spPr bwMode="auto">
          <a:xfrm>
            <a:off x="8418937" y="1623102"/>
            <a:ext cx="2805553" cy="723900"/>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a:extLst>
              <a:ext uri="{FF2B5EF4-FFF2-40B4-BE49-F238E27FC236}">
                <a16:creationId xmlns:a16="http://schemas.microsoft.com/office/drawing/2014/main" id="{7644C925-7FBA-4605-81B1-070BE905F91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366" t="53595" r="41985" b="24089"/>
          <a:stretch/>
        </p:blipFill>
        <p:spPr bwMode="auto">
          <a:xfrm>
            <a:off x="5460501" y="1623102"/>
            <a:ext cx="2805553" cy="723900"/>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a:extLst>
              <a:ext uri="{FF2B5EF4-FFF2-40B4-BE49-F238E27FC236}">
                <a16:creationId xmlns:a16="http://schemas.microsoft.com/office/drawing/2014/main" id="{3AC2850C-E920-4AAC-A857-950AC1C126A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0699" t="33954" r="25248" b="43730"/>
          <a:stretch/>
        </p:blipFill>
        <p:spPr bwMode="auto">
          <a:xfrm>
            <a:off x="4025903" y="1623102"/>
            <a:ext cx="1281715" cy="723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9797244"/>
      </p:ext>
    </p:extLst>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par>
                                <p:cTn id="10" presetID="53" presetClass="entr" presetSubtype="16" fill="hold" nodeType="with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p:cTn id="12" dur="500" fill="hold"/>
                                        <p:tgtEl>
                                          <p:spTgt spid="45"/>
                                        </p:tgtEl>
                                        <p:attrNameLst>
                                          <p:attrName>ppt_w</p:attrName>
                                        </p:attrNameLst>
                                      </p:cBhvr>
                                      <p:tavLst>
                                        <p:tav tm="0">
                                          <p:val>
                                            <p:fltVal val="0"/>
                                          </p:val>
                                        </p:tav>
                                        <p:tav tm="100000">
                                          <p:val>
                                            <p:strVal val="#ppt_w"/>
                                          </p:val>
                                        </p:tav>
                                      </p:tavLst>
                                    </p:anim>
                                    <p:anim calcmode="lin" valueType="num">
                                      <p:cBhvr>
                                        <p:cTn id="13" dur="500" fill="hold"/>
                                        <p:tgtEl>
                                          <p:spTgt spid="45"/>
                                        </p:tgtEl>
                                        <p:attrNameLst>
                                          <p:attrName>ppt_h</p:attrName>
                                        </p:attrNameLst>
                                      </p:cBhvr>
                                      <p:tavLst>
                                        <p:tav tm="0">
                                          <p:val>
                                            <p:fltVal val="0"/>
                                          </p:val>
                                        </p:tav>
                                        <p:tav tm="100000">
                                          <p:val>
                                            <p:strVal val="#ppt_h"/>
                                          </p:val>
                                        </p:tav>
                                      </p:tavLst>
                                    </p:anim>
                                    <p:animEffect transition="in" filter="fade">
                                      <p:cBhvr>
                                        <p:cTn id="14" dur="500"/>
                                        <p:tgtEl>
                                          <p:spTgt spid="45"/>
                                        </p:tgtEl>
                                      </p:cBhvr>
                                    </p:animEffect>
                                  </p:childTnLst>
                                </p:cTn>
                              </p:par>
                              <p:par>
                                <p:cTn id="15" presetID="53" presetClass="entr" presetSubtype="16" fill="hold" nodeType="with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p:cTn id="17" dur="500" fill="hold"/>
                                        <p:tgtEl>
                                          <p:spTgt spid="44"/>
                                        </p:tgtEl>
                                        <p:attrNameLst>
                                          <p:attrName>ppt_w</p:attrName>
                                        </p:attrNameLst>
                                      </p:cBhvr>
                                      <p:tavLst>
                                        <p:tav tm="0">
                                          <p:val>
                                            <p:fltVal val="0"/>
                                          </p:val>
                                        </p:tav>
                                        <p:tav tm="100000">
                                          <p:val>
                                            <p:strVal val="#ppt_w"/>
                                          </p:val>
                                        </p:tav>
                                      </p:tavLst>
                                    </p:anim>
                                    <p:anim calcmode="lin" valueType="num">
                                      <p:cBhvr>
                                        <p:cTn id="18" dur="500" fill="hold"/>
                                        <p:tgtEl>
                                          <p:spTgt spid="44"/>
                                        </p:tgtEl>
                                        <p:attrNameLst>
                                          <p:attrName>ppt_h</p:attrName>
                                        </p:attrNameLst>
                                      </p:cBhvr>
                                      <p:tavLst>
                                        <p:tav tm="0">
                                          <p:val>
                                            <p:fltVal val="0"/>
                                          </p:val>
                                        </p:tav>
                                        <p:tav tm="100000">
                                          <p:val>
                                            <p:strVal val="#ppt_h"/>
                                          </p:val>
                                        </p:tav>
                                      </p:tavLst>
                                    </p:anim>
                                    <p:animEffect transition="in" filter="fade">
                                      <p:cBhvr>
                                        <p:cTn id="19" dur="500"/>
                                        <p:tgtEl>
                                          <p:spTgt spid="44"/>
                                        </p:tgtEl>
                                      </p:cBhvr>
                                    </p:animEffect>
                                  </p:childTnLst>
                                </p:cTn>
                              </p:par>
                              <p:par>
                                <p:cTn id="20" presetID="53" presetClass="entr" presetSubtype="16"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up)">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ppt_w</p:attrName>
                                        </p:attrNameLst>
                                      </p:cBhvr>
                                      <p:tavLst>
                                        <p:tav tm="0">
                                          <p:val>
                                            <p:fltVal val="0"/>
                                          </p:val>
                                        </p:tav>
                                        <p:tav tm="100000">
                                          <p:val>
                                            <p:strVal val="#ppt_w"/>
                                          </p:val>
                                        </p:tav>
                                      </p:tavLst>
                                    </p:anim>
                                    <p:anim calcmode="lin" valueType="num">
                                      <p:cBhvr>
                                        <p:cTn id="35" dur="500" fill="hold"/>
                                        <p:tgtEl>
                                          <p:spTgt spid="22"/>
                                        </p:tgtEl>
                                        <p:attrNameLst>
                                          <p:attrName>ppt_h</p:attrName>
                                        </p:attrNameLst>
                                      </p:cBhvr>
                                      <p:tavLst>
                                        <p:tav tm="0">
                                          <p:val>
                                            <p:fltVal val="0"/>
                                          </p:val>
                                        </p:tav>
                                        <p:tav tm="100000">
                                          <p:val>
                                            <p:strVal val="#ppt_h"/>
                                          </p:val>
                                        </p:tav>
                                      </p:tavLst>
                                    </p:anim>
                                    <p:animEffect transition="in" filter="fade">
                                      <p:cBhvr>
                                        <p:cTn id="36" dur="500"/>
                                        <p:tgtEl>
                                          <p:spTgt spid="22"/>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down)">
                                      <p:cBhvr>
                                        <p:cTn id="46" dur="500"/>
                                        <p:tgtEl>
                                          <p:spTgt spid="26"/>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nodeType="clickEffect">
                                  <p:stCondLst>
                                    <p:cond delay="0"/>
                                  </p:stCondLst>
                                  <p:childTnLst>
                                    <p:set>
                                      <p:cBhvr>
                                        <p:cTn id="50" dur="1" fill="hold">
                                          <p:stCondLst>
                                            <p:cond delay="0"/>
                                          </p:stCondLst>
                                        </p:cTn>
                                        <p:tgtEl>
                                          <p:spTgt spid="28"/>
                                        </p:tgtEl>
                                        <p:attrNameLst>
                                          <p:attrName>style.visibility</p:attrName>
                                        </p:attrNameLst>
                                      </p:cBhvr>
                                      <p:to>
                                        <p:strVal val="visible"/>
                                      </p:to>
                                    </p:set>
                                    <p:anim calcmode="lin" valueType="num">
                                      <p:cBhvr>
                                        <p:cTn id="51" dur="500" fill="hold"/>
                                        <p:tgtEl>
                                          <p:spTgt spid="28"/>
                                        </p:tgtEl>
                                        <p:attrNameLst>
                                          <p:attrName>ppt_w</p:attrName>
                                        </p:attrNameLst>
                                      </p:cBhvr>
                                      <p:tavLst>
                                        <p:tav tm="0">
                                          <p:val>
                                            <p:fltVal val="0"/>
                                          </p:val>
                                        </p:tav>
                                        <p:tav tm="100000">
                                          <p:val>
                                            <p:strVal val="#ppt_w"/>
                                          </p:val>
                                        </p:tav>
                                      </p:tavLst>
                                    </p:anim>
                                    <p:anim calcmode="lin" valueType="num">
                                      <p:cBhvr>
                                        <p:cTn id="52" dur="500" fill="hold"/>
                                        <p:tgtEl>
                                          <p:spTgt spid="28"/>
                                        </p:tgtEl>
                                        <p:attrNameLst>
                                          <p:attrName>ppt_h</p:attrName>
                                        </p:attrNameLst>
                                      </p:cBhvr>
                                      <p:tavLst>
                                        <p:tav tm="0">
                                          <p:val>
                                            <p:fltVal val="0"/>
                                          </p:val>
                                        </p:tav>
                                        <p:tav tm="100000">
                                          <p:val>
                                            <p:strVal val="#ppt_h"/>
                                          </p:val>
                                        </p:tav>
                                      </p:tavLst>
                                    </p:anim>
                                    <p:animEffect transition="in" filter="fade">
                                      <p:cBhvr>
                                        <p:cTn id="53" dur="500"/>
                                        <p:tgtEl>
                                          <p:spTgt spid="28"/>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fade">
                                      <p:cBhvr>
                                        <p:cTn id="58" dur="500"/>
                                        <p:tgtEl>
                                          <p:spTgt spid="33"/>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wipe(down)">
                                      <p:cBhvr>
                                        <p:cTn id="63" dur="500"/>
                                        <p:tgtEl>
                                          <p:spTgt spid="35"/>
                                        </p:tgtEl>
                                      </p:cBhvr>
                                    </p:animEffect>
                                  </p:childTnLst>
                                </p:cTn>
                              </p:par>
                            </p:childTnLst>
                          </p:cTn>
                        </p:par>
                      </p:childTnLst>
                    </p:cTn>
                  </p:par>
                  <p:par>
                    <p:cTn id="64" fill="hold">
                      <p:stCondLst>
                        <p:cond delay="indefinite"/>
                      </p:stCondLst>
                      <p:childTnLst>
                        <p:par>
                          <p:cTn id="65" fill="hold">
                            <p:stCondLst>
                              <p:cond delay="0"/>
                            </p:stCondLst>
                            <p:childTnLst>
                              <p:par>
                                <p:cTn id="66" presetID="53" presetClass="entr" presetSubtype="16" fill="hold" nodeType="clickEffect">
                                  <p:stCondLst>
                                    <p:cond delay="0"/>
                                  </p:stCondLst>
                                  <p:childTnLst>
                                    <p:set>
                                      <p:cBhvr>
                                        <p:cTn id="67" dur="1" fill="hold">
                                          <p:stCondLst>
                                            <p:cond delay="0"/>
                                          </p:stCondLst>
                                        </p:cTn>
                                        <p:tgtEl>
                                          <p:spTgt spid="36"/>
                                        </p:tgtEl>
                                        <p:attrNameLst>
                                          <p:attrName>style.visibility</p:attrName>
                                        </p:attrNameLst>
                                      </p:cBhvr>
                                      <p:to>
                                        <p:strVal val="visible"/>
                                      </p:to>
                                    </p:set>
                                    <p:anim calcmode="lin" valueType="num">
                                      <p:cBhvr>
                                        <p:cTn id="68" dur="500" fill="hold"/>
                                        <p:tgtEl>
                                          <p:spTgt spid="36"/>
                                        </p:tgtEl>
                                        <p:attrNameLst>
                                          <p:attrName>ppt_w</p:attrName>
                                        </p:attrNameLst>
                                      </p:cBhvr>
                                      <p:tavLst>
                                        <p:tav tm="0">
                                          <p:val>
                                            <p:fltVal val="0"/>
                                          </p:val>
                                        </p:tav>
                                        <p:tav tm="100000">
                                          <p:val>
                                            <p:strVal val="#ppt_w"/>
                                          </p:val>
                                        </p:tav>
                                      </p:tavLst>
                                    </p:anim>
                                    <p:anim calcmode="lin" valueType="num">
                                      <p:cBhvr>
                                        <p:cTn id="69" dur="500" fill="hold"/>
                                        <p:tgtEl>
                                          <p:spTgt spid="36"/>
                                        </p:tgtEl>
                                        <p:attrNameLst>
                                          <p:attrName>ppt_h</p:attrName>
                                        </p:attrNameLst>
                                      </p:cBhvr>
                                      <p:tavLst>
                                        <p:tav tm="0">
                                          <p:val>
                                            <p:fltVal val="0"/>
                                          </p:val>
                                        </p:tav>
                                        <p:tav tm="100000">
                                          <p:val>
                                            <p:strVal val="#ppt_h"/>
                                          </p:val>
                                        </p:tav>
                                      </p:tavLst>
                                    </p:anim>
                                    <p:animEffect transition="in" filter="fade">
                                      <p:cBhvr>
                                        <p:cTn id="70" dur="500"/>
                                        <p:tgtEl>
                                          <p:spTgt spid="36"/>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fade">
                                      <p:cBhvr>
                                        <p:cTn id="75" dur="500"/>
                                        <p:tgtEl>
                                          <p:spTgt spid="41"/>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grpId="0" nodeType="clickEffect">
                                  <p:stCondLst>
                                    <p:cond delay="0"/>
                                  </p:stCondLst>
                                  <p:childTnLst>
                                    <p:set>
                                      <p:cBhvr>
                                        <p:cTn id="79" dur="1" fill="hold">
                                          <p:stCondLst>
                                            <p:cond delay="0"/>
                                          </p:stCondLst>
                                        </p:cTn>
                                        <p:tgtEl>
                                          <p:spTgt spid="43"/>
                                        </p:tgtEl>
                                        <p:attrNameLst>
                                          <p:attrName>style.visibility</p:attrName>
                                        </p:attrNameLst>
                                      </p:cBhvr>
                                      <p:to>
                                        <p:strVal val="visible"/>
                                      </p:to>
                                    </p:set>
                                    <p:animEffect transition="in" filter="wipe(down)">
                                      <p:cBhvr>
                                        <p:cTn id="80"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33" grpId="0"/>
      <p:bldP spid="35" grpId="0"/>
      <p:bldP spid="41" grpId="0"/>
      <p:bldP spid="4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AB1C8EA-8CAD-446F-A445-1AF1A8CCA936}"/>
              </a:ext>
            </a:extLst>
          </p:cNvPr>
          <p:cNvSpPr/>
          <p:nvPr/>
        </p:nvSpPr>
        <p:spPr>
          <a:xfrm>
            <a:off x="1130300" y="2173764"/>
            <a:ext cx="5499100" cy="905248"/>
          </a:xfrm>
          <a:prstGeom prst="rect">
            <a:avLst/>
          </a:prstGeom>
          <a:noFill/>
        </p:spPr>
        <p:txBody>
          <a:bodyPr wrap="square">
            <a:spAutoFit/>
          </a:bodyPr>
          <a:lstStyle/>
          <a:p>
            <a:pPr>
              <a:lnSpc>
                <a:spcPct val="130000"/>
              </a:lnSpc>
              <a:buClr>
                <a:srgbClr val="C00000"/>
              </a:buClr>
            </a:pPr>
            <a:r>
              <a:rPr lang="zh-CN" altLang="en-US" sz="1400" spc="100" dirty="0">
                <a:solidFill>
                  <a:prstClr val="black"/>
                </a:solidFill>
                <a:latin typeface="微软雅黑" panose="020B0503020204020204" pitchFamily="34" charset="-122"/>
                <a:ea typeface="微软雅黑" panose="020B0503020204020204" pitchFamily="34" charset="-122"/>
                <a:cs typeface="+mn-ea"/>
                <a:sym typeface="+mn-lt"/>
              </a:rPr>
              <a:t>北平学生的爱国斗争，打击了日本帝国主义的嚣张气焰，揭露了国民党当局的卖国行径，得到了各界爱国人士的支持响应，促进了抗日救亡运动的开展。</a:t>
            </a:r>
          </a:p>
        </p:txBody>
      </p:sp>
      <p:sp>
        <p:nvSpPr>
          <p:cNvPr id="4" name="矩形 3">
            <a:extLst>
              <a:ext uri="{FF2B5EF4-FFF2-40B4-BE49-F238E27FC236}">
                <a16:creationId xmlns:a16="http://schemas.microsoft.com/office/drawing/2014/main" id="{038D1B54-D948-485F-A48D-3E81CF056E13}"/>
              </a:ext>
            </a:extLst>
          </p:cNvPr>
          <p:cNvSpPr/>
          <p:nvPr/>
        </p:nvSpPr>
        <p:spPr>
          <a:xfrm>
            <a:off x="3925945" y="553872"/>
            <a:ext cx="4340109" cy="584775"/>
          </a:xfrm>
          <a:prstGeom prst="rect">
            <a:avLst/>
          </a:prstGeom>
          <a:noFill/>
          <a:ln>
            <a:noFill/>
          </a:ln>
        </p:spPr>
        <p:txBody>
          <a:bodyPr vert="horz" wrap="square">
            <a:spAutoFit/>
          </a:bodyPr>
          <a:lstStyle/>
          <a:p>
            <a:pPr algn="dist"/>
            <a:r>
              <a:rPr lang="en-US" altLang="zh-CN" sz="3200" b="1">
                <a:solidFill>
                  <a:srgbClr val="CD0409"/>
                </a:solidFill>
                <a:latin typeface="微软雅黑" panose="020B0503020204020204" pitchFamily="34" charset="-122"/>
                <a:ea typeface="微软雅黑" panose="020B0503020204020204" pitchFamily="34" charset="-122"/>
                <a:cs typeface="+mn-ea"/>
                <a:sym typeface="+mn-lt"/>
              </a:rPr>
              <a:t>—</a:t>
            </a:r>
            <a:r>
              <a:rPr lang="zh-CN" altLang="en-US" sz="3200" b="1">
                <a:solidFill>
                  <a:srgbClr val="CD0409"/>
                </a:solidFill>
                <a:latin typeface="微软雅黑" panose="020B0503020204020204" pitchFamily="34" charset="-122"/>
                <a:ea typeface="微软雅黑" panose="020B0503020204020204" pitchFamily="34" charset="-122"/>
                <a:cs typeface="+mn-ea"/>
                <a:sym typeface="+mn-lt"/>
              </a:rPr>
              <a:t>事件过程</a:t>
            </a:r>
            <a:r>
              <a:rPr lang="en-US" altLang="zh-CN" sz="3200" b="1">
                <a:solidFill>
                  <a:srgbClr val="CD0409"/>
                </a:solidFill>
                <a:latin typeface="微软雅黑" panose="020B0503020204020204" pitchFamily="34" charset="-122"/>
                <a:ea typeface="微软雅黑" panose="020B0503020204020204" pitchFamily="34" charset="-122"/>
                <a:cs typeface="+mn-ea"/>
                <a:sym typeface="+mn-lt"/>
              </a:rPr>
              <a:t>—</a:t>
            </a:r>
            <a:endParaRPr lang="zh-CN" altLang="en-US" sz="3200" b="1" dirty="0">
              <a:solidFill>
                <a:srgbClr val="CD0409"/>
              </a:solidFill>
              <a:latin typeface="微软雅黑" panose="020B0503020204020204" pitchFamily="34" charset="-122"/>
              <a:ea typeface="微软雅黑" panose="020B0503020204020204" pitchFamily="34" charset="-122"/>
              <a:cs typeface="+mn-ea"/>
              <a:sym typeface="+mn-lt"/>
            </a:endParaRPr>
          </a:p>
        </p:txBody>
      </p:sp>
      <p:pic>
        <p:nvPicPr>
          <p:cNvPr id="7170" name="Picture 2">
            <a:extLst>
              <a:ext uri="{FF2B5EF4-FFF2-40B4-BE49-F238E27FC236}">
                <a16:creationId xmlns:a16="http://schemas.microsoft.com/office/drawing/2014/main" id="{C978C85E-B671-4C7E-8CB4-8AB3A9B87BA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7177"/>
          <a:stretch/>
        </p:blipFill>
        <p:spPr bwMode="auto">
          <a:xfrm>
            <a:off x="6946900" y="1529590"/>
            <a:ext cx="4041659" cy="3209143"/>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a:extLst>
              <a:ext uri="{FF2B5EF4-FFF2-40B4-BE49-F238E27FC236}">
                <a16:creationId xmlns:a16="http://schemas.microsoft.com/office/drawing/2014/main" id="{A85298F8-A6BD-41ED-82C4-D0775E090B54}"/>
              </a:ext>
            </a:extLst>
          </p:cNvPr>
          <p:cNvGrpSpPr/>
          <p:nvPr/>
        </p:nvGrpSpPr>
        <p:grpSpPr>
          <a:xfrm>
            <a:off x="1130300" y="1510698"/>
            <a:ext cx="2197100" cy="570632"/>
            <a:chOff x="1460500" y="2007468"/>
            <a:chExt cx="2197100" cy="570632"/>
          </a:xfrm>
        </p:grpSpPr>
        <p:sp>
          <p:nvSpPr>
            <p:cNvPr id="3" name="矩形 2">
              <a:extLst>
                <a:ext uri="{FF2B5EF4-FFF2-40B4-BE49-F238E27FC236}">
                  <a16:creationId xmlns:a16="http://schemas.microsoft.com/office/drawing/2014/main" id="{E7D3F35D-2F0E-4E5B-8E8D-7D7F5849C6A6}"/>
                </a:ext>
              </a:extLst>
            </p:cNvPr>
            <p:cNvSpPr/>
            <p:nvPr/>
          </p:nvSpPr>
          <p:spPr>
            <a:xfrm>
              <a:off x="1460500" y="2007468"/>
              <a:ext cx="2197100" cy="570632"/>
            </a:xfrm>
            <a:prstGeom prst="rect">
              <a:avLst/>
            </a:prstGeom>
            <a:solidFill>
              <a:srgbClr val="C00000"/>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100" normalizeH="0" baseline="0" noProof="0" dirty="0">
                <a:ln>
                  <a:noFill/>
                </a:ln>
                <a:solidFill>
                  <a:prstClr val="white"/>
                </a:solidFill>
                <a:effectLst/>
                <a:uLnTx/>
                <a:uFillTx/>
                <a:latin typeface="等线" panose="020F0502020204030204"/>
                <a:ea typeface="等线" panose="02010600030101010101" pitchFamily="2" charset="-122"/>
                <a:cs typeface="+mn-ea"/>
                <a:sym typeface="+mn-lt"/>
              </a:endParaRPr>
            </a:p>
          </p:txBody>
        </p:sp>
        <p:sp>
          <p:nvSpPr>
            <p:cNvPr id="7" name="文本框 6">
              <a:extLst>
                <a:ext uri="{FF2B5EF4-FFF2-40B4-BE49-F238E27FC236}">
                  <a16:creationId xmlns:a16="http://schemas.microsoft.com/office/drawing/2014/main" id="{A2BC9D92-65B9-4B12-9B21-A344538C52EF}"/>
                </a:ext>
              </a:extLst>
            </p:cNvPr>
            <p:cNvSpPr txBox="1"/>
            <p:nvPr/>
          </p:nvSpPr>
          <p:spPr>
            <a:xfrm>
              <a:off x="1638300" y="2061951"/>
              <a:ext cx="1841500" cy="461665"/>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10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声援北平</a:t>
              </a:r>
              <a:endParaRPr kumimoji="0" lang="zh-CN" altLang="en-US" sz="2400" b="1" i="0" u="none" strike="noStrike" kern="1200" cap="none" spc="10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3" name="组合 12">
            <a:extLst>
              <a:ext uri="{FF2B5EF4-FFF2-40B4-BE49-F238E27FC236}">
                <a16:creationId xmlns:a16="http://schemas.microsoft.com/office/drawing/2014/main" id="{CF965883-FC46-46C2-807D-3D77BF17AA33}"/>
              </a:ext>
            </a:extLst>
          </p:cNvPr>
          <p:cNvGrpSpPr/>
          <p:nvPr/>
        </p:nvGrpSpPr>
        <p:grpSpPr>
          <a:xfrm>
            <a:off x="1130300" y="3120646"/>
            <a:ext cx="5657850" cy="1618088"/>
            <a:chOff x="1130300" y="3120646"/>
            <a:chExt cx="5657850" cy="1618088"/>
          </a:xfrm>
        </p:grpSpPr>
        <p:sp>
          <p:nvSpPr>
            <p:cNvPr id="15" name="矩形 14">
              <a:extLst>
                <a:ext uri="{FF2B5EF4-FFF2-40B4-BE49-F238E27FC236}">
                  <a16:creationId xmlns:a16="http://schemas.microsoft.com/office/drawing/2014/main" id="{BDE2648D-30A9-4FB9-B76C-7998459AAE70}"/>
                </a:ext>
              </a:extLst>
            </p:cNvPr>
            <p:cNvSpPr/>
            <p:nvPr/>
          </p:nvSpPr>
          <p:spPr>
            <a:xfrm>
              <a:off x="1130300" y="3120646"/>
              <a:ext cx="5638800" cy="1618088"/>
            </a:xfrm>
            <a:prstGeom prst="rect">
              <a:avLst/>
            </a:prstGeom>
            <a:solidFill>
              <a:schemeClr val="bg1">
                <a:lumMod val="95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100" normalizeH="0" baseline="0" noProof="0" dirty="0">
                <a:ln>
                  <a:noFill/>
                </a:ln>
                <a:solidFill>
                  <a:prstClr val="white"/>
                </a:solidFill>
                <a:effectLst/>
                <a:uLnTx/>
                <a:uFillTx/>
                <a:latin typeface="等线" panose="020F0502020204030204"/>
                <a:ea typeface="等线" panose="02010600030101010101" pitchFamily="2" charset="-122"/>
                <a:cs typeface="+mn-ea"/>
                <a:sym typeface="+mn-lt"/>
              </a:endParaRPr>
            </a:p>
          </p:txBody>
        </p:sp>
        <p:sp>
          <p:nvSpPr>
            <p:cNvPr id="12" name="文本框 11">
              <a:extLst>
                <a:ext uri="{FF2B5EF4-FFF2-40B4-BE49-F238E27FC236}">
                  <a16:creationId xmlns:a16="http://schemas.microsoft.com/office/drawing/2014/main" id="{59D5F261-90F0-4152-A952-2A9E71B80083}"/>
                </a:ext>
              </a:extLst>
            </p:cNvPr>
            <p:cNvSpPr txBox="1"/>
            <p:nvPr/>
          </p:nvSpPr>
          <p:spPr>
            <a:xfrm>
              <a:off x="1149350" y="3155810"/>
              <a:ext cx="5638800" cy="1465401"/>
            </a:xfrm>
            <a:prstGeom prst="rect">
              <a:avLst/>
            </a:prstGeom>
            <a:noFill/>
          </p:spPr>
          <p:txBody>
            <a:bodyPr wrap="square">
              <a:spAutoFit/>
            </a:bodyPr>
            <a:lstStyle>
              <a:defPPr>
                <a:defRPr lang="zh-CN"/>
              </a:defPPr>
              <a:lvl1pPr>
                <a:lnSpc>
                  <a:spcPct val="130000"/>
                </a:lnSpc>
                <a:buClr>
                  <a:srgbClr val="C00000"/>
                </a:buClr>
                <a:defRPr sz="1400" spc="100">
                  <a:solidFill>
                    <a:prstClr val="black"/>
                  </a:solidFill>
                  <a:latin typeface="微软雅黑" panose="020B0503020204020204" pitchFamily="34" charset="-122"/>
                  <a:ea typeface="微软雅黑" panose="020B0503020204020204" pitchFamily="34" charset="-122"/>
                  <a:cs typeface="+mn-ea"/>
                </a:defRPr>
              </a:lvl1pPr>
            </a:lstStyle>
            <a:p>
              <a:r>
                <a:rPr lang="en-US" altLang="zh-CN">
                  <a:sym typeface="+mn-lt"/>
                </a:rPr>
                <a:t>12</a:t>
              </a:r>
              <a:r>
                <a:rPr lang="zh-CN" altLang="en-US">
                  <a:sym typeface="+mn-lt"/>
                </a:rPr>
                <a:t>月</a:t>
              </a:r>
              <a:r>
                <a:rPr lang="en-US" altLang="zh-CN">
                  <a:sym typeface="+mn-lt"/>
                </a:rPr>
                <a:t>18</a:t>
              </a:r>
              <a:r>
                <a:rPr lang="zh-CN" altLang="en-US">
                  <a:sym typeface="+mn-lt"/>
                </a:rPr>
                <a:t>日全天，北京大学、清华大学等</a:t>
              </a:r>
              <a:r>
                <a:rPr lang="en-US" altLang="zh-CN">
                  <a:sym typeface="+mn-lt"/>
                </a:rPr>
                <a:t>6</a:t>
              </a:r>
              <a:r>
                <a:rPr lang="zh-CN" altLang="en-US">
                  <a:sym typeface="+mn-lt"/>
                </a:rPr>
                <a:t>所大学的校长，联名要求释放被捕学生。同日，中华全国总工会向全国工人紧急呼吁援助学生救国运动，各地工人纷纷举行罢工，支持学生斗争。</a:t>
              </a:r>
              <a:r>
                <a:rPr lang="en-US" altLang="zh-CN">
                  <a:sym typeface="+mn-lt"/>
                </a:rPr>
                <a:t>20</a:t>
              </a:r>
              <a:r>
                <a:rPr lang="zh-CN" altLang="en-US">
                  <a:sym typeface="+mn-lt"/>
                </a:rPr>
                <a:t>日，共青团中央发表宣言，号召青年学生深入到工农群众中扩大抗日救国运动。</a:t>
              </a:r>
              <a:endParaRPr lang="en-US" altLang="zh-CN" dirty="0">
                <a:sym typeface="+mn-lt"/>
              </a:endParaRPr>
            </a:p>
          </p:txBody>
        </p:sp>
      </p:grpSp>
      <p:sp>
        <p:nvSpPr>
          <p:cNvPr id="14" name="文本框 13">
            <a:extLst>
              <a:ext uri="{FF2B5EF4-FFF2-40B4-BE49-F238E27FC236}">
                <a16:creationId xmlns:a16="http://schemas.microsoft.com/office/drawing/2014/main" id="{4A2346A7-9847-41C6-A0AB-D443E7B45B82}"/>
              </a:ext>
            </a:extLst>
          </p:cNvPr>
          <p:cNvSpPr txBox="1"/>
          <p:nvPr/>
        </p:nvSpPr>
        <p:spPr>
          <a:xfrm>
            <a:off x="1092200" y="4793216"/>
            <a:ext cx="9994900" cy="1745478"/>
          </a:xfrm>
          <a:prstGeom prst="rect">
            <a:avLst/>
          </a:prstGeom>
          <a:noFill/>
        </p:spPr>
        <p:txBody>
          <a:bodyPr wrap="square">
            <a:spAutoFit/>
          </a:bodyPr>
          <a:lstStyle>
            <a:defPPr>
              <a:defRPr lang="zh-CN"/>
            </a:defPPr>
            <a:lvl1pPr>
              <a:lnSpc>
                <a:spcPct val="130000"/>
              </a:lnSpc>
              <a:buClr>
                <a:srgbClr val="C00000"/>
              </a:buClr>
              <a:defRPr sz="1400" spc="100">
                <a:solidFill>
                  <a:prstClr val="black"/>
                </a:solidFill>
                <a:latin typeface="微软雅黑" panose="020B0503020204020204" pitchFamily="34" charset="-122"/>
                <a:ea typeface="微软雅黑" panose="020B0503020204020204" pitchFamily="34" charset="-122"/>
                <a:cs typeface="+mn-ea"/>
              </a:defRPr>
            </a:lvl1pPr>
          </a:lstStyle>
          <a:p>
            <a:r>
              <a:rPr lang="zh-CN" altLang="en-US">
                <a:sym typeface="+mn-lt"/>
              </a:rPr>
              <a:t>各地社团组织纷纷发表通电和宣言，声援北平学生爱国运动。宋庆龄、鲁迅、马相伯、沈钧儒、王造时、邹韬奋、陶行知、章乃器、李公朴、史良等爱国知名人士纷纷表示支持。宋庆龄从上海寄给北平学联</a:t>
            </a:r>
            <a:r>
              <a:rPr lang="en-US" altLang="zh-CN">
                <a:sym typeface="+mn-lt"/>
              </a:rPr>
              <a:t>100</a:t>
            </a:r>
            <a:r>
              <a:rPr lang="zh-CN" altLang="en-US">
                <a:sym typeface="+mn-lt"/>
              </a:rPr>
              <a:t>多元钱，作为开展抗日救国工作的费用。鲁迅于</a:t>
            </a:r>
            <a:r>
              <a:rPr lang="en-US" altLang="zh-CN">
                <a:sym typeface="+mn-lt"/>
              </a:rPr>
              <a:t>12</a:t>
            </a:r>
            <a:r>
              <a:rPr lang="zh-CN" altLang="en-US">
                <a:sym typeface="+mn-lt"/>
              </a:rPr>
              <a:t>月</a:t>
            </a:r>
            <a:r>
              <a:rPr lang="en-US" altLang="zh-CN">
                <a:sym typeface="+mn-lt"/>
              </a:rPr>
              <a:t>18</a:t>
            </a:r>
            <a:r>
              <a:rPr lang="zh-CN" altLang="en-US">
                <a:sym typeface="+mn-lt"/>
              </a:rPr>
              <a:t>日至</a:t>
            </a:r>
            <a:r>
              <a:rPr lang="en-US" altLang="zh-CN">
                <a:sym typeface="+mn-lt"/>
              </a:rPr>
              <a:t>19</a:t>
            </a:r>
            <a:r>
              <a:rPr lang="zh-CN" altLang="en-US">
                <a:sym typeface="+mn-lt"/>
              </a:rPr>
              <a:t>日夜，撰文热情赞扬爱国学生的英勇斗争精神，并寄以“石在，火种是不会绝的”殷切希望。</a:t>
            </a:r>
            <a:r>
              <a:rPr lang="en-US" altLang="zh-CN">
                <a:sym typeface="+mn-lt"/>
              </a:rPr>
              <a:t>12</a:t>
            </a:r>
            <a:r>
              <a:rPr lang="zh-CN" altLang="en-US">
                <a:sym typeface="+mn-lt"/>
              </a:rPr>
              <a:t>月</a:t>
            </a:r>
            <a:r>
              <a:rPr lang="en-US" altLang="zh-CN">
                <a:sym typeface="+mn-lt"/>
              </a:rPr>
              <a:t>26</a:t>
            </a:r>
            <a:r>
              <a:rPr lang="zh-CN" altLang="en-US">
                <a:sym typeface="+mn-lt"/>
              </a:rPr>
              <a:t>日，陕甘苏区各界民众举行集会，声援北平和各地学生的抗日救国运动。在北平学生爱国运动的影响下，全国各地学生群起响应。一时间，在黄河两岸，大江南北，到处响彻抗日救亡的号角。</a:t>
            </a:r>
          </a:p>
          <a:p>
            <a:endParaRPr lang="en-US" altLang="zh-CN" dirty="0">
              <a:sym typeface="+mn-lt"/>
            </a:endParaRPr>
          </a:p>
        </p:txBody>
      </p:sp>
    </p:spTree>
    <p:extLst>
      <p:ext uri="{BB962C8B-B14F-4D97-AF65-F5344CB8AC3E}">
        <p14:creationId xmlns:p14="http://schemas.microsoft.com/office/powerpoint/2010/main" val="2705519527"/>
      </p:ext>
    </p:extLst>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7170"/>
                                        </p:tgtEl>
                                        <p:attrNameLst>
                                          <p:attrName>style.visibility</p:attrName>
                                        </p:attrNameLst>
                                      </p:cBhvr>
                                      <p:to>
                                        <p:strVal val="visible"/>
                                      </p:to>
                                    </p:set>
                                    <p:animEffect transition="in" filter="wipe(down)">
                                      <p:cBhvr>
                                        <p:cTn id="14" dur="500"/>
                                        <p:tgtEl>
                                          <p:spTgt spid="7170"/>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6CF1D63A-D608-41FF-8B82-68EDAE8913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51958" y="1257302"/>
            <a:ext cx="3200409" cy="2133606"/>
          </a:xfrm>
          <a:prstGeom prst="rect">
            <a:avLst/>
          </a:prstGeom>
        </p:spPr>
      </p:pic>
      <p:grpSp>
        <p:nvGrpSpPr>
          <p:cNvPr id="19" name="组合 18">
            <a:extLst>
              <a:ext uri="{FF2B5EF4-FFF2-40B4-BE49-F238E27FC236}">
                <a16:creationId xmlns:a16="http://schemas.microsoft.com/office/drawing/2014/main" id="{C41C6472-F07C-4C4C-B3E2-9B7C2FFB4C78}"/>
              </a:ext>
            </a:extLst>
          </p:cNvPr>
          <p:cNvGrpSpPr/>
          <p:nvPr/>
        </p:nvGrpSpPr>
        <p:grpSpPr>
          <a:xfrm>
            <a:off x="1066367" y="4536311"/>
            <a:ext cx="10254776" cy="1857753"/>
            <a:chOff x="1052519" y="4514784"/>
            <a:chExt cx="7743139" cy="1857753"/>
          </a:xfrm>
        </p:grpSpPr>
        <p:sp>
          <p:nvSpPr>
            <p:cNvPr id="18" name="矩形 17">
              <a:extLst>
                <a:ext uri="{FF2B5EF4-FFF2-40B4-BE49-F238E27FC236}">
                  <a16:creationId xmlns:a16="http://schemas.microsoft.com/office/drawing/2014/main" id="{FB0DC97E-480F-4529-9E42-CC2400FEEF51}"/>
                </a:ext>
              </a:extLst>
            </p:cNvPr>
            <p:cNvSpPr/>
            <p:nvPr/>
          </p:nvSpPr>
          <p:spPr>
            <a:xfrm>
              <a:off x="1052519" y="4787650"/>
              <a:ext cx="7743139" cy="1377621"/>
            </a:xfrm>
            <a:prstGeom prst="rect">
              <a:avLst/>
            </a:prstGeom>
            <a:solidFill>
              <a:schemeClr val="bg1">
                <a:lumMod val="95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100" normalizeH="0" baseline="0" noProof="0" dirty="0">
                <a:ln>
                  <a:noFill/>
                </a:ln>
                <a:solidFill>
                  <a:prstClr val="white"/>
                </a:solidFill>
                <a:effectLst/>
                <a:uLnTx/>
                <a:uFillTx/>
                <a:latin typeface="等线" panose="020F0502020204030204"/>
                <a:ea typeface="等线" panose="02010600030101010101" pitchFamily="2" charset="-122"/>
                <a:cs typeface="+mn-ea"/>
                <a:sym typeface="+mn-lt"/>
              </a:endParaRPr>
            </a:p>
          </p:txBody>
        </p:sp>
        <p:sp>
          <p:nvSpPr>
            <p:cNvPr id="2" name="矩形 1">
              <a:extLst>
                <a:ext uri="{FF2B5EF4-FFF2-40B4-BE49-F238E27FC236}">
                  <a16:creationId xmlns:a16="http://schemas.microsoft.com/office/drawing/2014/main" id="{20919E16-1644-42C9-86C0-2C99092CE2D7}"/>
                </a:ext>
              </a:extLst>
            </p:cNvPr>
            <p:cNvSpPr/>
            <p:nvPr/>
          </p:nvSpPr>
          <p:spPr>
            <a:xfrm>
              <a:off x="1232433" y="4514784"/>
              <a:ext cx="7383312" cy="1857753"/>
            </a:xfrm>
            <a:prstGeom prst="rect">
              <a:avLst/>
            </a:prstGeom>
            <a:noFill/>
          </p:spPr>
          <p:txBody>
            <a:bodyPr wrap="square">
              <a:spAutoFit/>
            </a:bodyPr>
            <a:lstStyle/>
            <a:p>
              <a:pPr algn="ctr">
                <a:lnSpc>
                  <a:spcPct val="130000"/>
                </a:lnSpc>
                <a:buClr>
                  <a:srgbClr val="C00000"/>
                </a:buClr>
              </a:pPr>
              <a:endParaRPr lang="en-US" altLang="zh-CN" spc="100" dirty="0">
                <a:solidFill>
                  <a:prstClr val="black"/>
                </a:solidFill>
                <a:latin typeface="微软雅黑" panose="020B0503020204020204" pitchFamily="34" charset="-122"/>
                <a:ea typeface="微软雅黑" panose="020B0503020204020204" pitchFamily="34" charset="-122"/>
                <a:cs typeface="+mn-ea"/>
                <a:sym typeface="+mn-lt"/>
              </a:endParaRPr>
            </a:p>
            <a:p>
              <a:pPr algn="ctr">
                <a:lnSpc>
                  <a:spcPct val="130000"/>
                </a:lnSpc>
                <a:buClr>
                  <a:srgbClr val="C00000"/>
                </a:buClr>
              </a:pPr>
              <a:r>
                <a:rPr lang="en-US" altLang="zh-CN" spc="100" dirty="0">
                  <a:solidFill>
                    <a:prstClr val="black"/>
                  </a:solidFill>
                  <a:latin typeface="微软雅黑" panose="020B0503020204020204" pitchFamily="34" charset="-122"/>
                  <a:ea typeface="微软雅黑" panose="020B0503020204020204" pitchFamily="34" charset="-122"/>
                  <a:cs typeface="+mn-ea"/>
                  <a:sym typeface="+mn-lt"/>
                </a:rPr>
                <a:t>1936</a:t>
              </a:r>
              <a:r>
                <a:rPr lang="zh-CN" altLang="en-US" spc="100" dirty="0">
                  <a:solidFill>
                    <a:prstClr val="black"/>
                  </a:solidFill>
                  <a:latin typeface="微软雅黑" panose="020B0503020204020204" pitchFamily="34" charset="-122"/>
                  <a:ea typeface="微软雅黑" panose="020B0503020204020204" pitchFamily="34" charset="-122"/>
                  <a:cs typeface="+mn-ea"/>
                  <a:sym typeface="+mn-lt"/>
                </a:rPr>
                <a:t>年，南下扩大宣传团在北平召开团员代表大会，正式成立了民族解放先锋队（后改名中华民族解放先锋队），这是党领导成立的先进青年组织。它的诞生和发展，大大推动了</a:t>
              </a:r>
              <a:r>
                <a:rPr lang="zh-CN" altLang="en-US" spc="100">
                  <a:solidFill>
                    <a:prstClr val="black"/>
                  </a:solidFill>
                  <a:latin typeface="微软雅黑" panose="020B0503020204020204" pitchFamily="34" charset="-122"/>
                  <a:ea typeface="微软雅黑" panose="020B0503020204020204" pitchFamily="34" charset="-122"/>
                  <a:cs typeface="+mn-ea"/>
                  <a:sym typeface="+mn-lt"/>
                </a:rPr>
                <a:t>“一二</a:t>
              </a:r>
              <a:r>
                <a:rPr lang="en-US" altLang="zh-CN" spc="100" dirty="0">
                  <a:solidFill>
                    <a:prstClr val="black"/>
                  </a:solidFill>
                  <a:latin typeface="微软雅黑" panose="020B0503020204020204" pitchFamily="34" charset="-122"/>
                  <a:ea typeface="微软雅黑" panose="020B0503020204020204" pitchFamily="34" charset="-122"/>
                  <a:cs typeface="+mn-ea"/>
                  <a:sym typeface="+mn-lt"/>
                </a:rPr>
                <a:t>·</a:t>
              </a:r>
              <a:r>
                <a:rPr lang="zh-CN" altLang="en-US" spc="100" dirty="0">
                  <a:solidFill>
                    <a:prstClr val="black"/>
                  </a:solidFill>
                  <a:latin typeface="微软雅黑" panose="020B0503020204020204" pitchFamily="34" charset="-122"/>
                  <a:ea typeface="微软雅黑" panose="020B0503020204020204" pitchFamily="34" charset="-122"/>
                  <a:cs typeface="+mn-ea"/>
                  <a:sym typeface="+mn-lt"/>
                </a:rPr>
                <a:t>九”运动的深入</a:t>
              </a:r>
              <a:r>
                <a:rPr lang="zh-CN" altLang="en-US" spc="100">
                  <a:solidFill>
                    <a:prstClr val="black"/>
                  </a:solidFill>
                  <a:latin typeface="微软雅黑" panose="020B0503020204020204" pitchFamily="34" charset="-122"/>
                  <a:ea typeface="微软雅黑" panose="020B0503020204020204" pitchFamily="34" charset="-122"/>
                  <a:cs typeface="+mn-ea"/>
                  <a:sym typeface="+mn-lt"/>
                </a:rPr>
                <a:t>发展。</a:t>
              </a:r>
              <a:endParaRPr lang="en-US" altLang="zh-CN" spc="100" dirty="0">
                <a:solidFill>
                  <a:prstClr val="black"/>
                </a:solidFill>
                <a:latin typeface="微软雅黑" panose="020B0503020204020204" pitchFamily="34" charset="-122"/>
                <a:ea typeface="微软雅黑" panose="020B0503020204020204" pitchFamily="34" charset="-122"/>
                <a:cs typeface="+mn-ea"/>
                <a:sym typeface="+mn-lt"/>
              </a:endParaRPr>
            </a:p>
            <a:p>
              <a:pPr algn="ctr">
                <a:lnSpc>
                  <a:spcPct val="130000"/>
                </a:lnSpc>
                <a:buClr>
                  <a:srgbClr val="C00000"/>
                </a:buClr>
              </a:pPr>
              <a:endParaRPr lang="zh-CN" altLang="en-US" spc="100" dirty="0">
                <a:solidFill>
                  <a:prstClr val="black"/>
                </a:solidFill>
                <a:latin typeface="微软雅黑" panose="020B0503020204020204" pitchFamily="34" charset="-122"/>
                <a:ea typeface="微软雅黑" panose="020B0503020204020204" pitchFamily="34" charset="-122"/>
                <a:cs typeface="+mn-ea"/>
                <a:sym typeface="+mn-lt"/>
              </a:endParaRPr>
            </a:p>
          </p:txBody>
        </p:sp>
      </p:grpSp>
      <p:sp>
        <p:nvSpPr>
          <p:cNvPr id="4" name="矩形 3">
            <a:extLst>
              <a:ext uri="{FF2B5EF4-FFF2-40B4-BE49-F238E27FC236}">
                <a16:creationId xmlns:a16="http://schemas.microsoft.com/office/drawing/2014/main" id="{E9416D9F-D9ED-4CB2-A3D0-58D4D52982EE}"/>
              </a:ext>
            </a:extLst>
          </p:cNvPr>
          <p:cNvSpPr/>
          <p:nvPr/>
        </p:nvSpPr>
        <p:spPr>
          <a:xfrm>
            <a:off x="3925945" y="553872"/>
            <a:ext cx="4340109" cy="584775"/>
          </a:xfrm>
          <a:prstGeom prst="rect">
            <a:avLst/>
          </a:prstGeom>
          <a:noFill/>
          <a:ln>
            <a:noFill/>
          </a:ln>
        </p:spPr>
        <p:txBody>
          <a:bodyPr vert="horz" wrap="square">
            <a:spAutoFit/>
          </a:bodyPr>
          <a:lstStyle/>
          <a:p>
            <a:pPr algn="dist"/>
            <a:r>
              <a:rPr lang="en-US" altLang="zh-CN" sz="3200" b="1">
                <a:solidFill>
                  <a:srgbClr val="CD0409"/>
                </a:solidFill>
                <a:latin typeface="微软雅黑" panose="020B0503020204020204" pitchFamily="34" charset="-122"/>
                <a:ea typeface="微软雅黑" panose="020B0503020204020204" pitchFamily="34" charset="-122"/>
                <a:cs typeface="+mn-ea"/>
                <a:sym typeface="+mn-lt"/>
              </a:rPr>
              <a:t>—</a:t>
            </a:r>
            <a:r>
              <a:rPr lang="zh-CN" altLang="en-US" sz="3200" b="1">
                <a:solidFill>
                  <a:srgbClr val="CD0409"/>
                </a:solidFill>
                <a:latin typeface="微软雅黑" panose="020B0503020204020204" pitchFamily="34" charset="-122"/>
                <a:ea typeface="微软雅黑" panose="020B0503020204020204" pitchFamily="34" charset="-122"/>
                <a:cs typeface="+mn-ea"/>
                <a:sym typeface="+mn-lt"/>
              </a:rPr>
              <a:t>事件过程</a:t>
            </a:r>
            <a:r>
              <a:rPr lang="en-US" altLang="zh-CN" sz="3200" b="1">
                <a:solidFill>
                  <a:srgbClr val="CD0409"/>
                </a:solidFill>
                <a:latin typeface="微软雅黑" panose="020B0503020204020204" pitchFamily="34" charset="-122"/>
                <a:ea typeface="微软雅黑" panose="020B0503020204020204" pitchFamily="34" charset="-122"/>
                <a:cs typeface="+mn-ea"/>
                <a:sym typeface="+mn-lt"/>
              </a:rPr>
              <a:t>—</a:t>
            </a:r>
            <a:endParaRPr lang="zh-CN" altLang="en-US" sz="3200" b="1" dirty="0">
              <a:solidFill>
                <a:srgbClr val="CD0409"/>
              </a:solidFill>
              <a:latin typeface="微软雅黑" panose="020B0503020204020204" pitchFamily="34" charset="-122"/>
              <a:ea typeface="微软雅黑" panose="020B0503020204020204" pitchFamily="34" charset="-122"/>
              <a:cs typeface="+mn-ea"/>
              <a:sym typeface="+mn-lt"/>
            </a:endParaRPr>
          </a:p>
        </p:txBody>
      </p:sp>
      <p:sp>
        <p:nvSpPr>
          <p:cNvPr id="6" name="文本框 5">
            <a:extLst>
              <a:ext uri="{FF2B5EF4-FFF2-40B4-BE49-F238E27FC236}">
                <a16:creationId xmlns:a16="http://schemas.microsoft.com/office/drawing/2014/main" id="{A6723A43-9790-46E0-BBF1-E471281B39F7}"/>
              </a:ext>
            </a:extLst>
          </p:cNvPr>
          <p:cNvSpPr txBox="1"/>
          <p:nvPr/>
        </p:nvSpPr>
        <p:spPr>
          <a:xfrm>
            <a:off x="1066367" y="3634603"/>
            <a:ext cx="5500746" cy="909352"/>
          </a:xfrm>
          <a:prstGeom prst="rect">
            <a:avLst/>
          </a:prstGeom>
          <a:noFill/>
        </p:spPr>
        <p:txBody>
          <a:bodyPr wrap="square">
            <a:spAutoFit/>
          </a:bodyPr>
          <a:lstStyle>
            <a:defPPr>
              <a:defRPr lang="zh-CN"/>
            </a:defPPr>
            <a:lvl1pPr>
              <a:lnSpc>
                <a:spcPct val="130000"/>
              </a:lnSpc>
              <a:buClr>
                <a:srgbClr val="C00000"/>
              </a:buClr>
              <a:defRPr sz="1400" spc="100">
                <a:solidFill>
                  <a:prstClr val="black"/>
                </a:solidFill>
                <a:latin typeface="微软雅黑" panose="020B0503020204020204" pitchFamily="34" charset="-122"/>
                <a:ea typeface="微软雅黑" panose="020B0503020204020204" pitchFamily="34" charset="-122"/>
                <a:cs typeface="+mn-ea"/>
              </a:defRPr>
            </a:lvl1pPr>
          </a:lstStyle>
          <a:p>
            <a:r>
              <a:rPr lang="zh-CN" altLang="en-US">
                <a:sym typeface="+mn-lt"/>
              </a:rPr>
              <a:t>两次游行示威之后，在党的领导下，北平学联成立了南下扩大宣传团，深入工厂农村，发动各地工农士兵群众开展反日反蒋斗争，也使爱国学生们得到了锻炼和教育。</a:t>
            </a:r>
            <a:endParaRPr lang="en-US" altLang="zh-CN" dirty="0">
              <a:sym typeface="+mn-lt"/>
            </a:endParaRPr>
          </a:p>
        </p:txBody>
      </p:sp>
      <p:cxnSp>
        <p:nvCxnSpPr>
          <p:cNvPr id="9" name="直接连接符 8">
            <a:extLst>
              <a:ext uri="{FF2B5EF4-FFF2-40B4-BE49-F238E27FC236}">
                <a16:creationId xmlns:a16="http://schemas.microsoft.com/office/drawing/2014/main" id="{A2A9B8E4-3C80-4DF9-94D1-836E31A644C9}"/>
              </a:ext>
            </a:extLst>
          </p:cNvPr>
          <p:cNvCxnSpPr/>
          <p:nvPr/>
        </p:nvCxnSpPr>
        <p:spPr>
          <a:xfrm>
            <a:off x="4944084" y="3361245"/>
            <a:ext cx="1435100" cy="0"/>
          </a:xfrm>
          <a:prstGeom prst="line">
            <a:avLst/>
          </a:prstGeom>
          <a:ln w="28575">
            <a:solidFill>
              <a:srgbClr val="CD0409"/>
            </a:solidFill>
          </a:ln>
        </p:spPr>
        <p:style>
          <a:lnRef idx="1">
            <a:schemeClr val="accent1"/>
          </a:lnRef>
          <a:fillRef idx="0">
            <a:schemeClr val="accent1"/>
          </a:fillRef>
          <a:effectRef idx="0">
            <a:schemeClr val="accent1"/>
          </a:effectRef>
          <a:fontRef idx="minor">
            <a:schemeClr val="tx1"/>
          </a:fontRef>
        </p:style>
      </p:cxnSp>
      <p:pic>
        <p:nvPicPr>
          <p:cNvPr id="10" name="Picture 2">
            <a:extLst>
              <a:ext uri="{FF2B5EF4-FFF2-40B4-BE49-F238E27FC236}">
                <a16:creationId xmlns:a16="http://schemas.microsoft.com/office/drawing/2014/main" id="{86A1F764-4B5A-4221-B684-ED5A3739073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207" t="27559" r="45144" b="50125"/>
          <a:stretch/>
        </p:blipFill>
        <p:spPr bwMode="auto">
          <a:xfrm>
            <a:off x="1066367" y="2637345"/>
            <a:ext cx="2805553" cy="7239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a:extLst>
              <a:ext uri="{FF2B5EF4-FFF2-40B4-BE49-F238E27FC236}">
                <a16:creationId xmlns:a16="http://schemas.microsoft.com/office/drawing/2014/main" id="{1E4DE38A-A9E7-4847-883C-93E19BEC266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8671" t="10068" r="8680" b="67616"/>
          <a:stretch/>
        </p:blipFill>
        <p:spPr bwMode="auto">
          <a:xfrm>
            <a:off x="1066366" y="1734517"/>
            <a:ext cx="2805553" cy="723900"/>
          </a:xfrm>
          <a:prstGeom prst="rect">
            <a:avLst/>
          </a:prstGeom>
          <a:noFill/>
          <a:extLst>
            <a:ext uri="{909E8E84-426E-40DD-AFC4-6F175D3DCCD1}">
              <a14:hiddenFill xmlns:a14="http://schemas.microsoft.com/office/drawing/2010/main">
                <a:solidFill>
                  <a:srgbClr val="FFFFFF"/>
                </a:solidFill>
              </a14:hiddenFill>
            </a:ext>
          </a:extLst>
        </p:spPr>
      </p:pic>
      <p:sp>
        <p:nvSpPr>
          <p:cNvPr id="17" name="文本框 16">
            <a:extLst>
              <a:ext uri="{FF2B5EF4-FFF2-40B4-BE49-F238E27FC236}">
                <a16:creationId xmlns:a16="http://schemas.microsoft.com/office/drawing/2014/main" id="{EFD3D2C8-267C-45B4-A1FF-48EF381A7B13}"/>
              </a:ext>
            </a:extLst>
          </p:cNvPr>
          <p:cNvSpPr txBox="1"/>
          <p:nvPr/>
        </p:nvSpPr>
        <p:spPr>
          <a:xfrm>
            <a:off x="7639277" y="1887880"/>
            <a:ext cx="3239611" cy="2217851"/>
          </a:xfrm>
          <a:prstGeom prst="rect">
            <a:avLst/>
          </a:prstGeom>
          <a:noFill/>
        </p:spPr>
        <p:txBody>
          <a:bodyPr wrap="square">
            <a:spAutoFit/>
          </a:bodyPr>
          <a:lstStyle>
            <a:defPPr>
              <a:defRPr lang="zh-CN"/>
            </a:defPPr>
            <a:lvl1pPr>
              <a:lnSpc>
                <a:spcPct val="130000"/>
              </a:lnSpc>
              <a:buClr>
                <a:srgbClr val="C00000"/>
              </a:buClr>
              <a:defRPr sz="1400" spc="100">
                <a:solidFill>
                  <a:prstClr val="black"/>
                </a:solidFill>
                <a:latin typeface="微软雅黑" panose="020B0503020204020204" pitchFamily="34" charset="-122"/>
                <a:ea typeface="微软雅黑" panose="020B0503020204020204" pitchFamily="34" charset="-122"/>
                <a:cs typeface="+mn-ea"/>
              </a:defRPr>
            </a:lvl1pPr>
          </a:lstStyle>
          <a:p>
            <a:pPr algn="ctr"/>
            <a:r>
              <a:rPr lang="zh-CN" altLang="en-US" sz="1800">
                <a:sym typeface="+mn-lt"/>
              </a:rPr>
              <a:t>在中国共产党的领导和号召下，由北平爱国学生首倡，迅速席卷全国的“一二</a:t>
            </a:r>
            <a:r>
              <a:rPr lang="en-US" altLang="zh-CN" sz="1800">
                <a:sym typeface="+mn-lt"/>
              </a:rPr>
              <a:t>·</a:t>
            </a:r>
            <a:r>
              <a:rPr lang="zh-CN" altLang="en-US" sz="1800">
                <a:sym typeface="+mn-lt"/>
              </a:rPr>
              <a:t>九”运动，极大地促进了中国人民的觉醒，标志着中国人民抗日民主运动新高潮的到来。</a:t>
            </a:r>
            <a:endParaRPr lang="zh-CN" altLang="en-US" sz="1800" dirty="0">
              <a:sym typeface="+mn-lt"/>
            </a:endParaRPr>
          </a:p>
        </p:txBody>
      </p:sp>
      <p:cxnSp>
        <p:nvCxnSpPr>
          <p:cNvPr id="21" name="直接连接符 20">
            <a:extLst>
              <a:ext uri="{FF2B5EF4-FFF2-40B4-BE49-F238E27FC236}">
                <a16:creationId xmlns:a16="http://schemas.microsoft.com/office/drawing/2014/main" id="{86835689-1950-448F-8D99-35B930B2AC1E}"/>
              </a:ext>
            </a:extLst>
          </p:cNvPr>
          <p:cNvCxnSpPr/>
          <p:nvPr/>
        </p:nvCxnSpPr>
        <p:spPr>
          <a:xfrm>
            <a:off x="7112000" y="1716438"/>
            <a:ext cx="0" cy="2971676"/>
          </a:xfrm>
          <a:prstGeom prst="line">
            <a:avLst/>
          </a:prstGeom>
          <a:ln>
            <a:solidFill>
              <a:srgbClr val="CD040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9513799"/>
      </p:ext>
    </p:extLst>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down)">
                                      <p:cBhvr>
                                        <p:cTn id="36" dur="500"/>
                                        <p:tgtEl>
                                          <p:spTgt spid="21"/>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1000"/>
                                        <p:tgtEl>
                                          <p:spTgt spid="17"/>
                                        </p:tgtEl>
                                      </p:cBhvr>
                                    </p:animEffect>
                                    <p:anim calcmode="lin" valueType="num">
                                      <p:cBhvr>
                                        <p:cTn id="42" dur="1000" fill="hold"/>
                                        <p:tgtEl>
                                          <p:spTgt spid="17"/>
                                        </p:tgtEl>
                                        <p:attrNameLst>
                                          <p:attrName>ppt_x</p:attrName>
                                        </p:attrNameLst>
                                      </p:cBhvr>
                                      <p:tavLst>
                                        <p:tav tm="0">
                                          <p:val>
                                            <p:strVal val="#ppt_x"/>
                                          </p:val>
                                        </p:tav>
                                        <p:tav tm="100000">
                                          <p:val>
                                            <p:strVal val="#ppt_x"/>
                                          </p:val>
                                        </p:tav>
                                      </p:tavLst>
                                    </p:anim>
                                    <p:anim calcmode="lin" valueType="num">
                                      <p:cBhvr>
                                        <p:cTn id="4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nodeType="click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barn(inVertical)">
                                      <p:cBhvr>
                                        <p:cTn id="4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1C1061A9-97DB-4FC4-9A7A-692AAF8F688D}"/>
              </a:ext>
            </a:extLst>
          </p:cNvPr>
          <p:cNvPicPr>
            <a:picLocks noChangeAspect="1"/>
          </p:cNvPicPr>
          <p:nvPr/>
        </p:nvPicPr>
        <p:blipFill rotWithShape="1">
          <a:blip r:embed="rId2" cstate="screen">
            <a:alphaModFix amt="35000"/>
            <a:extLst>
              <a:ext uri="{28A0092B-C50C-407E-A947-70E740481C1C}">
                <a14:useLocalDpi xmlns:a14="http://schemas.microsoft.com/office/drawing/2010/main"/>
              </a:ext>
            </a:extLst>
          </a:blip>
          <a:srcRect l="53906" b="60372"/>
          <a:stretch/>
        </p:blipFill>
        <p:spPr>
          <a:xfrm>
            <a:off x="8131792" y="-56225"/>
            <a:ext cx="4060207" cy="1745325"/>
          </a:xfrm>
          <a:prstGeom prst="rect">
            <a:avLst/>
          </a:prstGeom>
        </p:spPr>
      </p:pic>
      <p:pic>
        <p:nvPicPr>
          <p:cNvPr id="15" name="图片 14">
            <a:extLst>
              <a:ext uri="{FF2B5EF4-FFF2-40B4-BE49-F238E27FC236}">
                <a16:creationId xmlns:a16="http://schemas.microsoft.com/office/drawing/2014/main" id="{35367250-308F-45EB-8D83-259C2E25F57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79542" y="5225702"/>
            <a:ext cx="4991099" cy="1334533"/>
          </a:xfrm>
          <a:prstGeom prst="rect">
            <a:avLst/>
          </a:prstGeom>
        </p:spPr>
      </p:pic>
      <p:pic>
        <p:nvPicPr>
          <p:cNvPr id="8" name="图片 7">
            <a:extLst>
              <a:ext uri="{FF2B5EF4-FFF2-40B4-BE49-F238E27FC236}">
                <a16:creationId xmlns:a16="http://schemas.microsoft.com/office/drawing/2014/main" id="{FA2B0406-D4BD-44A9-9FF6-CC186F93D17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28227" r="87082"/>
          <a:stretch/>
        </p:blipFill>
        <p:spPr>
          <a:xfrm>
            <a:off x="-1200" y="0"/>
            <a:ext cx="3222561" cy="6020664"/>
          </a:xfrm>
          <a:prstGeom prst="rect">
            <a:avLst/>
          </a:prstGeom>
        </p:spPr>
      </p:pic>
      <p:pic>
        <p:nvPicPr>
          <p:cNvPr id="3" name="图片 2">
            <a:extLst>
              <a:ext uri="{FF2B5EF4-FFF2-40B4-BE49-F238E27FC236}">
                <a16:creationId xmlns:a16="http://schemas.microsoft.com/office/drawing/2014/main" id="{5F814AA7-C880-47F3-82D6-5C4F6230F6C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71377"/>
          <a:stretch/>
        </p:blipFill>
        <p:spPr>
          <a:xfrm>
            <a:off x="-1" y="1498600"/>
            <a:ext cx="5132364" cy="4950287"/>
          </a:xfrm>
          <a:prstGeom prst="rect">
            <a:avLst/>
          </a:prstGeom>
        </p:spPr>
      </p:pic>
      <p:pic>
        <p:nvPicPr>
          <p:cNvPr id="4" name="图片 3">
            <a:extLst>
              <a:ext uri="{FF2B5EF4-FFF2-40B4-BE49-F238E27FC236}">
                <a16:creationId xmlns:a16="http://schemas.microsoft.com/office/drawing/2014/main" id="{FC4C74D2-E9DF-4C05-A20B-6A5012DA7CF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23551" t="42039" r="70130" b="39305"/>
          <a:stretch/>
        </p:blipFill>
        <p:spPr>
          <a:xfrm>
            <a:off x="3091658" y="1542029"/>
            <a:ext cx="745910" cy="1468303"/>
          </a:xfrm>
          <a:prstGeom prst="rect">
            <a:avLst/>
          </a:prstGeom>
        </p:spPr>
      </p:pic>
      <p:pic>
        <p:nvPicPr>
          <p:cNvPr id="5" name="图片 4">
            <a:extLst>
              <a:ext uri="{FF2B5EF4-FFF2-40B4-BE49-F238E27FC236}">
                <a16:creationId xmlns:a16="http://schemas.microsoft.com/office/drawing/2014/main" id="{78394387-D19B-43AE-9D49-7E8A6FB447A2}"/>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t="70416" b="8750"/>
          <a:stretch/>
        </p:blipFill>
        <p:spPr>
          <a:xfrm>
            <a:off x="0" y="5588000"/>
            <a:ext cx="12192000" cy="1270000"/>
          </a:xfrm>
          <a:prstGeom prst="rect">
            <a:avLst/>
          </a:prstGeom>
          <a:noFill/>
          <a:ln>
            <a:noFill/>
          </a:ln>
        </p:spPr>
      </p:pic>
      <p:pic>
        <p:nvPicPr>
          <p:cNvPr id="7" name="图片 6">
            <a:extLst>
              <a:ext uri="{FF2B5EF4-FFF2-40B4-BE49-F238E27FC236}">
                <a16:creationId xmlns:a16="http://schemas.microsoft.com/office/drawing/2014/main" id="{8E219BE9-0686-407D-BCC9-4D5F76D97B89}"/>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47292" t="65417" b="16666"/>
          <a:stretch/>
        </p:blipFill>
        <p:spPr>
          <a:xfrm flipH="1">
            <a:off x="1" y="6039776"/>
            <a:ext cx="3657600" cy="818223"/>
          </a:xfrm>
          <a:prstGeom prst="rect">
            <a:avLst/>
          </a:prstGeom>
        </p:spPr>
      </p:pic>
      <p:pic>
        <p:nvPicPr>
          <p:cNvPr id="9" name="图片 8">
            <a:extLst>
              <a:ext uri="{FF2B5EF4-FFF2-40B4-BE49-F238E27FC236}">
                <a16:creationId xmlns:a16="http://schemas.microsoft.com/office/drawing/2014/main" id="{C31A2B50-8F96-4778-ADFA-A3675825B57F}"/>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40000" t="57797" r="42812" b="5045"/>
          <a:stretch/>
        </p:blipFill>
        <p:spPr>
          <a:xfrm>
            <a:off x="10009162" y="4455418"/>
            <a:ext cx="2095500" cy="2265163"/>
          </a:xfrm>
          <a:prstGeom prst="rect">
            <a:avLst/>
          </a:prstGeom>
        </p:spPr>
      </p:pic>
      <p:pic>
        <p:nvPicPr>
          <p:cNvPr id="6" name="图片 5">
            <a:extLst>
              <a:ext uri="{FF2B5EF4-FFF2-40B4-BE49-F238E27FC236}">
                <a16:creationId xmlns:a16="http://schemas.microsoft.com/office/drawing/2014/main" id="{5128BC79-6DE7-4252-B04D-66911CAFC6A6}"/>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47292" t="65417" b="16666"/>
          <a:stretch/>
        </p:blipFill>
        <p:spPr>
          <a:xfrm>
            <a:off x="8534400" y="6039776"/>
            <a:ext cx="3657600" cy="818223"/>
          </a:xfrm>
          <a:prstGeom prst="rect">
            <a:avLst/>
          </a:prstGeom>
        </p:spPr>
      </p:pic>
      <p:sp>
        <p:nvSpPr>
          <p:cNvPr id="10" name="文本框 9">
            <a:extLst>
              <a:ext uri="{FF2B5EF4-FFF2-40B4-BE49-F238E27FC236}">
                <a16:creationId xmlns:a16="http://schemas.microsoft.com/office/drawing/2014/main" id="{1B56A194-643A-4E91-8FAB-BE2F004FF3C0}"/>
              </a:ext>
            </a:extLst>
          </p:cNvPr>
          <p:cNvSpPr txBox="1"/>
          <p:nvPr/>
        </p:nvSpPr>
        <p:spPr>
          <a:xfrm>
            <a:off x="5732698" y="4117287"/>
            <a:ext cx="3803999"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国</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家</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兴</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亡</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匹</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夫</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有</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责</a:t>
            </a:r>
          </a:p>
        </p:txBody>
      </p:sp>
      <p:sp>
        <p:nvSpPr>
          <p:cNvPr id="11" name="文本框 10">
            <a:extLst>
              <a:ext uri="{FF2B5EF4-FFF2-40B4-BE49-F238E27FC236}">
                <a16:creationId xmlns:a16="http://schemas.microsoft.com/office/drawing/2014/main" id="{002AE894-A8AC-4679-A2C5-9810F2E8D8E5}"/>
              </a:ext>
            </a:extLst>
          </p:cNvPr>
          <p:cNvSpPr txBox="1"/>
          <p:nvPr/>
        </p:nvSpPr>
        <p:spPr>
          <a:xfrm>
            <a:off x="5732698" y="4543755"/>
            <a:ext cx="3733896"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勿</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忘</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国</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耻</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勿</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忘</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一</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二</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九</a:t>
            </a:r>
          </a:p>
        </p:txBody>
      </p:sp>
      <p:sp>
        <p:nvSpPr>
          <p:cNvPr id="12" name="矩形 11">
            <a:extLst>
              <a:ext uri="{FF2B5EF4-FFF2-40B4-BE49-F238E27FC236}">
                <a16:creationId xmlns:a16="http://schemas.microsoft.com/office/drawing/2014/main" id="{3B9A7ABA-C220-4DEC-93E2-6272E8197434}"/>
              </a:ext>
            </a:extLst>
          </p:cNvPr>
          <p:cNvSpPr/>
          <p:nvPr/>
        </p:nvSpPr>
        <p:spPr>
          <a:xfrm>
            <a:off x="5266929" y="2548524"/>
            <a:ext cx="4876799" cy="1323439"/>
          </a:xfrm>
          <a:prstGeom prst="rect">
            <a:avLst/>
          </a:prstGeom>
          <a:noFill/>
          <a:ln>
            <a:noFill/>
          </a:ln>
        </p:spPr>
        <p:txBody>
          <a:bodyPr vert="horz"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rPr>
              <a:t>事件成果</a:t>
            </a:r>
            <a:endParaRPr kumimoji="0" lang="zh-CN" altLang="en-US" sz="8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endParaRPr>
          </a:p>
        </p:txBody>
      </p:sp>
      <p:sp>
        <p:nvSpPr>
          <p:cNvPr id="16" name="矩形 15">
            <a:extLst>
              <a:ext uri="{FF2B5EF4-FFF2-40B4-BE49-F238E27FC236}">
                <a16:creationId xmlns:a16="http://schemas.microsoft.com/office/drawing/2014/main" id="{EA847E32-BC16-4D40-866E-2B677ABF3E77}"/>
              </a:ext>
            </a:extLst>
          </p:cNvPr>
          <p:cNvSpPr/>
          <p:nvPr/>
        </p:nvSpPr>
        <p:spPr>
          <a:xfrm>
            <a:off x="6096000" y="1284587"/>
            <a:ext cx="3218659" cy="1200329"/>
          </a:xfrm>
          <a:prstGeom prst="rect">
            <a:avLst/>
          </a:prstGeom>
          <a:noFill/>
          <a:ln>
            <a:noFill/>
          </a:ln>
        </p:spPr>
        <p:txBody>
          <a:bodyPr vert="horz"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72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rPr>
              <a:t>第三章</a:t>
            </a:r>
            <a:endParaRPr kumimoji="0" lang="zh-CN" altLang="en-US" sz="7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1287596887"/>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4"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par>
                                <p:cTn id="14" presetID="22" presetClass="entr" presetSubtype="4"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down)">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down)">
                                      <p:cBhvr>
                                        <p:cTn id="21" dur="500"/>
                                        <p:tgtEl>
                                          <p:spTgt spid="3"/>
                                        </p:tgtEl>
                                      </p:cBhvr>
                                    </p:animEffect>
                                  </p:childTnLst>
                                </p:cTn>
                              </p:par>
                              <p:par>
                                <p:cTn id="22" presetID="22" presetClass="entr" presetSubtype="4"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par>
                                <p:cTn id="25" presetID="22" presetClass="entr" presetSubtype="4"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000"/>
                                        <p:tgtEl>
                                          <p:spTgt spid="16"/>
                                        </p:tgtEl>
                                      </p:cBhvr>
                                    </p:animEffect>
                                    <p:anim calcmode="lin" valueType="num">
                                      <p:cBhvr>
                                        <p:cTn id="40" dur="1000" fill="hold"/>
                                        <p:tgtEl>
                                          <p:spTgt spid="16"/>
                                        </p:tgtEl>
                                        <p:attrNameLst>
                                          <p:attrName>ppt_x</p:attrName>
                                        </p:attrNameLst>
                                      </p:cBhvr>
                                      <p:tavLst>
                                        <p:tav tm="0">
                                          <p:val>
                                            <p:strVal val="#ppt_x"/>
                                          </p:val>
                                        </p:tav>
                                        <p:tav tm="100000">
                                          <p:val>
                                            <p:strVal val="#ppt_x"/>
                                          </p:val>
                                        </p:tav>
                                      </p:tavLst>
                                    </p:anim>
                                    <p:anim calcmode="lin" valueType="num">
                                      <p:cBhvr>
                                        <p:cTn id="4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7" presetClass="entr" presetSubtype="10" fill="hold" grpId="0" nodeType="clickEffect">
                                  <p:stCondLst>
                                    <p:cond delay="0"/>
                                  </p:stCondLst>
                                  <p:iterate type="lt">
                                    <p:tmPct val="10000"/>
                                  </p:iterate>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barn(inVertical)">
                                      <p:cBhvr>
                                        <p:cTn id="52" dur="5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barn(inVertical)">
                                      <p:cBhvr>
                                        <p:cTn id="5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5F1ECFB8-A64E-47BF-B746-D20C25A71AF6}"/>
              </a:ext>
            </a:extLst>
          </p:cNvPr>
          <p:cNvSpPr/>
          <p:nvPr/>
        </p:nvSpPr>
        <p:spPr>
          <a:xfrm>
            <a:off x="1409700" y="2084626"/>
            <a:ext cx="9575800" cy="50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6445ABBA-131F-4D65-AC19-5F883FA3F56A}"/>
              </a:ext>
            </a:extLst>
          </p:cNvPr>
          <p:cNvSpPr/>
          <p:nvPr/>
        </p:nvSpPr>
        <p:spPr>
          <a:xfrm>
            <a:off x="3925945" y="553872"/>
            <a:ext cx="4340109" cy="584775"/>
          </a:xfrm>
          <a:prstGeom prst="rect">
            <a:avLst/>
          </a:prstGeom>
          <a:noFill/>
          <a:ln>
            <a:noFill/>
          </a:ln>
        </p:spPr>
        <p:txBody>
          <a:bodyPr vert="horz" wrap="square">
            <a:spAutoFit/>
          </a:bodyPr>
          <a:lstStyle/>
          <a:p>
            <a:pPr algn="dist"/>
            <a:r>
              <a:rPr lang="en-US" altLang="zh-CN" sz="3200" b="1">
                <a:solidFill>
                  <a:srgbClr val="CD0409"/>
                </a:solidFill>
                <a:latin typeface="微软雅黑" panose="020B0503020204020204" pitchFamily="34" charset="-122"/>
                <a:ea typeface="微软雅黑" panose="020B0503020204020204" pitchFamily="34" charset="-122"/>
                <a:cs typeface="+mn-ea"/>
                <a:sym typeface="+mn-lt"/>
              </a:rPr>
              <a:t>—</a:t>
            </a:r>
            <a:r>
              <a:rPr lang="zh-CN" altLang="en-US" sz="3200" b="1">
                <a:solidFill>
                  <a:srgbClr val="CD0409"/>
                </a:solidFill>
                <a:latin typeface="微软雅黑" panose="020B0503020204020204" pitchFamily="34" charset="-122"/>
                <a:ea typeface="微软雅黑" panose="020B0503020204020204" pitchFamily="34" charset="-122"/>
                <a:cs typeface="+mn-ea"/>
                <a:sym typeface="+mn-lt"/>
              </a:rPr>
              <a:t>事件成果</a:t>
            </a:r>
            <a:r>
              <a:rPr lang="en-US" altLang="zh-CN" sz="3200" b="1">
                <a:solidFill>
                  <a:srgbClr val="CD0409"/>
                </a:solidFill>
                <a:latin typeface="微软雅黑" panose="020B0503020204020204" pitchFamily="34" charset="-122"/>
                <a:ea typeface="微软雅黑" panose="020B0503020204020204" pitchFamily="34" charset="-122"/>
                <a:cs typeface="+mn-ea"/>
                <a:sym typeface="+mn-lt"/>
              </a:rPr>
              <a:t>—</a:t>
            </a:r>
            <a:endParaRPr lang="zh-CN" altLang="en-US" sz="3200" b="1" dirty="0">
              <a:solidFill>
                <a:srgbClr val="CD0409"/>
              </a:solidFill>
              <a:latin typeface="微软雅黑" panose="020B0503020204020204" pitchFamily="34" charset="-122"/>
              <a:ea typeface="微软雅黑" panose="020B0503020204020204" pitchFamily="34" charset="-122"/>
              <a:cs typeface="+mn-ea"/>
              <a:sym typeface="+mn-lt"/>
            </a:endParaRPr>
          </a:p>
        </p:txBody>
      </p:sp>
      <p:sp>
        <p:nvSpPr>
          <p:cNvPr id="11" name="文本框 10">
            <a:extLst>
              <a:ext uri="{FF2B5EF4-FFF2-40B4-BE49-F238E27FC236}">
                <a16:creationId xmlns:a16="http://schemas.microsoft.com/office/drawing/2014/main" id="{657ED002-6D63-4006-ADC2-F818653AC784}"/>
              </a:ext>
            </a:extLst>
          </p:cNvPr>
          <p:cNvSpPr txBox="1"/>
          <p:nvPr/>
        </p:nvSpPr>
        <p:spPr>
          <a:xfrm>
            <a:off x="1184390" y="2832100"/>
            <a:ext cx="2741555" cy="2305631"/>
          </a:xfrm>
          <a:prstGeom prst="rect">
            <a:avLst/>
          </a:prstGeom>
          <a:noFill/>
        </p:spPr>
        <p:txBody>
          <a:bodyPr wrap="square">
            <a:spAutoFit/>
          </a:bodyPr>
          <a:lstStyle>
            <a:defPPr>
              <a:defRPr lang="zh-CN"/>
            </a:defPPr>
            <a:lvl1pPr>
              <a:lnSpc>
                <a:spcPct val="130000"/>
              </a:lnSpc>
              <a:buClr>
                <a:srgbClr val="C00000"/>
              </a:buClr>
              <a:defRPr sz="1400" spc="100">
                <a:solidFill>
                  <a:prstClr val="black"/>
                </a:solidFill>
                <a:latin typeface="微软雅黑" panose="020B0503020204020204" pitchFamily="34" charset="-122"/>
                <a:ea typeface="微软雅黑" panose="020B0503020204020204" pitchFamily="34" charset="-122"/>
                <a:cs typeface="+mn-ea"/>
              </a:defRPr>
            </a:lvl1pPr>
          </a:lstStyle>
          <a:p>
            <a:r>
              <a:rPr lang="zh-CN" altLang="en-US">
                <a:sym typeface="+mn-lt"/>
              </a:rPr>
              <a:t>大会通过了反对冀察政务委员会，反对华北任何傀儡组织，要求停止内战、一致对外，收复东北失地，争取抗日和爱国自由等</a:t>
            </a:r>
            <a:r>
              <a:rPr lang="en-US" altLang="zh-CN">
                <a:sym typeface="+mn-lt"/>
              </a:rPr>
              <a:t>8</a:t>
            </a:r>
            <a:r>
              <a:rPr lang="zh-CN" altLang="en-US">
                <a:sym typeface="+mn-lt"/>
              </a:rPr>
              <a:t>个决议案。会后，游行队伍奔向冀察政务委员会预定成立的地点</a:t>
            </a:r>
            <a:r>
              <a:rPr lang="en-US" altLang="zh-CN">
                <a:sym typeface="+mn-lt"/>
              </a:rPr>
              <a:t>——</a:t>
            </a:r>
            <a:r>
              <a:rPr lang="zh-CN" altLang="en-US">
                <a:sym typeface="+mn-lt"/>
              </a:rPr>
              <a:t>东交民巷口的外交大楼举行总示威。</a:t>
            </a:r>
            <a:endParaRPr lang="en-US" altLang="zh-CN" dirty="0">
              <a:sym typeface="+mn-lt"/>
            </a:endParaRPr>
          </a:p>
        </p:txBody>
      </p:sp>
      <p:sp>
        <p:nvSpPr>
          <p:cNvPr id="13" name="文本框 12">
            <a:extLst>
              <a:ext uri="{FF2B5EF4-FFF2-40B4-BE49-F238E27FC236}">
                <a16:creationId xmlns:a16="http://schemas.microsoft.com/office/drawing/2014/main" id="{5482F698-5365-4437-89DA-D0AADCDBE9FD}"/>
              </a:ext>
            </a:extLst>
          </p:cNvPr>
          <p:cNvSpPr txBox="1"/>
          <p:nvPr/>
        </p:nvSpPr>
        <p:spPr>
          <a:xfrm>
            <a:off x="4491036" y="2832100"/>
            <a:ext cx="3209925" cy="3145861"/>
          </a:xfrm>
          <a:prstGeom prst="rect">
            <a:avLst/>
          </a:prstGeom>
          <a:noFill/>
        </p:spPr>
        <p:txBody>
          <a:bodyPr wrap="square">
            <a:spAutoFit/>
          </a:bodyPr>
          <a:lstStyle>
            <a:defPPr>
              <a:defRPr lang="zh-CN"/>
            </a:defPPr>
            <a:lvl1pPr>
              <a:lnSpc>
                <a:spcPct val="130000"/>
              </a:lnSpc>
              <a:buClr>
                <a:srgbClr val="C00000"/>
              </a:buClr>
              <a:defRPr sz="1400" spc="100">
                <a:solidFill>
                  <a:prstClr val="black"/>
                </a:solidFill>
                <a:latin typeface="微软雅黑" panose="020B0503020204020204" pitchFamily="34" charset="-122"/>
                <a:ea typeface="微软雅黑" panose="020B0503020204020204" pitchFamily="34" charset="-122"/>
                <a:cs typeface="+mn-ea"/>
              </a:defRPr>
            </a:lvl1pPr>
          </a:lstStyle>
          <a:p>
            <a:r>
              <a:rPr lang="zh-CN" altLang="en-US">
                <a:sym typeface="+mn-lt"/>
              </a:rPr>
              <a:t>队伍走到前门，遭到大批警察和保安队的拦截。经学生代表反复交涉，军警才让游行队伍分批分别由前门和宣武门进入内城。在宣武门，爱国学生遭到上千名军警的血腥镇压，有二三十人被捕，近</a:t>
            </a:r>
            <a:r>
              <a:rPr lang="en-US" altLang="zh-CN">
                <a:sym typeface="+mn-lt"/>
              </a:rPr>
              <a:t>400</a:t>
            </a:r>
            <a:r>
              <a:rPr lang="zh-CN" altLang="en-US">
                <a:sym typeface="+mn-lt"/>
              </a:rPr>
              <a:t>人受伤。北平学生的抗日救国示威游行，沉重地打击了国民党政府的卖国活动，迫使冀察政务委员会不得不延期成立。一二九运动得到全国人民的支持和响应。</a:t>
            </a:r>
            <a:endParaRPr lang="en-US" altLang="zh-CN" dirty="0">
              <a:sym typeface="+mn-lt"/>
            </a:endParaRPr>
          </a:p>
        </p:txBody>
      </p:sp>
      <p:sp>
        <p:nvSpPr>
          <p:cNvPr id="15" name="文本框 14">
            <a:extLst>
              <a:ext uri="{FF2B5EF4-FFF2-40B4-BE49-F238E27FC236}">
                <a16:creationId xmlns:a16="http://schemas.microsoft.com/office/drawing/2014/main" id="{667AE5C9-9E58-4293-925C-FC2B1C11A8F2}"/>
              </a:ext>
            </a:extLst>
          </p:cNvPr>
          <p:cNvSpPr txBox="1"/>
          <p:nvPr/>
        </p:nvSpPr>
        <p:spPr>
          <a:xfrm>
            <a:off x="8266052" y="2832100"/>
            <a:ext cx="3006725" cy="2585708"/>
          </a:xfrm>
          <a:prstGeom prst="rect">
            <a:avLst/>
          </a:prstGeom>
          <a:noFill/>
        </p:spPr>
        <p:txBody>
          <a:bodyPr wrap="square">
            <a:spAutoFit/>
          </a:bodyPr>
          <a:lstStyle>
            <a:defPPr>
              <a:defRPr lang="zh-CN"/>
            </a:defPPr>
            <a:lvl1pPr>
              <a:lnSpc>
                <a:spcPct val="130000"/>
              </a:lnSpc>
              <a:buClr>
                <a:srgbClr val="C00000"/>
              </a:buClr>
              <a:defRPr sz="1400" spc="100">
                <a:solidFill>
                  <a:prstClr val="black"/>
                </a:solidFill>
                <a:latin typeface="微软雅黑" panose="020B0503020204020204" pitchFamily="34" charset="-122"/>
                <a:ea typeface="微软雅黑" panose="020B0503020204020204" pitchFamily="34" charset="-122"/>
                <a:cs typeface="+mn-ea"/>
              </a:defRPr>
            </a:lvl1pPr>
          </a:lstStyle>
          <a:p>
            <a:r>
              <a:rPr lang="zh-CN" altLang="en-US">
                <a:sym typeface="+mn-lt"/>
              </a:rPr>
              <a:t>天津、上海、南京、武汉、广州、杭州、西安、开封、济南、太原、长沙、桂林、重庆等城市的爱国学生举行请愿集会、示威游行，或发表宣言、通电，声援北平学生的爱国行动。陕甘苏区学生联合会也发出响应的通电，苏区各界民众集会声援全国各地学生的抗日救国运动。</a:t>
            </a:r>
            <a:endParaRPr lang="zh-CN" altLang="en-US" dirty="0">
              <a:sym typeface="+mn-lt"/>
            </a:endParaRPr>
          </a:p>
        </p:txBody>
      </p:sp>
      <p:grpSp>
        <p:nvGrpSpPr>
          <p:cNvPr id="18" name="组合 17">
            <a:extLst>
              <a:ext uri="{FF2B5EF4-FFF2-40B4-BE49-F238E27FC236}">
                <a16:creationId xmlns:a16="http://schemas.microsoft.com/office/drawing/2014/main" id="{C13295F8-CBC6-426D-8FA7-8119ACAE729F}"/>
              </a:ext>
            </a:extLst>
          </p:cNvPr>
          <p:cNvGrpSpPr/>
          <p:nvPr/>
        </p:nvGrpSpPr>
        <p:grpSpPr>
          <a:xfrm>
            <a:off x="1901370" y="1603577"/>
            <a:ext cx="1108529" cy="1108529"/>
            <a:chOff x="2091871" y="1975506"/>
            <a:chExt cx="723900" cy="723900"/>
          </a:xfrm>
        </p:grpSpPr>
        <p:sp>
          <p:nvSpPr>
            <p:cNvPr id="16" name="椭圆 15">
              <a:extLst>
                <a:ext uri="{FF2B5EF4-FFF2-40B4-BE49-F238E27FC236}">
                  <a16:creationId xmlns:a16="http://schemas.microsoft.com/office/drawing/2014/main" id="{F2FE645E-B494-484D-B143-42E1E494C1A8}"/>
                </a:ext>
              </a:extLst>
            </p:cNvPr>
            <p:cNvSpPr/>
            <p:nvPr/>
          </p:nvSpPr>
          <p:spPr>
            <a:xfrm>
              <a:off x="2091871" y="1975506"/>
              <a:ext cx="723900" cy="723900"/>
            </a:xfrm>
            <a:prstGeom prst="ellipse">
              <a:avLst/>
            </a:prstGeom>
            <a:solidFill>
              <a:srgbClr val="CD040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29">
              <a:extLst>
                <a:ext uri="{FF2B5EF4-FFF2-40B4-BE49-F238E27FC236}">
                  <a16:creationId xmlns:a16="http://schemas.microsoft.com/office/drawing/2014/main" id="{FA969A24-2086-4FEF-8DF8-BAF638891B46}"/>
                </a:ext>
              </a:extLst>
            </p:cNvPr>
            <p:cNvSpPr/>
            <p:nvPr/>
          </p:nvSpPr>
          <p:spPr bwMode="auto">
            <a:xfrm>
              <a:off x="2239444" y="2143760"/>
              <a:ext cx="433521" cy="387392"/>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思源黑体 CN Medium" panose="020B0600000000000000" pitchFamily="34" charset="-122"/>
                <a:ea typeface="思源黑体 CN Medium" panose="020B0600000000000000" pitchFamily="34" charset="-122"/>
              </a:endParaRPr>
            </a:p>
          </p:txBody>
        </p:sp>
      </p:grpSp>
      <p:grpSp>
        <p:nvGrpSpPr>
          <p:cNvPr id="19" name="组合 18">
            <a:extLst>
              <a:ext uri="{FF2B5EF4-FFF2-40B4-BE49-F238E27FC236}">
                <a16:creationId xmlns:a16="http://schemas.microsoft.com/office/drawing/2014/main" id="{9081A3E2-D602-4AD9-9FB8-5834463101F3}"/>
              </a:ext>
            </a:extLst>
          </p:cNvPr>
          <p:cNvGrpSpPr/>
          <p:nvPr/>
        </p:nvGrpSpPr>
        <p:grpSpPr>
          <a:xfrm>
            <a:off x="5381170" y="1564316"/>
            <a:ext cx="1108529" cy="1108529"/>
            <a:chOff x="2091871" y="1975506"/>
            <a:chExt cx="723900" cy="723900"/>
          </a:xfrm>
        </p:grpSpPr>
        <p:sp>
          <p:nvSpPr>
            <p:cNvPr id="20" name="椭圆 19">
              <a:extLst>
                <a:ext uri="{FF2B5EF4-FFF2-40B4-BE49-F238E27FC236}">
                  <a16:creationId xmlns:a16="http://schemas.microsoft.com/office/drawing/2014/main" id="{57F1FC8C-B092-4441-AAE3-39AA7445E692}"/>
                </a:ext>
              </a:extLst>
            </p:cNvPr>
            <p:cNvSpPr/>
            <p:nvPr/>
          </p:nvSpPr>
          <p:spPr>
            <a:xfrm>
              <a:off x="2091871" y="1975506"/>
              <a:ext cx="723900" cy="723900"/>
            </a:xfrm>
            <a:prstGeom prst="ellipse">
              <a:avLst/>
            </a:prstGeom>
            <a:solidFill>
              <a:srgbClr val="CD040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29">
              <a:extLst>
                <a:ext uri="{FF2B5EF4-FFF2-40B4-BE49-F238E27FC236}">
                  <a16:creationId xmlns:a16="http://schemas.microsoft.com/office/drawing/2014/main" id="{517834A9-BB35-4C36-A3FE-E1E77F4302BD}"/>
                </a:ext>
              </a:extLst>
            </p:cNvPr>
            <p:cNvSpPr/>
            <p:nvPr/>
          </p:nvSpPr>
          <p:spPr bwMode="auto">
            <a:xfrm>
              <a:off x="2239444" y="2143760"/>
              <a:ext cx="433521" cy="387392"/>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思源黑体 CN Medium" panose="020B0600000000000000" pitchFamily="34" charset="-122"/>
                <a:ea typeface="思源黑体 CN Medium" panose="020B0600000000000000" pitchFamily="34" charset="-122"/>
              </a:endParaRPr>
            </a:p>
          </p:txBody>
        </p:sp>
      </p:grpSp>
      <p:grpSp>
        <p:nvGrpSpPr>
          <p:cNvPr id="22" name="组合 21">
            <a:extLst>
              <a:ext uri="{FF2B5EF4-FFF2-40B4-BE49-F238E27FC236}">
                <a16:creationId xmlns:a16="http://schemas.microsoft.com/office/drawing/2014/main" id="{E9A2F95A-3F6C-4AED-A4CB-2219BB6911F6}"/>
              </a:ext>
            </a:extLst>
          </p:cNvPr>
          <p:cNvGrpSpPr/>
          <p:nvPr/>
        </p:nvGrpSpPr>
        <p:grpSpPr>
          <a:xfrm>
            <a:off x="9182101" y="1603576"/>
            <a:ext cx="1108529" cy="1108529"/>
            <a:chOff x="2091871" y="1975506"/>
            <a:chExt cx="723900" cy="723900"/>
          </a:xfrm>
        </p:grpSpPr>
        <p:sp>
          <p:nvSpPr>
            <p:cNvPr id="23" name="椭圆 22">
              <a:extLst>
                <a:ext uri="{FF2B5EF4-FFF2-40B4-BE49-F238E27FC236}">
                  <a16:creationId xmlns:a16="http://schemas.microsoft.com/office/drawing/2014/main" id="{1C4AE0A5-F713-4E2B-8895-4540EFC3B068}"/>
                </a:ext>
              </a:extLst>
            </p:cNvPr>
            <p:cNvSpPr/>
            <p:nvPr/>
          </p:nvSpPr>
          <p:spPr>
            <a:xfrm>
              <a:off x="2091871" y="1975506"/>
              <a:ext cx="723900" cy="723900"/>
            </a:xfrm>
            <a:prstGeom prst="ellipse">
              <a:avLst/>
            </a:prstGeom>
            <a:solidFill>
              <a:srgbClr val="CD040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29">
              <a:extLst>
                <a:ext uri="{FF2B5EF4-FFF2-40B4-BE49-F238E27FC236}">
                  <a16:creationId xmlns:a16="http://schemas.microsoft.com/office/drawing/2014/main" id="{F1AC6710-4326-49B6-A4DD-6576B4B2D38A}"/>
                </a:ext>
              </a:extLst>
            </p:cNvPr>
            <p:cNvSpPr/>
            <p:nvPr/>
          </p:nvSpPr>
          <p:spPr bwMode="auto">
            <a:xfrm>
              <a:off x="2239444" y="2143760"/>
              <a:ext cx="433521" cy="387392"/>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思源黑体 CN Medium" panose="020B0600000000000000" pitchFamily="34" charset="-122"/>
                <a:ea typeface="思源黑体 CN Medium" panose="020B0600000000000000" pitchFamily="34" charset="-122"/>
              </a:endParaRPr>
            </a:p>
          </p:txBody>
        </p:sp>
      </p:grpSp>
    </p:spTree>
    <p:extLst>
      <p:ext uri="{BB962C8B-B14F-4D97-AF65-F5344CB8AC3E}">
        <p14:creationId xmlns:p14="http://schemas.microsoft.com/office/powerpoint/2010/main" val="2194473540"/>
      </p:ext>
    </p:extLst>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ppt_w</p:attrName>
                                        </p:attrNameLst>
                                      </p:cBhvr>
                                      <p:tavLst>
                                        <p:tav tm="0">
                                          <p:val>
                                            <p:fltVal val="0"/>
                                          </p:val>
                                        </p:tav>
                                        <p:tav tm="100000">
                                          <p:val>
                                            <p:strVal val="#ppt_w"/>
                                          </p:val>
                                        </p:tav>
                                      </p:tavLst>
                                    </p:anim>
                                    <p:anim calcmode="lin" valueType="num">
                                      <p:cBhvr>
                                        <p:cTn id="27" dur="500" fill="hold"/>
                                        <p:tgtEl>
                                          <p:spTgt spid="19"/>
                                        </p:tgtEl>
                                        <p:attrNameLst>
                                          <p:attrName>ppt_h</p:attrName>
                                        </p:attrNameLst>
                                      </p:cBhvr>
                                      <p:tavLst>
                                        <p:tav tm="0">
                                          <p:val>
                                            <p:fltVal val="0"/>
                                          </p:val>
                                        </p:tav>
                                        <p:tav tm="100000">
                                          <p:val>
                                            <p:strVal val="#ppt_h"/>
                                          </p:val>
                                        </p:tav>
                                      </p:tavLst>
                                    </p:anim>
                                    <p:animEffect transition="in" filter="fade">
                                      <p:cBhvr>
                                        <p:cTn id="28" dur="500"/>
                                        <p:tgtEl>
                                          <p:spTgt spid="19"/>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nodeType="click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p:cTn id="40" dur="500" fill="hold"/>
                                        <p:tgtEl>
                                          <p:spTgt spid="22"/>
                                        </p:tgtEl>
                                        <p:attrNameLst>
                                          <p:attrName>ppt_w</p:attrName>
                                        </p:attrNameLst>
                                      </p:cBhvr>
                                      <p:tavLst>
                                        <p:tav tm="0">
                                          <p:val>
                                            <p:fltVal val="0"/>
                                          </p:val>
                                        </p:tav>
                                        <p:tav tm="100000">
                                          <p:val>
                                            <p:strVal val="#ppt_w"/>
                                          </p:val>
                                        </p:tav>
                                      </p:tavLst>
                                    </p:anim>
                                    <p:anim calcmode="lin" valueType="num">
                                      <p:cBhvr>
                                        <p:cTn id="41" dur="500" fill="hold"/>
                                        <p:tgtEl>
                                          <p:spTgt spid="22"/>
                                        </p:tgtEl>
                                        <p:attrNameLst>
                                          <p:attrName>ppt_h</p:attrName>
                                        </p:attrNameLst>
                                      </p:cBhvr>
                                      <p:tavLst>
                                        <p:tav tm="0">
                                          <p:val>
                                            <p:fltVal val="0"/>
                                          </p:val>
                                        </p:tav>
                                        <p:tav tm="100000">
                                          <p:val>
                                            <p:strVal val="#ppt_h"/>
                                          </p:val>
                                        </p:tav>
                                      </p:tavLst>
                                    </p:anim>
                                    <p:animEffect transition="in" filter="fade">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1000"/>
                                        <p:tgtEl>
                                          <p:spTgt spid="15"/>
                                        </p:tgtEl>
                                      </p:cBhvr>
                                    </p:animEffect>
                                    <p:anim calcmode="lin" valueType="num">
                                      <p:cBhvr>
                                        <p:cTn id="48" dur="1000" fill="hold"/>
                                        <p:tgtEl>
                                          <p:spTgt spid="15"/>
                                        </p:tgtEl>
                                        <p:attrNameLst>
                                          <p:attrName>ppt_x</p:attrName>
                                        </p:attrNameLst>
                                      </p:cBhvr>
                                      <p:tavLst>
                                        <p:tav tm="0">
                                          <p:val>
                                            <p:strVal val="#ppt_x"/>
                                          </p:val>
                                        </p:tav>
                                        <p:tav tm="100000">
                                          <p:val>
                                            <p:strVal val="#ppt_x"/>
                                          </p:val>
                                        </p:tav>
                                      </p:tavLst>
                                    </p:anim>
                                    <p:anim calcmode="lin" valueType="num">
                                      <p:cBhvr>
                                        <p:cTn id="4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11" grpId="0"/>
      <p:bldP spid="13"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A9A3F3F4-A2D3-4E63-9694-7DCD0DAB5500}"/>
              </a:ext>
            </a:extLst>
          </p:cNvPr>
          <p:cNvSpPr/>
          <p:nvPr/>
        </p:nvSpPr>
        <p:spPr>
          <a:xfrm>
            <a:off x="3925945" y="553872"/>
            <a:ext cx="4340109" cy="584775"/>
          </a:xfrm>
          <a:prstGeom prst="rect">
            <a:avLst/>
          </a:prstGeom>
          <a:noFill/>
          <a:ln>
            <a:noFill/>
          </a:ln>
        </p:spPr>
        <p:txBody>
          <a:bodyPr vert="horz" wrap="square">
            <a:spAutoFit/>
          </a:bodyPr>
          <a:lstStyle/>
          <a:p>
            <a:pPr algn="dist"/>
            <a:r>
              <a:rPr lang="en-US" altLang="zh-CN" sz="3200" b="1">
                <a:solidFill>
                  <a:srgbClr val="CD0409"/>
                </a:solidFill>
                <a:latin typeface="微软雅黑" panose="020B0503020204020204" pitchFamily="34" charset="-122"/>
                <a:ea typeface="微软雅黑" panose="020B0503020204020204" pitchFamily="34" charset="-122"/>
                <a:cs typeface="+mn-ea"/>
                <a:sym typeface="+mn-lt"/>
              </a:rPr>
              <a:t>—</a:t>
            </a:r>
            <a:r>
              <a:rPr lang="zh-CN" altLang="en-US" sz="3200" b="1">
                <a:solidFill>
                  <a:srgbClr val="CD0409"/>
                </a:solidFill>
                <a:latin typeface="微软雅黑" panose="020B0503020204020204" pitchFamily="34" charset="-122"/>
                <a:ea typeface="微软雅黑" panose="020B0503020204020204" pitchFamily="34" charset="-122"/>
                <a:cs typeface="+mn-ea"/>
                <a:sym typeface="+mn-lt"/>
              </a:rPr>
              <a:t>事件成果</a:t>
            </a:r>
            <a:r>
              <a:rPr lang="en-US" altLang="zh-CN" sz="3200" b="1">
                <a:solidFill>
                  <a:srgbClr val="CD0409"/>
                </a:solidFill>
                <a:latin typeface="微软雅黑" panose="020B0503020204020204" pitchFamily="34" charset="-122"/>
                <a:ea typeface="微软雅黑" panose="020B0503020204020204" pitchFamily="34" charset="-122"/>
                <a:cs typeface="+mn-ea"/>
                <a:sym typeface="+mn-lt"/>
              </a:rPr>
              <a:t>—</a:t>
            </a:r>
            <a:endParaRPr lang="zh-CN" altLang="en-US" sz="3200" b="1" dirty="0">
              <a:solidFill>
                <a:srgbClr val="CD0409"/>
              </a:solidFill>
              <a:latin typeface="微软雅黑" panose="020B0503020204020204" pitchFamily="34" charset="-122"/>
              <a:ea typeface="微软雅黑" panose="020B0503020204020204" pitchFamily="34" charset="-122"/>
              <a:cs typeface="+mn-ea"/>
              <a:sym typeface="+mn-lt"/>
            </a:endParaRPr>
          </a:p>
        </p:txBody>
      </p:sp>
      <p:grpSp>
        <p:nvGrpSpPr>
          <p:cNvPr id="11" name="组合 10">
            <a:extLst>
              <a:ext uri="{FF2B5EF4-FFF2-40B4-BE49-F238E27FC236}">
                <a16:creationId xmlns:a16="http://schemas.microsoft.com/office/drawing/2014/main" id="{1FCC6DAE-448A-4C7C-9ADE-567921700A9B}"/>
              </a:ext>
            </a:extLst>
          </p:cNvPr>
          <p:cNvGrpSpPr/>
          <p:nvPr/>
        </p:nvGrpSpPr>
        <p:grpSpPr>
          <a:xfrm>
            <a:off x="1256591" y="1916128"/>
            <a:ext cx="1668407" cy="419100"/>
            <a:chOff x="4914900" y="3848100"/>
            <a:chExt cx="1668407" cy="419100"/>
          </a:xfrm>
        </p:grpSpPr>
        <p:sp>
          <p:nvSpPr>
            <p:cNvPr id="12" name="矩形: 圆角 11">
              <a:extLst>
                <a:ext uri="{FF2B5EF4-FFF2-40B4-BE49-F238E27FC236}">
                  <a16:creationId xmlns:a16="http://schemas.microsoft.com/office/drawing/2014/main" id="{8D046BDF-33ED-490E-8907-92866FB1F348}"/>
                </a:ext>
              </a:extLst>
            </p:cNvPr>
            <p:cNvSpPr/>
            <p:nvPr/>
          </p:nvSpPr>
          <p:spPr>
            <a:xfrm>
              <a:off x="4914900" y="3848100"/>
              <a:ext cx="1668407" cy="419100"/>
            </a:xfrm>
            <a:prstGeom prst="roundRect">
              <a:avLst>
                <a:gd name="adj" fmla="val 28788"/>
              </a:avLst>
            </a:prstGeom>
            <a:solidFill>
              <a:srgbClr val="CD0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3C46DC79-5EC8-4AD1-A4F4-159D25B88F45}"/>
                </a:ext>
              </a:extLst>
            </p:cNvPr>
            <p:cNvSpPr txBox="1"/>
            <p:nvPr/>
          </p:nvSpPr>
          <p:spPr>
            <a:xfrm>
              <a:off x="5079998" y="3872468"/>
              <a:ext cx="1503309" cy="369332"/>
            </a:xfrm>
            <a:prstGeom prst="rect">
              <a:avLst/>
            </a:prstGeom>
            <a:noFill/>
          </p:spPr>
          <p:txBody>
            <a:bodyPr wrap="square">
              <a:spAutoFit/>
            </a:bodyPr>
            <a:lstStyle>
              <a:defPPr>
                <a:defRPr lang="zh-CN"/>
              </a:defPPr>
              <a:lvl1pPr>
                <a:defRPr kumimoji="0" b="1" i="0" u="none" strike="noStrike" cap="none" spc="100" normalizeH="0" baseline="0">
                  <a:ln>
                    <a:noFill/>
                  </a:ln>
                  <a:solidFill>
                    <a:schemeClr val="bg1"/>
                  </a:solidFill>
                  <a:effectLst/>
                  <a:uLnTx/>
                  <a:uFillTx/>
                  <a:latin typeface="微软雅黑" panose="020B0503020204020204" pitchFamily="34" charset="-122"/>
                  <a:ea typeface="微软雅黑" panose="020B0503020204020204" pitchFamily="34" charset="-122"/>
                  <a:cs typeface="+mn-ea"/>
                </a:defRPr>
              </a:lvl1pPr>
            </a:lstStyle>
            <a:p>
              <a:r>
                <a:rPr lang="en-US" altLang="zh-CN">
                  <a:sym typeface="+mn-lt"/>
                </a:rPr>
                <a:t>12</a:t>
              </a:r>
              <a:r>
                <a:rPr lang="zh-CN" altLang="en-US">
                  <a:sym typeface="+mn-lt"/>
                </a:rPr>
                <a:t>月</a:t>
              </a:r>
              <a:r>
                <a:rPr lang="en-US" altLang="zh-CN">
                  <a:sym typeface="+mn-lt"/>
                </a:rPr>
                <a:t>18</a:t>
              </a:r>
              <a:r>
                <a:rPr lang="zh-CN" altLang="en-US">
                  <a:sym typeface="+mn-lt"/>
                </a:rPr>
                <a:t>日</a:t>
              </a:r>
              <a:endParaRPr lang="zh-CN" altLang="en-US"/>
            </a:p>
          </p:txBody>
        </p:sp>
      </p:grpSp>
      <p:sp>
        <p:nvSpPr>
          <p:cNvPr id="14" name="文本框 13">
            <a:extLst>
              <a:ext uri="{FF2B5EF4-FFF2-40B4-BE49-F238E27FC236}">
                <a16:creationId xmlns:a16="http://schemas.microsoft.com/office/drawing/2014/main" id="{8DB1CAF4-46B3-4F89-B537-D81C0647A001}"/>
              </a:ext>
            </a:extLst>
          </p:cNvPr>
          <p:cNvSpPr txBox="1"/>
          <p:nvPr/>
        </p:nvSpPr>
        <p:spPr>
          <a:xfrm>
            <a:off x="1256591" y="2438787"/>
            <a:ext cx="5338708" cy="905248"/>
          </a:xfrm>
          <a:prstGeom prst="rect">
            <a:avLst/>
          </a:prstGeom>
          <a:noFill/>
        </p:spPr>
        <p:txBody>
          <a:bodyPr wrap="square">
            <a:spAutoFit/>
          </a:bodyPr>
          <a:lstStyle>
            <a:defPPr>
              <a:defRPr lang="zh-CN"/>
            </a:defPPr>
            <a:lvl1pPr>
              <a:lnSpc>
                <a:spcPct val="130000"/>
              </a:lnSpc>
              <a:buClr>
                <a:srgbClr val="C00000"/>
              </a:buClr>
              <a:defRPr sz="1400" spc="100">
                <a:solidFill>
                  <a:prstClr val="black"/>
                </a:solidFill>
                <a:latin typeface="微软雅黑" panose="020B0503020204020204" pitchFamily="34" charset="-122"/>
                <a:ea typeface="微软雅黑" panose="020B0503020204020204" pitchFamily="34" charset="-122"/>
                <a:cs typeface="+mn-ea"/>
              </a:defRPr>
            </a:lvl1pPr>
          </a:lstStyle>
          <a:p>
            <a:r>
              <a:rPr lang="zh-CN" altLang="en-US">
                <a:sym typeface="+mn-lt"/>
              </a:rPr>
              <a:t>中华全国总工会发表</a:t>
            </a:r>
            <a:r>
              <a:rPr lang="en-US" altLang="zh-CN">
                <a:sym typeface="+mn-lt"/>
              </a:rPr>
              <a:t>《</a:t>
            </a:r>
            <a:r>
              <a:rPr lang="zh-CN" altLang="en-US">
                <a:sym typeface="+mn-lt"/>
              </a:rPr>
              <a:t>为援助北平学生救国运动告工友书</a:t>
            </a:r>
            <a:r>
              <a:rPr lang="en-US" altLang="zh-CN">
                <a:sym typeface="+mn-lt"/>
              </a:rPr>
              <a:t>》</a:t>
            </a:r>
            <a:r>
              <a:rPr lang="zh-CN" altLang="en-US">
                <a:sym typeface="+mn-lt"/>
              </a:rPr>
              <a:t>，号召全国各业、各厂的男女工友起来召集群众会议，发表宣言和通电，抗议汉奸卖国贼出卖华北与屠杀、逮捕爱国学生。</a:t>
            </a:r>
            <a:endParaRPr lang="en-US" altLang="zh-CN" dirty="0">
              <a:sym typeface="+mn-lt"/>
            </a:endParaRPr>
          </a:p>
        </p:txBody>
      </p:sp>
      <p:grpSp>
        <p:nvGrpSpPr>
          <p:cNvPr id="15" name="组合 14">
            <a:extLst>
              <a:ext uri="{FF2B5EF4-FFF2-40B4-BE49-F238E27FC236}">
                <a16:creationId xmlns:a16="http://schemas.microsoft.com/office/drawing/2014/main" id="{8A5A9D17-FB17-46E7-B87B-E1A8F47C1265}"/>
              </a:ext>
            </a:extLst>
          </p:cNvPr>
          <p:cNvGrpSpPr/>
          <p:nvPr/>
        </p:nvGrpSpPr>
        <p:grpSpPr>
          <a:xfrm>
            <a:off x="1256591" y="3859581"/>
            <a:ext cx="1668407" cy="419100"/>
            <a:chOff x="4914900" y="3848100"/>
            <a:chExt cx="1668407" cy="419100"/>
          </a:xfrm>
        </p:grpSpPr>
        <p:sp>
          <p:nvSpPr>
            <p:cNvPr id="16" name="矩形: 圆角 15">
              <a:extLst>
                <a:ext uri="{FF2B5EF4-FFF2-40B4-BE49-F238E27FC236}">
                  <a16:creationId xmlns:a16="http://schemas.microsoft.com/office/drawing/2014/main" id="{2F9901DC-B59F-4629-A928-A310599D56D1}"/>
                </a:ext>
              </a:extLst>
            </p:cNvPr>
            <p:cNvSpPr/>
            <p:nvPr/>
          </p:nvSpPr>
          <p:spPr>
            <a:xfrm>
              <a:off x="4914900" y="3848100"/>
              <a:ext cx="1668407" cy="419100"/>
            </a:xfrm>
            <a:prstGeom prst="roundRect">
              <a:avLst>
                <a:gd name="adj" fmla="val 28788"/>
              </a:avLst>
            </a:prstGeom>
            <a:solidFill>
              <a:srgbClr val="CD0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93872967-EFAF-44E7-9B46-C95D01209006}"/>
                </a:ext>
              </a:extLst>
            </p:cNvPr>
            <p:cNvSpPr txBox="1"/>
            <p:nvPr/>
          </p:nvSpPr>
          <p:spPr>
            <a:xfrm>
              <a:off x="5079998" y="3872468"/>
              <a:ext cx="1503309" cy="369332"/>
            </a:xfrm>
            <a:prstGeom prst="rect">
              <a:avLst/>
            </a:prstGeom>
            <a:noFill/>
          </p:spPr>
          <p:txBody>
            <a:bodyPr wrap="square">
              <a:spAutoFit/>
            </a:bodyPr>
            <a:lstStyle>
              <a:defPPr>
                <a:defRPr lang="zh-CN"/>
              </a:defPPr>
              <a:lvl1pPr>
                <a:defRPr kumimoji="0" b="1" i="0" u="none" strike="noStrike" cap="none" spc="100" normalizeH="0" baseline="0">
                  <a:ln>
                    <a:noFill/>
                  </a:ln>
                  <a:solidFill>
                    <a:schemeClr val="bg1"/>
                  </a:solidFill>
                  <a:effectLst/>
                  <a:uLnTx/>
                  <a:uFillTx/>
                  <a:latin typeface="微软雅黑" panose="020B0503020204020204" pitchFamily="34" charset="-122"/>
                  <a:ea typeface="微软雅黑" panose="020B0503020204020204" pitchFamily="34" charset="-122"/>
                  <a:cs typeface="+mn-ea"/>
                </a:defRPr>
              </a:lvl1pPr>
            </a:lstStyle>
            <a:p>
              <a:r>
                <a:rPr lang="en-US" altLang="zh-CN">
                  <a:sym typeface="+mn-lt"/>
                </a:rPr>
                <a:t>12</a:t>
              </a:r>
              <a:r>
                <a:rPr lang="zh-CN" altLang="en-US">
                  <a:sym typeface="+mn-lt"/>
                </a:rPr>
                <a:t>月</a:t>
              </a:r>
              <a:r>
                <a:rPr lang="en-US" altLang="zh-CN">
                  <a:sym typeface="+mn-lt"/>
                </a:rPr>
                <a:t>18</a:t>
              </a:r>
              <a:r>
                <a:rPr lang="zh-CN" altLang="en-US">
                  <a:sym typeface="+mn-lt"/>
                </a:rPr>
                <a:t>日</a:t>
              </a:r>
              <a:endParaRPr lang="zh-CN" altLang="en-US"/>
            </a:p>
          </p:txBody>
        </p:sp>
      </p:grpSp>
      <p:sp>
        <p:nvSpPr>
          <p:cNvPr id="18" name="文本框 17">
            <a:extLst>
              <a:ext uri="{FF2B5EF4-FFF2-40B4-BE49-F238E27FC236}">
                <a16:creationId xmlns:a16="http://schemas.microsoft.com/office/drawing/2014/main" id="{1AC39F22-9708-43D3-92F5-F4DCD18FC97D}"/>
              </a:ext>
            </a:extLst>
          </p:cNvPr>
          <p:cNvSpPr txBox="1"/>
          <p:nvPr/>
        </p:nvSpPr>
        <p:spPr>
          <a:xfrm>
            <a:off x="1256591" y="4303049"/>
            <a:ext cx="5338708" cy="1465401"/>
          </a:xfrm>
          <a:prstGeom prst="rect">
            <a:avLst/>
          </a:prstGeom>
          <a:noFill/>
        </p:spPr>
        <p:txBody>
          <a:bodyPr wrap="square">
            <a:spAutoFit/>
          </a:bodyPr>
          <a:lstStyle>
            <a:defPPr>
              <a:defRPr lang="zh-CN"/>
            </a:defPPr>
            <a:lvl1pPr>
              <a:lnSpc>
                <a:spcPct val="130000"/>
              </a:lnSpc>
              <a:buClr>
                <a:srgbClr val="C00000"/>
              </a:buClr>
              <a:defRPr sz="1400" spc="100">
                <a:solidFill>
                  <a:prstClr val="black"/>
                </a:solidFill>
                <a:latin typeface="微软雅黑" panose="020B0503020204020204" pitchFamily="34" charset="-122"/>
                <a:ea typeface="微软雅黑" panose="020B0503020204020204" pitchFamily="34" charset="-122"/>
                <a:cs typeface="+mn-ea"/>
              </a:defRPr>
            </a:lvl1pPr>
          </a:lstStyle>
          <a:p>
            <a:r>
              <a:rPr lang="zh-CN" altLang="en-US">
                <a:sym typeface="+mn-lt"/>
              </a:rPr>
              <a:t>上海市总工会通电声援北平学生，呼吁全国同胞一致兴起，集合民族整个的力量，反对任何伪组织之存在，以维护主权而保国土。广州铁路工人、上海邮务、铁路工人举行集会，发通电，要求对日宣战。鲁迅、宋庆龄等爱国知名人士赞扬爱国学生的英勇奋斗精神，捐款支持学生抗日救国运动。</a:t>
            </a:r>
            <a:endParaRPr lang="en-US" altLang="zh-CN" dirty="0">
              <a:sym typeface="+mn-lt"/>
            </a:endParaRPr>
          </a:p>
        </p:txBody>
      </p:sp>
      <p:grpSp>
        <p:nvGrpSpPr>
          <p:cNvPr id="23" name="组合 22">
            <a:extLst>
              <a:ext uri="{FF2B5EF4-FFF2-40B4-BE49-F238E27FC236}">
                <a16:creationId xmlns:a16="http://schemas.microsoft.com/office/drawing/2014/main" id="{BC0676A7-7FC6-455D-9C77-9BC70F012FD4}"/>
              </a:ext>
            </a:extLst>
          </p:cNvPr>
          <p:cNvGrpSpPr/>
          <p:nvPr/>
        </p:nvGrpSpPr>
        <p:grpSpPr>
          <a:xfrm>
            <a:off x="7569200" y="2438787"/>
            <a:ext cx="3022600" cy="2925881"/>
            <a:chOff x="7442200" y="2370019"/>
            <a:chExt cx="3022600" cy="2925881"/>
          </a:xfrm>
        </p:grpSpPr>
        <p:sp>
          <p:nvSpPr>
            <p:cNvPr id="22" name="矩形: 圆角 21">
              <a:extLst>
                <a:ext uri="{FF2B5EF4-FFF2-40B4-BE49-F238E27FC236}">
                  <a16:creationId xmlns:a16="http://schemas.microsoft.com/office/drawing/2014/main" id="{8D42ECDF-1E89-48CA-BEFD-DB8B89ED530B}"/>
                </a:ext>
              </a:extLst>
            </p:cNvPr>
            <p:cNvSpPr/>
            <p:nvPr/>
          </p:nvSpPr>
          <p:spPr>
            <a:xfrm>
              <a:off x="7442200" y="2514458"/>
              <a:ext cx="3022600" cy="2781442"/>
            </a:xfrm>
            <a:prstGeom prst="roundRect">
              <a:avLst/>
            </a:prstGeom>
            <a:solidFill>
              <a:srgbClr val="CD0409"/>
            </a:solidFill>
            <a:ln>
              <a:solidFill>
                <a:srgbClr val="CD04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9568E840-6C08-4525-A1F2-29B5BBABEF52}"/>
                </a:ext>
              </a:extLst>
            </p:cNvPr>
            <p:cNvSpPr/>
            <p:nvPr/>
          </p:nvSpPr>
          <p:spPr>
            <a:xfrm>
              <a:off x="7676333" y="3101552"/>
              <a:ext cx="2554334" cy="1745478"/>
            </a:xfrm>
            <a:prstGeom prst="rect">
              <a:avLst/>
            </a:prstGeom>
            <a:noFill/>
          </p:spPr>
          <p:txBody>
            <a:bodyPr wrap="square">
              <a:spAutoFit/>
            </a:bodyPr>
            <a:lstStyle/>
            <a:p>
              <a:pPr algn="ctr">
                <a:lnSpc>
                  <a:spcPct val="130000"/>
                </a:lnSpc>
                <a:buClr>
                  <a:srgbClr val="C00000"/>
                </a:buClr>
              </a:pPr>
              <a:r>
                <a:rPr lang="zh-CN" altLang="en-US" sz="1400" spc="100">
                  <a:solidFill>
                    <a:schemeClr val="bg1"/>
                  </a:solidFill>
                  <a:latin typeface="微软雅黑" panose="020B0503020204020204" pitchFamily="34" charset="-122"/>
                  <a:ea typeface="微软雅黑" panose="020B0503020204020204" pitchFamily="34" charset="-122"/>
                  <a:cs typeface="+mn-ea"/>
                  <a:sym typeface="+mn-lt"/>
                </a:rPr>
                <a:t>海外</a:t>
              </a:r>
              <a:r>
                <a:rPr lang="zh-CN" altLang="en-US" sz="1400" spc="100" dirty="0">
                  <a:solidFill>
                    <a:schemeClr val="bg1"/>
                  </a:solidFill>
                  <a:latin typeface="微软雅黑" panose="020B0503020204020204" pitchFamily="34" charset="-122"/>
                  <a:ea typeface="微软雅黑" panose="020B0503020204020204" pitchFamily="34" charset="-122"/>
                  <a:cs typeface="+mn-ea"/>
                  <a:sym typeface="+mn-lt"/>
                </a:rPr>
                <a:t>华侨也以各种方式支援爱国学生。一二九运动广泛地宣传了中国共产党与国民党停止内战、一致对外的抗日主张，掀起了全国抗日救国运动的</a:t>
              </a:r>
              <a:r>
                <a:rPr lang="zh-CN" altLang="en-US" sz="1400" spc="100">
                  <a:solidFill>
                    <a:schemeClr val="bg1"/>
                  </a:solidFill>
                  <a:latin typeface="微软雅黑" panose="020B0503020204020204" pitchFamily="34" charset="-122"/>
                  <a:ea typeface="微软雅黑" panose="020B0503020204020204" pitchFamily="34" charset="-122"/>
                  <a:cs typeface="+mn-ea"/>
                  <a:sym typeface="+mn-lt"/>
                </a:rPr>
                <a:t>新高潮</a:t>
              </a:r>
              <a:r>
                <a:rPr lang="en-US" altLang="zh-CN" sz="1400" spc="100" dirty="0">
                  <a:solidFill>
                    <a:schemeClr val="bg1"/>
                  </a:solidFill>
                  <a:latin typeface="微软雅黑" panose="020B0503020204020204" pitchFamily="34" charset="-122"/>
                  <a:ea typeface="微软雅黑" panose="020B0503020204020204" pitchFamily="34" charset="-122"/>
                  <a:cs typeface="+mn-ea"/>
                  <a:sym typeface="+mn-lt"/>
                </a:rPr>
                <a:t>[5]  </a:t>
              </a:r>
              <a:r>
                <a:rPr lang="zh-CN" altLang="en-US" sz="1400" spc="100" dirty="0">
                  <a:solidFill>
                    <a:schemeClr val="bg1"/>
                  </a:solidFill>
                  <a:latin typeface="微软雅黑" panose="020B0503020204020204" pitchFamily="34" charset="-122"/>
                  <a:ea typeface="微软雅黑" panose="020B0503020204020204" pitchFamily="34" charset="-122"/>
                  <a:cs typeface="+mn-ea"/>
                  <a:sym typeface="+mn-lt"/>
                </a:rPr>
                <a:t>。</a:t>
              </a:r>
            </a:p>
          </p:txBody>
        </p:sp>
        <p:grpSp>
          <p:nvGrpSpPr>
            <p:cNvPr id="19" name="组合 18">
              <a:extLst>
                <a:ext uri="{FF2B5EF4-FFF2-40B4-BE49-F238E27FC236}">
                  <a16:creationId xmlns:a16="http://schemas.microsoft.com/office/drawing/2014/main" id="{FE5CF0DF-ABCD-4E3C-BC0B-ABCDC5E514C0}"/>
                </a:ext>
              </a:extLst>
            </p:cNvPr>
            <p:cNvGrpSpPr/>
            <p:nvPr/>
          </p:nvGrpSpPr>
          <p:grpSpPr>
            <a:xfrm>
              <a:off x="8047093" y="2370019"/>
              <a:ext cx="1668407" cy="419100"/>
              <a:chOff x="4914900" y="3848100"/>
              <a:chExt cx="1668407" cy="419100"/>
            </a:xfrm>
          </p:grpSpPr>
          <p:sp>
            <p:nvSpPr>
              <p:cNvPr id="20" name="矩形: 圆角 19">
                <a:extLst>
                  <a:ext uri="{FF2B5EF4-FFF2-40B4-BE49-F238E27FC236}">
                    <a16:creationId xmlns:a16="http://schemas.microsoft.com/office/drawing/2014/main" id="{585F3221-BD4F-4DA9-940D-891950702A29}"/>
                  </a:ext>
                </a:extLst>
              </p:cNvPr>
              <p:cNvSpPr/>
              <p:nvPr/>
            </p:nvSpPr>
            <p:spPr>
              <a:xfrm>
                <a:off x="4914900" y="3848100"/>
                <a:ext cx="1668407" cy="419100"/>
              </a:xfrm>
              <a:prstGeom prst="roundRect">
                <a:avLst>
                  <a:gd name="adj" fmla="val 28788"/>
                </a:avLst>
              </a:prstGeom>
              <a:solidFill>
                <a:srgbClr val="CD040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8E290B86-A07B-402E-A8F1-4D6AA042E71D}"/>
                  </a:ext>
                </a:extLst>
              </p:cNvPr>
              <p:cNvSpPr txBox="1"/>
              <p:nvPr/>
            </p:nvSpPr>
            <p:spPr>
              <a:xfrm>
                <a:off x="5079998" y="3872468"/>
                <a:ext cx="1325509" cy="369332"/>
              </a:xfrm>
              <a:prstGeom prst="rect">
                <a:avLst/>
              </a:prstGeom>
              <a:noFill/>
            </p:spPr>
            <p:txBody>
              <a:bodyPr wrap="square">
                <a:spAutoFit/>
              </a:bodyPr>
              <a:lstStyle>
                <a:defPPr>
                  <a:defRPr lang="zh-CN"/>
                </a:defPPr>
                <a:lvl1pPr>
                  <a:defRPr kumimoji="0" b="1" i="0" u="none" strike="noStrike" cap="none" spc="100" normalizeH="0" baseline="0">
                    <a:ln>
                      <a:noFill/>
                    </a:ln>
                    <a:solidFill>
                      <a:schemeClr val="bg1"/>
                    </a:solidFill>
                    <a:effectLst/>
                    <a:uLnTx/>
                    <a:uFillTx/>
                    <a:latin typeface="微软雅黑" panose="020B0503020204020204" pitchFamily="34" charset="-122"/>
                    <a:ea typeface="微软雅黑" panose="020B0503020204020204" pitchFamily="34" charset="-122"/>
                    <a:cs typeface="+mn-ea"/>
                  </a:defRPr>
                </a:lvl1pPr>
              </a:lstStyle>
              <a:p>
                <a:pPr algn="dist"/>
                <a:r>
                  <a:rPr lang="zh-CN" altLang="en-US"/>
                  <a:t>海外华侨</a:t>
                </a:r>
              </a:p>
            </p:txBody>
          </p:sp>
        </p:grpSp>
      </p:grpSp>
    </p:spTree>
    <p:extLst>
      <p:ext uri="{BB962C8B-B14F-4D97-AF65-F5344CB8AC3E}">
        <p14:creationId xmlns:p14="http://schemas.microsoft.com/office/powerpoint/2010/main" val="2188972087"/>
      </p:ext>
    </p:extLst>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1C1061A9-97DB-4FC4-9A7A-692AAF8F688D}"/>
              </a:ext>
            </a:extLst>
          </p:cNvPr>
          <p:cNvPicPr>
            <a:picLocks noChangeAspect="1"/>
          </p:cNvPicPr>
          <p:nvPr/>
        </p:nvPicPr>
        <p:blipFill rotWithShape="1">
          <a:blip r:embed="rId2" cstate="screen">
            <a:alphaModFix amt="35000"/>
            <a:extLst>
              <a:ext uri="{28A0092B-C50C-407E-A947-70E740481C1C}">
                <a14:useLocalDpi xmlns:a14="http://schemas.microsoft.com/office/drawing/2010/main"/>
              </a:ext>
            </a:extLst>
          </a:blip>
          <a:srcRect l="53906" b="60372"/>
          <a:stretch/>
        </p:blipFill>
        <p:spPr>
          <a:xfrm>
            <a:off x="8131792" y="-56225"/>
            <a:ext cx="4060207" cy="1745325"/>
          </a:xfrm>
          <a:prstGeom prst="rect">
            <a:avLst/>
          </a:prstGeom>
        </p:spPr>
      </p:pic>
      <p:pic>
        <p:nvPicPr>
          <p:cNvPr id="15" name="图片 14">
            <a:extLst>
              <a:ext uri="{FF2B5EF4-FFF2-40B4-BE49-F238E27FC236}">
                <a16:creationId xmlns:a16="http://schemas.microsoft.com/office/drawing/2014/main" id="{35367250-308F-45EB-8D83-259C2E25F57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79542" y="5225702"/>
            <a:ext cx="4991099" cy="1334533"/>
          </a:xfrm>
          <a:prstGeom prst="rect">
            <a:avLst/>
          </a:prstGeom>
        </p:spPr>
      </p:pic>
      <p:pic>
        <p:nvPicPr>
          <p:cNvPr id="8" name="图片 7">
            <a:extLst>
              <a:ext uri="{FF2B5EF4-FFF2-40B4-BE49-F238E27FC236}">
                <a16:creationId xmlns:a16="http://schemas.microsoft.com/office/drawing/2014/main" id="{FA2B0406-D4BD-44A9-9FF6-CC186F93D17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28227" r="87082"/>
          <a:stretch/>
        </p:blipFill>
        <p:spPr>
          <a:xfrm>
            <a:off x="-1200" y="0"/>
            <a:ext cx="3222561" cy="6020664"/>
          </a:xfrm>
          <a:prstGeom prst="rect">
            <a:avLst/>
          </a:prstGeom>
        </p:spPr>
      </p:pic>
      <p:pic>
        <p:nvPicPr>
          <p:cNvPr id="3" name="图片 2">
            <a:extLst>
              <a:ext uri="{FF2B5EF4-FFF2-40B4-BE49-F238E27FC236}">
                <a16:creationId xmlns:a16="http://schemas.microsoft.com/office/drawing/2014/main" id="{5F814AA7-C880-47F3-82D6-5C4F6230F6C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71377"/>
          <a:stretch/>
        </p:blipFill>
        <p:spPr>
          <a:xfrm>
            <a:off x="-1" y="1498600"/>
            <a:ext cx="5132364" cy="4950287"/>
          </a:xfrm>
          <a:prstGeom prst="rect">
            <a:avLst/>
          </a:prstGeom>
        </p:spPr>
      </p:pic>
      <p:pic>
        <p:nvPicPr>
          <p:cNvPr id="4" name="图片 3">
            <a:extLst>
              <a:ext uri="{FF2B5EF4-FFF2-40B4-BE49-F238E27FC236}">
                <a16:creationId xmlns:a16="http://schemas.microsoft.com/office/drawing/2014/main" id="{FC4C74D2-E9DF-4C05-A20B-6A5012DA7CF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23551" t="42039" r="70130" b="39305"/>
          <a:stretch/>
        </p:blipFill>
        <p:spPr>
          <a:xfrm>
            <a:off x="3091658" y="1542029"/>
            <a:ext cx="745910" cy="1468303"/>
          </a:xfrm>
          <a:prstGeom prst="rect">
            <a:avLst/>
          </a:prstGeom>
        </p:spPr>
      </p:pic>
      <p:pic>
        <p:nvPicPr>
          <p:cNvPr id="5" name="图片 4">
            <a:extLst>
              <a:ext uri="{FF2B5EF4-FFF2-40B4-BE49-F238E27FC236}">
                <a16:creationId xmlns:a16="http://schemas.microsoft.com/office/drawing/2014/main" id="{78394387-D19B-43AE-9D49-7E8A6FB447A2}"/>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t="70416" b="8750"/>
          <a:stretch/>
        </p:blipFill>
        <p:spPr>
          <a:xfrm>
            <a:off x="0" y="5588000"/>
            <a:ext cx="12192000" cy="1270000"/>
          </a:xfrm>
          <a:prstGeom prst="rect">
            <a:avLst/>
          </a:prstGeom>
          <a:noFill/>
          <a:ln>
            <a:noFill/>
          </a:ln>
        </p:spPr>
      </p:pic>
      <p:pic>
        <p:nvPicPr>
          <p:cNvPr id="7" name="图片 6">
            <a:extLst>
              <a:ext uri="{FF2B5EF4-FFF2-40B4-BE49-F238E27FC236}">
                <a16:creationId xmlns:a16="http://schemas.microsoft.com/office/drawing/2014/main" id="{8E219BE9-0686-407D-BCC9-4D5F76D97B89}"/>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47292" t="65417" b="16666"/>
          <a:stretch/>
        </p:blipFill>
        <p:spPr>
          <a:xfrm flipH="1">
            <a:off x="1" y="6039776"/>
            <a:ext cx="3657600" cy="818223"/>
          </a:xfrm>
          <a:prstGeom prst="rect">
            <a:avLst/>
          </a:prstGeom>
        </p:spPr>
      </p:pic>
      <p:pic>
        <p:nvPicPr>
          <p:cNvPr id="9" name="图片 8">
            <a:extLst>
              <a:ext uri="{FF2B5EF4-FFF2-40B4-BE49-F238E27FC236}">
                <a16:creationId xmlns:a16="http://schemas.microsoft.com/office/drawing/2014/main" id="{C31A2B50-8F96-4778-ADFA-A3675825B57F}"/>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40000" t="57797" r="42812" b="5045"/>
          <a:stretch/>
        </p:blipFill>
        <p:spPr>
          <a:xfrm>
            <a:off x="10009162" y="4455418"/>
            <a:ext cx="2095500" cy="2265163"/>
          </a:xfrm>
          <a:prstGeom prst="rect">
            <a:avLst/>
          </a:prstGeom>
        </p:spPr>
      </p:pic>
      <p:pic>
        <p:nvPicPr>
          <p:cNvPr id="6" name="图片 5">
            <a:extLst>
              <a:ext uri="{FF2B5EF4-FFF2-40B4-BE49-F238E27FC236}">
                <a16:creationId xmlns:a16="http://schemas.microsoft.com/office/drawing/2014/main" id="{5128BC79-6DE7-4252-B04D-66911CAFC6A6}"/>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47292" t="65417" b="16666"/>
          <a:stretch/>
        </p:blipFill>
        <p:spPr>
          <a:xfrm>
            <a:off x="8534400" y="6039776"/>
            <a:ext cx="3657600" cy="818223"/>
          </a:xfrm>
          <a:prstGeom prst="rect">
            <a:avLst/>
          </a:prstGeom>
        </p:spPr>
      </p:pic>
      <p:sp>
        <p:nvSpPr>
          <p:cNvPr id="10" name="文本框 9">
            <a:extLst>
              <a:ext uri="{FF2B5EF4-FFF2-40B4-BE49-F238E27FC236}">
                <a16:creationId xmlns:a16="http://schemas.microsoft.com/office/drawing/2014/main" id="{1B56A194-643A-4E91-8FAB-BE2F004FF3C0}"/>
              </a:ext>
            </a:extLst>
          </p:cNvPr>
          <p:cNvSpPr txBox="1"/>
          <p:nvPr/>
        </p:nvSpPr>
        <p:spPr>
          <a:xfrm>
            <a:off x="5732698" y="4117287"/>
            <a:ext cx="3803999"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国</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家</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兴</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亡</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匹</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夫</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有</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责</a:t>
            </a:r>
          </a:p>
        </p:txBody>
      </p:sp>
      <p:sp>
        <p:nvSpPr>
          <p:cNvPr id="11" name="文本框 10">
            <a:extLst>
              <a:ext uri="{FF2B5EF4-FFF2-40B4-BE49-F238E27FC236}">
                <a16:creationId xmlns:a16="http://schemas.microsoft.com/office/drawing/2014/main" id="{002AE894-A8AC-4679-A2C5-9810F2E8D8E5}"/>
              </a:ext>
            </a:extLst>
          </p:cNvPr>
          <p:cNvSpPr txBox="1"/>
          <p:nvPr/>
        </p:nvSpPr>
        <p:spPr>
          <a:xfrm>
            <a:off x="5732698" y="4543755"/>
            <a:ext cx="3733896"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勿</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忘</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国</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耻</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勿</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忘</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一</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二</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九</a:t>
            </a:r>
          </a:p>
        </p:txBody>
      </p:sp>
      <p:sp>
        <p:nvSpPr>
          <p:cNvPr id="12" name="矩形 11">
            <a:extLst>
              <a:ext uri="{FF2B5EF4-FFF2-40B4-BE49-F238E27FC236}">
                <a16:creationId xmlns:a16="http://schemas.microsoft.com/office/drawing/2014/main" id="{3B9A7ABA-C220-4DEC-93E2-6272E8197434}"/>
              </a:ext>
            </a:extLst>
          </p:cNvPr>
          <p:cNvSpPr/>
          <p:nvPr/>
        </p:nvSpPr>
        <p:spPr>
          <a:xfrm>
            <a:off x="5266929" y="2548524"/>
            <a:ext cx="4876799" cy="1323439"/>
          </a:xfrm>
          <a:prstGeom prst="rect">
            <a:avLst/>
          </a:prstGeom>
          <a:noFill/>
          <a:ln>
            <a:noFill/>
          </a:ln>
        </p:spPr>
        <p:txBody>
          <a:bodyPr vert="horz"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rPr>
              <a:t>运动口号</a:t>
            </a:r>
            <a:endParaRPr kumimoji="0" lang="zh-CN" altLang="en-US" sz="8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endParaRPr>
          </a:p>
        </p:txBody>
      </p:sp>
      <p:sp>
        <p:nvSpPr>
          <p:cNvPr id="16" name="矩形 15">
            <a:extLst>
              <a:ext uri="{FF2B5EF4-FFF2-40B4-BE49-F238E27FC236}">
                <a16:creationId xmlns:a16="http://schemas.microsoft.com/office/drawing/2014/main" id="{EA847E32-BC16-4D40-866E-2B677ABF3E77}"/>
              </a:ext>
            </a:extLst>
          </p:cNvPr>
          <p:cNvSpPr/>
          <p:nvPr/>
        </p:nvSpPr>
        <p:spPr>
          <a:xfrm>
            <a:off x="6096000" y="1284587"/>
            <a:ext cx="3218659" cy="1200329"/>
          </a:xfrm>
          <a:prstGeom prst="rect">
            <a:avLst/>
          </a:prstGeom>
          <a:noFill/>
          <a:ln>
            <a:noFill/>
          </a:ln>
        </p:spPr>
        <p:txBody>
          <a:bodyPr vert="horz"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72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rPr>
              <a:t>第四章</a:t>
            </a:r>
            <a:endParaRPr kumimoji="0" lang="zh-CN" altLang="en-US" sz="7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98046823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4"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par>
                                <p:cTn id="14" presetID="22" presetClass="entr" presetSubtype="4"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down)">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down)">
                                      <p:cBhvr>
                                        <p:cTn id="21" dur="500"/>
                                        <p:tgtEl>
                                          <p:spTgt spid="3"/>
                                        </p:tgtEl>
                                      </p:cBhvr>
                                    </p:animEffect>
                                  </p:childTnLst>
                                </p:cTn>
                              </p:par>
                              <p:par>
                                <p:cTn id="22" presetID="22" presetClass="entr" presetSubtype="4"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par>
                                <p:cTn id="25" presetID="22" presetClass="entr" presetSubtype="4"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000"/>
                                        <p:tgtEl>
                                          <p:spTgt spid="16"/>
                                        </p:tgtEl>
                                      </p:cBhvr>
                                    </p:animEffect>
                                    <p:anim calcmode="lin" valueType="num">
                                      <p:cBhvr>
                                        <p:cTn id="40" dur="1000" fill="hold"/>
                                        <p:tgtEl>
                                          <p:spTgt spid="16"/>
                                        </p:tgtEl>
                                        <p:attrNameLst>
                                          <p:attrName>ppt_x</p:attrName>
                                        </p:attrNameLst>
                                      </p:cBhvr>
                                      <p:tavLst>
                                        <p:tav tm="0">
                                          <p:val>
                                            <p:strVal val="#ppt_x"/>
                                          </p:val>
                                        </p:tav>
                                        <p:tav tm="100000">
                                          <p:val>
                                            <p:strVal val="#ppt_x"/>
                                          </p:val>
                                        </p:tav>
                                      </p:tavLst>
                                    </p:anim>
                                    <p:anim calcmode="lin" valueType="num">
                                      <p:cBhvr>
                                        <p:cTn id="4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7" presetClass="entr" presetSubtype="10" fill="hold" grpId="0" nodeType="clickEffect">
                                  <p:stCondLst>
                                    <p:cond delay="0"/>
                                  </p:stCondLst>
                                  <p:iterate type="lt">
                                    <p:tmPct val="10000"/>
                                  </p:iterate>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barn(inVertical)">
                                      <p:cBhvr>
                                        <p:cTn id="52" dur="5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barn(inVertical)">
                                      <p:cBhvr>
                                        <p:cTn id="5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a:extLst>
              <a:ext uri="{FF2B5EF4-FFF2-40B4-BE49-F238E27FC236}">
                <a16:creationId xmlns:a16="http://schemas.microsoft.com/office/drawing/2014/main" id="{23F93F51-42C4-4F73-883E-01EBC726F17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28227" r="87082"/>
          <a:stretch/>
        </p:blipFill>
        <p:spPr>
          <a:xfrm>
            <a:off x="-20248" y="1103356"/>
            <a:ext cx="2738048" cy="6020664"/>
          </a:xfrm>
          <a:prstGeom prst="rect">
            <a:avLst/>
          </a:prstGeom>
        </p:spPr>
      </p:pic>
      <p:pic>
        <p:nvPicPr>
          <p:cNvPr id="29" name="图片 28">
            <a:extLst>
              <a:ext uri="{FF2B5EF4-FFF2-40B4-BE49-F238E27FC236}">
                <a16:creationId xmlns:a16="http://schemas.microsoft.com/office/drawing/2014/main" id="{42AB5500-703A-4BBC-9239-BC5A08ECF42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48369" r="70000" b="12673"/>
          <a:stretch/>
        </p:blipFill>
        <p:spPr>
          <a:xfrm>
            <a:off x="51977" y="4154019"/>
            <a:ext cx="4172198" cy="2644816"/>
          </a:xfrm>
          <a:prstGeom prst="rect">
            <a:avLst/>
          </a:prstGeom>
        </p:spPr>
      </p:pic>
      <p:pic>
        <p:nvPicPr>
          <p:cNvPr id="30" name="图片 29">
            <a:extLst>
              <a:ext uri="{FF2B5EF4-FFF2-40B4-BE49-F238E27FC236}">
                <a16:creationId xmlns:a16="http://schemas.microsoft.com/office/drawing/2014/main" id="{53D0070C-5B7D-4F2A-9261-1C7F04B07DF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75986" t="43993" b="5768"/>
          <a:stretch/>
        </p:blipFill>
        <p:spPr>
          <a:xfrm>
            <a:off x="9212211" y="3158555"/>
            <a:ext cx="2927812" cy="3062581"/>
          </a:xfrm>
          <a:prstGeom prst="rect">
            <a:avLst/>
          </a:prstGeom>
        </p:spPr>
      </p:pic>
      <p:sp>
        <p:nvSpPr>
          <p:cNvPr id="2" name="文本框 1">
            <a:extLst>
              <a:ext uri="{FF2B5EF4-FFF2-40B4-BE49-F238E27FC236}">
                <a16:creationId xmlns:a16="http://schemas.microsoft.com/office/drawing/2014/main" id="{B168A996-9A0F-4904-9CC0-781514E0E358}"/>
              </a:ext>
            </a:extLst>
          </p:cNvPr>
          <p:cNvSpPr txBox="1"/>
          <p:nvPr/>
        </p:nvSpPr>
        <p:spPr>
          <a:xfrm>
            <a:off x="2793699" y="1341014"/>
            <a:ext cx="1292662" cy="2415713"/>
          </a:xfrm>
          <a:prstGeom prst="rect">
            <a:avLst/>
          </a:prstGeom>
          <a:noFill/>
        </p:spPr>
        <p:txBody>
          <a:bodyPr vert="eaVert" wrap="square" rtlCol="0">
            <a:spAutoFit/>
          </a:bodyPr>
          <a:lstStyle/>
          <a:p>
            <a:pPr algn="dist"/>
            <a:r>
              <a:rPr lang="zh-CN" altLang="en-US" sz="7200" b="1" spc="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目录</a:t>
            </a:r>
          </a:p>
        </p:txBody>
      </p:sp>
      <p:sp>
        <p:nvSpPr>
          <p:cNvPr id="3" name="矩形 2">
            <a:extLst>
              <a:ext uri="{FF2B5EF4-FFF2-40B4-BE49-F238E27FC236}">
                <a16:creationId xmlns:a16="http://schemas.microsoft.com/office/drawing/2014/main" id="{BD318E7E-64B6-4E8A-B058-0278A3429EFE}"/>
              </a:ext>
            </a:extLst>
          </p:cNvPr>
          <p:cNvSpPr/>
          <p:nvPr/>
        </p:nvSpPr>
        <p:spPr>
          <a:xfrm>
            <a:off x="5619751" y="1324834"/>
            <a:ext cx="2803158" cy="646331"/>
          </a:xfrm>
          <a:prstGeom prst="rect">
            <a:avLst/>
          </a:prstGeom>
          <a:noFill/>
          <a:ln>
            <a:noFill/>
          </a:ln>
        </p:spPr>
        <p:txBody>
          <a:bodyPr vert="horz" wrap="square">
            <a:spAutoFit/>
          </a:bodyPr>
          <a:lstStyle/>
          <a:p>
            <a:pPr algn="dist"/>
            <a:r>
              <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事件背景</a:t>
            </a:r>
          </a:p>
        </p:txBody>
      </p:sp>
      <p:sp>
        <p:nvSpPr>
          <p:cNvPr id="4" name="矩形 3">
            <a:extLst>
              <a:ext uri="{FF2B5EF4-FFF2-40B4-BE49-F238E27FC236}">
                <a16:creationId xmlns:a16="http://schemas.microsoft.com/office/drawing/2014/main" id="{F0B50856-019C-4482-9BC6-3D56B4D3B088}"/>
              </a:ext>
            </a:extLst>
          </p:cNvPr>
          <p:cNvSpPr/>
          <p:nvPr/>
        </p:nvSpPr>
        <p:spPr>
          <a:xfrm>
            <a:off x="5619752" y="2174607"/>
            <a:ext cx="2803158" cy="646331"/>
          </a:xfrm>
          <a:prstGeom prst="rect">
            <a:avLst/>
          </a:prstGeom>
          <a:noFill/>
          <a:ln>
            <a:noFill/>
          </a:ln>
        </p:spPr>
        <p:txBody>
          <a:bodyPr vert="horz" wrap="square">
            <a:spAutoFit/>
          </a:bodyPr>
          <a:lstStyle/>
          <a:p>
            <a:pPr algn="dist"/>
            <a:r>
              <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事件过程</a:t>
            </a:r>
          </a:p>
        </p:txBody>
      </p:sp>
      <p:sp>
        <p:nvSpPr>
          <p:cNvPr id="5" name="矩形 4">
            <a:extLst>
              <a:ext uri="{FF2B5EF4-FFF2-40B4-BE49-F238E27FC236}">
                <a16:creationId xmlns:a16="http://schemas.microsoft.com/office/drawing/2014/main" id="{4FAEA7A7-14B3-4317-A8ED-4A944E854AF2}"/>
              </a:ext>
            </a:extLst>
          </p:cNvPr>
          <p:cNvSpPr/>
          <p:nvPr/>
        </p:nvSpPr>
        <p:spPr>
          <a:xfrm>
            <a:off x="5495097" y="3022513"/>
            <a:ext cx="2927812" cy="646331"/>
          </a:xfrm>
          <a:prstGeom prst="rect">
            <a:avLst/>
          </a:prstGeom>
          <a:noFill/>
          <a:ln>
            <a:noFill/>
          </a:ln>
        </p:spPr>
        <p:txBody>
          <a:bodyPr vert="horz" wrap="square">
            <a:spAutoFit/>
          </a:bodyPr>
          <a:lstStyle/>
          <a:p>
            <a:pPr algn="dist"/>
            <a:r>
              <a:rPr lang="en-US" altLang="zh-CN"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 </a:t>
            </a:r>
            <a:r>
              <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事件成果</a:t>
            </a:r>
          </a:p>
        </p:txBody>
      </p:sp>
      <p:sp>
        <p:nvSpPr>
          <p:cNvPr id="6" name="矩形 5">
            <a:extLst>
              <a:ext uri="{FF2B5EF4-FFF2-40B4-BE49-F238E27FC236}">
                <a16:creationId xmlns:a16="http://schemas.microsoft.com/office/drawing/2014/main" id="{A24FDB7D-3173-44E5-9F8D-26650F29745A}"/>
              </a:ext>
            </a:extLst>
          </p:cNvPr>
          <p:cNvSpPr/>
          <p:nvPr/>
        </p:nvSpPr>
        <p:spPr>
          <a:xfrm>
            <a:off x="5495096" y="3899930"/>
            <a:ext cx="2927811" cy="646331"/>
          </a:xfrm>
          <a:prstGeom prst="rect">
            <a:avLst/>
          </a:prstGeom>
          <a:noFill/>
          <a:ln>
            <a:noFill/>
          </a:ln>
        </p:spPr>
        <p:txBody>
          <a:bodyPr vert="horz" wrap="square">
            <a:spAutoFit/>
          </a:bodyPr>
          <a:lstStyle/>
          <a:p>
            <a:pPr algn="dist"/>
            <a:r>
              <a:rPr lang="en-US" altLang="zh-CN"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 </a:t>
            </a:r>
            <a:r>
              <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运动口号</a:t>
            </a:r>
          </a:p>
        </p:txBody>
      </p:sp>
      <p:pic>
        <p:nvPicPr>
          <p:cNvPr id="23" name="图片 22">
            <a:extLst>
              <a:ext uri="{FF2B5EF4-FFF2-40B4-BE49-F238E27FC236}">
                <a16:creationId xmlns:a16="http://schemas.microsoft.com/office/drawing/2014/main" id="{231AE788-DC16-416D-B2E1-37D974ACFD6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70416" b="8750"/>
          <a:stretch/>
        </p:blipFill>
        <p:spPr>
          <a:xfrm>
            <a:off x="0" y="5588000"/>
            <a:ext cx="12192000" cy="1270000"/>
          </a:xfrm>
          <a:prstGeom prst="rect">
            <a:avLst/>
          </a:prstGeom>
          <a:noFill/>
          <a:ln>
            <a:noFill/>
          </a:ln>
        </p:spPr>
      </p:pic>
      <p:pic>
        <p:nvPicPr>
          <p:cNvPr id="24" name="图片 23">
            <a:extLst>
              <a:ext uri="{FF2B5EF4-FFF2-40B4-BE49-F238E27FC236}">
                <a16:creationId xmlns:a16="http://schemas.microsoft.com/office/drawing/2014/main" id="{AC5DCCB5-F036-49FD-B4F6-BD7234E3B94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47292" t="65417" b="16666"/>
          <a:stretch/>
        </p:blipFill>
        <p:spPr>
          <a:xfrm>
            <a:off x="8534400" y="6039776"/>
            <a:ext cx="3657600" cy="818223"/>
          </a:xfrm>
          <a:prstGeom prst="rect">
            <a:avLst/>
          </a:prstGeom>
        </p:spPr>
      </p:pic>
      <p:pic>
        <p:nvPicPr>
          <p:cNvPr id="25" name="图片 24">
            <a:extLst>
              <a:ext uri="{FF2B5EF4-FFF2-40B4-BE49-F238E27FC236}">
                <a16:creationId xmlns:a16="http://schemas.microsoft.com/office/drawing/2014/main" id="{E82EFF5B-A069-4B4A-9EBB-1BF19F7ABDD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47292" t="65417" b="16666"/>
          <a:stretch/>
        </p:blipFill>
        <p:spPr>
          <a:xfrm flipH="1">
            <a:off x="1" y="6039776"/>
            <a:ext cx="3657600" cy="818223"/>
          </a:xfrm>
          <a:prstGeom prst="rect">
            <a:avLst/>
          </a:prstGeom>
        </p:spPr>
      </p:pic>
      <p:pic>
        <p:nvPicPr>
          <p:cNvPr id="31" name="图片 30">
            <a:extLst>
              <a:ext uri="{FF2B5EF4-FFF2-40B4-BE49-F238E27FC236}">
                <a16:creationId xmlns:a16="http://schemas.microsoft.com/office/drawing/2014/main" id="{A6C40B14-7C94-413B-B741-A5F165611FC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53906" b="60372"/>
          <a:stretch/>
        </p:blipFill>
        <p:spPr>
          <a:xfrm>
            <a:off x="6572250" y="-56225"/>
            <a:ext cx="5619750" cy="2415712"/>
          </a:xfrm>
          <a:prstGeom prst="rect">
            <a:avLst/>
          </a:prstGeom>
        </p:spPr>
      </p:pic>
      <p:pic>
        <p:nvPicPr>
          <p:cNvPr id="32" name="图片 31">
            <a:extLst>
              <a:ext uri="{FF2B5EF4-FFF2-40B4-BE49-F238E27FC236}">
                <a16:creationId xmlns:a16="http://schemas.microsoft.com/office/drawing/2014/main" id="{69C0C3F3-2D5F-4991-A31F-5776FE11AC19}"/>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66875" t="56593" r="22188" b="28407"/>
          <a:stretch/>
        </p:blipFill>
        <p:spPr>
          <a:xfrm flipH="1">
            <a:off x="1321938" y="306333"/>
            <a:ext cx="1672283" cy="1274778"/>
          </a:xfrm>
          <a:prstGeom prst="rect">
            <a:avLst/>
          </a:prstGeom>
        </p:spPr>
      </p:pic>
      <p:sp>
        <p:nvSpPr>
          <p:cNvPr id="7" name="矩形 6">
            <a:extLst>
              <a:ext uri="{FF2B5EF4-FFF2-40B4-BE49-F238E27FC236}">
                <a16:creationId xmlns:a16="http://schemas.microsoft.com/office/drawing/2014/main" id="{1ABA12AC-DC8A-4852-A690-6080541F6F6F}"/>
              </a:ext>
            </a:extLst>
          </p:cNvPr>
          <p:cNvSpPr/>
          <p:nvPr/>
        </p:nvSpPr>
        <p:spPr>
          <a:xfrm>
            <a:off x="5495096" y="4722056"/>
            <a:ext cx="2990136" cy="646331"/>
          </a:xfrm>
          <a:prstGeom prst="rect">
            <a:avLst/>
          </a:prstGeom>
          <a:noFill/>
          <a:ln>
            <a:noFill/>
          </a:ln>
        </p:spPr>
        <p:txBody>
          <a:bodyPr vert="horz" wrap="square">
            <a:spAutoFit/>
          </a:bodyPr>
          <a:lstStyle/>
          <a:p>
            <a:pPr algn="dist"/>
            <a:r>
              <a:rPr lang="en-US" altLang="zh-CN"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 </a:t>
            </a:r>
            <a:r>
              <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运动意义</a:t>
            </a:r>
          </a:p>
        </p:txBody>
      </p:sp>
      <p:cxnSp>
        <p:nvCxnSpPr>
          <p:cNvPr id="34" name="直接连接符 33">
            <a:extLst>
              <a:ext uri="{FF2B5EF4-FFF2-40B4-BE49-F238E27FC236}">
                <a16:creationId xmlns:a16="http://schemas.microsoft.com/office/drawing/2014/main" id="{A52CC132-DC88-4677-A837-960930F597C6}"/>
              </a:ext>
            </a:extLst>
          </p:cNvPr>
          <p:cNvCxnSpPr>
            <a:cxnSpLocks/>
          </p:cNvCxnSpPr>
          <p:nvPr/>
        </p:nvCxnSpPr>
        <p:spPr>
          <a:xfrm>
            <a:off x="4927600" y="863600"/>
            <a:ext cx="0" cy="501650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41" name="组合 40">
            <a:extLst>
              <a:ext uri="{FF2B5EF4-FFF2-40B4-BE49-F238E27FC236}">
                <a16:creationId xmlns:a16="http://schemas.microsoft.com/office/drawing/2014/main" id="{5B48F621-A968-47B7-8603-73C82F388391}"/>
              </a:ext>
            </a:extLst>
          </p:cNvPr>
          <p:cNvGrpSpPr/>
          <p:nvPr/>
        </p:nvGrpSpPr>
        <p:grpSpPr>
          <a:xfrm>
            <a:off x="4560889" y="1497228"/>
            <a:ext cx="921444" cy="390054"/>
            <a:chOff x="4560889" y="1497228"/>
            <a:chExt cx="921444" cy="390054"/>
          </a:xfrm>
        </p:grpSpPr>
        <p:grpSp>
          <p:nvGrpSpPr>
            <p:cNvPr id="38" name="组合 37">
              <a:extLst>
                <a:ext uri="{FF2B5EF4-FFF2-40B4-BE49-F238E27FC236}">
                  <a16:creationId xmlns:a16="http://schemas.microsoft.com/office/drawing/2014/main" id="{D0C7B656-AC51-48FF-87B0-BBBC0B1E59B1}"/>
                </a:ext>
              </a:extLst>
            </p:cNvPr>
            <p:cNvGrpSpPr/>
            <p:nvPr/>
          </p:nvGrpSpPr>
          <p:grpSpPr>
            <a:xfrm>
              <a:off x="4732573" y="1497228"/>
              <a:ext cx="749760" cy="390054"/>
              <a:chOff x="4732573" y="1497228"/>
              <a:chExt cx="749760" cy="390054"/>
            </a:xfrm>
          </p:grpSpPr>
          <p:sp>
            <p:nvSpPr>
              <p:cNvPr id="36" name="箭头: V 形 35">
                <a:extLst>
                  <a:ext uri="{FF2B5EF4-FFF2-40B4-BE49-F238E27FC236}">
                    <a16:creationId xmlns:a16="http://schemas.microsoft.com/office/drawing/2014/main" id="{4773AC19-B05E-40FF-BA4B-2CA67B6B12AD}"/>
                  </a:ext>
                </a:extLst>
              </p:cNvPr>
              <p:cNvSpPr/>
              <p:nvPr/>
            </p:nvSpPr>
            <p:spPr>
              <a:xfrm>
                <a:off x="5260044" y="1581111"/>
                <a:ext cx="222289" cy="222289"/>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椭圆 36">
                <a:extLst>
                  <a:ext uri="{FF2B5EF4-FFF2-40B4-BE49-F238E27FC236}">
                    <a16:creationId xmlns:a16="http://schemas.microsoft.com/office/drawing/2014/main" id="{0CAA956A-3FED-44E5-83C6-AE054D8A03E4}"/>
                  </a:ext>
                </a:extLst>
              </p:cNvPr>
              <p:cNvSpPr/>
              <p:nvPr/>
            </p:nvSpPr>
            <p:spPr>
              <a:xfrm>
                <a:off x="4732573" y="1497228"/>
                <a:ext cx="390054" cy="390054"/>
              </a:xfrm>
              <a:prstGeom prst="ellipse">
                <a:avLst/>
              </a:prstGeom>
              <a:solidFill>
                <a:srgbClr val="CD0409"/>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矩形 38">
              <a:extLst>
                <a:ext uri="{FF2B5EF4-FFF2-40B4-BE49-F238E27FC236}">
                  <a16:creationId xmlns:a16="http://schemas.microsoft.com/office/drawing/2014/main" id="{4ACDD162-7CD3-43C6-B55F-2D22C9FC27E6}"/>
                </a:ext>
              </a:extLst>
            </p:cNvPr>
            <p:cNvSpPr/>
            <p:nvPr/>
          </p:nvSpPr>
          <p:spPr>
            <a:xfrm>
              <a:off x="4560889" y="1507589"/>
              <a:ext cx="733422" cy="369332"/>
            </a:xfrm>
            <a:prstGeom prst="rect">
              <a:avLst/>
            </a:prstGeom>
            <a:noFill/>
            <a:ln>
              <a:noFill/>
            </a:ln>
          </p:spPr>
          <p:txBody>
            <a:bodyPr vert="horz" wrap="square">
              <a:spAutoFit/>
            </a:bodyPr>
            <a:lstStyle/>
            <a:p>
              <a:pPr algn="ctr"/>
              <a:r>
                <a:rPr lang="en-US" altLang="zh-CN"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01</a:t>
              </a:r>
              <a:endPar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grpSp>
      <p:grpSp>
        <p:nvGrpSpPr>
          <p:cNvPr id="42" name="组合 41">
            <a:extLst>
              <a:ext uri="{FF2B5EF4-FFF2-40B4-BE49-F238E27FC236}">
                <a16:creationId xmlns:a16="http://schemas.microsoft.com/office/drawing/2014/main" id="{98B48D04-ECB0-4B67-80AB-BAC70EB7FAE9}"/>
              </a:ext>
            </a:extLst>
          </p:cNvPr>
          <p:cNvGrpSpPr/>
          <p:nvPr/>
        </p:nvGrpSpPr>
        <p:grpSpPr>
          <a:xfrm>
            <a:off x="4573470" y="2313798"/>
            <a:ext cx="921444" cy="390054"/>
            <a:chOff x="4560889" y="1497228"/>
            <a:chExt cx="921444" cy="390054"/>
          </a:xfrm>
        </p:grpSpPr>
        <p:grpSp>
          <p:nvGrpSpPr>
            <p:cNvPr id="43" name="组合 42">
              <a:extLst>
                <a:ext uri="{FF2B5EF4-FFF2-40B4-BE49-F238E27FC236}">
                  <a16:creationId xmlns:a16="http://schemas.microsoft.com/office/drawing/2014/main" id="{F42F2EFD-72E6-49CB-B5EF-659842903302}"/>
                </a:ext>
              </a:extLst>
            </p:cNvPr>
            <p:cNvGrpSpPr/>
            <p:nvPr/>
          </p:nvGrpSpPr>
          <p:grpSpPr>
            <a:xfrm>
              <a:off x="4732573" y="1497228"/>
              <a:ext cx="749760" cy="390054"/>
              <a:chOff x="4732573" y="1497228"/>
              <a:chExt cx="749760" cy="390054"/>
            </a:xfrm>
          </p:grpSpPr>
          <p:sp>
            <p:nvSpPr>
              <p:cNvPr id="45" name="箭头: V 形 44">
                <a:extLst>
                  <a:ext uri="{FF2B5EF4-FFF2-40B4-BE49-F238E27FC236}">
                    <a16:creationId xmlns:a16="http://schemas.microsoft.com/office/drawing/2014/main" id="{97011AC6-CAE6-46AB-8A41-10720689493C}"/>
                  </a:ext>
                </a:extLst>
              </p:cNvPr>
              <p:cNvSpPr/>
              <p:nvPr/>
            </p:nvSpPr>
            <p:spPr>
              <a:xfrm>
                <a:off x="5260044" y="1581111"/>
                <a:ext cx="222289" cy="222289"/>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椭圆 45">
                <a:extLst>
                  <a:ext uri="{FF2B5EF4-FFF2-40B4-BE49-F238E27FC236}">
                    <a16:creationId xmlns:a16="http://schemas.microsoft.com/office/drawing/2014/main" id="{DCFAE80E-00DB-4E33-821D-578B0EA2A6D9}"/>
                  </a:ext>
                </a:extLst>
              </p:cNvPr>
              <p:cNvSpPr/>
              <p:nvPr/>
            </p:nvSpPr>
            <p:spPr>
              <a:xfrm>
                <a:off x="4732573" y="1497228"/>
                <a:ext cx="390054" cy="390054"/>
              </a:xfrm>
              <a:prstGeom prst="ellipse">
                <a:avLst/>
              </a:prstGeom>
              <a:solidFill>
                <a:srgbClr val="CD0409"/>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矩形 43">
              <a:extLst>
                <a:ext uri="{FF2B5EF4-FFF2-40B4-BE49-F238E27FC236}">
                  <a16:creationId xmlns:a16="http://schemas.microsoft.com/office/drawing/2014/main" id="{870BEAF6-B756-4D1E-A3AB-F88C4EC037BF}"/>
                </a:ext>
              </a:extLst>
            </p:cNvPr>
            <p:cNvSpPr/>
            <p:nvPr/>
          </p:nvSpPr>
          <p:spPr>
            <a:xfrm>
              <a:off x="4560889" y="1507589"/>
              <a:ext cx="733422" cy="369332"/>
            </a:xfrm>
            <a:prstGeom prst="rect">
              <a:avLst/>
            </a:prstGeom>
            <a:noFill/>
            <a:ln>
              <a:noFill/>
            </a:ln>
          </p:spPr>
          <p:txBody>
            <a:bodyPr vert="horz" wrap="square">
              <a:spAutoFit/>
            </a:bodyPr>
            <a:lstStyle/>
            <a:p>
              <a:pPr algn="ctr"/>
              <a:r>
                <a:rPr lang="en-US" altLang="zh-CN"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02</a:t>
              </a:r>
              <a:endPar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grpSp>
      <p:grpSp>
        <p:nvGrpSpPr>
          <p:cNvPr id="47" name="组合 46">
            <a:extLst>
              <a:ext uri="{FF2B5EF4-FFF2-40B4-BE49-F238E27FC236}">
                <a16:creationId xmlns:a16="http://schemas.microsoft.com/office/drawing/2014/main" id="{2F146E2A-2472-4B5D-90B9-D8C971A48DAB}"/>
              </a:ext>
            </a:extLst>
          </p:cNvPr>
          <p:cNvGrpSpPr/>
          <p:nvPr/>
        </p:nvGrpSpPr>
        <p:grpSpPr>
          <a:xfrm>
            <a:off x="4573470" y="3214250"/>
            <a:ext cx="921444" cy="390054"/>
            <a:chOff x="4560889" y="1497228"/>
            <a:chExt cx="921444" cy="390054"/>
          </a:xfrm>
        </p:grpSpPr>
        <p:grpSp>
          <p:nvGrpSpPr>
            <p:cNvPr id="48" name="组合 47">
              <a:extLst>
                <a:ext uri="{FF2B5EF4-FFF2-40B4-BE49-F238E27FC236}">
                  <a16:creationId xmlns:a16="http://schemas.microsoft.com/office/drawing/2014/main" id="{AB1F750A-A3F6-4526-B4CA-A2D8C7C97048}"/>
                </a:ext>
              </a:extLst>
            </p:cNvPr>
            <p:cNvGrpSpPr/>
            <p:nvPr/>
          </p:nvGrpSpPr>
          <p:grpSpPr>
            <a:xfrm>
              <a:off x="4732573" y="1497228"/>
              <a:ext cx="749760" cy="390054"/>
              <a:chOff x="4732573" y="1497228"/>
              <a:chExt cx="749760" cy="390054"/>
            </a:xfrm>
          </p:grpSpPr>
          <p:sp>
            <p:nvSpPr>
              <p:cNvPr id="50" name="箭头: V 形 49">
                <a:extLst>
                  <a:ext uri="{FF2B5EF4-FFF2-40B4-BE49-F238E27FC236}">
                    <a16:creationId xmlns:a16="http://schemas.microsoft.com/office/drawing/2014/main" id="{8EE1A412-6BA9-4652-A31B-5BBE8FC1F27B}"/>
                  </a:ext>
                </a:extLst>
              </p:cNvPr>
              <p:cNvSpPr/>
              <p:nvPr/>
            </p:nvSpPr>
            <p:spPr>
              <a:xfrm>
                <a:off x="5260044" y="1581111"/>
                <a:ext cx="222289" cy="222289"/>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椭圆 50">
                <a:extLst>
                  <a:ext uri="{FF2B5EF4-FFF2-40B4-BE49-F238E27FC236}">
                    <a16:creationId xmlns:a16="http://schemas.microsoft.com/office/drawing/2014/main" id="{EC5AE5DE-ABBC-411C-813B-BA1CD70A6EB4}"/>
                  </a:ext>
                </a:extLst>
              </p:cNvPr>
              <p:cNvSpPr/>
              <p:nvPr/>
            </p:nvSpPr>
            <p:spPr>
              <a:xfrm>
                <a:off x="4732573" y="1497228"/>
                <a:ext cx="390054" cy="390054"/>
              </a:xfrm>
              <a:prstGeom prst="ellipse">
                <a:avLst/>
              </a:prstGeom>
              <a:solidFill>
                <a:srgbClr val="CD0409"/>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矩形 48">
              <a:extLst>
                <a:ext uri="{FF2B5EF4-FFF2-40B4-BE49-F238E27FC236}">
                  <a16:creationId xmlns:a16="http://schemas.microsoft.com/office/drawing/2014/main" id="{8810BC44-C2AC-40A7-8FCF-BC86083B68C2}"/>
                </a:ext>
              </a:extLst>
            </p:cNvPr>
            <p:cNvSpPr/>
            <p:nvPr/>
          </p:nvSpPr>
          <p:spPr>
            <a:xfrm>
              <a:off x="4560889" y="1507589"/>
              <a:ext cx="733422" cy="369332"/>
            </a:xfrm>
            <a:prstGeom prst="rect">
              <a:avLst/>
            </a:prstGeom>
            <a:noFill/>
            <a:ln>
              <a:noFill/>
            </a:ln>
          </p:spPr>
          <p:txBody>
            <a:bodyPr vert="horz" wrap="square">
              <a:spAutoFit/>
            </a:bodyPr>
            <a:lstStyle/>
            <a:p>
              <a:pPr algn="ctr"/>
              <a:r>
                <a:rPr lang="en-US" altLang="zh-CN"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03</a:t>
              </a:r>
              <a:endPar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grpSp>
      <p:grpSp>
        <p:nvGrpSpPr>
          <p:cNvPr id="52" name="组合 51">
            <a:extLst>
              <a:ext uri="{FF2B5EF4-FFF2-40B4-BE49-F238E27FC236}">
                <a16:creationId xmlns:a16="http://schemas.microsoft.com/office/drawing/2014/main" id="{C04B471C-7CED-4824-B427-1606E0D505F4}"/>
              </a:ext>
            </a:extLst>
          </p:cNvPr>
          <p:cNvGrpSpPr/>
          <p:nvPr/>
        </p:nvGrpSpPr>
        <p:grpSpPr>
          <a:xfrm>
            <a:off x="4586051" y="4053951"/>
            <a:ext cx="921444" cy="390054"/>
            <a:chOff x="4560889" y="1497228"/>
            <a:chExt cx="921444" cy="390054"/>
          </a:xfrm>
        </p:grpSpPr>
        <p:grpSp>
          <p:nvGrpSpPr>
            <p:cNvPr id="53" name="组合 52">
              <a:extLst>
                <a:ext uri="{FF2B5EF4-FFF2-40B4-BE49-F238E27FC236}">
                  <a16:creationId xmlns:a16="http://schemas.microsoft.com/office/drawing/2014/main" id="{75B735CF-D113-4F93-BACB-A9B24FCFC41F}"/>
                </a:ext>
              </a:extLst>
            </p:cNvPr>
            <p:cNvGrpSpPr/>
            <p:nvPr/>
          </p:nvGrpSpPr>
          <p:grpSpPr>
            <a:xfrm>
              <a:off x="4732573" y="1497228"/>
              <a:ext cx="749760" cy="390054"/>
              <a:chOff x="4732573" y="1497228"/>
              <a:chExt cx="749760" cy="390054"/>
            </a:xfrm>
          </p:grpSpPr>
          <p:sp>
            <p:nvSpPr>
              <p:cNvPr id="55" name="箭头: V 形 54">
                <a:extLst>
                  <a:ext uri="{FF2B5EF4-FFF2-40B4-BE49-F238E27FC236}">
                    <a16:creationId xmlns:a16="http://schemas.microsoft.com/office/drawing/2014/main" id="{82AB36E8-81C7-4545-A25F-6157D51E57E9}"/>
                  </a:ext>
                </a:extLst>
              </p:cNvPr>
              <p:cNvSpPr/>
              <p:nvPr/>
            </p:nvSpPr>
            <p:spPr>
              <a:xfrm>
                <a:off x="5260044" y="1581111"/>
                <a:ext cx="222289" cy="222289"/>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6" name="椭圆 55">
                <a:extLst>
                  <a:ext uri="{FF2B5EF4-FFF2-40B4-BE49-F238E27FC236}">
                    <a16:creationId xmlns:a16="http://schemas.microsoft.com/office/drawing/2014/main" id="{1F8D0F9E-C9FE-4FE6-B7C2-E08724353F5F}"/>
                  </a:ext>
                </a:extLst>
              </p:cNvPr>
              <p:cNvSpPr/>
              <p:nvPr/>
            </p:nvSpPr>
            <p:spPr>
              <a:xfrm>
                <a:off x="4732573" y="1497228"/>
                <a:ext cx="390054" cy="390054"/>
              </a:xfrm>
              <a:prstGeom prst="ellipse">
                <a:avLst/>
              </a:prstGeom>
              <a:solidFill>
                <a:srgbClr val="CD0409"/>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矩形 53">
              <a:extLst>
                <a:ext uri="{FF2B5EF4-FFF2-40B4-BE49-F238E27FC236}">
                  <a16:creationId xmlns:a16="http://schemas.microsoft.com/office/drawing/2014/main" id="{D3FB840C-2394-4233-BD5E-44DC061BF2F2}"/>
                </a:ext>
              </a:extLst>
            </p:cNvPr>
            <p:cNvSpPr/>
            <p:nvPr/>
          </p:nvSpPr>
          <p:spPr>
            <a:xfrm>
              <a:off x="4560889" y="1507589"/>
              <a:ext cx="733422" cy="369332"/>
            </a:xfrm>
            <a:prstGeom prst="rect">
              <a:avLst/>
            </a:prstGeom>
            <a:noFill/>
            <a:ln>
              <a:noFill/>
            </a:ln>
          </p:spPr>
          <p:txBody>
            <a:bodyPr vert="horz" wrap="square">
              <a:spAutoFit/>
            </a:bodyPr>
            <a:lstStyle/>
            <a:p>
              <a:pPr algn="ctr"/>
              <a:r>
                <a:rPr lang="en-US" altLang="zh-CN"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04</a:t>
              </a:r>
              <a:endPar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grpSp>
      <p:grpSp>
        <p:nvGrpSpPr>
          <p:cNvPr id="57" name="组合 56">
            <a:extLst>
              <a:ext uri="{FF2B5EF4-FFF2-40B4-BE49-F238E27FC236}">
                <a16:creationId xmlns:a16="http://schemas.microsoft.com/office/drawing/2014/main" id="{30EA59CD-D57E-4C69-9791-D525AD8DE7DB}"/>
              </a:ext>
            </a:extLst>
          </p:cNvPr>
          <p:cNvGrpSpPr/>
          <p:nvPr/>
        </p:nvGrpSpPr>
        <p:grpSpPr>
          <a:xfrm>
            <a:off x="4586051" y="4904013"/>
            <a:ext cx="921444" cy="390054"/>
            <a:chOff x="4560889" y="1497228"/>
            <a:chExt cx="921444" cy="390054"/>
          </a:xfrm>
        </p:grpSpPr>
        <p:grpSp>
          <p:nvGrpSpPr>
            <p:cNvPr id="58" name="组合 57">
              <a:extLst>
                <a:ext uri="{FF2B5EF4-FFF2-40B4-BE49-F238E27FC236}">
                  <a16:creationId xmlns:a16="http://schemas.microsoft.com/office/drawing/2014/main" id="{378C93D0-68CC-4543-BF39-304A052B825C}"/>
                </a:ext>
              </a:extLst>
            </p:cNvPr>
            <p:cNvGrpSpPr/>
            <p:nvPr/>
          </p:nvGrpSpPr>
          <p:grpSpPr>
            <a:xfrm>
              <a:off x="4732573" y="1497228"/>
              <a:ext cx="749760" cy="390054"/>
              <a:chOff x="4732573" y="1497228"/>
              <a:chExt cx="749760" cy="390054"/>
            </a:xfrm>
          </p:grpSpPr>
          <p:sp>
            <p:nvSpPr>
              <p:cNvPr id="60" name="箭头: V 形 59">
                <a:extLst>
                  <a:ext uri="{FF2B5EF4-FFF2-40B4-BE49-F238E27FC236}">
                    <a16:creationId xmlns:a16="http://schemas.microsoft.com/office/drawing/2014/main" id="{8AE9FB30-375F-46F1-B2ED-D9C440AD4A0F}"/>
                  </a:ext>
                </a:extLst>
              </p:cNvPr>
              <p:cNvSpPr/>
              <p:nvPr/>
            </p:nvSpPr>
            <p:spPr>
              <a:xfrm>
                <a:off x="5260044" y="1581111"/>
                <a:ext cx="222289" cy="222289"/>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1" name="椭圆 60">
                <a:extLst>
                  <a:ext uri="{FF2B5EF4-FFF2-40B4-BE49-F238E27FC236}">
                    <a16:creationId xmlns:a16="http://schemas.microsoft.com/office/drawing/2014/main" id="{026AD3FA-3435-4C5D-ABD6-ACD63FD440D1}"/>
                  </a:ext>
                </a:extLst>
              </p:cNvPr>
              <p:cNvSpPr/>
              <p:nvPr/>
            </p:nvSpPr>
            <p:spPr>
              <a:xfrm>
                <a:off x="4732573" y="1497228"/>
                <a:ext cx="390054" cy="390054"/>
              </a:xfrm>
              <a:prstGeom prst="ellipse">
                <a:avLst/>
              </a:prstGeom>
              <a:solidFill>
                <a:srgbClr val="CD0409"/>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a:extLst>
                <a:ext uri="{FF2B5EF4-FFF2-40B4-BE49-F238E27FC236}">
                  <a16:creationId xmlns:a16="http://schemas.microsoft.com/office/drawing/2014/main" id="{8A2A2649-7A26-4579-9692-9B3B77623252}"/>
                </a:ext>
              </a:extLst>
            </p:cNvPr>
            <p:cNvSpPr/>
            <p:nvPr/>
          </p:nvSpPr>
          <p:spPr>
            <a:xfrm>
              <a:off x="4560889" y="1507589"/>
              <a:ext cx="733422" cy="369332"/>
            </a:xfrm>
            <a:prstGeom prst="rect">
              <a:avLst/>
            </a:prstGeom>
            <a:noFill/>
            <a:ln>
              <a:noFill/>
            </a:ln>
          </p:spPr>
          <p:txBody>
            <a:bodyPr vert="horz" wrap="square">
              <a:spAutoFit/>
            </a:bodyPr>
            <a:lstStyle/>
            <a:p>
              <a:pPr algn="ctr"/>
              <a:r>
                <a:rPr lang="en-US" altLang="zh-CN"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05</a:t>
              </a:r>
              <a:endPar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353648744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par>
                                <p:cTn id="8" presetID="22" presetClass="entr" presetSubtype="4"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par>
                                <p:cTn id="11" presetID="22" presetClass="entr" presetSubtype="4"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down)">
                                      <p:cBhvr>
                                        <p:cTn id="13" dur="500"/>
                                        <p:tgtEl>
                                          <p:spTgt spid="2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wipe(down)">
                                      <p:cBhvr>
                                        <p:cTn id="18" dur="500"/>
                                        <p:tgtEl>
                                          <p:spTgt spid="29"/>
                                        </p:tgtEl>
                                      </p:cBhvr>
                                    </p:animEffect>
                                  </p:childTnLst>
                                </p:cTn>
                              </p:par>
                              <p:par>
                                <p:cTn id="19" presetID="22" presetClass="entr" presetSubtype="4"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down)">
                                      <p:cBhvr>
                                        <p:cTn id="21" dur="500"/>
                                        <p:tgtEl>
                                          <p:spTgt spid="30"/>
                                        </p:tgtEl>
                                      </p:cBhvr>
                                    </p:animEffect>
                                  </p:childTnLst>
                                </p:cTn>
                              </p:par>
                              <p:par>
                                <p:cTn id="22" presetID="22" presetClass="entr" presetSubtype="4" fill="hold"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down)">
                                      <p:cBhvr>
                                        <p:cTn id="24" dur="500"/>
                                        <p:tgtEl>
                                          <p:spTgt spid="27"/>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p:cTn id="29" dur="500" fill="hold"/>
                                        <p:tgtEl>
                                          <p:spTgt spid="32"/>
                                        </p:tgtEl>
                                        <p:attrNameLst>
                                          <p:attrName>ppt_w</p:attrName>
                                        </p:attrNameLst>
                                      </p:cBhvr>
                                      <p:tavLst>
                                        <p:tav tm="0">
                                          <p:val>
                                            <p:fltVal val="0"/>
                                          </p:val>
                                        </p:tav>
                                        <p:tav tm="100000">
                                          <p:val>
                                            <p:strVal val="#ppt_w"/>
                                          </p:val>
                                        </p:tav>
                                      </p:tavLst>
                                    </p:anim>
                                    <p:anim calcmode="lin" valueType="num">
                                      <p:cBhvr>
                                        <p:cTn id="30" dur="500" fill="hold"/>
                                        <p:tgtEl>
                                          <p:spTgt spid="32"/>
                                        </p:tgtEl>
                                        <p:attrNameLst>
                                          <p:attrName>ppt_h</p:attrName>
                                        </p:attrNameLst>
                                      </p:cBhvr>
                                      <p:tavLst>
                                        <p:tav tm="0">
                                          <p:val>
                                            <p:fltVal val="0"/>
                                          </p:val>
                                        </p:tav>
                                        <p:tav tm="100000">
                                          <p:val>
                                            <p:strVal val="#ppt_h"/>
                                          </p:val>
                                        </p:tav>
                                      </p:tavLst>
                                    </p:anim>
                                    <p:animEffect transition="in" filter="fade">
                                      <p:cBhvr>
                                        <p:cTn id="31" dur="500"/>
                                        <p:tgtEl>
                                          <p:spTgt spid="32"/>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1000"/>
                                        <p:tgtEl>
                                          <p:spTgt spid="2"/>
                                        </p:tgtEl>
                                      </p:cBhvr>
                                    </p:animEffect>
                                    <p:anim calcmode="lin" valueType="num">
                                      <p:cBhvr>
                                        <p:cTn id="37" dur="1000" fill="hold"/>
                                        <p:tgtEl>
                                          <p:spTgt spid="2"/>
                                        </p:tgtEl>
                                        <p:attrNameLst>
                                          <p:attrName>ppt_x</p:attrName>
                                        </p:attrNameLst>
                                      </p:cBhvr>
                                      <p:tavLst>
                                        <p:tav tm="0">
                                          <p:val>
                                            <p:strVal val="#ppt_x"/>
                                          </p:val>
                                        </p:tav>
                                        <p:tav tm="100000">
                                          <p:val>
                                            <p:strVal val="#ppt_x"/>
                                          </p:val>
                                        </p:tav>
                                      </p:tavLst>
                                    </p:anim>
                                    <p:anim calcmode="lin" valueType="num">
                                      <p:cBhvr>
                                        <p:cTn id="3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wipe(up)">
                                      <p:cBhvr>
                                        <p:cTn id="43" dur="500"/>
                                        <p:tgtEl>
                                          <p:spTgt spid="34"/>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nodeType="clickEffect">
                                  <p:stCondLst>
                                    <p:cond delay="0"/>
                                  </p:stCondLst>
                                  <p:childTnLst>
                                    <p:set>
                                      <p:cBhvr>
                                        <p:cTn id="47" dur="1" fill="hold">
                                          <p:stCondLst>
                                            <p:cond delay="0"/>
                                          </p:stCondLst>
                                        </p:cTn>
                                        <p:tgtEl>
                                          <p:spTgt spid="41"/>
                                        </p:tgtEl>
                                        <p:attrNameLst>
                                          <p:attrName>style.visibility</p:attrName>
                                        </p:attrNameLst>
                                      </p:cBhvr>
                                      <p:to>
                                        <p:strVal val="visible"/>
                                      </p:to>
                                    </p:set>
                                    <p:anim calcmode="lin" valueType="num">
                                      <p:cBhvr>
                                        <p:cTn id="48" dur="500" fill="hold"/>
                                        <p:tgtEl>
                                          <p:spTgt spid="41"/>
                                        </p:tgtEl>
                                        <p:attrNameLst>
                                          <p:attrName>ppt_w</p:attrName>
                                        </p:attrNameLst>
                                      </p:cBhvr>
                                      <p:tavLst>
                                        <p:tav tm="0">
                                          <p:val>
                                            <p:fltVal val="0"/>
                                          </p:val>
                                        </p:tav>
                                        <p:tav tm="100000">
                                          <p:val>
                                            <p:strVal val="#ppt_w"/>
                                          </p:val>
                                        </p:tav>
                                      </p:tavLst>
                                    </p:anim>
                                    <p:anim calcmode="lin" valueType="num">
                                      <p:cBhvr>
                                        <p:cTn id="49" dur="500" fill="hold"/>
                                        <p:tgtEl>
                                          <p:spTgt spid="41"/>
                                        </p:tgtEl>
                                        <p:attrNameLst>
                                          <p:attrName>ppt_h</p:attrName>
                                        </p:attrNameLst>
                                      </p:cBhvr>
                                      <p:tavLst>
                                        <p:tav tm="0">
                                          <p:val>
                                            <p:fltVal val="0"/>
                                          </p:val>
                                        </p:tav>
                                        <p:tav tm="100000">
                                          <p:val>
                                            <p:strVal val="#ppt_h"/>
                                          </p:val>
                                        </p:tav>
                                      </p:tavLst>
                                    </p:anim>
                                    <p:animEffect transition="in" filter="fade">
                                      <p:cBhvr>
                                        <p:cTn id="50" dur="500"/>
                                        <p:tgtEl>
                                          <p:spTgt spid="41"/>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fade">
                                      <p:cBhvr>
                                        <p:cTn id="55" dur="500"/>
                                        <p:tgtEl>
                                          <p:spTgt spid="3"/>
                                        </p:tgtEl>
                                      </p:cBhvr>
                                    </p:animEffect>
                                  </p:childTnLst>
                                </p:cTn>
                              </p:par>
                            </p:childTnLst>
                          </p:cTn>
                        </p:par>
                      </p:childTnLst>
                    </p:cTn>
                  </p:par>
                  <p:par>
                    <p:cTn id="56" fill="hold">
                      <p:stCondLst>
                        <p:cond delay="indefinite"/>
                      </p:stCondLst>
                      <p:childTnLst>
                        <p:par>
                          <p:cTn id="57" fill="hold">
                            <p:stCondLst>
                              <p:cond delay="0"/>
                            </p:stCondLst>
                            <p:childTnLst>
                              <p:par>
                                <p:cTn id="58" presetID="53" presetClass="entr" presetSubtype="16" fill="hold" nodeType="clickEffect">
                                  <p:stCondLst>
                                    <p:cond delay="0"/>
                                  </p:stCondLst>
                                  <p:childTnLst>
                                    <p:set>
                                      <p:cBhvr>
                                        <p:cTn id="59" dur="1" fill="hold">
                                          <p:stCondLst>
                                            <p:cond delay="0"/>
                                          </p:stCondLst>
                                        </p:cTn>
                                        <p:tgtEl>
                                          <p:spTgt spid="42"/>
                                        </p:tgtEl>
                                        <p:attrNameLst>
                                          <p:attrName>style.visibility</p:attrName>
                                        </p:attrNameLst>
                                      </p:cBhvr>
                                      <p:to>
                                        <p:strVal val="visible"/>
                                      </p:to>
                                    </p:set>
                                    <p:anim calcmode="lin" valueType="num">
                                      <p:cBhvr>
                                        <p:cTn id="60" dur="500" fill="hold"/>
                                        <p:tgtEl>
                                          <p:spTgt spid="42"/>
                                        </p:tgtEl>
                                        <p:attrNameLst>
                                          <p:attrName>ppt_w</p:attrName>
                                        </p:attrNameLst>
                                      </p:cBhvr>
                                      <p:tavLst>
                                        <p:tav tm="0">
                                          <p:val>
                                            <p:fltVal val="0"/>
                                          </p:val>
                                        </p:tav>
                                        <p:tav tm="100000">
                                          <p:val>
                                            <p:strVal val="#ppt_w"/>
                                          </p:val>
                                        </p:tav>
                                      </p:tavLst>
                                    </p:anim>
                                    <p:anim calcmode="lin" valueType="num">
                                      <p:cBhvr>
                                        <p:cTn id="61" dur="500" fill="hold"/>
                                        <p:tgtEl>
                                          <p:spTgt spid="42"/>
                                        </p:tgtEl>
                                        <p:attrNameLst>
                                          <p:attrName>ppt_h</p:attrName>
                                        </p:attrNameLst>
                                      </p:cBhvr>
                                      <p:tavLst>
                                        <p:tav tm="0">
                                          <p:val>
                                            <p:fltVal val="0"/>
                                          </p:val>
                                        </p:tav>
                                        <p:tav tm="100000">
                                          <p:val>
                                            <p:strVal val="#ppt_h"/>
                                          </p:val>
                                        </p:tav>
                                      </p:tavLst>
                                    </p:anim>
                                    <p:animEffect transition="in" filter="fade">
                                      <p:cBhvr>
                                        <p:cTn id="62" dur="500"/>
                                        <p:tgtEl>
                                          <p:spTgt spid="42"/>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fade">
                                      <p:cBhvr>
                                        <p:cTn id="67" dur="500"/>
                                        <p:tgtEl>
                                          <p:spTgt spid="4"/>
                                        </p:tgtEl>
                                      </p:cBhvr>
                                    </p:animEffect>
                                  </p:childTnLst>
                                </p:cTn>
                              </p:par>
                            </p:childTnLst>
                          </p:cTn>
                        </p:par>
                      </p:childTnLst>
                    </p:cTn>
                  </p:par>
                  <p:par>
                    <p:cTn id="68" fill="hold">
                      <p:stCondLst>
                        <p:cond delay="indefinite"/>
                      </p:stCondLst>
                      <p:childTnLst>
                        <p:par>
                          <p:cTn id="69" fill="hold">
                            <p:stCondLst>
                              <p:cond delay="0"/>
                            </p:stCondLst>
                            <p:childTnLst>
                              <p:par>
                                <p:cTn id="70" presetID="53" presetClass="entr" presetSubtype="16" fill="hold" nodeType="clickEffect">
                                  <p:stCondLst>
                                    <p:cond delay="0"/>
                                  </p:stCondLst>
                                  <p:childTnLst>
                                    <p:set>
                                      <p:cBhvr>
                                        <p:cTn id="71" dur="1" fill="hold">
                                          <p:stCondLst>
                                            <p:cond delay="0"/>
                                          </p:stCondLst>
                                        </p:cTn>
                                        <p:tgtEl>
                                          <p:spTgt spid="47"/>
                                        </p:tgtEl>
                                        <p:attrNameLst>
                                          <p:attrName>style.visibility</p:attrName>
                                        </p:attrNameLst>
                                      </p:cBhvr>
                                      <p:to>
                                        <p:strVal val="visible"/>
                                      </p:to>
                                    </p:set>
                                    <p:anim calcmode="lin" valueType="num">
                                      <p:cBhvr>
                                        <p:cTn id="72" dur="500" fill="hold"/>
                                        <p:tgtEl>
                                          <p:spTgt spid="47"/>
                                        </p:tgtEl>
                                        <p:attrNameLst>
                                          <p:attrName>ppt_w</p:attrName>
                                        </p:attrNameLst>
                                      </p:cBhvr>
                                      <p:tavLst>
                                        <p:tav tm="0">
                                          <p:val>
                                            <p:fltVal val="0"/>
                                          </p:val>
                                        </p:tav>
                                        <p:tav tm="100000">
                                          <p:val>
                                            <p:strVal val="#ppt_w"/>
                                          </p:val>
                                        </p:tav>
                                      </p:tavLst>
                                    </p:anim>
                                    <p:anim calcmode="lin" valueType="num">
                                      <p:cBhvr>
                                        <p:cTn id="73" dur="500" fill="hold"/>
                                        <p:tgtEl>
                                          <p:spTgt spid="47"/>
                                        </p:tgtEl>
                                        <p:attrNameLst>
                                          <p:attrName>ppt_h</p:attrName>
                                        </p:attrNameLst>
                                      </p:cBhvr>
                                      <p:tavLst>
                                        <p:tav tm="0">
                                          <p:val>
                                            <p:fltVal val="0"/>
                                          </p:val>
                                        </p:tav>
                                        <p:tav tm="100000">
                                          <p:val>
                                            <p:strVal val="#ppt_h"/>
                                          </p:val>
                                        </p:tav>
                                      </p:tavLst>
                                    </p:anim>
                                    <p:animEffect transition="in" filter="fade">
                                      <p:cBhvr>
                                        <p:cTn id="74" dur="500"/>
                                        <p:tgtEl>
                                          <p:spTgt spid="47"/>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5"/>
                                        </p:tgtEl>
                                        <p:attrNameLst>
                                          <p:attrName>style.visibility</p:attrName>
                                        </p:attrNameLst>
                                      </p:cBhvr>
                                      <p:to>
                                        <p:strVal val="visible"/>
                                      </p:to>
                                    </p:set>
                                    <p:animEffect transition="in" filter="fade">
                                      <p:cBhvr>
                                        <p:cTn id="79" dur="500"/>
                                        <p:tgtEl>
                                          <p:spTgt spid="5"/>
                                        </p:tgtEl>
                                      </p:cBhvr>
                                    </p:animEffect>
                                  </p:childTnLst>
                                </p:cTn>
                              </p:par>
                            </p:childTnLst>
                          </p:cTn>
                        </p:par>
                      </p:childTnLst>
                    </p:cTn>
                  </p:par>
                  <p:par>
                    <p:cTn id="80" fill="hold">
                      <p:stCondLst>
                        <p:cond delay="indefinite"/>
                      </p:stCondLst>
                      <p:childTnLst>
                        <p:par>
                          <p:cTn id="81" fill="hold">
                            <p:stCondLst>
                              <p:cond delay="0"/>
                            </p:stCondLst>
                            <p:childTnLst>
                              <p:par>
                                <p:cTn id="82" presetID="53" presetClass="entr" presetSubtype="16" fill="hold" nodeType="clickEffect">
                                  <p:stCondLst>
                                    <p:cond delay="0"/>
                                  </p:stCondLst>
                                  <p:childTnLst>
                                    <p:set>
                                      <p:cBhvr>
                                        <p:cTn id="83" dur="1" fill="hold">
                                          <p:stCondLst>
                                            <p:cond delay="0"/>
                                          </p:stCondLst>
                                        </p:cTn>
                                        <p:tgtEl>
                                          <p:spTgt spid="52"/>
                                        </p:tgtEl>
                                        <p:attrNameLst>
                                          <p:attrName>style.visibility</p:attrName>
                                        </p:attrNameLst>
                                      </p:cBhvr>
                                      <p:to>
                                        <p:strVal val="visible"/>
                                      </p:to>
                                    </p:set>
                                    <p:anim calcmode="lin" valueType="num">
                                      <p:cBhvr>
                                        <p:cTn id="84" dur="500" fill="hold"/>
                                        <p:tgtEl>
                                          <p:spTgt spid="52"/>
                                        </p:tgtEl>
                                        <p:attrNameLst>
                                          <p:attrName>ppt_w</p:attrName>
                                        </p:attrNameLst>
                                      </p:cBhvr>
                                      <p:tavLst>
                                        <p:tav tm="0">
                                          <p:val>
                                            <p:fltVal val="0"/>
                                          </p:val>
                                        </p:tav>
                                        <p:tav tm="100000">
                                          <p:val>
                                            <p:strVal val="#ppt_w"/>
                                          </p:val>
                                        </p:tav>
                                      </p:tavLst>
                                    </p:anim>
                                    <p:anim calcmode="lin" valueType="num">
                                      <p:cBhvr>
                                        <p:cTn id="85" dur="500" fill="hold"/>
                                        <p:tgtEl>
                                          <p:spTgt spid="52"/>
                                        </p:tgtEl>
                                        <p:attrNameLst>
                                          <p:attrName>ppt_h</p:attrName>
                                        </p:attrNameLst>
                                      </p:cBhvr>
                                      <p:tavLst>
                                        <p:tav tm="0">
                                          <p:val>
                                            <p:fltVal val="0"/>
                                          </p:val>
                                        </p:tav>
                                        <p:tav tm="100000">
                                          <p:val>
                                            <p:strVal val="#ppt_h"/>
                                          </p:val>
                                        </p:tav>
                                      </p:tavLst>
                                    </p:anim>
                                    <p:animEffect transition="in" filter="fade">
                                      <p:cBhvr>
                                        <p:cTn id="86" dur="500"/>
                                        <p:tgtEl>
                                          <p:spTgt spid="52"/>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6"/>
                                        </p:tgtEl>
                                        <p:attrNameLst>
                                          <p:attrName>style.visibility</p:attrName>
                                        </p:attrNameLst>
                                      </p:cBhvr>
                                      <p:to>
                                        <p:strVal val="visible"/>
                                      </p:to>
                                    </p:set>
                                    <p:animEffect transition="in" filter="fade">
                                      <p:cBhvr>
                                        <p:cTn id="91" dur="500"/>
                                        <p:tgtEl>
                                          <p:spTgt spid="6"/>
                                        </p:tgtEl>
                                      </p:cBhvr>
                                    </p:animEffect>
                                  </p:childTnLst>
                                </p:cTn>
                              </p:par>
                            </p:childTnLst>
                          </p:cTn>
                        </p:par>
                      </p:childTnLst>
                    </p:cTn>
                  </p:par>
                  <p:par>
                    <p:cTn id="92" fill="hold">
                      <p:stCondLst>
                        <p:cond delay="indefinite"/>
                      </p:stCondLst>
                      <p:childTnLst>
                        <p:par>
                          <p:cTn id="93" fill="hold">
                            <p:stCondLst>
                              <p:cond delay="0"/>
                            </p:stCondLst>
                            <p:childTnLst>
                              <p:par>
                                <p:cTn id="94" presetID="53" presetClass="entr" presetSubtype="16" fill="hold" nodeType="clickEffect">
                                  <p:stCondLst>
                                    <p:cond delay="0"/>
                                  </p:stCondLst>
                                  <p:childTnLst>
                                    <p:set>
                                      <p:cBhvr>
                                        <p:cTn id="95" dur="1" fill="hold">
                                          <p:stCondLst>
                                            <p:cond delay="0"/>
                                          </p:stCondLst>
                                        </p:cTn>
                                        <p:tgtEl>
                                          <p:spTgt spid="57"/>
                                        </p:tgtEl>
                                        <p:attrNameLst>
                                          <p:attrName>style.visibility</p:attrName>
                                        </p:attrNameLst>
                                      </p:cBhvr>
                                      <p:to>
                                        <p:strVal val="visible"/>
                                      </p:to>
                                    </p:set>
                                    <p:anim calcmode="lin" valueType="num">
                                      <p:cBhvr>
                                        <p:cTn id="96" dur="500" fill="hold"/>
                                        <p:tgtEl>
                                          <p:spTgt spid="57"/>
                                        </p:tgtEl>
                                        <p:attrNameLst>
                                          <p:attrName>ppt_w</p:attrName>
                                        </p:attrNameLst>
                                      </p:cBhvr>
                                      <p:tavLst>
                                        <p:tav tm="0">
                                          <p:val>
                                            <p:fltVal val="0"/>
                                          </p:val>
                                        </p:tav>
                                        <p:tav tm="100000">
                                          <p:val>
                                            <p:strVal val="#ppt_w"/>
                                          </p:val>
                                        </p:tav>
                                      </p:tavLst>
                                    </p:anim>
                                    <p:anim calcmode="lin" valueType="num">
                                      <p:cBhvr>
                                        <p:cTn id="97" dur="500" fill="hold"/>
                                        <p:tgtEl>
                                          <p:spTgt spid="57"/>
                                        </p:tgtEl>
                                        <p:attrNameLst>
                                          <p:attrName>ppt_h</p:attrName>
                                        </p:attrNameLst>
                                      </p:cBhvr>
                                      <p:tavLst>
                                        <p:tav tm="0">
                                          <p:val>
                                            <p:fltVal val="0"/>
                                          </p:val>
                                        </p:tav>
                                        <p:tav tm="100000">
                                          <p:val>
                                            <p:strVal val="#ppt_h"/>
                                          </p:val>
                                        </p:tav>
                                      </p:tavLst>
                                    </p:anim>
                                    <p:animEffect transition="in" filter="fade">
                                      <p:cBhvr>
                                        <p:cTn id="98" dur="500"/>
                                        <p:tgtEl>
                                          <p:spTgt spid="57"/>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7"/>
                                        </p:tgtEl>
                                        <p:attrNameLst>
                                          <p:attrName>style.visibility</p:attrName>
                                        </p:attrNameLst>
                                      </p:cBhvr>
                                      <p:to>
                                        <p:strVal val="visible"/>
                                      </p:to>
                                    </p:set>
                                    <p:animEffect transition="in" filter="fade">
                                      <p:cBhvr>
                                        <p:cTn id="10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362D7C1-17FF-4AF2-ADA5-CBD580E4F9F4}"/>
              </a:ext>
            </a:extLst>
          </p:cNvPr>
          <p:cNvSpPr/>
          <p:nvPr/>
        </p:nvSpPr>
        <p:spPr>
          <a:xfrm>
            <a:off x="1452807" y="1560641"/>
            <a:ext cx="4643192" cy="4440767"/>
          </a:xfrm>
          <a:prstGeom prst="rect">
            <a:avLst/>
          </a:prstGeom>
          <a:ln w="19050">
            <a:noFill/>
          </a:ln>
        </p:spPr>
        <p:txBody>
          <a:bodyPr wrap="square">
            <a:spAutoFit/>
          </a:bodyPr>
          <a:lstStyle/>
          <a:p>
            <a:pPr marL="285750" marR="0" lvl="0" indent="-285750" algn="l" defTabSz="914400" rtl="0" eaLnBrk="1" fontAlgn="auto" latinLnBrk="0" hangingPunct="1">
              <a:lnSpc>
                <a:spcPct val="200000"/>
              </a:lnSpc>
              <a:spcBef>
                <a:spcPts val="0"/>
              </a:spcBef>
              <a:spcAft>
                <a:spcPts val="0"/>
              </a:spcAft>
              <a:buClrTx/>
              <a:buSzTx/>
              <a:buFont typeface="Wingdings" panose="05000000000000000000" pitchFamily="2" charset="2"/>
              <a:buChar char="u"/>
              <a:tabLst/>
              <a:defRPr/>
            </a:pPr>
            <a:r>
              <a:rPr kumimoji="0" lang="zh-CN" altLang="en-US" sz="1800" b="1" i="0" u="none" strike="noStrike" kern="1200" cap="none" spc="10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ea"/>
                <a:sym typeface="+mn-lt"/>
              </a:rPr>
              <a:t>“打倒日本狗！”</a:t>
            </a:r>
          </a:p>
          <a:p>
            <a:pPr marL="285750" marR="0" lvl="0" indent="-285750" algn="l" defTabSz="914400" rtl="0" eaLnBrk="1" fontAlgn="auto" latinLnBrk="0" hangingPunct="1">
              <a:lnSpc>
                <a:spcPct val="200000"/>
              </a:lnSpc>
              <a:spcBef>
                <a:spcPts val="0"/>
              </a:spcBef>
              <a:spcAft>
                <a:spcPts val="0"/>
              </a:spcAft>
              <a:buClrTx/>
              <a:buSzTx/>
              <a:buFont typeface="Wingdings" panose="05000000000000000000" pitchFamily="2" charset="2"/>
              <a:buChar char="u"/>
              <a:tabLst/>
              <a:defRPr/>
            </a:pPr>
            <a:r>
              <a:rPr kumimoji="0" lang="zh-CN" altLang="en-US" sz="1800" b="1" i="0" u="none" strike="noStrike" kern="1200" cap="none" spc="10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ea"/>
                <a:sym typeface="+mn-lt"/>
              </a:rPr>
              <a:t>“全国武装起来，保卫华北！”</a:t>
            </a:r>
          </a:p>
          <a:p>
            <a:pPr marL="285750" marR="0" lvl="0" indent="-285750" algn="l" defTabSz="914400" rtl="0" eaLnBrk="1" fontAlgn="auto" latinLnBrk="0" hangingPunct="1">
              <a:lnSpc>
                <a:spcPct val="200000"/>
              </a:lnSpc>
              <a:spcBef>
                <a:spcPts val="0"/>
              </a:spcBef>
              <a:spcAft>
                <a:spcPts val="0"/>
              </a:spcAft>
              <a:buClrTx/>
              <a:buSzTx/>
              <a:buFont typeface="Wingdings" panose="05000000000000000000" pitchFamily="2" charset="2"/>
              <a:buChar char="u"/>
              <a:tabLst/>
              <a:defRPr/>
            </a:pPr>
            <a:r>
              <a:rPr kumimoji="0" lang="zh-CN" altLang="en-US" sz="1800" b="1" i="0" u="none" strike="noStrike" kern="1200" cap="none" spc="10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ea"/>
                <a:sym typeface="+mn-lt"/>
              </a:rPr>
              <a:t>“反对防共自治运动！”</a:t>
            </a:r>
          </a:p>
          <a:p>
            <a:pPr marL="285750" marR="0" lvl="0" indent="-285750" algn="l" defTabSz="914400" rtl="0" eaLnBrk="1" fontAlgn="auto" latinLnBrk="0" hangingPunct="1">
              <a:lnSpc>
                <a:spcPct val="200000"/>
              </a:lnSpc>
              <a:spcBef>
                <a:spcPts val="0"/>
              </a:spcBef>
              <a:spcAft>
                <a:spcPts val="0"/>
              </a:spcAft>
              <a:buClrTx/>
              <a:buSzTx/>
              <a:buFont typeface="Wingdings" panose="05000000000000000000" pitchFamily="2" charset="2"/>
              <a:buChar char="u"/>
              <a:tabLst/>
              <a:defRPr/>
            </a:pPr>
            <a:r>
              <a:rPr kumimoji="0" lang="zh-CN" altLang="en-US" sz="1800" b="1" i="0" u="none" strike="noStrike" kern="1200" cap="none" spc="10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ea"/>
                <a:sym typeface="+mn-lt"/>
              </a:rPr>
              <a:t>“反对卖国的对外政策！” </a:t>
            </a:r>
          </a:p>
          <a:p>
            <a:pPr marL="285750" marR="0" lvl="0" indent="-285750" algn="l" defTabSz="914400" rtl="0" eaLnBrk="1" fontAlgn="auto" latinLnBrk="0" hangingPunct="1">
              <a:lnSpc>
                <a:spcPct val="200000"/>
              </a:lnSpc>
              <a:spcBef>
                <a:spcPts val="0"/>
              </a:spcBef>
              <a:spcAft>
                <a:spcPts val="0"/>
              </a:spcAft>
              <a:buClrTx/>
              <a:buSzTx/>
              <a:buFont typeface="Wingdings" panose="05000000000000000000" pitchFamily="2" charset="2"/>
              <a:buChar char="u"/>
              <a:tabLst/>
              <a:defRPr/>
            </a:pPr>
            <a:r>
              <a:rPr kumimoji="0" lang="zh-CN" altLang="en-US" sz="1800" b="1" i="0" u="none" strike="noStrike" kern="1200" cap="none" spc="10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ea"/>
                <a:sym typeface="+mn-lt"/>
              </a:rPr>
              <a:t>“立即停止内战！” </a:t>
            </a:r>
          </a:p>
          <a:p>
            <a:pPr marL="285750" marR="0" lvl="0" indent="-285750" algn="l" defTabSz="914400" rtl="0" eaLnBrk="1" fontAlgn="auto" latinLnBrk="0" hangingPunct="1">
              <a:lnSpc>
                <a:spcPct val="200000"/>
              </a:lnSpc>
              <a:spcBef>
                <a:spcPts val="0"/>
              </a:spcBef>
              <a:spcAft>
                <a:spcPts val="0"/>
              </a:spcAft>
              <a:buClrTx/>
              <a:buSzTx/>
              <a:buFont typeface="Wingdings" panose="05000000000000000000" pitchFamily="2" charset="2"/>
              <a:buChar char="u"/>
              <a:tabLst/>
              <a:defRPr/>
            </a:pPr>
            <a:r>
              <a:rPr kumimoji="0" lang="zh-CN" altLang="en-US" sz="1800" b="1" i="0" u="none" strike="noStrike" kern="1200" cap="none" spc="10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ea"/>
                <a:sym typeface="+mn-lt"/>
              </a:rPr>
              <a:t>“立即向日本宣战！” </a:t>
            </a:r>
          </a:p>
          <a:p>
            <a:pPr marL="285750" marR="0" lvl="0" indent="-285750" algn="l" defTabSz="914400" rtl="0" eaLnBrk="1" fontAlgn="auto" latinLnBrk="0" hangingPunct="1">
              <a:lnSpc>
                <a:spcPct val="200000"/>
              </a:lnSpc>
              <a:spcBef>
                <a:spcPts val="0"/>
              </a:spcBef>
              <a:spcAft>
                <a:spcPts val="0"/>
              </a:spcAft>
              <a:buClrTx/>
              <a:buSzTx/>
              <a:buFont typeface="Wingdings" panose="05000000000000000000" pitchFamily="2" charset="2"/>
              <a:buChar char="u"/>
              <a:tabLst/>
              <a:defRPr/>
            </a:pPr>
            <a:r>
              <a:rPr kumimoji="0" lang="zh-CN" altLang="en-US" sz="1800" b="1" i="0" u="none" strike="noStrike" kern="1200" cap="none" spc="10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ea"/>
                <a:sym typeface="+mn-lt"/>
              </a:rPr>
              <a:t>“人民！武装你们自己！” </a:t>
            </a:r>
          </a:p>
          <a:p>
            <a:pPr marL="285750" marR="0" lvl="0" indent="-285750" algn="l" defTabSz="914400" rtl="0" eaLnBrk="1" fontAlgn="auto" latinLnBrk="0" hangingPunct="1">
              <a:lnSpc>
                <a:spcPct val="200000"/>
              </a:lnSpc>
              <a:spcBef>
                <a:spcPts val="0"/>
              </a:spcBef>
              <a:spcAft>
                <a:spcPts val="0"/>
              </a:spcAft>
              <a:buClrTx/>
              <a:buSzTx/>
              <a:buFont typeface="Wingdings" panose="05000000000000000000" pitchFamily="2" charset="2"/>
              <a:buChar char="u"/>
              <a:tabLst/>
              <a:defRPr/>
            </a:pPr>
            <a:r>
              <a:rPr kumimoji="0" lang="zh-CN" altLang="en-US" sz="1800" b="1" i="0" u="none" strike="noStrike" kern="1200" cap="none" spc="10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ea"/>
                <a:sym typeface="+mn-lt"/>
              </a:rPr>
              <a:t>“用武力保护华北！” </a:t>
            </a:r>
          </a:p>
        </p:txBody>
      </p:sp>
      <p:sp>
        <p:nvSpPr>
          <p:cNvPr id="3" name="矩形 2">
            <a:extLst>
              <a:ext uri="{FF2B5EF4-FFF2-40B4-BE49-F238E27FC236}">
                <a16:creationId xmlns:a16="http://schemas.microsoft.com/office/drawing/2014/main" id="{9CB2C30D-F8CE-453E-B88B-F770F85CFD6B}"/>
              </a:ext>
            </a:extLst>
          </p:cNvPr>
          <p:cNvSpPr/>
          <p:nvPr/>
        </p:nvSpPr>
        <p:spPr>
          <a:xfrm>
            <a:off x="6566635" y="1560640"/>
            <a:ext cx="4745038" cy="4440767"/>
          </a:xfrm>
          <a:prstGeom prst="rect">
            <a:avLst/>
          </a:prstGeom>
          <a:ln w="19050">
            <a:noFill/>
          </a:ln>
        </p:spPr>
        <p:txBody>
          <a:bodyPr wrap="square">
            <a:spAutoFit/>
          </a:bodyPr>
          <a:lstStyle/>
          <a:p>
            <a:pPr marL="285750" indent="-285750">
              <a:lnSpc>
                <a:spcPct val="200000"/>
              </a:lnSpc>
              <a:buFont typeface="Wingdings" panose="05000000000000000000" pitchFamily="2" charset="2"/>
              <a:buChar char="u"/>
            </a:pPr>
            <a:r>
              <a:rPr lang="zh-CN" altLang="en-US" b="1" spc="1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“打倒卖国贼！” </a:t>
            </a:r>
          </a:p>
          <a:p>
            <a:pPr marL="285750" indent="-285750">
              <a:lnSpc>
                <a:spcPct val="200000"/>
              </a:lnSpc>
              <a:buFont typeface="Wingdings" panose="05000000000000000000" pitchFamily="2" charset="2"/>
              <a:buChar char="u"/>
            </a:pPr>
            <a:r>
              <a:rPr lang="zh-CN" altLang="en-US" b="1" spc="1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“打倒卖国贼殷汝耕！” </a:t>
            </a:r>
          </a:p>
          <a:p>
            <a:pPr marL="285750" indent="-285750">
              <a:lnSpc>
                <a:spcPct val="200000"/>
              </a:lnSpc>
              <a:buFont typeface="Wingdings" panose="05000000000000000000" pitchFamily="2" charset="2"/>
              <a:buChar char="u"/>
            </a:pPr>
            <a:r>
              <a:rPr lang="zh-CN" altLang="en-US" b="1" spc="1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“中华民族万岁！” </a:t>
            </a:r>
          </a:p>
          <a:p>
            <a:pPr marL="285750" indent="-285750">
              <a:lnSpc>
                <a:spcPct val="200000"/>
              </a:lnSpc>
              <a:buFont typeface="Wingdings" panose="05000000000000000000" pitchFamily="2" charset="2"/>
              <a:buChar char="u"/>
            </a:pPr>
            <a:r>
              <a:rPr lang="zh-CN" altLang="en-US" b="1" spc="1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“为祖国自由而奋斗！” </a:t>
            </a:r>
          </a:p>
          <a:p>
            <a:pPr marL="285750" indent="-285750">
              <a:lnSpc>
                <a:spcPct val="200000"/>
              </a:lnSpc>
              <a:buFont typeface="Wingdings" panose="05000000000000000000" pitchFamily="2" charset="2"/>
              <a:buChar char="u"/>
            </a:pPr>
            <a:r>
              <a:rPr lang="zh-CN" altLang="en-US" b="1" spc="1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“没收卖国贼的财产，救济受灾人民！” </a:t>
            </a:r>
          </a:p>
          <a:p>
            <a:pPr marL="285750" indent="-285750">
              <a:lnSpc>
                <a:spcPct val="200000"/>
              </a:lnSpc>
              <a:buFont typeface="Wingdings" panose="05000000000000000000" pitchFamily="2" charset="2"/>
              <a:buChar char="u"/>
            </a:pPr>
            <a:r>
              <a:rPr lang="zh-CN" altLang="en-US" b="1" spc="1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“反对军队南调！” </a:t>
            </a:r>
          </a:p>
          <a:p>
            <a:pPr marL="285750" indent="-285750">
              <a:lnSpc>
                <a:spcPct val="200000"/>
              </a:lnSpc>
              <a:buFont typeface="Wingdings" panose="05000000000000000000" pitchFamily="2" charset="2"/>
              <a:buChar char="u"/>
            </a:pPr>
            <a:r>
              <a:rPr lang="zh-CN" altLang="en-US" b="1" spc="1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“反对苛捐杂税！” </a:t>
            </a:r>
          </a:p>
          <a:p>
            <a:pPr marL="285750" indent="-285750">
              <a:lnSpc>
                <a:spcPct val="200000"/>
              </a:lnSpc>
              <a:buFont typeface="Wingdings" panose="05000000000000000000" pitchFamily="2" charset="2"/>
              <a:buChar char="u"/>
            </a:pPr>
            <a:r>
              <a:rPr lang="zh-CN" altLang="en-US" b="1" spc="1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“反对抓捕中国人民的日本狗！” </a:t>
            </a:r>
          </a:p>
        </p:txBody>
      </p:sp>
      <p:sp>
        <p:nvSpPr>
          <p:cNvPr id="5" name="矩形 4">
            <a:extLst>
              <a:ext uri="{FF2B5EF4-FFF2-40B4-BE49-F238E27FC236}">
                <a16:creationId xmlns:a16="http://schemas.microsoft.com/office/drawing/2014/main" id="{A0CA9E23-BDD3-4B89-8B69-18ACFACDB13C}"/>
              </a:ext>
            </a:extLst>
          </p:cNvPr>
          <p:cNvSpPr/>
          <p:nvPr/>
        </p:nvSpPr>
        <p:spPr>
          <a:xfrm>
            <a:off x="3925945" y="553872"/>
            <a:ext cx="4340109" cy="584775"/>
          </a:xfrm>
          <a:prstGeom prst="rect">
            <a:avLst/>
          </a:prstGeom>
          <a:noFill/>
          <a:ln>
            <a:noFill/>
          </a:ln>
        </p:spPr>
        <p:txBody>
          <a:bodyPr vert="horz" wrap="square">
            <a:spAutoFit/>
          </a:bodyPr>
          <a:lstStyle/>
          <a:p>
            <a:pPr algn="dist"/>
            <a:r>
              <a:rPr lang="en-US" altLang="zh-CN" sz="3200" b="1">
                <a:solidFill>
                  <a:srgbClr val="CD0409"/>
                </a:solidFill>
                <a:latin typeface="微软雅黑" panose="020B0503020204020204" pitchFamily="34" charset="-122"/>
                <a:ea typeface="微软雅黑" panose="020B0503020204020204" pitchFamily="34" charset="-122"/>
                <a:cs typeface="+mn-ea"/>
                <a:sym typeface="+mn-lt"/>
              </a:rPr>
              <a:t>—</a:t>
            </a:r>
            <a:r>
              <a:rPr lang="zh-CN" altLang="en-US" sz="3200" b="1">
                <a:solidFill>
                  <a:srgbClr val="CD0409"/>
                </a:solidFill>
                <a:latin typeface="微软雅黑" panose="020B0503020204020204" pitchFamily="34" charset="-122"/>
                <a:ea typeface="微软雅黑" panose="020B0503020204020204" pitchFamily="34" charset="-122"/>
                <a:cs typeface="+mn-ea"/>
                <a:sym typeface="+mn-lt"/>
              </a:rPr>
              <a:t>运动口号</a:t>
            </a:r>
            <a:r>
              <a:rPr lang="en-US" altLang="zh-CN" sz="3200" b="1">
                <a:solidFill>
                  <a:srgbClr val="CD0409"/>
                </a:solidFill>
                <a:latin typeface="微软雅黑" panose="020B0503020204020204" pitchFamily="34" charset="-122"/>
                <a:ea typeface="微软雅黑" panose="020B0503020204020204" pitchFamily="34" charset="-122"/>
                <a:cs typeface="+mn-ea"/>
                <a:sym typeface="+mn-lt"/>
              </a:rPr>
              <a:t>—</a:t>
            </a:r>
            <a:endParaRPr lang="zh-CN" altLang="en-US" sz="3200" b="1" dirty="0">
              <a:solidFill>
                <a:srgbClr val="CD0409"/>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1880635591"/>
      </p:ext>
    </p:extLst>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left)">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ipe(left)">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wipe(left)">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wipe(left)">
                                      <p:cBhvr>
                                        <p:cTn id="27" dur="5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wipe(left)">
                                      <p:cBhvr>
                                        <p:cTn id="32" dur="500"/>
                                        <p:tgtEl>
                                          <p:spTgt spid="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Effect transition="in" filter="wipe(left)">
                                      <p:cBhvr>
                                        <p:cTn id="37" dur="500"/>
                                        <p:tgtEl>
                                          <p:spTgt spid="2">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
                                            <p:txEl>
                                              <p:pRg st="7" end="7"/>
                                            </p:txEl>
                                          </p:spTgt>
                                        </p:tgtEl>
                                        <p:attrNameLst>
                                          <p:attrName>style.visibility</p:attrName>
                                        </p:attrNameLst>
                                      </p:cBhvr>
                                      <p:to>
                                        <p:strVal val="visible"/>
                                      </p:to>
                                    </p:set>
                                    <p:animEffect transition="in" filter="wipe(left)">
                                      <p:cBhvr>
                                        <p:cTn id="42" dur="500"/>
                                        <p:tgtEl>
                                          <p:spTgt spid="2">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
                                            <p:txEl>
                                              <p:pRg st="0" end="0"/>
                                            </p:txEl>
                                          </p:spTgt>
                                        </p:tgtEl>
                                        <p:attrNameLst>
                                          <p:attrName>style.visibility</p:attrName>
                                        </p:attrNameLst>
                                      </p:cBhvr>
                                      <p:to>
                                        <p:strVal val="visible"/>
                                      </p:to>
                                    </p:set>
                                    <p:animEffect transition="in" filter="wipe(left)">
                                      <p:cBhvr>
                                        <p:cTn id="47" dur="500"/>
                                        <p:tgtEl>
                                          <p:spTgt spid="3">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
                                            <p:txEl>
                                              <p:pRg st="1" end="1"/>
                                            </p:txEl>
                                          </p:spTgt>
                                        </p:tgtEl>
                                        <p:attrNameLst>
                                          <p:attrName>style.visibility</p:attrName>
                                        </p:attrNameLst>
                                      </p:cBhvr>
                                      <p:to>
                                        <p:strVal val="visible"/>
                                      </p:to>
                                    </p:set>
                                    <p:animEffect transition="in" filter="wipe(left)">
                                      <p:cBhvr>
                                        <p:cTn id="52" dur="500"/>
                                        <p:tgtEl>
                                          <p:spTgt spid="3">
                                            <p:txEl>
                                              <p:pRg st="1" end="1"/>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3">
                                            <p:txEl>
                                              <p:pRg st="2" end="2"/>
                                            </p:txEl>
                                          </p:spTgt>
                                        </p:tgtEl>
                                        <p:attrNameLst>
                                          <p:attrName>style.visibility</p:attrName>
                                        </p:attrNameLst>
                                      </p:cBhvr>
                                      <p:to>
                                        <p:strVal val="visible"/>
                                      </p:to>
                                    </p:set>
                                    <p:animEffect transition="in" filter="wipe(left)">
                                      <p:cBhvr>
                                        <p:cTn id="57" dur="500"/>
                                        <p:tgtEl>
                                          <p:spTgt spid="3">
                                            <p:txEl>
                                              <p:pRg st="2" end="2"/>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3">
                                            <p:txEl>
                                              <p:pRg st="3" end="3"/>
                                            </p:txEl>
                                          </p:spTgt>
                                        </p:tgtEl>
                                        <p:attrNameLst>
                                          <p:attrName>style.visibility</p:attrName>
                                        </p:attrNameLst>
                                      </p:cBhvr>
                                      <p:to>
                                        <p:strVal val="visible"/>
                                      </p:to>
                                    </p:set>
                                    <p:animEffect transition="in" filter="wipe(left)">
                                      <p:cBhvr>
                                        <p:cTn id="62" dur="500"/>
                                        <p:tgtEl>
                                          <p:spTgt spid="3">
                                            <p:txEl>
                                              <p:pRg st="3" end="3"/>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3">
                                            <p:txEl>
                                              <p:pRg st="4" end="4"/>
                                            </p:txEl>
                                          </p:spTgt>
                                        </p:tgtEl>
                                        <p:attrNameLst>
                                          <p:attrName>style.visibility</p:attrName>
                                        </p:attrNameLst>
                                      </p:cBhvr>
                                      <p:to>
                                        <p:strVal val="visible"/>
                                      </p:to>
                                    </p:set>
                                    <p:animEffect transition="in" filter="wipe(left)">
                                      <p:cBhvr>
                                        <p:cTn id="67" dur="500"/>
                                        <p:tgtEl>
                                          <p:spTgt spid="3">
                                            <p:txEl>
                                              <p:pRg st="4" end="4"/>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3">
                                            <p:txEl>
                                              <p:pRg st="5" end="5"/>
                                            </p:txEl>
                                          </p:spTgt>
                                        </p:tgtEl>
                                        <p:attrNameLst>
                                          <p:attrName>style.visibility</p:attrName>
                                        </p:attrNameLst>
                                      </p:cBhvr>
                                      <p:to>
                                        <p:strVal val="visible"/>
                                      </p:to>
                                    </p:set>
                                    <p:animEffect transition="in" filter="wipe(left)">
                                      <p:cBhvr>
                                        <p:cTn id="72" dur="500"/>
                                        <p:tgtEl>
                                          <p:spTgt spid="3">
                                            <p:txEl>
                                              <p:pRg st="5" end="5"/>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3">
                                            <p:txEl>
                                              <p:pRg st="6" end="6"/>
                                            </p:txEl>
                                          </p:spTgt>
                                        </p:tgtEl>
                                        <p:attrNameLst>
                                          <p:attrName>style.visibility</p:attrName>
                                        </p:attrNameLst>
                                      </p:cBhvr>
                                      <p:to>
                                        <p:strVal val="visible"/>
                                      </p:to>
                                    </p:set>
                                    <p:animEffect transition="in" filter="wipe(left)">
                                      <p:cBhvr>
                                        <p:cTn id="77" dur="500"/>
                                        <p:tgtEl>
                                          <p:spTgt spid="3">
                                            <p:txEl>
                                              <p:pRg st="6" end="6"/>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3">
                                            <p:txEl>
                                              <p:pRg st="7" end="7"/>
                                            </p:txEl>
                                          </p:spTgt>
                                        </p:tgtEl>
                                        <p:attrNameLst>
                                          <p:attrName>style.visibility</p:attrName>
                                        </p:attrNameLst>
                                      </p:cBhvr>
                                      <p:to>
                                        <p:strVal val="visible"/>
                                      </p:to>
                                    </p:set>
                                    <p:animEffect transition="in" filter="wipe(left)">
                                      <p:cBhvr>
                                        <p:cTn id="8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1C1061A9-97DB-4FC4-9A7A-692AAF8F688D}"/>
              </a:ext>
            </a:extLst>
          </p:cNvPr>
          <p:cNvPicPr>
            <a:picLocks noChangeAspect="1"/>
          </p:cNvPicPr>
          <p:nvPr/>
        </p:nvPicPr>
        <p:blipFill rotWithShape="1">
          <a:blip r:embed="rId2" cstate="screen">
            <a:alphaModFix amt="35000"/>
            <a:extLst>
              <a:ext uri="{28A0092B-C50C-407E-A947-70E740481C1C}">
                <a14:useLocalDpi xmlns:a14="http://schemas.microsoft.com/office/drawing/2010/main"/>
              </a:ext>
            </a:extLst>
          </a:blip>
          <a:srcRect l="53906" b="60372"/>
          <a:stretch/>
        </p:blipFill>
        <p:spPr>
          <a:xfrm>
            <a:off x="8131792" y="-56225"/>
            <a:ext cx="4060207" cy="1745325"/>
          </a:xfrm>
          <a:prstGeom prst="rect">
            <a:avLst/>
          </a:prstGeom>
        </p:spPr>
      </p:pic>
      <p:pic>
        <p:nvPicPr>
          <p:cNvPr id="15" name="图片 14">
            <a:extLst>
              <a:ext uri="{FF2B5EF4-FFF2-40B4-BE49-F238E27FC236}">
                <a16:creationId xmlns:a16="http://schemas.microsoft.com/office/drawing/2014/main" id="{35367250-308F-45EB-8D83-259C2E25F57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79542" y="5225702"/>
            <a:ext cx="4991099" cy="1334533"/>
          </a:xfrm>
          <a:prstGeom prst="rect">
            <a:avLst/>
          </a:prstGeom>
        </p:spPr>
      </p:pic>
      <p:pic>
        <p:nvPicPr>
          <p:cNvPr id="8" name="图片 7">
            <a:extLst>
              <a:ext uri="{FF2B5EF4-FFF2-40B4-BE49-F238E27FC236}">
                <a16:creationId xmlns:a16="http://schemas.microsoft.com/office/drawing/2014/main" id="{FA2B0406-D4BD-44A9-9FF6-CC186F93D17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28227" r="87082"/>
          <a:stretch/>
        </p:blipFill>
        <p:spPr>
          <a:xfrm>
            <a:off x="-1200" y="0"/>
            <a:ext cx="3222561" cy="6020664"/>
          </a:xfrm>
          <a:prstGeom prst="rect">
            <a:avLst/>
          </a:prstGeom>
        </p:spPr>
      </p:pic>
      <p:pic>
        <p:nvPicPr>
          <p:cNvPr id="3" name="图片 2">
            <a:extLst>
              <a:ext uri="{FF2B5EF4-FFF2-40B4-BE49-F238E27FC236}">
                <a16:creationId xmlns:a16="http://schemas.microsoft.com/office/drawing/2014/main" id="{5F814AA7-C880-47F3-82D6-5C4F6230F6C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71377"/>
          <a:stretch/>
        </p:blipFill>
        <p:spPr>
          <a:xfrm>
            <a:off x="-1" y="1498600"/>
            <a:ext cx="5132364" cy="4950287"/>
          </a:xfrm>
          <a:prstGeom prst="rect">
            <a:avLst/>
          </a:prstGeom>
        </p:spPr>
      </p:pic>
      <p:pic>
        <p:nvPicPr>
          <p:cNvPr id="4" name="图片 3">
            <a:extLst>
              <a:ext uri="{FF2B5EF4-FFF2-40B4-BE49-F238E27FC236}">
                <a16:creationId xmlns:a16="http://schemas.microsoft.com/office/drawing/2014/main" id="{FC4C74D2-E9DF-4C05-A20B-6A5012DA7CF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23551" t="42039" r="70130" b="39305"/>
          <a:stretch/>
        </p:blipFill>
        <p:spPr>
          <a:xfrm>
            <a:off x="3091658" y="1542029"/>
            <a:ext cx="745910" cy="1468303"/>
          </a:xfrm>
          <a:prstGeom prst="rect">
            <a:avLst/>
          </a:prstGeom>
        </p:spPr>
      </p:pic>
      <p:pic>
        <p:nvPicPr>
          <p:cNvPr id="5" name="图片 4">
            <a:extLst>
              <a:ext uri="{FF2B5EF4-FFF2-40B4-BE49-F238E27FC236}">
                <a16:creationId xmlns:a16="http://schemas.microsoft.com/office/drawing/2014/main" id="{78394387-D19B-43AE-9D49-7E8A6FB447A2}"/>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t="70416" b="8750"/>
          <a:stretch/>
        </p:blipFill>
        <p:spPr>
          <a:xfrm>
            <a:off x="0" y="5588000"/>
            <a:ext cx="12192000" cy="1270000"/>
          </a:xfrm>
          <a:prstGeom prst="rect">
            <a:avLst/>
          </a:prstGeom>
          <a:noFill/>
          <a:ln>
            <a:noFill/>
          </a:ln>
        </p:spPr>
      </p:pic>
      <p:pic>
        <p:nvPicPr>
          <p:cNvPr id="7" name="图片 6">
            <a:extLst>
              <a:ext uri="{FF2B5EF4-FFF2-40B4-BE49-F238E27FC236}">
                <a16:creationId xmlns:a16="http://schemas.microsoft.com/office/drawing/2014/main" id="{8E219BE9-0686-407D-BCC9-4D5F76D97B89}"/>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47292" t="65417" b="16666"/>
          <a:stretch/>
        </p:blipFill>
        <p:spPr>
          <a:xfrm flipH="1">
            <a:off x="1" y="6039776"/>
            <a:ext cx="3657600" cy="818223"/>
          </a:xfrm>
          <a:prstGeom prst="rect">
            <a:avLst/>
          </a:prstGeom>
        </p:spPr>
      </p:pic>
      <p:pic>
        <p:nvPicPr>
          <p:cNvPr id="9" name="图片 8">
            <a:extLst>
              <a:ext uri="{FF2B5EF4-FFF2-40B4-BE49-F238E27FC236}">
                <a16:creationId xmlns:a16="http://schemas.microsoft.com/office/drawing/2014/main" id="{C31A2B50-8F96-4778-ADFA-A3675825B57F}"/>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40000" t="57797" r="42812" b="5045"/>
          <a:stretch/>
        </p:blipFill>
        <p:spPr>
          <a:xfrm>
            <a:off x="10009162" y="4455418"/>
            <a:ext cx="2095500" cy="2265163"/>
          </a:xfrm>
          <a:prstGeom prst="rect">
            <a:avLst/>
          </a:prstGeom>
        </p:spPr>
      </p:pic>
      <p:pic>
        <p:nvPicPr>
          <p:cNvPr id="6" name="图片 5">
            <a:extLst>
              <a:ext uri="{FF2B5EF4-FFF2-40B4-BE49-F238E27FC236}">
                <a16:creationId xmlns:a16="http://schemas.microsoft.com/office/drawing/2014/main" id="{5128BC79-6DE7-4252-B04D-66911CAFC6A6}"/>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47292" t="65417" b="16666"/>
          <a:stretch/>
        </p:blipFill>
        <p:spPr>
          <a:xfrm>
            <a:off x="8534400" y="6039776"/>
            <a:ext cx="3657600" cy="818223"/>
          </a:xfrm>
          <a:prstGeom prst="rect">
            <a:avLst/>
          </a:prstGeom>
        </p:spPr>
      </p:pic>
      <p:sp>
        <p:nvSpPr>
          <p:cNvPr id="10" name="文本框 9">
            <a:extLst>
              <a:ext uri="{FF2B5EF4-FFF2-40B4-BE49-F238E27FC236}">
                <a16:creationId xmlns:a16="http://schemas.microsoft.com/office/drawing/2014/main" id="{1B56A194-643A-4E91-8FAB-BE2F004FF3C0}"/>
              </a:ext>
            </a:extLst>
          </p:cNvPr>
          <p:cNvSpPr txBox="1"/>
          <p:nvPr/>
        </p:nvSpPr>
        <p:spPr>
          <a:xfrm>
            <a:off x="5732698" y="4117287"/>
            <a:ext cx="3803999"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国</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家</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兴</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亡</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匹</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夫</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有</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责</a:t>
            </a:r>
          </a:p>
        </p:txBody>
      </p:sp>
      <p:sp>
        <p:nvSpPr>
          <p:cNvPr id="11" name="文本框 10">
            <a:extLst>
              <a:ext uri="{FF2B5EF4-FFF2-40B4-BE49-F238E27FC236}">
                <a16:creationId xmlns:a16="http://schemas.microsoft.com/office/drawing/2014/main" id="{002AE894-A8AC-4679-A2C5-9810F2E8D8E5}"/>
              </a:ext>
            </a:extLst>
          </p:cNvPr>
          <p:cNvSpPr txBox="1"/>
          <p:nvPr/>
        </p:nvSpPr>
        <p:spPr>
          <a:xfrm>
            <a:off x="5732698" y="4543755"/>
            <a:ext cx="3733896"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勿</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忘</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国</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耻</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勿</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忘</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一</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二</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九</a:t>
            </a:r>
          </a:p>
        </p:txBody>
      </p:sp>
      <p:sp>
        <p:nvSpPr>
          <p:cNvPr id="12" name="矩形 11">
            <a:extLst>
              <a:ext uri="{FF2B5EF4-FFF2-40B4-BE49-F238E27FC236}">
                <a16:creationId xmlns:a16="http://schemas.microsoft.com/office/drawing/2014/main" id="{3B9A7ABA-C220-4DEC-93E2-6272E8197434}"/>
              </a:ext>
            </a:extLst>
          </p:cNvPr>
          <p:cNvSpPr/>
          <p:nvPr/>
        </p:nvSpPr>
        <p:spPr>
          <a:xfrm>
            <a:off x="5266929" y="2548524"/>
            <a:ext cx="4876799" cy="1323439"/>
          </a:xfrm>
          <a:prstGeom prst="rect">
            <a:avLst/>
          </a:prstGeom>
          <a:noFill/>
          <a:ln>
            <a:noFill/>
          </a:ln>
        </p:spPr>
        <p:txBody>
          <a:bodyPr vert="horz"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rPr>
              <a:t>运动意义</a:t>
            </a:r>
            <a:endParaRPr kumimoji="0" lang="zh-CN" altLang="en-US" sz="8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endParaRPr>
          </a:p>
        </p:txBody>
      </p:sp>
      <p:sp>
        <p:nvSpPr>
          <p:cNvPr id="16" name="矩形 15">
            <a:extLst>
              <a:ext uri="{FF2B5EF4-FFF2-40B4-BE49-F238E27FC236}">
                <a16:creationId xmlns:a16="http://schemas.microsoft.com/office/drawing/2014/main" id="{EA847E32-BC16-4D40-866E-2B677ABF3E77}"/>
              </a:ext>
            </a:extLst>
          </p:cNvPr>
          <p:cNvSpPr/>
          <p:nvPr/>
        </p:nvSpPr>
        <p:spPr>
          <a:xfrm>
            <a:off x="6096000" y="1284587"/>
            <a:ext cx="3218659" cy="1200329"/>
          </a:xfrm>
          <a:prstGeom prst="rect">
            <a:avLst/>
          </a:prstGeom>
          <a:noFill/>
          <a:ln>
            <a:noFill/>
          </a:ln>
        </p:spPr>
        <p:txBody>
          <a:bodyPr vert="horz"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72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rPr>
              <a:t>第五章</a:t>
            </a:r>
            <a:endParaRPr kumimoji="0" lang="zh-CN" altLang="en-US" sz="7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1070957375"/>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4"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par>
                                <p:cTn id="14" presetID="22" presetClass="entr" presetSubtype="4"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down)">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down)">
                                      <p:cBhvr>
                                        <p:cTn id="21" dur="500"/>
                                        <p:tgtEl>
                                          <p:spTgt spid="3"/>
                                        </p:tgtEl>
                                      </p:cBhvr>
                                    </p:animEffect>
                                  </p:childTnLst>
                                </p:cTn>
                              </p:par>
                              <p:par>
                                <p:cTn id="22" presetID="22" presetClass="entr" presetSubtype="4"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par>
                                <p:cTn id="25" presetID="22" presetClass="entr" presetSubtype="4"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000"/>
                                        <p:tgtEl>
                                          <p:spTgt spid="16"/>
                                        </p:tgtEl>
                                      </p:cBhvr>
                                    </p:animEffect>
                                    <p:anim calcmode="lin" valueType="num">
                                      <p:cBhvr>
                                        <p:cTn id="40" dur="1000" fill="hold"/>
                                        <p:tgtEl>
                                          <p:spTgt spid="16"/>
                                        </p:tgtEl>
                                        <p:attrNameLst>
                                          <p:attrName>ppt_x</p:attrName>
                                        </p:attrNameLst>
                                      </p:cBhvr>
                                      <p:tavLst>
                                        <p:tav tm="0">
                                          <p:val>
                                            <p:strVal val="#ppt_x"/>
                                          </p:val>
                                        </p:tav>
                                        <p:tav tm="100000">
                                          <p:val>
                                            <p:strVal val="#ppt_x"/>
                                          </p:val>
                                        </p:tav>
                                      </p:tavLst>
                                    </p:anim>
                                    <p:anim calcmode="lin" valueType="num">
                                      <p:cBhvr>
                                        <p:cTn id="4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7" presetClass="entr" presetSubtype="10" fill="hold" grpId="0" nodeType="clickEffect">
                                  <p:stCondLst>
                                    <p:cond delay="0"/>
                                  </p:stCondLst>
                                  <p:iterate type="lt">
                                    <p:tmPct val="10000"/>
                                  </p:iterate>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barn(inVertical)">
                                      <p:cBhvr>
                                        <p:cTn id="52" dur="5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barn(inVertical)">
                                      <p:cBhvr>
                                        <p:cTn id="5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77F7D30B-2AEC-457D-9EBC-3108B470278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59" r="36709"/>
          <a:stretch/>
        </p:blipFill>
        <p:spPr bwMode="auto">
          <a:xfrm>
            <a:off x="1039049" y="2012884"/>
            <a:ext cx="3698051" cy="3826829"/>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a:extLst>
              <a:ext uri="{FF2B5EF4-FFF2-40B4-BE49-F238E27FC236}">
                <a16:creationId xmlns:a16="http://schemas.microsoft.com/office/drawing/2014/main" id="{07E3160C-EBC5-4F60-B65B-D22F0CE02A17}"/>
              </a:ext>
            </a:extLst>
          </p:cNvPr>
          <p:cNvSpPr/>
          <p:nvPr/>
        </p:nvSpPr>
        <p:spPr>
          <a:xfrm>
            <a:off x="5301935" y="3429000"/>
            <a:ext cx="5928238" cy="1846146"/>
          </a:xfrm>
          <a:prstGeom prst="rect">
            <a:avLst/>
          </a:prstGeom>
        </p:spPr>
        <p:txBody>
          <a:bodyPr wrap="square">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2000" i="0" u="none" strike="noStrike" kern="1200" cap="none" spc="10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北平学生的爱国行动，得到了全国学生的回应和全国人民的支持，形成了全国人民抗日民主运动的新高潮，推动了抗日民族统一战线的建立。</a:t>
            </a:r>
          </a:p>
        </p:txBody>
      </p:sp>
      <p:sp>
        <p:nvSpPr>
          <p:cNvPr id="4" name="矩形 3">
            <a:extLst>
              <a:ext uri="{FF2B5EF4-FFF2-40B4-BE49-F238E27FC236}">
                <a16:creationId xmlns:a16="http://schemas.microsoft.com/office/drawing/2014/main" id="{3DB06666-80BD-4BB7-BF47-3754901E26FC}"/>
              </a:ext>
            </a:extLst>
          </p:cNvPr>
          <p:cNvSpPr/>
          <p:nvPr/>
        </p:nvSpPr>
        <p:spPr>
          <a:xfrm>
            <a:off x="3925945" y="553872"/>
            <a:ext cx="4340109" cy="584775"/>
          </a:xfrm>
          <a:prstGeom prst="rect">
            <a:avLst/>
          </a:prstGeom>
          <a:noFill/>
          <a:ln>
            <a:noFill/>
          </a:ln>
        </p:spPr>
        <p:txBody>
          <a:bodyPr vert="horz" wrap="square">
            <a:spAutoFit/>
          </a:bodyPr>
          <a:lstStyle/>
          <a:p>
            <a:pPr algn="dist"/>
            <a:r>
              <a:rPr lang="en-US" altLang="zh-CN" sz="3200" b="1">
                <a:solidFill>
                  <a:srgbClr val="CD0409"/>
                </a:solidFill>
                <a:latin typeface="微软雅黑" panose="020B0503020204020204" pitchFamily="34" charset="-122"/>
                <a:ea typeface="微软雅黑" panose="020B0503020204020204" pitchFamily="34" charset="-122"/>
                <a:cs typeface="+mn-ea"/>
                <a:sym typeface="+mn-lt"/>
              </a:rPr>
              <a:t>—</a:t>
            </a:r>
            <a:r>
              <a:rPr lang="zh-CN" altLang="en-US" sz="3200" b="1">
                <a:solidFill>
                  <a:srgbClr val="CD0409"/>
                </a:solidFill>
                <a:latin typeface="微软雅黑" panose="020B0503020204020204" pitchFamily="34" charset="-122"/>
                <a:ea typeface="微软雅黑" panose="020B0503020204020204" pitchFamily="34" charset="-122"/>
                <a:cs typeface="+mn-ea"/>
                <a:sym typeface="+mn-lt"/>
              </a:rPr>
              <a:t>运动口号</a:t>
            </a:r>
            <a:r>
              <a:rPr lang="en-US" altLang="zh-CN" sz="3200" b="1">
                <a:solidFill>
                  <a:srgbClr val="CD0409"/>
                </a:solidFill>
                <a:latin typeface="微软雅黑" panose="020B0503020204020204" pitchFamily="34" charset="-122"/>
                <a:ea typeface="微软雅黑" panose="020B0503020204020204" pitchFamily="34" charset="-122"/>
                <a:cs typeface="+mn-ea"/>
                <a:sym typeface="+mn-lt"/>
              </a:rPr>
              <a:t>—</a:t>
            </a:r>
            <a:endParaRPr lang="zh-CN" altLang="en-US" sz="3200" b="1" dirty="0">
              <a:solidFill>
                <a:srgbClr val="CD0409"/>
              </a:solidFill>
              <a:latin typeface="微软雅黑" panose="020B0503020204020204" pitchFamily="34" charset="-122"/>
              <a:ea typeface="微软雅黑" panose="020B0503020204020204" pitchFamily="34" charset="-122"/>
              <a:cs typeface="+mn-ea"/>
              <a:sym typeface="+mn-lt"/>
            </a:endParaRPr>
          </a:p>
        </p:txBody>
      </p:sp>
      <p:grpSp>
        <p:nvGrpSpPr>
          <p:cNvPr id="6" name="组合 5">
            <a:extLst>
              <a:ext uri="{FF2B5EF4-FFF2-40B4-BE49-F238E27FC236}">
                <a16:creationId xmlns:a16="http://schemas.microsoft.com/office/drawing/2014/main" id="{602E918D-9B91-4584-AF71-1735F5BF6C8B}"/>
              </a:ext>
            </a:extLst>
          </p:cNvPr>
          <p:cNvGrpSpPr/>
          <p:nvPr/>
        </p:nvGrpSpPr>
        <p:grpSpPr>
          <a:xfrm>
            <a:off x="3972749" y="2214816"/>
            <a:ext cx="3058029" cy="782384"/>
            <a:chOff x="4274878" y="3759200"/>
            <a:chExt cx="3058029" cy="782384"/>
          </a:xfrm>
        </p:grpSpPr>
        <p:sp>
          <p:nvSpPr>
            <p:cNvPr id="7" name="矩形: 圆角 6">
              <a:extLst>
                <a:ext uri="{FF2B5EF4-FFF2-40B4-BE49-F238E27FC236}">
                  <a16:creationId xmlns:a16="http://schemas.microsoft.com/office/drawing/2014/main" id="{5D209FCB-8182-4524-B91A-09D96ADF6691}"/>
                </a:ext>
              </a:extLst>
            </p:cNvPr>
            <p:cNvSpPr/>
            <p:nvPr/>
          </p:nvSpPr>
          <p:spPr>
            <a:xfrm>
              <a:off x="4274878" y="3759200"/>
              <a:ext cx="3058029" cy="782384"/>
            </a:xfrm>
            <a:prstGeom prst="roundRect">
              <a:avLst>
                <a:gd name="adj" fmla="val 19049"/>
              </a:avLst>
            </a:prstGeom>
            <a:solidFill>
              <a:srgbClr val="CD0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1A516968-6996-405F-8AF9-6CFAD1E9AF0D}"/>
                </a:ext>
              </a:extLst>
            </p:cNvPr>
            <p:cNvSpPr txBox="1"/>
            <p:nvPr/>
          </p:nvSpPr>
          <p:spPr>
            <a:xfrm>
              <a:off x="4605076" y="3827226"/>
              <a:ext cx="2397631" cy="646331"/>
            </a:xfrm>
            <a:prstGeom prst="rect">
              <a:avLst/>
            </a:prstGeom>
            <a:noFill/>
          </p:spPr>
          <p:txBody>
            <a:bodyPr wrap="square">
              <a:spAutoFit/>
            </a:bodyPr>
            <a:lstStyle>
              <a:defPPr>
                <a:defRPr lang="zh-CN"/>
              </a:defPPr>
              <a:lvl1pPr>
                <a:defRPr kumimoji="0" b="1" i="0" u="none" strike="noStrike" cap="none" spc="100" normalizeH="0" baseline="0">
                  <a:ln>
                    <a:noFill/>
                  </a:ln>
                  <a:solidFill>
                    <a:schemeClr val="bg1"/>
                  </a:solidFill>
                  <a:effectLst/>
                  <a:uLnTx/>
                  <a:uFillTx/>
                  <a:latin typeface="微软雅黑" panose="020B0503020204020204" pitchFamily="34" charset="-122"/>
                  <a:ea typeface="微软雅黑" panose="020B0503020204020204" pitchFamily="34" charset="-122"/>
                  <a:cs typeface="+mn-ea"/>
                </a:defRPr>
              </a:lvl1pPr>
            </a:lstStyle>
            <a:p>
              <a:pPr algn="dist"/>
              <a:r>
                <a:rPr lang="zh-CN" altLang="en-US" sz="3600"/>
                <a:t>运动意义</a:t>
              </a:r>
            </a:p>
          </p:txBody>
        </p:sp>
      </p:grpSp>
    </p:spTree>
    <p:extLst>
      <p:ext uri="{BB962C8B-B14F-4D97-AF65-F5344CB8AC3E}">
        <p14:creationId xmlns:p14="http://schemas.microsoft.com/office/powerpoint/2010/main" val="593642826"/>
      </p:ext>
    </p:extLst>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a:extLst>
              <a:ext uri="{FF2B5EF4-FFF2-40B4-BE49-F238E27FC236}">
                <a16:creationId xmlns:a16="http://schemas.microsoft.com/office/drawing/2014/main" id="{866F4888-F14D-4648-8B86-353A67F93FA1}"/>
              </a:ext>
            </a:extLst>
          </p:cNvPr>
          <p:cNvGrpSpPr/>
          <p:nvPr/>
        </p:nvGrpSpPr>
        <p:grpSpPr>
          <a:xfrm>
            <a:off x="7952187" y="2359487"/>
            <a:ext cx="4239812" cy="4089400"/>
            <a:chOff x="7952187" y="2359487"/>
            <a:chExt cx="4239812" cy="4089400"/>
          </a:xfrm>
        </p:grpSpPr>
        <p:pic>
          <p:nvPicPr>
            <p:cNvPr id="14" name="图片 13">
              <a:extLst>
                <a:ext uri="{FF2B5EF4-FFF2-40B4-BE49-F238E27FC236}">
                  <a16:creationId xmlns:a16="http://schemas.microsoft.com/office/drawing/2014/main" id="{BA174FAA-9DA0-40EB-A089-C9214DFC4C7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71377"/>
            <a:stretch/>
          </p:blipFill>
          <p:spPr>
            <a:xfrm flipH="1">
              <a:off x="7952187" y="2359487"/>
              <a:ext cx="4239812" cy="4089400"/>
            </a:xfrm>
            <a:prstGeom prst="rect">
              <a:avLst/>
            </a:prstGeom>
          </p:spPr>
        </p:pic>
        <p:pic>
          <p:nvPicPr>
            <p:cNvPr id="28" name="图片 27">
              <a:extLst>
                <a:ext uri="{FF2B5EF4-FFF2-40B4-BE49-F238E27FC236}">
                  <a16:creationId xmlns:a16="http://schemas.microsoft.com/office/drawing/2014/main" id="{158E1241-2475-4866-AA87-B24218AD540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3551" t="42039" r="70130" b="39305"/>
            <a:stretch/>
          </p:blipFill>
          <p:spPr>
            <a:xfrm>
              <a:off x="9727151" y="2614177"/>
              <a:ext cx="577766" cy="1137316"/>
            </a:xfrm>
            <a:prstGeom prst="rect">
              <a:avLst/>
            </a:prstGeom>
          </p:spPr>
        </p:pic>
      </p:grpSp>
      <p:pic>
        <p:nvPicPr>
          <p:cNvPr id="9" name="图片 8">
            <a:extLst>
              <a:ext uri="{FF2B5EF4-FFF2-40B4-BE49-F238E27FC236}">
                <a16:creationId xmlns:a16="http://schemas.microsoft.com/office/drawing/2014/main" id="{1C5EA7A7-F58E-492F-BF43-0216CEA7E1A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3437" t="64583" r="25521" b="14584"/>
          <a:stretch/>
        </p:blipFill>
        <p:spPr>
          <a:xfrm>
            <a:off x="1905000" y="5143500"/>
            <a:ext cx="7156450" cy="1460500"/>
          </a:xfrm>
          <a:prstGeom prst="rect">
            <a:avLst/>
          </a:prstGeom>
        </p:spPr>
      </p:pic>
      <p:pic>
        <p:nvPicPr>
          <p:cNvPr id="7" name="图片 6">
            <a:extLst>
              <a:ext uri="{FF2B5EF4-FFF2-40B4-BE49-F238E27FC236}">
                <a16:creationId xmlns:a16="http://schemas.microsoft.com/office/drawing/2014/main" id="{2D187E0E-B299-4EE0-BC71-57F60D7EA2F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70416" b="8750"/>
          <a:stretch/>
        </p:blipFill>
        <p:spPr>
          <a:xfrm>
            <a:off x="0" y="5588000"/>
            <a:ext cx="12192000" cy="1270000"/>
          </a:xfrm>
          <a:prstGeom prst="rect">
            <a:avLst/>
          </a:prstGeom>
        </p:spPr>
      </p:pic>
      <p:pic>
        <p:nvPicPr>
          <p:cNvPr id="11" name="图片 10">
            <a:extLst>
              <a:ext uri="{FF2B5EF4-FFF2-40B4-BE49-F238E27FC236}">
                <a16:creationId xmlns:a16="http://schemas.microsoft.com/office/drawing/2014/main" id="{0934E218-0170-4B6B-8858-740066426A4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47292" t="65417" b="16666"/>
          <a:stretch/>
        </p:blipFill>
        <p:spPr>
          <a:xfrm>
            <a:off x="8534400" y="6039776"/>
            <a:ext cx="3657600" cy="818223"/>
          </a:xfrm>
          <a:prstGeom prst="rect">
            <a:avLst/>
          </a:prstGeom>
        </p:spPr>
      </p:pic>
      <p:pic>
        <p:nvPicPr>
          <p:cNvPr id="17" name="图片 16">
            <a:extLst>
              <a:ext uri="{FF2B5EF4-FFF2-40B4-BE49-F238E27FC236}">
                <a16:creationId xmlns:a16="http://schemas.microsoft.com/office/drawing/2014/main" id="{50F3E982-C3A9-40DD-A354-67588110B0EE}"/>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53906" b="60372"/>
          <a:stretch/>
        </p:blipFill>
        <p:spPr>
          <a:xfrm>
            <a:off x="6572250" y="-56225"/>
            <a:ext cx="5619750" cy="2415712"/>
          </a:xfrm>
          <a:prstGeom prst="rect">
            <a:avLst/>
          </a:prstGeom>
        </p:spPr>
      </p:pic>
      <p:pic>
        <p:nvPicPr>
          <p:cNvPr id="18" name="图片 17">
            <a:extLst>
              <a:ext uri="{FF2B5EF4-FFF2-40B4-BE49-F238E27FC236}">
                <a16:creationId xmlns:a16="http://schemas.microsoft.com/office/drawing/2014/main" id="{022CF435-65A9-497D-8EF8-4B5F524DF9D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40000" t="57797" r="42812" b="5045"/>
          <a:stretch/>
        </p:blipFill>
        <p:spPr>
          <a:xfrm>
            <a:off x="209550" y="4404187"/>
            <a:ext cx="2095500" cy="2265163"/>
          </a:xfrm>
          <a:prstGeom prst="rect">
            <a:avLst/>
          </a:prstGeom>
        </p:spPr>
      </p:pic>
      <p:pic>
        <p:nvPicPr>
          <p:cNvPr id="12" name="图片 11">
            <a:extLst>
              <a:ext uri="{FF2B5EF4-FFF2-40B4-BE49-F238E27FC236}">
                <a16:creationId xmlns:a16="http://schemas.microsoft.com/office/drawing/2014/main" id="{3B6705D2-7E8F-4A8A-AA24-11D4F6021DEF}"/>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47292" t="65417" b="16666"/>
          <a:stretch/>
        </p:blipFill>
        <p:spPr>
          <a:xfrm flipH="1">
            <a:off x="1" y="6039776"/>
            <a:ext cx="3657600" cy="818223"/>
          </a:xfrm>
          <a:prstGeom prst="rect">
            <a:avLst/>
          </a:prstGeom>
        </p:spPr>
      </p:pic>
      <p:pic>
        <p:nvPicPr>
          <p:cNvPr id="20" name="图片 19">
            <a:extLst>
              <a:ext uri="{FF2B5EF4-FFF2-40B4-BE49-F238E27FC236}">
                <a16:creationId xmlns:a16="http://schemas.microsoft.com/office/drawing/2014/main" id="{2CE504CF-BEE6-43F2-B0EF-63D4DB2F09CE}"/>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66875" t="56593" r="22188" b="28407"/>
          <a:stretch/>
        </p:blipFill>
        <p:spPr>
          <a:xfrm>
            <a:off x="5928719" y="4889500"/>
            <a:ext cx="1333500" cy="914400"/>
          </a:xfrm>
          <a:prstGeom prst="rect">
            <a:avLst/>
          </a:prstGeom>
        </p:spPr>
      </p:pic>
      <p:pic>
        <p:nvPicPr>
          <p:cNvPr id="25" name="图片 24">
            <a:extLst>
              <a:ext uri="{FF2B5EF4-FFF2-40B4-BE49-F238E27FC236}">
                <a16:creationId xmlns:a16="http://schemas.microsoft.com/office/drawing/2014/main" id="{CE063028-2AAE-4F68-AA84-E0421ED4EFF0}"/>
              </a:ext>
            </a:extLst>
          </p:cNvPr>
          <p:cNvPicPr>
            <a:picLocks noChangeAspect="1"/>
          </p:cNvPicPr>
          <p:nvPr/>
        </p:nvPicPr>
        <p:blipFill rotWithShape="1">
          <a:blip r:embed="rId10" cstate="screen">
            <a:biLevel thresh="75000"/>
            <a:extLst>
              <a:ext uri="{BEBA8EAE-BF5A-486C-A8C5-ECC9F3942E4B}">
                <a14:imgProps xmlns:a14="http://schemas.microsoft.com/office/drawing/2010/main">
                  <a14:imgLayer r:embed="rId11">
                    <a14:imgEffect>
                      <a14:artisticPhotocopy/>
                    </a14:imgEffect>
                  </a14:imgLayer>
                </a14:imgProps>
              </a:ext>
              <a:ext uri="{28A0092B-C50C-407E-A947-70E740481C1C}">
                <a14:useLocalDpi xmlns:a14="http://schemas.microsoft.com/office/drawing/2010/main"/>
              </a:ext>
            </a:extLst>
          </a:blip>
          <a:srcRect l="7998" t="7018" r="11849" b="56925"/>
          <a:stretch/>
        </p:blipFill>
        <p:spPr>
          <a:xfrm>
            <a:off x="752991" y="1329243"/>
            <a:ext cx="3919692" cy="1175520"/>
          </a:xfrm>
          <a:prstGeom prst="rect">
            <a:avLst/>
          </a:prstGeom>
        </p:spPr>
      </p:pic>
      <p:pic>
        <p:nvPicPr>
          <p:cNvPr id="26" name="图片 25">
            <a:extLst>
              <a:ext uri="{FF2B5EF4-FFF2-40B4-BE49-F238E27FC236}">
                <a16:creationId xmlns:a16="http://schemas.microsoft.com/office/drawing/2014/main" id="{A38A9D64-E642-4FE8-BA4C-5CE70FD5FC71}"/>
              </a:ext>
            </a:extLst>
          </p:cNvPr>
          <p:cNvPicPr>
            <a:picLocks noChangeAspect="1"/>
          </p:cNvPicPr>
          <p:nvPr/>
        </p:nvPicPr>
        <p:blipFill rotWithShape="1">
          <a:blip r:embed="rId12" cstate="screen">
            <a:lum bright="70000" contrast="-70000"/>
            <a:extLst>
              <a:ext uri="{BEBA8EAE-BF5A-486C-A8C5-ECC9F3942E4B}">
                <a14:imgProps xmlns:a14="http://schemas.microsoft.com/office/drawing/2010/main">
                  <a14:imgLayer r:embed="rId13">
                    <a14:imgEffect>
                      <a14:artisticPhotocopy/>
                    </a14:imgEffect>
                  </a14:imgLayer>
                </a14:imgProps>
              </a:ext>
              <a:ext uri="{28A0092B-C50C-407E-A947-70E740481C1C}">
                <a14:useLocalDpi xmlns:a14="http://schemas.microsoft.com/office/drawing/2010/main"/>
              </a:ext>
            </a:extLst>
          </a:blip>
          <a:srcRect l="31363" t="43264" r="11849" b="14060"/>
          <a:stretch/>
        </p:blipFill>
        <p:spPr>
          <a:xfrm>
            <a:off x="4643521" y="1329242"/>
            <a:ext cx="4169656" cy="2088988"/>
          </a:xfrm>
          <a:prstGeom prst="rect">
            <a:avLst/>
          </a:prstGeom>
        </p:spPr>
      </p:pic>
      <p:sp>
        <p:nvSpPr>
          <p:cNvPr id="32" name="文本框 31">
            <a:extLst>
              <a:ext uri="{FF2B5EF4-FFF2-40B4-BE49-F238E27FC236}">
                <a16:creationId xmlns:a16="http://schemas.microsoft.com/office/drawing/2014/main" id="{46915F15-2518-4960-8E72-A1387CF89D41}"/>
              </a:ext>
            </a:extLst>
          </p:cNvPr>
          <p:cNvSpPr txBox="1"/>
          <p:nvPr/>
        </p:nvSpPr>
        <p:spPr>
          <a:xfrm>
            <a:off x="2217765" y="3543300"/>
            <a:ext cx="4554332"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国</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家</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兴</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亡</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匹</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夫</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有</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责</a:t>
            </a:r>
          </a:p>
        </p:txBody>
      </p:sp>
      <p:grpSp>
        <p:nvGrpSpPr>
          <p:cNvPr id="43" name="组合 42">
            <a:extLst>
              <a:ext uri="{FF2B5EF4-FFF2-40B4-BE49-F238E27FC236}">
                <a16:creationId xmlns:a16="http://schemas.microsoft.com/office/drawing/2014/main" id="{474B4258-0B0A-4F25-B1C3-E6CAC8C311E0}"/>
              </a:ext>
            </a:extLst>
          </p:cNvPr>
          <p:cNvGrpSpPr/>
          <p:nvPr/>
        </p:nvGrpSpPr>
        <p:grpSpPr>
          <a:xfrm>
            <a:off x="1029570" y="2312432"/>
            <a:ext cx="3290293" cy="1270001"/>
            <a:chOff x="1029570" y="2312432"/>
            <a:chExt cx="3290293" cy="1270001"/>
          </a:xfrm>
        </p:grpSpPr>
        <p:pic>
          <p:nvPicPr>
            <p:cNvPr id="42" name="图片 41">
              <a:extLst>
                <a:ext uri="{FF2B5EF4-FFF2-40B4-BE49-F238E27FC236}">
                  <a16:creationId xmlns:a16="http://schemas.microsoft.com/office/drawing/2014/main" id="{252432A1-24E8-4240-91A4-4DC1FE996B07}"/>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1029570" y="2312432"/>
              <a:ext cx="1270001" cy="1270001"/>
            </a:xfrm>
            <a:prstGeom prst="rect">
              <a:avLst/>
            </a:prstGeom>
          </p:spPr>
        </p:pic>
        <p:grpSp>
          <p:nvGrpSpPr>
            <p:cNvPr id="40" name="组合 39">
              <a:extLst>
                <a:ext uri="{FF2B5EF4-FFF2-40B4-BE49-F238E27FC236}">
                  <a16:creationId xmlns:a16="http://schemas.microsoft.com/office/drawing/2014/main" id="{E91E6A8D-BD43-476F-A6DC-C98598523ECC}"/>
                </a:ext>
              </a:extLst>
            </p:cNvPr>
            <p:cNvGrpSpPr/>
            <p:nvPr/>
          </p:nvGrpSpPr>
          <p:grpSpPr>
            <a:xfrm>
              <a:off x="1963763" y="2781300"/>
              <a:ext cx="2356100" cy="508000"/>
              <a:chOff x="1301501" y="953570"/>
              <a:chExt cx="2356100" cy="508000"/>
            </a:xfrm>
          </p:grpSpPr>
          <p:grpSp>
            <p:nvGrpSpPr>
              <p:cNvPr id="37" name="组合 36">
                <a:extLst>
                  <a:ext uri="{FF2B5EF4-FFF2-40B4-BE49-F238E27FC236}">
                    <a16:creationId xmlns:a16="http://schemas.microsoft.com/office/drawing/2014/main" id="{DBEA252A-F6D0-4135-B15A-0E7EB97E201A}"/>
                  </a:ext>
                </a:extLst>
              </p:cNvPr>
              <p:cNvGrpSpPr/>
              <p:nvPr/>
            </p:nvGrpSpPr>
            <p:grpSpPr>
              <a:xfrm>
                <a:off x="1301502" y="953570"/>
                <a:ext cx="2356099" cy="508000"/>
                <a:chOff x="1397000" y="1739900"/>
                <a:chExt cx="2356099" cy="508000"/>
              </a:xfrm>
            </p:grpSpPr>
            <p:sp>
              <p:nvSpPr>
                <p:cNvPr id="33" name="椭圆 32">
                  <a:extLst>
                    <a:ext uri="{FF2B5EF4-FFF2-40B4-BE49-F238E27FC236}">
                      <a16:creationId xmlns:a16="http://schemas.microsoft.com/office/drawing/2014/main" id="{A62D2027-7167-4CF2-B419-807A3DF54043}"/>
                    </a:ext>
                  </a:extLst>
                </p:cNvPr>
                <p:cNvSpPr/>
                <p:nvPr/>
              </p:nvSpPr>
              <p:spPr>
                <a:xfrm>
                  <a:off x="1397000" y="1739900"/>
                  <a:ext cx="508000" cy="5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4" name="椭圆 33">
                  <a:extLst>
                    <a:ext uri="{FF2B5EF4-FFF2-40B4-BE49-F238E27FC236}">
                      <a16:creationId xmlns:a16="http://schemas.microsoft.com/office/drawing/2014/main" id="{81367CA1-BCC8-44F3-81D4-A0A5E672252D}"/>
                    </a:ext>
                  </a:extLst>
                </p:cNvPr>
                <p:cNvSpPr/>
                <p:nvPr/>
              </p:nvSpPr>
              <p:spPr>
                <a:xfrm>
                  <a:off x="2013033" y="1739900"/>
                  <a:ext cx="508000" cy="5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5" name="椭圆 34">
                  <a:extLst>
                    <a:ext uri="{FF2B5EF4-FFF2-40B4-BE49-F238E27FC236}">
                      <a16:creationId xmlns:a16="http://schemas.microsoft.com/office/drawing/2014/main" id="{CE2CC115-C5EA-4583-B4D1-58CB75ACB6E6}"/>
                    </a:ext>
                  </a:extLst>
                </p:cNvPr>
                <p:cNvSpPr/>
                <p:nvPr/>
              </p:nvSpPr>
              <p:spPr>
                <a:xfrm>
                  <a:off x="2629066" y="1739900"/>
                  <a:ext cx="508000" cy="5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6" name="椭圆 35">
                  <a:extLst>
                    <a:ext uri="{FF2B5EF4-FFF2-40B4-BE49-F238E27FC236}">
                      <a16:creationId xmlns:a16="http://schemas.microsoft.com/office/drawing/2014/main" id="{CDBBC3DA-6827-4AE7-8999-043F38FA7363}"/>
                    </a:ext>
                  </a:extLst>
                </p:cNvPr>
                <p:cNvSpPr/>
                <p:nvPr/>
              </p:nvSpPr>
              <p:spPr>
                <a:xfrm>
                  <a:off x="3245099" y="1739900"/>
                  <a:ext cx="508000" cy="5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39" name="文本框 38">
                <a:extLst>
                  <a:ext uri="{FF2B5EF4-FFF2-40B4-BE49-F238E27FC236}">
                    <a16:creationId xmlns:a16="http://schemas.microsoft.com/office/drawing/2014/main" id="{1E1F4C02-89A6-42F8-AF2F-C997C9659495}"/>
                  </a:ext>
                </a:extLst>
              </p:cNvPr>
              <p:cNvSpPr txBox="1"/>
              <p:nvPr/>
            </p:nvSpPr>
            <p:spPr>
              <a:xfrm>
                <a:off x="1301501" y="976737"/>
                <a:ext cx="2356099"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a:ln>
                      <a:noFill/>
                    </a:ln>
                    <a:solidFill>
                      <a:srgbClr val="CD0409"/>
                    </a:solidFill>
                    <a:effectLst/>
                    <a:uLnTx/>
                    <a:uFillTx/>
                    <a:latin typeface="微软雅黑" panose="020B0503020204020204" pitchFamily="34" charset="-122"/>
                    <a:ea typeface="微软雅黑" panose="020B0503020204020204" pitchFamily="34" charset="-122"/>
                    <a:cs typeface="+mn-ea"/>
                    <a:sym typeface="+mn-lt"/>
                  </a:rPr>
                  <a:t>勿忘国耻</a:t>
                </a:r>
                <a:endParaRPr kumimoji="0" lang="zh-CN" altLang="en-US" sz="2400" b="1" i="0" u="none" strike="noStrike" kern="1200" cap="none" spc="0" normalizeH="0" baseline="0" noProof="0" dirty="0">
                  <a:ln>
                    <a:noFill/>
                  </a:ln>
                  <a:solidFill>
                    <a:srgbClr val="CD0409"/>
                  </a:solidFill>
                  <a:effectLst/>
                  <a:uLnTx/>
                  <a:uFillTx/>
                  <a:latin typeface="微软雅黑" panose="020B0503020204020204" pitchFamily="34" charset="-122"/>
                  <a:ea typeface="微软雅黑" panose="020B0503020204020204" pitchFamily="34" charset="-122"/>
                  <a:cs typeface="+mn-ea"/>
                  <a:sym typeface="+mn-lt"/>
                </a:endParaRPr>
              </a:p>
            </p:txBody>
          </p:sp>
        </p:grpSp>
      </p:grpSp>
      <p:pic>
        <p:nvPicPr>
          <p:cNvPr id="44" name="图片 43">
            <a:extLst>
              <a:ext uri="{FF2B5EF4-FFF2-40B4-BE49-F238E27FC236}">
                <a16:creationId xmlns:a16="http://schemas.microsoft.com/office/drawing/2014/main" id="{F0676656-3457-44D6-83A1-72537884F8C9}"/>
              </a:ext>
            </a:extLst>
          </p:cNvPr>
          <p:cNvPicPr>
            <a:picLocks noChangeAspect="1"/>
          </p:cNvPicPr>
          <p:nvPr/>
        </p:nvPicPr>
        <p:blipFill rotWithShape="1">
          <a:blip r:embed="rId15" cstate="screen">
            <a:lum bright="70000" contrast="-70000"/>
            <a:extLst>
              <a:ext uri="{28A0092B-C50C-407E-A947-70E740481C1C}">
                <a14:useLocalDpi xmlns:a14="http://schemas.microsoft.com/office/drawing/2010/main"/>
              </a:ext>
            </a:extLst>
          </a:blip>
          <a:srcRect l="30332" t="86389" r="11964" b="2120"/>
          <a:stretch/>
        </p:blipFill>
        <p:spPr>
          <a:xfrm>
            <a:off x="2601318" y="3947180"/>
            <a:ext cx="4530934" cy="1003989"/>
          </a:xfrm>
          <a:prstGeom prst="rect">
            <a:avLst/>
          </a:prstGeom>
        </p:spPr>
      </p:pic>
      <p:pic>
        <p:nvPicPr>
          <p:cNvPr id="45" name="图片 44">
            <a:extLst>
              <a:ext uri="{FF2B5EF4-FFF2-40B4-BE49-F238E27FC236}">
                <a16:creationId xmlns:a16="http://schemas.microsoft.com/office/drawing/2014/main" id="{9B57AD22-34A3-4140-B99A-8F015E24E8F4}"/>
              </a:ext>
            </a:extLst>
          </p:cNvPr>
          <p:cNvPicPr>
            <a:picLocks noChangeAspect="1"/>
          </p:cNvPicPr>
          <p:nvPr/>
        </p:nvPicPr>
        <p:blipFill rotWithShape="1">
          <a:blip r:embed="rId16" cstate="screen">
            <a:extLst>
              <a:ext uri="{28A0092B-C50C-407E-A947-70E740481C1C}">
                <a14:useLocalDpi xmlns:a14="http://schemas.microsoft.com/office/drawing/2010/main"/>
              </a:ext>
            </a:extLst>
          </a:blip>
          <a:srcRect l="66875" t="56593" r="22188" b="28407"/>
          <a:stretch/>
        </p:blipFill>
        <p:spPr>
          <a:xfrm flipH="1">
            <a:off x="193428" y="514242"/>
            <a:ext cx="1672283" cy="1274778"/>
          </a:xfrm>
          <a:prstGeom prst="rect">
            <a:avLst/>
          </a:prstGeom>
        </p:spPr>
      </p:pic>
    </p:spTree>
    <p:extLst>
      <p:ext uri="{BB962C8B-B14F-4D97-AF65-F5344CB8AC3E}">
        <p14:creationId xmlns:p14="http://schemas.microsoft.com/office/powerpoint/2010/main" val="174782366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1000" fill="hold"/>
                                        <p:tgtEl>
                                          <p:spTgt spid="18"/>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1000"/>
                                        <p:tgtEl>
                                          <p:spTgt spid="20"/>
                                        </p:tgtEl>
                                      </p:cBhvr>
                                    </p:animEffect>
                                    <p:anim calcmode="lin" valueType="num">
                                      <p:cBhvr>
                                        <p:cTn id="29" dur="1000" fill="hold"/>
                                        <p:tgtEl>
                                          <p:spTgt spid="20"/>
                                        </p:tgtEl>
                                        <p:attrNameLst>
                                          <p:attrName>ppt_x</p:attrName>
                                        </p:attrNameLst>
                                      </p:cBhvr>
                                      <p:tavLst>
                                        <p:tav tm="0">
                                          <p:val>
                                            <p:strVal val="#ppt_x"/>
                                          </p:val>
                                        </p:tav>
                                        <p:tav tm="100000">
                                          <p:val>
                                            <p:strVal val="#ppt_x"/>
                                          </p:val>
                                        </p:tav>
                                      </p:tavLst>
                                    </p:anim>
                                    <p:anim calcmode="lin" valueType="num">
                                      <p:cBhvr>
                                        <p:cTn id="3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down)">
                                      <p:cBhvr>
                                        <p:cTn id="35" dur="500"/>
                                        <p:tgtEl>
                                          <p:spTgt spid="31"/>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fade">
                                      <p:cBhvr>
                                        <p:cTn id="40" dur="500"/>
                                        <p:tgtEl>
                                          <p:spTgt spid="45"/>
                                        </p:tgtEl>
                                      </p:cBhvr>
                                    </p:animEffect>
                                  </p:childTnLst>
                                </p:cTn>
                              </p:par>
                              <p:par>
                                <p:cTn id="41" presetID="10" presetClass="entr" presetSubtype="0"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nodeType="click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1000"/>
                                        <p:tgtEl>
                                          <p:spTgt spid="25"/>
                                        </p:tgtEl>
                                      </p:cBhvr>
                                    </p:animEffect>
                                    <p:anim calcmode="lin" valueType="num">
                                      <p:cBhvr>
                                        <p:cTn id="49" dur="1000" fill="hold"/>
                                        <p:tgtEl>
                                          <p:spTgt spid="25"/>
                                        </p:tgtEl>
                                        <p:attrNameLst>
                                          <p:attrName>ppt_x</p:attrName>
                                        </p:attrNameLst>
                                      </p:cBhvr>
                                      <p:tavLst>
                                        <p:tav tm="0">
                                          <p:val>
                                            <p:strVal val="#ppt_x"/>
                                          </p:val>
                                        </p:tav>
                                        <p:tav tm="100000">
                                          <p:val>
                                            <p:strVal val="#ppt_x"/>
                                          </p:val>
                                        </p:tav>
                                      </p:tavLst>
                                    </p:anim>
                                    <p:anim calcmode="lin" valueType="num">
                                      <p:cBhvr>
                                        <p:cTn id="50"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3" presetClass="entr" presetSubtype="288" fill="hold" nodeType="click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p:cTn id="55" dur="800" fill="hold"/>
                                        <p:tgtEl>
                                          <p:spTgt spid="26"/>
                                        </p:tgtEl>
                                        <p:attrNameLst>
                                          <p:attrName>ppt_w</p:attrName>
                                        </p:attrNameLst>
                                      </p:cBhvr>
                                      <p:tavLst>
                                        <p:tav tm="0">
                                          <p:val>
                                            <p:strVal val="4/3*#ppt_w"/>
                                          </p:val>
                                        </p:tav>
                                        <p:tav tm="100000">
                                          <p:val>
                                            <p:strVal val="#ppt_w"/>
                                          </p:val>
                                        </p:tav>
                                      </p:tavLst>
                                    </p:anim>
                                    <p:anim calcmode="lin" valueType="num">
                                      <p:cBhvr>
                                        <p:cTn id="56" dur="800" fill="hold"/>
                                        <p:tgtEl>
                                          <p:spTgt spid="26"/>
                                        </p:tgtEl>
                                        <p:attrNameLst>
                                          <p:attrName>ppt_h</p:attrName>
                                        </p:attrNameLst>
                                      </p:cBhvr>
                                      <p:tavLst>
                                        <p:tav tm="0">
                                          <p:val>
                                            <p:strVal val="4/3*#ppt_h"/>
                                          </p:val>
                                        </p:tav>
                                        <p:tav tm="100000">
                                          <p:val>
                                            <p:strVal val="#ppt_h"/>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nodeType="clickEffect">
                                  <p:stCondLst>
                                    <p:cond delay="0"/>
                                  </p:stCondLst>
                                  <p:childTnLst>
                                    <p:set>
                                      <p:cBhvr>
                                        <p:cTn id="60" dur="1" fill="hold">
                                          <p:stCondLst>
                                            <p:cond delay="0"/>
                                          </p:stCondLst>
                                        </p:cTn>
                                        <p:tgtEl>
                                          <p:spTgt spid="43"/>
                                        </p:tgtEl>
                                        <p:attrNameLst>
                                          <p:attrName>style.visibility</p:attrName>
                                        </p:attrNameLst>
                                      </p:cBhvr>
                                      <p:to>
                                        <p:strVal val="visible"/>
                                      </p:to>
                                    </p:set>
                                    <p:animEffect transition="in" filter="fade">
                                      <p:cBhvr>
                                        <p:cTn id="61" dur="1000"/>
                                        <p:tgtEl>
                                          <p:spTgt spid="43"/>
                                        </p:tgtEl>
                                      </p:cBhvr>
                                    </p:animEffect>
                                    <p:anim calcmode="lin" valueType="num">
                                      <p:cBhvr>
                                        <p:cTn id="62" dur="1000" fill="hold"/>
                                        <p:tgtEl>
                                          <p:spTgt spid="43"/>
                                        </p:tgtEl>
                                        <p:attrNameLst>
                                          <p:attrName>ppt_x</p:attrName>
                                        </p:attrNameLst>
                                      </p:cBhvr>
                                      <p:tavLst>
                                        <p:tav tm="0">
                                          <p:val>
                                            <p:strVal val="#ppt_x"/>
                                          </p:val>
                                        </p:tav>
                                        <p:tav tm="100000">
                                          <p:val>
                                            <p:strVal val="#ppt_x"/>
                                          </p:val>
                                        </p:tav>
                                      </p:tavLst>
                                    </p:anim>
                                    <p:anim calcmode="lin" valueType="num">
                                      <p:cBhvr>
                                        <p:cTn id="63"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16" presetClass="entr" presetSubtype="21" fill="hold" grpId="0" nodeType="clickEffect">
                                  <p:stCondLst>
                                    <p:cond delay="0"/>
                                  </p:stCondLst>
                                  <p:childTnLst>
                                    <p:set>
                                      <p:cBhvr>
                                        <p:cTn id="67" dur="1" fill="hold">
                                          <p:stCondLst>
                                            <p:cond delay="0"/>
                                          </p:stCondLst>
                                        </p:cTn>
                                        <p:tgtEl>
                                          <p:spTgt spid="32"/>
                                        </p:tgtEl>
                                        <p:attrNameLst>
                                          <p:attrName>style.visibility</p:attrName>
                                        </p:attrNameLst>
                                      </p:cBhvr>
                                      <p:to>
                                        <p:strVal val="visible"/>
                                      </p:to>
                                    </p:set>
                                    <p:animEffect transition="in" filter="barn(inVertical)">
                                      <p:cBhvr>
                                        <p:cTn id="68" dur="500"/>
                                        <p:tgtEl>
                                          <p:spTgt spid="32"/>
                                        </p:tgtEl>
                                      </p:cBhvr>
                                    </p:animEffect>
                                  </p:childTnLst>
                                </p:cTn>
                              </p:par>
                            </p:childTnLst>
                          </p:cTn>
                        </p:par>
                      </p:childTnLst>
                    </p:cTn>
                  </p:par>
                  <p:par>
                    <p:cTn id="69" fill="hold">
                      <p:stCondLst>
                        <p:cond delay="indefinite"/>
                      </p:stCondLst>
                      <p:childTnLst>
                        <p:par>
                          <p:cTn id="70" fill="hold">
                            <p:stCondLst>
                              <p:cond delay="0"/>
                            </p:stCondLst>
                            <p:childTnLst>
                              <p:par>
                                <p:cTn id="71" presetID="55" presetClass="entr" presetSubtype="0" fill="hold" nodeType="clickEffect">
                                  <p:stCondLst>
                                    <p:cond delay="0"/>
                                  </p:stCondLst>
                                  <p:childTnLst>
                                    <p:set>
                                      <p:cBhvr>
                                        <p:cTn id="72" dur="1" fill="hold">
                                          <p:stCondLst>
                                            <p:cond delay="0"/>
                                          </p:stCondLst>
                                        </p:cTn>
                                        <p:tgtEl>
                                          <p:spTgt spid="44"/>
                                        </p:tgtEl>
                                        <p:attrNameLst>
                                          <p:attrName>style.visibility</p:attrName>
                                        </p:attrNameLst>
                                      </p:cBhvr>
                                      <p:to>
                                        <p:strVal val="visible"/>
                                      </p:to>
                                    </p:set>
                                    <p:anim calcmode="lin" valueType="num">
                                      <p:cBhvr>
                                        <p:cTn id="73" dur="1000" fill="hold"/>
                                        <p:tgtEl>
                                          <p:spTgt spid="44"/>
                                        </p:tgtEl>
                                        <p:attrNameLst>
                                          <p:attrName>ppt_w</p:attrName>
                                        </p:attrNameLst>
                                      </p:cBhvr>
                                      <p:tavLst>
                                        <p:tav tm="0">
                                          <p:val>
                                            <p:strVal val="#ppt_w*0.70"/>
                                          </p:val>
                                        </p:tav>
                                        <p:tav tm="100000">
                                          <p:val>
                                            <p:strVal val="#ppt_w"/>
                                          </p:val>
                                        </p:tav>
                                      </p:tavLst>
                                    </p:anim>
                                    <p:anim calcmode="lin" valueType="num">
                                      <p:cBhvr>
                                        <p:cTn id="74" dur="1000" fill="hold"/>
                                        <p:tgtEl>
                                          <p:spTgt spid="44"/>
                                        </p:tgtEl>
                                        <p:attrNameLst>
                                          <p:attrName>ppt_h</p:attrName>
                                        </p:attrNameLst>
                                      </p:cBhvr>
                                      <p:tavLst>
                                        <p:tav tm="0">
                                          <p:val>
                                            <p:strVal val="#ppt_h"/>
                                          </p:val>
                                        </p:tav>
                                        <p:tav tm="100000">
                                          <p:val>
                                            <p:strVal val="#ppt_h"/>
                                          </p:val>
                                        </p:tav>
                                      </p:tavLst>
                                    </p:anim>
                                    <p:animEffect transition="in" filter="fade">
                                      <p:cBhvr>
                                        <p:cTn id="75"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1C1061A9-97DB-4FC4-9A7A-692AAF8F688D}"/>
              </a:ext>
            </a:extLst>
          </p:cNvPr>
          <p:cNvPicPr>
            <a:picLocks noChangeAspect="1"/>
          </p:cNvPicPr>
          <p:nvPr/>
        </p:nvPicPr>
        <p:blipFill rotWithShape="1">
          <a:blip r:embed="rId2" cstate="screen">
            <a:alphaModFix amt="35000"/>
            <a:extLst>
              <a:ext uri="{28A0092B-C50C-407E-A947-70E740481C1C}">
                <a14:useLocalDpi xmlns:a14="http://schemas.microsoft.com/office/drawing/2010/main"/>
              </a:ext>
            </a:extLst>
          </a:blip>
          <a:srcRect l="53906" b="60372"/>
          <a:stretch/>
        </p:blipFill>
        <p:spPr>
          <a:xfrm>
            <a:off x="8131792" y="-56225"/>
            <a:ext cx="4060207" cy="1745325"/>
          </a:xfrm>
          <a:prstGeom prst="rect">
            <a:avLst/>
          </a:prstGeom>
        </p:spPr>
      </p:pic>
      <p:pic>
        <p:nvPicPr>
          <p:cNvPr id="15" name="图片 14">
            <a:extLst>
              <a:ext uri="{FF2B5EF4-FFF2-40B4-BE49-F238E27FC236}">
                <a16:creationId xmlns:a16="http://schemas.microsoft.com/office/drawing/2014/main" id="{35367250-308F-45EB-8D83-259C2E25F57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79542" y="5225702"/>
            <a:ext cx="4991099" cy="1334533"/>
          </a:xfrm>
          <a:prstGeom prst="rect">
            <a:avLst/>
          </a:prstGeom>
        </p:spPr>
      </p:pic>
      <p:pic>
        <p:nvPicPr>
          <p:cNvPr id="8" name="图片 7">
            <a:extLst>
              <a:ext uri="{FF2B5EF4-FFF2-40B4-BE49-F238E27FC236}">
                <a16:creationId xmlns:a16="http://schemas.microsoft.com/office/drawing/2014/main" id="{FA2B0406-D4BD-44A9-9FF6-CC186F93D17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28227" r="87082"/>
          <a:stretch/>
        </p:blipFill>
        <p:spPr>
          <a:xfrm>
            <a:off x="-1200" y="0"/>
            <a:ext cx="3222561" cy="6020664"/>
          </a:xfrm>
          <a:prstGeom prst="rect">
            <a:avLst/>
          </a:prstGeom>
        </p:spPr>
      </p:pic>
      <p:pic>
        <p:nvPicPr>
          <p:cNvPr id="3" name="图片 2">
            <a:extLst>
              <a:ext uri="{FF2B5EF4-FFF2-40B4-BE49-F238E27FC236}">
                <a16:creationId xmlns:a16="http://schemas.microsoft.com/office/drawing/2014/main" id="{5F814AA7-C880-47F3-82D6-5C4F6230F6C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71377"/>
          <a:stretch/>
        </p:blipFill>
        <p:spPr>
          <a:xfrm>
            <a:off x="-1" y="1498600"/>
            <a:ext cx="5132364" cy="4950287"/>
          </a:xfrm>
          <a:prstGeom prst="rect">
            <a:avLst/>
          </a:prstGeom>
        </p:spPr>
      </p:pic>
      <p:pic>
        <p:nvPicPr>
          <p:cNvPr id="4" name="图片 3">
            <a:extLst>
              <a:ext uri="{FF2B5EF4-FFF2-40B4-BE49-F238E27FC236}">
                <a16:creationId xmlns:a16="http://schemas.microsoft.com/office/drawing/2014/main" id="{FC4C74D2-E9DF-4C05-A20B-6A5012DA7CF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23551" t="42039" r="70130" b="39305"/>
          <a:stretch/>
        </p:blipFill>
        <p:spPr>
          <a:xfrm>
            <a:off x="3091658" y="1542029"/>
            <a:ext cx="745910" cy="1468303"/>
          </a:xfrm>
          <a:prstGeom prst="rect">
            <a:avLst/>
          </a:prstGeom>
        </p:spPr>
      </p:pic>
      <p:pic>
        <p:nvPicPr>
          <p:cNvPr id="5" name="图片 4">
            <a:extLst>
              <a:ext uri="{FF2B5EF4-FFF2-40B4-BE49-F238E27FC236}">
                <a16:creationId xmlns:a16="http://schemas.microsoft.com/office/drawing/2014/main" id="{78394387-D19B-43AE-9D49-7E8A6FB447A2}"/>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t="70416" b="8750"/>
          <a:stretch/>
        </p:blipFill>
        <p:spPr>
          <a:xfrm>
            <a:off x="0" y="5588000"/>
            <a:ext cx="12192000" cy="1270000"/>
          </a:xfrm>
          <a:prstGeom prst="rect">
            <a:avLst/>
          </a:prstGeom>
          <a:noFill/>
          <a:ln>
            <a:noFill/>
          </a:ln>
        </p:spPr>
      </p:pic>
      <p:pic>
        <p:nvPicPr>
          <p:cNvPr id="7" name="图片 6">
            <a:extLst>
              <a:ext uri="{FF2B5EF4-FFF2-40B4-BE49-F238E27FC236}">
                <a16:creationId xmlns:a16="http://schemas.microsoft.com/office/drawing/2014/main" id="{8E219BE9-0686-407D-BCC9-4D5F76D97B89}"/>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47292" t="65417" b="16666"/>
          <a:stretch/>
        </p:blipFill>
        <p:spPr>
          <a:xfrm flipH="1">
            <a:off x="1" y="6039776"/>
            <a:ext cx="3657600" cy="818223"/>
          </a:xfrm>
          <a:prstGeom prst="rect">
            <a:avLst/>
          </a:prstGeom>
        </p:spPr>
      </p:pic>
      <p:pic>
        <p:nvPicPr>
          <p:cNvPr id="9" name="图片 8">
            <a:extLst>
              <a:ext uri="{FF2B5EF4-FFF2-40B4-BE49-F238E27FC236}">
                <a16:creationId xmlns:a16="http://schemas.microsoft.com/office/drawing/2014/main" id="{C31A2B50-8F96-4778-ADFA-A3675825B57F}"/>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40000" t="57797" r="42812" b="5045"/>
          <a:stretch/>
        </p:blipFill>
        <p:spPr>
          <a:xfrm>
            <a:off x="10009162" y="4455418"/>
            <a:ext cx="2095500" cy="2265163"/>
          </a:xfrm>
          <a:prstGeom prst="rect">
            <a:avLst/>
          </a:prstGeom>
        </p:spPr>
      </p:pic>
      <p:pic>
        <p:nvPicPr>
          <p:cNvPr id="6" name="图片 5">
            <a:extLst>
              <a:ext uri="{FF2B5EF4-FFF2-40B4-BE49-F238E27FC236}">
                <a16:creationId xmlns:a16="http://schemas.microsoft.com/office/drawing/2014/main" id="{5128BC79-6DE7-4252-B04D-66911CAFC6A6}"/>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47292" t="65417" b="16666"/>
          <a:stretch/>
        </p:blipFill>
        <p:spPr>
          <a:xfrm>
            <a:off x="8534400" y="6039776"/>
            <a:ext cx="3657600" cy="818223"/>
          </a:xfrm>
          <a:prstGeom prst="rect">
            <a:avLst/>
          </a:prstGeom>
        </p:spPr>
      </p:pic>
      <p:sp>
        <p:nvSpPr>
          <p:cNvPr id="10" name="文本框 9">
            <a:extLst>
              <a:ext uri="{FF2B5EF4-FFF2-40B4-BE49-F238E27FC236}">
                <a16:creationId xmlns:a16="http://schemas.microsoft.com/office/drawing/2014/main" id="{1B56A194-643A-4E91-8FAB-BE2F004FF3C0}"/>
              </a:ext>
            </a:extLst>
          </p:cNvPr>
          <p:cNvSpPr txBox="1"/>
          <p:nvPr/>
        </p:nvSpPr>
        <p:spPr>
          <a:xfrm>
            <a:off x="5732698" y="4117287"/>
            <a:ext cx="3803999" cy="369332"/>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cs typeface="+mn-ea"/>
                <a:sym typeface="+mn-lt"/>
              </a:rPr>
              <a:t>国</a:t>
            </a:r>
            <a:r>
              <a:rPr lang="en-US" altLang="zh-CN"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家</a:t>
            </a:r>
            <a:r>
              <a:rPr lang="en-US" altLang="zh-CN"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兴</a:t>
            </a:r>
            <a:r>
              <a:rPr lang="en-US" altLang="zh-CN"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亡</a:t>
            </a:r>
            <a:r>
              <a:rPr lang="en-US" altLang="zh-CN"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匹</a:t>
            </a:r>
            <a:r>
              <a:rPr lang="en-US" altLang="zh-CN"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夫</a:t>
            </a:r>
            <a:r>
              <a:rPr lang="en-US" altLang="zh-CN"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有</a:t>
            </a:r>
            <a:r>
              <a:rPr lang="en-US" altLang="zh-CN"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责</a:t>
            </a:r>
          </a:p>
        </p:txBody>
      </p:sp>
      <p:sp>
        <p:nvSpPr>
          <p:cNvPr id="11" name="文本框 10">
            <a:extLst>
              <a:ext uri="{FF2B5EF4-FFF2-40B4-BE49-F238E27FC236}">
                <a16:creationId xmlns:a16="http://schemas.microsoft.com/office/drawing/2014/main" id="{002AE894-A8AC-4679-A2C5-9810F2E8D8E5}"/>
              </a:ext>
            </a:extLst>
          </p:cNvPr>
          <p:cNvSpPr txBox="1"/>
          <p:nvPr/>
        </p:nvSpPr>
        <p:spPr>
          <a:xfrm>
            <a:off x="5732698" y="4543755"/>
            <a:ext cx="3733896" cy="369332"/>
          </a:xfrm>
          <a:prstGeom prst="rect">
            <a:avLst/>
          </a:prstGeom>
          <a:noFill/>
        </p:spPr>
        <p:txBody>
          <a:bodyPr wrap="square" rtlCol="0">
            <a:spAutoFit/>
          </a:bodyPr>
          <a:lstStyle/>
          <a:p>
            <a:pPr algn="dist"/>
            <a:r>
              <a:rPr lang="zh-CN" altLang="en-US" b="1" dirty="0">
                <a:solidFill>
                  <a:schemeClr val="bg1"/>
                </a:solidFill>
                <a:latin typeface="微软雅黑" panose="020B0503020204020204" pitchFamily="34" charset="-122"/>
                <a:ea typeface="微软雅黑" panose="020B0503020204020204" pitchFamily="34" charset="-122"/>
                <a:cs typeface="+mn-ea"/>
                <a:sym typeface="+mn-lt"/>
              </a:rPr>
              <a:t>勿</a:t>
            </a:r>
            <a:r>
              <a:rPr lang="en-US" altLang="zh-CN"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忘</a:t>
            </a:r>
            <a:r>
              <a:rPr lang="en-US" altLang="zh-CN"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国</a:t>
            </a:r>
            <a:r>
              <a:rPr lang="en-US" altLang="zh-CN"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耻</a:t>
            </a:r>
            <a:r>
              <a:rPr lang="en-US" altLang="zh-CN"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勿</a:t>
            </a:r>
            <a:r>
              <a:rPr lang="en-US" altLang="zh-CN"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忘</a:t>
            </a:r>
            <a:r>
              <a:rPr lang="en-US" altLang="zh-CN"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一</a:t>
            </a:r>
            <a:r>
              <a:rPr lang="en-US" altLang="zh-CN"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二</a:t>
            </a:r>
            <a:r>
              <a:rPr lang="en-US" altLang="zh-CN"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九</a:t>
            </a:r>
          </a:p>
        </p:txBody>
      </p:sp>
      <p:sp>
        <p:nvSpPr>
          <p:cNvPr id="12" name="矩形 11">
            <a:extLst>
              <a:ext uri="{FF2B5EF4-FFF2-40B4-BE49-F238E27FC236}">
                <a16:creationId xmlns:a16="http://schemas.microsoft.com/office/drawing/2014/main" id="{3B9A7ABA-C220-4DEC-93E2-6272E8197434}"/>
              </a:ext>
            </a:extLst>
          </p:cNvPr>
          <p:cNvSpPr/>
          <p:nvPr/>
        </p:nvSpPr>
        <p:spPr>
          <a:xfrm>
            <a:off x="5266929" y="2548524"/>
            <a:ext cx="4876799" cy="1323439"/>
          </a:xfrm>
          <a:prstGeom prst="rect">
            <a:avLst/>
          </a:prstGeom>
          <a:noFill/>
          <a:ln>
            <a:noFill/>
          </a:ln>
        </p:spPr>
        <p:txBody>
          <a:bodyPr vert="horz" wrap="square">
            <a:spAutoFit/>
          </a:bodyPr>
          <a:lstStyle/>
          <a:p>
            <a:pPr algn="dist"/>
            <a:r>
              <a:rPr lang="zh-CN" altLang="en-US" sz="8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事件背景</a:t>
            </a:r>
          </a:p>
        </p:txBody>
      </p:sp>
      <p:sp>
        <p:nvSpPr>
          <p:cNvPr id="16" name="矩形 15">
            <a:extLst>
              <a:ext uri="{FF2B5EF4-FFF2-40B4-BE49-F238E27FC236}">
                <a16:creationId xmlns:a16="http://schemas.microsoft.com/office/drawing/2014/main" id="{EA847E32-BC16-4D40-866E-2B677ABF3E77}"/>
              </a:ext>
            </a:extLst>
          </p:cNvPr>
          <p:cNvSpPr/>
          <p:nvPr/>
        </p:nvSpPr>
        <p:spPr>
          <a:xfrm>
            <a:off x="6096000" y="1284587"/>
            <a:ext cx="3218659" cy="1200329"/>
          </a:xfrm>
          <a:prstGeom prst="rect">
            <a:avLst/>
          </a:prstGeom>
          <a:noFill/>
          <a:ln>
            <a:noFill/>
          </a:ln>
        </p:spPr>
        <p:txBody>
          <a:bodyPr vert="horz" wrap="square">
            <a:spAutoFit/>
          </a:bodyPr>
          <a:lstStyle/>
          <a:p>
            <a:pPr algn="dist"/>
            <a:r>
              <a:rPr lang="zh-CN" altLang="en-US" sz="72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第一章</a:t>
            </a:r>
            <a:endParaRPr lang="zh-CN" altLang="en-US" sz="7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29265420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4"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par>
                                <p:cTn id="14" presetID="22" presetClass="entr" presetSubtype="4"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down)">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down)">
                                      <p:cBhvr>
                                        <p:cTn id="21" dur="500"/>
                                        <p:tgtEl>
                                          <p:spTgt spid="3"/>
                                        </p:tgtEl>
                                      </p:cBhvr>
                                    </p:animEffect>
                                  </p:childTnLst>
                                </p:cTn>
                              </p:par>
                              <p:par>
                                <p:cTn id="22" presetID="22" presetClass="entr" presetSubtype="4"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par>
                                <p:cTn id="25" presetID="22" presetClass="entr" presetSubtype="4"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000"/>
                                        <p:tgtEl>
                                          <p:spTgt spid="16"/>
                                        </p:tgtEl>
                                      </p:cBhvr>
                                    </p:animEffect>
                                    <p:anim calcmode="lin" valueType="num">
                                      <p:cBhvr>
                                        <p:cTn id="40" dur="1000" fill="hold"/>
                                        <p:tgtEl>
                                          <p:spTgt spid="16"/>
                                        </p:tgtEl>
                                        <p:attrNameLst>
                                          <p:attrName>ppt_x</p:attrName>
                                        </p:attrNameLst>
                                      </p:cBhvr>
                                      <p:tavLst>
                                        <p:tav tm="0">
                                          <p:val>
                                            <p:strVal val="#ppt_x"/>
                                          </p:val>
                                        </p:tav>
                                        <p:tav tm="100000">
                                          <p:val>
                                            <p:strVal val="#ppt_x"/>
                                          </p:val>
                                        </p:tav>
                                      </p:tavLst>
                                    </p:anim>
                                    <p:anim calcmode="lin" valueType="num">
                                      <p:cBhvr>
                                        <p:cTn id="4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7" presetClass="entr" presetSubtype="10" fill="hold" grpId="0" nodeType="clickEffect">
                                  <p:stCondLst>
                                    <p:cond delay="0"/>
                                  </p:stCondLst>
                                  <p:iterate type="lt">
                                    <p:tmPct val="10000"/>
                                  </p:iterate>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barn(inVertical)">
                                      <p:cBhvr>
                                        <p:cTn id="52" dur="5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barn(inVertical)">
                                      <p:cBhvr>
                                        <p:cTn id="5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701819F1-769C-417F-8616-EA46A2860E48}"/>
              </a:ext>
            </a:extLst>
          </p:cNvPr>
          <p:cNvSpPr/>
          <p:nvPr/>
        </p:nvSpPr>
        <p:spPr>
          <a:xfrm>
            <a:off x="3925945" y="553872"/>
            <a:ext cx="4340109" cy="584775"/>
          </a:xfrm>
          <a:prstGeom prst="rect">
            <a:avLst/>
          </a:prstGeom>
          <a:noFill/>
          <a:ln>
            <a:noFill/>
          </a:ln>
        </p:spPr>
        <p:txBody>
          <a:bodyPr vert="horz" wrap="square">
            <a:spAutoFit/>
          </a:bodyPr>
          <a:lstStyle/>
          <a:p>
            <a:pPr algn="dist"/>
            <a:r>
              <a:rPr lang="en-US" altLang="zh-CN" sz="3200" b="1">
                <a:solidFill>
                  <a:srgbClr val="CD0409"/>
                </a:solidFill>
                <a:latin typeface="微软雅黑" panose="020B0503020204020204" pitchFamily="34" charset="-122"/>
                <a:ea typeface="微软雅黑" panose="020B0503020204020204" pitchFamily="34" charset="-122"/>
                <a:cs typeface="+mn-ea"/>
                <a:sym typeface="+mn-lt"/>
              </a:rPr>
              <a:t>—</a:t>
            </a:r>
            <a:r>
              <a:rPr lang="zh-CN" altLang="en-US" sz="3200" b="1">
                <a:solidFill>
                  <a:srgbClr val="CD0409"/>
                </a:solidFill>
                <a:latin typeface="微软雅黑" panose="020B0503020204020204" pitchFamily="34" charset="-122"/>
                <a:ea typeface="微软雅黑" panose="020B0503020204020204" pitchFamily="34" charset="-122"/>
                <a:cs typeface="+mn-ea"/>
                <a:sym typeface="+mn-lt"/>
              </a:rPr>
              <a:t>事件背景</a:t>
            </a:r>
            <a:r>
              <a:rPr lang="en-US" altLang="zh-CN" sz="3200" b="1">
                <a:solidFill>
                  <a:srgbClr val="CD0409"/>
                </a:solidFill>
                <a:latin typeface="微软雅黑" panose="020B0503020204020204" pitchFamily="34" charset="-122"/>
                <a:ea typeface="微软雅黑" panose="020B0503020204020204" pitchFamily="34" charset="-122"/>
                <a:cs typeface="+mn-ea"/>
                <a:sym typeface="+mn-lt"/>
              </a:rPr>
              <a:t>—</a:t>
            </a:r>
            <a:endParaRPr lang="zh-CN" altLang="en-US" sz="3200" b="1" dirty="0">
              <a:solidFill>
                <a:srgbClr val="CD0409"/>
              </a:solidFill>
              <a:latin typeface="微软雅黑" panose="020B0503020204020204" pitchFamily="34" charset="-122"/>
              <a:ea typeface="微软雅黑" panose="020B0503020204020204" pitchFamily="34" charset="-122"/>
              <a:cs typeface="+mn-ea"/>
              <a:sym typeface="+mn-lt"/>
            </a:endParaRPr>
          </a:p>
        </p:txBody>
      </p:sp>
      <p:pic>
        <p:nvPicPr>
          <p:cNvPr id="1026" name="Picture 2">
            <a:extLst>
              <a:ext uri="{FF2B5EF4-FFF2-40B4-BE49-F238E27FC236}">
                <a16:creationId xmlns:a16="http://schemas.microsoft.com/office/drawing/2014/main" id="{B82C6E06-9074-4C0F-9330-3E54E90B57E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4927"/>
          <a:stretch/>
        </p:blipFill>
        <p:spPr bwMode="auto">
          <a:xfrm>
            <a:off x="1131945" y="1718825"/>
            <a:ext cx="3567055" cy="2008405"/>
          </a:xfrm>
          <a:prstGeom prst="rect">
            <a:avLst/>
          </a:prstGeom>
          <a:noFill/>
          <a:extLst>
            <a:ext uri="{909E8E84-426E-40DD-AFC4-6F175D3DCCD1}">
              <a14:hiddenFill xmlns:a14="http://schemas.microsoft.com/office/drawing/2010/main">
                <a:solidFill>
                  <a:srgbClr val="FFFFFF"/>
                </a:solidFill>
              </a14:hiddenFill>
            </a:ext>
          </a:extLst>
        </p:spPr>
      </p:pic>
      <p:grpSp>
        <p:nvGrpSpPr>
          <p:cNvPr id="16" name="组合 15">
            <a:extLst>
              <a:ext uri="{FF2B5EF4-FFF2-40B4-BE49-F238E27FC236}">
                <a16:creationId xmlns:a16="http://schemas.microsoft.com/office/drawing/2014/main" id="{B683CD9B-21B0-45AB-A5BE-BB06F5938A7D}"/>
              </a:ext>
            </a:extLst>
          </p:cNvPr>
          <p:cNvGrpSpPr/>
          <p:nvPr/>
        </p:nvGrpSpPr>
        <p:grpSpPr>
          <a:xfrm>
            <a:off x="5109332" y="1799350"/>
            <a:ext cx="2370970" cy="481370"/>
            <a:chOff x="5439530" y="1718825"/>
            <a:chExt cx="2370970" cy="481370"/>
          </a:xfrm>
        </p:grpSpPr>
        <p:sp>
          <p:nvSpPr>
            <p:cNvPr id="5" name="矩形: 圆角 4">
              <a:extLst>
                <a:ext uri="{FF2B5EF4-FFF2-40B4-BE49-F238E27FC236}">
                  <a16:creationId xmlns:a16="http://schemas.microsoft.com/office/drawing/2014/main" id="{935599C0-D41B-4282-AC2E-49EE3963B7C5}"/>
                </a:ext>
              </a:extLst>
            </p:cNvPr>
            <p:cNvSpPr/>
            <p:nvPr/>
          </p:nvSpPr>
          <p:spPr>
            <a:xfrm>
              <a:off x="5439530" y="1718825"/>
              <a:ext cx="2370970" cy="481370"/>
            </a:xfrm>
            <a:prstGeom prst="roundRect">
              <a:avLst>
                <a:gd name="adj" fmla="val 50000"/>
              </a:avLst>
            </a:prstGeom>
            <a:solidFill>
              <a:srgbClr val="CD0409"/>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7" name="文本框 16">
              <a:extLst>
                <a:ext uri="{FF2B5EF4-FFF2-40B4-BE49-F238E27FC236}">
                  <a16:creationId xmlns:a16="http://schemas.microsoft.com/office/drawing/2014/main" id="{35D62673-0DAB-49FF-84C6-073D846062A1}"/>
                </a:ext>
              </a:extLst>
            </p:cNvPr>
            <p:cNvSpPr txBox="1"/>
            <p:nvPr/>
          </p:nvSpPr>
          <p:spPr>
            <a:xfrm>
              <a:off x="5742365" y="1759455"/>
              <a:ext cx="1765300" cy="400110"/>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10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一二</a:t>
              </a:r>
              <a:r>
                <a:rPr kumimoji="0" lang="en-US" altLang="zh-CN" sz="2000" b="1" i="0" u="none" strike="noStrike" kern="1200" cap="none" spc="10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2000" b="1" i="0" u="none" strike="noStrike" kern="1200" cap="none" spc="10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九运动</a:t>
              </a:r>
              <a:endPar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20" name="文本框 19">
            <a:extLst>
              <a:ext uri="{FF2B5EF4-FFF2-40B4-BE49-F238E27FC236}">
                <a16:creationId xmlns:a16="http://schemas.microsoft.com/office/drawing/2014/main" id="{25399E50-60DF-4D50-B8D4-CEF12225B417}"/>
              </a:ext>
            </a:extLst>
          </p:cNvPr>
          <p:cNvSpPr txBox="1"/>
          <p:nvPr/>
        </p:nvSpPr>
        <p:spPr>
          <a:xfrm>
            <a:off x="5218054" y="2385709"/>
            <a:ext cx="6115050" cy="1341521"/>
          </a:xfrm>
          <a:prstGeom prst="rect">
            <a:avLst/>
          </a:prstGeom>
          <a:noFill/>
        </p:spPr>
        <p:txBody>
          <a:bodyPr wrap="square">
            <a:spAutoFit/>
          </a:bodyPr>
          <a:lstStyle/>
          <a:p>
            <a:pPr>
              <a:lnSpc>
                <a:spcPct val="130000"/>
              </a:lnSpc>
            </a:pPr>
            <a:r>
              <a:rPr lang="zh-CN" altLang="en-US" sz="1600" spc="10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一二</a:t>
            </a:r>
            <a:r>
              <a:rPr lang="en-US" altLang="zh-CN" sz="1600" spc="10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a:t>
            </a:r>
            <a:r>
              <a:rPr lang="zh-CN" altLang="en-US" sz="1600" spc="10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九运动</a:t>
            </a:r>
            <a:r>
              <a:rPr kumimoji="0" lang="zh-CN" altLang="en-US" sz="1600" i="0" u="none" strike="noStrike" kern="1200" cap="none" spc="10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ea"/>
                <a:sym typeface="+mn-lt"/>
              </a:rPr>
              <a:t>又称一二九抗日救亡运动，是指</a:t>
            </a:r>
            <a:r>
              <a:rPr kumimoji="0" lang="en-US" altLang="zh-CN" sz="1600" i="0" u="none" strike="noStrike" kern="1200" cap="none" spc="10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ea"/>
                <a:sym typeface="+mn-lt"/>
              </a:rPr>
              <a:t>1935</a:t>
            </a:r>
            <a:r>
              <a:rPr kumimoji="0" lang="zh-CN" altLang="en-US" sz="1600" i="0" u="none" strike="noStrike" kern="1200" cap="none" spc="10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ea"/>
                <a:sym typeface="+mn-lt"/>
              </a:rPr>
              <a:t>年</a:t>
            </a:r>
            <a:r>
              <a:rPr kumimoji="0" lang="en-US" altLang="zh-CN" sz="1600" i="0" u="none" strike="noStrike" kern="1200" cap="none" spc="10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ea"/>
                <a:sym typeface="+mn-lt"/>
              </a:rPr>
              <a:t>12</a:t>
            </a:r>
            <a:r>
              <a:rPr kumimoji="0" lang="zh-CN" altLang="en-US" sz="1600" i="0" u="none" strike="noStrike" kern="1200" cap="none" spc="10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ea"/>
                <a:sym typeface="+mn-lt"/>
              </a:rPr>
              <a:t>月</a:t>
            </a:r>
            <a:r>
              <a:rPr kumimoji="0" lang="en-US" altLang="zh-CN" sz="1600" i="0" u="none" strike="noStrike" kern="1200" cap="none" spc="10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ea"/>
                <a:sym typeface="+mn-lt"/>
              </a:rPr>
              <a:t>9</a:t>
            </a:r>
            <a:r>
              <a:rPr kumimoji="0" lang="zh-CN" altLang="en-US" sz="1600" i="0" u="none" strike="noStrike" kern="1200" cap="none" spc="10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ea"/>
                <a:sym typeface="+mn-lt"/>
              </a:rPr>
              <a:t>日中国共产党在北平发起的一场学生要求政府抗日的游行示威活动。它广泛地宣传了中国共产党停止内战、一致对外的抗日主张，掀起了全国抗日救国运动的新高潮。</a:t>
            </a:r>
            <a:endParaRPr kumimoji="0" lang="en-US" altLang="zh-CN" sz="1600" i="0" u="none" strike="noStrike" kern="1200" cap="none" spc="10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2" name="文本框 21">
            <a:extLst>
              <a:ext uri="{FF2B5EF4-FFF2-40B4-BE49-F238E27FC236}">
                <a16:creationId xmlns:a16="http://schemas.microsoft.com/office/drawing/2014/main" id="{346B5963-A178-41D2-BB76-B038BDC4B07B}"/>
              </a:ext>
            </a:extLst>
          </p:cNvPr>
          <p:cNvSpPr txBox="1"/>
          <p:nvPr/>
        </p:nvSpPr>
        <p:spPr>
          <a:xfrm>
            <a:off x="1003943" y="3956735"/>
            <a:ext cx="10329161" cy="701346"/>
          </a:xfrm>
          <a:prstGeom prst="rect">
            <a:avLst/>
          </a:prstGeom>
          <a:noFill/>
        </p:spPr>
        <p:txBody>
          <a:bodyPr wrap="square">
            <a:spAutoFit/>
          </a:bodyPr>
          <a:lstStyle>
            <a:defPPr>
              <a:defRPr lang="zh-CN"/>
            </a:defPPr>
            <a:lvl1pPr>
              <a:lnSpc>
                <a:spcPct val="130000"/>
              </a:lnSpc>
              <a:defRPr sz="1600" spc="100">
                <a:solidFill>
                  <a:schemeClr val="tx1">
                    <a:lumMod val="85000"/>
                    <a:lumOff val="15000"/>
                  </a:schemeClr>
                </a:solidFill>
                <a:latin typeface="微软雅黑" panose="020B0503020204020204" pitchFamily="34" charset="-122"/>
                <a:ea typeface="微软雅黑" panose="020B0503020204020204" pitchFamily="34" charset="-122"/>
                <a:cs typeface="+mn-ea"/>
              </a:defRPr>
            </a:lvl1pPr>
          </a:lstStyle>
          <a:p>
            <a:r>
              <a:rPr lang="zh-CN" altLang="en-US">
                <a:sym typeface="+mn-lt"/>
              </a:rPr>
              <a:t>一二</a:t>
            </a:r>
            <a:r>
              <a:rPr lang="en-US" altLang="zh-CN">
                <a:sym typeface="+mn-lt"/>
              </a:rPr>
              <a:t>·</a:t>
            </a:r>
            <a:r>
              <a:rPr lang="zh-CN" altLang="en-US">
                <a:sym typeface="+mn-lt"/>
              </a:rPr>
              <a:t>九运动公开揭露了日本帝国主义侵略中国，并吞华北的阴谋，打击了国民党政府的妥协投降政策，大大地促进了中国人民的觉醒。它配合了红军北上抗日，促进了国内和平和对日抗战。</a:t>
            </a:r>
            <a:endParaRPr lang="en-US" altLang="zh-CN" dirty="0">
              <a:sym typeface="+mn-lt"/>
            </a:endParaRPr>
          </a:p>
        </p:txBody>
      </p:sp>
      <p:grpSp>
        <p:nvGrpSpPr>
          <p:cNvPr id="26" name="组合 25">
            <a:extLst>
              <a:ext uri="{FF2B5EF4-FFF2-40B4-BE49-F238E27FC236}">
                <a16:creationId xmlns:a16="http://schemas.microsoft.com/office/drawing/2014/main" id="{2EFD75E3-2D07-47B7-A0DA-AFA7BA9CCF1E}"/>
              </a:ext>
            </a:extLst>
          </p:cNvPr>
          <p:cNvGrpSpPr/>
          <p:nvPr/>
        </p:nvGrpSpPr>
        <p:grpSpPr>
          <a:xfrm>
            <a:off x="1504174" y="5024944"/>
            <a:ext cx="9316226" cy="920126"/>
            <a:chOff x="1504174" y="5024944"/>
            <a:chExt cx="9316226" cy="920126"/>
          </a:xfrm>
        </p:grpSpPr>
        <p:sp>
          <p:nvSpPr>
            <p:cNvPr id="28" name="矩形: 圆角 27">
              <a:extLst>
                <a:ext uri="{FF2B5EF4-FFF2-40B4-BE49-F238E27FC236}">
                  <a16:creationId xmlns:a16="http://schemas.microsoft.com/office/drawing/2014/main" id="{E93BA2A3-3D34-4FE5-97F9-373A8A976EEB}"/>
                </a:ext>
              </a:extLst>
            </p:cNvPr>
            <p:cNvSpPr/>
            <p:nvPr/>
          </p:nvSpPr>
          <p:spPr>
            <a:xfrm>
              <a:off x="4113204" y="5024944"/>
              <a:ext cx="6707196" cy="920125"/>
            </a:xfrm>
            <a:prstGeom prst="roundRect">
              <a:avLst>
                <a:gd name="adj" fmla="val 0"/>
              </a:avLst>
            </a:prstGeom>
            <a:solidFill>
              <a:schemeClr val="bg1">
                <a:lumMod val="95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 name="矩形 1">
              <a:extLst>
                <a:ext uri="{FF2B5EF4-FFF2-40B4-BE49-F238E27FC236}">
                  <a16:creationId xmlns:a16="http://schemas.microsoft.com/office/drawing/2014/main" id="{4F8C6142-F85A-412D-9D7D-1A0F26BD593F}"/>
                </a:ext>
              </a:extLst>
            </p:cNvPr>
            <p:cNvSpPr/>
            <p:nvPr/>
          </p:nvSpPr>
          <p:spPr>
            <a:xfrm>
              <a:off x="4267200" y="5024944"/>
              <a:ext cx="6420626" cy="886012"/>
            </a:xfrm>
            <a:prstGeom prst="rect">
              <a:avLst/>
            </a:prstGeom>
            <a:noFill/>
          </p:spPr>
          <p:txBody>
            <a:bodyPr wrap="square">
              <a:spAutoFit/>
            </a:bodyPr>
            <a:lstStyle/>
            <a:p>
              <a:pPr>
                <a:lnSpc>
                  <a:spcPct val="110000"/>
                </a:lnSpc>
              </a:pPr>
              <a:r>
                <a:rPr lang="zh-CN" altLang="en-US" sz="1600" spc="10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它</a:t>
              </a:r>
              <a:r>
                <a:rPr lang="zh-CN" altLang="en-US" sz="1600" spc="1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标志着中国人民抗日民主运动新高潮的来到。正如毛泽东所指出的</a:t>
              </a:r>
              <a:r>
                <a:rPr lang="zh-CN" altLang="en-US" sz="1600" spc="10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，一二</a:t>
              </a:r>
              <a:r>
                <a:rPr lang="en-US" altLang="zh-CN" sz="1600" spc="1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a:t>
              </a:r>
              <a:r>
                <a:rPr lang="zh-CN" altLang="en-US" sz="1600" spc="1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九运动“是抗战动员的运动，是准备思想和干部的运动，是动员全民族的运动”，“有着重大的历史意义”。</a:t>
              </a:r>
            </a:p>
          </p:txBody>
        </p:sp>
        <p:grpSp>
          <p:nvGrpSpPr>
            <p:cNvPr id="23" name="组合 22">
              <a:extLst>
                <a:ext uri="{FF2B5EF4-FFF2-40B4-BE49-F238E27FC236}">
                  <a16:creationId xmlns:a16="http://schemas.microsoft.com/office/drawing/2014/main" id="{C401A15E-B3EC-4D04-A16E-F8CCE343C1C0}"/>
                </a:ext>
              </a:extLst>
            </p:cNvPr>
            <p:cNvGrpSpPr/>
            <p:nvPr/>
          </p:nvGrpSpPr>
          <p:grpSpPr>
            <a:xfrm>
              <a:off x="1504174" y="5024945"/>
              <a:ext cx="2597925" cy="920125"/>
              <a:chOff x="1504174" y="5024945"/>
              <a:chExt cx="2597925" cy="920125"/>
            </a:xfrm>
          </p:grpSpPr>
          <p:sp>
            <p:nvSpPr>
              <p:cNvPr id="25" name="矩形: 圆角 24">
                <a:extLst>
                  <a:ext uri="{FF2B5EF4-FFF2-40B4-BE49-F238E27FC236}">
                    <a16:creationId xmlns:a16="http://schemas.microsoft.com/office/drawing/2014/main" id="{EC5116F7-BAFF-41C3-BC54-9E39B6F895CB}"/>
                  </a:ext>
                </a:extLst>
              </p:cNvPr>
              <p:cNvSpPr/>
              <p:nvPr/>
            </p:nvSpPr>
            <p:spPr>
              <a:xfrm>
                <a:off x="1504174" y="5024945"/>
                <a:ext cx="2597925" cy="920125"/>
              </a:xfrm>
              <a:prstGeom prst="roundRect">
                <a:avLst>
                  <a:gd name="adj" fmla="val 0"/>
                </a:avLst>
              </a:prstGeom>
              <a:solidFill>
                <a:srgbClr val="CD0409"/>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4" name="文本框 23">
                <a:extLst>
                  <a:ext uri="{FF2B5EF4-FFF2-40B4-BE49-F238E27FC236}">
                    <a16:creationId xmlns:a16="http://schemas.microsoft.com/office/drawing/2014/main" id="{63D6AD65-2229-45EA-85F7-96519036FFCC}"/>
                  </a:ext>
                </a:extLst>
              </p:cNvPr>
              <p:cNvSpPr txBox="1"/>
              <p:nvPr/>
            </p:nvSpPr>
            <p:spPr>
              <a:xfrm>
                <a:off x="1945887" y="5223397"/>
                <a:ext cx="1714497" cy="523220"/>
              </a:xfrm>
              <a:prstGeom prst="rect">
                <a:avLst/>
              </a:prstGeom>
              <a:noFill/>
            </p:spPr>
            <p:txBody>
              <a:bodyPr wrap="square">
                <a:spAutoFit/>
              </a:bodyPr>
              <a:lstStyle/>
              <a:p>
                <a:pPr algn="dist"/>
                <a:r>
                  <a:rPr lang="zh-CN" altLang="en-US" sz="2800" b="1" spc="100">
                    <a:solidFill>
                      <a:schemeClr val="bg1"/>
                    </a:solidFill>
                    <a:latin typeface="微软雅黑" panose="020B0503020204020204" pitchFamily="34" charset="-122"/>
                    <a:ea typeface="微软雅黑" panose="020B0503020204020204" pitchFamily="34" charset="-122"/>
                    <a:cs typeface="+mn-ea"/>
                    <a:sym typeface="+mn-lt"/>
                  </a:rPr>
                  <a:t>历史意义</a:t>
                </a:r>
                <a:endParaRPr lang="zh-CN" altLang="en-US" sz="2800" b="1">
                  <a:solidFill>
                    <a:schemeClr val="bg1"/>
                  </a:solidFill>
                </a:endParaRPr>
              </a:p>
            </p:txBody>
          </p:sp>
        </p:grpSp>
      </p:grpSp>
    </p:spTree>
    <p:extLst>
      <p:ext uri="{BB962C8B-B14F-4D97-AF65-F5344CB8AC3E}">
        <p14:creationId xmlns:p14="http://schemas.microsoft.com/office/powerpoint/2010/main" val="797807465"/>
      </p:ext>
    </p:extLst>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down)">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barn(inVertical)">
                                      <p:cBhvr>
                                        <p:cTn id="24" dur="500"/>
                                        <p:tgtEl>
                                          <p:spTgt spid="22"/>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1000"/>
                                        <p:tgtEl>
                                          <p:spTgt spid="26"/>
                                        </p:tgtEl>
                                      </p:cBhvr>
                                    </p:animEffect>
                                    <p:anim calcmode="lin" valueType="num">
                                      <p:cBhvr>
                                        <p:cTn id="30" dur="1000" fill="hold"/>
                                        <p:tgtEl>
                                          <p:spTgt spid="26"/>
                                        </p:tgtEl>
                                        <p:attrNameLst>
                                          <p:attrName>ppt_x</p:attrName>
                                        </p:attrNameLst>
                                      </p:cBhvr>
                                      <p:tavLst>
                                        <p:tav tm="0">
                                          <p:val>
                                            <p:strVal val="#ppt_x"/>
                                          </p:val>
                                        </p:tav>
                                        <p:tav tm="100000">
                                          <p:val>
                                            <p:strVal val="#ppt_x"/>
                                          </p:val>
                                        </p:tav>
                                      </p:tavLst>
                                    </p:anim>
                                    <p:anim calcmode="lin" valueType="num">
                                      <p:cBhvr>
                                        <p:cTn id="31"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6101B2CA-2343-462D-9871-790674449775}"/>
              </a:ext>
            </a:extLst>
          </p:cNvPr>
          <p:cNvSpPr/>
          <p:nvPr/>
        </p:nvSpPr>
        <p:spPr>
          <a:xfrm>
            <a:off x="921543" y="3161176"/>
            <a:ext cx="6761957" cy="2025555"/>
          </a:xfrm>
          <a:prstGeom prst="rect">
            <a:avLst/>
          </a:prstGeom>
        </p:spPr>
        <p:txBody>
          <a:bodyPr wrap="square">
            <a:spAutoFit/>
          </a:bodyPr>
          <a:lstStyle/>
          <a:p>
            <a:pPr>
              <a:lnSpc>
                <a:spcPct val="130000"/>
              </a:lnSpc>
            </a:pPr>
            <a:r>
              <a:rPr lang="zh-CN" altLang="en-US" sz="1400" spc="100">
                <a:solidFill>
                  <a:prstClr val="black"/>
                </a:solidFill>
                <a:latin typeface="微软雅黑" panose="020B0503020204020204" pitchFamily="34" charset="-122"/>
                <a:ea typeface="微软雅黑" panose="020B0503020204020204" pitchFamily="34" charset="-122"/>
                <a:cs typeface="+mn-ea"/>
                <a:sym typeface="+mn-lt"/>
              </a:rPr>
              <a:t>策划</a:t>
            </a:r>
            <a:r>
              <a:rPr lang="zh-CN" altLang="en-US" sz="1400" spc="100" dirty="0">
                <a:solidFill>
                  <a:prstClr val="black"/>
                </a:solidFill>
                <a:latin typeface="微软雅黑" panose="020B0503020204020204" pitchFamily="34" charset="-122"/>
                <a:ea typeface="微软雅黑" panose="020B0503020204020204" pitchFamily="34" charset="-122"/>
                <a:cs typeface="+mn-ea"/>
                <a:sym typeface="+mn-lt"/>
              </a:rPr>
              <a:t>成立由其直接控制的傀儡政权，全面在华北进行政治、经济、文化侵略，“华北之大，已经安放不下一张平静的书桌了”，激起北平各阶层人民的极大</a:t>
            </a:r>
            <a:r>
              <a:rPr lang="zh-CN" altLang="en-US" sz="1400" spc="100">
                <a:solidFill>
                  <a:prstClr val="black"/>
                </a:solidFill>
                <a:latin typeface="微软雅黑" panose="020B0503020204020204" pitchFamily="34" charset="-122"/>
                <a:ea typeface="微软雅黑" panose="020B0503020204020204" pitchFamily="34" charset="-122"/>
                <a:cs typeface="+mn-ea"/>
                <a:sym typeface="+mn-lt"/>
              </a:rPr>
              <a:t>愤慨。当日本帝国主义的魔爪伸向华北大地之时，中国共产党人向劳动大众发出抵御侵略、保卫华北的号召。</a:t>
            </a:r>
            <a:r>
              <a:rPr lang="en-US" altLang="zh-CN" sz="1400" spc="100">
                <a:solidFill>
                  <a:prstClr val="black"/>
                </a:solidFill>
                <a:latin typeface="微软雅黑" panose="020B0503020204020204" pitchFamily="34" charset="-122"/>
                <a:ea typeface="微软雅黑" panose="020B0503020204020204" pitchFamily="34" charset="-122"/>
                <a:cs typeface="+mn-ea"/>
                <a:sym typeface="+mn-lt"/>
              </a:rPr>
              <a:t>1935</a:t>
            </a:r>
            <a:r>
              <a:rPr lang="zh-CN" altLang="en-US" sz="1400" spc="100">
                <a:solidFill>
                  <a:prstClr val="black"/>
                </a:solidFill>
                <a:latin typeface="微软雅黑" panose="020B0503020204020204" pitchFamily="34" charset="-122"/>
                <a:ea typeface="微软雅黑" panose="020B0503020204020204" pitchFamily="34" charset="-122"/>
                <a:cs typeface="+mn-ea"/>
                <a:sym typeface="+mn-lt"/>
              </a:rPr>
              <a:t>年，中共河北省委多次发出通知、宣言，要求华北地区各级党组织，在群众中广泛宣传，开展抗日救亡斗争，并对北平市领导机构进行改组，从政治上和组织上加强了对抗日救亡运动的领导。</a:t>
            </a:r>
          </a:p>
          <a:p>
            <a:pPr>
              <a:lnSpc>
                <a:spcPct val="130000"/>
              </a:lnSpc>
            </a:pPr>
            <a:endParaRPr lang="zh-CN" altLang="en-US" sz="1400" spc="10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 name="矩形 3">
            <a:extLst>
              <a:ext uri="{FF2B5EF4-FFF2-40B4-BE49-F238E27FC236}">
                <a16:creationId xmlns:a16="http://schemas.microsoft.com/office/drawing/2014/main" id="{7C4CC89F-F3CF-4DE5-A403-B709CFA851AE}"/>
              </a:ext>
            </a:extLst>
          </p:cNvPr>
          <p:cNvSpPr/>
          <p:nvPr/>
        </p:nvSpPr>
        <p:spPr>
          <a:xfrm>
            <a:off x="3925945" y="553872"/>
            <a:ext cx="4340109" cy="584775"/>
          </a:xfrm>
          <a:prstGeom prst="rect">
            <a:avLst/>
          </a:prstGeom>
          <a:noFill/>
          <a:ln>
            <a:noFill/>
          </a:ln>
        </p:spPr>
        <p:txBody>
          <a:bodyPr vert="horz" wrap="square">
            <a:spAutoFit/>
          </a:bodyPr>
          <a:lstStyle/>
          <a:p>
            <a:pPr algn="dist"/>
            <a:r>
              <a:rPr lang="en-US" altLang="zh-CN" sz="3200" b="1">
                <a:solidFill>
                  <a:srgbClr val="CD0409"/>
                </a:solidFill>
                <a:latin typeface="微软雅黑" panose="020B0503020204020204" pitchFamily="34" charset="-122"/>
                <a:ea typeface="微软雅黑" panose="020B0503020204020204" pitchFamily="34" charset="-122"/>
                <a:cs typeface="+mn-ea"/>
                <a:sym typeface="+mn-lt"/>
              </a:rPr>
              <a:t>—</a:t>
            </a:r>
            <a:r>
              <a:rPr lang="zh-CN" altLang="en-US" sz="3200" b="1">
                <a:solidFill>
                  <a:srgbClr val="CD0409"/>
                </a:solidFill>
                <a:latin typeface="微软雅黑" panose="020B0503020204020204" pitchFamily="34" charset="-122"/>
                <a:ea typeface="微软雅黑" panose="020B0503020204020204" pitchFamily="34" charset="-122"/>
                <a:cs typeface="+mn-ea"/>
                <a:sym typeface="+mn-lt"/>
              </a:rPr>
              <a:t>事件背景</a:t>
            </a:r>
            <a:r>
              <a:rPr lang="en-US" altLang="zh-CN" sz="3200" b="1">
                <a:solidFill>
                  <a:srgbClr val="CD0409"/>
                </a:solidFill>
                <a:latin typeface="微软雅黑" panose="020B0503020204020204" pitchFamily="34" charset="-122"/>
                <a:ea typeface="微软雅黑" panose="020B0503020204020204" pitchFamily="34" charset="-122"/>
                <a:cs typeface="+mn-ea"/>
                <a:sym typeface="+mn-lt"/>
              </a:rPr>
              <a:t>—</a:t>
            </a:r>
            <a:endParaRPr lang="zh-CN" altLang="en-US" sz="3200" b="1" dirty="0">
              <a:solidFill>
                <a:srgbClr val="CD0409"/>
              </a:solidFill>
              <a:latin typeface="微软雅黑" panose="020B0503020204020204" pitchFamily="34" charset="-122"/>
              <a:ea typeface="微软雅黑" panose="020B0503020204020204" pitchFamily="34" charset="-122"/>
              <a:cs typeface="+mn-ea"/>
              <a:sym typeface="+mn-lt"/>
            </a:endParaRPr>
          </a:p>
        </p:txBody>
      </p:sp>
      <p:pic>
        <p:nvPicPr>
          <p:cNvPr id="2050" name="Picture 2">
            <a:extLst>
              <a:ext uri="{FF2B5EF4-FFF2-40B4-BE49-F238E27FC236}">
                <a16:creationId xmlns:a16="http://schemas.microsoft.com/office/drawing/2014/main" id="{7E89555F-5ED7-47AD-812A-1AB9FA2D408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3355" r="28667"/>
          <a:stretch/>
        </p:blipFill>
        <p:spPr bwMode="auto">
          <a:xfrm>
            <a:off x="8038418" y="2616817"/>
            <a:ext cx="3023282" cy="3441083"/>
          </a:xfrm>
          <a:prstGeom prst="rect">
            <a:avLst/>
          </a:prstGeom>
          <a:noFill/>
          <a:extLst>
            <a:ext uri="{909E8E84-426E-40DD-AFC4-6F175D3DCCD1}">
              <a14:hiddenFill xmlns:a14="http://schemas.microsoft.com/office/drawing/2010/main">
                <a:solidFill>
                  <a:srgbClr val="FFFFFF"/>
                </a:solidFill>
              </a14:hiddenFill>
            </a:ext>
          </a:extLst>
        </p:spPr>
      </p:pic>
      <p:sp>
        <p:nvSpPr>
          <p:cNvPr id="8" name="文本框 7">
            <a:extLst>
              <a:ext uri="{FF2B5EF4-FFF2-40B4-BE49-F238E27FC236}">
                <a16:creationId xmlns:a16="http://schemas.microsoft.com/office/drawing/2014/main" id="{012DF560-2300-4153-9AD7-08B024DEB1E9}"/>
              </a:ext>
            </a:extLst>
          </p:cNvPr>
          <p:cNvSpPr txBox="1"/>
          <p:nvPr/>
        </p:nvSpPr>
        <p:spPr>
          <a:xfrm>
            <a:off x="921543" y="1469307"/>
            <a:ext cx="10140157" cy="1061444"/>
          </a:xfrm>
          <a:prstGeom prst="rect">
            <a:avLst/>
          </a:prstGeom>
          <a:noFill/>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1800" b="1" i="0" u="none" strike="noStrike" kern="1200" cap="none" spc="10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1935</a:t>
            </a:r>
            <a:r>
              <a:rPr kumimoji="0" lang="zh-CN" altLang="en-US" sz="1800" b="1" i="0" u="none" strike="noStrike" kern="1200" cap="none" spc="10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年五六月间</a:t>
            </a:r>
            <a:r>
              <a:rPr kumimoji="0" lang="zh-CN" altLang="en-US" sz="1800" b="0" i="0" u="none" strike="noStrike" kern="1200" cap="none" spc="10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600" b="0" i="0" u="none" strike="noStrike" kern="1200" cap="none" spc="10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日本侵略者密谋策划，在天津和河北等地制造事端，并以武力相威胁，先后迫使南京国民政府接受达成了“何梅协定”和“秦土协定”，把包括平津在内的河北、察哈尔两省的大部分主权奉送给日本。</a:t>
            </a:r>
            <a:endParaRPr kumimoji="0" lang="zh-CN" altLang="en-US" sz="1800" b="0" i="0" u="none" strike="noStrike" kern="1200" cap="none" spc="10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endParaRPr>
          </a:p>
        </p:txBody>
      </p:sp>
      <p:sp>
        <p:nvSpPr>
          <p:cNvPr id="9" name="文本框 8">
            <a:extLst>
              <a:ext uri="{FF2B5EF4-FFF2-40B4-BE49-F238E27FC236}">
                <a16:creationId xmlns:a16="http://schemas.microsoft.com/office/drawing/2014/main" id="{98243B32-3914-4371-9AAD-3C17B0CC2EF0}"/>
              </a:ext>
            </a:extLst>
          </p:cNvPr>
          <p:cNvSpPr txBox="1"/>
          <p:nvPr/>
        </p:nvSpPr>
        <p:spPr>
          <a:xfrm>
            <a:off x="921543" y="2631957"/>
            <a:ext cx="7169544" cy="458908"/>
          </a:xfrm>
          <a:prstGeom prst="rect">
            <a:avLst/>
          </a:prstGeom>
          <a:noFill/>
        </p:spPr>
        <p:txBody>
          <a:bodyPr wrap="square">
            <a:spAutoFit/>
          </a:bodyPr>
          <a:lstStyle/>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800" b="1" i="0" u="none" strike="noStrike" kern="1200" cap="none" spc="10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ea"/>
                <a:sym typeface="+mn-lt"/>
              </a:rPr>
              <a:t>之后，日本帝国主义积极策动所谓华北五省</a:t>
            </a:r>
            <a:r>
              <a:rPr kumimoji="0" lang="zh-CN" altLang="en-US" sz="1800" b="1" i="0" u="none" strike="noStrike" kern="1200" cap="none" spc="10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“防共自治运动”</a:t>
            </a:r>
            <a:endParaRPr lang="zh-CN" altLang="en-US" b="1">
              <a:solidFill>
                <a:srgbClr val="C00000"/>
              </a:solidFill>
              <a:latin typeface="微软雅黑" panose="020B0503020204020204" pitchFamily="34" charset="-122"/>
              <a:ea typeface="微软雅黑" panose="020B0503020204020204" pitchFamily="34" charset="-122"/>
            </a:endParaRPr>
          </a:p>
        </p:txBody>
      </p:sp>
      <p:grpSp>
        <p:nvGrpSpPr>
          <p:cNvPr id="13" name="组合 12">
            <a:extLst>
              <a:ext uri="{FF2B5EF4-FFF2-40B4-BE49-F238E27FC236}">
                <a16:creationId xmlns:a16="http://schemas.microsoft.com/office/drawing/2014/main" id="{829B3AD2-07E0-4064-8572-7991A6824A57}"/>
              </a:ext>
            </a:extLst>
          </p:cNvPr>
          <p:cNvGrpSpPr/>
          <p:nvPr/>
        </p:nvGrpSpPr>
        <p:grpSpPr>
          <a:xfrm>
            <a:off x="1028700" y="4953000"/>
            <a:ext cx="6654800" cy="1104900"/>
            <a:chOff x="1028700" y="4953000"/>
            <a:chExt cx="6654800" cy="1104900"/>
          </a:xfrm>
        </p:grpSpPr>
        <p:sp>
          <p:nvSpPr>
            <p:cNvPr id="11" name="矩形 10">
              <a:extLst>
                <a:ext uri="{FF2B5EF4-FFF2-40B4-BE49-F238E27FC236}">
                  <a16:creationId xmlns:a16="http://schemas.microsoft.com/office/drawing/2014/main" id="{064567F6-8DD5-416F-82CB-605D1F4997C7}"/>
                </a:ext>
              </a:extLst>
            </p:cNvPr>
            <p:cNvSpPr/>
            <p:nvPr/>
          </p:nvSpPr>
          <p:spPr>
            <a:xfrm>
              <a:off x="1028700" y="4953000"/>
              <a:ext cx="6654800" cy="1104900"/>
            </a:xfrm>
            <a:prstGeom prst="rect">
              <a:avLst/>
            </a:prstGeom>
            <a:solidFill>
              <a:srgbClr val="CD0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B5B92A36-300E-466E-B46A-FFDCA2A3EA44}"/>
                </a:ext>
              </a:extLst>
            </p:cNvPr>
            <p:cNvSpPr/>
            <p:nvPr/>
          </p:nvSpPr>
          <p:spPr>
            <a:xfrm>
              <a:off x="1130301" y="5052826"/>
              <a:ext cx="6451600" cy="905248"/>
            </a:xfrm>
            <a:prstGeom prst="rect">
              <a:avLst/>
            </a:prstGeom>
          </p:spPr>
          <p:txBody>
            <a:bodyPr wrap="square">
              <a:spAutoFit/>
            </a:bodyPr>
            <a:lstStyle/>
            <a:p>
              <a:pPr>
                <a:lnSpc>
                  <a:spcPct val="130000"/>
                </a:lnSpc>
              </a:pPr>
              <a:r>
                <a:rPr lang="en-US" altLang="zh-CN" sz="1400" spc="100">
                  <a:solidFill>
                    <a:schemeClr val="bg1"/>
                  </a:solidFill>
                  <a:latin typeface="微软雅黑" panose="020B0503020204020204" pitchFamily="34" charset="-122"/>
                  <a:ea typeface="微软雅黑" panose="020B0503020204020204" pitchFamily="34" charset="-122"/>
                  <a:cs typeface="+mn-ea"/>
                  <a:sym typeface="+mn-lt"/>
                </a:rPr>
                <a:t>11</a:t>
              </a:r>
              <a:r>
                <a:rPr lang="zh-CN" altLang="en-US" sz="1400" spc="100" dirty="0">
                  <a:solidFill>
                    <a:schemeClr val="bg1"/>
                  </a:solidFill>
                  <a:latin typeface="微软雅黑" panose="020B0503020204020204" pitchFamily="34" charset="-122"/>
                  <a:ea typeface="微软雅黑" panose="020B0503020204020204" pitchFamily="34" charset="-122"/>
                  <a:cs typeface="+mn-ea"/>
                  <a:sym typeface="+mn-lt"/>
                </a:rPr>
                <a:t>月，在彭涛、周小舟、谷景生、姚依林等人的领导下，北平大中学校学生成立了“北平市学生联合会”，女一中学生郭明秋为主席，姚依林为秘书长。中共北平市工作委员会在学联建立了党团，彭涛为书记。</a:t>
              </a:r>
            </a:p>
          </p:txBody>
        </p:sp>
      </p:grpSp>
    </p:spTree>
    <p:extLst>
      <p:ext uri="{BB962C8B-B14F-4D97-AF65-F5344CB8AC3E}">
        <p14:creationId xmlns:p14="http://schemas.microsoft.com/office/powerpoint/2010/main" val="3690933971"/>
      </p:ext>
    </p:extLst>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2050"/>
                                        </p:tgtEl>
                                        <p:attrNameLst>
                                          <p:attrName>style.visibility</p:attrName>
                                        </p:attrNameLst>
                                      </p:cBhvr>
                                      <p:to>
                                        <p:strVal val="visible"/>
                                      </p:to>
                                    </p:set>
                                    <p:animEffect transition="in" filter="wipe(down)">
                                      <p:cBhvr>
                                        <p:cTn id="14" dur="500"/>
                                        <p:tgtEl>
                                          <p:spTgt spid="2050"/>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up)">
                                      <p:cBhvr>
                                        <p:cTn id="24" dur="12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left)">
                                      <p:cBhvr>
                                        <p:cTn id="2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9E487C70-C1A4-4667-8371-4CFCFE981A09}"/>
              </a:ext>
            </a:extLst>
          </p:cNvPr>
          <p:cNvSpPr/>
          <p:nvPr/>
        </p:nvSpPr>
        <p:spPr>
          <a:xfrm>
            <a:off x="3925945" y="553872"/>
            <a:ext cx="4340109" cy="584775"/>
          </a:xfrm>
          <a:prstGeom prst="rect">
            <a:avLst/>
          </a:prstGeom>
          <a:noFill/>
          <a:ln>
            <a:noFill/>
          </a:ln>
        </p:spPr>
        <p:txBody>
          <a:bodyPr vert="horz" wrap="square">
            <a:spAutoFit/>
          </a:bodyPr>
          <a:lstStyle/>
          <a:p>
            <a:pPr algn="dist"/>
            <a:r>
              <a:rPr lang="en-US" altLang="zh-CN" sz="3200" b="1">
                <a:solidFill>
                  <a:srgbClr val="CD0409"/>
                </a:solidFill>
                <a:latin typeface="微软雅黑" panose="020B0503020204020204" pitchFamily="34" charset="-122"/>
                <a:ea typeface="微软雅黑" panose="020B0503020204020204" pitchFamily="34" charset="-122"/>
                <a:cs typeface="+mn-ea"/>
                <a:sym typeface="+mn-lt"/>
              </a:rPr>
              <a:t>—</a:t>
            </a:r>
            <a:r>
              <a:rPr lang="zh-CN" altLang="en-US" sz="3200" b="1">
                <a:solidFill>
                  <a:srgbClr val="CD0409"/>
                </a:solidFill>
                <a:latin typeface="微软雅黑" panose="020B0503020204020204" pitchFamily="34" charset="-122"/>
                <a:ea typeface="微软雅黑" panose="020B0503020204020204" pitchFamily="34" charset="-122"/>
                <a:cs typeface="+mn-ea"/>
                <a:sym typeface="+mn-lt"/>
              </a:rPr>
              <a:t>事件背景</a:t>
            </a:r>
            <a:r>
              <a:rPr lang="en-US" altLang="zh-CN" sz="3200" b="1">
                <a:solidFill>
                  <a:srgbClr val="CD0409"/>
                </a:solidFill>
                <a:latin typeface="微软雅黑" panose="020B0503020204020204" pitchFamily="34" charset="-122"/>
                <a:ea typeface="微软雅黑" panose="020B0503020204020204" pitchFamily="34" charset="-122"/>
                <a:cs typeface="+mn-ea"/>
                <a:sym typeface="+mn-lt"/>
              </a:rPr>
              <a:t>—</a:t>
            </a:r>
            <a:endParaRPr lang="zh-CN" altLang="en-US" sz="3200" b="1" dirty="0">
              <a:solidFill>
                <a:srgbClr val="CD0409"/>
              </a:solidFill>
              <a:latin typeface="微软雅黑" panose="020B0503020204020204" pitchFamily="34" charset="-122"/>
              <a:ea typeface="微软雅黑" panose="020B0503020204020204" pitchFamily="34" charset="-122"/>
              <a:cs typeface="+mn-ea"/>
              <a:sym typeface="+mn-lt"/>
            </a:endParaRPr>
          </a:p>
        </p:txBody>
      </p:sp>
      <p:grpSp>
        <p:nvGrpSpPr>
          <p:cNvPr id="3" name="组合 2">
            <a:extLst>
              <a:ext uri="{FF2B5EF4-FFF2-40B4-BE49-F238E27FC236}">
                <a16:creationId xmlns:a16="http://schemas.microsoft.com/office/drawing/2014/main" id="{3BACB0A8-6F04-4FC8-9326-5BF8B81363C6}"/>
              </a:ext>
            </a:extLst>
          </p:cNvPr>
          <p:cNvGrpSpPr/>
          <p:nvPr/>
        </p:nvGrpSpPr>
        <p:grpSpPr>
          <a:xfrm>
            <a:off x="1067063" y="1538992"/>
            <a:ext cx="5448039" cy="537099"/>
            <a:chOff x="3111763" y="1770430"/>
            <a:chExt cx="5448039" cy="537099"/>
          </a:xfrm>
        </p:grpSpPr>
        <p:sp>
          <p:nvSpPr>
            <p:cNvPr id="8" name="Shape 5161">
              <a:extLst>
                <a:ext uri="{FF2B5EF4-FFF2-40B4-BE49-F238E27FC236}">
                  <a16:creationId xmlns:a16="http://schemas.microsoft.com/office/drawing/2014/main" id="{2B0D2D2B-15A4-44BB-961B-5CA110DE2F07}"/>
                </a:ext>
              </a:extLst>
            </p:cNvPr>
            <p:cNvSpPr/>
            <p:nvPr/>
          </p:nvSpPr>
          <p:spPr>
            <a:xfrm>
              <a:off x="3111763" y="1770430"/>
              <a:ext cx="520437" cy="537099"/>
            </a:xfrm>
            <a:custGeom>
              <a:avLst/>
              <a:gdLst/>
              <a:ahLst/>
              <a:cxnLst/>
              <a:rect l="0" t="0" r="0" b="0"/>
              <a:pathLst>
                <a:path w="120000" h="120000" extrusionOk="0">
                  <a:moveTo>
                    <a:pt x="107865" y="41298"/>
                  </a:moveTo>
                  <a:lnTo>
                    <a:pt x="107865" y="41298"/>
                  </a:lnTo>
                  <a:cubicBezTo>
                    <a:pt x="98157" y="18441"/>
                    <a:pt x="81438" y="0"/>
                    <a:pt x="71730" y="2077"/>
                  </a:cubicBezTo>
                  <a:cubicBezTo>
                    <a:pt x="57438" y="9350"/>
                    <a:pt x="81438" y="36883"/>
                    <a:pt x="9707" y="64415"/>
                  </a:cubicBezTo>
                  <a:cubicBezTo>
                    <a:pt x="2426" y="66753"/>
                    <a:pt x="0" y="75844"/>
                    <a:pt x="2426" y="82857"/>
                  </a:cubicBezTo>
                  <a:cubicBezTo>
                    <a:pt x="4853" y="87532"/>
                    <a:pt x="14292" y="94285"/>
                    <a:pt x="21842" y="92207"/>
                  </a:cubicBezTo>
                  <a:lnTo>
                    <a:pt x="26426" y="89870"/>
                  </a:lnTo>
                  <a:cubicBezTo>
                    <a:pt x="31280" y="96623"/>
                    <a:pt x="36134" y="92207"/>
                    <a:pt x="36134" y="96623"/>
                  </a:cubicBezTo>
                  <a:cubicBezTo>
                    <a:pt x="38561" y="101298"/>
                    <a:pt x="43146" y="110389"/>
                    <a:pt x="43146" y="112727"/>
                  </a:cubicBezTo>
                  <a:cubicBezTo>
                    <a:pt x="45573" y="115064"/>
                    <a:pt x="48000" y="119740"/>
                    <a:pt x="50426" y="117402"/>
                  </a:cubicBezTo>
                  <a:cubicBezTo>
                    <a:pt x="52853" y="117402"/>
                    <a:pt x="62292" y="115064"/>
                    <a:pt x="64719" y="112727"/>
                  </a:cubicBezTo>
                  <a:cubicBezTo>
                    <a:pt x="69303" y="112727"/>
                    <a:pt x="69303" y="110389"/>
                    <a:pt x="67146" y="108051"/>
                  </a:cubicBezTo>
                  <a:cubicBezTo>
                    <a:pt x="67146" y="105974"/>
                    <a:pt x="62292" y="103636"/>
                    <a:pt x="62292" y="101298"/>
                  </a:cubicBezTo>
                  <a:cubicBezTo>
                    <a:pt x="59865" y="98961"/>
                    <a:pt x="57438" y="89870"/>
                    <a:pt x="55011" y="87532"/>
                  </a:cubicBezTo>
                  <a:cubicBezTo>
                    <a:pt x="52853" y="85194"/>
                    <a:pt x="57438" y="80519"/>
                    <a:pt x="62292" y="80519"/>
                  </a:cubicBezTo>
                  <a:cubicBezTo>
                    <a:pt x="95730" y="78441"/>
                    <a:pt x="100584" y="96623"/>
                    <a:pt x="112449" y="92207"/>
                  </a:cubicBezTo>
                  <a:cubicBezTo>
                    <a:pt x="119730" y="89870"/>
                    <a:pt x="119730" y="64415"/>
                    <a:pt x="107865" y="41298"/>
                  </a:cubicBezTo>
                  <a:close/>
                  <a:moveTo>
                    <a:pt x="105168" y="80519"/>
                  </a:moveTo>
                  <a:lnTo>
                    <a:pt x="105168" y="80519"/>
                  </a:lnTo>
                  <a:cubicBezTo>
                    <a:pt x="102741" y="80519"/>
                    <a:pt x="88449" y="71428"/>
                    <a:pt x="81438" y="52987"/>
                  </a:cubicBezTo>
                  <a:cubicBezTo>
                    <a:pt x="74157" y="34545"/>
                    <a:pt x="74157" y="16103"/>
                    <a:pt x="76584" y="16103"/>
                  </a:cubicBezTo>
                  <a:cubicBezTo>
                    <a:pt x="79011" y="16103"/>
                    <a:pt x="90876" y="27532"/>
                    <a:pt x="98157" y="45974"/>
                  </a:cubicBezTo>
                  <a:cubicBezTo>
                    <a:pt x="107865" y="64415"/>
                    <a:pt x="105168" y="78441"/>
                    <a:pt x="105168" y="80519"/>
                  </a:cubicBezTo>
                  <a:close/>
                </a:path>
              </a:pathLst>
            </a:custGeom>
            <a:solidFill>
              <a:srgbClr val="CD0409"/>
            </a:solidFill>
            <a:ln>
              <a:noFill/>
            </a:ln>
          </p:spPr>
          <p:txBody>
            <a:bodyPr lIns="45700" tIns="22850" rIns="45700" bIns="2285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Roboto"/>
                <a:ea typeface="Roboto"/>
                <a:cs typeface="Roboto"/>
                <a:sym typeface="Roboto"/>
              </a:endParaRPr>
            </a:p>
          </p:txBody>
        </p:sp>
        <p:sp>
          <p:nvSpPr>
            <p:cNvPr id="9" name="文本框 8">
              <a:extLst>
                <a:ext uri="{FF2B5EF4-FFF2-40B4-BE49-F238E27FC236}">
                  <a16:creationId xmlns:a16="http://schemas.microsoft.com/office/drawing/2014/main" id="{AA924291-6B8F-4699-AC1A-D2280692875D}"/>
                </a:ext>
              </a:extLst>
            </p:cNvPr>
            <p:cNvSpPr txBox="1"/>
            <p:nvPr/>
          </p:nvSpPr>
          <p:spPr>
            <a:xfrm>
              <a:off x="3632200" y="1907419"/>
              <a:ext cx="4927602" cy="400110"/>
            </a:xfrm>
            <a:prstGeom prst="rect">
              <a:avLst/>
            </a:prstGeom>
            <a:noFill/>
          </p:spPr>
          <p:txBody>
            <a:bodyPr wrap="square">
              <a:spAutoFit/>
            </a:bodyPr>
            <a:lstStyle/>
            <a:p>
              <a:r>
                <a:rPr kumimoji="0" lang="en-US" altLang="zh-CN" sz="2000" b="1" i="0" u="none" strike="noStrike" kern="1200" cap="none" spc="100" normalizeH="0" baseline="0" noProof="0">
                  <a:ln>
                    <a:noFill/>
                  </a:ln>
                  <a:solidFill>
                    <a:srgbClr val="CD0409"/>
                  </a:solidFill>
                  <a:effectLst/>
                  <a:uLnTx/>
                  <a:uFillTx/>
                  <a:latin typeface="微软雅黑" panose="020B0503020204020204" pitchFamily="34" charset="-122"/>
                  <a:ea typeface="微软雅黑" panose="020B0503020204020204" pitchFamily="34" charset="-122"/>
                  <a:cs typeface="+mn-ea"/>
                  <a:sym typeface="+mn-lt"/>
                </a:rPr>
                <a:t>1935</a:t>
              </a:r>
              <a:r>
                <a:rPr kumimoji="0" lang="zh-CN" altLang="en-US" sz="2000" b="1" i="0" u="none" strike="noStrike" kern="1200" cap="none" spc="100" normalizeH="0" baseline="0" noProof="0">
                  <a:ln>
                    <a:noFill/>
                  </a:ln>
                  <a:solidFill>
                    <a:srgbClr val="CD0409"/>
                  </a:solidFill>
                  <a:effectLst/>
                  <a:uLnTx/>
                  <a:uFillTx/>
                  <a:latin typeface="微软雅黑" panose="020B0503020204020204" pitchFamily="34" charset="-122"/>
                  <a:ea typeface="微软雅黑" panose="020B0503020204020204" pitchFamily="34" charset="-122"/>
                  <a:cs typeface="+mn-ea"/>
                  <a:sym typeface="+mn-lt"/>
                </a:rPr>
                <a:t>年</a:t>
              </a:r>
              <a:r>
                <a:rPr kumimoji="0" lang="en-US" altLang="zh-CN" sz="2000" b="1" i="0" u="none" strike="noStrike" kern="1200" cap="none" spc="100" normalizeH="0" baseline="0" noProof="0">
                  <a:ln>
                    <a:noFill/>
                  </a:ln>
                  <a:solidFill>
                    <a:srgbClr val="CD0409"/>
                  </a:solidFill>
                  <a:effectLst/>
                  <a:uLnTx/>
                  <a:uFillTx/>
                  <a:latin typeface="微软雅黑" panose="020B0503020204020204" pitchFamily="34" charset="-122"/>
                  <a:ea typeface="微软雅黑" panose="020B0503020204020204" pitchFamily="34" charset="-122"/>
                  <a:cs typeface="+mn-ea"/>
                  <a:sym typeface="+mn-lt"/>
                </a:rPr>
                <a:t>12</a:t>
              </a:r>
              <a:r>
                <a:rPr kumimoji="0" lang="zh-CN" altLang="en-US" sz="2000" b="1" i="0" u="none" strike="noStrike" kern="1200" cap="none" spc="100" normalizeH="0" baseline="0" noProof="0">
                  <a:ln>
                    <a:noFill/>
                  </a:ln>
                  <a:solidFill>
                    <a:srgbClr val="CD0409"/>
                  </a:solidFill>
                  <a:effectLst/>
                  <a:uLnTx/>
                  <a:uFillTx/>
                  <a:latin typeface="微软雅黑" panose="020B0503020204020204" pitchFamily="34" charset="-122"/>
                  <a:ea typeface="微软雅黑" panose="020B0503020204020204" pitchFamily="34" charset="-122"/>
                  <a:cs typeface="+mn-ea"/>
                  <a:sym typeface="+mn-lt"/>
                </a:rPr>
                <a:t>月</a:t>
              </a:r>
              <a:r>
                <a:rPr kumimoji="0" lang="en-US" altLang="zh-CN" sz="2000" b="1" i="0" u="none" strike="noStrike" kern="1200" cap="none" spc="100" normalizeH="0" baseline="0" noProof="0">
                  <a:ln>
                    <a:noFill/>
                  </a:ln>
                  <a:solidFill>
                    <a:srgbClr val="CD0409"/>
                  </a:solidFill>
                  <a:effectLst/>
                  <a:uLnTx/>
                  <a:uFillTx/>
                  <a:latin typeface="微软雅黑" panose="020B0503020204020204" pitchFamily="34" charset="-122"/>
                  <a:ea typeface="微软雅黑" panose="020B0503020204020204" pitchFamily="34" charset="-122"/>
                  <a:cs typeface="+mn-ea"/>
                  <a:sym typeface="+mn-lt"/>
                </a:rPr>
                <a:t>6</a:t>
              </a:r>
              <a:r>
                <a:rPr kumimoji="0" lang="zh-CN" altLang="en-US" sz="2000" b="1" i="0" u="none" strike="noStrike" kern="1200" cap="none" spc="100" normalizeH="0" baseline="0" noProof="0">
                  <a:ln>
                    <a:noFill/>
                  </a:ln>
                  <a:solidFill>
                    <a:srgbClr val="CD0409"/>
                  </a:solidFill>
                  <a:effectLst/>
                  <a:uLnTx/>
                  <a:uFillTx/>
                  <a:latin typeface="微软雅黑" panose="020B0503020204020204" pitchFamily="34" charset="-122"/>
                  <a:ea typeface="微软雅黑" panose="020B0503020204020204" pitchFamily="34" charset="-122"/>
                  <a:cs typeface="+mn-ea"/>
                  <a:sym typeface="+mn-lt"/>
                </a:rPr>
                <a:t>日，北平学联召开代表会</a:t>
              </a:r>
              <a:endParaRPr lang="zh-CN" altLang="en-US" sz="2000" b="1">
                <a:solidFill>
                  <a:srgbClr val="CD0409"/>
                </a:solidFill>
                <a:latin typeface="微软雅黑" panose="020B0503020204020204" pitchFamily="34" charset="-122"/>
                <a:ea typeface="微软雅黑" panose="020B0503020204020204" pitchFamily="34" charset="-122"/>
              </a:endParaRPr>
            </a:p>
          </p:txBody>
        </p:sp>
      </p:grpSp>
      <p:sp>
        <p:nvSpPr>
          <p:cNvPr id="14" name="文本框 13">
            <a:extLst>
              <a:ext uri="{FF2B5EF4-FFF2-40B4-BE49-F238E27FC236}">
                <a16:creationId xmlns:a16="http://schemas.microsoft.com/office/drawing/2014/main" id="{DF1C36EC-C991-467D-9B65-0DF74CEF28E8}"/>
              </a:ext>
            </a:extLst>
          </p:cNvPr>
          <p:cNvSpPr txBox="1"/>
          <p:nvPr/>
        </p:nvSpPr>
        <p:spPr>
          <a:xfrm>
            <a:off x="1587499" y="2200380"/>
            <a:ext cx="9588499" cy="1341521"/>
          </a:xfrm>
          <a:prstGeom prst="rect">
            <a:avLst/>
          </a:prstGeom>
          <a:noFill/>
        </p:spPr>
        <p:txBody>
          <a:bodyPr wrap="square">
            <a:spAutoFit/>
          </a:bodyPr>
          <a:lstStyle/>
          <a:p>
            <a:pPr>
              <a:lnSpc>
                <a:spcPct val="130000"/>
              </a:lnSpc>
            </a:pPr>
            <a:r>
              <a:rPr lang="zh-CN" altLang="en-US" sz="1600">
                <a:latin typeface="微软雅黑" panose="020B0503020204020204" pitchFamily="34" charset="-122"/>
                <a:ea typeface="微软雅黑" panose="020B0503020204020204" pitchFamily="34" charset="-122"/>
                <a:sym typeface="+mn-lt"/>
              </a:rPr>
              <a:t>北平学联召开代表会</a:t>
            </a:r>
            <a:r>
              <a:rPr kumimoji="0" lang="zh-CN" altLang="en-US" sz="1600" b="0" i="0" u="none" strike="noStrike" kern="1200" cap="none" spc="10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通过并发表了</a:t>
            </a:r>
            <a:r>
              <a:rPr kumimoji="0" lang="en-US" altLang="zh-CN" sz="1600" b="0" i="0" u="none" strike="noStrike" kern="1200" cap="none" spc="10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600" b="0" i="0" u="none" strike="noStrike" kern="1200" cap="none" spc="10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北平市学生联合会成立宣言</a:t>
            </a:r>
            <a:r>
              <a:rPr kumimoji="0" lang="en-US" altLang="zh-CN" sz="1600" b="0" i="0" u="none" strike="noStrike" kern="1200" cap="none" spc="10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600" b="0" i="0" u="none" strike="noStrike" kern="1200" cap="none" spc="10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。随即，平津</a:t>
            </a:r>
            <a:r>
              <a:rPr kumimoji="0" lang="en-US" altLang="zh-CN" sz="1600" b="0" i="0" u="none" strike="noStrike" kern="1200" cap="none" spc="10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15</a:t>
            </a:r>
            <a:r>
              <a:rPr kumimoji="0" lang="zh-CN" altLang="en-US" sz="1600" b="0" i="0" u="none" strike="noStrike" kern="1200" cap="none" spc="10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所大中学校联合发出通电，反对“防共自治”，要求政府讨伐汉奸殷汝耕，动员全国人民抵抗日本的侵略。就在这天，传来了在日本侵略者逼迫下将于</a:t>
            </a:r>
            <a:r>
              <a:rPr kumimoji="0" lang="en-US" altLang="zh-CN" sz="1600" b="0" i="0" u="none" strike="noStrike" kern="1200" cap="none" spc="10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12</a:t>
            </a:r>
            <a:r>
              <a:rPr kumimoji="0" lang="zh-CN" altLang="en-US" sz="1600" b="0" i="0" u="none" strike="noStrike" kern="1200" cap="none" spc="10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月</a:t>
            </a:r>
            <a:r>
              <a:rPr kumimoji="0" lang="en-US" altLang="zh-CN" sz="1600" b="0" i="0" u="none" strike="noStrike" kern="1200" cap="none" spc="10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9</a:t>
            </a:r>
            <a:r>
              <a:rPr kumimoji="0" lang="zh-CN" altLang="en-US" sz="1600" b="0" i="0" u="none" strike="noStrike" kern="1200" cap="none" spc="10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日成立“冀察政务委员会”的消息，广大同学和各界进步人士极为震惊</a:t>
            </a:r>
            <a:endParaRPr lang="zh-CN" altLang="en-US" sz="1600">
              <a:latin typeface="微软雅黑" panose="020B0503020204020204" pitchFamily="34" charset="-122"/>
              <a:ea typeface="微软雅黑" panose="020B0503020204020204" pitchFamily="34" charset="-122"/>
            </a:endParaRPr>
          </a:p>
        </p:txBody>
      </p:sp>
      <p:cxnSp>
        <p:nvCxnSpPr>
          <p:cNvPr id="16" name="直接连接符 15">
            <a:extLst>
              <a:ext uri="{FF2B5EF4-FFF2-40B4-BE49-F238E27FC236}">
                <a16:creationId xmlns:a16="http://schemas.microsoft.com/office/drawing/2014/main" id="{5FB9AA9D-3223-47B4-B8E3-03D6264FCFE1}"/>
              </a:ext>
            </a:extLst>
          </p:cNvPr>
          <p:cNvCxnSpPr>
            <a:cxnSpLocks/>
          </p:cNvCxnSpPr>
          <p:nvPr/>
        </p:nvCxnSpPr>
        <p:spPr>
          <a:xfrm>
            <a:off x="1287734" y="2213080"/>
            <a:ext cx="0" cy="1344801"/>
          </a:xfrm>
          <a:prstGeom prst="line">
            <a:avLst/>
          </a:prstGeom>
          <a:ln>
            <a:solidFill>
              <a:srgbClr val="CD0409"/>
            </a:solidFill>
          </a:ln>
        </p:spPr>
        <p:style>
          <a:lnRef idx="1">
            <a:schemeClr val="accent1"/>
          </a:lnRef>
          <a:fillRef idx="0">
            <a:schemeClr val="accent1"/>
          </a:fillRef>
          <a:effectRef idx="0">
            <a:schemeClr val="accent1"/>
          </a:effectRef>
          <a:fontRef idx="minor">
            <a:schemeClr val="tx1"/>
          </a:fontRef>
        </p:style>
      </p:cxnSp>
      <p:pic>
        <p:nvPicPr>
          <p:cNvPr id="3074" name="Picture 2">
            <a:extLst>
              <a:ext uri="{FF2B5EF4-FFF2-40B4-BE49-F238E27FC236}">
                <a16:creationId xmlns:a16="http://schemas.microsoft.com/office/drawing/2014/main" id="{78F66A82-F324-4670-8B7B-B6C6DCCA0A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8882" y="3848100"/>
            <a:ext cx="3382573" cy="2150806"/>
          </a:xfrm>
          <a:prstGeom prst="rect">
            <a:avLst/>
          </a:prstGeom>
          <a:noFill/>
          <a:extLst>
            <a:ext uri="{909E8E84-426E-40DD-AFC4-6F175D3DCCD1}">
              <a14:hiddenFill xmlns:a14="http://schemas.microsoft.com/office/drawing/2010/main">
                <a:solidFill>
                  <a:srgbClr val="FFFFFF"/>
                </a:solidFill>
              </a14:hiddenFill>
            </a:ext>
          </a:extLst>
        </p:spPr>
      </p:pic>
      <p:grpSp>
        <p:nvGrpSpPr>
          <p:cNvPr id="20" name="组合 19">
            <a:extLst>
              <a:ext uri="{FF2B5EF4-FFF2-40B4-BE49-F238E27FC236}">
                <a16:creationId xmlns:a16="http://schemas.microsoft.com/office/drawing/2014/main" id="{CEC0722B-C6AE-4DE7-9027-61013F378145}"/>
              </a:ext>
            </a:extLst>
          </p:cNvPr>
          <p:cNvGrpSpPr/>
          <p:nvPr/>
        </p:nvGrpSpPr>
        <p:grpSpPr>
          <a:xfrm>
            <a:off x="4959348" y="4024548"/>
            <a:ext cx="1422400" cy="419100"/>
            <a:chOff x="4914900" y="3848100"/>
            <a:chExt cx="1422400" cy="419100"/>
          </a:xfrm>
        </p:grpSpPr>
        <p:sp>
          <p:nvSpPr>
            <p:cNvPr id="18" name="矩形: 圆角 17">
              <a:extLst>
                <a:ext uri="{FF2B5EF4-FFF2-40B4-BE49-F238E27FC236}">
                  <a16:creationId xmlns:a16="http://schemas.microsoft.com/office/drawing/2014/main" id="{1DC65105-3A09-4EBB-98DD-7B5563171B16}"/>
                </a:ext>
              </a:extLst>
            </p:cNvPr>
            <p:cNvSpPr/>
            <p:nvPr/>
          </p:nvSpPr>
          <p:spPr>
            <a:xfrm>
              <a:off x="4914900" y="3848100"/>
              <a:ext cx="1422400" cy="419100"/>
            </a:xfrm>
            <a:prstGeom prst="roundRect">
              <a:avLst>
                <a:gd name="adj" fmla="val 28788"/>
              </a:avLst>
            </a:prstGeom>
            <a:solidFill>
              <a:srgbClr val="CD0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79A3C7FD-A269-4707-9695-49CBB87C4D92}"/>
                </a:ext>
              </a:extLst>
            </p:cNvPr>
            <p:cNvSpPr txBox="1"/>
            <p:nvPr/>
          </p:nvSpPr>
          <p:spPr>
            <a:xfrm>
              <a:off x="5079998" y="3872468"/>
              <a:ext cx="1257302" cy="369332"/>
            </a:xfrm>
            <a:prstGeom prst="rect">
              <a:avLst/>
            </a:prstGeom>
            <a:noFill/>
          </p:spPr>
          <p:txBody>
            <a:bodyPr wrap="square">
              <a:spAutoFit/>
            </a:bodyPr>
            <a:lstStyle/>
            <a:p>
              <a:r>
                <a:rPr kumimoji="0" lang="en-US" altLang="zh-CN" sz="1800" b="1" i="0" u="none" strike="noStrike" kern="1200" cap="none" spc="10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12</a:t>
              </a:r>
              <a:r>
                <a:rPr kumimoji="0" lang="zh-CN" altLang="en-US" sz="1800" b="1" i="0" u="none" strike="noStrike" kern="1200" cap="none" spc="10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月</a:t>
              </a:r>
              <a:r>
                <a:rPr kumimoji="0" lang="en-US" altLang="zh-CN" sz="1800" b="1" i="0" u="none" strike="noStrike" kern="1200" cap="none" spc="10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7</a:t>
              </a:r>
              <a:r>
                <a:rPr kumimoji="0" lang="zh-CN" altLang="en-US" sz="1800" b="1" i="0" u="none" strike="noStrike" kern="1200" cap="none" spc="10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日</a:t>
              </a:r>
              <a:endParaRPr lang="zh-CN" altLang="en-US" b="1">
                <a:solidFill>
                  <a:schemeClr val="bg1"/>
                </a:solidFill>
                <a:latin typeface="微软雅黑" panose="020B0503020204020204" pitchFamily="34" charset="-122"/>
                <a:ea typeface="微软雅黑" panose="020B0503020204020204" pitchFamily="34" charset="-122"/>
              </a:endParaRPr>
            </a:p>
          </p:txBody>
        </p:sp>
      </p:grpSp>
      <p:sp>
        <p:nvSpPr>
          <p:cNvPr id="24" name="文本框 23">
            <a:extLst>
              <a:ext uri="{FF2B5EF4-FFF2-40B4-BE49-F238E27FC236}">
                <a16:creationId xmlns:a16="http://schemas.microsoft.com/office/drawing/2014/main" id="{D8E7A94D-E514-4831-BF74-72AFBF34C19A}"/>
              </a:ext>
            </a:extLst>
          </p:cNvPr>
          <p:cNvSpPr txBox="1"/>
          <p:nvPr/>
        </p:nvSpPr>
        <p:spPr>
          <a:xfrm>
            <a:off x="4914900" y="4511258"/>
            <a:ext cx="6096000" cy="1341521"/>
          </a:xfrm>
          <a:prstGeom prst="rect">
            <a:avLst/>
          </a:prstGeom>
          <a:noFill/>
        </p:spPr>
        <p:txBody>
          <a:bodyPr wrap="square">
            <a:spAutoFit/>
          </a:bodyPr>
          <a:lstStyle>
            <a:defPPr>
              <a:defRPr lang="zh-CN"/>
            </a:defPPr>
            <a:lvl1pPr>
              <a:lnSpc>
                <a:spcPct val="130000"/>
              </a:lnSpc>
              <a:defRPr sz="1600">
                <a:latin typeface="微软雅黑" panose="020B0503020204020204" pitchFamily="34" charset="-122"/>
                <a:ea typeface="微软雅黑" panose="020B0503020204020204" pitchFamily="34" charset="-122"/>
              </a:defRPr>
            </a:lvl1pPr>
          </a:lstStyle>
          <a:p>
            <a:r>
              <a:rPr lang="zh-CN" altLang="en-US">
                <a:sym typeface="+mn-lt"/>
              </a:rPr>
              <a:t>在中共北平临时工委的领导下，北平学联决定于</a:t>
            </a:r>
            <a:r>
              <a:rPr lang="en-US" altLang="zh-CN">
                <a:sym typeface="+mn-lt"/>
              </a:rPr>
              <a:t>9</a:t>
            </a:r>
            <a:r>
              <a:rPr lang="zh-CN" altLang="en-US">
                <a:sym typeface="+mn-lt"/>
              </a:rPr>
              <a:t>日举行学生大请愿，反对“华北自治”。</a:t>
            </a:r>
            <a:r>
              <a:rPr lang="en-US" altLang="zh-CN">
                <a:sym typeface="+mn-lt"/>
              </a:rPr>
              <a:t>8</a:t>
            </a:r>
            <a:r>
              <a:rPr lang="zh-CN" altLang="en-US">
                <a:sym typeface="+mn-lt"/>
              </a:rPr>
              <a:t>日，彭涛、姚依林、郭明秋、黄敬、孙敬文等人开会研究，决定由黄敬任游行队伍总指挥，姚依林、郭明秋进行队外指挥。</a:t>
            </a:r>
            <a:endParaRPr lang="zh-CN" altLang="en-US"/>
          </a:p>
        </p:txBody>
      </p:sp>
    </p:spTree>
    <p:extLst>
      <p:ext uri="{BB962C8B-B14F-4D97-AF65-F5344CB8AC3E}">
        <p14:creationId xmlns:p14="http://schemas.microsoft.com/office/powerpoint/2010/main" val="2750144248"/>
      </p:ext>
    </p:extLst>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up)">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3074"/>
                                        </p:tgtEl>
                                        <p:attrNameLst>
                                          <p:attrName>style.visibility</p:attrName>
                                        </p:attrNameLst>
                                      </p:cBhvr>
                                      <p:to>
                                        <p:strVal val="visible"/>
                                      </p:to>
                                    </p:set>
                                    <p:anim calcmode="lin" valueType="num">
                                      <p:cBhvr>
                                        <p:cTn id="22" dur="500" fill="hold"/>
                                        <p:tgtEl>
                                          <p:spTgt spid="3074"/>
                                        </p:tgtEl>
                                        <p:attrNameLst>
                                          <p:attrName>ppt_w</p:attrName>
                                        </p:attrNameLst>
                                      </p:cBhvr>
                                      <p:tavLst>
                                        <p:tav tm="0">
                                          <p:val>
                                            <p:fltVal val="0"/>
                                          </p:val>
                                        </p:tav>
                                        <p:tav tm="100000">
                                          <p:val>
                                            <p:strVal val="#ppt_w"/>
                                          </p:val>
                                        </p:tav>
                                      </p:tavLst>
                                    </p:anim>
                                    <p:anim calcmode="lin" valueType="num">
                                      <p:cBhvr>
                                        <p:cTn id="23" dur="500" fill="hold"/>
                                        <p:tgtEl>
                                          <p:spTgt spid="3074"/>
                                        </p:tgtEl>
                                        <p:attrNameLst>
                                          <p:attrName>ppt_h</p:attrName>
                                        </p:attrNameLst>
                                      </p:cBhvr>
                                      <p:tavLst>
                                        <p:tav tm="0">
                                          <p:val>
                                            <p:fltVal val="0"/>
                                          </p:val>
                                        </p:tav>
                                        <p:tav tm="100000">
                                          <p:val>
                                            <p:strVal val="#ppt_h"/>
                                          </p:val>
                                        </p:tav>
                                      </p:tavLst>
                                    </p:anim>
                                    <p:animEffect transition="in" filter="fade">
                                      <p:cBhvr>
                                        <p:cTn id="24" dur="500"/>
                                        <p:tgtEl>
                                          <p:spTgt spid="3074"/>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1000"/>
                                        <p:tgtEl>
                                          <p:spTgt spid="20"/>
                                        </p:tgtEl>
                                      </p:cBhvr>
                                    </p:animEffect>
                                    <p:anim calcmode="lin" valueType="num">
                                      <p:cBhvr>
                                        <p:cTn id="30" dur="1000" fill="hold"/>
                                        <p:tgtEl>
                                          <p:spTgt spid="20"/>
                                        </p:tgtEl>
                                        <p:attrNameLst>
                                          <p:attrName>ppt_x</p:attrName>
                                        </p:attrNameLst>
                                      </p:cBhvr>
                                      <p:tavLst>
                                        <p:tav tm="0">
                                          <p:val>
                                            <p:strVal val="#ppt_x"/>
                                          </p:val>
                                        </p:tav>
                                        <p:tav tm="100000">
                                          <p:val>
                                            <p:strVal val="#ppt_x"/>
                                          </p:val>
                                        </p:tav>
                                      </p:tavLst>
                                    </p:anim>
                                    <p:anim calcmode="lin" valueType="num">
                                      <p:cBhvr>
                                        <p:cTn id="31" dur="1000" fill="hold"/>
                                        <p:tgtEl>
                                          <p:spTgt spid="2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1000"/>
                                        <p:tgtEl>
                                          <p:spTgt spid="24"/>
                                        </p:tgtEl>
                                      </p:cBhvr>
                                    </p:animEffect>
                                    <p:anim calcmode="lin" valueType="num">
                                      <p:cBhvr>
                                        <p:cTn id="35" dur="1000" fill="hold"/>
                                        <p:tgtEl>
                                          <p:spTgt spid="24"/>
                                        </p:tgtEl>
                                        <p:attrNameLst>
                                          <p:attrName>ppt_x</p:attrName>
                                        </p:attrNameLst>
                                      </p:cBhvr>
                                      <p:tavLst>
                                        <p:tav tm="0">
                                          <p:val>
                                            <p:strVal val="#ppt_x"/>
                                          </p:val>
                                        </p:tav>
                                        <p:tav tm="100000">
                                          <p:val>
                                            <p:strVal val="#ppt_x"/>
                                          </p:val>
                                        </p:tav>
                                      </p:tavLst>
                                    </p:anim>
                                    <p:anim calcmode="lin" valueType="num">
                                      <p:cBhvr>
                                        <p:cTn id="3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1C1061A9-97DB-4FC4-9A7A-692AAF8F688D}"/>
              </a:ext>
            </a:extLst>
          </p:cNvPr>
          <p:cNvPicPr>
            <a:picLocks noChangeAspect="1"/>
          </p:cNvPicPr>
          <p:nvPr/>
        </p:nvPicPr>
        <p:blipFill rotWithShape="1">
          <a:blip r:embed="rId2" cstate="screen">
            <a:alphaModFix amt="35000"/>
            <a:extLst>
              <a:ext uri="{28A0092B-C50C-407E-A947-70E740481C1C}">
                <a14:useLocalDpi xmlns:a14="http://schemas.microsoft.com/office/drawing/2010/main"/>
              </a:ext>
            </a:extLst>
          </a:blip>
          <a:srcRect l="53906" b="60372"/>
          <a:stretch/>
        </p:blipFill>
        <p:spPr>
          <a:xfrm>
            <a:off x="8131792" y="-56225"/>
            <a:ext cx="4060207" cy="1745325"/>
          </a:xfrm>
          <a:prstGeom prst="rect">
            <a:avLst/>
          </a:prstGeom>
        </p:spPr>
      </p:pic>
      <p:pic>
        <p:nvPicPr>
          <p:cNvPr id="15" name="图片 14">
            <a:extLst>
              <a:ext uri="{FF2B5EF4-FFF2-40B4-BE49-F238E27FC236}">
                <a16:creationId xmlns:a16="http://schemas.microsoft.com/office/drawing/2014/main" id="{35367250-308F-45EB-8D83-259C2E25F57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79542" y="5225702"/>
            <a:ext cx="4991099" cy="1334533"/>
          </a:xfrm>
          <a:prstGeom prst="rect">
            <a:avLst/>
          </a:prstGeom>
        </p:spPr>
      </p:pic>
      <p:pic>
        <p:nvPicPr>
          <p:cNvPr id="8" name="图片 7">
            <a:extLst>
              <a:ext uri="{FF2B5EF4-FFF2-40B4-BE49-F238E27FC236}">
                <a16:creationId xmlns:a16="http://schemas.microsoft.com/office/drawing/2014/main" id="{FA2B0406-D4BD-44A9-9FF6-CC186F93D17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28227" r="87082"/>
          <a:stretch/>
        </p:blipFill>
        <p:spPr>
          <a:xfrm>
            <a:off x="-1200" y="0"/>
            <a:ext cx="3222561" cy="6020664"/>
          </a:xfrm>
          <a:prstGeom prst="rect">
            <a:avLst/>
          </a:prstGeom>
        </p:spPr>
      </p:pic>
      <p:pic>
        <p:nvPicPr>
          <p:cNvPr id="3" name="图片 2">
            <a:extLst>
              <a:ext uri="{FF2B5EF4-FFF2-40B4-BE49-F238E27FC236}">
                <a16:creationId xmlns:a16="http://schemas.microsoft.com/office/drawing/2014/main" id="{5F814AA7-C880-47F3-82D6-5C4F6230F6C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71377"/>
          <a:stretch/>
        </p:blipFill>
        <p:spPr>
          <a:xfrm>
            <a:off x="-1" y="1498600"/>
            <a:ext cx="5132364" cy="4950287"/>
          </a:xfrm>
          <a:prstGeom prst="rect">
            <a:avLst/>
          </a:prstGeom>
        </p:spPr>
      </p:pic>
      <p:pic>
        <p:nvPicPr>
          <p:cNvPr id="4" name="图片 3">
            <a:extLst>
              <a:ext uri="{FF2B5EF4-FFF2-40B4-BE49-F238E27FC236}">
                <a16:creationId xmlns:a16="http://schemas.microsoft.com/office/drawing/2014/main" id="{FC4C74D2-E9DF-4C05-A20B-6A5012DA7CF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23551" t="42039" r="70130" b="39305"/>
          <a:stretch/>
        </p:blipFill>
        <p:spPr>
          <a:xfrm>
            <a:off x="3091658" y="1542029"/>
            <a:ext cx="745910" cy="1468303"/>
          </a:xfrm>
          <a:prstGeom prst="rect">
            <a:avLst/>
          </a:prstGeom>
        </p:spPr>
      </p:pic>
      <p:pic>
        <p:nvPicPr>
          <p:cNvPr id="5" name="图片 4">
            <a:extLst>
              <a:ext uri="{FF2B5EF4-FFF2-40B4-BE49-F238E27FC236}">
                <a16:creationId xmlns:a16="http://schemas.microsoft.com/office/drawing/2014/main" id="{78394387-D19B-43AE-9D49-7E8A6FB447A2}"/>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t="70416" b="8750"/>
          <a:stretch/>
        </p:blipFill>
        <p:spPr>
          <a:xfrm>
            <a:off x="0" y="5588000"/>
            <a:ext cx="12192000" cy="1270000"/>
          </a:xfrm>
          <a:prstGeom prst="rect">
            <a:avLst/>
          </a:prstGeom>
          <a:noFill/>
          <a:ln>
            <a:noFill/>
          </a:ln>
        </p:spPr>
      </p:pic>
      <p:pic>
        <p:nvPicPr>
          <p:cNvPr id="7" name="图片 6">
            <a:extLst>
              <a:ext uri="{FF2B5EF4-FFF2-40B4-BE49-F238E27FC236}">
                <a16:creationId xmlns:a16="http://schemas.microsoft.com/office/drawing/2014/main" id="{8E219BE9-0686-407D-BCC9-4D5F76D97B89}"/>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47292" t="65417" b="16666"/>
          <a:stretch/>
        </p:blipFill>
        <p:spPr>
          <a:xfrm flipH="1">
            <a:off x="1" y="6039776"/>
            <a:ext cx="3657600" cy="818223"/>
          </a:xfrm>
          <a:prstGeom prst="rect">
            <a:avLst/>
          </a:prstGeom>
        </p:spPr>
      </p:pic>
      <p:pic>
        <p:nvPicPr>
          <p:cNvPr id="9" name="图片 8">
            <a:extLst>
              <a:ext uri="{FF2B5EF4-FFF2-40B4-BE49-F238E27FC236}">
                <a16:creationId xmlns:a16="http://schemas.microsoft.com/office/drawing/2014/main" id="{C31A2B50-8F96-4778-ADFA-A3675825B57F}"/>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40000" t="57797" r="42812" b="5045"/>
          <a:stretch/>
        </p:blipFill>
        <p:spPr>
          <a:xfrm>
            <a:off x="10009162" y="4455418"/>
            <a:ext cx="2095500" cy="2265163"/>
          </a:xfrm>
          <a:prstGeom prst="rect">
            <a:avLst/>
          </a:prstGeom>
        </p:spPr>
      </p:pic>
      <p:pic>
        <p:nvPicPr>
          <p:cNvPr id="6" name="图片 5">
            <a:extLst>
              <a:ext uri="{FF2B5EF4-FFF2-40B4-BE49-F238E27FC236}">
                <a16:creationId xmlns:a16="http://schemas.microsoft.com/office/drawing/2014/main" id="{5128BC79-6DE7-4252-B04D-66911CAFC6A6}"/>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47292" t="65417" b="16666"/>
          <a:stretch/>
        </p:blipFill>
        <p:spPr>
          <a:xfrm>
            <a:off x="8534400" y="6039776"/>
            <a:ext cx="3657600" cy="818223"/>
          </a:xfrm>
          <a:prstGeom prst="rect">
            <a:avLst/>
          </a:prstGeom>
        </p:spPr>
      </p:pic>
      <p:sp>
        <p:nvSpPr>
          <p:cNvPr id="10" name="文本框 9">
            <a:extLst>
              <a:ext uri="{FF2B5EF4-FFF2-40B4-BE49-F238E27FC236}">
                <a16:creationId xmlns:a16="http://schemas.microsoft.com/office/drawing/2014/main" id="{1B56A194-643A-4E91-8FAB-BE2F004FF3C0}"/>
              </a:ext>
            </a:extLst>
          </p:cNvPr>
          <p:cNvSpPr txBox="1"/>
          <p:nvPr/>
        </p:nvSpPr>
        <p:spPr>
          <a:xfrm>
            <a:off x="5732698" y="4117287"/>
            <a:ext cx="3803999"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国</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家</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兴</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亡</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匹</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夫</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有</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责</a:t>
            </a:r>
          </a:p>
        </p:txBody>
      </p:sp>
      <p:sp>
        <p:nvSpPr>
          <p:cNvPr id="11" name="文本框 10">
            <a:extLst>
              <a:ext uri="{FF2B5EF4-FFF2-40B4-BE49-F238E27FC236}">
                <a16:creationId xmlns:a16="http://schemas.microsoft.com/office/drawing/2014/main" id="{002AE894-A8AC-4679-A2C5-9810F2E8D8E5}"/>
              </a:ext>
            </a:extLst>
          </p:cNvPr>
          <p:cNvSpPr txBox="1"/>
          <p:nvPr/>
        </p:nvSpPr>
        <p:spPr>
          <a:xfrm>
            <a:off x="5732698" y="4543755"/>
            <a:ext cx="3733896"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勿</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忘</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国</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耻</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勿</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忘</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一</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二</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九</a:t>
            </a:r>
          </a:p>
        </p:txBody>
      </p:sp>
      <p:sp>
        <p:nvSpPr>
          <p:cNvPr id="12" name="矩形 11">
            <a:extLst>
              <a:ext uri="{FF2B5EF4-FFF2-40B4-BE49-F238E27FC236}">
                <a16:creationId xmlns:a16="http://schemas.microsoft.com/office/drawing/2014/main" id="{3B9A7ABA-C220-4DEC-93E2-6272E8197434}"/>
              </a:ext>
            </a:extLst>
          </p:cNvPr>
          <p:cNvSpPr/>
          <p:nvPr/>
        </p:nvSpPr>
        <p:spPr>
          <a:xfrm>
            <a:off x="5266929" y="2548524"/>
            <a:ext cx="4876799" cy="1323439"/>
          </a:xfrm>
          <a:prstGeom prst="rect">
            <a:avLst/>
          </a:prstGeom>
          <a:noFill/>
          <a:ln>
            <a:noFill/>
          </a:ln>
        </p:spPr>
        <p:txBody>
          <a:bodyPr vert="horz"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rPr>
              <a:t>事件过程</a:t>
            </a:r>
            <a:endParaRPr kumimoji="0" lang="zh-CN" altLang="en-US" sz="8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endParaRPr>
          </a:p>
        </p:txBody>
      </p:sp>
      <p:sp>
        <p:nvSpPr>
          <p:cNvPr id="16" name="矩形 15">
            <a:extLst>
              <a:ext uri="{FF2B5EF4-FFF2-40B4-BE49-F238E27FC236}">
                <a16:creationId xmlns:a16="http://schemas.microsoft.com/office/drawing/2014/main" id="{EA847E32-BC16-4D40-866E-2B677ABF3E77}"/>
              </a:ext>
            </a:extLst>
          </p:cNvPr>
          <p:cNvSpPr/>
          <p:nvPr/>
        </p:nvSpPr>
        <p:spPr>
          <a:xfrm>
            <a:off x="6096000" y="1284587"/>
            <a:ext cx="3218659" cy="1200329"/>
          </a:xfrm>
          <a:prstGeom prst="rect">
            <a:avLst/>
          </a:prstGeom>
          <a:noFill/>
          <a:ln>
            <a:noFill/>
          </a:ln>
        </p:spPr>
        <p:txBody>
          <a:bodyPr vert="horz"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72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rPr>
              <a:t>第二章</a:t>
            </a:r>
            <a:endParaRPr kumimoji="0" lang="zh-CN" altLang="en-US" sz="7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91261050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4"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par>
                                <p:cTn id="14" presetID="22" presetClass="entr" presetSubtype="4"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down)">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down)">
                                      <p:cBhvr>
                                        <p:cTn id="21" dur="500"/>
                                        <p:tgtEl>
                                          <p:spTgt spid="3"/>
                                        </p:tgtEl>
                                      </p:cBhvr>
                                    </p:animEffect>
                                  </p:childTnLst>
                                </p:cTn>
                              </p:par>
                              <p:par>
                                <p:cTn id="22" presetID="22" presetClass="entr" presetSubtype="4"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par>
                                <p:cTn id="25" presetID="22" presetClass="entr" presetSubtype="4"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000"/>
                                        <p:tgtEl>
                                          <p:spTgt spid="16"/>
                                        </p:tgtEl>
                                      </p:cBhvr>
                                    </p:animEffect>
                                    <p:anim calcmode="lin" valueType="num">
                                      <p:cBhvr>
                                        <p:cTn id="40" dur="1000" fill="hold"/>
                                        <p:tgtEl>
                                          <p:spTgt spid="16"/>
                                        </p:tgtEl>
                                        <p:attrNameLst>
                                          <p:attrName>ppt_x</p:attrName>
                                        </p:attrNameLst>
                                      </p:cBhvr>
                                      <p:tavLst>
                                        <p:tav tm="0">
                                          <p:val>
                                            <p:strVal val="#ppt_x"/>
                                          </p:val>
                                        </p:tav>
                                        <p:tav tm="100000">
                                          <p:val>
                                            <p:strVal val="#ppt_x"/>
                                          </p:val>
                                        </p:tav>
                                      </p:tavLst>
                                    </p:anim>
                                    <p:anim calcmode="lin" valueType="num">
                                      <p:cBhvr>
                                        <p:cTn id="4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7" presetClass="entr" presetSubtype="10" fill="hold" grpId="0" nodeType="clickEffect">
                                  <p:stCondLst>
                                    <p:cond delay="0"/>
                                  </p:stCondLst>
                                  <p:iterate type="lt">
                                    <p:tmPct val="10000"/>
                                  </p:iterate>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barn(inVertical)">
                                      <p:cBhvr>
                                        <p:cTn id="52" dur="5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barn(inVertical)">
                                      <p:cBhvr>
                                        <p:cTn id="5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DEA780C9-1FF0-4429-84D1-F9ED06AC22D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3514" r="11832"/>
          <a:stretch/>
        </p:blipFill>
        <p:spPr bwMode="auto">
          <a:xfrm>
            <a:off x="727400" y="1608137"/>
            <a:ext cx="4355538" cy="4322763"/>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a:extLst>
              <a:ext uri="{FF2B5EF4-FFF2-40B4-BE49-F238E27FC236}">
                <a16:creationId xmlns:a16="http://schemas.microsoft.com/office/drawing/2014/main" id="{F2C1B3E2-984B-4238-8228-773B17EA48CE}"/>
              </a:ext>
            </a:extLst>
          </p:cNvPr>
          <p:cNvSpPr/>
          <p:nvPr/>
        </p:nvSpPr>
        <p:spPr>
          <a:xfrm>
            <a:off x="5349874" y="2278108"/>
            <a:ext cx="6321426" cy="1661609"/>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10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广大</a:t>
            </a:r>
            <a:r>
              <a:rPr kumimoji="0" lang="zh-CN" altLang="en-US" sz="1600" b="0" i="0" u="none" strike="noStrike" kern="1200" cap="none" spc="10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爱国学生的抗日怒火像火山一样爆发。东北大学、中国大学、北平师范大学等校学生举着大旗和标语，分别朝着新华门进发。清华大学和燕京大学近千名爱国学生离城较远，到达西直门时，城门已被军警关闭，请愿队伍无法进城。两校学生就在西直门一带召开群众大会，向附近居民和守城军警进行抗日宣传</a:t>
            </a:r>
          </a:p>
        </p:txBody>
      </p:sp>
      <p:sp>
        <p:nvSpPr>
          <p:cNvPr id="4" name="矩形 3">
            <a:extLst>
              <a:ext uri="{FF2B5EF4-FFF2-40B4-BE49-F238E27FC236}">
                <a16:creationId xmlns:a16="http://schemas.microsoft.com/office/drawing/2014/main" id="{B35BDA2D-AEA6-4ABB-BE8D-B357A6CC9F87}"/>
              </a:ext>
            </a:extLst>
          </p:cNvPr>
          <p:cNvSpPr/>
          <p:nvPr/>
        </p:nvSpPr>
        <p:spPr>
          <a:xfrm>
            <a:off x="3925945" y="553872"/>
            <a:ext cx="4340109" cy="584775"/>
          </a:xfrm>
          <a:prstGeom prst="rect">
            <a:avLst/>
          </a:prstGeom>
          <a:noFill/>
          <a:ln>
            <a:noFill/>
          </a:ln>
        </p:spPr>
        <p:txBody>
          <a:bodyPr vert="horz" wrap="square">
            <a:spAutoFit/>
          </a:bodyPr>
          <a:lstStyle/>
          <a:p>
            <a:pPr algn="dist"/>
            <a:r>
              <a:rPr lang="en-US" altLang="zh-CN" sz="3200" b="1">
                <a:solidFill>
                  <a:srgbClr val="CD0409"/>
                </a:solidFill>
                <a:latin typeface="微软雅黑" panose="020B0503020204020204" pitchFamily="34" charset="-122"/>
                <a:ea typeface="微软雅黑" panose="020B0503020204020204" pitchFamily="34" charset="-122"/>
                <a:cs typeface="+mn-ea"/>
                <a:sym typeface="+mn-lt"/>
              </a:rPr>
              <a:t>—</a:t>
            </a:r>
            <a:r>
              <a:rPr lang="zh-CN" altLang="en-US" sz="3200" b="1">
                <a:solidFill>
                  <a:srgbClr val="CD0409"/>
                </a:solidFill>
                <a:latin typeface="微软雅黑" panose="020B0503020204020204" pitchFamily="34" charset="-122"/>
                <a:ea typeface="微软雅黑" panose="020B0503020204020204" pitchFamily="34" charset="-122"/>
                <a:cs typeface="+mn-ea"/>
                <a:sym typeface="+mn-lt"/>
              </a:rPr>
              <a:t>事件过程</a:t>
            </a:r>
            <a:r>
              <a:rPr lang="en-US" altLang="zh-CN" sz="3200" b="1">
                <a:solidFill>
                  <a:srgbClr val="CD0409"/>
                </a:solidFill>
                <a:latin typeface="微软雅黑" panose="020B0503020204020204" pitchFamily="34" charset="-122"/>
                <a:ea typeface="微软雅黑" panose="020B0503020204020204" pitchFamily="34" charset="-122"/>
                <a:cs typeface="+mn-ea"/>
                <a:sym typeface="+mn-lt"/>
              </a:rPr>
              <a:t>—</a:t>
            </a:r>
            <a:endParaRPr lang="zh-CN" altLang="en-US" sz="3200" b="1" dirty="0">
              <a:solidFill>
                <a:srgbClr val="CD0409"/>
              </a:solidFill>
              <a:latin typeface="微软雅黑" panose="020B0503020204020204" pitchFamily="34" charset="-122"/>
              <a:ea typeface="微软雅黑" panose="020B0503020204020204" pitchFamily="34" charset="-122"/>
              <a:cs typeface="+mn-ea"/>
              <a:sym typeface="+mn-lt"/>
            </a:endParaRPr>
          </a:p>
        </p:txBody>
      </p:sp>
      <p:grpSp>
        <p:nvGrpSpPr>
          <p:cNvPr id="6" name="组合 5">
            <a:extLst>
              <a:ext uri="{FF2B5EF4-FFF2-40B4-BE49-F238E27FC236}">
                <a16:creationId xmlns:a16="http://schemas.microsoft.com/office/drawing/2014/main" id="{67576827-60F2-4E9D-9C0F-3C8E24E1397E}"/>
              </a:ext>
            </a:extLst>
          </p:cNvPr>
          <p:cNvGrpSpPr/>
          <p:nvPr/>
        </p:nvGrpSpPr>
        <p:grpSpPr>
          <a:xfrm>
            <a:off x="5416548" y="1727273"/>
            <a:ext cx="2990852" cy="419100"/>
            <a:chOff x="4914900" y="3848100"/>
            <a:chExt cx="2990852" cy="419100"/>
          </a:xfrm>
        </p:grpSpPr>
        <p:sp>
          <p:nvSpPr>
            <p:cNvPr id="8" name="矩形: 圆角 7">
              <a:extLst>
                <a:ext uri="{FF2B5EF4-FFF2-40B4-BE49-F238E27FC236}">
                  <a16:creationId xmlns:a16="http://schemas.microsoft.com/office/drawing/2014/main" id="{2C25135E-D5CE-452B-B686-CFF74F4ED978}"/>
                </a:ext>
              </a:extLst>
            </p:cNvPr>
            <p:cNvSpPr/>
            <p:nvPr/>
          </p:nvSpPr>
          <p:spPr>
            <a:xfrm>
              <a:off x="4914900" y="3848100"/>
              <a:ext cx="2825754" cy="419100"/>
            </a:xfrm>
            <a:prstGeom prst="roundRect">
              <a:avLst>
                <a:gd name="adj" fmla="val 28788"/>
              </a:avLst>
            </a:prstGeom>
            <a:solidFill>
              <a:srgbClr val="CD0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E8FAC91F-FD5E-4F04-A251-DAF92AF01A0B}"/>
                </a:ext>
              </a:extLst>
            </p:cNvPr>
            <p:cNvSpPr txBox="1"/>
            <p:nvPr/>
          </p:nvSpPr>
          <p:spPr>
            <a:xfrm>
              <a:off x="5079998" y="3872468"/>
              <a:ext cx="2825754" cy="369332"/>
            </a:xfrm>
            <a:prstGeom prst="rect">
              <a:avLst/>
            </a:prstGeom>
            <a:noFill/>
          </p:spPr>
          <p:txBody>
            <a:bodyPr wrap="square">
              <a:spAutoFit/>
            </a:bodyPr>
            <a:lstStyle>
              <a:defPPr>
                <a:defRPr lang="zh-CN"/>
              </a:defPPr>
              <a:lvl1pPr>
                <a:defRPr kumimoji="0" b="1" i="0" u="none" strike="noStrike" cap="none" spc="100" normalizeH="0" baseline="0">
                  <a:ln>
                    <a:noFill/>
                  </a:ln>
                  <a:solidFill>
                    <a:schemeClr val="bg1"/>
                  </a:solidFill>
                  <a:effectLst/>
                  <a:uLnTx/>
                  <a:uFillTx/>
                  <a:latin typeface="微软雅黑" panose="020B0503020204020204" pitchFamily="34" charset="-122"/>
                  <a:ea typeface="微软雅黑" panose="020B0503020204020204" pitchFamily="34" charset="-122"/>
                  <a:cs typeface="+mn-ea"/>
                </a:defRPr>
              </a:lvl1pPr>
            </a:lstStyle>
            <a:p>
              <a:r>
                <a:rPr lang="en-US" altLang="zh-CN">
                  <a:sym typeface="+mn-lt"/>
                </a:rPr>
                <a:t>1935</a:t>
              </a:r>
              <a:r>
                <a:rPr lang="zh-CN" altLang="en-US">
                  <a:sym typeface="+mn-lt"/>
                </a:rPr>
                <a:t>年</a:t>
              </a:r>
              <a:r>
                <a:rPr lang="en-US" altLang="zh-CN">
                  <a:sym typeface="+mn-lt"/>
                </a:rPr>
                <a:t>12</a:t>
              </a:r>
              <a:r>
                <a:rPr lang="zh-CN" altLang="en-US">
                  <a:sym typeface="+mn-lt"/>
                </a:rPr>
                <a:t>月</a:t>
              </a:r>
              <a:r>
                <a:rPr lang="en-US" altLang="zh-CN">
                  <a:sym typeface="+mn-lt"/>
                </a:rPr>
                <a:t>9</a:t>
              </a:r>
              <a:r>
                <a:rPr lang="zh-CN" altLang="en-US">
                  <a:sym typeface="+mn-lt"/>
                </a:rPr>
                <a:t>日凌晨</a:t>
              </a:r>
              <a:endParaRPr lang="zh-CN" altLang="en-US"/>
            </a:p>
          </p:txBody>
        </p:sp>
      </p:grpSp>
      <p:grpSp>
        <p:nvGrpSpPr>
          <p:cNvPr id="14" name="组合 13">
            <a:extLst>
              <a:ext uri="{FF2B5EF4-FFF2-40B4-BE49-F238E27FC236}">
                <a16:creationId xmlns:a16="http://schemas.microsoft.com/office/drawing/2014/main" id="{E31A226E-2E30-4AD9-95EB-6476D2E3EBED}"/>
              </a:ext>
            </a:extLst>
          </p:cNvPr>
          <p:cNvGrpSpPr/>
          <p:nvPr/>
        </p:nvGrpSpPr>
        <p:grpSpPr>
          <a:xfrm>
            <a:off x="5349874" y="4096852"/>
            <a:ext cx="6149417" cy="400110"/>
            <a:chOff x="5349874" y="4218604"/>
            <a:chExt cx="6149417" cy="400110"/>
          </a:xfrm>
        </p:grpSpPr>
        <p:sp>
          <p:nvSpPr>
            <p:cNvPr id="11" name="矩形 10">
              <a:extLst>
                <a:ext uri="{FF2B5EF4-FFF2-40B4-BE49-F238E27FC236}">
                  <a16:creationId xmlns:a16="http://schemas.microsoft.com/office/drawing/2014/main" id="{5B4FA400-1A06-49C3-B6BA-66321F4CAEC7}"/>
                </a:ext>
              </a:extLst>
            </p:cNvPr>
            <p:cNvSpPr/>
            <p:nvPr/>
          </p:nvSpPr>
          <p:spPr>
            <a:xfrm>
              <a:off x="6429935" y="4218604"/>
              <a:ext cx="3954929" cy="400110"/>
            </a:xfrm>
            <a:prstGeom prst="rect">
              <a:avLst/>
            </a:prstGeom>
            <a:solidFill>
              <a:srgbClr val="C00000"/>
            </a:solid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1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学生示威游行队伍从新华门出发</a:t>
              </a:r>
            </a:p>
          </p:txBody>
        </p:sp>
        <p:sp>
          <p:nvSpPr>
            <p:cNvPr id="13" name="矩形 12">
              <a:extLst>
                <a:ext uri="{FF2B5EF4-FFF2-40B4-BE49-F238E27FC236}">
                  <a16:creationId xmlns:a16="http://schemas.microsoft.com/office/drawing/2014/main" id="{D13F7B62-A337-46F9-97A7-73D2FD9ED1EB}"/>
                </a:ext>
              </a:extLst>
            </p:cNvPr>
            <p:cNvSpPr/>
            <p:nvPr/>
          </p:nvSpPr>
          <p:spPr>
            <a:xfrm>
              <a:off x="5349874" y="4395799"/>
              <a:ext cx="1013387" cy="45719"/>
            </a:xfrm>
            <a:prstGeom prst="rect">
              <a:avLst/>
            </a:prstGeom>
            <a:solidFill>
              <a:srgbClr val="CD0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88324EDF-C33A-45E1-87D6-5A462A5021EE}"/>
                </a:ext>
              </a:extLst>
            </p:cNvPr>
            <p:cNvSpPr/>
            <p:nvPr/>
          </p:nvSpPr>
          <p:spPr>
            <a:xfrm>
              <a:off x="10485904" y="4395799"/>
              <a:ext cx="1013387" cy="45719"/>
            </a:xfrm>
            <a:prstGeom prst="rect">
              <a:avLst/>
            </a:prstGeom>
            <a:solidFill>
              <a:srgbClr val="CD0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a:extLst>
              <a:ext uri="{FF2B5EF4-FFF2-40B4-BE49-F238E27FC236}">
                <a16:creationId xmlns:a16="http://schemas.microsoft.com/office/drawing/2014/main" id="{684FAC6F-BC2C-450D-A519-E076D146FF6E}"/>
              </a:ext>
            </a:extLst>
          </p:cNvPr>
          <p:cNvSpPr txBox="1"/>
          <p:nvPr/>
        </p:nvSpPr>
        <p:spPr>
          <a:xfrm>
            <a:off x="5368600" y="4584698"/>
            <a:ext cx="6096000" cy="1346202"/>
          </a:xfrm>
          <a:prstGeom prst="rect">
            <a:avLst/>
          </a:prstGeom>
        </p:spPr>
        <p:txBody>
          <a:bodyPr wrap="square">
            <a:spAutoFit/>
          </a:bodyPr>
          <a:lstStyle>
            <a:defPPr>
              <a:defRPr lang="zh-CN"/>
            </a:defPPr>
            <a:lvl1pPr marR="0" lvl="0" indent="0" fontAlgn="auto">
              <a:lnSpc>
                <a:spcPct val="130000"/>
              </a:lnSpc>
              <a:spcBef>
                <a:spcPts val="0"/>
              </a:spcBef>
              <a:spcAft>
                <a:spcPts val="0"/>
              </a:spcAft>
              <a:buClrTx/>
              <a:buSzTx/>
              <a:buFontTx/>
              <a:buNone/>
              <a:tabLst/>
              <a:defRPr kumimoji="0" sz="1600" b="0" i="0" u="none" strike="noStrike" cap="none" spc="100" normalizeH="0" baseline="0">
                <a:ln>
                  <a:noFill/>
                </a:ln>
                <a:solidFill>
                  <a:prstClr val="black"/>
                </a:solidFill>
                <a:effectLst/>
                <a:uLnTx/>
                <a:uFillTx/>
                <a:latin typeface="微软雅黑" panose="020B0503020204020204" pitchFamily="34" charset="-122"/>
                <a:ea typeface="微软雅黑" panose="020B0503020204020204" pitchFamily="34" charset="-122"/>
                <a:cs typeface="+mn-ea"/>
              </a:defRPr>
            </a:lvl1pPr>
          </a:lstStyle>
          <a:p>
            <a:r>
              <a:rPr lang="zh-CN" altLang="en-US">
                <a:sym typeface="+mn-lt"/>
              </a:rPr>
              <a:t>上午</a:t>
            </a:r>
            <a:r>
              <a:rPr lang="en-US" altLang="zh-CN">
                <a:sym typeface="+mn-lt"/>
              </a:rPr>
              <a:t>10</a:t>
            </a:r>
            <a:r>
              <a:rPr lang="zh-CN" altLang="en-US">
                <a:sym typeface="+mn-lt"/>
              </a:rPr>
              <a:t>点半，新华门前汇集了中国大学、北平师范大学、东北大学等十多所学校</a:t>
            </a:r>
            <a:r>
              <a:rPr lang="en-US" altLang="zh-CN">
                <a:sym typeface="+mn-lt"/>
              </a:rPr>
              <a:t>1000</a:t>
            </a:r>
            <a:r>
              <a:rPr lang="zh-CN" altLang="en-US">
                <a:sym typeface="+mn-lt"/>
              </a:rPr>
              <a:t>多人的请愿队伍。新华门紧闭着，门前排列着警车和架着机关枪的摩托车，军警宪兵手持刀枪杀气腾腾。请愿学生高举着旗帜，手持标语，高呼抗日救国口号。</a:t>
            </a:r>
            <a:endParaRPr lang="en-US" altLang="zh-CN" dirty="0">
              <a:sym typeface="+mn-lt"/>
            </a:endParaRPr>
          </a:p>
        </p:txBody>
      </p:sp>
    </p:spTree>
    <p:extLst>
      <p:ext uri="{BB962C8B-B14F-4D97-AF65-F5344CB8AC3E}">
        <p14:creationId xmlns:p14="http://schemas.microsoft.com/office/powerpoint/2010/main" val="3173634511"/>
      </p:ext>
    </p:extLst>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wipe(down)">
                                      <p:cBhvr>
                                        <p:cTn id="7" dur="5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barn(inVertical)">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18839F98-3A07-4600-893C-131F34F39C29}"/>
              </a:ext>
            </a:extLst>
          </p:cNvPr>
          <p:cNvSpPr/>
          <p:nvPr/>
        </p:nvSpPr>
        <p:spPr>
          <a:xfrm>
            <a:off x="2176143" y="4131279"/>
            <a:ext cx="8874762" cy="1895519"/>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10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推选</a:t>
            </a:r>
            <a:r>
              <a:rPr kumimoji="0" lang="zh-CN" altLang="en-US" sz="1600" b="0" i="0" u="none" strike="noStrike" kern="1200" cap="none" spc="10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董毓华、宋黎和于刚等</a:t>
            </a:r>
            <a:r>
              <a:rPr kumimoji="0" lang="en-US" altLang="zh-CN" sz="1600" b="0" i="0" u="none" strike="noStrike" kern="1200" cap="none" spc="10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12</a:t>
            </a:r>
            <a:r>
              <a:rPr kumimoji="0" lang="zh-CN" altLang="en-US" sz="1600" b="0" i="0" u="none" strike="noStrike" kern="1200" cap="none" spc="10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人为代表，要求面见何应钦，并提出反对华北成立防共自治委员会、停止内战、立即释放被捕学生等</a:t>
            </a:r>
            <a:r>
              <a:rPr kumimoji="0" lang="en-US" altLang="zh-CN" sz="1600" b="0" i="0" u="none" strike="noStrike" kern="1200" cap="none" spc="10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6</a:t>
            </a:r>
            <a:r>
              <a:rPr kumimoji="0" lang="zh-CN" altLang="en-US" sz="1600" b="0" i="0" u="none" strike="noStrike" kern="1200" cap="none" spc="10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项要求。上午</a:t>
            </a:r>
            <a:r>
              <a:rPr kumimoji="0" lang="en-US" altLang="zh-CN" sz="1600" b="0" i="0" u="none" strike="noStrike" kern="1200" cap="none" spc="10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11</a:t>
            </a:r>
            <a:r>
              <a:rPr kumimoji="0" lang="zh-CN" altLang="en-US" sz="1600" b="0" i="0" u="none" strike="noStrike" kern="1200" cap="none" spc="10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时，何应钦的秘书侯成出来与学生会面，对学生提出的要求一味敷衍搪塞，为国民党对日妥协对内反共政策百般狡辩。同学们对其答复极为愤慨，振臂高呼“打倒卖国贼”，“请愿不成，我们示威游行去”，宋黎被推举为游行队伍的总指挥。</a:t>
            </a:r>
          </a:p>
        </p:txBody>
      </p:sp>
      <p:sp>
        <p:nvSpPr>
          <p:cNvPr id="5" name="矩形 4">
            <a:extLst>
              <a:ext uri="{FF2B5EF4-FFF2-40B4-BE49-F238E27FC236}">
                <a16:creationId xmlns:a16="http://schemas.microsoft.com/office/drawing/2014/main" id="{A6282E21-CC29-4F76-9EDF-217219170905}"/>
              </a:ext>
            </a:extLst>
          </p:cNvPr>
          <p:cNvSpPr/>
          <p:nvPr/>
        </p:nvSpPr>
        <p:spPr>
          <a:xfrm>
            <a:off x="3925945" y="553872"/>
            <a:ext cx="4340109" cy="584775"/>
          </a:xfrm>
          <a:prstGeom prst="rect">
            <a:avLst/>
          </a:prstGeom>
          <a:noFill/>
          <a:ln>
            <a:noFill/>
          </a:ln>
        </p:spPr>
        <p:txBody>
          <a:bodyPr vert="horz" wrap="square">
            <a:spAutoFit/>
          </a:bodyPr>
          <a:lstStyle/>
          <a:p>
            <a:pPr algn="dist"/>
            <a:r>
              <a:rPr lang="en-US" altLang="zh-CN" sz="3200" b="1">
                <a:solidFill>
                  <a:srgbClr val="CD0409"/>
                </a:solidFill>
                <a:latin typeface="微软雅黑" panose="020B0503020204020204" pitchFamily="34" charset="-122"/>
                <a:ea typeface="微软雅黑" panose="020B0503020204020204" pitchFamily="34" charset="-122"/>
                <a:cs typeface="+mn-ea"/>
                <a:sym typeface="+mn-lt"/>
              </a:rPr>
              <a:t>—</a:t>
            </a:r>
            <a:r>
              <a:rPr lang="zh-CN" altLang="en-US" sz="3200" b="1">
                <a:solidFill>
                  <a:srgbClr val="CD0409"/>
                </a:solidFill>
                <a:latin typeface="微软雅黑" panose="020B0503020204020204" pitchFamily="34" charset="-122"/>
                <a:ea typeface="微软雅黑" panose="020B0503020204020204" pitchFamily="34" charset="-122"/>
                <a:cs typeface="+mn-ea"/>
                <a:sym typeface="+mn-lt"/>
              </a:rPr>
              <a:t>事件过程</a:t>
            </a:r>
            <a:r>
              <a:rPr lang="en-US" altLang="zh-CN" sz="3200" b="1">
                <a:solidFill>
                  <a:srgbClr val="CD0409"/>
                </a:solidFill>
                <a:latin typeface="微软雅黑" panose="020B0503020204020204" pitchFamily="34" charset="-122"/>
                <a:ea typeface="微软雅黑" panose="020B0503020204020204" pitchFamily="34" charset="-122"/>
                <a:cs typeface="+mn-ea"/>
                <a:sym typeface="+mn-lt"/>
              </a:rPr>
              <a:t>—</a:t>
            </a:r>
            <a:endParaRPr lang="zh-CN" altLang="en-US" sz="3200" b="1" dirty="0">
              <a:solidFill>
                <a:srgbClr val="CD0409"/>
              </a:solidFill>
              <a:latin typeface="微软雅黑" panose="020B0503020204020204" pitchFamily="34" charset="-122"/>
              <a:ea typeface="微软雅黑" panose="020B0503020204020204" pitchFamily="34" charset="-122"/>
              <a:cs typeface="+mn-ea"/>
              <a:sym typeface="+mn-lt"/>
            </a:endParaRPr>
          </a:p>
        </p:txBody>
      </p:sp>
      <p:pic>
        <p:nvPicPr>
          <p:cNvPr id="5122" name="Picture 2">
            <a:extLst>
              <a:ext uri="{FF2B5EF4-FFF2-40B4-BE49-F238E27FC236}">
                <a16:creationId xmlns:a16="http://schemas.microsoft.com/office/drawing/2014/main" id="{D2A5AE58-7373-4A81-A30C-809D108B4AE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30606" b="33772"/>
          <a:stretch/>
        </p:blipFill>
        <p:spPr bwMode="auto">
          <a:xfrm>
            <a:off x="742949" y="1488626"/>
            <a:ext cx="10706100" cy="2321661"/>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a:extLst>
              <a:ext uri="{FF2B5EF4-FFF2-40B4-BE49-F238E27FC236}">
                <a16:creationId xmlns:a16="http://schemas.microsoft.com/office/drawing/2014/main" id="{FD0678B7-6225-4266-9DE4-5873326E88BB}"/>
              </a:ext>
            </a:extLst>
          </p:cNvPr>
          <p:cNvGrpSpPr/>
          <p:nvPr/>
        </p:nvGrpSpPr>
        <p:grpSpPr>
          <a:xfrm>
            <a:off x="961388" y="3085732"/>
            <a:ext cx="816612" cy="2895600"/>
            <a:chOff x="1126488" y="2996832"/>
            <a:chExt cx="816612" cy="2895600"/>
          </a:xfrm>
        </p:grpSpPr>
        <p:sp>
          <p:nvSpPr>
            <p:cNvPr id="2" name="矩形: 圆角 1">
              <a:extLst>
                <a:ext uri="{FF2B5EF4-FFF2-40B4-BE49-F238E27FC236}">
                  <a16:creationId xmlns:a16="http://schemas.microsoft.com/office/drawing/2014/main" id="{AD727395-0490-4CBB-9E2E-8DFD30D6D543}"/>
                </a:ext>
              </a:extLst>
            </p:cNvPr>
            <p:cNvSpPr/>
            <p:nvPr/>
          </p:nvSpPr>
          <p:spPr>
            <a:xfrm>
              <a:off x="1126488" y="2996832"/>
              <a:ext cx="816612" cy="2895600"/>
            </a:xfrm>
            <a:prstGeom prst="roundRect">
              <a:avLst/>
            </a:prstGeom>
            <a:solidFill>
              <a:srgbClr val="CD0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E01BD1E4-85B2-4766-BF8A-F8D757A75DFB}"/>
                </a:ext>
              </a:extLst>
            </p:cNvPr>
            <p:cNvSpPr txBox="1"/>
            <p:nvPr/>
          </p:nvSpPr>
          <p:spPr>
            <a:xfrm>
              <a:off x="1261424" y="3396171"/>
              <a:ext cx="546739" cy="2062103"/>
            </a:xfrm>
            <a:prstGeom prst="rect">
              <a:avLst/>
            </a:prstGeom>
            <a:noFill/>
          </p:spPr>
          <p:txBody>
            <a:bodyPr wrap="square">
              <a:spAutoFit/>
            </a:bodyPr>
            <a:lstStyle>
              <a:defPPr>
                <a:defRPr lang="zh-CN"/>
              </a:defPPr>
              <a:lvl1pPr>
                <a:defRPr kumimoji="0" b="1" i="0" u="none" strike="noStrike" cap="none" spc="100" normalizeH="0" baseline="0">
                  <a:ln>
                    <a:noFill/>
                  </a:ln>
                  <a:solidFill>
                    <a:schemeClr val="bg1"/>
                  </a:solidFill>
                  <a:effectLst/>
                  <a:uLnTx/>
                  <a:uFillTx/>
                  <a:latin typeface="微软雅黑" panose="020B0503020204020204" pitchFamily="34" charset="-122"/>
                  <a:ea typeface="微软雅黑" panose="020B0503020204020204" pitchFamily="34" charset="-122"/>
                  <a:cs typeface="+mn-ea"/>
                </a:defRPr>
              </a:lvl1pPr>
            </a:lstStyle>
            <a:p>
              <a:r>
                <a:rPr lang="zh-CN" altLang="en-US" sz="3200"/>
                <a:t>游行代表</a:t>
              </a:r>
            </a:p>
          </p:txBody>
        </p:sp>
      </p:grpSp>
    </p:spTree>
    <p:extLst>
      <p:ext uri="{BB962C8B-B14F-4D97-AF65-F5344CB8AC3E}">
        <p14:creationId xmlns:p14="http://schemas.microsoft.com/office/powerpoint/2010/main" val="1768379550"/>
      </p:ext>
    </p:extLst>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wipe(left)">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126</TotalTime>
  <Words>2759</Words>
  <Application>Microsoft Office PowerPoint</Application>
  <PresentationFormat>宽屏</PresentationFormat>
  <Paragraphs>141</Paragraphs>
  <Slides>23</Slides>
  <Notes>17</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23</vt:i4>
      </vt:variant>
    </vt:vector>
  </HeadingPairs>
  <TitlesOfParts>
    <vt:vector size="30" baseType="lpstr">
      <vt:lpstr>Roboto</vt:lpstr>
      <vt:lpstr>等线</vt:lpstr>
      <vt:lpstr>思源黑体 CN Medium</vt:lpstr>
      <vt:lpstr>微软雅黑</vt:lpstr>
      <vt:lpstr>Arial</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https://shop64367517.taobao.com</Manager>
  <Company>锦素图文素材坊</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锦素图文素材坊</dc:title>
  <dc:subject>https://shop64367517.taobao.com</dc:subject>
  <dc:creator>锦素图文素材坊</dc:creator>
  <cp:keywords>锦素图文素材坊</cp:keywords>
  <dc:description>https://shop64367517.taobao.com</dc:description>
  <cp:lastModifiedBy>sujun</cp:lastModifiedBy>
  <cp:revision>15</cp:revision>
  <dcterms:created xsi:type="dcterms:W3CDTF">2020-11-24T07:33:53Z</dcterms:created>
  <dcterms:modified xsi:type="dcterms:W3CDTF">2021-11-01T06:26:21Z</dcterms:modified>
  <cp:category>https://shop64367517.taobao.com</cp:category>
</cp:coreProperties>
</file>