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99" r:id="rId2"/>
    <p:sldId id="300" r:id="rId3"/>
    <p:sldId id="301" r:id="rId4"/>
    <p:sldId id="258" r:id="rId5"/>
    <p:sldId id="278" r:id="rId6"/>
    <p:sldId id="302" r:id="rId7"/>
    <p:sldId id="279" r:id="rId8"/>
    <p:sldId id="303" r:id="rId9"/>
    <p:sldId id="281" r:id="rId10"/>
    <p:sldId id="280" r:id="rId11"/>
    <p:sldId id="282" r:id="rId12"/>
    <p:sldId id="283" r:id="rId13"/>
    <p:sldId id="284" r:id="rId14"/>
    <p:sldId id="285" r:id="rId15"/>
    <p:sldId id="286" r:id="rId16"/>
    <p:sldId id="304" r:id="rId17"/>
    <p:sldId id="287" r:id="rId18"/>
    <p:sldId id="30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3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8" d="100"/>
          <a:sy n="58" d="100"/>
        </p:scale>
        <p:origin x="1620" y="3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94B2903-42A3-4620-B3B6-F1035DF330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52B426-B888-4D21-B903-79E6BE8505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EBE40-92EB-4103-9986-C1CD8147519F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C5EF00-19AF-41EF-9DD2-EE473DAB2F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950F43-1341-4982-B539-61214BE422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938A7-3C41-48B8-8314-57451760E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236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DB7A0-BB03-4F87-954F-D088D5C20F27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D49A7-0894-4078-8D04-66CC344281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835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5D49A7-0894-4078-8D04-66CC344281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58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840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207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369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546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5D49A7-0894-4078-8D04-66CC344281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38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083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246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821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5D49A7-0894-4078-8D04-66CC344281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410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710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5D49A7-0894-4078-8D04-66CC344281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9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622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419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670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86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D0F7BB-66FA-4DF3-B242-4B6AA94C6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ea typeface="印品天逸黑" panose="02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F7BE77-6459-468B-A24A-531D7371A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ea typeface="印品天逸黑" panose="02000500000000000000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E41AC6-C7B3-4AD5-824C-016AACCB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fld id="{34A0D743-E9AD-4B74-A579-9DBE9E0F8ECF}" type="datetimeFigureOut">
              <a:rPr lang="zh-CN" altLang="en-US" smtClean="0"/>
              <a:pPr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F722B-47F6-4529-9AA8-AC90D44BE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B3D531-83A1-44F0-B2C1-CBCFD12B8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fld id="{F2D62885-89D3-490B-B67A-BAB8C26A2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20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3836CB-41D1-4460-A8FB-2105E8EC4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02F2BE-CF27-4BC6-A573-E8CC136871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  <a:lvl2pPr>
              <a:defRPr>
                <a:ea typeface="印品天逸黑" panose="02000500000000000000" pitchFamily="2" charset="-122"/>
              </a:defRPr>
            </a:lvl2pPr>
            <a:lvl3pPr>
              <a:defRPr>
                <a:ea typeface="印品天逸黑" panose="02000500000000000000" pitchFamily="2" charset="-122"/>
              </a:defRPr>
            </a:lvl3pPr>
            <a:lvl4pPr>
              <a:defRPr>
                <a:ea typeface="印品天逸黑" panose="02000500000000000000" pitchFamily="2" charset="-122"/>
              </a:defRPr>
            </a:lvl4pPr>
            <a:lvl5pPr>
              <a:defRPr>
                <a:ea typeface="印品天逸黑" panose="02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CF5F23-208A-4C19-937A-C1956D65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fld id="{34A0D743-E9AD-4B74-A579-9DBE9E0F8ECF}" type="datetimeFigureOut">
              <a:rPr lang="zh-CN" altLang="en-US" smtClean="0"/>
              <a:pPr/>
              <a:t>2021/11/1 Monday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876C14-A530-4EC3-9107-2F616BA62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EEBA79-9921-4F9A-AA6C-0AB85E79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印品天逸黑" panose="02000500000000000000" pitchFamily="2" charset="-122"/>
              </a:defRPr>
            </a:lvl1pPr>
          </a:lstStyle>
          <a:p>
            <a:fld id="{F2D62885-89D3-490B-B67A-BAB8C26A248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370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F37770-5D70-4E00-8D86-D9A0FD60C0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4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B4A63B-0EC2-416A-AF6F-839EF739C4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DCF824-8533-4358-99D4-7AB8467BC8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FDB5CB-13BC-4A78-A66D-56B92D36CA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9" t="16042" r="14584" b="39375"/>
          <a:stretch/>
        </p:blipFill>
        <p:spPr>
          <a:xfrm>
            <a:off x="1924050" y="1448586"/>
            <a:ext cx="8343900" cy="27178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C3DA01-E272-4A83-93D3-E6EBA93C3923}"/>
              </a:ext>
            </a:extLst>
          </p:cNvPr>
          <p:cNvSpPr txBox="1"/>
          <p:nvPr/>
        </p:nvSpPr>
        <p:spPr>
          <a:xfrm>
            <a:off x="1924050" y="3558480"/>
            <a:ext cx="575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B0008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勿忘国耻 缅怀先烈 珍爱和平 铭记历史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3BF809-09D7-4F9F-A3A5-81551B4ECEAF}"/>
              </a:ext>
            </a:extLst>
          </p:cNvPr>
          <p:cNvSpPr txBox="1"/>
          <p:nvPr/>
        </p:nvSpPr>
        <p:spPr>
          <a:xfrm>
            <a:off x="2640686" y="4166386"/>
            <a:ext cx="7260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印品天逸黑" panose="02000500000000000000" pitchFamily="2" charset="-122"/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</a:t>
            </a:r>
          </a:p>
        </p:txBody>
      </p:sp>
    </p:spTree>
    <p:extLst>
      <p:ext uri="{BB962C8B-B14F-4D97-AF65-F5344CB8AC3E}">
        <p14:creationId xmlns:p14="http://schemas.microsoft.com/office/powerpoint/2010/main" val="259567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94178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6F9ED32A-BF5F-499E-A49D-94315A0F7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379" y="1701282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南京国民政府指派“冀察政务委员会”委员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人，指定宋哲元为委员长。宋哲元派军警分驻各大学校门，严禁学生出校游行示威。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452A1C86-E979-40A9-9B3B-511A4C14F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379" y="3094817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上海、南京、武汉和广州等地大、中学校学生声援北平学生。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AA90031-2F5C-4385-97C9-A4A38FAE3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379" y="4065214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北平６所大学的校长联名发表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告同学书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，称：被捕学生已完全释放，请愿及罢课的目的已经达到，望同学们即日恢复学业。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8EFE65C-471C-46F7-A1D7-524D9B35E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13" y="850376"/>
            <a:ext cx="5157247" cy="51572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B146848-CB44-4BB1-9386-F0A372BE33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1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85661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20DABC28-0C3A-413E-92FF-0CDB797D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016" y="1881461"/>
            <a:ext cx="6161088" cy="12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北平市长秦德纯邀各校学生代表举行茶话会，力劝学生即日复课，“勿作轨外行动”，“顾及华北现在环境，勿因言语引起对外纠纷”。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8DDF3E0C-C5C5-460B-8A07-29C991629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016" y="4068649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北平市政府与各大学当局宣布，自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日起学生一律上课，如有违反，严惩不贷。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99A6567C-597D-40D4-9538-7CBB393D0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016" y="3092242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上海各大学学生救国会成立，通电声援北平学生运动。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07123F0-9263-44FF-B300-542DCC10E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30" y="1461154"/>
            <a:ext cx="4227922" cy="42279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0B0629E-EA1C-4E88-BC76-573DCA6724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9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47044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685D5BE0-E176-4B2C-B142-E7545BAE3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052" y="1512343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44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所大中学校学生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万余人，再次举行游行示威。游行队伍遭军警镇压，被捕者二三十人，受伤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400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余人。 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F2B7E22E-6F43-428A-90C8-8701A2F03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052" y="2486837"/>
            <a:ext cx="9151144" cy="44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学生游行队伍集合在天桥、正阳门召开市民大会，市民２万余人参加。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B36DB67-6607-40A1-85F7-03F9412FB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052" y="3070650"/>
            <a:ext cx="8576462" cy="44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北平罢工、罢市、罢课。</a:t>
            </a: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E094D5F9-52A6-45BF-A282-4CC6F0719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052" y="3654463"/>
            <a:ext cx="3420262" cy="82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原定本日成立的“冀察政务委员会”，延期成立。    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CB68E4B-CD07-45D0-88F6-3F8D56D0B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24" y="2901230"/>
            <a:ext cx="3420262" cy="26602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BDC6787-D988-47E4-877B-199C6357E4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8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84750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69086BE7-CC77-4330-A128-76A848186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013" y="2022078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宋哲元发表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告北平学生书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，称“有共党煽动利用学生爱国运动”，如仍有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轨外行动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，决予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适当制止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5ABFF378-8706-45E3-A86F-F7D1AC978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5" y="3187072"/>
            <a:ext cx="4829182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1936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　京、津等地学生组织南下宣传团，深入到工农群众中去宣传抗日。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94A16A15-F6AB-446A-8DCF-C8B87DDD7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5" y="4387780"/>
            <a:ext cx="4829182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31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为北平第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中学学生郭清死于狱中，北平举行抬棺示威游行。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927EB638-D88E-42C1-920E-5152A4D7F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4801" y="2577430"/>
            <a:ext cx="3442807" cy="344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89410D2-6AEB-41A0-9203-DCC319B69E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9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4C76B18B-A74E-4131-8A8E-F2465E131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3641948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28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北平举行示威游行，游行的口号是：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拥护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军抗日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发扬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军抗日传统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打倒日本帝国主义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等。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7A03510E-5CBF-44A5-9162-A9C32A866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4555235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30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冀察政务委员会委员长兼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军军长宋哲元发表谈话，表示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若日本仍然增兵华北，余将与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军将士实行抗日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。</a:t>
            </a: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id="{99292BCA-31B9-496B-9F40-D30464D5C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8292" y="426273"/>
            <a:ext cx="7695415" cy="336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EDF35FB-CBFF-467B-9049-D7AE44C44D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3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75324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142C5E6A-1FA3-4997-9DE2-0F6C88AAC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2022078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次示威游行，反对日本继续向华北增兵。沿途军警对游行队伍不加干涉，并予以同情 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26B30D6D-5B96-452D-B69B-4DAECD828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3623185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次示威游行，高呼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援助绥远抗战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各党派联合起来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等口号。</a:t>
            </a: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3DCE4ED6-A830-4A99-9D7A-163093632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603" y="1519164"/>
            <a:ext cx="4804597" cy="343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FA9EA3D-9EB5-4067-ABCD-1FB6844564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6FA9B4-9A57-4CD0-8DE8-67C1DF530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B039A5-D9C9-4A6E-95C9-D9BC96EE39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" t="56906" r="7480" b="3506"/>
          <a:stretch/>
        </p:blipFill>
        <p:spPr>
          <a:xfrm>
            <a:off x="2848465" y="2029381"/>
            <a:ext cx="6495069" cy="29644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9BD224-6FE7-4713-B850-FD86816F0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84" y="2029381"/>
            <a:ext cx="4689835" cy="46898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D45D02-F79C-413B-A7DA-78B6EF1F33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" t="32240"/>
          <a:stretch/>
        </p:blipFill>
        <p:spPr>
          <a:xfrm>
            <a:off x="0" y="3351229"/>
            <a:ext cx="12144179" cy="35067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D71650-8A50-43CF-AD9E-4CCABA8BAB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r="68523" b="67661"/>
          <a:stretch/>
        </p:blipFill>
        <p:spPr>
          <a:xfrm>
            <a:off x="0" y="0"/>
            <a:ext cx="5156462" cy="2260067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81E0558A-1236-4A16-B368-555B97272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232" y="2767280"/>
            <a:ext cx="544953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第四章</a:t>
            </a:r>
            <a:endParaRPr lang="en-US" altLang="zh-CN" sz="4400" kern="0" spc="120" dirty="0">
              <a:solidFill>
                <a:prstClr val="white"/>
              </a:solidFill>
              <a:latin typeface="印品天逸黑" panose="02000500000000000000" pitchFamily="2" charset="-122"/>
              <a:ea typeface="印品天逸黑" panose="02000500000000000000" pitchFamily="2" charset="-122"/>
            </a:endParaRPr>
          </a:p>
          <a:p>
            <a:pPr lvl="0" algn="ctr"/>
            <a:r>
              <a:rPr lang="zh-CN" altLang="en-US" sz="36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学生爱国运动意义及精神</a:t>
            </a:r>
          </a:p>
        </p:txBody>
      </p:sp>
    </p:spTree>
    <p:extLst>
      <p:ext uri="{BB962C8B-B14F-4D97-AF65-F5344CB8AC3E}">
        <p14:creationId xmlns:p14="http://schemas.microsoft.com/office/powerpoint/2010/main" val="304542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0"/>
            <a:ext cx="3923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运动意义及精神 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57EF1C3-6A78-40B1-86BB-2D87E7E8809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1774428"/>
            <a:ext cx="9667875" cy="224948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　    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九运动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EB563AFE-4173-4A17-84B6-6618CB285798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4023915"/>
            <a:ext cx="9667875" cy="1799074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　正如毛泽东所指出的，一二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天逸黑" panose="02000500000000000000" pitchFamily="2" charset="-122"/>
                <a:ea typeface="印品天逸黑" panose="02000500000000000000" pitchFamily="2" charset="-122"/>
                <a:cs typeface="+mn-cs"/>
              </a:rPr>
              <a:t>九运动“是抗战动员的运动，是准备思想和干部的运动，是动员全民族的运动，有着重大的历史意义”。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9F999F-7026-4DE3-ACAA-359562C5CA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5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B4A63B-0EC2-416A-AF6F-839EF739C4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DCF824-8533-4358-99D4-7AB8467BC8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3BF809-09D7-4F9F-A3A5-81551B4ECEAF}"/>
              </a:ext>
            </a:extLst>
          </p:cNvPr>
          <p:cNvSpPr txBox="1"/>
          <p:nvPr/>
        </p:nvSpPr>
        <p:spPr>
          <a:xfrm>
            <a:off x="2678394" y="3600778"/>
            <a:ext cx="7260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印品天逸黑" panose="02000500000000000000" pitchFamily="2" charset="-122"/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4EC88C-5A9B-4DD8-8C44-BDE22983C3F8}"/>
              </a:ext>
            </a:extLst>
          </p:cNvPr>
          <p:cNvSpPr txBox="1"/>
          <p:nvPr/>
        </p:nvSpPr>
        <p:spPr>
          <a:xfrm>
            <a:off x="1651898" y="1859340"/>
            <a:ext cx="9091243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9600" spc="300" dirty="0">
                <a:ln w="10160">
                  <a:noFill/>
                  <a:prstDash val="solid"/>
                </a:ln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感谢大家的聆听</a:t>
            </a:r>
          </a:p>
        </p:txBody>
      </p:sp>
    </p:spTree>
    <p:extLst>
      <p:ext uri="{BB962C8B-B14F-4D97-AF65-F5344CB8AC3E}">
        <p14:creationId xmlns:p14="http://schemas.microsoft.com/office/powerpoint/2010/main" val="75143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F63E0CC-7C1C-4910-9812-1FC9B1EB3A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18E7B46-A54A-4211-A8B6-05102E17A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C202C2C-A952-4CCC-A229-3F6FE8F6D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406" y="-127352"/>
            <a:ext cx="3849770" cy="34220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144428E-ADB0-4707-9AF8-9CC515927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651" y="-127352"/>
            <a:ext cx="3849770" cy="342201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B7B5E14-6F1B-4670-BCB4-8CF8BEC61C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804" y="2898654"/>
            <a:ext cx="3849770" cy="342201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96D3D2-D184-4F81-9A3D-95A72563F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49" y="2898654"/>
            <a:ext cx="3849770" cy="3422018"/>
          </a:xfrm>
          <a:prstGeom prst="rect">
            <a:avLst/>
          </a:prstGeom>
        </p:spPr>
      </p:pic>
      <p:sp>
        <p:nvSpPr>
          <p:cNvPr id="10" name="Rectangle 13">
            <a:extLst>
              <a:ext uri="{FF2B5EF4-FFF2-40B4-BE49-F238E27FC236}">
                <a16:creationId xmlns:a16="http://schemas.microsoft.com/office/drawing/2014/main" id="{CFD386FD-125E-4BC3-A1BD-825311FF6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8849" y="1219151"/>
            <a:ext cx="189661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学生爱国运动背景 </a:t>
            </a:r>
            <a:endParaRPr kumimoji="0" lang="zh-CN" altLang="en-US" sz="32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46CA112C-20CD-40CB-9E2A-23986BC20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0978" y="1219151"/>
            <a:ext cx="189066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学生爱国运动简介 </a:t>
            </a:r>
            <a:endParaRPr kumimoji="0" lang="zh-CN" altLang="en-US" sz="32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813B98A4-0B13-4643-952C-074173CC0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4362" y="4269060"/>
            <a:ext cx="190220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学生爱国运动经过 </a:t>
            </a:r>
            <a:endParaRPr kumimoji="0" lang="zh-CN" altLang="en-US" sz="32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A0BCCE7D-9318-4BE8-BD4C-6E54DDFAD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295" y="4158700"/>
            <a:ext cx="19720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学生爱国运动意义及精神 </a:t>
            </a:r>
            <a:endParaRPr kumimoji="0" lang="zh-CN" altLang="en-US" sz="32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  <p:sp>
        <p:nvSpPr>
          <p:cNvPr id="14" name="TextBox 223">
            <a:extLst>
              <a:ext uri="{FF2B5EF4-FFF2-40B4-BE49-F238E27FC236}">
                <a16:creationId xmlns:a16="http://schemas.microsoft.com/office/drawing/2014/main" id="{41612378-7B6B-48C4-A778-F84C6705231D}"/>
              </a:ext>
            </a:extLst>
          </p:cNvPr>
          <p:cNvSpPr txBox="1"/>
          <p:nvPr/>
        </p:nvSpPr>
        <p:spPr>
          <a:xfrm>
            <a:off x="2344170" y="2505670"/>
            <a:ext cx="2045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pc="300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目 录</a:t>
            </a:r>
          </a:p>
        </p:txBody>
      </p:sp>
      <p:sp>
        <p:nvSpPr>
          <p:cNvPr id="15" name="TextBox 223">
            <a:extLst>
              <a:ext uri="{FF2B5EF4-FFF2-40B4-BE49-F238E27FC236}">
                <a16:creationId xmlns:a16="http://schemas.microsoft.com/office/drawing/2014/main" id="{F84027EE-E6A7-4835-8785-3BA4FDEDB2BF}"/>
              </a:ext>
            </a:extLst>
          </p:cNvPr>
          <p:cNvSpPr txBox="1"/>
          <p:nvPr/>
        </p:nvSpPr>
        <p:spPr>
          <a:xfrm>
            <a:off x="2400263" y="3390092"/>
            <a:ext cx="2045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pc="300" dirty="0">
                <a:solidFill>
                  <a:prstClr val="black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CONTENTS</a:t>
            </a:r>
            <a:endParaRPr lang="zh-CN" altLang="en-US" sz="2000" spc="300" dirty="0">
              <a:solidFill>
                <a:prstClr val="black"/>
              </a:solidFill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17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6FA9B4-9A57-4CD0-8DE8-67C1DF530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B039A5-D9C9-4A6E-95C9-D9BC96EE39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" t="56906" r="7480" b="3506"/>
          <a:stretch/>
        </p:blipFill>
        <p:spPr>
          <a:xfrm>
            <a:off x="2848465" y="2029381"/>
            <a:ext cx="6495069" cy="29644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9BD224-6FE7-4713-B850-FD86816F0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84" y="2029381"/>
            <a:ext cx="4689835" cy="46898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D45D02-F79C-413B-A7DA-78B6EF1F33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" t="32240"/>
          <a:stretch/>
        </p:blipFill>
        <p:spPr>
          <a:xfrm>
            <a:off x="0" y="3351229"/>
            <a:ext cx="12144179" cy="35067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D71650-8A50-43CF-AD9E-4CCABA8BAB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r="68523" b="67661"/>
          <a:stretch/>
        </p:blipFill>
        <p:spPr>
          <a:xfrm>
            <a:off x="0" y="0"/>
            <a:ext cx="5156462" cy="2260067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81E0558A-1236-4A16-B368-555B97272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906" y="2767280"/>
            <a:ext cx="48683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第一章</a:t>
            </a:r>
            <a:endParaRPr lang="en-US" altLang="zh-CN" sz="4400" kern="0" spc="120" dirty="0">
              <a:solidFill>
                <a:prstClr val="white"/>
              </a:solidFill>
              <a:latin typeface="印品天逸黑" panose="02000500000000000000" pitchFamily="2" charset="-122"/>
              <a:ea typeface="印品天逸黑" panose="02000500000000000000" pitchFamily="2" charset="-122"/>
            </a:endParaRPr>
          </a:p>
          <a:p>
            <a:pPr lvl="0" algn="ctr"/>
            <a:r>
              <a:rPr lang="zh-CN" altLang="en-US" sz="36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学生爱国运动背景 </a:t>
            </a:r>
            <a:endParaRPr kumimoji="0" lang="zh-CN" altLang="en-US" sz="36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22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4454622" y="2668825"/>
            <a:ext cx="6792629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年五六月间，日本侵略者密谋策划，在天津和河北等地制造事端，并以武力相威胁，先后迫使南京国民政府接受达成了“何梅协定”和“秦土协定”，把包括平津在内的河北、察哈尔两省的大部分主权奉送给日本。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印品天逸黑" panose="02000500000000000000" pitchFamily="2" charset="-122"/>
              <a:cs typeface="+mn-ea"/>
              <a:sym typeface="+mn-lt"/>
            </a:endParaRPr>
          </a:p>
        </p:txBody>
      </p:sp>
      <p:sp>
        <p:nvSpPr>
          <p:cNvPr id="28" name="矩形 5"/>
          <p:cNvSpPr>
            <a:spLocks noChangeArrowheads="1"/>
          </p:cNvSpPr>
          <p:nvPr/>
        </p:nvSpPr>
        <p:spPr bwMode="auto">
          <a:xfrm>
            <a:off x="4454622" y="1182949"/>
            <a:ext cx="695894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九一八”事变之后，日本帝国主义加紧侵略中国。他们在东北地区推行殖民地化统治的同时，利用南京国民政府的不抵抗主义，把侵略魔爪一步步伸向华北，民族危机日益严重。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印品天逸黑" panose="02000500000000000000" pitchFamily="2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316725" y="188536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运动背景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9D79D7-1993-4092-846E-3C9D5B500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7" y="1321713"/>
            <a:ext cx="4214573" cy="42145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C4BBF9E-8840-45FB-B988-709E1CDA7A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8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241312" y="141402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运动背景 </a:t>
            </a:r>
          </a:p>
        </p:txBody>
      </p:sp>
      <p:sp>
        <p:nvSpPr>
          <p:cNvPr id="8" name="矩形 3">
            <a:extLst>
              <a:ext uri="{FF2B5EF4-FFF2-40B4-BE49-F238E27FC236}">
                <a16:creationId xmlns:a16="http://schemas.microsoft.com/office/drawing/2014/main" id="{2C1E62F0-774A-43CA-A9A7-7DAA984EA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412" y="1742470"/>
            <a:ext cx="5564187" cy="41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1935年，中共河北省委多次发出通知、宣言，要求华北地区各级党组织，在群众中广泛宣传，开展抗日救亡斗争，并对北平市领导机构进行改组，从政治上和组织上加强了对抗日救亡运动的领导。11月，在彭涛、周小舟、谷景生、姚依林等人的领导下，北平大中学校学生成立了“北平市学生联合会”，女一中学生郭明秋为主席，姚依林为秘书长。中共北平市工作委员会在学联建立了党团，彭涛为书记</a:t>
            </a:r>
          </a:p>
        </p:txBody>
      </p:sp>
      <p:sp>
        <p:nvSpPr>
          <p:cNvPr id="10" name="矩形 3">
            <a:extLst>
              <a:ext uri="{FF2B5EF4-FFF2-40B4-BE49-F238E27FC236}">
                <a16:creationId xmlns:a16="http://schemas.microsoft.com/office/drawing/2014/main" id="{4C4F2DA3-E44E-46FE-8CC4-290148DDD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7" y="4613826"/>
            <a:ext cx="4572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当日本帝国主义的魔爪伸向华北大地之时，中国共产党人向劳动大众发出抵御侵略、保卫华北的号召。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B9BDAF-A059-43EE-9116-11D91A4E18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23477" r="8036" b="29125"/>
          <a:stretch/>
        </p:blipFill>
        <p:spPr>
          <a:xfrm>
            <a:off x="471340" y="2139885"/>
            <a:ext cx="5250730" cy="20173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2CD8B5E-EFB2-46CA-B451-D4933A1D8F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3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6FA9B4-9A57-4CD0-8DE8-67C1DF530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B039A5-D9C9-4A6E-95C9-D9BC96EE39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" t="56906" r="7480" b="3506"/>
          <a:stretch/>
        </p:blipFill>
        <p:spPr>
          <a:xfrm>
            <a:off x="2848465" y="2029381"/>
            <a:ext cx="6495069" cy="29644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9BD224-6FE7-4713-B850-FD86816F0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84" y="2029381"/>
            <a:ext cx="4689835" cy="46898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D45D02-F79C-413B-A7DA-78B6EF1F33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" t="32240"/>
          <a:stretch/>
        </p:blipFill>
        <p:spPr>
          <a:xfrm>
            <a:off x="0" y="3351229"/>
            <a:ext cx="12144179" cy="35067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D71650-8A50-43CF-AD9E-4CCABA8BAB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r="68523" b="67661"/>
          <a:stretch/>
        </p:blipFill>
        <p:spPr>
          <a:xfrm>
            <a:off x="0" y="0"/>
            <a:ext cx="5156462" cy="2260067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81E0558A-1236-4A16-B368-555B97272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906" y="2767280"/>
            <a:ext cx="48683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第二章</a:t>
            </a:r>
            <a:endParaRPr lang="en-US" altLang="zh-CN" sz="4400" kern="0" spc="120" dirty="0">
              <a:solidFill>
                <a:prstClr val="white"/>
              </a:solidFill>
              <a:latin typeface="印品天逸黑" panose="02000500000000000000" pitchFamily="2" charset="-122"/>
              <a:ea typeface="印品天逸黑" panose="02000500000000000000" pitchFamily="2" charset="-122"/>
            </a:endParaRPr>
          </a:p>
          <a:p>
            <a:pPr lvl="0" algn="ctr"/>
            <a:r>
              <a:rPr lang="zh-CN" altLang="en-US" sz="36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学生爱国运动简介 </a:t>
            </a:r>
            <a:endParaRPr kumimoji="0" lang="zh-CN" altLang="en-US" sz="36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37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65897" y="84841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运动简介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038659-6881-456E-9460-E17930090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0" y="3970359"/>
            <a:ext cx="935989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年的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日，北平（北京）大中学生数千人在中国共产党的领导下举行了抗日救国示威游行，反对华北自治，反抗日本帝国主义，掀起全国抗日救国新高潮，史称“一二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九”运动。这是中国共产党领导的一次大规模学生爱国运动。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DB2A357B-8C4E-49FB-AAF7-62D2191107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8" r="4126" b="26533"/>
          <a:stretch/>
        </p:blipFill>
        <p:spPr>
          <a:xfrm>
            <a:off x="2347386" y="920369"/>
            <a:ext cx="7267954" cy="292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1884A8-B48A-4BFD-8CF0-7CC7F70991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7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6FA9B4-9A57-4CD0-8DE8-67C1DF530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B039A5-D9C9-4A6E-95C9-D9BC96EE39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85" t="56906" r="7480" b="3506"/>
          <a:stretch/>
        </p:blipFill>
        <p:spPr>
          <a:xfrm>
            <a:off x="2848465" y="2029381"/>
            <a:ext cx="6495069" cy="29644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9BD224-6FE7-4713-B850-FD86816F0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784" y="2029381"/>
            <a:ext cx="4689835" cy="46898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D45D02-F79C-413B-A7DA-78B6EF1F333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" t="32240"/>
          <a:stretch/>
        </p:blipFill>
        <p:spPr>
          <a:xfrm>
            <a:off x="0" y="3351229"/>
            <a:ext cx="12144179" cy="35067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D71650-8A50-43CF-AD9E-4CCABA8BAB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r="68523" b="67661"/>
          <a:stretch/>
        </p:blipFill>
        <p:spPr>
          <a:xfrm>
            <a:off x="0" y="0"/>
            <a:ext cx="5156462" cy="2260067"/>
          </a:xfrm>
          <a:prstGeom prst="rect">
            <a:avLst/>
          </a:prstGeom>
        </p:spPr>
      </p:pic>
      <p:sp>
        <p:nvSpPr>
          <p:cNvPr id="11" name="Rectangle 13">
            <a:extLst>
              <a:ext uri="{FF2B5EF4-FFF2-40B4-BE49-F238E27FC236}">
                <a16:creationId xmlns:a16="http://schemas.microsoft.com/office/drawing/2014/main" id="{81E0558A-1236-4A16-B368-555B97272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906" y="2767280"/>
            <a:ext cx="48683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第三章</a:t>
            </a:r>
            <a:endParaRPr lang="en-US" altLang="zh-CN" sz="4400" kern="0" spc="120" dirty="0">
              <a:solidFill>
                <a:prstClr val="white"/>
              </a:solidFill>
              <a:latin typeface="印品天逸黑" panose="02000500000000000000" pitchFamily="2" charset="-122"/>
              <a:ea typeface="印品天逸黑" panose="02000500000000000000" pitchFamily="2" charset="-122"/>
            </a:endParaRPr>
          </a:p>
          <a:p>
            <a:pPr lvl="0" algn="ctr"/>
            <a:r>
              <a:rPr lang="zh-CN" altLang="en-US" sz="3600" kern="0" spc="120" dirty="0">
                <a:solidFill>
                  <a:prstClr val="white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学生爱国运动经过 </a:t>
            </a:r>
            <a:endParaRPr kumimoji="0" lang="zh-CN" altLang="en-US" sz="3600" b="0" i="0" u="none" strike="noStrike" kern="0" cap="none" spc="12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天逸黑" panose="02000500000000000000" pitchFamily="2" charset="-122"/>
              <a:ea typeface="印品天逸黑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67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203605" y="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C00000"/>
                </a:solidFill>
                <a:latin typeface="印品天逸黑" panose="02000500000000000000" pitchFamily="2" charset="-122"/>
                <a:ea typeface="印品天逸黑" panose="02000500000000000000" pitchFamily="2" charset="-122"/>
              </a:rPr>
              <a:t>运动经过 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C22EFA89-F95D-4151-9DAB-7B5E4003A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9449" y="1739446"/>
            <a:ext cx="72263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上午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时，北平各大中学学生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3000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余人齐集新华门前请愿。随后举行大规模示威游行，反对设立冀察政务委员会，反对华北 “防共自治运动”，反对日本侵略华北。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C5511FCE-0355-44E2-8736-BFA4B2837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9449" y="3148312"/>
            <a:ext cx="7226300" cy="82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游行队伍在西单和东长安街与军警发生冲突，学生受伤颇多，被捕者数十人。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1A8025-699A-48A9-98F0-5C1771E91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9449" y="4172458"/>
            <a:ext cx="7226300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印品天逸黑" panose="02000500000000000000" pitchFamily="2" charset="-122"/>
                <a:cs typeface="+mn-ea"/>
                <a:sym typeface="+mn-lt"/>
              </a:rPr>
              <a:t>日　北平各校学生实行总罢课。杭州浙江大学学生会决议，响应北平学生运动，并通电全国。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95D9B6-FC88-481E-9505-D57AC5A7C5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3" y="1444262"/>
            <a:ext cx="3969476" cy="39694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9FFB79-CCEF-4611-91F0-CBB94917ED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31" b="10571"/>
          <a:stretch/>
        </p:blipFill>
        <p:spPr>
          <a:xfrm>
            <a:off x="0" y="5126854"/>
            <a:ext cx="12192000" cy="17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0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711596B-89B4-4F20-B346-F3442E7203B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iUeE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4lHh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UeE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OJR4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OJR4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OJR4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JR4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JR4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O5R4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8lHhLbVEZO0oAAABqAAAAGwAAAHVuaXZlcnNhbC91bml2ZXJzYWwucG5nLnhtbLOxr8jNUShLLSrOzM+zVTLUM1Cyt+PlsikoSi3LTC1XqACKGekZQICSQiUqtzwzpSTDVsnC0BghlpGamZ5RYqtkZmgAF9QHGgkAUEsBAgAAFAACAAgAOJR4SxUOrShkBAAABxEAAB0AAAAAAAAAAQAAAAAAAAAAAHVuaXZlcnNhbC9jb21tb25fbWVzc2FnZXMubG5nUEsBAgAAFAACAAgAOJR4Swh+CyMpAwAAhgwAACcAAAAAAAAAAQAAAAAAnwQAAHVuaXZlcnNhbC9mbGFzaF9wdWJsaXNoaW5nX3NldHRpbmdzLnhtbFBLAQIAABQAAgAIADiUeEu1/AlkugIAAFUKAAAhAAAAAAAAAAEAAAAAAA0IAAB1bml2ZXJzYWwvZmxhc2hfc2tpbl9zZXR0aW5ncy54bWxQSwECAAAUAAIACAA4lHhLKpYPZ/4CAACXCwAAJgAAAAAAAAABAAAAAAAGCwAAdW5pdmVyc2FsL2h0bWxfcHVibGlzaGluZ19zZXR0aW5ncy54bWxQSwECAAAUAAIACAA4lHhLaHFSkZoBAAAfBgAAHwAAAAAAAAABAAAAAABIDgAAdW5pdmVyc2FsL2h0bWxfc2tpbl9zZXR0aW5ncy5qc1BLAQIAABQAAgAIADiUeEs9PC/RwQAAAOUBAAAaAAAAAAAAAAEAAAAAAB8QAAB1bml2ZXJzYWwvaTE4bl9wcmVzZXRzLnhtbFBLAQIAABQAAgAIADiUeEua+ZZkawAAAGsAAAAcAAAAAAAAAAEAAAAAABgRAAB1bml2ZXJzYWwvbG9jYWxfc2V0dGluZ3MueG1sUEsBAgAAFAACAAgARJRXRyO0Tvv7AgAAsAgAABQAAAAAAAAAAQAAAAAAvREAAHVuaXZlcnNhbC9wbGF5ZXIueG1sUEsBAgAAFAACAAgAOJR4S7CHI/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/JAAAAAA="/>
  <p:tag name="ISPRING_PRESENTATION_TITLE" val="一二九运动一二九学生爱国运动PPT模板"/>
</p:tagLst>
</file>

<file path=ppt/theme/theme1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0012"/>
      </a:accent1>
      <a:accent2>
        <a:srgbClr val="A00001"/>
      </a:accent2>
      <a:accent3>
        <a:srgbClr val="231815"/>
      </a:accent3>
      <a:accent4>
        <a:srgbClr val="C51111"/>
      </a:accent4>
      <a:accent5>
        <a:srgbClr val="AF262D"/>
      </a:accent5>
      <a:accent6>
        <a:srgbClr val="ED6D47"/>
      </a:accent6>
      <a:hlink>
        <a:srgbClr val="E50012"/>
      </a:hlink>
      <a:folHlink>
        <a:srgbClr val="BFBFBF"/>
      </a:folHlink>
    </a:clrScheme>
    <a:fontScheme name="okg5hwff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E50012"/>
    </a:accent1>
    <a:accent2>
      <a:srgbClr val="A00001"/>
    </a:accent2>
    <a:accent3>
      <a:srgbClr val="231815"/>
    </a:accent3>
    <a:accent4>
      <a:srgbClr val="C51111"/>
    </a:accent4>
    <a:accent5>
      <a:srgbClr val="AF262D"/>
    </a:accent5>
    <a:accent6>
      <a:srgbClr val="ED6D47"/>
    </a:accent6>
    <a:hlink>
      <a:srgbClr val="E5001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1134</Words>
  <Application>Microsoft Office PowerPoint</Application>
  <PresentationFormat>宽屏</PresentationFormat>
  <Paragraphs>71</Paragraphs>
  <Slides>18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印品天逸黑</vt:lpstr>
      <vt:lpstr>字魂59号-创粗黑</vt:lpstr>
      <vt:lpstr>Arial</vt:lpstr>
      <vt:lpstr>Calibri</vt:lpstr>
      <vt:lpstr>Segoe UI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20</cp:revision>
  <dcterms:created xsi:type="dcterms:W3CDTF">2017-11-28T07:42:28Z</dcterms:created>
  <dcterms:modified xsi:type="dcterms:W3CDTF">2021-11-01T06:26:14Z</dcterms:modified>
  <cp:category>https://shop64367517.taobao.com</cp:category>
</cp:coreProperties>
</file>