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4" r:id="rId5"/>
    <p:sldId id="265" r:id="rId6"/>
    <p:sldId id="277" r:id="rId7"/>
    <p:sldId id="266" r:id="rId8"/>
    <p:sldId id="278" r:id="rId9"/>
    <p:sldId id="267" r:id="rId10"/>
    <p:sldId id="272" r:id="rId11"/>
    <p:sldId id="271" r:id="rId12"/>
    <p:sldId id="270" r:id="rId13"/>
    <p:sldId id="269" r:id="rId14"/>
    <p:sldId id="268" r:id="rId15"/>
    <p:sldId id="273" r:id="rId16"/>
    <p:sldId id="279" r:id="rId17"/>
    <p:sldId id="274" r:id="rId18"/>
    <p:sldId id="281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63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2027"/>
    <a:srgbClr val="FFF100"/>
    <a:srgbClr val="FFFF04"/>
    <a:srgbClr val="BA1318"/>
    <a:srgbClr val="690902"/>
    <a:srgbClr val="8C0C04"/>
    <a:srgbClr val="BB2326"/>
    <a:srgbClr val="E9292F"/>
    <a:srgbClr val="F83529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1392" y="126"/>
      </p:cViewPr>
      <p:guideLst>
        <p:guide pos="416"/>
        <p:guide pos="7256"/>
        <p:guide orient="horz" pos="663"/>
        <p:guide orient="horz" pos="712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64801" cy="648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89CDAA-3B68-4DB4-BEF2-C8D2765406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1ABBC21-6001-4015-BB03-7609ACC23A6E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09CF9A-2C0A-4902-8399-AD4A279D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2AA192-BA62-4ACB-BEF7-0CB7EAD0A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8627D0-3D13-410B-A5A8-29C2556038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477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>
            <a:extLst>
              <a:ext uri="{FF2B5EF4-FFF2-40B4-BE49-F238E27FC236}">
                <a16:creationId xmlns:a16="http://schemas.microsoft.com/office/drawing/2014/main" id="{41504B03-8DD9-4442-B0EC-C0857EEFAAF6}"/>
              </a:ext>
            </a:extLst>
          </p:cNvPr>
          <p:cNvSpPr/>
          <p:nvPr userDrawn="1"/>
        </p:nvSpPr>
        <p:spPr>
          <a:xfrm>
            <a:off x="-1" y="0"/>
            <a:ext cx="12192001" cy="749300"/>
          </a:xfrm>
          <a:custGeom>
            <a:avLst/>
            <a:gdLst>
              <a:gd name="connsiteX0" fmla="*/ 1694069 w 12192001"/>
              <a:gd name="connsiteY0" fmla="*/ 0 h 918367"/>
              <a:gd name="connsiteX1" fmla="*/ 4128656 w 12192001"/>
              <a:gd name="connsiteY1" fmla="*/ 0 h 918367"/>
              <a:gd name="connsiteX2" fmla="*/ 4822166 w 12192001"/>
              <a:gd name="connsiteY2" fmla="*/ 0 h 918367"/>
              <a:gd name="connsiteX3" fmla="*/ 12192001 w 12192001"/>
              <a:gd name="connsiteY3" fmla="*/ 0 h 918367"/>
              <a:gd name="connsiteX4" fmla="*/ 12192001 w 12192001"/>
              <a:gd name="connsiteY4" fmla="*/ 918367 h 918367"/>
              <a:gd name="connsiteX5" fmla="*/ 4822166 w 12192001"/>
              <a:gd name="connsiteY5" fmla="*/ 918367 h 918367"/>
              <a:gd name="connsiteX6" fmla="*/ 4128656 w 12192001"/>
              <a:gd name="connsiteY6" fmla="*/ 918367 h 918367"/>
              <a:gd name="connsiteX7" fmla="*/ 1840604 w 12192001"/>
              <a:gd name="connsiteY7" fmla="*/ 918367 h 918367"/>
              <a:gd name="connsiteX8" fmla="*/ 1694069 w 12192001"/>
              <a:gd name="connsiteY8" fmla="*/ 918367 h 918367"/>
              <a:gd name="connsiteX9" fmla="*/ 0 w 12192001"/>
              <a:gd name="connsiteY9" fmla="*/ 918367 h 918367"/>
              <a:gd name="connsiteX10" fmla="*/ 0 w 12192001"/>
              <a:gd name="connsiteY10" fmla="*/ 821795 h 918367"/>
              <a:gd name="connsiteX11" fmla="*/ 1306848 w 12192001"/>
              <a:gd name="connsiteY11" fmla="*/ 821795 h 918367"/>
              <a:gd name="connsiteX12" fmla="*/ 1358721 w 12192001"/>
              <a:gd name="connsiteY12" fmla="*/ 804252 h 918367"/>
              <a:gd name="connsiteX13" fmla="*/ 1440812 w 12192001"/>
              <a:gd name="connsiteY13" fmla="*/ 702894 h 918367"/>
              <a:gd name="connsiteX14" fmla="*/ 1445903 w 12192001"/>
              <a:gd name="connsiteY14" fmla="*/ 663831 h 918367"/>
              <a:gd name="connsiteX15" fmla="*/ 1444119 w 12192001"/>
              <a:gd name="connsiteY15" fmla="*/ 651223 h 918367"/>
              <a:gd name="connsiteX16" fmla="*/ 1444119 w 12192001"/>
              <a:gd name="connsiteY16" fmla="*/ 583754 h 918367"/>
              <a:gd name="connsiteX17" fmla="*/ 1444119 w 12192001"/>
              <a:gd name="connsiteY17" fmla="*/ 267144 h 918367"/>
              <a:gd name="connsiteX18" fmla="*/ 1694069 w 12192001"/>
              <a:gd name="connsiteY18" fmla="*/ 0 h 918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1" h="918367">
                <a:moveTo>
                  <a:pt x="1694069" y="0"/>
                </a:moveTo>
                <a:lnTo>
                  <a:pt x="4128656" y="0"/>
                </a:lnTo>
                <a:lnTo>
                  <a:pt x="4822166" y="0"/>
                </a:lnTo>
                <a:lnTo>
                  <a:pt x="12192001" y="0"/>
                </a:lnTo>
                <a:lnTo>
                  <a:pt x="12192001" y="918367"/>
                </a:lnTo>
                <a:lnTo>
                  <a:pt x="4822166" y="918367"/>
                </a:lnTo>
                <a:lnTo>
                  <a:pt x="4128656" y="918367"/>
                </a:lnTo>
                <a:lnTo>
                  <a:pt x="1840604" y="918367"/>
                </a:lnTo>
                <a:lnTo>
                  <a:pt x="1694069" y="918367"/>
                </a:lnTo>
                <a:lnTo>
                  <a:pt x="0" y="918367"/>
                </a:lnTo>
                <a:lnTo>
                  <a:pt x="0" y="821795"/>
                </a:lnTo>
                <a:lnTo>
                  <a:pt x="1306848" y="821795"/>
                </a:lnTo>
                <a:lnTo>
                  <a:pt x="1358721" y="804252"/>
                </a:lnTo>
                <a:cubicBezTo>
                  <a:pt x="1409553" y="779357"/>
                  <a:pt x="1431748" y="742608"/>
                  <a:pt x="1440812" y="702894"/>
                </a:cubicBezTo>
                <a:lnTo>
                  <a:pt x="1445903" y="663831"/>
                </a:lnTo>
                <a:lnTo>
                  <a:pt x="1444119" y="651223"/>
                </a:lnTo>
                <a:lnTo>
                  <a:pt x="1444119" y="583754"/>
                </a:lnTo>
                <a:lnTo>
                  <a:pt x="1444119" y="267144"/>
                </a:lnTo>
                <a:cubicBezTo>
                  <a:pt x="1444119" y="119604"/>
                  <a:pt x="1556025" y="0"/>
                  <a:pt x="169406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山">
            <a:extLst>
              <a:ext uri="{FF2B5EF4-FFF2-40B4-BE49-F238E27FC236}">
                <a16:creationId xmlns:a16="http://schemas.microsoft.com/office/drawing/2014/main" id="{E5199296-8E36-4B15-8850-E834AE1674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" y="143892"/>
            <a:ext cx="12188282" cy="671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888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C62F43D-8449-4EB8-8AFA-966F0B913E5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746" y="0"/>
            <a:ext cx="122774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057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运动">
            <a:extLst>
              <a:ext uri="{FF2B5EF4-FFF2-40B4-BE49-F238E27FC236}">
                <a16:creationId xmlns:a16="http://schemas.microsoft.com/office/drawing/2014/main" id="{2FC5C94E-BEE3-4FA6-A685-102A01406A74}"/>
              </a:ext>
            </a:extLst>
          </p:cNvPr>
          <p:cNvGrpSpPr/>
          <p:nvPr/>
        </p:nvGrpSpPr>
        <p:grpSpPr>
          <a:xfrm>
            <a:off x="9956201" y="2451664"/>
            <a:ext cx="1549553" cy="2269802"/>
            <a:chOff x="10495394" y="2940362"/>
            <a:chExt cx="1549553" cy="226980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B4465EC-C2B9-47B3-921C-B6818781E973}"/>
                </a:ext>
              </a:extLst>
            </p:cNvPr>
            <p:cNvSpPr txBox="1"/>
            <p:nvPr/>
          </p:nvSpPr>
          <p:spPr>
            <a:xfrm>
              <a:off x="10506064" y="2940362"/>
              <a:ext cx="1538883" cy="14837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8800" b="1" dirty="0">
                  <a:ln w="19050">
                    <a:solidFill>
                      <a:prstClr val="white"/>
                    </a:solidFill>
                  </a:ln>
                  <a:solidFill>
                    <a:srgbClr val="C00000"/>
                  </a:solidFill>
                  <a:effectLst>
                    <a:outerShdw blurRad="50800" dist="114300" dir="5400000" algn="t" rotWithShape="0">
                      <a:prstClr val="black">
                        <a:alpha val="40000"/>
                      </a:prstClr>
                    </a:outerShdw>
                  </a:effectLst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运 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912BBA0-7A93-4257-AC7B-84BA12CD3E90}"/>
                </a:ext>
              </a:extLst>
            </p:cNvPr>
            <p:cNvSpPr txBox="1"/>
            <p:nvPr/>
          </p:nvSpPr>
          <p:spPr>
            <a:xfrm>
              <a:off x="10495394" y="3726424"/>
              <a:ext cx="1538883" cy="14837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8800" b="1" dirty="0">
                  <a:ln w="19050">
                    <a:solidFill>
                      <a:prstClr val="white"/>
                    </a:solidFill>
                  </a:ln>
                  <a:solidFill>
                    <a:srgbClr val="C00000"/>
                  </a:solidFill>
                  <a:effectLst>
                    <a:outerShdw blurRad="50800" dist="114300" dir="5400000" algn="t" rotWithShape="0">
                      <a:prstClr val="black">
                        <a:alpha val="40000"/>
                      </a:prstClr>
                    </a:outerShdw>
                  </a:effectLst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 动</a:t>
              </a:r>
            </a:p>
          </p:txBody>
        </p:sp>
      </p:grpSp>
      <p:grpSp>
        <p:nvGrpSpPr>
          <p:cNvPr id="6" name="129">
            <a:extLst>
              <a:ext uri="{FF2B5EF4-FFF2-40B4-BE49-F238E27FC236}">
                <a16:creationId xmlns:a16="http://schemas.microsoft.com/office/drawing/2014/main" id="{04B03EE0-E1D2-4297-BC42-AC45AB979B8F}"/>
              </a:ext>
            </a:extLst>
          </p:cNvPr>
          <p:cNvGrpSpPr/>
          <p:nvPr/>
        </p:nvGrpSpPr>
        <p:grpSpPr>
          <a:xfrm>
            <a:off x="8331208" y="607436"/>
            <a:ext cx="3011612" cy="3912496"/>
            <a:chOff x="8436487" y="1093286"/>
            <a:chExt cx="3011612" cy="3912496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BF335176-4D5A-4DCC-B475-6FE5F80FD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71422" y="1318106"/>
              <a:ext cx="1476677" cy="1506616"/>
            </a:xfrm>
            <a:prstGeom prst="rect">
              <a:avLst/>
            </a:prstGeom>
          </p:spPr>
        </p:pic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70A3F1A-C1D1-4515-AA80-34324936FC82}"/>
                </a:ext>
              </a:extLst>
            </p:cNvPr>
            <p:cNvGrpSpPr/>
            <p:nvPr/>
          </p:nvGrpSpPr>
          <p:grpSpPr>
            <a:xfrm>
              <a:off x="8436487" y="1093286"/>
              <a:ext cx="1682917" cy="3912496"/>
              <a:chOff x="8436487" y="1093286"/>
              <a:chExt cx="1682917" cy="3912496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93EAFD-E10E-4BA0-8D8C-D74E0A40DD23}"/>
                  </a:ext>
                </a:extLst>
              </p:cNvPr>
              <p:cNvSpPr txBox="1"/>
              <p:nvPr/>
            </p:nvSpPr>
            <p:spPr>
              <a:xfrm>
                <a:off x="8436487" y="1093286"/>
                <a:ext cx="1661993" cy="2554545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9600" dirty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一二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F13FBBA-5CFD-442C-AE7C-ACE589046424}"/>
                  </a:ext>
                </a:extLst>
              </p:cNvPr>
              <p:cNvSpPr txBox="1"/>
              <p:nvPr/>
            </p:nvSpPr>
            <p:spPr>
              <a:xfrm>
                <a:off x="8457411" y="3682343"/>
                <a:ext cx="1661993" cy="132343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9600" dirty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九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ADE52AF-3D15-4102-A192-E5BDBB171A2E}"/>
              </a:ext>
            </a:extLst>
          </p:cNvPr>
          <p:cNvGrpSpPr/>
          <p:nvPr/>
        </p:nvGrpSpPr>
        <p:grpSpPr>
          <a:xfrm>
            <a:off x="6528188" y="407550"/>
            <a:ext cx="2278583" cy="3854947"/>
            <a:chOff x="6879472" y="836613"/>
            <a:chExt cx="2278583" cy="38549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95C4160-547F-4714-AFE4-304CCD52548E}"/>
                </a:ext>
              </a:extLst>
            </p:cNvPr>
            <p:cNvGrpSpPr/>
            <p:nvPr/>
          </p:nvGrpSpPr>
          <p:grpSpPr>
            <a:xfrm>
              <a:off x="6997700" y="981075"/>
              <a:ext cx="1739900" cy="1736725"/>
              <a:chOff x="6997700" y="981075"/>
              <a:chExt cx="1739900" cy="1736725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5C6FD6D-9CD2-4D3C-89F9-15BC0BF0A8EA}"/>
                  </a:ext>
                </a:extLst>
              </p:cNvPr>
              <p:cNvSpPr/>
              <p:nvPr/>
            </p:nvSpPr>
            <p:spPr>
              <a:xfrm>
                <a:off x="6997700" y="981075"/>
                <a:ext cx="1739900" cy="173672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4A8BE26A-2EF9-46B9-9084-BC405B208E43}"/>
                  </a:ext>
                </a:extLst>
              </p:cNvPr>
              <p:cNvCxnSpPr>
                <a:stCxn id="42" idx="1"/>
                <a:endCxn id="42" idx="3"/>
              </p:cNvCxnSpPr>
              <p:nvPr/>
            </p:nvCxnSpPr>
            <p:spPr>
              <a:xfrm>
                <a:off x="6997700" y="1849438"/>
                <a:ext cx="17399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D08DDDB4-09F1-4600-972A-09A4832DF37A}"/>
                  </a:ext>
                </a:extLst>
              </p:cNvPr>
              <p:cNvCxnSpPr>
                <a:stCxn id="42" idx="0"/>
                <a:endCxn id="42" idx="2"/>
              </p:cNvCxnSpPr>
              <p:nvPr/>
            </p:nvCxnSpPr>
            <p:spPr>
              <a:xfrm>
                <a:off x="7867650" y="981075"/>
                <a:ext cx="0" cy="173672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236AAAEB-6288-43F9-A920-9357254BCBE0}"/>
                </a:ext>
              </a:extLst>
            </p:cNvPr>
            <p:cNvGrpSpPr/>
            <p:nvPr/>
          </p:nvGrpSpPr>
          <p:grpSpPr>
            <a:xfrm>
              <a:off x="6879472" y="836613"/>
              <a:ext cx="2278583" cy="3854947"/>
              <a:chOff x="6359413" y="598400"/>
              <a:chExt cx="2278583" cy="3854947"/>
            </a:xfrm>
          </p:grpSpPr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28389D33-A949-4788-B946-CA6A53E60B41}"/>
                  </a:ext>
                </a:extLst>
              </p:cNvPr>
              <p:cNvSpPr/>
              <p:nvPr/>
            </p:nvSpPr>
            <p:spPr>
              <a:xfrm>
                <a:off x="6359413" y="2591299"/>
                <a:ext cx="1944763" cy="1862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800" b="1" dirty="0">
                    <a:ln w="19050"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>
                      <a:outerShdw blurRad="50800" dist="1143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 </a:t>
                </a:r>
                <a:r>
                  <a:rPr lang="zh-CN" altLang="en-US" sz="11500" b="1" dirty="0">
                    <a:ln w="19050">
                      <a:solidFill>
                        <a:prstClr val="white"/>
                      </a:solidFill>
                    </a:ln>
                    <a:solidFill>
                      <a:srgbClr val="E62027"/>
                    </a:solidFill>
                    <a:effectLst>
                      <a:outerShdw blurRad="50800" dist="1143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念</a:t>
                </a:r>
                <a:endParaRPr lang="en-US" altLang="zh-CN" sz="8800" b="1" dirty="0">
                  <a:ln w="19050">
                    <a:solidFill>
                      <a:prstClr val="white"/>
                    </a:solidFill>
                  </a:ln>
                  <a:solidFill>
                    <a:srgbClr val="E62027"/>
                  </a:solidFill>
                  <a:effectLst>
                    <a:outerShdw blurRad="50800" dist="114300" dir="5400000" algn="t" rotWithShape="0">
                      <a:prstClr val="black">
                        <a:alpha val="40000"/>
                      </a:prstClr>
                    </a:outerShdw>
                  </a:effectLst>
                  <a:latin typeface="汉仪北魏写经W" panose="00020600040101010101" pitchFamily="18" charset="-122"/>
                  <a:ea typeface="汉仪北魏写经W" panose="00020600040101010101" pitchFamily="18" charset="-122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6AF2A49B-66C2-40BF-BF4E-2F54C9FB4820}"/>
                  </a:ext>
                </a:extLst>
              </p:cNvPr>
              <p:cNvSpPr/>
              <p:nvPr/>
            </p:nvSpPr>
            <p:spPr>
              <a:xfrm>
                <a:off x="6398280" y="598400"/>
                <a:ext cx="2239716" cy="22159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3800" b="1" dirty="0">
                    <a:ln w="19050"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>
                      <a:outerShdw blurRad="50800" dist="1143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纪</a:t>
                </a:r>
                <a:r>
                  <a:rPr lang="zh-CN" altLang="en-US" sz="8800" b="1" dirty="0">
                    <a:ln w="19050"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>
                      <a:outerShdw blurRad="50800" dist="1143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 </a:t>
                </a:r>
                <a:endParaRPr lang="en-US" altLang="zh-CN" sz="8800" b="1" dirty="0">
                  <a:ln w="19050">
                    <a:solidFill>
                      <a:prstClr val="white"/>
                    </a:solidFill>
                  </a:ln>
                  <a:solidFill>
                    <a:srgbClr val="C00000"/>
                  </a:solidFill>
                  <a:effectLst>
                    <a:outerShdw blurRad="50800" dist="114300" dir="5400000" algn="t" rotWithShape="0">
                      <a:prstClr val="black">
                        <a:alpha val="40000"/>
                      </a:prstClr>
                    </a:outerShdw>
                  </a:effectLst>
                  <a:latin typeface="汉仪北魏写经W" panose="00020600040101010101" pitchFamily="18" charset="-122"/>
                  <a:ea typeface="汉仪北魏写经W" panose="00020600040101010101" pitchFamily="18" charset="-122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C88AE61-E915-4684-A4D6-D3276C60049D}"/>
              </a:ext>
            </a:extLst>
          </p:cNvPr>
          <p:cNvGrpSpPr/>
          <p:nvPr/>
        </p:nvGrpSpPr>
        <p:grpSpPr>
          <a:xfrm>
            <a:off x="9503916" y="5705421"/>
            <a:ext cx="1663700" cy="407841"/>
            <a:chOff x="8429403" y="5531446"/>
            <a:chExt cx="1714415" cy="467702"/>
          </a:xfrm>
          <a:solidFill>
            <a:schemeClr val="tx1"/>
          </a:solidFill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DCD627F-DB6D-4E65-AADB-B43F91AC86C8}"/>
                </a:ext>
              </a:extLst>
            </p:cNvPr>
            <p:cNvSpPr/>
            <p:nvPr/>
          </p:nvSpPr>
          <p:spPr>
            <a:xfrm>
              <a:off x="8440320" y="5531446"/>
              <a:ext cx="1703498" cy="46770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 Box 2">
              <a:extLst>
                <a:ext uri="{FF2B5EF4-FFF2-40B4-BE49-F238E27FC236}">
                  <a16:creationId xmlns:a16="http://schemas.microsoft.com/office/drawing/2014/main" id="{0AF18C02-DD74-42A1-A24E-F89234F51C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29403" y="5596020"/>
              <a:ext cx="1703498" cy="38824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</a:rPr>
                <a:t>汇报人：锦 素</a:t>
              </a:r>
              <a:endParaRPr lang="nl-NL" altLang="zh-CN" sz="1600" b="1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30" name="和平">
            <a:extLst>
              <a:ext uri="{FF2B5EF4-FFF2-40B4-BE49-F238E27FC236}">
                <a16:creationId xmlns:a16="http://schemas.microsoft.com/office/drawing/2014/main" id="{B73CC54E-4EBF-4A87-AD3C-29DB7AC9D48A}"/>
              </a:ext>
            </a:extLst>
          </p:cNvPr>
          <p:cNvGrpSpPr/>
          <p:nvPr/>
        </p:nvGrpSpPr>
        <p:grpSpPr>
          <a:xfrm>
            <a:off x="6938563" y="4767217"/>
            <a:ext cx="4722540" cy="773758"/>
            <a:chOff x="7529094" y="5104459"/>
            <a:chExt cx="4722540" cy="77375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621C65C-516D-467F-A709-0E8AC3A8A1BF}"/>
                </a:ext>
              </a:extLst>
            </p:cNvPr>
            <p:cNvGrpSpPr/>
            <p:nvPr/>
          </p:nvGrpSpPr>
          <p:grpSpPr>
            <a:xfrm>
              <a:off x="7529094" y="5104459"/>
              <a:ext cx="4722540" cy="584775"/>
              <a:chOff x="7529094" y="5104459"/>
              <a:chExt cx="4722540" cy="584775"/>
            </a:xfrm>
          </p:grpSpPr>
          <p:sp>
            <p:nvSpPr>
              <p:cNvPr id="11" name="Text Box 2">
                <a:extLst>
                  <a:ext uri="{FF2B5EF4-FFF2-40B4-BE49-F238E27FC236}">
                    <a16:creationId xmlns:a16="http://schemas.microsoft.com/office/drawing/2014/main" id="{87D845C1-6C8D-4BBE-AA01-633746ED1AD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23455" y="5104459"/>
                <a:ext cx="4328179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3200" b="1" dirty="0">
                    <a:solidFill>
                      <a:srgbClr val="C00000"/>
                    </a:solidFill>
                    <a:latin typeface="方正宋刻本秀楷简体" panose="02000000000000000000" pitchFamily="2" charset="-122"/>
                    <a:ea typeface="方正宋刻本秀楷简体" panose="02000000000000000000" pitchFamily="2" charset="-122"/>
                  </a:rPr>
                  <a:t>缅怀先烈 珍爱和平</a:t>
                </a: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0B262D7-051A-471A-B1F3-6E7843D610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29094" y="5408864"/>
                <a:ext cx="784726" cy="0"/>
              </a:xfrm>
              <a:prstGeom prst="line">
                <a:avLst/>
              </a:prstGeom>
              <a:ln w="476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4C9392CC-D56A-42E6-948D-4B81CA95952D}"/>
                </a:ext>
              </a:extLst>
            </p:cNvPr>
            <p:cNvSpPr/>
            <p:nvPr/>
          </p:nvSpPr>
          <p:spPr>
            <a:xfrm>
              <a:off x="8661225" y="5570440"/>
              <a:ext cx="319670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333333"/>
                  </a:solidFill>
                  <a:latin typeface="arial" panose="020B0604020202020204" pitchFamily="34" charset="0"/>
                </a:rPr>
                <a:t>The memory of martyrs cherish peace</a:t>
              </a:r>
              <a:endParaRPr lang="zh-CN" altLang="en-US" sz="1400" dirty="0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3E9FDA30-4465-4F16-93E4-E9E3CA19573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14"/>
          <a:stretch/>
        </p:blipFill>
        <p:spPr>
          <a:xfrm>
            <a:off x="-115747" y="0"/>
            <a:ext cx="12307747" cy="240591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E8021D3-5EB2-4E25-83EF-AAE83D57E0CC}"/>
              </a:ext>
            </a:extLst>
          </p:cNvPr>
          <p:cNvGrpSpPr/>
          <p:nvPr/>
        </p:nvGrpSpPr>
        <p:grpSpPr>
          <a:xfrm>
            <a:off x="-2728251" y="1110023"/>
            <a:ext cx="8213072" cy="5752694"/>
            <a:chOff x="-2728251" y="1110023"/>
            <a:chExt cx="8213072" cy="575269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122F95B-6A0F-4826-8ED7-9DB50A1D45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84" t="23127" r="18943" b="9157"/>
            <a:stretch/>
          </p:blipFill>
          <p:spPr>
            <a:xfrm flipH="1">
              <a:off x="-210686" y="2602992"/>
              <a:ext cx="5695507" cy="314498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34341D5E-563B-4126-9448-7EDCB916F4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21" t="18897" r="27265" b="21011"/>
            <a:stretch/>
          </p:blipFill>
          <p:spPr>
            <a:xfrm flipH="1">
              <a:off x="-2728251" y="1110023"/>
              <a:ext cx="5908638" cy="5752694"/>
            </a:xfrm>
            <a:prstGeom prst="rect">
              <a:avLst/>
            </a:prstGeom>
          </p:spPr>
        </p:pic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725F6B39-625A-4240-A49B-48791CB0816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6" t="32917" r="39324" b="32917"/>
          <a:stretch/>
        </p:blipFill>
        <p:spPr>
          <a:xfrm rot="1636948">
            <a:off x="4095676" y="1314632"/>
            <a:ext cx="1224087" cy="1280467"/>
          </a:xfrm>
          <a:prstGeom prst="rect">
            <a:avLst/>
          </a:prstGeom>
        </p:spPr>
      </p:pic>
      <p:pic>
        <p:nvPicPr>
          <p:cNvPr id="3" name="pd-5b768b632c29b159">
            <a:hlinkClick r:id="" action="ppaction://media"/>
            <a:extLst>
              <a:ext uri="{FF2B5EF4-FFF2-40B4-BE49-F238E27FC236}">
                <a16:creationId xmlns:a16="http://schemas.microsoft.com/office/drawing/2014/main" id="{9BEC2F90-151A-4515-B98E-55B5BDB125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049580" y="102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3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8CAA668-94D6-440B-97D5-795F714C9675}"/>
              </a:ext>
            </a:extLst>
          </p:cNvPr>
          <p:cNvSpPr txBox="1"/>
          <p:nvPr/>
        </p:nvSpPr>
        <p:spPr>
          <a:xfrm>
            <a:off x="1617854" y="28714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运动</a:t>
            </a:r>
            <a:r>
              <a:rPr lang="zh-CN" altLang="en-US" sz="4000" b="1" dirty="0">
                <a:solidFill>
                  <a:srgbClr val="FFFF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经过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D13910D4-39C2-4F2B-AC44-E6AC9CE0A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1903499"/>
            <a:ext cx="61610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南京国民政府指派“冀察政务委员会”委员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人，指定宋哲元为委员长。宋哲元派军警分驻各大学校门，严禁学生出校游行示威。</a:t>
            </a: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464E6550-F24A-4AE2-8773-7E8FAA58B1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3297034"/>
            <a:ext cx="6161088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上海、南京、武汉和广州等地大、中学校学生声援北平学生。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C62A6D8-1FDB-425F-A6A4-18A06FC7DD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" y="4267431"/>
            <a:ext cx="61610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北平６所大学的校长联名发表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告同学书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，称：被捕学生已完全释放，请愿及罢课的目的已经达到，望同学们即日恢复学业。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F86F4A9-30CF-419C-B3D7-6F8D33F386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4" t="23127" r="18943" b="9157"/>
          <a:stretch/>
        </p:blipFill>
        <p:spPr>
          <a:xfrm>
            <a:off x="6503987" y="1903499"/>
            <a:ext cx="5626085" cy="310665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48AA2F1B-C362-4BB8-A008-68AF86AD34EE}"/>
              </a:ext>
            </a:extLst>
          </p:cNvPr>
          <p:cNvSpPr/>
          <p:nvPr/>
        </p:nvSpPr>
        <p:spPr bwMode="auto">
          <a:xfrm>
            <a:off x="419101" y="35791"/>
            <a:ext cx="685800" cy="6096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8AC23B5-0C6B-4FD9-B1D6-56746EA535B8}"/>
              </a:ext>
            </a:extLst>
          </p:cNvPr>
          <p:cNvSpPr/>
          <p:nvPr/>
        </p:nvSpPr>
        <p:spPr>
          <a:xfrm>
            <a:off x="7009604" y="35185"/>
            <a:ext cx="518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“一二</a:t>
            </a:r>
            <a:r>
              <a:rPr lang="en-US" altLang="zh-CN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·</a:t>
            </a:r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九”学生运动</a:t>
            </a:r>
          </a:p>
        </p:txBody>
      </p:sp>
    </p:spTree>
    <p:extLst>
      <p:ext uri="{BB962C8B-B14F-4D97-AF65-F5344CB8AC3E}">
        <p14:creationId xmlns:p14="http://schemas.microsoft.com/office/powerpoint/2010/main" val="142251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:dissolve/>
      </p:transition>
    </mc:Choice>
    <mc:Fallback xmlns="">
      <p:transition spd="slow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8CAA668-94D6-440B-97D5-795F714C9675}"/>
              </a:ext>
            </a:extLst>
          </p:cNvPr>
          <p:cNvSpPr txBox="1"/>
          <p:nvPr/>
        </p:nvSpPr>
        <p:spPr>
          <a:xfrm>
            <a:off x="1617854" y="28714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运动</a:t>
            </a:r>
            <a:r>
              <a:rPr lang="zh-CN" altLang="en-US" sz="4000" b="1" dirty="0">
                <a:solidFill>
                  <a:srgbClr val="FFFF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经过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7405F6A4-ADD0-48A2-83E8-054617F02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632564"/>
            <a:ext cx="5870632" cy="121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北平市长秦德纯邀各校学生代表举行茶话会，力劝学生即日复课，“勿作轨外行动”，“顾及华北现在环境，勿因言语引起对外纠纷”。</a:t>
            </a: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C528B993-FED3-48BA-BCB7-13D8CA59B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041172"/>
            <a:ext cx="5855358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北平市政府与各大学当局宣布，自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日起学生一律上课，如有违反，严惩不贷。</a:t>
            </a: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79C76CDA-0250-4D2A-8F68-E02CDA803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9967" y="3209063"/>
            <a:ext cx="5965290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上海各大学学生救国会成立，通电声援北平学生运动。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7E36729-2FA6-4016-A879-EB7F9ABEE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4604" y="1207624"/>
            <a:ext cx="5374888" cy="5374888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850D63C-A31A-45FB-B9EA-B831531D407D}"/>
              </a:ext>
            </a:extLst>
          </p:cNvPr>
          <p:cNvSpPr/>
          <p:nvPr/>
        </p:nvSpPr>
        <p:spPr bwMode="auto">
          <a:xfrm>
            <a:off x="419101" y="35791"/>
            <a:ext cx="685800" cy="6096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6BC5BF6-41E1-44D6-9C3D-133BCCEA1CCA}"/>
              </a:ext>
            </a:extLst>
          </p:cNvPr>
          <p:cNvSpPr/>
          <p:nvPr/>
        </p:nvSpPr>
        <p:spPr>
          <a:xfrm>
            <a:off x="7009604" y="35185"/>
            <a:ext cx="518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“一二</a:t>
            </a:r>
            <a:r>
              <a:rPr lang="en-US" altLang="zh-CN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·</a:t>
            </a:r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九”学生运动</a:t>
            </a:r>
          </a:p>
        </p:txBody>
      </p:sp>
    </p:spTree>
    <p:extLst>
      <p:ext uri="{BB962C8B-B14F-4D97-AF65-F5344CB8AC3E}">
        <p14:creationId xmlns:p14="http://schemas.microsoft.com/office/powerpoint/2010/main" val="3730350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2000">
        <p15:prstTrans prst="origami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8CAA668-94D6-440B-97D5-795F714C9675}"/>
              </a:ext>
            </a:extLst>
          </p:cNvPr>
          <p:cNvSpPr txBox="1"/>
          <p:nvPr/>
        </p:nvSpPr>
        <p:spPr>
          <a:xfrm>
            <a:off x="1617854" y="28714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运动</a:t>
            </a:r>
            <a:r>
              <a:rPr lang="zh-CN" altLang="en-US" sz="4000" b="1" dirty="0">
                <a:solidFill>
                  <a:srgbClr val="FFFF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经过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0C7856E-1C30-4831-B4A6-EAFC0B725099}"/>
              </a:ext>
            </a:extLst>
          </p:cNvPr>
          <p:cNvGrpSpPr/>
          <p:nvPr/>
        </p:nvGrpSpPr>
        <p:grpSpPr>
          <a:xfrm>
            <a:off x="1395084" y="1517810"/>
            <a:ext cx="9601200" cy="871360"/>
            <a:chOff x="1271239" y="1954998"/>
            <a:chExt cx="9601200" cy="871360"/>
          </a:xfrm>
        </p:grpSpPr>
        <p:sp>
          <p:nvSpPr>
            <p:cNvPr id="2" name="平行四边形 1">
              <a:extLst>
                <a:ext uri="{FF2B5EF4-FFF2-40B4-BE49-F238E27FC236}">
                  <a16:creationId xmlns:a16="http://schemas.microsoft.com/office/drawing/2014/main" id="{FE3659A5-8F0E-4D9F-8455-1A367310ED9E}"/>
                </a:ext>
              </a:extLst>
            </p:cNvPr>
            <p:cNvSpPr/>
            <p:nvPr/>
          </p:nvSpPr>
          <p:spPr>
            <a:xfrm>
              <a:off x="1271239" y="1954998"/>
              <a:ext cx="9601200" cy="858644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5">
              <a:extLst>
                <a:ext uri="{FF2B5EF4-FFF2-40B4-BE49-F238E27FC236}">
                  <a16:creationId xmlns:a16="http://schemas.microsoft.com/office/drawing/2014/main" id="{8866A682-61B2-407E-820F-B0381F3AF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5906" y="1964584"/>
              <a:ext cx="9151144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12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月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16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日　北平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44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所大中学校学生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1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万余人，再次举行游行示威。游行队伍遭军警镇压，被捕者二三十人，受伤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400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余人。 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3193B3A-581F-4C9F-9A9B-438DA0BEF84E}"/>
              </a:ext>
            </a:extLst>
          </p:cNvPr>
          <p:cNvGrpSpPr/>
          <p:nvPr/>
        </p:nvGrpSpPr>
        <p:grpSpPr>
          <a:xfrm>
            <a:off x="1395084" y="2585653"/>
            <a:ext cx="9664271" cy="858644"/>
            <a:chOff x="1271239" y="2891700"/>
            <a:chExt cx="9664271" cy="858644"/>
          </a:xfrm>
        </p:grpSpPr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31744C0F-342D-46B2-9E4D-1011B4DF36FD}"/>
                </a:ext>
              </a:extLst>
            </p:cNvPr>
            <p:cNvSpPr/>
            <p:nvPr/>
          </p:nvSpPr>
          <p:spPr>
            <a:xfrm>
              <a:off x="1271239" y="2891700"/>
              <a:ext cx="9601200" cy="858644"/>
            </a:xfrm>
            <a:prstGeom prst="parallelogram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5">
              <a:extLst>
                <a:ext uri="{FF2B5EF4-FFF2-40B4-BE49-F238E27FC236}">
                  <a16:creationId xmlns:a16="http://schemas.microsoft.com/office/drawing/2014/main" id="{F940F8EC-0BD9-448C-A216-A0BD53B2B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4366" y="3082495"/>
              <a:ext cx="9151144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学生游行队伍集合在天桥、正阳门召开市民大会，市民２万余人参加。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0AE48C9-EC7E-418C-8B7E-55A61ACA556F}"/>
              </a:ext>
            </a:extLst>
          </p:cNvPr>
          <p:cNvGrpSpPr/>
          <p:nvPr/>
        </p:nvGrpSpPr>
        <p:grpSpPr>
          <a:xfrm>
            <a:off x="1395084" y="3640780"/>
            <a:ext cx="9601200" cy="858644"/>
            <a:chOff x="1170878" y="3505017"/>
            <a:chExt cx="9601200" cy="858644"/>
          </a:xfrm>
        </p:grpSpPr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609869FF-E887-4E34-8506-27B502D399D8}"/>
                </a:ext>
              </a:extLst>
            </p:cNvPr>
            <p:cNvSpPr/>
            <p:nvPr/>
          </p:nvSpPr>
          <p:spPr>
            <a:xfrm>
              <a:off x="1170878" y="3505017"/>
              <a:ext cx="9601200" cy="858644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AF25CFA-D9A0-456D-8813-B5A41DA31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3247" y="3695812"/>
              <a:ext cx="857646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北平罢工、罢市、罢课。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441CAF0-A7EB-4CD9-83AB-54D53DE209EC}"/>
              </a:ext>
            </a:extLst>
          </p:cNvPr>
          <p:cNvGrpSpPr/>
          <p:nvPr/>
        </p:nvGrpSpPr>
        <p:grpSpPr>
          <a:xfrm>
            <a:off x="1395084" y="4695906"/>
            <a:ext cx="9601200" cy="858644"/>
            <a:chOff x="892097" y="4865465"/>
            <a:chExt cx="9601200" cy="858644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032530B3-77A5-47D4-BE9E-741EE8C9BC0E}"/>
                </a:ext>
              </a:extLst>
            </p:cNvPr>
            <p:cNvSpPr/>
            <p:nvPr/>
          </p:nvSpPr>
          <p:spPr>
            <a:xfrm>
              <a:off x="892097" y="4865465"/>
              <a:ext cx="9601200" cy="858644"/>
            </a:xfrm>
            <a:prstGeom prst="parallelogram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5">
              <a:extLst>
                <a:ext uri="{FF2B5EF4-FFF2-40B4-BE49-F238E27FC236}">
                  <a16:creationId xmlns:a16="http://schemas.microsoft.com/office/drawing/2014/main" id="{E8F8A209-F914-44EC-B3C7-0C4DF1C171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0553" y="5061592"/>
              <a:ext cx="7782623" cy="441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原定本日成立的“冀察政务委员会”，延期成立。     </a:t>
              </a:r>
            </a:p>
          </p:txBody>
        </p:sp>
      </p:grpSp>
      <p:sp>
        <p:nvSpPr>
          <p:cNvPr id="20" name="Freeform 29">
            <a:extLst>
              <a:ext uri="{FF2B5EF4-FFF2-40B4-BE49-F238E27FC236}">
                <a16:creationId xmlns:a16="http://schemas.microsoft.com/office/drawing/2014/main" id="{9DD0EBD9-4124-4C82-A0EB-2D4FF784508E}"/>
              </a:ext>
            </a:extLst>
          </p:cNvPr>
          <p:cNvSpPr/>
          <p:nvPr/>
        </p:nvSpPr>
        <p:spPr bwMode="auto">
          <a:xfrm>
            <a:off x="419101" y="35791"/>
            <a:ext cx="685800" cy="6096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D3720D6-5D19-4790-BB8F-7B3ABAD3912C}"/>
              </a:ext>
            </a:extLst>
          </p:cNvPr>
          <p:cNvSpPr/>
          <p:nvPr/>
        </p:nvSpPr>
        <p:spPr>
          <a:xfrm>
            <a:off x="7009604" y="35185"/>
            <a:ext cx="518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“一二</a:t>
            </a:r>
            <a:r>
              <a:rPr lang="en-US" altLang="zh-CN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·</a:t>
            </a:r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九”学生运动</a:t>
            </a:r>
          </a:p>
        </p:txBody>
      </p:sp>
    </p:spTree>
    <p:extLst>
      <p:ext uri="{BB962C8B-B14F-4D97-AF65-F5344CB8AC3E}">
        <p14:creationId xmlns:p14="http://schemas.microsoft.com/office/powerpoint/2010/main" val="654678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8CAA668-94D6-440B-97D5-795F714C9675}"/>
              </a:ext>
            </a:extLst>
          </p:cNvPr>
          <p:cNvSpPr txBox="1"/>
          <p:nvPr/>
        </p:nvSpPr>
        <p:spPr>
          <a:xfrm>
            <a:off x="1617854" y="28714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运动</a:t>
            </a:r>
            <a:r>
              <a:rPr lang="zh-CN" altLang="en-US" sz="4000" b="1" dirty="0">
                <a:solidFill>
                  <a:srgbClr val="FFFF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经过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1A7CAE36-8067-47A9-86CF-45E9F3F9F2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499" y="2059249"/>
            <a:ext cx="6616700" cy="121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宋哲元发表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告北平学生书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，称“有共党煽动利用学生爱国运动”，如仍有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轨外行动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，决予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适当制止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。</a:t>
            </a: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7CB4CF6E-92B0-4358-A19D-5BD5419B5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9647" y="3517011"/>
            <a:ext cx="6744552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1936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　京、津等地学生组织南下宣传团，深入到工农群众中去宣传抗日。</a:t>
            </a: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4C0C9DCE-A095-4B41-9DF0-FA3D3B84F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7354" y="4590051"/>
            <a:ext cx="6776845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31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为北平第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中学学生郭清死于狱中，北平举行抬棺示威游行。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760B108-623E-4FC9-8DAC-8F223EF3D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60415" y="1923738"/>
            <a:ext cx="4822784" cy="32603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D3EBA1B-BB04-4273-939E-D47886625D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33"/>
          <a:stretch/>
        </p:blipFill>
        <p:spPr>
          <a:xfrm flipH="1">
            <a:off x="-128239" y="5803220"/>
            <a:ext cx="12534901" cy="1159328"/>
          </a:xfrm>
          <a:prstGeom prst="rect">
            <a:avLst/>
          </a:prstGeom>
        </p:spPr>
      </p:pic>
      <p:sp>
        <p:nvSpPr>
          <p:cNvPr id="8" name="Freeform 29">
            <a:extLst>
              <a:ext uri="{FF2B5EF4-FFF2-40B4-BE49-F238E27FC236}">
                <a16:creationId xmlns:a16="http://schemas.microsoft.com/office/drawing/2014/main" id="{5D8B404B-E096-45E7-A222-8CD1778A361B}"/>
              </a:ext>
            </a:extLst>
          </p:cNvPr>
          <p:cNvSpPr/>
          <p:nvPr/>
        </p:nvSpPr>
        <p:spPr bwMode="auto">
          <a:xfrm>
            <a:off x="419101" y="35791"/>
            <a:ext cx="685800" cy="6096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3683933-4012-4C6B-8B6F-8866ED11EB5F}"/>
              </a:ext>
            </a:extLst>
          </p:cNvPr>
          <p:cNvSpPr/>
          <p:nvPr/>
        </p:nvSpPr>
        <p:spPr>
          <a:xfrm>
            <a:off x="7009604" y="35185"/>
            <a:ext cx="518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“一二</a:t>
            </a:r>
            <a:r>
              <a:rPr lang="en-US" altLang="zh-CN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·</a:t>
            </a:r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九”学生运动</a:t>
            </a:r>
          </a:p>
        </p:txBody>
      </p:sp>
    </p:spTree>
    <p:extLst>
      <p:ext uri="{BB962C8B-B14F-4D97-AF65-F5344CB8AC3E}">
        <p14:creationId xmlns:p14="http://schemas.microsoft.com/office/powerpoint/2010/main" val="714566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8CAA668-94D6-440B-97D5-795F714C9675}"/>
              </a:ext>
            </a:extLst>
          </p:cNvPr>
          <p:cNvSpPr txBox="1"/>
          <p:nvPr/>
        </p:nvSpPr>
        <p:spPr>
          <a:xfrm>
            <a:off x="1617854" y="28714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运动</a:t>
            </a:r>
            <a:r>
              <a:rPr lang="zh-CN" altLang="en-US" sz="4000" b="1" dirty="0">
                <a:solidFill>
                  <a:srgbClr val="FFFF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经过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8B1DF034-9725-4F33-AB37-8721D12D9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6487" y="1787052"/>
            <a:ext cx="4613525" cy="121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28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北平举行示威游行，游行的口号是：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拥护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军抗日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发扬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军抗日传统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打倒日本帝国主义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等。</a:t>
            </a: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DC59067E-558F-4728-A3DE-7A1F1D96C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0303" y="3982728"/>
            <a:ext cx="4546618" cy="1595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30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冀察政务委员会委员长兼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军军长宋哲元发表谈话，表示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若日本仍然增兵华北，余将与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军将士实行抗日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9A405C6-0541-4654-B0B6-1D77D3B87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1073611" y="2364059"/>
            <a:ext cx="7898157" cy="4723584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788B4DAF-7BD0-4268-ABB0-A768B8020C0A}"/>
              </a:ext>
            </a:extLst>
          </p:cNvPr>
          <p:cNvSpPr/>
          <p:nvPr/>
        </p:nvSpPr>
        <p:spPr bwMode="auto">
          <a:xfrm>
            <a:off x="419101" y="35791"/>
            <a:ext cx="685800" cy="6096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D38B3A8-A2B7-444D-9E79-BBB142255371}"/>
              </a:ext>
            </a:extLst>
          </p:cNvPr>
          <p:cNvSpPr/>
          <p:nvPr/>
        </p:nvSpPr>
        <p:spPr>
          <a:xfrm>
            <a:off x="7009604" y="35185"/>
            <a:ext cx="518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“一二</a:t>
            </a:r>
            <a:r>
              <a:rPr lang="en-US" altLang="zh-CN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·</a:t>
            </a:r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九”学生运动</a:t>
            </a:r>
          </a:p>
        </p:txBody>
      </p:sp>
    </p:spTree>
    <p:extLst>
      <p:ext uri="{BB962C8B-B14F-4D97-AF65-F5344CB8AC3E}">
        <p14:creationId xmlns:p14="http://schemas.microsoft.com/office/powerpoint/2010/main" val="367517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2000">
        <p14:glitter pattern="hexagon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8CAA668-94D6-440B-97D5-795F714C9675}"/>
              </a:ext>
            </a:extLst>
          </p:cNvPr>
          <p:cNvSpPr txBox="1"/>
          <p:nvPr/>
        </p:nvSpPr>
        <p:spPr>
          <a:xfrm>
            <a:off x="1617854" y="28714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运动</a:t>
            </a:r>
            <a:r>
              <a:rPr lang="zh-CN" altLang="en-US" sz="4000" b="1" dirty="0">
                <a:solidFill>
                  <a:srgbClr val="FFFF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经过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06CD8CFE-A5FD-4202-B463-B9EE4DCAF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629" y="1999776"/>
            <a:ext cx="51831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北平学生举行第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次示威游行，反对日本继续向华北增兵。沿途军警对游行队伍不加干涉，并予以同情 。</a:t>
            </a: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52DCAD67-3DDE-49C0-8C34-9A8EAB9F54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814" y="4359165"/>
            <a:ext cx="51831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北平学生举行第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次示威游行，高呼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援助绥远抗战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各党派联合起来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等口号。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CDF5EDE-06B2-42E7-8390-17946AF2B2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42200" y="579863"/>
            <a:ext cx="4867196" cy="577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690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peelOff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山">
            <a:extLst>
              <a:ext uri="{FF2B5EF4-FFF2-40B4-BE49-F238E27FC236}">
                <a16:creationId xmlns:a16="http://schemas.microsoft.com/office/drawing/2014/main" id="{E63112FD-C7E4-44C8-AA2F-2FBD732D1DA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43892"/>
            <a:ext cx="12188282" cy="671410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6263FB0A-6D0B-40AD-98FC-658568AC7547}"/>
              </a:ext>
            </a:extLst>
          </p:cNvPr>
          <p:cNvGrpSpPr/>
          <p:nvPr/>
        </p:nvGrpSpPr>
        <p:grpSpPr>
          <a:xfrm>
            <a:off x="6321511" y="1464330"/>
            <a:ext cx="5171978" cy="1107996"/>
            <a:chOff x="5979243" y="1861476"/>
            <a:chExt cx="5171978" cy="110799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B11E826-5E23-47DA-B7E1-F4741E5AD1DB}"/>
                </a:ext>
              </a:extLst>
            </p:cNvPr>
            <p:cNvSpPr/>
            <p:nvPr/>
          </p:nvSpPr>
          <p:spPr>
            <a:xfrm>
              <a:off x="8073483" y="1929163"/>
              <a:ext cx="959004" cy="9590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592F8E27-8C9F-4D5E-B18B-74572BD57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9243" y="1861476"/>
              <a:ext cx="5171978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第 </a:t>
              </a:r>
              <a:r>
                <a:rPr lang="en-US" altLang="zh-CN" sz="6600" kern="0" spc="120" dirty="0">
                  <a:solidFill>
                    <a:schemeClr val="bg1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04</a:t>
              </a:r>
              <a:r>
                <a:rPr lang="en-US" altLang="zh-CN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 </a:t>
              </a:r>
              <a:r>
                <a:rPr lang="zh-CN" altLang="en-US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单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655F2A43-242F-4108-A422-9C26CA81D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600" y="444503"/>
            <a:ext cx="1358900" cy="13589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80D1FF79-A82D-4FBE-8D83-024928B311FA}"/>
              </a:ext>
            </a:extLst>
          </p:cNvPr>
          <p:cNvGrpSpPr/>
          <p:nvPr/>
        </p:nvGrpSpPr>
        <p:grpSpPr>
          <a:xfrm>
            <a:off x="5322849" y="2960649"/>
            <a:ext cx="6869151" cy="936702"/>
            <a:chOff x="5445689" y="2620537"/>
            <a:chExt cx="6622730" cy="93670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38F3462-7558-41A9-9629-8FF7395E50B0}"/>
                </a:ext>
              </a:extLst>
            </p:cNvPr>
            <p:cNvSpPr/>
            <p:nvPr/>
          </p:nvSpPr>
          <p:spPr>
            <a:xfrm>
              <a:off x="5720577" y="2620537"/>
              <a:ext cx="6171580" cy="93670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id="{C95C494F-14DE-4CF0-BA5C-2AFD5FAE2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5689" y="2726471"/>
              <a:ext cx="662273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4400" kern="0" spc="120" dirty="0">
                  <a:solidFill>
                    <a:prstClr val="white"/>
                  </a:solidFill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学生爱国运动意义及精神 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BB326D9A-875D-41E7-AC05-BF8E4833FA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1" t="18897" r="27265" b="21011"/>
          <a:stretch/>
        </p:blipFill>
        <p:spPr>
          <a:xfrm flipH="1">
            <a:off x="-1167359" y="1390739"/>
            <a:ext cx="5908638" cy="575269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C8C646FE-9340-4C89-9E91-7AA39D0C5F3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14"/>
          <a:stretch/>
        </p:blipFill>
        <p:spPr>
          <a:xfrm>
            <a:off x="-46690" y="0"/>
            <a:ext cx="12335334" cy="240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91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airplan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8CAA668-94D6-440B-97D5-795F714C9675}"/>
              </a:ext>
            </a:extLst>
          </p:cNvPr>
          <p:cNvSpPr txBox="1"/>
          <p:nvPr/>
        </p:nvSpPr>
        <p:spPr>
          <a:xfrm>
            <a:off x="1617854" y="28714"/>
            <a:ext cx="390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运动意义及精神 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DD427960-DB46-46F6-A889-91DDE9258E46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262062" y="1774428"/>
            <a:ext cx="9667875" cy="2249487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28600" algn="l" defTabSz="914400" rtl="0" eaLnBrk="1" fontAlgn="auto" latinLnBrk="0" hangingPunct="1"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　    一二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•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九运动公开揭露了日本帝国主义侵略中国，吞并华北的阴谋，打击了国民党政府的妥协投降政策，大大地促进了中国人民的觉醒。它配合了红军北上抗日，促进了国内和平和对日抗战。它标志着中国人民抗日民主运动新高潮的到来。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AB74471F-56F4-469D-BE74-470F947AC5EB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262062" y="4023915"/>
            <a:ext cx="9667875" cy="1799074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28600" algn="l" defTabSz="914400" rtl="0" eaLnBrk="1" fontAlgn="auto" latinLnBrk="0" hangingPunct="1"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　正如毛泽东所指出的，一二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•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九运动“是抗战动员的运动，是准备思想和干部的运动，是动员全民族的运动，有着重大的历史意义”。 </a:t>
            </a:r>
          </a:p>
        </p:txBody>
      </p:sp>
      <p:sp>
        <p:nvSpPr>
          <p:cNvPr id="5" name="Freeform 29">
            <a:extLst>
              <a:ext uri="{FF2B5EF4-FFF2-40B4-BE49-F238E27FC236}">
                <a16:creationId xmlns:a16="http://schemas.microsoft.com/office/drawing/2014/main" id="{C49D4E0E-0B30-4E11-873E-AC1CD7F7C9F1}"/>
              </a:ext>
            </a:extLst>
          </p:cNvPr>
          <p:cNvSpPr/>
          <p:nvPr/>
        </p:nvSpPr>
        <p:spPr bwMode="auto">
          <a:xfrm>
            <a:off x="419101" y="35791"/>
            <a:ext cx="685800" cy="6096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054CA88-62FD-4BD6-883C-FBD10EBEE025}"/>
              </a:ext>
            </a:extLst>
          </p:cNvPr>
          <p:cNvSpPr/>
          <p:nvPr/>
        </p:nvSpPr>
        <p:spPr>
          <a:xfrm>
            <a:off x="7009604" y="35185"/>
            <a:ext cx="518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“一二</a:t>
            </a:r>
            <a:r>
              <a:rPr lang="en-US" altLang="zh-CN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·</a:t>
            </a:r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九”学生运动</a:t>
            </a:r>
          </a:p>
        </p:txBody>
      </p:sp>
    </p:spTree>
    <p:extLst>
      <p:ext uri="{BB962C8B-B14F-4D97-AF65-F5344CB8AC3E}">
        <p14:creationId xmlns:p14="http://schemas.microsoft.com/office/powerpoint/2010/main" val="1257964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pageCurlDoubl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运动">
            <a:extLst>
              <a:ext uri="{FF2B5EF4-FFF2-40B4-BE49-F238E27FC236}">
                <a16:creationId xmlns:a16="http://schemas.microsoft.com/office/drawing/2014/main" id="{2FC5C94E-BEE3-4FA6-A685-102A01406A74}"/>
              </a:ext>
            </a:extLst>
          </p:cNvPr>
          <p:cNvGrpSpPr/>
          <p:nvPr/>
        </p:nvGrpSpPr>
        <p:grpSpPr>
          <a:xfrm>
            <a:off x="9956201" y="2451664"/>
            <a:ext cx="1549553" cy="2269802"/>
            <a:chOff x="10495394" y="2940362"/>
            <a:chExt cx="1549553" cy="226980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B4465EC-C2B9-47B3-921C-B6818781E973}"/>
                </a:ext>
              </a:extLst>
            </p:cNvPr>
            <p:cNvSpPr txBox="1"/>
            <p:nvPr/>
          </p:nvSpPr>
          <p:spPr>
            <a:xfrm>
              <a:off x="10506064" y="2940362"/>
              <a:ext cx="1538883" cy="14837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8800" b="1" dirty="0">
                  <a:ln w="19050">
                    <a:solidFill>
                      <a:prstClr val="white"/>
                    </a:solidFill>
                  </a:ln>
                  <a:solidFill>
                    <a:srgbClr val="C00000"/>
                  </a:solidFill>
                  <a:effectLst>
                    <a:outerShdw blurRad="50800" dist="114300" dir="5400000" algn="t" rotWithShape="0">
                      <a:prstClr val="black">
                        <a:alpha val="40000"/>
                      </a:prstClr>
                    </a:outerShdw>
                  </a:effectLst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运 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912BBA0-7A93-4257-AC7B-84BA12CD3E90}"/>
                </a:ext>
              </a:extLst>
            </p:cNvPr>
            <p:cNvSpPr txBox="1"/>
            <p:nvPr/>
          </p:nvSpPr>
          <p:spPr>
            <a:xfrm>
              <a:off x="10495394" y="3726424"/>
              <a:ext cx="1538883" cy="14837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8800" b="1" dirty="0">
                  <a:ln w="19050">
                    <a:solidFill>
                      <a:prstClr val="white"/>
                    </a:solidFill>
                  </a:ln>
                  <a:solidFill>
                    <a:srgbClr val="C00000"/>
                  </a:solidFill>
                  <a:effectLst>
                    <a:outerShdw blurRad="50800" dist="114300" dir="5400000" algn="t" rotWithShape="0">
                      <a:prstClr val="black">
                        <a:alpha val="40000"/>
                      </a:prstClr>
                    </a:outerShdw>
                  </a:effectLst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 动</a:t>
              </a:r>
            </a:p>
          </p:txBody>
        </p:sp>
      </p:grpSp>
      <p:grpSp>
        <p:nvGrpSpPr>
          <p:cNvPr id="6" name="129">
            <a:extLst>
              <a:ext uri="{FF2B5EF4-FFF2-40B4-BE49-F238E27FC236}">
                <a16:creationId xmlns:a16="http://schemas.microsoft.com/office/drawing/2014/main" id="{04B03EE0-E1D2-4297-BC42-AC45AB979B8F}"/>
              </a:ext>
            </a:extLst>
          </p:cNvPr>
          <p:cNvGrpSpPr/>
          <p:nvPr/>
        </p:nvGrpSpPr>
        <p:grpSpPr>
          <a:xfrm>
            <a:off x="8331208" y="607436"/>
            <a:ext cx="3011612" cy="3912496"/>
            <a:chOff x="8436487" y="1093286"/>
            <a:chExt cx="3011612" cy="3912496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BF335176-4D5A-4DCC-B475-6FE5F80FD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71422" y="1318106"/>
              <a:ext cx="1476677" cy="1506616"/>
            </a:xfrm>
            <a:prstGeom prst="rect">
              <a:avLst/>
            </a:prstGeom>
          </p:spPr>
        </p:pic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F70A3F1A-C1D1-4515-AA80-34324936FC82}"/>
                </a:ext>
              </a:extLst>
            </p:cNvPr>
            <p:cNvGrpSpPr/>
            <p:nvPr/>
          </p:nvGrpSpPr>
          <p:grpSpPr>
            <a:xfrm>
              <a:off x="8436487" y="1093286"/>
              <a:ext cx="1682917" cy="3912496"/>
              <a:chOff x="8436487" y="1093286"/>
              <a:chExt cx="1682917" cy="3912496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93EAFD-E10E-4BA0-8D8C-D74E0A40DD23}"/>
                  </a:ext>
                </a:extLst>
              </p:cNvPr>
              <p:cNvSpPr txBox="1"/>
              <p:nvPr/>
            </p:nvSpPr>
            <p:spPr>
              <a:xfrm>
                <a:off x="8436487" y="1093286"/>
                <a:ext cx="1661993" cy="2554545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9600" dirty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一二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F13FBBA-5CFD-442C-AE7C-ACE589046424}"/>
                  </a:ext>
                </a:extLst>
              </p:cNvPr>
              <p:cNvSpPr txBox="1"/>
              <p:nvPr/>
            </p:nvSpPr>
            <p:spPr>
              <a:xfrm>
                <a:off x="8457411" y="3682343"/>
                <a:ext cx="1661993" cy="132343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9600" dirty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九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ADE52AF-3D15-4102-A192-E5BDBB171A2E}"/>
              </a:ext>
            </a:extLst>
          </p:cNvPr>
          <p:cNvGrpSpPr/>
          <p:nvPr/>
        </p:nvGrpSpPr>
        <p:grpSpPr>
          <a:xfrm>
            <a:off x="6528188" y="407550"/>
            <a:ext cx="2278583" cy="3854947"/>
            <a:chOff x="6879472" y="836613"/>
            <a:chExt cx="2278583" cy="38549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95C4160-547F-4714-AFE4-304CCD52548E}"/>
                </a:ext>
              </a:extLst>
            </p:cNvPr>
            <p:cNvGrpSpPr/>
            <p:nvPr/>
          </p:nvGrpSpPr>
          <p:grpSpPr>
            <a:xfrm>
              <a:off x="6997700" y="981075"/>
              <a:ext cx="1739900" cy="1736725"/>
              <a:chOff x="6997700" y="981075"/>
              <a:chExt cx="1739900" cy="1736725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65C6FD6D-9CD2-4D3C-89F9-15BC0BF0A8EA}"/>
                  </a:ext>
                </a:extLst>
              </p:cNvPr>
              <p:cNvSpPr/>
              <p:nvPr/>
            </p:nvSpPr>
            <p:spPr>
              <a:xfrm>
                <a:off x="6997700" y="981075"/>
                <a:ext cx="1739900" cy="173672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4A8BE26A-2EF9-46B9-9084-BC405B208E43}"/>
                  </a:ext>
                </a:extLst>
              </p:cNvPr>
              <p:cNvCxnSpPr>
                <a:stCxn id="42" idx="1"/>
                <a:endCxn id="42" idx="3"/>
              </p:cNvCxnSpPr>
              <p:nvPr/>
            </p:nvCxnSpPr>
            <p:spPr>
              <a:xfrm>
                <a:off x="6997700" y="1849438"/>
                <a:ext cx="17399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D08DDDB4-09F1-4600-972A-09A4832DF37A}"/>
                  </a:ext>
                </a:extLst>
              </p:cNvPr>
              <p:cNvCxnSpPr>
                <a:stCxn id="42" idx="0"/>
                <a:endCxn id="42" idx="2"/>
              </p:cNvCxnSpPr>
              <p:nvPr/>
            </p:nvCxnSpPr>
            <p:spPr>
              <a:xfrm>
                <a:off x="7867650" y="981075"/>
                <a:ext cx="0" cy="173672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236AAAEB-6288-43F9-A920-9357254BCBE0}"/>
                </a:ext>
              </a:extLst>
            </p:cNvPr>
            <p:cNvGrpSpPr/>
            <p:nvPr/>
          </p:nvGrpSpPr>
          <p:grpSpPr>
            <a:xfrm>
              <a:off x="6879472" y="836613"/>
              <a:ext cx="2278583" cy="3854947"/>
              <a:chOff x="6359413" y="598400"/>
              <a:chExt cx="2278583" cy="3854947"/>
            </a:xfrm>
          </p:grpSpPr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28389D33-A949-4788-B946-CA6A53E60B41}"/>
                  </a:ext>
                </a:extLst>
              </p:cNvPr>
              <p:cNvSpPr/>
              <p:nvPr/>
            </p:nvSpPr>
            <p:spPr>
              <a:xfrm>
                <a:off x="6359413" y="2591299"/>
                <a:ext cx="1944763" cy="18620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8800" b="1" dirty="0">
                    <a:ln w="19050"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>
                      <a:outerShdw blurRad="50800" dist="1143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 </a:t>
                </a:r>
                <a:r>
                  <a:rPr lang="zh-CN" altLang="en-US" sz="11500" b="1" dirty="0">
                    <a:ln w="19050">
                      <a:solidFill>
                        <a:prstClr val="white"/>
                      </a:solidFill>
                    </a:ln>
                    <a:solidFill>
                      <a:srgbClr val="E62027"/>
                    </a:solidFill>
                    <a:effectLst>
                      <a:outerShdw blurRad="50800" dist="1143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念</a:t>
                </a:r>
                <a:endParaRPr lang="en-US" altLang="zh-CN" sz="8800" b="1" dirty="0">
                  <a:ln w="19050">
                    <a:solidFill>
                      <a:prstClr val="white"/>
                    </a:solidFill>
                  </a:ln>
                  <a:solidFill>
                    <a:srgbClr val="E62027"/>
                  </a:solidFill>
                  <a:effectLst>
                    <a:outerShdw blurRad="50800" dist="114300" dir="5400000" algn="t" rotWithShape="0">
                      <a:prstClr val="black">
                        <a:alpha val="40000"/>
                      </a:prstClr>
                    </a:outerShdw>
                  </a:effectLst>
                  <a:latin typeface="汉仪北魏写经W" panose="00020600040101010101" pitchFamily="18" charset="-122"/>
                  <a:ea typeface="汉仪北魏写经W" panose="00020600040101010101" pitchFamily="18" charset="-122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6AF2A49B-66C2-40BF-BF4E-2F54C9FB4820}"/>
                  </a:ext>
                </a:extLst>
              </p:cNvPr>
              <p:cNvSpPr/>
              <p:nvPr/>
            </p:nvSpPr>
            <p:spPr>
              <a:xfrm>
                <a:off x="6398280" y="598400"/>
                <a:ext cx="2239716" cy="22159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3800" b="1" dirty="0">
                    <a:ln w="19050"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>
                      <a:outerShdw blurRad="50800" dist="1143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纪</a:t>
                </a:r>
                <a:r>
                  <a:rPr lang="zh-CN" altLang="en-US" sz="8800" b="1" dirty="0">
                    <a:ln w="19050"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>
                      <a:outerShdw blurRad="50800" dist="1143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 </a:t>
                </a:r>
                <a:endParaRPr lang="en-US" altLang="zh-CN" sz="8800" b="1" dirty="0">
                  <a:ln w="19050">
                    <a:solidFill>
                      <a:prstClr val="white"/>
                    </a:solidFill>
                  </a:ln>
                  <a:solidFill>
                    <a:srgbClr val="C00000"/>
                  </a:solidFill>
                  <a:effectLst>
                    <a:outerShdw blurRad="50800" dist="114300" dir="5400000" algn="t" rotWithShape="0">
                      <a:prstClr val="black">
                        <a:alpha val="40000"/>
                      </a:prstClr>
                    </a:outerShdw>
                  </a:effectLst>
                  <a:latin typeface="汉仪北魏写经W" panose="00020600040101010101" pitchFamily="18" charset="-122"/>
                  <a:ea typeface="汉仪北魏写经W" panose="00020600040101010101" pitchFamily="18" charset="-122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C88AE61-E915-4684-A4D6-D3276C60049D}"/>
              </a:ext>
            </a:extLst>
          </p:cNvPr>
          <p:cNvGrpSpPr/>
          <p:nvPr/>
        </p:nvGrpSpPr>
        <p:grpSpPr>
          <a:xfrm>
            <a:off x="9503916" y="5705421"/>
            <a:ext cx="1663700" cy="407841"/>
            <a:chOff x="8429403" y="5531446"/>
            <a:chExt cx="1714415" cy="467702"/>
          </a:xfrm>
          <a:solidFill>
            <a:schemeClr val="tx1"/>
          </a:solidFill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DCD627F-DB6D-4E65-AADB-B43F91AC86C8}"/>
                </a:ext>
              </a:extLst>
            </p:cNvPr>
            <p:cNvSpPr/>
            <p:nvPr/>
          </p:nvSpPr>
          <p:spPr>
            <a:xfrm>
              <a:off x="8440320" y="5531446"/>
              <a:ext cx="1703498" cy="46770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 Box 2">
              <a:extLst>
                <a:ext uri="{FF2B5EF4-FFF2-40B4-BE49-F238E27FC236}">
                  <a16:creationId xmlns:a16="http://schemas.microsoft.com/office/drawing/2014/main" id="{0AF18C02-DD74-42A1-A24E-F89234F51C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29403" y="5596020"/>
              <a:ext cx="1703498" cy="38824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</a:rPr>
                <a:t>汇报人：锦 素</a:t>
              </a:r>
              <a:endParaRPr lang="nl-NL" altLang="zh-CN" sz="1600" b="1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pic>
        <p:nvPicPr>
          <p:cNvPr id="36" name="pd-5b768b632c29b159">
            <a:hlinkClick r:id="" action="ppaction://media"/>
            <a:extLst>
              <a:ext uri="{FF2B5EF4-FFF2-40B4-BE49-F238E27FC236}">
                <a16:creationId xmlns:a16="http://schemas.microsoft.com/office/drawing/2014/main" id="{E3A707F6-4976-4116-86DD-5966BAA917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81857" y="-1790700"/>
            <a:ext cx="609600" cy="609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E9FDA30-4465-4F16-93E4-E9E3CA19573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14"/>
          <a:stretch/>
        </p:blipFill>
        <p:spPr>
          <a:xfrm>
            <a:off x="-115747" y="0"/>
            <a:ext cx="12307747" cy="240591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E8021D3-5EB2-4E25-83EF-AAE83D57E0CC}"/>
              </a:ext>
            </a:extLst>
          </p:cNvPr>
          <p:cNvGrpSpPr/>
          <p:nvPr/>
        </p:nvGrpSpPr>
        <p:grpSpPr>
          <a:xfrm>
            <a:off x="-2728251" y="1110023"/>
            <a:ext cx="8213072" cy="5752694"/>
            <a:chOff x="-2728251" y="1110023"/>
            <a:chExt cx="8213072" cy="575269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122F95B-6A0F-4826-8ED7-9DB50A1D45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84" t="23127" r="18943" b="9157"/>
            <a:stretch/>
          </p:blipFill>
          <p:spPr>
            <a:xfrm flipH="1">
              <a:off x="-210686" y="2602992"/>
              <a:ext cx="5695507" cy="314498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34341D5E-563B-4126-9448-7EDCB916F4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21" t="18897" r="27265" b="21011"/>
            <a:stretch/>
          </p:blipFill>
          <p:spPr>
            <a:xfrm flipH="1">
              <a:off x="-2728251" y="1110023"/>
              <a:ext cx="5908638" cy="5752694"/>
            </a:xfrm>
            <a:prstGeom prst="rect">
              <a:avLst/>
            </a:prstGeom>
          </p:spPr>
        </p:pic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725F6B39-625A-4240-A49B-48791CB0816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6" t="32917" r="39324" b="32917"/>
          <a:stretch/>
        </p:blipFill>
        <p:spPr>
          <a:xfrm rot="1636948">
            <a:off x="4095676" y="1314632"/>
            <a:ext cx="1224087" cy="1280467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AFA18F0C-10C4-409B-8CB9-66003E5B67EC}"/>
              </a:ext>
            </a:extLst>
          </p:cNvPr>
          <p:cNvGrpSpPr/>
          <p:nvPr/>
        </p:nvGrpSpPr>
        <p:grpSpPr>
          <a:xfrm>
            <a:off x="6770078" y="4868353"/>
            <a:ext cx="4826100" cy="830997"/>
            <a:chOff x="7202207" y="4990159"/>
            <a:chExt cx="4826100" cy="830997"/>
          </a:xfrm>
        </p:grpSpPr>
        <p:sp>
          <p:nvSpPr>
            <p:cNvPr id="33" name="Text Box 2">
              <a:extLst>
                <a:ext uri="{FF2B5EF4-FFF2-40B4-BE49-F238E27FC236}">
                  <a16:creationId xmlns:a16="http://schemas.microsoft.com/office/drawing/2014/main" id="{34FD4B5B-B748-478A-AF66-F0AC649EFF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00128" y="4990159"/>
              <a:ext cx="432817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b="1" dirty="0">
                  <a:latin typeface="等线" panose="02010600030101010101" pitchFamily="2" charset="-122"/>
                  <a:ea typeface="等线" panose="02010600030101010101" pitchFamily="2" charset="-122"/>
                </a:rPr>
                <a:t>感谢各位观看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E87FEF3A-A8DF-4331-B6A2-FBF5678F0997}"/>
                </a:ext>
              </a:extLst>
            </p:cNvPr>
            <p:cNvCxnSpPr>
              <a:cxnSpLocks/>
            </p:cNvCxnSpPr>
            <p:nvPr/>
          </p:nvCxnSpPr>
          <p:spPr>
            <a:xfrm>
              <a:off x="7202207" y="5417699"/>
              <a:ext cx="784726" cy="0"/>
            </a:xfrm>
            <a:prstGeom prst="line">
              <a:avLst/>
            </a:prstGeom>
            <a:ln w="476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424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山">
            <a:extLst>
              <a:ext uri="{FF2B5EF4-FFF2-40B4-BE49-F238E27FC236}">
                <a16:creationId xmlns:a16="http://schemas.microsoft.com/office/drawing/2014/main" id="{E63112FD-C7E4-44C8-AA2F-2FBD732D1DA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104" y="-425546"/>
            <a:ext cx="5951898" cy="595189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7F742E09-113E-4FA6-8072-48CB0A2CE997}"/>
              </a:ext>
            </a:extLst>
          </p:cNvPr>
          <p:cNvGrpSpPr/>
          <p:nvPr/>
        </p:nvGrpSpPr>
        <p:grpSpPr>
          <a:xfrm>
            <a:off x="6486612" y="1039870"/>
            <a:ext cx="4978412" cy="722835"/>
            <a:chOff x="6486612" y="1560570"/>
            <a:chExt cx="4978412" cy="72283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C2EEA68-E2A9-44DD-A9BE-D5EFCA1C928B}"/>
                </a:ext>
              </a:extLst>
            </p:cNvPr>
            <p:cNvGrpSpPr>
              <a:grpSpLocks/>
            </p:cNvGrpSpPr>
            <p:nvPr/>
          </p:nvGrpSpPr>
          <p:grpSpPr>
            <a:xfrm>
              <a:off x="7010730" y="1561017"/>
              <a:ext cx="4454294" cy="722388"/>
              <a:chOff x="7429500" y="1862254"/>
              <a:chExt cx="4406900" cy="722388"/>
            </a:xfrm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774F26D7-E7F3-4D6F-A5F2-C6FBF8AA78DA}"/>
                  </a:ext>
                </a:extLst>
              </p:cNvPr>
              <p:cNvGrpSpPr/>
              <p:nvPr/>
            </p:nvGrpSpPr>
            <p:grpSpPr>
              <a:xfrm>
                <a:off x="7429500" y="1862254"/>
                <a:ext cx="4406900" cy="722388"/>
                <a:chOff x="1658936" y="1683198"/>
                <a:chExt cx="5950949" cy="722388"/>
              </a:xfrm>
            </p:grpSpPr>
            <p:sp>
              <p:nvSpPr>
                <p:cNvPr id="89" name="矩形 122">
                  <a:extLst>
                    <a:ext uri="{FF2B5EF4-FFF2-40B4-BE49-F238E27FC236}">
                      <a16:creationId xmlns:a16="http://schemas.microsoft.com/office/drawing/2014/main" id="{EE74D5A5-BDE7-46A0-BA20-83EE7A6809C4}"/>
                    </a:ext>
                  </a:extLst>
                </p:cNvPr>
                <p:cNvSpPr/>
                <p:nvPr/>
              </p:nvSpPr>
              <p:spPr>
                <a:xfrm>
                  <a:off x="1658936" y="1683198"/>
                  <a:ext cx="5950949" cy="722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90" name="组合 89">
                  <a:extLst>
                    <a:ext uri="{FF2B5EF4-FFF2-40B4-BE49-F238E27FC236}">
                      <a16:creationId xmlns:a16="http://schemas.microsoft.com/office/drawing/2014/main" id="{AB5040E9-D4DE-4904-8299-5646503DC420}"/>
                    </a:ext>
                  </a:extLst>
                </p:cNvPr>
                <p:cNvGrpSpPr/>
                <p:nvPr/>
              </p:nvGrpSpPr>
              <p:grpSpPr>
                <a:xfrm>
                  <a:off x="1725062" y="1762599"/>
                  <a:ext cx="362255" cy="371494"/>
                  <a:chOff x="11463373" y="1598725"/>
                  <a:chExt cx="622301" cy="638176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91" name="Freeform 23">
                    <a:extLst>
                      <a:ext uri="{FF2B5EF4-FFF2-40B4-BE49-F238E27FC236}">
                        <a16:creationId xmlns:a16="http://schemas.microsoft.com/office/drawing/2014/main" id="{D5EFDE84-693E-4338-8CDB-3C7BE1AEEBA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  <p:sp>
                <p:nvSpPr>
                  <p:cNvPr id="92" name="Freeform 24">
                    <a:extLst>
                      <a:ext uri="{FF2B5EF4-FFF2-40B4-BE49-F238E27FC236}">
                        <a16:creationId xmlns:a16="http://schemas.microsoft.com/office/drawing/2014/main" id="{0890567A-F3FB-483C-A678-1AF5642145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20" name="Rectangle 13">
                <a:extLst>
                  <a:ext uri="{FF2B5EF4-FFF2-40B4-BE49-F238E27FC236}">
                    <a16:creationId xmlns:a16="http://schemas.microsoft.com/office/drawing/2014/main" id="{DDA81AF4-0103-48AD-A53A-0C8A37388F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62643" y="1961838"/>
                <a:ext cx="3740615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800" kern="0" spc="120" dirty="0">
                    <a:solidFill>
                      <a:prstClr val="white"/>
                    </a:solidFill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学生爱国运动背景 </a:t>
                </a:r>
              </a:p>
            </p:txBody>
          </p:sp>
        </p:grpSp>
        <p:sp>
          <p:nvSpPr>
            <p:cNvPr id="93" name="矩形 44">
              <a:extLst>
                <a:ext uri="{FF2B5EF4-FFF2-40B4-BE49-F238E27FC236}">
                  <a16:creationId xmlns:a16="http://schemas.microsoft.com/office/drawing/2014/main" id="{D338557B-3C0A-4C89-ABC3-FDB1659018AB}"/>
                </a:ext>
              </a:extLst>
            </p:cNvPr>
            <p:cNvSpPr>
              <a:spLocks/>
            </p:cNvSpPr>
            <p:nvPr/>
          </p:nvSpPr>
          <p:spPr>
            <a:xfrm>
              <a:off x="6506767" y="1560570"/>
              <a:ext cx="665407" cy="719524"/>
            </a:xfrm>
            <a:custGeom>
              <a:avLst/>
              <a:gdLst/>
              <a:ahLst/>
              <a:cxnLst/>
              <a:rect l="l" t="t" r="r" b="b"/>
              <a:pathLst>
                <a:path w="738736" h="504056">
                  <a:moveTo>
                    <a:pt x="0" y="0"/>
                  </a:moveTo>
                  <a:lnTo>
                    <a:pt x="738736" y="0"/>
                  </a:lnTo>
                  <a:lnTo>
                    <a:pt x="544868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A71C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北魏写经W" panose="00020600040101010101" pitchFamily="18" charset="-122"/>
                <a:ea typeface="汉仪北魏写经W" panose="00020600040101010101" pitchFamily="18" charset="-122"/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245FD1C1-3280-4B56-A802-79A439806850}"/>
                </a:ext>
              </a:extLst>
            </p:cNvPr>
            <p:cNvSpPr/>
            <p:nvPr/>
          </p:nvSpPr>
          <p:spPr>
            <a:xfrm>
              <a:off x="6486612" y="1627251"/>
              <a:ext cx="55015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3200" kern="0" dirty="0">
                  <a:solidFill>
                    <a:schemeClr val="bg1"/>
                  </a:solidFill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01</a:t>
              </a:r>
              <a:endParaRPr lang="zh-CN" altLang="en-US" sz="3200" kern="0" dirty="0">
                <a:solidFill>
                  <a:schemeClr val="bg1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ADCE557-806B-4993-9EFE-976507B29A9D}"/>
              </a:ext>
            </a:extLst>
          </p:cNvPr>
          <p:cNvGrpSpPr/>
          <p:nvPr/>
        </p:nvGrpSpPr>
        <p:grpSpPr>
          <a:xfrm>
            <a:off x="6472186" y="2065782"/>
            <a:ext cx="4992838" cy="726552"/>
            <a:chOff x="6472186" y="2586482"/>
            <a:chExt cx="4992838" cy="72655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317AEB4-032B-4F62-A4DB-203A87F89462}"/>
                </a:ext>
              </a:extLst>
            </p:cNvPr>
            <p:cNvGrpSpPr>
              <a:grpSpLocks/>
            </p:cNvGrpSpPr>
            <p:nvPr/>
          </p:nvGrpSpPr>
          <p:grpSpPr>
            <a:xfrm>
              <a:off x="7010730" y="2590646"/>
              <a:ext cx="4454294" cy="722388"/>
              <a:chOff x="7348656" y="2843561"/>
              <a:chExt cx="4406900" cy="722388"/>
            </a:xfrm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D915B8E8-2E43-439B-924A-C8C052CAD4BA}"/>
                  </a:ext>
                </a:extLst>
              </p:cNvPr>
              <p:cNvGrpSpPr/>
              <p:nvPr/>
            </p:nvGrpSpPr>
            <p:grpSpPr>
              <a:xfrm>
                <a:off x="7348656" y="2843561"/>
                <a:ext cx="4406900" cy="722388"/>
                <a:chOff x="1658936" y="1683198"/>
                <a:chExt cx="5950949" cy="722388"/>
              </a:xfrm>
            </p:grpSpPr>
            <p:sp>
              <p:nvSpPr>
                <p:cNvPr id="84" name="矩形 122">
                  <a:extLst>
                    <a:ext uri="{FF2B5EF4-FFF2-40B4-BE49-F238E27FC236}">
                      <a16:creationId xmlns:a16="http://schemas.microsoft.com/office/drawing/2014/main" id="{2A5AD48D-AA37-453F-897B-A643011D38BB}"/>
                    </a:ext>
                  </a:extLst>
                </p:cNvPr>
                <p:cNvSpPr/>
                <p:nvPr/>
              </p:nvSpPr>
              <p:spPr>
                <a:xfrm>
                  <a:off x="1658936" y="1683198"/>
                  <a:ext cx="5950949" cy="722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85" name="组合 84">
                  <a:extLst>
                    <a:ext uri="{FF2B5EF4-FFF2-40B4-BE49-F238E27FC236}">
                      <a16:creationId xmlns:a16="http://schemas.microsoft.com/office/drawing/2014/main" id="{F0A84BA8-323B-4BFA-84C7-1231AC5C86CC}"/>
                    </a:ext>
                  </a:extLst>
                </p:cNvPr>
                <p:cNvGrpSpPr/>
                <p:nvPr/>
              </p:nvGrpSpPr>
              <p:grpSpPr>
                <a:xfrm>
                  <a:off x="1725062" y="1762599"/>
                  <a:ext cx="362255" cy="371494"/>
                  <a:chOff x="11463373" y="1598725"/>
                  <a:chExt cx="622301" cy="638176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86" name="Freeform 23">
                    <a:extLst>
                      <a:ext uri="{FF2B5EF4-FFF2-40B4-BE49-F238E27FC236}">
                        <a16:creationId xmlns:a16="http://schemas.microsoft.com/office/drawing/2014/main" id="{63D2B4D9-67D3-483B-A224-FF48AC2800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  <p:sp>
                <p:nvSpPr>
                  <p:cNvPr id="87" name="Freeform 24">
                    <a:extLst>
                      <a:ext uri="{FF2B5EF4-FFF2-40B4-BE49-F238E27FC236}">
                        <a16:creationId xmlns:a16="http://schemas.microsoft.com/office/drawing/2014/main" id="{FA77B0F2-EBBA-4AB6-A051-803F5AF1E9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36" name="Rectangle 13">
                <a:extLst>
                  <a:ext uri="{FF2B5EF4-FFF2-40B4-BE49-F238E27FC236}">
                    <a16:creationId xmlns:a16="http://schemas.microsoft.com/office/drawing/2014/main" id="{B7ABBB71-E342-49A4-A14B-3FDEDC475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72883" y="2943145"/>
                <a:ext cx="335844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800" kern="0" spc="120" dirty="0">
                    <a:solidFill>
                      <a:prstClr val="white"/>
                    </a:solidFill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学生爱国运动简介 </a:t>
                </a:r>
              </a:p>
            </p:txBody>
          </p:sp>
        </p:grpSp>
        <p:sp>
          <p:nvSpPr>
            <p:cNvPr id="94" name="矩形 44">
              <a:extLst>
                <a:ext uri="{FF2B5EF4-FFF2-40B4-BE49-F238E27FC236}">
                  <a16:creationId xmlns:a16="http://schemas.microsoft.com/office/drawing/2014/main" id="{23B9F46E-E95D-4A54-8A87-5CAE60845502}"/>
                </a:ext>
              </a:extLst>
            </p:cNvPr>
            <p:cNvSpPr>
              <a:spLocks/>
            </p:cNvSpPr>
            <p:nvPr/>
          </p:nvSpPr>
          <p:spPr>
            <a:xfrm>
              <a:off x="6506767" y="2586482"/>
              <a:ext cx="665407" cy="719524"/>
            </a:xfrm>
            <a:custGeom>
              <a:avLst/>
              <a:gdLst/>
              <a:ahLst/>
              <a:cxnLst/>
              <a:rect l="l" t="t" r="r" b="b"/>
              <a:pathLst>
                <a:path w="738736" h="504056">
                  <a:moveTo>
                    <a:pt x="0" y="0"/>
                  </a:moveTo>
                  <a:lnTo>
                    <a:pt x="738736" y="0"/>
                  </a:lnTo>
                  <a:lnTo>
                    <a:pt x="544868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A71C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A42D5437-0F43-4009-863C-0220A089B0CF}"/>
                </a:ext>
              </a:extLst>
            </p:cNvPr>
            <p:cNvSpPr/>
            <p:nvPr/>
          </p:nvSpPr>
          <p:spPr>
            <a:xfrm>
              <a:off x="6472186" y="2668033"/>
              <a:ext cx="57900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3200" kern="0" dirty="0">
                  <a:solidFill>
                    <a:schemeClr val="bg1"/>
                  </a:solidFill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02</a:t>
              </a:r>
              <a:endParaRPr lang="zh-CN" altLang="en-US" sz="3200" kern="0" dirty="0">
                <a:solidFill>
                  <a:schemeClr val="bg1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B0C2F51-8763-469D-98BD-8B245778365B}"/>
              </a:ext>
            </a:extLst>
          </p:cNvPr>
          <p:cNvGrpSpPr/>
          <p:nvPr/>
        </p:nvGrpSpPr>
        <p:grpSpPr>
          <a:xfrm>
            <a:off x="6483406" y="3099575"/>
            <a:ext cx="4981618" cy="723144"/>
            <a:chOff x="6483406" y="3620275"/>
            <a:chExt cx="4981618" cy="72314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3C72915-F0A2-4226-B856-C77EBBE846F7}"/>
                </a:ext>
              </a:extLst>
            </p:cNvPr>
            <p:cNvGrpSpPr>
              <a:grpSpLocks/>
            </p:cNvGrpSpPr>
            <p:nvPr/>
          </p:nvGrpSpPr>
          <p:grpSpPr>
            <a:xfrm>
              <a:off x="7010730" y="3620275"/>
              <a:ext cx="4454294" cy="722388"/>
              <a:chOff x="7326353" y="3490332"/>
              <a:chExt cx="4406900" cy="722388"/>
            </a:xfrm>
          </p:grpSpPr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EA42EC5A-B328-4424-A0E1-ADD9E66051AD}"/>
                  </a:ext>
                </a:extLst>
              </p:cNvPr>
              <p:cNvGrpSpPr/>
              <p:nvPr/>
            </p:nvGrpSpPr>
            <p:grpSpPr>
              <a:xfrm>
                <a:off x="7326353" y="3490332"/>
                <a:ext cx="4406900" cy="722388"/>
                <a:chOff x="1658936" y="1683198"/>
                <a:chExt cx="5950949" cy="722388"/>
              </a:xfrm>
            </p:grpSpPr>
            <p:sp>
              <p:nvSpPr>
                <p:cNvPr id="79" name="矩形 122">
                  <a:extLst>
                    <a:ext uri="{FF2B5EF4-FFF2-40B4-BE49-F238E27FC236}">
                      <a16:creationId xmlns:a16="http://schemas.microsoft.com/office/drawing/2014/main" id="{D5F9FEF0-D9AD-4B91-8E3D-3DA17C563C75}"/>
                    </a:ext>
                  </a:extLst>
                </p:cNvPr>
                <p:cNvSpPr/>
                <p:nvPr/>
              </p:nvSpPr>
              <p:spPr>
                <a:xfrm>
                  <a:off x="1658936" y="1683198"/>
                  <a:ext cx="5950949" cy="722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80" name="组合 79">
                  <a:extLst>
                    <a:ext uri="{FF2B5EF4-FFF2-40B4-BE49-F238E27FC236}">
                      <a16:creationId xmlns:a16="http://schemas.microsoft.com/office/drawing/2014/main" id="{FF3BF212-666F-4D90-B5AB-975399959223}"/>
                    </a:ext>
                  </a:extLst>
                </p:cNvPr>
                <p:cNvGrpSpPr/>
                <p:nvPr/>
              </p:nvGrpSpPr>
              <p:grpSpPr>
                <a:xfrm>
                  <a:off x="1725062" y="1762599"/>
                  <a:ext cx="362255" cy="371494"/>
                  <a:chOff x="11463373" y="1598725"/>
                  <a:chExt cx="622301" cy="638176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81" name="Freeform 23">
                    <a:extLst>
                      <a:ext uri="{FF2B5EF4-FFF2-40B4-BE49-F238E27FC236}">
                        <a16:creationId xmlns:a16="http://schemas.microsoft.com/office/drawing/2014/main" id="{068EDA92-0C70-4018-853F-A5951E58FC7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  <p:sp>
                <p:nvSpPr>
                  <p:cNvPr id="82" name="Freeform 24">
                    <a:extLst>
                      <a:ext uri="{FF2B5EF4-FFF2-40B4-BE49-F238E27FC236}">
                        <a16:creationId xmlns:a16="http://schemas.microsoft.com/office/drawing/2014/main" id="{A4835A4E-8D98-4FE1-B7DE-50132422E6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51" name="Rectangle 13">
                <a:extLst>
                  <a:ext uri="{FF2B5EF4-FFF2-40B4-BE49-F238E27FC236}">
                    <a16:creationId xmlns:a16="http://schemas.microsoft.com/office/drawing/2014/main" id="{0B0FD9AC-70A9-4E11-AA64-5DEB410BA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44644" y="3589916"/>
                <a:ext cx="357031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800" kern="0" spc="120" dirty="0">
                    <a:solidFill>
                      <a:prstClr val="white"/>
                    </a:solidFill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学生爱国运动经过 </a:t>
                </a:r>
              </a:p>
            </p:txBody>
          </p:sp>
        </p:grpSp>
        <p:sp>
          <p:nvSpPr>
            <p:cNvPr id="95" name="矩形 44">
              <a:extLst>
                <a:ext uri="{FF2B5EF4-FFF2-40B4-BE49-F238E27FC236}">
                  <a16:creationId xmlns:a16="http://schemas.microsoft.com/office/drawing/2014/main" id="{FDF69E4A-2169-4068-818E-00C65E638D84}"/>
                </a:ext>
              </a:extLst>
            </p:cNvPr>
            <p:cNvSpPr>
              <a:spLocks/>
            </p:cNvSpPr>
            <p:nvPr/>
          </p:nvSpPr>
          <p:spPr>
            <a:xfrm>
              <a:off x="6506767" y="3623895"/>
              <a:ext cx="665407" cy="719524"/>
            </a:xfrm>
            <a:custGeom>
              <a:avLst/>
              <a:gdLst/>
              <a:ahLst/>
              <a:cxnLst/>
              <a:rect l="l" t="t" r="r" b="b"/>
              <a:pathLst>
                <a:path w="738736" h="504056">
                  <a:moveTo>
                    <a:pt x="0" y="0"/>
                  </a:moveTo>
                  <a:lnTo>
                    <a:pt x="738736" y="0"/>
                  </a:lnTo>
                  <a:lnTo>
                    <a:pt x="544868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A71C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8377A3E6-A905-47FC-966B-EA1673A40546}"/>
                </a:ext>
              </a:extLst>
            </p:cNvPr>
            <p:cNvSpPr/>
            <p:nvPr/>
          </p:nvSpPr>
          <p:spPr>
            <a:xfrm>
              <a:off x="6483406" y="3708813"/>
              <a:ext cx="5565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3200" kern="0" dirty="0">
                  <a:solidFill>
                    <a:schemeClr val="bg1"/>
                  </a:solidFill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03</a:t>
              </a:r>
              <a:endParaRPr lang="zh-CN" altLang="en-US" sz="3200" kern="0" dirty="0">
                <a:solidFill>
                  <a:schemeClr val="bg1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8F41CE4-3743-4BAD-A64B-410711420B6C}"/>
              </a:ext>
            </a:extLst>
          </p:cNvPr>
          <p:cNvGrpSpPr/>
          <p:nvPr/>
        </p:nvGrpSpPr>
        <p:grpSpPr>
          <a:xfrm>
            <a:off x="6467376" y="4129205"/>
            <a:ext cx="4985122" cy="730228"/>
            <a:chOff x="6467376" y="4649905"/>
            <a:chExt cx="4985122" cy="73022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5909062-9E65-4A3E-89BA-D33355F3F012}"/>
                </a:ext>
              </a:extLst>
            </p:cNvPr>
            <p:cNvGrpSpPr>
              <a:grpSpLocks/>
            </p:cNvGrpSpPr>
            <p:nvPr/>
          </p:nvGrpSpPr>
          <p:grpSpPr>
            <a:xfrm>
              <a:off x="6998204" y="4649905"/>
              <a:ext cx="4454294" cy="722388"/>
              <a:chOff x="7348653" y="4304371"/>
              <a:chExt cx="4454294" cy="722388"/>
            </a:xfrm>
          </p:grpSpPr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3EC0751C-D137-484F-9E0E-27545F579061}"/>
                  </a:ext>
                </a:extLst>
              </p:cNvPr>
              <p:cNvGrpSpPr/>
              <p:nvPr/>
            </p:nvGrpSpPr>
            <p:grpSpPr>
              <a:xfrm>
                <a:off x="7372350" y="4304371"/>
                <a:ext cx="4406900" cy="722388"/>
                <a:chOff x="1658936" y="1683198"/>
                <a:chExt cx="5950949" cy="722388"/>
              </a:xfrm>
            </p:grpSpPr>
            <p:sp>
              <p:nvSpPr>
                <p:cNvPr id="69" name="矩形 122">
                  <a:extLst>
                    <a:ext uri="{FF2B5EF4-FFF2-40B4-BE49-F238E27FC236}">
                      <a16:creationId xmlns:a16="http://schemas.microsoft.com/office/drawing/2014/main" id="{AE0FDE4E-1DD8-483B-B0F7-4753ADA85469}"/>
                    </a:ext>
                  </a:extLst>
                </p:cNvPr>
                <p:cNvSpPr/>
                <p:nvPr/>
              </p:nvSpPr>
              <p:spPr>
                <a:xfrm>
                  <a:off x="1658936" y="1683198"/>
                  <a:ext cx="5950949" cy="7223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71" name="组合 70">
                  <a:extLst>
                    <a:ext uri="{FF2B5EF4-FFF2-40B4-BE49-F238E27FC236}">
                      <a16:creationId xmlns:a16="http://schemas.microsoft.com/office/drawing/2014/main" id="{B311B03C-5D35-4003-9CCF-0C8FBC96AECA}"/>
                    </a:ext>
                  </a:extLst>
                </p:cNvPr>
                <p:cNvGrpSpPr/>
                <p:nvPr/>
              </p:nvGrpSpPr>
              <p:grpSpPr>
                <a:xfrm>
                  <a:off x="1725062" y="1762599"/>
                  <a:ext cx="362255" cy="371494"/>
                  <a:chOff x="11463373" y="1598725"/>
                  <a:chExt cx="622301" cy="638176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73" name="Freeform 23">
                    <a:extLst>
                      <a:ext uri="{FF2B5EF4-FFF2-40B4-BE49-F238E27FC236}">
                        <a16:creationId xmlns:a16="http://schemas.microsoft.com/office/drawing/2014/main" id="{13D9E9DE-61E6-4B01-89F4-7F0BB68424C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  <p:sp>
                <p:nvSpPr>
                  <p:cNvPr id="74" name="Freeform 24">
                    <a:extLst>
                      <a:ext uri="{FF2B5EF4-FFF2-40B4-BE49-F238E27FC236}">
                        <a16:creationId xmlns:a16="http://schemas.microsoft.com/office/drawing/2014/main" id="{9C075DB3-81F9-47DF-B98C-C6D1D5C515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66" name="Rectangle 13">
                <a:extLst>
                  <a:ext uri="{FF2B5EF4-FFF2-40B4-BE49-F238E27FC236}">
                    <a16:creationId xmlns:a16="http://schemas.microsoft.com/office/drawing/2014/main" id="{21A603E9-7361-4457-AD3D-C3870E14EE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48653" y="4403955"/>
                <a:ext cx="445429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zh-CN" altLang="en-US" sz="2800" kern="0" spc="120" dirty="0">
                    <a:solidFill>
                      <a:prstClr val="white"/>
                    </a:solidFill>
                    <a:latin typeface="汉仪北魏写经W" panose="00020600040101010101" pitchFamily="18" charset="-122"/>
                    <a:ea typeface="汉仪北魏写经W" panose="00020600040101010101" pitchFamily="18" charset="-122"/>
                  </a:rPr>
                  <a:t>学生爱国运动意义及精神 </a:t>
                </a:r>
                <a:endParaRPr kumimoji="0" lang="zh-CN" altLang="en-US" sz="2800" b="0" i="0" u="none" strike="noStrike" kern="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北魏写经W" panose="00020600040101010101" pitchFamily="18" charset="-122"/>
                  <a:ea typeface="汉仪北魏写经W" panose="00020600040101010101" pitchFamily="18" charset="-122"/>
                </a:endParaRPr>
              </a:p>
            </p:txBody>
          </p:sp>
        </p:grpSp>
        <p:sp>
          <p:nvSpPr>
            <p:cNvPr id="96" name="矩形 44">
              <a:extLst>
                <a:ext uri="{FF2B5EF4-FFF2-40B4-BE49-F238E27FC236}">
                  <a16:creationId xmlns:a16="http://schemas.microsoft.com/office/drawing/2014/main" id="{264961AA-0F3B-469A-BA38-C33EE237C2FE}"/>
                </a:ext>
              </a:extLst>
            </p:cNvPr>
            <p:cNvSpPr>
              <a:spLocks/>
            </p:cNvSpPr>
            <p:nvPr/>
          </p:nvSpPr>
          <p:spPr>
            <a:xfrm>
              <a:off x="6517918" y="4660609"/>
              <a:ext cx="665407" cy="719524"/>
            </a:xfrm>
            <a:custGeom>
              <a:avLst/>
              <a:gdLst/>
              <a:ahLst/>
              <a:cxnLst/>
              <a:rect l="l" t="t" r="r" b="b"/>
              <a:pathLst>
                <a:path w="738736" h="504056">
                  <a:moveTo>
                    <a:pt x="0" y="0"/>
                  </a:moveTo>
                  <a:lnTo>
                    <a:pt x="738736" y="0"/>
                  </a:lnTo>
                  <a:lnTo>
                    <a:pt x="544868" y="504056"/>
                  </a:lnTo>
                  <a:lnTo>
                    <a:pt x="0" y="504056"/>
                  </a:lnTo>
                  <a:close/>
                </a:path>
              </a:pathLst>
            </a:custGeom>
            <a:solidFill>
              <a:srgbClr val="A71C2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461626D4-AB1F-4B87-BEE7-189AF48773D0}"/>
                </a:ext>
              </a:extLst>
            </p:cNvPr>
            <p:cNvSpPr/>
            <p:nvPr/>
          </p:nvSpPr>
          <p:spPr>
            <a:xfrm>
              <a:off x="6467376" y="4749593"/>
              <a:ext cx="58862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3200" kern="0" dirty="0">
                  <a:solidFill>
                    <a:schemeClr val="bg1"/>
                  </a:solidFill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04</a:t>
              </a:r>
              <a:endParaRPr lang="zh-CN" altLang="en-US" sz="3200" kern="0" dirty="0">
                <a:solidFill>
                  <a:schemeClr val="bg1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6161BDE-D748-46D9-9CE8-D0B180CAEFC1}"/>
              </a:ext>
            </a:extLst>
          </p:cNvPr>
          <p:cNvGrpSpPr/>
          <p:nvPr/>
        </p:nvGrpSpPr>
        <p:grpSpPr>
          <a:xfrm>
            <a:off x="3470496" y="380336"/>
            <a:ext cx="2045420" cy="3631763"/>
            <a:chOff x="3542580" y="1455057"/>
            <a:chExt cx="2045420" cy="3631763"/>
          </a:xfrm>
        </p:grpSpPr>
        <p:sp>
          <p:nvSpPr>
            <p:cNvPr id="101" name="TextBox 223">
              <a:extLst>
                <a:ext uri="{FF2B5EF4-FFF2-40B4-BE49-F238E27FC236}">
                  <a16:creationId xmlns:a16="http://schemas.microsoft.com/office/drawing/2014/main" id="{75D6BD9B-0D87-4D10-B28B-6203C5ACA57E}"/>
                </a:ext>
              </a:extLst>
            </p:cNvPr>
            <p:cNvSpPr txBox="1"/>
            <p:nvPr/>
          </p:nvSpPr>
          <p:spPr>
            <a:xfrm>
              <a:off x="3542580" y="1455057"/>
              <a:ext cx="2045420" cy="3631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1500" b="1" spc="300" dirty="0">
                  <a:solidFill>
                    <a:schemeClr val="accent1"/>
                  </a:solidFill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目 录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013F52C0-CBF4-40F5-B40D-C715CB5A2561}"/>
                </a:ext>
              </a:extLst>
            </p:cNvPr>
            <p:cNvSpPr txBox="1"/>
            <p:nvPr/>
          </p:nvSpPr>
          <p:spPr>
            <a:xfrm>
              <a:off x="3621290" y="2921000"/>
              <a:ext cx="492443" cy="1562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000" dirty="0">
                  <a:latin typeface="Copperplate Gothic Bold" panose="020E0705020206020404" pitchFamily="34" charset="0"/>
                </a:rPr>
                <a:t>contents</a:t>
              </a:r>
              <a:endParaRPr lang="zh-CN" altLang="en-US" sz="2000" dirty="0">
                <a:latin typeface="Copperplate Gothic Bold" panose="020E0705020206020404" pitchFamily="34" charset="0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A3B8CAE-194C-4965-B560-02DE482CEACC}"/>
              </a:ext>
            </a:extLst>
          </p:cNvPr>
          <p:cNvGrpSpPr/>
          <p:nvPr/>
        </p:nvGrpSpPr>
        <p:grpSpPr>
          <a:xfrm>
            <a:off x="-2736169" y="1644933"/>
            <a:ext cx="8213072" cy="5752694"/>
            <a:chOff x="-2728251" y="1110023"/>
            <a:chExt cx="8213072" cy="5752694"/>
          </a:xfrm>
        </p:grpSpPr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210786A3-AE6B-4F3D-95C3-55E69ED62A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84" t="23127" r="18943" b="9157"/>
            <a:stretch/>
          </p:blipFill>
          <p:spPr>
            <a:xfrm flipH="1">
              <a:off x="-210686" y="2602992"/>
              <a:ext cx="5695507" cy="3144985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179558D3-6614-4070-B3B5-648A6CD2BA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21" t="18897" r="27265" b="21011"/>
            <a:stretch/>
          </p:blipFill>
          <p:spPr>
            <a:xfrm flipH="1">
              <a:off x="-2728251" y="1110023"/>
              <a:ext cx="5908638" cy="5752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2451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山">
            <a:extLst>
              <a:ext uri="{FF2B5EF4-FFF2-40B4-BE49-F238E27FC236}">
                <a16:creationId xmlns:a16="http://schemas.microsoft.com/office/drawing/2014/main" id="{E63112FD-C7E4-44C8-AA2F-2FBD732D1DA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43892"/>
            <a:ext cx="12188282" cy="671410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06A0F8B6-AFC3-403F-82AA-6AD2A9700EAD}"/>
              </a:ext>
            </a:extLst>
          </p:cNvPr>
          <p:cNvGrpSpPr/>
          <p:nvPr/>
        </p:nvGrpSpPr>
        <p:grpSpPr>
          <a:xfrm>
            <a:off x="6083772" y="2984500"/>
            <a:ext cx="5441795" cy="936702"/>
            <a:chOff x="5965903" y="2620537"/>
            <a:chExt cx="5441795" cy="93670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4E21A05-FE93-415C-9E58-AD258BC95B96}"/>
                </a:ext>
              </a:extLst>
            </p:cNvPr>
            <p:cNvSpPr/>
            <p:nvPr/>
          </p:nvSpPr>
          <p:spPr>
            <a:xfrm>
              <a:off x="5965903" y="2620537"/>
              <a:ext cx="5441795" cy="93670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DDA81AF4-0103-48AD-A53A-0C8A37388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0811" y="2704168"/>
              <a:ext cx="517197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kern="0" spc="120" dirty="0">
                  <a:solidFill>
                    <a:prstClr val="white"/>
                  </a:solidFill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学生爱国运动背景 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263FB0A-6D0B-40AD-98FC-658568AC7547}"/>
              </a:ext>
            </a:extLst>
          </p:cNvPr>
          <p:cNvGrpSpPr/>
          <p:nvPr/>
        </p:nvGrpSpPr>
        <p:grpSpPr>
          <a:xfrm>
            <a:off x="6321511" y="1464330"/>
            <a:ext cx="5171978" cy="1107996"/>
            <a:chOff x="5979243" y="1861476"/>
            <a:chExt cx="5171978" cy="110799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B11E826-5E23-47DA-B7E1-F4741E5AD1DB}"/>
                </a:ext>
              </a:extLst>
            </p:cNvPr>
            <p:cNvSpPr/>
            <p:nvPr/>
          </p:nvSpPr>
          <p:spPr>
            <a:xfrm>
              <a:off x="8073483" y="1929163"/>
              <a:ext cx="959004" cy="9590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592F8E27-8C9F-4D5E-B18B-74572BD57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9243" y="1861476"/>
              <a:ext cx="5171978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第 </a:t>
              </a:r>
              <a:r>
                <a:rPr lang="en-US" altLang="zh-CN" sz="6600" kern="0" spc="120" dirty="0">
                  <a:solidFill>
                    <a:schemeClr val="bg1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01</a:t>
              </a:r>
              <a:r>
                <a:rPr lang="en-US" altLang="zh-CN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 </a:t>
              </a:r>
              <a:r>
                <a:rPr lang="zh-CN" altLang="en-US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单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655F2A43-242F-4108-A422-9C26CA81D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600" y="444503"/>
            <a:ext cx="1358900" cy="13589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018F8FBF-582F-4B81-BAA5-AF08D4AA3E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1" t="18897" r="27265" b="21011"/>
          <a:stretch/>
        </p:blipFill>
        <p:spPr>
          <a:xfrm flipH="1">
            <a:off x="-1167359" y="1390739"/>
            <a:ext cx="5908638" cy="575269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D2F84EF-B04F-4551-BFF1-05326A9192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14"/>
          <a:stretch/>
        </p:blipFill>
        <p:spPr>
          <a:xfrm>
            <a:off x="-46690" y="0"/>
            <a:ext cx="12335334" cy="240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83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airplan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5">
            <a:extLst>
              <a:ext uri="{FF2B5EF4-FFF2-40B4-BE49-F238E27FC236}">
                <a16:creationId xmlns:a16="http://schemas.microsoft.com/office/drawing/2014/main" id="{017691CE-6AFC-4095-B204-38DA7A8C5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4049" y="2989336"/>
            <a:ext cx="7222429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1935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年五六月间，日本侵略者密谋策划，在天津和河北等地制造事端，并以武力相威胁，先后迫使南京国民政府接受达成了“何梅协定”和“秦土协定”，把包括平津在内的河北、察哈尔两省的大部分主权奉送给日本。之后，日本帝国主义积极策动所谓华北五省“防共自治运动”，策划成立由其直接控制的傀儡政权，全面在华北进行政治、经济、文化侵略，“华北之大，已经安放不下一张平静的书桌了”，激起北平各阶层人民的极大愤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79B3655-59EE-4768-8AC3-8AC33A183A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6269" y="1584048"/>
            <a:ext cx="7350131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九一八”事变之后，日本帝国主义加紧侵略中国。他们在东北地区推行殖民地化统治的同时，利用南京国民政府的不抵抗主义，把侵略魔爪一步步伸向华北，民族危机日益严重。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微软雅黑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F9D0A4-D145-4045-BAA1-AEABE10A0E73}"/>
              </a:ext>
            </a:extLst>
          </p:cNvPr>
          <p:cNvSpPr txBox="1"/>
          <p:nvPr/>
        </p:nvSpPr>
        <p:spPr>
          <a:xfrm>
            <a:off x="1617854" y="28714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运动背景 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0CAB2AE-A7FF-461E-8C8E-051A32BF684A}"/>
              </a:ext>
            </a:extLst>
          </p:cNvPr>
          <p:cNvSpPr/>
          <p:nvPr/>
        </p:nvSpPr>
        <p:spPr>
          <a:xfrm>
            <a:off x="342900" y="1226634"/>
            <a:ext cx="3939168" cy="448279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29">
            <a:extLst>
              <a:ext uri="{FF2B5EF4-FFF2-40B4-BE49-F238E27FC236}">
                <a16:creationId xmlns:a16="http://schemas.microsoft.com/office/drawing/2014/main" id="{C23C4577-F58A-454A-9D03-6C1F8251881C}"/>
              </a:ext>
            </a:extLst>
          </p:cNvPr>
          <p:cNvSpPr/>
          <p:nvPr/>
        </p:nvSpPr>
        <p:spPr bwMode="auto">
          <a:xfrm>
            <a:off x="419101" y="35791"/>
            <a:ext cx="685800" cy="6096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A3FBBFD-DBD8-46EA-BBE9-938BF099C8A9}"/>
              </a:ext>
            </a:extLst>
          </p:cNvPr>
          <p:cNvSpPr/>
          <p:nvPr/>
        </p:nvSpPr>
        <p:spPr>
          <a:xfrm>
            <a:off x="7009604" y="35185"/>
            <a:ext cx="518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“一二</a:t>
            </a:r>
            <a:r>
              <a:rPr lang="en-US" altLang="zh-CN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·</a:t>
            </a:r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九”学生运动</a:t>
            </a:r>
          </a:p>
        </p:txBody>
      </p:sp>
    </p:spTree>
    <p:extLst>
      <p:ext uri="{BB962C8B-B14F-4D97-AF65-F5344CB8AC3E}">
        <p14:creationId xmlns:p14="http://schemas.microsoft.com/office/powerpoint/2010/main" val="365223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drap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1BC076B-127A-4D21-8DD2-DFA7407F4F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6643" y="1259676"/>
            <a:ext cx="5125357" cy="452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457200" algn="l" defTabSz="4572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1935年，中共河北省委多次发出通知、宣言，要求华北地区各级党组织，在群众中广泛宣传，开展抗日救亡斗争，并对北平市领导机构进行改组，从政治上和组织上加强了对抗日救亡运动的领导。11月，在彭涛、周小舟、谷景生、姚依林等人的领导下，北平大中学校学生成立了“北平市学生联合会”，女一中学生郭明秋为主席，姚依林为秘书长。中共北平市工作委员会在学联建立了党团，彭涛为书记</a:t>
            </a:r>
          </a:p>
        </p:txBody>
      </p:sp>
      <p:sp>
        <p:nvSpPr>
          <p:cNvPr id="5" name="矩形 3">
            <a:extLst>
              <a:ext uri="{FF2B5EF4-FFF2-40B4-BE49-F238E27FC236}">
                <a16:creationId xmlns:a16="http://schemas.microsoft.com/office/drawing/2014/main" id="{40AC5BC1-195C-4B1A-A0E9-0F3424DB5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864" y="1338021"/>
            <a:ext cx="6101228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当日本帝国主义的魔爪伸向华北大地之时，中国共产党人向劳动大众发出抵御侵略、保卫华北的号召。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CAA668-94D6-440B-97D5-795F714C9675}"/>
              </a:ext>
            </a:extLst>
          </p:cNvPr>
          <p:cNvSpPr txBox="1"/>
          <p:nvPr/>
        </p:nvSpPr>
        <p:spPr>
          <a:xfrm>
            <a:off x="1617854" y="28714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运动背景 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B853F37-EB86-4BFB-845D-26A60C978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2971" y="2139044"/>
            <a:ext cx="6255877" cy="4229100"/>
          </a:xfrm>
          <a:prstGeom prst="rect">
            <a:avLst/>
          </a:prstGeom>
        </p:spPr>
      </p:pic>
      <p:sp>
        <p:nvSpPr>
          <p:cNvPr id="8" name="Freeform 29">
            <a:extLst>
              <a:ext uri="{FF2B5EF4-FFF2-40B4-BE49-F238E27FC236}">
                <a16:creationId xmlns:a16="http://schemas.microsoft.com/office/drawing/2014/main" id="{119742FA-09BA-4927-B4BC-935049618392}"/>
              </a:ext>
            </a:extLst>
          </p:cNvPr>
          <p:cNvSpPr/>
          <p:nvPr/>
        </p:nvSpPr>
        <p:spPr bwMode="auto">
          <a:xfrm>
            <a:off x="419101" y="35791"/>
            <a:ext cx="685800" cy="6096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85B20F8-FE57-4349-93B1-CE2941C2E500}"/>
              </a:ext>
            </a:extLst>
          </p:cNvPr>
          <p:cNvSpPr/>
          <p:nvPr/>
        </p:nvSpPr>
        <p:spPr>
          <a:xfrm>
            <a:off x="7009604" y="35185"/>
            <a:ext cx="518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“一二</a:t>
            </a:r>
            <a:r>
              <a:rPr lang="en-US" altLang="zh-CN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·</a:t>
            </a:r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九”学生运动</a:t>
            </a:r>
          </a:p>
        </p:txBody>
      </p:sp>
    </p:spTree>
    <p:extLst>
      <p:ext uri="{BB962C8B-B14F-4D97-AF65-F5344CB8AC3E}">
        <p14:creationId xmlns:p14="http://schemas.microsoft.com/office/powerpoint/2010/main" val="4043032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fallOve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山">
            <a:extLst>
              <a:ext uri="{FF2B5EF4-FFF2-40B4-BE49-F238E27FC236}">
                <a16:creationId xmlns:a16="http://schemas.microsoft.com/office/drawing/2014/main" id="{E63112FD-C7E4-44C8-AA2F-2FBD732D1DA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43892"/>
            <a:ext cx="12188282" cy="671410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06A0F8B6-AFC3-403F-82AA-6AD2A9700EAD}"/>
              </a:ext>
            </a:extLst>
          </p:cNvPr>
          <p:cNvGrpSpPr/>
          <p:nvPr/>
        </p:nvGrpSpPr>
        <p:grpSpPr>
          <a:xfrm>
            <a:off x="6083772" y="2984500"/>
            <a:ext cx="5441795" cy="936702"/>
            <a:chOff x="5965903" y="2620537"/>
            <a:chExt cx="5441795" cy="93670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4E21A05-FE93-415C-9E58-AD258BC95B96}"/>
                </a:ext>
              </a:extLst>
            </p:cNvPr>
            <p:cNvSpPr/>
            <p:nvPr/>
          </p:nvSpPr>
          <p:spPr>
            <a:xfrm>
              <a:off x="5965903" y="2620537"/>
              <a:ext cx="5441795" cy="93670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DDA81AF4-0103-48AD-A53A-0C8A37388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0811" y="2704168"/>
              <a:ext cx="517197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kern="0" spc="120" dirty="0">
                  <a:solidFill>
                    <a:prstClr val="white"/>
                  </a:solidFill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学生爱国运动简介 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263FB0A-6D0B-40AD-98FC-658568AC7547}"/>
              </a:ext>
            </a:extLst>
          </p:cNvPr>
          <p:cNvGrpSpPr/>
          <p:nvPr/>
        </p:nvGrpSpPr>
        <p:grpSpPr>
          <a:xfrm>
            <a:off x="6321511" y="1464330"/>
            <a:ext cx="5171978" cy="1107996"/>
            <a:chOff x="5979243" y="1861476"/>
            <a:chExt cx="5171978" cy="110799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B11E826-5E23-47DA-B7E1-F4741E5AD1DB}"/>
                </a:ext>
              </a:extLst>
            </p:cNvPr>
            <p:cNvSpPr/>
            <p:nvPr/>
          </p:nvSpPr>
          <p:spPr>
            <a:xfrm>
              <a:off x="8073483" y="1929163"/>
              <a:ext cx="959004" cy="9590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592F8E27-8C9F-4D5E-B18B-74572BD57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9243" y="1861476"/>
              <a:ext cx="5171978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第 </a:t>
              </a:r>
              <a:r>
                <a:rPr lang="en-US" altLang="zh-CN" sz="6600" kern="0" spc="120" dirty="0">
                  <a:solidFill>
                    <a:schemeClr val="bg1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01</a:t>
              </a:r>
              <a:r>
                <a:rPr lang="en-US" altLang="zh-CN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 </a:t>
              </a:r>
              <a:r>
                <a:rPr lang="zh-CN" altLang="en-US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单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655F2A43-242F-4108-A422-9C26CA81D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600" y="444503"/>
            <a:ext cx="1358900" cy="13589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9EDE147-5AB4-48D5-9009-894DD3D769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1" t="18897" r="27265" b="21011"/>
          <a:stretch/>
        </p:blipFill>
        <p:spPr>
          <a:xfrm flipH="1">
            <a:off x="-1167359" y="1390739"/>
            <a:ext cx="5908638" cy="575269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958D654-5585-4FA3-B336-F0E4A13049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14"/>
          <a:stretch/>
        </p:blipFill>
        <p:spPr>
          <a:xfrm>
            <a:off x="-46690" y="0"/>
            <a:ext cx="12335334" cy="240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633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airplan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8CAA668-94D6-440B-97D5-795F714C9675}"/>
              </a:ext>
            </a:extLst>
          </p:cNvPr>
          <p:cNvSpPr txBox="1"/>
          <p:nvPr/>
        </p:nvSpPr>
        <p:spPr>
          <a:xfrm>
            <a:off x="1617854" y="28714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运动简介 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1D53F0F-E4B2-43B1-A05C-62A598F19B9D}"/>
              </a:ext>
            </a:extLst>
          </p:cNvPr>
          <p:cNvGrpSpPr/>
          <p:nvPr/>
        </p:nvGrpSpPr>
        <p:grpSpPr>
          <a:xfrm>
            <a:off x="735981" y="1614529"/>
            <a:ext cx="10573656" cy="3726903"/>
            <a:chOff x="735981" y="1614529"/>
            <a:chExt cx="10573656" cy="372690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10ED8C7-AF6F-4F3B-BC83-9B79D087A77A}"/>
                </a:ext>
              </a:extLst>
            </p:cNvPr>
            <p:cNvGrpSpPr/>
            <p:nvPr/>
          </p:nvGrpSpPr>
          <p:grpSpPr>
            <a:xfrm>
              <a:off x="735981" y="1614529"/>
              <a:ext cx="10573656" cy="3726903"/>
              <a:chOff x="6745120" y="1625682"/>
              <a:chExt cx="4519912" cy="1952324"/>
            </a:xfrm>
            <a:solidFill>
              <a:schemeClr val="bg1"/>
            </a:solidFill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15CF51A3-74FE-4D17-AC90-393D73944990}"/>
                  </a:ext>
                </a:extLst>
              </p:cNvPr>
              <p:cNvSpPr/>
              <p:nvPr/>
            </p:nvSpPr>
            <p:spPr>
              <a:xfrm>
                <a:off x="6812446" y="1703255"/>
                <a:ext cx="4370798" cy="185793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L 形 7">
                <a:extLst>
                  <a:ext uri="{FF2B5EF4-FFF2-40B4-BE49-F238E27FC236}">
                    <a16:creationId xmlns:a16="http://schemas.microsoft.com/office/drawing/2014/main" id="{B0A9F558-BD8F-42B9-8B0E-DF351A58F16F}"/>
                  </a:ext>
                </a:extLst>
              </p:cNvPr>
              <p:cNvSpPr/>
              <p:nvPr/>
            </p:nvSpPr>
            <p:spPr>
              <a:xfrm rot="5400000">
                <a:off x="6745603" y="1625199"/>
                <a:ext cx="462014" cy="462979"/>
              </a:xfrm>
              <a:prstGeom prst="corner">
                <a:avLst>
                  <a:gd name="adj1" fmla="val 22938"/>
                  <a:gd name="adj2" fmla="val 20479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L 形 8">
                <a:extLst>
                  <a:ext uri="{FF2B5EF4-FFF2-40B4-BE49-F238E27FC236}">
                    <a16:creationId xmlns:a16="http://schemas.microsoft.com/office/drawing/2014/main" id="{40AA01BE-1B2E-43D8-834C-C10F58E967C8}"/>
                  </a:ext>
                </a:extLst>
              </p:cNvPr>
              <p:cNvSpPr/>
              <p:nvPr/>
            </p:nvSpPr>
            <p:spPr>
              <a:xfrm rot="10800000" flipV="1">
                <a:off x="10803018" y="3115027"/>
                <a:ext cx="462014" cy="462979"/>
              </a:xfrm>
              <a:prstGeom prst="corner">
                <a:avLst>
                  <a:gd name="adj1" fmla="val 22938"/>
                  <a:gd name="adj2" fmla="val 20479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9775843-3197-4AAF-A184-B405E0CEA4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6841" y="2851185"/>
              <a:ext cx="9359899" cy="1422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45720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1935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年的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12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月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9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日，北平（北京）大中学生数千人在中国共产党的领导下举行了抗日救国示威游行，反对华北自治，反抗日本帝国主义，掀起全国抗日救国新高潮，史称“一二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•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微软雅黑"/>
                  <a:cs typeface="+mn-ea"/>
                  <a:sym typeface="+mn-lt"/>
                </a:rPr>
                <a:t>九”运动。这是中国共产党领导的一次大规模学生爱国运动。</a:t>
              </a:r>
            </a:p>
          </p:txBody>
        </p:sp>
      </p:grpSp>
      <p:sp>
        <p:nvSpPr>
          <p:cNvPr id="10" name="Freeform 29">
            <a:extLst>
              <a:ext uri="{FF2B5EF4-FFF2-40B4-BE49-F238E27FC236}">
                <a16:creationId xmlns:a16="http://schemas.microsoft.com/office/drawing/2014/main" id="{2729CF2D-B07B-4A3A-9852-F182B79F4EAE}"/>
              </a:ext>
            </a:extLst>
          </p:cNvPr>
          <p:cNvSpPr/>
          <p:nvPr/>
        </p:nvSpPr>
        <p:spPr bwMode="auto">
          <a:xfrm>
            <a:off x="419101" y="35791"/>
            <a:ext cx="685800" cy="6096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01D8ACC-57AD-48BE-B65E-3069843C49F5}"/>
              </a:ext>
            </a:extLst>
          </p:cNvPr>
          <p:cNvSpPr/>
          <p:nvPr/>
        </p:nvSpPr>
        <p:spPr>
          <a:xfrm>
            <a:off x="7009604" y="35185"/>
            <a:ext cx="518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“一二</a:t>
            </a:r>
            <a:r>
              <a:rPr lang="en-US" altLang="zh-CN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·</a:t>
            </a:r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九”学生运动</a:t>
            </a:r>
          </a:p>
        </p:txBody>
      </p:sp>
    </p:spTree>
    <p:extLst>
      <p:ext uri="{BB962C8B-B14F-4D97-AF65-F5344CB8AC3E}">
        <p14:creationId xmlns:p14="http://schemas.microsoft.com/office/powerpoint/2010/main" val="43230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:dissolve/>
      </p:transition>
    </mc:Choice>
    <mc:Fallback xmlns="">
      <p:transition spd="slow" advTm="2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山">
            <a:extLst>
              <a:ext uri="{FF2B5EF4-FFF2-40B4-BE49-F238E27FC236}">
                <a16:creationId xmlns:a16="http://schemas.microsoft.com/office/drawing/2014/main" id="{E63112FD-C7E4-44C8-AA2F-2FBD732D1DA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43892"/>
            <a:ext cx="12188282" cy="671410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06A0F8B6-AFC3-403F-82AA-6AD2A9700EAD}"/>
              </a:ext>
            </a:extLst>
          </p:cNvPr>
          <p:cNvGrpSpPr/>
          <p:nvPr/>
        </p:nvGrpSpPr>
        <p:grpSpPr>
          <a:xfrm>
            <a:off x="6083772" y="2984500"/>
            <a:ext cx="5441795" cy="936702"/>
            <a:chOff x="5965903" y="2620537"/>
            <a:chExt cx="5441795" cy="93670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4E21A05-FE93-415C-9E58-AD258BC95B96}"/>
                </a:ext>
              </a:extLst>
            </p:cNvPr>
            <p:cNvSpPr/>
            <p:nvPr/>
          </p:nvSpPr>
          <p:spPr>
            <a:xfrm>
              <a:off x="5965903" y="2620537"/>
              <a:ext cx="5441795" cy="93670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DDA81AF4-0103-48AD-A53A-0C8A37388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0811" y="2704168"/>
              <a:ext cx="517197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kern="0" spc="120" dirty="0">
                  <a:solidFill>
                    <a:prstClr val="white"/>
                  </a:solidFill>
                  <a:latin typeface="汉仪北魏写经W" panose="00020600040101010101" pitchFamily="18" charset="-122"/>
                  <a:ea typeface="汉仪北魏写经W" panose="00020600040101010101" pitchFamily="18" charset="-122"/>
                </a:rPr>
                <a:t>学生爱国运动经过 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263FB0A-6D0B-40AD-98FC-658568AC7547}"/>
              </a:ext>
            </a:extLst>
          </p:cNvPr>
          <p:cNvGrpSpPr/>
          <p:nvPr/>
        </p:nvGrpSpPr>
        <p:grpSpPr>
          <a:xfrm>
            <a:off x="6321511" y="1464330"/>
            <a:ext cx="5171978" cy="1107996"/>
            <a:chOff x="5979243" y="1861476"/>
            <a:chExt cx="5171978" cy="110799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B11E826-5E23-47DA-B7E1-F4741E5AD1DB}"/>
                </a:ext>
              </a:extLst>
            </p:cNvPr>
            <p:cNvSpPr/>
            <p:nvPr/>
          </p:nvSpPr>
          <p:spPr>
            <a:xfrm>
              <a:off x="8073483" y="1929163"/>
              <a:ext cx="959004" cy="9590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592F8E27-8C9F-4D5E-B18B-74572BD57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9243" y="1861476"/>
              <a:ext cx="5171978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第 </a:t>
              </a:r>
              <a:r>
                <a:rPr lang="en-US" altLang="zh-CN" sz="6600" kern="0" spc="120" dirty="0">
                  <a:solidFill>
                    <a:schemeClr val="bg1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03</a:t>
              </a:r>
              <a:r>
                <a:rPr lang="en-US" altLang="zh-CN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 </a:t>
              </a:r>
              <a:r>
                <a:rPr lang="zh-CN" altLang="en-US" sz="6600" kern="0" spc="120" dirty="0">
                  <a:solidFill>
                    <a:schemeClr val="accent3"/>
                  </a:solidFill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单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655F2A43-242F-4108-A422-9C26CA81D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600" y="444503"/>
            <a:ext cx="1358900" cy="13589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CAEB109-569E-46B9-8AC6-C52D16E668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21" t="18897" r="27265" b="21011"/>
          <a:stretch/>
        </p:blipFill>
        <p:spPr>
          <a:xfrm flipH="1">
            <a:off x="-1167359" y="1390739"/>
            <a:ext cx="5908638" cy="575269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BAE11FA-3431-4CC3-BEB3-4FF3A83D386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914"/>
          <a:stretch/>
        </p:blipFill>
        <p:spPr>
          <a:xfrm>
            <a:off x="-46690" y="0"/>
            <a:ext cx="12335334" cy="240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32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airplan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8CAA668-94D6-440B-97D5-795F714C9675}"/>
              </a:ext>
            </a:extLst>
          </p:cNvPr>
          <p:cNvSpPr txBox="1"/>
          <p:nvPr/>
        </p:nvSpPr>
        <p:spPr>
          <a:xfrm>
            <a:off x="1617854" y="28714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rgbClr val="FFFF04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运动</a:t>
            </a:r>
            <a:r>
              <a:rPr lang="zh-CN" altLang="en-US" sz="4000" b="1" dirty="0">
                <a:solidFill>
                  <a:srgbClr val="FFFF00"/>
                </a:solidFill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经过</a:t>
            </a: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97E6804A-E05D-4965-9A39-ED74BEB578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832" y="2338622"/>
            <a:ext cx="72263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1935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上午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时，北平各大中学学生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3000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余人齐集新华门前请愿。随后举行大规模示威游行，反对设立冀察政务委员会，反对华北 “防共自治运动”，反对日本侵略华北。</a:t>
            </a:r>
          </a:p>
        </p:txBody>
      </p:sp>
      <p:sp>
        <p:nvSpPr>
          <p:cNvPr id="4" name="矩形 5">
            <a:extLst>
              <a:ext uri="{FF2B5EF4-FFF2-40B4-BE49-F238E27FC236}">
                <a16:creationId xmlns:a16="http://schemas.microsoft.com/office/drawing/2014/main" id="{121F87E0-01D1-4186-9555-BB2CB9BDA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832" y="3747488"/>
            <a:ext cx="72263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游行队伍在西单和东长安街与军警发生冲突，学生受伤颇多，被捕者数十人。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B9D9DAF-39F0-471E-ADEC-3B8AEB215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832" y="4771634"/>
            <a:ext cx="72263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北平各校学生实行总罢课。杭州浙江大学学生会决议，响应北平学生运动，并通电全国。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DCFB96B-3F8C-4C82-B84C-6EB256DFC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939784" y="1284513"/>
            <a:ext cx="2313971" cy="56671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71D39C04-0584-4D55-9C37-EBEBFA1A47B2}"/>
              </a:ext>
            </a:extLst>
          </p:cNvPr>
          <p:cNvSpPr/>
          <p:nvPr/>
        </p:nvSpPr>
        <p:spPr bwMode="auto">
          <a:xfrm>
            <a:off x="419101" y="35791"/>
            <a:ext cx="685800" cy="609600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E6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B1001C-73AF-44CE-A128-E2A0E6DE760D}"/>
              </a:ext>
            </a:extLst>
          </p:cNvPr>
          <p:cNvSpPr/>
          <p:nvPr/>
        </p:nvSpPr>
        <p:spPr>
          <a:xfrm>
            <a:off x="7009604" y="35185"/>
            <a:ext cx="5182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“一二</a:t>
            </a:r>
            <a:r>
              <a:rPr lang="en-US" altLang="zh-CN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·</a:t>
            </a:r>
            <a:r>
              <a:rPr lang="zh-CN" altLang="en-US" sz="3600" b="1" dirty="0">
                <a:ln w="12700">
                  <a:solidFill>
                    <a:prstClr val="white"/>
                  </a:solidFill>
                </a:ln>
                <a:solidFill>
                  <a:srgbClr val="FFFF00"/>
                </a:solidFill>
                <a:effectLst>
                  <a:outerShdw blurRad="50800" dist="114300" dir="5400000" algn="t" rotWithShape="0">
                    <a:prstClr val="black">
                      <a:alpha val="40000"/>
                    </a:prstClr>
                  </a:outerShdw>
                </a:effectLst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九”学生运动</a:t>
            </a:r>
          </a:p>
        </p:txBody>
      </p:sp>
    </p:spTree>
    <p:extLst>
      <p:ext uri="{BB962C8B-B14F-4D97-AF65-F5344CB8AC3E}">
        <p14:creationId xmlns:p14="http://schemas.microsoft.com/office/powerpoint/2010/main" val="412212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党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83529"/>
      </a:accent1>
      <a:accent2>
        <a:srgbClr val="E9292F"/>
      </a:accent2>
      <a:accent3>
        <a:srgbClr val="BB2326"/>
      </a:accent3>
      <a:accent4>
        <a:srgbClr val="8C0C04"/>
      </a:accent4>
      <a:accent5>
        <a:srgbClr val="690902"/>
      </a:accent5>
      <a:accent6>
        <a:srgbClr val="BA1318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4787</TotalTime>
  <Words>1183</Words>
  <Application>Microsoft Office PowerPoint</Application>
  <PresentationFormat>宽屏</PresentationFormat>
  <Paragraphs>83</Paragraphs>
  <Slides>18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等线</vt:lpstr>
      <vt:lpstr>方正宋刻本秀楷简体</vt:lpstr>
      <vt:lpstr>方正字迹-吕建德字体</vt:lpstr>
      <vt:lpstr>汉仪北魏写经W</vt:lpstr>
      <vt:lpstr>微软雅黑</vt:lpstr>
      <vt:lpstr>叶根友刀锋黑草</vt:lpstr>
      <vt:lpstr>Arial</vt:lpstr>
      <vt:lpstr>Arial</vt:lpstr>
      <vt:lpstr>Copperplate Gothic Bold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https://shop64367517.taobao.com</Manager>
  <Company>锦素图文素材坊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锦素图文素材坊</dc:title>
  <dc:subject>https://shop64367517.taobao.com</dc:subject>
  <dc:creator>锦素图文素材坊</dc:creator>
  <cp:keywords>锦素图文素材坊</cp:keywords>
  <dc:description>https://shop64367517.taobao.com</dc:description>
  <cp:lastModifiedBy>sujun</cp:lastModifiedBy>
  <cp:revision>176</cp:revision>
  <dcterms:created xsi:type="dcterms:W3CDTF">2019-10-27T22:22:29Z</dcterms:created>
  <dcterms:modified xsi:type="dcterms:W3CDTF">2021-11-01T06:26:01Z</dcterms:modified>
  <cp:category>https://shop64367517.taobao.com</cp:category>
</cp:coreProperties>
</file>