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3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CBE263-BD1D-4075-9192-8E8B2842168B}" type="datetimeFigureOut">
              <a:rPr lang="zh-CN" altLang="en-US" smtClean="0"/>
              <a:t>2021/11/1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9B4D10-091A-4050-BCA0-6E5B3CECC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71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FAFBE8-D4F7-47CE-BACA-3B71B77A99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07971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C05C35-80D8-4ADA-8743-957172EB842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86820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C05C35-80D8-4ADA-8743-957172EB842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32576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C05C35-80D8-4ADA-8743-957172EB842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85499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C05C35-80D8-4ADA-8743-957172EB842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8815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C05C35-80D8-4ADA-8743-957172EB842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27727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C05C35-80D8-4ADA-8743-957172EB842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38743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FAFBE8-D4F7-47CE-BACA-3B71B77A99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30762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C05C35-80D8-4ADA-8743-957172EB842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54051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C05C35-80D8-4ADA-8743-957172EB842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46202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FAFBE8-D4F7-47CE-BACA-3B71B77A99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3342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FAFBE8-D4F7-47CE-BACA-3B71B77A99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9869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FAFBE8-D4F7-47CE-BACA-3B71B77A99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5780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C05C35-80D8-4ADA-8743-957172EB842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90561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C05C35-80D8-4ADA-8743-957172EB842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59128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FAFBE8-D4F7-47CE-BACA-3B71B77A99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43805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C05C35-80D8-4ADA-8743-957172EB842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04109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FAFBE8-D4F7-47CE-BACA-3B71B77A994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58604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C05C35-80D8-4ADA-8743-957172EB842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7384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6AA06E-F0B4-43C8-A475-42AD9165EE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71309FF-49AE-4CF4-9C67-1255632C01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731F50-A54C-4731-A98A-E3F46E838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D449-27FC-40AD-8DFF-97484F30C4E0}" type="datetimeFigureOut">
              <a:rPr lang="zh-CN" altLang="en-US" smtClean="0"/>
              <a:t>2021/11/1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B771209-7936-4F06-8630-40B0B3A45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FEDC56-54BB-4965-A05D-176DAD9D4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15D9C-4909-46CF-8F6D-262053794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202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F27F68-47AE-4D78-A1BF-111F580AE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536B0F-D3D0-4FFA-AEBF-DDB102FF37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85319B-F426-4222-897B-62DA1F312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D449-27FC-40AD-8DFF-97484F30C4E0}" type="datetimeFigureOut">
              <a:rPr lang="zh-CN" altLang="en-US" smtClean="0"/>
              <a:t>2021/11/1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97947F-9FE6-4C4D-80E2-6E2BA8289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90BBCA-455F-4E30-A0AC-645B4DB14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15D9C-4909-46CF-8F6D-262053794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889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72002A7-B94E-470E-9DFB-30F4A79B8E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CAEA5CB-1808-4E00-A687-482C30332A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56E0156-60AB-407E-9B1F-6CCC8FC27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D449-27FC-40AD-8DFF-97484F30C4E0}" type="datetimeFigureOut">
              <a:rPr lang="zh-CN" altLang="en-US" smtClean="0"/>
              <a:t>2021/11/1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DCE6AD-5233-4250-84DC-DC296CEF8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4B0D6C-B046-4068-AB40-4F95E8FB7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15D9C-4909-46CF-8F6D-262053794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86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869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Thinkpad\Desktop\7.png">
            <a:extLst>
              <a:ext uri="{FF2B5EF4-FFF2-40B4-BE49-F238E27FC236}">
                <a16:creationId xmlns:a16="http://schemas.microsoft.com/office/drawing/2014/main" id="{85211756-0EBC-4094-9F41-61F61B753FC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63" y="0"/>
            <a:ext cx="121882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5">
            <a:extLst>
              <a:ext uri="{FF2B5EF4-FFF2-40B4-BE49-F238E27FC236}">
                <a16:creationId xmlns:a16="http://schemas.microsoft.com/office/drawing/2014/main" id="{E36E1617-5607-4226-9336-0F9679220C14}"/>
              </a:ext>
            </a:extLst>
          </p:cNvPr>
          <p:cNvPicPr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896" y="932571"/>
            <a:ext cx="1791235" cy="1341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图片包含 黄色, 运动&#10;&#10;已生成高可信度的说明">
            <a:extLst>
              <a:ext uri="{FF2B5EF4-FFF2-40B4-BE49-F238E27FC236}">
                <a16:creationId xmlns:a16="http://schemas.microsoft.com/office/drawing/2014/main" id="{8067D746-1D57-4385-A3AE-69CDC26FEEC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936" y="-11987"/>
            <a:ext cx="6869987" cy="6869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09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过渡页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678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正文  涂豆思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户外&#10;&#10;已生成高可信度的说明">
            <a:extLst>
              <a:ext uri="{FF2B5EF4-FFF2-40B4-BE49-F238E27FC236}">
                <a16:creationId xmlns:a16="http://schemas.microsoft.com/office/drawing/2014/main" id="{DD26C5FE-CA30-4289-8B72-46A2EBC419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0249" y="-1"/>
            <a:ext cx="12242249" cy="6858001"/>
          </a:xfrm>
          <a:prstGeom prst="rect">
            <a:avLst/>
          </a:prstGeom>
        </p:spPr>
      </p:pic>
      <p:pic>
        <p:nvPicPr>
          <p:cNvPr id="4" name="Picture 2" descr="C:\Users\Thinkpad\Desktop\7.png">
            <a:extLst>
              <a:ext uri="{FF2B5EF4-FFF2-40B4-BE49-F238E27FC236}">
                <a16:creationId xmlns:a16="http://schemas.microsoft.com/office/drawing/2014/main" id="{9E7273D0-CF86-420D-832E-5CDB185F491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58" y="0"/>
            <a:ext cx="121882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9821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6D4651-67FA-495C-B0BB-6C53F23EC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08DD3CB-CA20-44D6-9087-C78042C83C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8C5D40-AD4E-4ADD-A5FB-89103626E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D449-27FC-40AD-8DFF-97484F30C4E0}" type="datetimeFigureOut">
              <a:rPr lang="zh-CN" altLang="en-US" smtClean="0"/>
              <a:t>2021/11/1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B6D316-38AC-4A9B-BE42-4726A1CAE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9A0336-8561-49EE-A9BE-F9989CFF1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15D9C-4909-46CF-8F6D-262053794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449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0A780F-D4A4-4C24-A86D-8C9F922D4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2D0119C-97A2-43AB-9AFB-204962F3ED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8DC421-6E00-4288-998C-C501D5ECF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D449-27FC-40AD-8DFF-97484F30C4E0}" type="datetimeFigureOut">
              <a:rPr lang="zh-CN" altLang="en-US" smtClean="0"/>
              <a:t>2021/11/1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4F7F7C-7694-4CA4-AEDA-603B59425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FA08C28-8643-4615-A22F-196C354B7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15D9C-4909-46CF-8F6D-262053794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04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0E5A55-816B-4897-B882-B5C427C00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48069A-4EF3-4C7D-8073-87CF0D3598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FDC8955-B0E1-4A3B-B344-F53B9A6B6A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F6089ED-C3A6-4BD0-8776-DFE6FA1A5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D449-27FC-40AD-8DFF-97484F30C4E0}" type="datetimeFigureOut">
              <a:rPr lang="zh-CN" altLang="en-US" smtClean="0"/>
              <a:t>2021/11/1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FF3F84F-ADA8-450F-989E-82D0D72BA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89CF762-0BEF-49BF-B702-CD255F09F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15D9C-4909-46CF-8F6D-262053794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543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262B99-787A-4C44-ABDF-43AABF33D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89206A-B1E2-4859-9373-0AD1C7A568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32D3AAA-AFE2-4876-9F6F-91D21B570D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5B3FE10-5011-44B2-8349-AC38F95ECC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E27334F-BF7F-47C6-956C-F4A392E06D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61AE7AB-C594-48F8-A219-C8D179D20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D449-27FC-40AD-8DFF-97484F30C4E0}" type="datetimeFigureOut">
              <a:rPr lang="zh-CN" altLang="en-US" smtClean="0"/>
              <a:t>2021/11/1 Monday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17CD705-4C5A-4625-82AC-222987147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D0766A8-6073-45FF-9915-4EE4D938B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15D9C-4909-46CF-8F6D-262053794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229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85AA02-DC3B-47A2-A36F-6B6E18FE2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39A2240-7752-41E5-86EE-2AD976C92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D449-27FC-40AD-8DFF-97484F30C4E0}" type="datetimeFigureOut">
              <a:rPr lang="zh-CN" altLang="en-US" smtClean="0"/>
              <a:t>2021/11/1 Monday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2259F99-6014-44FE-9DEC-4EB70E271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D5A7E0C-4B69-4436-B842-6D16E2CD5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15D9C-4909-46CF-8F6D-262053794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95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1584650-A969-41C6-81D8-1BB3F2D56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D449-27FC-40AD-8DFF-97484F30C4E0}" type="datetimeFigureOut">
              <a:rPr lang="zh-CN" altLang="en-US" smtClean="0"/>
              <a:t>2021/11/1 Monday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1C48FC4-EF3B-47B4-9A1D-DC736F7FB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139DA54-898D-49EE-89F3-133E9C8D8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15D9C-4909-46CF-8F6D-262053794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051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161B55-D7D8-47BC-AE72-B65381743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F7BF1C0-9DD3-4C06-8DB2-41DA8F9844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C87CCE2-BDC9-45C4-8A1A-7D5CDE4AC2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140D71D-945F-4167-998C-E0A7BCFF8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D449-27FC-40AD-8DFF-97484F30C4E0}" type="datetimeFigureOut">
              <a:rPr lang="zh-CN" altLang="en-US" smtClean="0"/>
              <a:t>2021/11/1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8DB4289-B231-41CB-A7CF-E76B1A89A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0328B50-A34B-4374-BF64-96D4F950E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15D9C-4909-46CF-8F6D-262053794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768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A5EBC2-45BC-4573-B51F-D6E01AA6B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55F896D-3556-4DD0-B474-FDDA62B3F5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F132D96-D906-4464-8B56-C751ECE2ED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E20CC64-9B28-42F7-9336-DA8F67059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DD449-27FC-40AD-8DFF-97484F30C4E0}" type="datetimeFigureOut">
              <a:rPr lang="zh-CN" altLang="en-US" smtClean="0"/>
              <a:t>2021/11/1 Monday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32FF1AF-DD36-4BE2-8AB3-ACE0D11DC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D018A9A-2A3F-45D3-9492-1863CDC98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15D9C-4909-46CF-8F6D-262053794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714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ADD3D5B-87C8-4850-B30C-620766DFD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9F9E026-A325-44E6-A5FE-3D15A8EE12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5BB7199-93EE-48E1-BE46-A3DFB1D5F7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DD449-27FC-40AD-8DFF-97484F30C4E0}" type="datetimeFigureOut">
              <a:rPr lang="zh-CN" altLang="en-US" smtClean="0"/>
              <a:t>2021/11/1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3078AEF-33E2-4A10-A642-EFBDC188BB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38C5CF6-73D1-4897-8450-50BFFD75AE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15D9C-4909-46CF-8F6D-2620537947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54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2021/11/1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590F3F-F20B-41BC-95E0-97ECD3870C0D}"/>
              </a:ext>
            </a:extLst>
          </p:cNvPr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7" name="图片 6" descr="图片包含 户外&#10;&#10;已生成高可信度的说明">
            <a:extLst>
              <a:ext uri="{FF2B5EF4-FFF2-40B4-BE49-F238E27FC236}">
                <a16:creationId xmlns:a16="http://schemas.microsoft.com/office/drawing/2014/main" id="{A4C6D9E5-FCD3-4ABB-B778-0B782DAB87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0249" y="-1"/>
            <a:ext cx="12242249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973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microsoft.com/office/2007/relationships/media" Target="../media/media1.mp3"/><Relationship Id="rId26" Type="http://schemas.openxmlformats.org/officeDocument/2006/relationships/image" Target="../media/image9.png"/><Relationship Id="rId3" Type="http://schemas.openxmlformats.org/officeDocument/2006/relationships/tags" Target="../tags/tag4.xml"/><Relationship Id="rId21" Type="http://schemas.openxmlformats.org/officeDocument/2006/relationships/slideLayout" Target="../slideLayouts/slideLayout1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image" Target="../media/image8.png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19.xml"/><Relationship Id="rId29" Type="http://schemas.openxmlformats.org/officeDocument/2006/relationships/image" Target="../media/image12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image" Target="../media/image2.png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image" Target="../media/image7.png"/><Relationship Id="rId28" Type="http://schemas.openxmlformats.org/officeDocument/2006/relationships/image" Target="../media/image11.png"/><Relationship Id="rId10" Type="http://schemas.openxmlformats.org/officeDocument/2006/relationships/tags" Target="../tags/tag11.xml"/><Relationship Id="rId19" Type="http://schemas.openxmlformats.org/officeDocument/2006/relationships/audio" Target="../media/media1.mp3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notesSlide" Target="../notesSlides/notesSlide1.xml"/><Relationship Id="rId27" Type="http://schemas.openxmlformats.org/officeDocument/2006/relationships/image" Target="../media/image10.png"/><Relationship Id="rId30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A_图片 30" descr="图片包含 户外&#10;&#10;已生成高可信度的说明">
            <a:extLst>
              <a:ext uri="{FF2B5EF4-FFF2-40B4-BE49-F238E27FC236}">
                <a16:creationId xmlns:a16="http://schemas.microsoft.com/office/drawing/2014/main" id="{8B6A25C5-ABEC-4E9B-939E-F331E462C21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0249" y="-1"/>
            <a:ext cx="12242249" cy="6858001"/>
          </a:xfrm>
          <a:prstGeom prst="rect">
            <a:avLst/>
          </a:prstGeom>
        </p:spPr>
      </p:pic>
      <p:pic>
        <p:nvPicPr>
          <p:cNvPr id="18" name="PA_图片 1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5088" y="1364259"/>
            <a:ext cx="1813891" cy="1809032"/>
          </a:xfrm>
          <a:prstGeom prst="rect">
            <a:avLst/>
          </a:prstGeom>
        </p:spPr>
      </p:pic>
      <p:sp>
        <p:nvSpPr>
          <p:cNvPr id="15" name="PA_文本框 14"/>
          <p:cNvSpPr txBox="1"/>
          <p:nvPr>
            <p:custDataLst>
              <p:tags r:id="rId3"/>
            </p:custDataLst>
          </p:nvPr>
        </p:nvSpPr>
        <p:spPr>
          <a:xfrm>
            <a:off x="7123228" y="1120316"/>
            <a:ext cx="1512168" cy="2144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5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书体坊郭沫若字体" panose="03000509000000000000" pitchFamily="65" charset="-122"/>
              </a:rPr>
              <a:t>纪</a:t>
            </a:r>
          </a:p>
        </p:txBody>
      </p:sp>
      <p:sp>
        <p:nvSpPr>
          <p:cNvPr id="16" name="PA_文本框 15"/>
          <p:cNvSpPr txBox="1"/>
          <p:nvPr>
            <p:custDataLst>
              <p:tags r:id="rId4"/>
            </p:custDataLst>
          </p:nvPr>
        </p:nvSpPr>
        <p:spPr>
          <a:xfrm>
            <a:off x="8081177" y="2637819"/>
            <a:ext cx="1512168" cy="2143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书体坊郭沫若字体" panose="03000509000000000000" pitchFamily="65" charset="-122"/>
              </a:rPr>
              <a:t>念</a:t>
            </a:r>
          </a:p>
        </p:txBody>
      </p:sp>
      <p:sp>
        <p:nvSpPr>
          <p:cNvPr id="2" name="PA_椭圆 1"/>
          <p:cNvSpPr/>
          <p:nvPr>
            <p:custDataLst>
              <p:tags r:id="rId5"/>
            </p:custDataLst>
          </p:nvPr>
        </p:nvSpPr>
        <p:spPr>
          <a:xfrm>
            <a:off x="7639792" y="3294222"/>
            <a:ext cx="478208" cy="4782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19" name="PA_文本框 18"/>
          <p:cNvSpPr txBox="1"/>
          <p:nvPr>
            <p:custDataLst>
              <p:tags r:id="rId6"/>
            </p:custDataLst>
          </p:nvPr>
        </p:nvSpPr>
        <p:spPr>
          <a:xfrm>
            <a:off x="7612979" y="3259555"/>
            <a:ext cx="41366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书体坊郭沫若字体" panose="03000509000000000000" pitchFamily="65" charset="-122"/>
              </a:rPr>
              <a:t>壹</a:t>
            </a:r>
          </a:p>
        </p:txBody>
      </p:sp>
      <p:sp>
        <p:nvSpPr>
          <p:cNvPr id="20" name="PA_椭圆 19"/>
          <p:cNvSpPr/>
          <p:nvPr>
            <p:custDataLst>
              <p:tags r:id="rId7"/>
            </p:custDataLst>
          </p:nvPr>
        </p:nvSpPr>
        <p:spPr>
          <a:xfrm>
            <a:off x="7639792" y="3923060"/>
            <a:ext cx="478208" cy="4782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21" name="PA_文本框 20"/>
          <p:cNvSpPr txBox="1"/>
          <p:nvPr>
            <p:custDataLst>
              <p:tags r:id="rId8"/>
            </p:custDataLst>
          </p:nvPr>
        </p:nvSpPr>
        <p:spPr>
          <a:xfrm>
            <a:off x="7612979" y="3910894"/>
            <a:ext cx="41366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书体坊郭沫若字体" panose="03000509000000000000" pitchFamily="65" charset="-122"/>
              </a:rPr>
              <a:t>贰</a:t>
            </a:r>
          </a:p>
        </p:txBody>
      </p:sp>
      <p:sp>
        <p:nvSpPr>
          <p:cNvPr id="22" name="PA_椭圆 21"/>
          <p:cNvSpPr/>
          <p:nvPr>
            <p:custDataLst>
              <p:tags r:id="rId9"/>
            </p:custDataLst>
          </p:nvPr>
        </p:nvSpPr>
        <p:spPr>
          <a:xfrm>
            <a:off x="7639792" y="4574399"/>
            <a:ext cx="478208" cy="4782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sp>
        <p:nvSpPr>
          <p:cNvPr id="23" name="PA_文本框 22"/>
          <p:cNvSpPr txBox="1"/>
          <p:nvPr>
            <p:custDataLst>
              <p:tags r:id="rId10"/>
            </p:custDataLst>
          </p:nvPr>
        </p:nvSpPr>
        <p:spPr>
          <a:xfrm>
            <a:off x="7612979" y="4539095"/>
            <a:ext cx="41366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书体坊郭沫若字体" panose="03000509000000000000" pitchFamily="65" charset="-122"/>
              </a:rPr>
              <a:t>玖</a:t>
            </a:r>
          </a:p>
        </p:txBody>
      </p:sp>
      <p:sp>
        <p:nvSpPr>
          <p:cNvPr id="5" name="PA_文本框 4"/>
          <p:cNvSpPr txBox="1"/>
          <p:nvPr>
            <p:custDataLst>
              <p:tags r:id="rId11"/>
            </p:custDataLst>
          </p:nvPr>
        </p:nvSpPr>
        <p:spPr>
          <a:xfrm>
            <a:off x="5972940" y="2724863"/>
            <a:ext cx="1046440" cy="41331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纪念“一二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·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九”运动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缅怀先烈 珍爱和平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cxnSp>
        <p:nvCxnSpPr>
          <p:cNvPr id="6" name="PA_直接连接符 5"/>
          <p:cNvCxnSpPr/>
          <p:nvPr>
            <p:custDataLst>
              <p:tags r:id="rId12"/>
            </p:custDataLst>
          </p:nvPr>
        </p:nvCxnSpPr>
        <p:spPr>
          <a:xfrm>
            <a:off x="6971599" y="2868795"/>
            <a:ext cx="0" cy="1950277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A_图片 1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027" y="4488841"/>
            <a:ext cx="410385" cy="408998"/>
          </a:xfrm>
          <a:prstGeom prst="rect">
            <a:avLst/>
          </a:prstGeom>
        </p:spPr>
      </p:pic>
      <p:sp>
        <p:nvSpPr>
          <p:cNvPr id="8" name="PA_文本框 7"/>
          <p:cNvSpPr txBox="1"/>
          <p:nvPr>
            <p:custDataLst>
              <p:tags r:id="rId14"/>
            </p:custDataLst>
          </p:nvPr>
        </p:nvSpPr>
        <p:spPr>
          <a:xfrm>
            <a:off x="5705893" y="2786583"/>
            <a:ext cx="390107" cy="40321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The memory of martyrs cherish peace</a:t>
            </a:r>
            <a:endParaRPr kumimoji="0" lang="en-US" altLang="zh-CN" sz="1335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9" name="PA_图片 8"/>
          <p:cNvPicPr>
            <a:picLocks noChangeAspect="1"/>
          </p:cNvPicPr>
          <p:nvPr>
            <p:custDataLst>
              <p:tags r:id="rId15"/>
            </p:custDataLst>
          </p:nvPr>
        </p:nvPicPr>
        <p:blipFill rotWithShape="1">
          <a:blip r:embed="rId2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98169" y="1384991"/>
            <a:ext cx="3182959" cy="2179936"/>
          </a:xfrm>
          <a:prstGeom prst="rect">
            <a:avLst/>
          </a:prstGeom>
        </p:spPr>
      </p:pic>
      <p:sp>
        <p:nvSpPr>
          <p:cNvPr id="10" name="PA_圆角矩形 9"/>
          <p:cNvSpPr/>
          <p:nvPr>
            <p:custDataLst>
              <p:tags r:id="rId16"/>
            </p:custDataLst>
          </p:nvPr>
        </p:nvSpPr>
        <p:spPr>
          <a:xfrm>
            <a:off x="278307" y="269240"/>
            <a:ext cx="11679767" cy="6284807"/>
          </a:xfrm>
          <a:prstGeom prst="roundRect">
            <a:avLst/>
          </a:prstGeom>
          <a:noFill/>
          <a:ln w="127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7" name="PA_图片 26" descr="图片包含 日落&#10;&#10;已生成高可信度的说明">
            <a:extLst>
              <a:ext uri="{FF2B5EF4-FFF2-40B4-BE49-F238E27FC236}">
                <a16:creationId xmlns:a16="http://schemas.microsoft.com/office/drawing/2014/main" id="{1D08EA63-69A8-4003-967C-29542046FD75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2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548" y="0"/>
            <a:ext cx="4910452" cy="3751264"/>
          </a:xfrm>
          <a:prstGeom prst="rect">
            <a:avLst/>
          </a:prstGeom>
        </p:spPr>
      </p:pic>
      <p:pic>
        <p:nvPicPr>
          <p:cNvPr id="28" name="PA_中国人民解放军军乐团 - 中国中国鲜红的太阳永不落">
            <a:hlinkClick r:id="" action="ppaction://media"/>
            <a:extLst>
              <a:ext uri="{FF2B5EF4-FFF2-40B4-BE49-F238E27FC236}">
                <a16:creationId xmlns:a16="http://schemas.microsoft.com/office/drawing/2014/main" id="{C376DE30-AB2B-4667-A62F-FB5733F5EF5E}"/>
              </a:ext>
            </a:extLst>
          </p:cNvPr>
          <p:cNvPicPr>
            <a:picLocks noChangeAspect="1"/>
          </p:cNvPicPr>
          <p:nvPr>
            <a:audioFile r:link="rId19"/>
            <p:custDataLst>
              <p:tags r:id="rId20"/>
            </p:custDataLst>
            <p:extLst>
              <p:ext uri="{DAA4B4D4-6D71-4841-9C94-3DE7FCFB9230}">
                <p14:media xmlns:p14="http://schemas.microsoft.com/office/powerpoint/2010/main" r:embed="rId18">
                  <p14:fade in="5000" out="5000"/>
                </p14:media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-609600" y="-60193"/>
            <a:ext cx="609600" cy="609600"/>
          </a:xfrm>
          <a:prstGeom prst="rect">
            <a:avLst/>
          </a:prstGeom>
        </p:spPr>
      </p:pic>
      <p:pic>
        <p:nvPicPr>
          <p:cNvPr id="34" name="图片 33" descr="图片包含 室内&#10;&#10;已生成高可信度的说明">
            <a:extLst>
              <a:ext uri="{FF2B5EF4-FFF2-40B4-BE49-F238E27FC236}">
                <a16:creationId xmlns:a16="http://schemas.microsoft.com/office/drawing/2014/main" id="{0A5E9FFB-5D03-462D-A13D-427FF3E4A978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298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99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14:ferris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15" grpId="0"/>
      <p:bldP spid="16" grpId="0"/>
      <p:bldP spid="2" grpId="0" bldLvl="0" animBg="1"/>
      <p:bldP spid="19" grpId="0"/>
      <p:bldP spid="20" grpId="0" bldLvl="0" animBg="1"/>
      <p:bldP spid="21" grpId="0"/>
      <p:bldP spid="22" grpId="0" bldLvl="0" animBg="1"/>
      <p:bldP spid="23" grpId="0"/>
      <p:bldP spid="5" grpId="0"/>
      <p:bldP spid="8" grpId="0"/>
    </p:bldLst>
  </p:timing>
  <p:extLst>
    <p:ext uri="{E180D4A7-C9FB-4DFB-919C-405C955672EB}">
      <p14:showEvtLst xmlns:p14="http://schemas.microsoft.com/office/powerpoint/2010/main">
        <p14:playEvt time="124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1372528" y="350520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任意多边形: 形状 2">
            <a:extLst>
              <a:ext uri="{FF2B5EF4-FFF2-40B4-BE49-F238E27FC236}">
                <a16:creationId xmlns:a16="http://schemas.microsoft.com/office/drawing/2014/main" id="{C1BF5070-5381-405A-8EC3-3486299AD209}"/>
              </a:ext>
            </a:extLst>
          </p:cNvPr>
          <p:cNvSpPr/>
          <p:nvPr/>
        </p:nvSpPr>
        <p:spPr>
          <a:xfrm rot="16200000">
            <a:off x="5837100" y="-1473518"/>
            <a:ext cx="488949" cy="3997325"/>
          </a:xfrm>
          <a:prstGeom prst="flowChartAlternateProcess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康俪金黑W8(P)" panose="020B0800000000000000" pitchFamily="34" charset="-122"/>
              <a:ea typeface="华康俪金黑W8(P)" panose="020B0800000000000000" pitchFamily="34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0AC568C-13FE-4999-92E8-FF61E647897A}"/>
              </a:ext>
            </a:extLst>
          </p:cNvPr>
          <p:cNvSpPr/>
          <p:nvPr/>
        </p:nvSpPr>
        <p:spPr>
          <a:xfrm>
            <a:off x="4542331" y="227349"/>
            <a:ext cx="31073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康俪金黑W8(P)" panose="020B0800000000000000" pitchFamily="34" charset="-122"/>
                <a:ea typeface="华康俪金黑W8(P)" panose="020B0800000000000000" pitchFamily="34" charset="-122"/>
                <a:cs typeface="+mn-cs"/>
              </a:rPr>
              <a:t>学生爱国运动经过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2AFD51E-938B-4521-BE79-40BC407C7C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525" y="1936952"/>
            <a:ext cx="6161088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南京国民政府指派“冀察政务委员会”委员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人，指定宋哲元为委员长。宋哲元派军警分驻各大学校门，严禁学生出校游行示威。</a:t>
            </a:r>
          </a:p>
        </p:txBody>
      </p:sp>
      <p:pic>
        <p:nvPicPr>
          <p:cNvPr id="7" name="Picture 7" descr="005">
            <a:extLst>
              <a:ext uri="{FF2B5EF4-FFF2-40B4-BE49-F238E27FC236}">
                <a16:creationId xmlns:a16="http://schemas.microsoft.com/office/drawing/2014/main" id="{2D4E330B-FD4D-4C5F-B83C-7FA9888DFB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69163" y="2073871"/>
            <a:ext cx="4095750" cy="320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矩形 5">
            <a:extLst>
              <a:ext uri="{FF2B5EF4-FFF2-40B4-BE49-F238E27FC236}">
                <a16:creationId xmlns:a16="http://schemas.microsoft.com/office/drawing/2014/main" id="{FD730B31-3DB7-41A5-AAC0-ED444840F0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525" y="3330487"/>
            <a:ext cx="6161088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上海、南京、武汉和广州等地大、中学校学生声援北平学生。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3D5FA84-9244-4C67-BD51-2D8BE11FC7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525" y="4300884"/>
            <a:ext cx="6161088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北平６所大学的校长联名发表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告同学书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，称：被捕学生已完全释放，请愿及罢课的目的已经达到，望同学们即日恢复学业。</a:t>
            </a:r>
          </a:p>
        </p:txBody>
      </p:sp>
    </p:spTree>
    <p:extLst>
      <p:ext uri="{BB962C8B-B14F-4D97-AF65-F5344CB8AC3E}">
        <p14:creationId xmlns:p14="http://schemas.microsoft.com/office/powerpoint/2010/main" val="10535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1372528" y="350520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任意多边形: 形状 2">
            <a:extLst>
              <a:ext uri="{FF2B5EF4-FFF2-40B4-BE49-F238E27FC236}">
                <a16:creationId xmlns:a16="http://schemas.microsoft.com/office/drawing/2014/main" id="{C1BF5070-5381-405A-8EC3-3486299AD209}"/>
              </a:ext>
            </a:extLst>
          </p:cNvPr>
          <p:cNvSpPr/>
          <p:nvPr/>
        </p:nvSpPr>
        <p:spPr>
          <a:xfrm rot="16200000">
            <a:off x="5837100" y="-1473518"/>
            <a:ext cx="488949" cy="3997325"/>
          </a:xfrm>
          <a:prstGeom prst="flowChartAlternateProcess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康俪金黑W8(P)" panose="020B0800000000000000" pitchFamily="34" charset="-122"/>
              <a:ea typeface="华康俪金黑W8(P)" panose="020B0800000000000000" pitchFamily="34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0AC568C-13FE-4999-92E8-FF61E647897A}"/>
              </a:ext>
            </a:extLst>
          </p:cNvPr>
          <p:cNvSpPr/>
          <p:nvPr/>
        </p:nvSpPr>
        <p:spPr>
          <a:xfrm>
            <a:off x="4542331" y="227349"/>
            <a:ext cx="31073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康俪金黑W8(P)" panose="020B0800000000000000" pitchFamily="34" charset="-122"/>
                <a:ea typeface="华康俪金黑W8(P)" panose="020B0800000000000000" pitchFamily="34" charset="-122"/>
                <a:cs typeface="+mn-cs"/>
              </a:rPr>
              <a:t>学生爱国运动经过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65D5748-E061-4186-B8E9-B16295248B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9863" y="1730633"/>
            <a:ext cx="6161088" cy="1210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北平市长秦德纯邀各校学生代表举行茶话会，力劝学生即日复课，“勿作轨外行动”，“顾及华北现在环境，勿因言语引起对外纠纷”。</a:t>
            </a:r>
          </a:p>
        </p:txBody>
      </p:sp>
      <p:sp>
        <p:nvSpPr>
          <p:cNvPr id="7" name="矩形 5">
            <a:extLst>
              <a:ext uri="{FF2B5EF4-FFF2-40B4-BE49-F238E27FC236}">
                <a16:creationId xmlns:a16="http://schemas.microsoft.com/office/drawing/2014/main" id="{2027EE3D-3475-4F13-BB7E-084F4129F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016" y="4587123"/>
            <a:ext cx="616108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北平市政府与各大学当局宣布，自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日起学生一律上课，如有违反，严惩不贷。</a:t>
            </a:r>
          </a:p>
        </p:txBody>
      </p:sp>
      <p:sp>
        <p:nvSpPr>
          <p:cNvPr id="8" name="矩形 5">
            <a:extLst>
              <a:ext uri="{FF2B5EF4-FFF2-40B4-BE49-F238E27FC236}">
                <a16:creationId xmlns:a16="http://schemas.microsoft.com/office/drawing/2014/main" id="{28A066A1-E4A7-4CB1-B509-3195EC8EE1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9863" y="2941414"/>
            <a:ext cx="6161088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上海各大学学生救国会成立，通电声援北平学生运动。</a:t>
            </a:r>
          </a:p>
        </p:txBody>
      </p:sp>
      <p:pic>
        <p:nvPicPr>
          <p:cNvPr id="9" name="Picture 9" descr="007">
            <a:extLst>
              <a:ext uri="{FF2B5EF4-FFF2-40B4-BE49-F238E27FC236}">
                <a16:creationId xmlns:a16="http://schemas.microsoft.com/office/drawing/2014/main" id="{E59BB7BB-D7CD-4663-804A-8AD189931F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39863" y="3945876"/>
            <a:ext cx="2912364" cy="2144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Picture 8" descr="006">
            <a:extLst>
              <a:ext uri="{FF2B5EF4-FFF2-40B4-BE49-F238E27FC236}">
                <a16:creationId xmlns:a16="http://schemas.microsoft.com/office/drawing/2014/main" id="{76A072F8-E285-4227-9311-A1F056BBA8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25654" y="1730633"/>
            <a:ext cx="2711450" cy="217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124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1372528" y="350520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任意多边形: 形状 2">
            <a:extLst>
              <a:ext uri="{FF2B5EF4-FFF2-40B4-BE49-F238E27FC236}">
                <a16:creationId xmlns:a16="http://schemas.microsoft.com/office/drawing/2014/main" id="{C1BF5070-5381-405A-8EC3-3486299AD209}"/>
              </a:ext>
            </a:extLst>
          </p:cNvPr>
          <p:cNvSpPr/>
          <p:nvPr/>
        </p:nvSpPr>
        <p:spPr>
          <a:xfrm rot="16200000">
            <a:off x="5837100" y="-1473518"/>
            <a:ext cx="488949" cy="3997325"/>
          </a:xfrm>
          <a:prstGeom prst="flowChartAlternateProcess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康俪金黑W8(P)" panose="020B0800000000000000" pitchFamily="34" charset="-122"/>
              <a:ea typeface="华康俪金黑W8(P)" panose="020B0800000000000000" pitchFamily="34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0AC568C-13FE-4999-92E8-FF61E647897A}"/>
              </a:ext>
            </a:extLst>
          </p:cNvPr>
          <p:cNvSpPr/>
          <p:nvPr/>
        </p:nvSpPr>
        <p:spPr>
          <a:xfrm>
            <a:off x="4542331" y="227349"/>
            <a:ext cx="31073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康俪金黑W8(P)" panose="020B0800000000000000" pitchFamily="34" charset="-122"/>
                <a:ea typeface="华康俪金黑W8(P)" panose="020B0800000000000000" pitchFamily="34" charset="-122"/>
                <a:cs typeface="+mn-cs"/>
              </a:rPr>
              <a:t>学生爱国运动经过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8DFD34E-639A-4825-B03D-01CD3687E4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2528" y="1955403"/>
            <a:ext cx="9151144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北平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44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所大中学校学生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万余人，再次举行游行示威。游行队伍遭军警镇压，被捕者二三十人，受伤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400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余人。 </a:t>
            </a:r>
          </a:p>
        </p:txBody>
      </p:sp>
      <p:sp>
        <p:nvSpPr>
          <p:cNvPr id="7" name="矩形 5">
            <a:extLst>
              <a:ext uri="{FF2B5EF4-FFF2-40B4-BE49-F238E27FC236}">
                <a16:creationId xmlns:a16="http://schemas.microsoft.com/office/drawing/2014/main" id="{5A399D17-C905-4CB2-BC22-C8C3FFA29E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2528" y="2929897"/>
            <a:ext cx="9151144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学生游行队伍集合在天桥、正阳门召开市民大会，市民２万余人参加。</a:t>
            </a:r>
          </a:p>
        </p:txBody>
      </p:sp>
      <p:pic>
        <p:nvPicPr>
          <p:cNvPr id="8" name="Picture 9" descr="008">
            <a:extLst>
              <a:ext uri="{FF2B5EF4-FFF2-40B4-BE49-F238E27FC236}">
                <a16:creationId xmlns:a16="http://schemas.microsoft.com/office/drawing/2014/main" id="{98DBD6CB-8A99-4B8B-A57B-CC898D07B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9672" y="3519671"/>
            <a:ext cx="5334000" cy="217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3BF130EF-7059-4FDC-A3B7-5B220B7EB1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2528" y="3513710"/>
            <a:ext cx="8576462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北平罢工、罢市、罢课。</a:t>
            </a:r>
          </a:p>
        </p:txBody>
      </p:sp>
      <p:sp>
        <p:nvSpPr>
          <p:cNvPr id="10" name="矩形 5">
            <a:extLst>
              <a:ext uri="{FF2B5EF4-FFF2-40B4-BE49-F238E27FC236}">
                <a16:creationId xmlns:a16="http://schemas.microsoft.com/office/drawing/2014/main" id="{3EA6504E-09F8-458F-8A84-7D4577C7FD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2528" y="4097523"/>
            <a:ext cx="342026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原定本日成立的“冀察政务委员会”，延期成立。     </a:t>
            </a:r>
          </a:p>
        </p:txBody>
      </p:sp>
    </p:spTree>
    <p:extLst>
      <p:ext uri="{BB962C8B-B14F-4D97-AF65-F5344CB8AC3E}">
        <p14:creationId xmlns:p14="http://schemas.microsoft.com/office/powerpoint/2010/main" val="240618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1372528" y="350520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任意多边形: 形状 2">
            <a:extLst>
              <a:ext uri="{FF2B5EF4-FFF2-40B4-BE49-F238E27FC236}">
                <a16:creationId xmlns:a16="http://schemas.microsoft.com/office/drawing/2014/main" id="{C1BF5070-5381-405A-8EC3-3486299AD209}"/>
              </a:ext>
            </a:extLst>
          </p:cNvPr>
          <p:cNvSpPr/>
          <p:nvPr/>
        </p:nvSpPr>
        <p:spPr>
          <a:xfrm rot="16200000">
            <a:off x="5837100" y="-1473518"/>
            <a:ext cx="488949" cy="3997325"/>
          </a:xfrm>
          <a:prstGeom prst="flowChartAlternateProcess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康俪金黑W8(P)" panose="020B0800000000000000" pitchFamily="34" charset="-122"/>
              <a:ea typeface="华康俪金黑W8(P)" panose="020B0800000000000000" pitchFamily="34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0AC568C-13FE-4999-92E8-FF61E647897A}"/>
              </a:ext>
            </a:extLst>
          </p:cNvPr>
          <p:cNvSpPr/>
          <p:nvPr/>
        </p:nvSpPr>
        <p:spPr>
          <a:xfrm>
            <a:off x="4542331" y="227349"/>
            <a:ext cx="31073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康俪金黑W8(P)" panose="020B0800000000000000" pitchFamily="34" charset="-122"/>
                <a:ea typeface="华康俪金黑W8(P)" panose="020B0800000000000000" pitchFamily="34" charset="-122"/>
                <a:cs typeface="+mn-cs"/>
              </a:rPr>
              <a:t>学生爱国运动经过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D89AEF5-2806-4EF6-A4FF-C115528E0E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013" y="2022078"/>
            <a:ext cx="9151144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宋哲元发表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告北平学生书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，称“有共党煽动利用学生爱国运动”，如仍有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轨外行动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，决予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适当制止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。</a:t>
            </a:r>
          </a:p>
        </p:txBody>
      </p:sp>
      <p:sp>
        <p:nvSpPr>
          <p:cNvPr id="7" name="矩形 5">
            <a:extLst>
              <a:ext uri="{FF2B5EF4-FFF2-40B4-BE49-F238E27FC236}">
                <a16:creationId xmlns:a16="http://schemas.microsoft.com/office/drawing/2014/main" id="{1FE04613-ADEB-4CBF-BAAC-F5A8623065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8975" y="3187072"/>
            <a:ext cx="482918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1936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　京、津等地学生组织南下宣传团，深入到工农群众中去宣传抗日。</a:t>
            </a:r>
          </a:p>
        </p:txBody>
      </p:sp>
      <p:sp>
        <p:nvSpPr>
          <p:cNvPr id="8" name="矩形 5">
            <a:extLst>
              <a:ext uri="{FF2B5EF4-FFF2-40B4-BE49-F238E27FC236}">
                <a16:creationId xmlns:a16="http://schemas.microsoft.com/office/drawing/2014/main" id="{2B0BF09E-9B82-43E1-A2E0-A31D221276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8975" y="4387780"/>
            <a:ext cx="482918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31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为北平第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中学学生郭清死于狱中，北平举行抬棺示威游行。</a:t>
            </a:r>
          </a:p>
        </p:txBody>
      </p:sp>
      <p:pic>
        <p:nvPicPr>
          <p:cNvPr id="9" name="Picture 7" descr="013">
            <a:extLst>
              <a:ext uri="{FF2B5EF4-FFF2-40B4-BE49-F238E27FC236}">
                <a16:creationId xmlns:a16="http://schemas.microsoft.com/office/drawing/2014/main" id="{319B7669-4999-4209-BE19-DAA8D57D0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7013" y="3187072"/>
            <a:ext cx="3762375" cy="217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490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1372528" y="350520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任意多边形: 形状 2">
            <a:extLst>
              <a:ext uri="{FF2B5EF4-FFF2-40B4-BE49-F238E27FC236}">
                <a16:creationId xmlns:a16="http://schemas.microsoft.com/office/drawing/2014/main" id="{C1BF5070-5381-405A-8EC3-3486299AD209}"/>
              </a:ext>
            </a:extLst>
          </p:cNvPr>
          <p:cNvSpPr/>
          <p:nvPr/>
        </p:nvSpPr>
        <p:spPr>
          <a:xfrm rot="16200000">
            <a:off x="5837100" y="-1473518"/>
            <a:ext cx="488949" cy="3997325"/>
          </a:xfrm>
          <a:prstGeom prst="flowChartAlternateProcess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康俪金黑W8(P)" panose="020B0800000000000000" pitchFamily="34" charset="-122"/>
              <a:ea typeface="华康俪金黑W8(P)" panose="020B0800000000000000" pitchFamily="34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0AC568C-13FE-4999-92E8-FF61E647897A}"/>
              </a:ext>
            </a:extLst>
          </p:cNvPr>
          <p:cNvSpPr/>
          <p:nvPr/>
        </p:nvSpPr>
        <p:spPr>
          <a:xfrm>
            <a:off x="4542331" y="227349"/>
            <a:ext cx="31073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康俪金黑W8(P)" panose="020B0800000000000000" pitchFamily="34" charset="-122"/>
                <a:ea typeface="华康俪金黑W8(P)" panose="020B0800000000000000" pitchFamily="34" charset="-122"/>
                <a:cs typeface="+mn-cs"/>
              </a:rPr>
              <a:t>学生爱国运动经过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2926F02-DEF4-4140-A02A-26083CDB58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2528" y="4028447"/>
            <a:ext cx="9151144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28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北平举行示威游行，游行的口号是：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拥护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29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军抗日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发扬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29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军抗日传统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打倒日本帝国主义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等。</a:t>
            </a:r>
          </a:p>
        </p:txBody>
      </p:sp>
      <p:sp>
        <p:nvSpPr>
          <p:cNvPr id="7" name="矩形 5">
            <a:extLst>
              <a:ext uri="{FF2B5EF4-FFF2-40B4-BE49-F238E27FC236}">
                <a16:creationId xmlns:a16="http://schemas.microsoft.com/office/drawing/2014/main" id="{CFB50AEE-0C8B-406B-A0B8-A9C6C6D432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2528" y="4941734"/>
            <a:ext cx="9151144" cy="82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30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冀察政务委员会委员长兼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29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军军长宋哲元发表谈话，表示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若日本仍然增兵华北，余将与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29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军将士实行抗日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。</a:t>
            </a:r>
          </a:p>
        </p:txBody>
      </p:sp>
      <p:pic>
        <p:nvPicPr>
          <p:cNvPr id="8" name="Picture 8" descr="021">
            <a:extLst>
              <a:ext uri="{FF2B5EF4-FFF2-40B4-BE49-F238E27FC236}">
                <a16:creationId xmlns:a16="http://schemas.microsoft.com/office/drawing/2014/main" id="{AFE73184-3510-48E2-AE0C-9A8B90D89C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63953" y="1579939"/>
            <a:ext cx="3167062" cy="217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Picture 9" descr="009">
            <a:extLst>
              <a:ext uri="{FF2B5EF4-FFF2-40B4-BE49-F238E27FC236}">
                <a16:creationId xmlns:a16="http://schemas.microsoft.com/office/drawing/2014/main" id="{E3211B7A-E3B1-4FF2-B395-45894C82D2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47128" y="1579939"/>
            <a:ext cx="1689100" cy="217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86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1372528" y="350520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任意多边形: 形状 2">
            <a:extLst>
              <a:ext uri="{FF2B5EF4-FFF2-40B4-BE49-F238E27FC236}">
                <a16:creationId xmlns:a16="http://schemas.microsoft.com/office/drawing/2014/main" id="{C1BF5070-5381-405A-8EC3-3486299AD209}"/>
              </a:ext>
            </a:extLst>
          </p:cNvPr>
          <p:cNvSpPr/>
          <p:nvPr/>
        </p:nvSpPr>
        <p:spPr>
          <a:xfrm rot="16200000">
            <a:off x="5837100" y="-1473518"/>
            <a:ext cx="488949" cy="3997325"/>
          </a:xfrm>
          <a:prstGeom prst="flowChartAlternateProcess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康俪金黑W8(P)" panose="020B0800000000000000" pitchFamily="34" charset="-122"/>
              <a:ea typeface="华康俪金黑W8(P)" panose="020B0800000000000000" pitchFamily="34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0AC568C-13FE-4999-92E8-FF61E647897A}"/>
              </a:ext>
            </a:extLst>
          </p:cNvPr>
          <p:cNvSpPr/>
          <p:nvPr/>
        </p:nvSpPr>
        <p:spPr>
          <a:xfrm>
            <a:off x="4542331" y="227349"/>
            <a:ext cx="31073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康俪金黑W8(P)" panose="020B0800000000000000" pitchFamily="34" charset="-122"/>
                <a:ea typeface="华康俪金黑W8(P)" panose="020B0800000000000000" pitchFamily="34" charset="-122"/>
                <a:cs typeface="+mn-cs"/>
              </a:rPr>
              <a:t>学生爱国运动经过 </a:t>
            </a:r>
          </a:p>
        </p:txBody>
      </p:sp>
      <p:sp>
        <p:nvSpPr>
          <p:cNvPr id="11" name="矩形 5">
            <a:extLst>
              <a:ext uri="{FF2B5EF4-FFF2-40B4-BE49-F238E27FC236}">
                <a16:creationId xmlns:a16="http://schemas.microsoft.com/office/drawing/2014/main" id="{94EFC345-88BB-4DD2-96DB-388676E865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4200" y="2022078"/>
            <a:ext cx="5183188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北平学生举行第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次示威游行，反对日本继续向华北增兵。沿途军警对游行队伍不加干涉，并予以同情 。</a:t>
            </a:r>
          </a:p>
        </p:txBody>
      </p:sp>
      <p:sp>
        <p:nvSpPr>
          <p:cNvPr id="12" name="矩形 5">
            <a:extLst>
              <a:ext uri="{FF2B5EF4-FFF2-40B4-BE49-F238E27FC236}">
                <a16:creationId xmlns:a16="http://schemas.microsoft.com/office/drawing/2014/main" id="{CBC05F8B-7F97-4BF6-B846-CC9D8ABD57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4200" y="3623185"/>
            <a:ext cx="5183188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北平学生举行第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次示威游行，高呼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援助绥远抗战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各党派联合起来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"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等口号。</a:t>
            </a:r>
          </a:p>
        </p:txBody>
      </p:sp>
      <p:pic>
        <p:nvPicPr>
          <p:cNvPr id="13" name="Picture 10" descr="035">
            <a:extLst>
              <a:ext uri="{FF2B5EF4-FFF2-40B4-BE49-F238E27FC236}">
                <a16:creationId xmlns:a16="http://schemas.microsoft.com/office/drawing/2014/main" id="{44DD4356-0975-4479-9EDD-004219FEAC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67603" y="2022078"/>
            <a:ext cx="3797300" cy="293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651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5503631" y="1592952"/>
            <a:ext cx="1245512" cy="1238310"/>
            <a:chOff x="5645566" y="2158416"/>
            <a:chExt cx="903220" cy="897999"/>
          </a:xfrm>
        </p:grpSpPr>
        <p:sp>
          <p:nvSpPr>
            <p:cNvPr id="12" name="文本框 11"/>
            <p:cNvSpPr txBox="1"/>
            <p:nvPr/>
          </p:nvSpPr>
          <p:spPr>
            <a:xfrm>
              <a:off x="5689325" y="2285312"/>
              <a:ext cx="803496" cy="624942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none" rtlCol="0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charset="-122"/>
                  <a:ea typeface="隶书" panose="02010509060101010101" charset="-122"/>
                  <a:cs typeface="+mn-cs"/>
                </a:rPr>
                <a:t>肆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645566" y="2158416"/>
              <a:ext cx="903220" cy="897999"/>
              <a:chOff x="6963886" y="798260"/>
              <a:chExt cx="738664" cy="734394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6963886" y="798260"/>
                <a:ext cx="738664" cy="734394"/>
              </a:xfrm>
              <a:prstGeom prst="ellipse">
                <a:avLst/>
              </a:prstGeom>
              <a:noFill/>
              <a:ln w="1905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隶书" panose="02010509060101010101" charset="-122"/>
                  <a:ea typeface="隶书" panose="02010509060101010101" charset="-122"/>
                  <a:cs typeface="Arial" panose="020B0604020202020204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7018451" y="850692"/>
                <a:ext cx="629532" cy="629531"/>
              </a:xfrm>
              <a:prstGeom prst="ellipse">
                <a:avLst/>
              </a:prstGeom>
              <a:noFill/>
              <a:ln w="9525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隶书" panose="02010509060101010101" charset="-122"/>
                  <a:ea typeface="隶书" panose="02010509060101010101" charset="-122"/>
                  <a:cs typeface="Arial" panose="020B0604020202020204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68C5D2A-E22E-4DC2-B3A9-6589D41F19C1}"/>
              </a:ext>
            </a:extLst>
          </p:cNvPr>
          <p:cNvGrpSpPr/>
          <p:nvPr/>
        </p:nvGrpSpPr>
        <p:grpSpPr>
          <a:xfrm>
            <a:off x="1490897" y="3270635"/>
            <a:ext cx="9210206" cy="906270"/>
            <a:chOff x="1455586" y="1706441"/>
            <a:chExt cx="6324071" cy="560510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2E5B0D3-525C-496D-9EAF-8D2334BE682B}"/>
                </a:ext>
              </a:extLst>
            </p:cNvPr>
            <p:cNvSpPr/>
            <p:nvPr/>
          </p:nvSpPr>
          <p:spPr>
            <a:xfrm>
              <a:off x="1685925" y="1978969"/>
              <a:ext cx="6093732" cy="287982"/>
            </a:xfrm>
            <a:prstGeom prst="rect">
              <a:avLst/>
            </a:prstGeom>
            <a:noFill/>
            <a:ln w="9525" cap="flat" cmpd="sng" algn="ctr">
              <a:solidFill>
                <a:srgbClr val="A71C2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2D820D2C-A28D-42D4-94DA-BC2CA30F89FB}"/>
                </a:ext>
              </a:extLst>
            </p:cNvPr>
            <p:cNvGrpSpPr/>
            <p:nvPr/>
          </p:nvGrpSpPr>
          <p:grpSpPr>
            <a:xfrm>
              <a:off x="1455586" y="1706441"/>
              <a:ext cx="6215002" cy="533215"/>
              <a:chOff x="1455586" y="980727"/>
              <a:chExt cx="6215002" cy="533215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2CD39BE0-20AA-44EA-910B-17973022F94D}"/>
                  </a:ext>
                </a:extLst>
              </p:cNvPr>
              <p:cNvSpPr/>
              <p:nvPr/>
            </p:nvSpPr>
            <p:spPr>
              <a:xfrm>
                <a:off x="1842570" y="980727"/>
                <a:ext cx="5828018" cy="516193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1F880649-A719-4CAA-975C-79058D27A113}"/>
                  </a:ext>
                </a:extLst>
              </p:cNvPr>
              <p:cNvGrpSpPr/>
              <p:nvPr/>
            </p:nvGrpSpPr>
            <p:grpSpPr>
              <a:xfrm>
                <a:off x="1455586" y="980728"/>
                <a:ext cx="6197174" cy="533214"/>
                <a:chOff x="1412709" y="1688671"/>
                <a:chExt cx="6197174" cy="533214"/>
              </a:xfrm>
            </p:grpSpPr>
            <p:sp>
              <p:nvSpPr>
                <p:cNvPr id="31" name="矩形 122">
                  <a:extLst>
                    <a:ext uri="{FF2B5EF4-FFF2-40B4-BE49-F238E27FC236}">
                      <a16:creationId xmlns:a16="http://schemas.microsoft.com/office/drawing/2014/main" id="{5B4D0400-5F19-495C-A2D0-7AE83F81948B}"/>
                    </a:ext>
                  </a:extLst>
                </p:cNvPr>
                <p:cNvSpPr/>
                <p:nvPr/>
              </p:nvSpPr>
              <p:spPr>
                <a:xfrm>
                  <a:off x="2377300" y="1700808"/>
                  <a:ext cx="5232583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2583" h="504056">
                      <a:moveTo>
                        <a:pt x="202781" y="0"/>
                      </a:moveTo>
                      <a:lnTo>
                        <a:pt x="5232583" y="0"/>
                      </a:lnTo>
                      <a:lnTo>
                        <a:pt x="5232583" y="504056"/>
                      </a:lnTo>
                      <a:lnTo>
                        <a:pt x="0" y="504056"/>
                      </a:lnTo>
                      <a:close/>
                    </a:path>
                  </a:pathLst>
                </a:custGeom>
                <a:solidFill>
                  <a:srgbClr val="A71C2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矩形 44">
                  <a:extLst>
                    <a:ext uri="{FF2B5EF4-FFF2-40B4-BE49-F238E27FC236}">
                      <a16:creationId xmlns:a16="http://schemas.microsoft.com/office/drawing/2014/main" id="{C01BD976-40FC-477A-B18D-68D8672863B2}"/>
                    </a:ext>
                  </a:extLst>
                </p:cNvPr>
                <p:cNvSpPr/>
                <p:nvPr/>
              </p:nvSpPr>
              <p:spPr>
                <a:xfrm>
                  <a:off x="1799692" y="1700808"/>
                  <a:ext cx="738736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8736" h="504056">
                      <a:moveTo>
                        <a:pt x="0" y="0"/>
                      </a:moveTo>
                      <a:lnTo>
                        <a:pt x="738736" y="0"/>
                      </a:lnTo>
                      <a:lnTo>
                        <a:pt x="544868" y="504056"/>
                      </a:lnTo>
                      <a:lnTo>
                        <a:pt x="0" y="504056"/>
                      </a:lnTo>
                      <a:close/>
                    </a:path>
                  </a:pathLst>
                </a:custGeom>
                <a:solidFill>
                  <a:srgbClr val="A71C2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id="{FAF2DAEC-B01B-4912-ADE4-8D219E3968CC}"/>
                    </a:ext>
                  </a:extLst>
                </p:cNvPr>
                <p:cNvGrpSpPr/>
                <p:nvPr/>
              </p:nvGrpSpPr>
              <p:grpSpPr>
                <a:xfrm>
                  <a:off x="1412709" y="1688671"/>
                  <a:ext cx="873292" cy="533214"/>
                  <a:chOff x="10926798" y="1471725"/>
                  <a:chExt cx="1500188" cy="915988"/>
                </a:xfrm>
                <a:solidFill>
                  <a:sysClr val="window" lastClr="FFFFFF">
                    <a:alpha val="49000"/>
                  </a:sysClr>
                </a:solidFill>
              </p:grpSpPr>
              <p:sp>
                <p:nvSpPr>
                  <p:cNvPr id="34" name="Freeform 22">
                    <a:extLst>
                      <a:ext uri="{FF2B5EF4-FFF2-40B4-BE49-F238E27FC236}">
                        <a16:creationId xmlns:a16="http://schemas.microsoft.com/office/drawing/2014/main" id="{87AC2D2D-8DB2-484F-A2D7-5A4B3581049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199848" y="1922575"/>
                    <a:ext cx="266700" cy="317500"/>
                  </a:xfrm>
                  <a:custGeom>
                    <a:avLst/>
                    <a:gdLst>
                      <a:gd name="T0" fmla="*/ 27 w 71"/>
                      <a:gd name="T1" fmla="*/ 0 h 85"/>
                      <a:gd name="T2" fmla="*/ 46 w 71"/>
                      <a:gd name="T3" fmla="*/ 18 h 85"/>
                      <a:gd name="T4" fmla="*/ 71 w 71"/>
                      <a:gd name="T5" fmla="*/ 27 h 85"/>
                      <a:gd name="T6" fmla="*/ 51 w 71"/>
                      <a:gd name="T7" fmla="*/ 60 h 85"/>
                      <a:gd name="T8" fmla="*/ 61 w 71"/>
                      <a:gd name="T9" fmla="*/ 81 h 85"/>
                      <a:gd name="T10" fmla="*/ 12 w 71"/>
                      <a:gd name="T11" fmla="*/ 59 h 85"/>
                      <a:gd name="T12" fmla="*/ 27 w 71"/>
                      <a:gd name="T13" fmla="*/ 0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1" h="85">
                        <a:moveTo>
                          <a:pt x="27" y="0"/>
                        </a:moveTo>
                        <a:cubicBezTo>
                          <a:pt x="27" y="0"/>
                          <a:pt x="33" y="10"/>
                          <a:pt x="46" y="18"/>
                        </a:cubicBezTo>
                        <a:cubicBezTo>
                          <a:pt x="59" y="26"/>
                          <a:pt x="71" y="27"/>
                          <a:pt x="71" y="27"/>
                        </a:cubicBezTo>
                        <a:cubicBezTo>
                          <a:pt x="71" y="27"/>
                          <a:pt x="51" y="41"/>
                          <a:pt x="51" y="60"/>
                        </a:cubicBezTo>
                        <a:cubicBezTo>
                          <a:pt x="52" y="79"/>
                          <a:pt x="66" y="77"/>
                          <a:pt x="61" y="81"/>
                        </a:cubicBezTo>
                        <a:cubicBezTo>
                          <a:pt x="56" y="85"/>
                          <a:pt x="22" y="82"/>
                          <a:pt x="12" y="59"/>
                        </a:cubicBezTo>
                        <a:cubicBezTo>
                          <a:pt x="0" y="33"/>
                          <a:pt x="27" y="0"/>
                          <a:pt x="2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5" name="Freeform 23">
                    <a:extLst>
                      <a:ext uri="{FF2B5EF4-FFF2-40B4-BE49-F238E27FC236}">
                        <a16:creationId xmlns:a16="http://schemas.microsoft.com/office/drawing/2014/main" id="{8D08CDFB-730F-4DD6-8285-19E3EBEEB41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623711" y="1914638"/>
                    <a:ext cx="461963" cy="322263"/>
                  </a:xfrm>
                  <a:custGeom>
                    <a:avLst/>
                    <a:gdLst>
                      <a:gd name="T0" fmla="*/ 110 w 123"/>
                      <a:gd name="T1" fmla="*/ 3 h 86"/>
                      <a:gd name="T2" fmla="*/ 122 w 123"/>
                      <a:gd name="T3" fmla="*/ 26 h 86"/>
                      <a:gd name="T4" fmla="*/ 101 w 123"/>
                      <a:gd name="T5" fmla="*/ 67 h 86"/>
                      <a:gd name="T6" fmla="*/ 26 w 123"/>
                      <a:gd name="T7" fmla="*/ 69 h 86"/>
                      <a:gd name="T8" fmla="*/ 19 w 123"/>
                      <a:gd name="T9" fmla="*/ 47 h 86"/>
                      <a:gd name="T10" fmla="*/ 0 w 123"/>
                      <a:gd name="T11" fmla="*/ 29 h 86"/>
                      <a:gd name="T12" fmla="*/ 18 w 123"/>
                      <a:gd name="T13" fmla="*/ 21 h 86"/>
                      <a:gd name="T14" fmla="*/ 30 w 123"/>
                      <a:gd name="T15" fmla="*/ 9 h 86"/>
                      <a:gd name="T16" fmla="*/ 84 w 123"/>
                      <a:gd name="T17" fmla="*/ 40 h 86"/>
                      <a:gd name="T18" fmla="*/ 110 w 123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3" h="86">
                        <a:moveTo>
                          <a:pt x="110" y="3"/>
                        </a:moveTo>
                        <a:cubicBezTo>
                          <a:pt x="109" y="0"/>
                          <a:pt x="120" y="11"/>
                          <a:pt x="122" y="26"/>
                        </a:cubicBezTo>
                        <a:cubicBezTo>
                          <a:pt x="123" y="38"/>
                          <a:pt x="119" y="55"/>
                          <a:pt x="101" y="67"/>
                        </a:cubicBezTo>
                        <a:cubicBezTo>
                          <a:pt x="74" y="86"/>
                          <a:pt x="26" y="69"/>
                          <a:pt x="26" y="69"/>
                        </a:cubicBezTo>
                        <a:cubicBezTo>
                          <a:pt x="26" y="69"/>
                          <a:pt x="25" y="58"/>
                          <a:pt x="19" y="47"/>
                        </a:cubicBezTo>
                        <a:cubicBezTo>
                          <a:pt x="14" y="37"/>
                          <a:pt x="0" y="29"/>
                          <a:pt x="0" y="29"/>
                        </a:cubicBezTo>
                        <a:cubicBezTo>
                          <a:pt x="0" y="29"/>
                          <a:pt x="10" y="27"/>
                          <a:pt x="18" y="21"/>
                        </a:cubicBezTo>
                        <a:cubicBezTo>
                          <a:pt x="25" y="16"/>
                          <a:pt x="30" y="9"/>
                          <a:pt x="30" y="9"/>
                        </a:cubicBezTo>
                        <a:cubicBezTo>
                          <a:pt x="30" y="9"/>
                          <a:pt x="51" y="45"/>
                          <a:pt x="84" y="40"/>
                        </a:cubicBezTo>
                        <a:cubicBezTo>
                          <a:pt x="115" y="35"/>
                          <a:pt x="111" y="15"/>
                          <a:pt x="11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6" name="Freeform 24">
                    <a:extLst>
                      <a:ext uri="{FF2B5EF4-FFF2-40B4-BE49-F238E27FC236}">
                        <a16:creationId xmlns:a16="http://schemas.microsoft.com/office/drawing/2014/main" id="{887A2FD7-9D03-4DD4-B1A4-A900B04DDE9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463373" y="1598725"/>
                    <a:ext cx="419100" cy="219075"/>
                  </a:xfrm>
                  <a:custGeom>
                    <a:avLst/>
                    <a:gdLst>
                      <a:gd name="T0" fmla="*/ 86 w 112"/>
                      <a:gd name="T1" fmla="*/ 18 h 58"/>
                      <a:gd name="T2" fmla="*/ 101 w 112"/>
                      <a:gd name="T3" fmla="*/ 23 h 58"/>
                      <a:gd name="T4" fmla="*/ 112 w 112"/>
                      <a:gd name="T5" fmla="*/ 34 h 58"/>
                      <a:gd name="T6" fmla="*/ 94 w 112"/>
                      <a:gd name="T7" fmla="*/ 41 h 58"/>
                      <a:gd name="T8" fmla="*/ 82 w 112"/>
                      <a:gd name="T9" fmla="*/ 56 h 58"/>
                      <a:gd name="T10" fmla="*/ 69 w 112"/>
                      <a:gd name="T11" fmla="*/ 34 h 58"/>
                      <a:gd name="T12" fmla="*/ 38 w 112"/>
                      <a:gd name="T13" fmla="*/ 27 h 58"/>
                      <a:gd name="T14" fmla="*/ 11 w 112"/>
                      <a:gd name="T15" fmla="*/ 56 h 58"/>
                      <a:gd name="T16" fmla="*/ 3 w 112"/>
                      <a:gd name="T17" fmla="*/ 37 h 58"/>
                      <a:gd name="T18" fmla="*/ 23 w 112"/>
                      <a:gd name="T19" fmla="*/ 21 h 58"/>
                      <a:gd name="T20" fmla="*/ 55 w 112"/>
                      <a:gd name="T21" fmla="*/ 0 h 58"/>
                      <a:gd name="T22" fmla="*/ 86 w 112"/>
                      <a:gd name="T23" fmla="*/ 1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12" h="58">
                        <a:moveTo>
                          <a:pt x="86" y="18"/>
                        </a:moveTo>
                        <a:cubicBezTo>
                          <a:pt x="86" y="18"/>
                          <a:pt x="95" y="19"/>
                          <a:pt x="101" y="23"/>
                        </a:cubicBezTo>
                        <a:cubicBezTo>
                          <a:pt x="109" y="28"/>
                          <a:pt x="112" y="34"/>
                          <a:pt x="112" y="34"/>
                        </a:cubicBezTo>
                        <a:cubicBezTo>
                          <a:pt x="112" y="34"/>
                          <a:pt x="104" y="35"/>
                          <a:pt x="94" y="41"/>
                        </a:cubicBezTo>
                        <a:cubicBezTo>
                          <a:pt x="85" y="47"/>
                          <a:pt x="82" y="56"/>
                          <a:pt x="82" y="56"/>
                        </a:cubicBezTo>
                        <a:cubicBezTo>
                          <a:pt x="82" y="56"/>
                          <a:pt x="80" y="44"/>
                          <a:pt x="69" y="34"/>
                        </a:cubicBezTo>
                        <a:cubicBezTo>
                          <a:pt x="62" y="28"/>
                          <a:pt x="51" y="25"/>
                          <a:pt x="38" y="27"/>
                        </a:cubicBezTo>
                        <a:cubicBezTo>
                          <a:pt x="14" y="30"/>
                          <a:pt x="14" y="53"/>
                          <a:pt x="11" y="56"/>
                        </a:cubicBezTo>
                        <a:cubicBezTo>
                          <a:pt x="7" y="58"/>
                          <a:pt x="0" y="50"/>
                          <a:pt x="3" y="37"/>
                        </a:cubicBezTo>
                        <a:cubicBezTo>
                          <a:pt x="6" y="23"/>
                          <a:pt x="23" y="21"/>
                          <a:pt x="23" y="21"/>
                        </a:cubicBezTo>
                        <a:cubicBezTo>
                          <a:pt x="23" y="21"/>
                          <a:pt x="36" y="0"/>
                          <a:pt x="55" y="0"/>
                        </a:cubicBezTo>
                        <a:cubicBezTo>
                          <a:pt x="72" y="1"/>
                          <a:pt x="86" y="18"/>
                          <a:pt x="86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7" name="Freeform 25">
                    <a:extLst>
                      <a:ext uri="{FF2B5EF4-FFF2-40B4-BE49-F238E27FC236}">
                        <a16:creationId xmlns:a16="http://schemas.microsoft.com/office/drawing/2014/main" id="{E07E5288-AEAC-4A9B-9DDA-0734EE8129A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263348" y="1471725"/>
                    <a:ext cx="728663" cy="558800"/>
                  </a:xfrm>
                  <a:custGeom>
                    <a:avLst/>
                    <a:gdLst>
                      <a:gd name="T0" fmla="*/ 164 w 194"/>
                      <a:gd name="T1" fmla="*/ 54 h 149"/>
                      <a:gd name="T2" fmla="*/ 173 w 194"/>
                      <a:gd name="T3" fmla="*/ 65 h 149"/>
                      <a:gd name="T4" fmla="*/ 183 w 194"/>
                      <a:gd name="T5" fmla="*/ 59 h 149"/>
                      <a:gd name="T6" fmla="*/ 194 w 194"/>
                      <a:gd name="T7" fmla="*/ 55 h 149"/>
                      <a:gd name="T8" fmla="*/ 177 w 194"/>
                      <a:gd name="T9" fmla="*/ 33 h 149"/>
                      <a:gd name="T10" fmla="*/ 157 w 194"/>
                      <a:gd name="T11" fmla="*/ 30 h 149"/>
                      <a:gd name="T12" fmla="*/ 106 w 194"/>
                      <a:gd name="T13" fmla="*/ 1 h 149"/>
                      <a:gd name="T14" fmla="*/ 55 w 194"/>
                      <a:gd name="T15" fmla="*/ 31 h 149"/>
                      <a:gd name="T16" fmla="*/ 18 w 194"/>
                      <a:gd name="T17" fmla="*/ 50 h 149"/>
                      <a:gd name="T18" fmla="*/ 14 w 194"/>
                      <a:gd name="T19" fmla="*/ 104 h 149"/>
                      <a:gd name="T20" fmla="*/ 118 w 194"/>
                      <a:gd name="T21" fmla="*/ 122 h 149"/>
                      <a:gd name="T22" fmla="*/ 99 w 194"/>
                      <a:gd name="T23" fmla="*/ 70 h 149"/>
                      <a:gd name="T24" fmla="*/ 67 w 194"/>
                      <a:gd name="T25" fmla="*/ 99 h 149"/>
                      <a:gd name="T26" fmla="*/ 42 w 194"/>
                      <a:gd name="T27" fmla="*/ 73 h 149"/>
                      <a:gd name="T28" fmla="*/ 66 w 194"/>
                      <a:gd name="T29" fmla="*/ 52 h 149"/>
                      <a:gd name="T30" fmla="*/ 106 w 194"/>
                      <a:gd name="T31" fmla="*/ 28 h 149"/>
                      <a:gd name="T32" fmla="*/ 149 w 194"/>
                      <a:gd name="T33" fmla="*/ 49 h 149"/>
                      <a:gd name="T34" fmla="*/ 164 w 194"/>
                      <a:gd name="T35" fmla="*/ 54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94" h="149">
                        <a:moveTo>
                          <a:pt x="164" y="54"/>
                        </a:moveTo>
                        <a:cubicBezTo>
                          <a:pt x="171" y="59"/>
                          <a:pt x="173" y="65"/>
                          <a:pt x="173" y="65"/>
                        </a:cubicBezTo>
                        <a:cubicBezTo>
                          <a:pt x="173" y="65"/>
                          <a:pt x="179" y="61"/>
                          <a:pt x="183" y="59"/>
                        </a:cubicBezTo>
                        <a:cubicBezTo>
                          <a:pt x="188" y="57"/>
                          <a:pt x="194" y="55"/>
                          <a:pt x="194" y="55"/>
                        </a:cubicBezTo>
                        <a:cubicBezTo>
                          <a:pt x="194" y="55"/>
                          <a:pt x="187" y="39"/>
                          <a:pt x="177" y="33"/>
                        </a:cubicBezTo>
                        <a:cubicBezTo>
                          <a:pt x="166" y="27"/>
                          <a:pt x="157" y="30"/>
                          <a:pt x="157" y="30"/>
                        </a:cubicBezTo>
                        <a:cubicBezTo>
                          <a:pt x="157" y="30"/>
                          <a:pt x="140" y="0"/>
                          <a:pt x="106" y="1"/>
                        </a:cubicBezTo>
                        <a:cubicBezTo>
                          <a:pt x="69" y="2"/>
                          <a:pt x="55" y="31"/>
                          <a:pt x="55" y="31"/>
                        </a:cubicBezTo>
                        <a:cubicBezTo>
                          <a:pt x="55" y="31"/>
                          <a:pt x="31" y="30"/>
                          <a:pt x="18" y="50"/>
                        </a:cubicBezTo>
                        <a:cubicBezTo>
                          <a:pt x="8" y="64"/>
                          <a:pt x="0" y="86"/>
                          <a:pt x="14" y="104"/>
                        </a:cubicBezTo>
                        <a:cubicBezTo>
                          <a:pt x="42" y="141"/>
                          <a:pt x="98" y="149"/>
                          <a:pt x="118" y="122"/>
                        </a:cubicBezTo>
                        <a:cubicBezTo>
                          <a:pt x="139" y="94"/>
                          <a:pt x="117" y="69"/>
                          <a:pt x="99" y="70"/>
                        </a:cubicBezTo>
                        <a:cubicBezTo>
                          <a:pt x="69" y="71"/>
                          <a:pt x="78" y="95"/>
                          <a:pt x="67" y="99"/>
                        </a:cubicBezTo>
                        <a:cubicBezTo>
                          <a:pt x="60" y="102"/>
                          <a:pt x="39" y="93"/>
                          <a:pt x="42" y="73"/>
                        </a:cubicBezTo>
                        <a:cubicBezTo>
                          <a:pt x="45" y="56"/>
                          <a:pt x="66" y="52"/>
                          <a:pt x="66" y="52"/>
                        </a:cubicBezTo>
                        <a:cubicBezTo>
                          <a:pt x="66" y="52"/>
                          <a:pt x="76" y="29"/>
                          <a:pt x="106" y="28"/>
                        </a:cubicBezTo>
                        <a:cubicBezTo>
                          <a:pt x="135" y="28"/>
                          <a:pt x="149" y="49"/>
                          <a:pt x="149" y="49"/>
                        </a:cubicBezTo>
                        <a:cubicBezTo>
                          <a:pt x="149" y="49"/>
                          <a:pt x="157" y="49"/>
                          <a:pt x="164" y="5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8" name="Freeform 26">
                    <a:extLst>
                      <a:ext uri="{FF2B5EF4-FFF2-40B4-BE49-F238E27FC236}">
                        <a16:creationId xmlns:a16="http://schemas.microsoft.com/office/drawing/2014/main" id="{E997B310-87FF-45C9-B726-C22956CF4FD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650698" y="1655875"/>
                    <a:ext cx="776288" cy="731838"/>
                  </a:xfrm>
                  <a:custGeom>
                    <a:avLst/>
                    <a:gdLst>
                      <a:gd name="T0" fmla="*/ 13 w 207"/>
                      <a:gd name="T1" fmla="*/ 163 h 195"/>
                      <a:gd name="T2" fmla="*/ 19 w 207"/>
                      <a:gd name="T3" fmla="*/ 145 h 195"/>
                      <a:gd name="T4" fmla="*/ 112 w 207"/>
                      <a:gd name="T5" fmla="*/ 134 h 195"/>
                      <a:gd name="T6" fmla="*/ 99 w 207"/>
                      <a:gd name="T7" fmla="*/ 54 h 195"/>
                      <a:gd name="T8" fmla="*/ 75 w 207"/>
                      <a:gd name="T9" fmla="*/ 99 h 195"/>
                      <a:gd name="T10" fmla="*/ 36 w 207"/>
                      <a:gd name="T11" fmla="*/ 48 h 195"/>
                      <a:gd name="T12" fmla="*/ 73 w 207"/>
                      <a:gd name="T13" fmla="*/ 27 h 195"/>
                      <a:gd name="T14" fmla="*/ 123 w 207"/>
                      <a:gd name="T15" fmla="*/ 8 h 195"/>
                      <a:gd name="T16" fmla="*/ 157 w 207"/>
                      <a:gd name="T17" fmla="*/ 38 h 195"/>
                      <a:gd name="T18" fmla="*/ 199 w 207"/>
                      <a:gd name="T19" fmla="*/ 70 h 195"/>
                      <a:gd name="T20" fmla="*/ 178 w 207"/>
                      <a:gd name="T21" fmla="*/ 136 h 195"/>
                      <a:gd name="T22" fmla="*/ 132 w 207"/>
                      <a:gd name="T23" fmla="*/ 155 h 195"/>
                      <a:gd name="T24" fmla="*/ 67 w 207"/>
                      <a:gd name="T25" fmla="*/ 190 h 195"/>
                      <a:gd name="T26" fmla="*/ 0 w 207"/>
                      <a:gd name="T27" fmla="*/ 179 h 195"/>
                      <a:gd name="T28" fmla="*/ 13 w 207"/>
                      <a:gd name="T29" fmla="*/ 163 h 1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7" h="195">
                        <a:moveTo>
                          <a:pt x="13" y="163"/>
                        </a:moveTo>
                        <a:cubicBezTo>
                          <a:pt x="19" y="152"/>
                          <a:pt x="19" y="145"/>
                          <a:pt x="19" y="145"/>
                        </a:cubicBezTo>
                        <a:cubicBezTo>
                          <a:pt x="19" y="145"/>
                          <a:pt x="80" y="171"/>
                          <a:pt x="112" y="134"/>
                        </a:cubicBezTo>
                        <a:cubicBezTo>
                          <a:pt x="140" y="101"/>
                          <a:pt x="110" y="51"/>
                          <a:pt x="99" y="54"/>
                        </a:cubicBezTo>
                        <a:cubicBezTo>
                          <a:pt x="87" y="57"/>
                          <a:pt x="112" y="87"/>
                          <a:pt x="75" y="99"/>
                        </a:cubicBezTo>
                        <a:cubicBezTo>
                          <a:pt x="49" y="107"/>
                          <a:pt x="24" y="72"/>
                          <a:pt x="36" y="48"/>
                        </a:cubicBezTo>
                        <a:cubicBezTo>
                          <a:pt x="47" y="24"/>
                          <a:pt x="73" y="27"/>
                          <a:pt x="73" y="27"/>
                        </a:cubicBezTo>
                        <a:cubicBezTo>
                          <a:pt x="73" y="27"/>
                          <a:pt x="95" y="0"/>
                          <a:pt x="123" y="8"/>
                        </a:cubicBezTo>
                        <a:cubicBezTo>
                          <a:pt x="149" y="15"/>
                          <a:pt x="157" y="38"/>
                          <a:pt x="157" y="38"/>
                        </a:cubicBezTo>
                        <a:cubicBezTo>
                          <a:pt x="157" y="38"/>
                          <a:pt x="184" y="24"/>
                          <a:pt x="199" y="70"/>
                        </a:cubicBezTo>
                        <a:cubicBezTo>
                          <a:pt x="207" y="95"/>
                          <a:pt x="191" y="125"/>
                          <a:pt x="178" y="136"/>
                        </a:cubicBezTo>
                        <a:cubicBezTo>
                          <a:pt x="161" y="151"/>
                          <a:pt x="132" y="155"/>
                          <a:pt x="132" y="155"/>
                        </a:cubicBezTo>
                        <a:cubicBezTo>
                          <a:pt x="132" y="155"/>
                          <a:pt x="112" y="187"/>
                          <a:pt x="67" y="190"/>
                        </a:cubicBezTo>
                        <a:cubicBezTo>
                          <a:pt x="12" y="195"/>
                          <a:pt x="0" y="179"/>
                          <a:pt x="0" y="179"/>
                        </a:cubicBezTo>
                        <a:cubicBezTo>
                          <a:pt x="0" y="179"/>
                          <a:pt x="8" y="173"/>
                          <a:pt x="13" y="1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9" name="Freeform 27">
                    <a:extLst>
                      <a:ext uri="{FF2B5EF4-FFF2-40B4-BE49-F238E27FC236}">
                        <a16:creationId xmlns:a16="http://schemas.microsoft.com/office/drawing/2014/main" id="{F5325AFE-5CFD-471E-B031-93FC065F3D9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926798" y="1663813"/>
                    <a:ext cx="760413" cy="719138"/>
                  </a:xfrm>
                  <a:custGeom>
                    <a:avLst/>
                    <a:gdLst>
                      <a:gd name="T0" fmla="*/ 85 w 203"/>
                      <a:gd name="T1" fmla="*/ 29 h 192"/>
                      <a:gd name="T2" fmla="*/ 96 w 203"/>
                      <a:gd name="T3" fmla="*/ 3 h 192"/>
                      <a:gd name="T4" fmla="*/ 63 w 203"/>
                      <a:gd name="T5" fmla="*/ 11 h 192"/>
                      <a:gd name="T6" fmla="*/ 42 w 203"/>
                      <a:gd name="T7" fmla="*/ 45 h 192"/>
                      <a:gd name="T8" fmla="*/ 5 w 203"/>
                      <a:gd name="T9" fmla="*/ 100 h 192"/>
                      <a:gd name="T10" fmla="*/ 77 w 203"/>
                      <a:gd name="T11" fmla="*/ 158 h 192"/>
                      <a:gd name="T12" fmla="*/ 141 w 203"/>
                      <a:gd name="T13" fmla="*/ 191 h 192"/>
                      <a:gd name="T14" fmla="*/ 201 w 203"/>
                      <a:gd name="T15" fmla="*/ 136 h 192"/>
                      <a:gd name="T16" fmla="*/ 163 w 203"/>
                      <a:gd name="T17" fmla="*/ 96 h 192"/>
                      <a:gd name="T18" fmla="*/ 134 w 203"/>
                      <a:gd name="T19" fmla="*/ 130 h 192"/>
                      <a:gd name="T20" fmla="*/ 148 w 203"/>
                      <a:gd name="T21" fmla="*/ 155 h 192"/>
                      <a:gd name="T22" fmla="*/ 117 w 203"/>
                      <a:gd name="T23" fmla="*/ 158 h 192"/>
                      <a:gd name="T24" fmla="*/ 73 w 203"/>
                      <a:gd name="T25" fmla="*/ 112 h 192"/>
                      <a:gd name="T26" fmla="*/ 95 w 203"/>
                      <a:gd name="T27" fmla="*/ 59 h 192"/>
                      <a:gd name="T28" fmla="*/ 85 w 203"/>
                      <a:gd name="T29" fmla="*/ 29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3" h="192">
                        <a:moveTo>
                          <a:pt x="85" y="29"/>
                        </a:moveTo>
                        <a:cubicBezTo>
                          <a:pt x="87" y="16"/>
                          <a:pt x="96" y="3"/>
                          <a:pt x="96" y="3"/>
                        </a:cubicBezTo>
                        <a:cubicBezTo>
                          <a:pt x="96" y="3"/>
                          <a:pt x="80" y="0"/>
                          <a:pt x="63" y="11"/>
                        </a:cubicBezTo>
                        <a:cubicBezTo>
                          <a:pt x="40" y="27"/>
                          <a:pt x="42" y="45"/>
                          <a:pt x="42" y="45"/>
                        </a:cubicBezTo>
                        <a:cubicBezTo>
                          <a:pt x="42" y="45"/>
                          <a:pt x="0" y="50"/>
                          <a:pt x="5" y="100"/>
                        </a:cubicBezTo>
                        <a:cubicBezTo>
                          <a:pt x="11" y="146"/>
                          <a:pt x="77" y="158"/>
                          <a:pt x="77" y="158"/>
                        </a:cubicBezTo>
                        <a:cubicBezTo>
                          <a:pt x="77" y="158"/>
                          <a:pt x="98" y="192"/>
                          <a:pt x="141" y="191"/>
                        </a:cubicBezTo>
                        <a:cubicBezTo>
                          <a:pt x="176" y="191"/>
                          <a:pt x="203" y="164"/>
                          <a:pt x="201" y="136"/>
                        </a:cubicBezTo>
                        <a:cubicBezTo>
                          <a:pt x="199" y="117"/>
                          <a:pt x="188" y="95"/>
                          <a:pt x="163" y="96"/>
                        </a:cubicBezTo>
                        <a:cubicBezTo>
                          <a:pt x="142" y="98"/>
                          <a:pt x="133" y="116"/>
                          <a:pt x="134" y="130"/>
                        </a:cubicBezTo>
                        <a:cubicBezTo>
                          <a:pt x="135" y="143"/>
                          <a:pt x="150" y="147"/>
                          <a:pt x="148" y="155"/>
                        </a:cubicBezTo>
                        <a:cubicBezTo>
                          <a:pt x="147" y="162"/>
                          <a:pt x="133" y="162"/>
                          <a:pt x="117" y="158"/>
                        </a:cubicBezTo>
                        <a:cubicBezTo>
                          <a:pt x="100" y="155"/>
                          <a:pt x="72" y="142"/>
                          <a:pt x="73" y="112"/>
                        </a:cubicBezTo>
                        <a:cubicBezTo>
                          <a:pt x="75" y="83"/>
                          <a:pt x="95" y="59"/>
                          <a:pt x="95" y="59"/>
                        </a:cubicBezTo>
                        <a:cubicBezTo>
                          <a:pt x="95" y="59"/>
                          <a:pt x="83" y="42"/>
                          <a:pt x="85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27" name="Rectangle 13">
              <a:extLst>
                <a:ext uri="{FF2B5EF4-FFF2-40B4-BE49-F238E27FC236}">
                  <a16:creationId xmlns:a16="http://schemas.microsoft.com/office/drawing/2014/main" id="{C76C0245-4A47-4015-8676-74449F612B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1130" y="1771748"/>
              <a:ext cx="3753936" cy="399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0" cap="none" spc="12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/>
                  <a:cs typeface="+mn-cs"/>
                </a:rPr>
                <a:t>学生爱国运动意义及精神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663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50" accel="5000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accel="5000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1372528" y="350520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任意多边形: 形状 2">
            <a:extLst>
              <a:ext uri="{FF2B5EF4-FFF2-40B4-BE49-F238E27FC236}">
                <a16:creationId xmlns:a16="http://schemas.microsoft.com/office/drawing/2014/main" id="{C1BF5070-5381-405A-8EC3-3486299AD209}"/>
              </a:ext>
            </a:extLst>
          </p:cNvPr>
          <p:cNvSpPr/>
          <p:nvPr/>
        </p:nvSpPr>
        <p:spPr>
          <a:xfrm rot="16200000">
            <a:off x="5571035" y="-1207454"/>
            <a:ext cx="1021080" cy="3997325"/>
          </a:xfrm>
          <a:prstGeom prst="flowChartAlternateProcess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康俪金黑W8(P)" panose="020B0800000000000000" pitchFamily="34" charset="-122"/>
              <a:ea typeface="华康俪金黑W8(P)" panose="020B0800000000000000" pitchFamily="34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0AC568C-13FE-4999-92E8-FF61E647897A}"/>
              </a:ext>
            </a:extLst>
          </p:cNvPr>
          <p:cNvSpPr/>
          <p:nvPr/>
        </p:nvSpPr>
        <p:spPr>
          <a:xfrm>
            <a:off x="4542331" y="311167"/>
            <a:ext cx="31073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康俪金黑W8(P)" panose="020B0800000000000000" pitchFamily="34" charset="-122"/>
                <a:ea typeface="华康俪金黑W8(P)" panose="020B0800000000000000" pitchFamily="34" charset="-122"/>
                <a:cs typeface="+mn-cs"/>
              </a:rPr>
              <a:t>学生爱国运动意义及精神 </a:t>
            </a: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8AB2B69C-4D39-4DB7-9086-065873ECB60B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1262062" y="1774428"/>
            <a:ext cx="9667875" cy="2249487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228600" algn="l" defTabSz="914400" rtl="0" eaLnBrk="1" fontAlgn="auto" latinLnBrk="0" hangingPunct="1">
              <a:lnSpc>
                <a:spcPts val="4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　    一二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•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九运动公开揭露了日本帝国主义侵略中国，吞并华北的阴谋，打击了国民党政府的妥协投降政策，大大地促进了中国人民的觉醒。它配合了红军北上抗日，促进了国内和平和对日抗战。它标志着中国人民抗日民主运动新高潮的到来。</a:t>
            </a: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7DC217A7-4440-4388-A4B6-6099B55DAD1D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1262062" y="4023915"/>
            <a:ext cx="9667875" cy="1799074"/>
          </a:xfrm>
          <a:prstGeom prst="rect">
            <a:avLst/>
          </a:prstGeom>
        </p:spPr>
        <p:txBody>
          <a:bodyPr vert="horz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228600" algn="l" defTabSz="914400" rtl="0" eaLnBrk="1" fontAlgn="auto" latinLnBrk="0" hangingPunct="1">
              <a:lnSpc>
                <a:spcPts val="4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　正如毛泽东所指出的，一二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•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九运动“是抗战动员的运动，是准备思想和干部的运动，是动员全民族的运动，有着重大的历史意义”。 </a:t>
            </a:r>
          </a:p>
        </p:txBody>
      </p:sp>
    </p:spTree>
    <p:extLst>
      <p:ext uri="{BB962C8B-B14F-4D97-AF65-F5344CB8AC3E}">
        <p14:creationId xmlns:p14="http://schemas.microsoft.com/office/powerpoint/2010/main" val="3151104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1372528" y="350520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任意多边形: 形状 2">
            <a:extLst>
              <a:ext uri="{FF2B5EF4-FFF2-40B4-BE49-F238E27FC236}">
                <a16:creationId xmlns:a16="http://schemas.microsoft.com/office/drawing/2014/main" id="{C1BF5070-5381-405A-8EC3-3486299AD209}"/>
              </a:ext>
            </a:extLst>
          </p:cNvPr>
          <p:cNvSpPr/>
          <p:nvPr/>
        </p:nvSpPr>
        <p:spPr>
          <a:xfrm rot="16200000">
            <a:off x="5571035" y="-1207454"/>
            <a:ext cx="1021080" cy="3997325"/>
          </a:xfrm>
          <a:prstGeom prst="flowChartAlternateProcess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康俪金黑W8(P)" panose="020B0800000000000000" pitchFamily="34" charset="-122"/>
              <a:ea typeface="华康俪金黑W8(P)" panose="020B0800000000000000" pitchFamily="34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0AC568C-13FE-4999-92E8-FF61E647897A}"/>
              </a:ext>
            </a:extLst>
          </p:cNvPr>
          <p:cNvSpPr/>
          <p:nvPr/>
        </p:nvSpPr>
        <p:spPr>
          <a:xfrm>
            <a:off x="4542331" y="311167"/>
            <a:ext cx="31073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康俪金黑W8(P)" panose="020B0800000000000000" pitchFamily="34" charset="-122"/>
                <a:ea typeface="华康俪金黑W8(P)" panose="020B0800000000000000" pitchFamily="34" charset="-122"/>
                <a:cs typeface="+mn-cs"/>
              </a:rPr>
              <a:t>学生爱国运动意义及精神 </a:t>
            </a:r>
          </a:p>
        </p:txBody>
      </p:sp>
      <p:pic>
        <p:nvPicPr>
          <p:cNvPr id="3" name="图片 2" descr="图片包含 物体&#10;&#10;已生成极高可信度的说明">
            <a:extLst>
              <a:ext uri="{FF2B5EF4-FFF2-40B4-BE49-F238E27FC236}">
                <a16:creationId xmlns:a16="http://schemas.microsoft.com/office/drawing/2014/main" id="{D4F06248-B2D1-450F-A91B-0BBB72638F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585" y="1936620"/>
            <a:ext cx="6803140" cy="4131588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363063D-5C27-4EA0-99AC-DD3168369F12}"/>
              </a:ext>
            </a:extLst>
          </p:cNvPr>
          <p:cNvSpPr/>
          <p:nvPr/>
        </p:nvSpPr>
        <p:spPr>
          <a:xfrm>
            <a:off x="2060880" y="1936620"/>
            <a:ext cx="1200329" cy="413158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342900" marR="0" lvl="0" indent="-342900" algn="di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80000"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康俪金黑W8(P)" panose="020B0800000000000000" pitchFamily="34" charset="-122"/>
                <a:ea typeface="华康俪金黑W8(P)" panose="020B0800000000000000" pitchFamily="34" charset="-122"/>
                <a:cs typeface="+mn-cs"/>
              </a:rPr>
              <a:t>爱国精神</a:t>
            </a:r>
            <a:endParaRPr kumimoji="0" lang="en-US" altLang="zh-CN" sz="6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华康俪金黑W8(P)" panose="020B0800000000000000" pitchFamily="34" charset="-122"/>
              <a:ea typeface="华康俪金黑W8(P)" panose="020B08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1453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1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extLst>
    <p:ext uri="{E180D4A7-C9FB-4DFB-919C-405C955672EB}">
      <p14:showEvtLst xmlns:p14="http://schemas.microsoft.com/office/powerpoint/2010/main">
        <p14:playEvt time="124" objId="3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9765071" y="1210508"/>
            <a:ext cx="1198245" cy="21869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charset="-122"/>
                <a:ea typeface="隶书" panose="02010509060101010101" charset="-122"/>
                <a:cs typeface="+mn-cs"/>
              </a:rPr>
              <a:t>目 录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CBC7DC2E-5103-4D13-950E-FEC370F52EBF}"/>
              </a:ext>
            </a:extLst>
          </p:cNvPr>
          <p:cNvGrpSpPr/>
          <p:nvPr/>
        </p:nvGrpSpPr>
        <p:grpSpPr>
          <a:xfrm>
            <a:off x="3661156" y="2406709"/>
            <a:ext cx="5696329" cy="560510"/>
            <a:chOff x="1455586" y="1706441"/>
            <a:chExt cx="6324071" cy="560510"/>
          </a:xfrm>
        </p:grpSpPr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B5D097FB-3100-48F0-B8A0-781EF44A4801}"/>
                </a:ext>
              </a:extLst>
            </p:cNvPr>
            <p:cNvSpPr/>
            <p:nvPr/>
          </p:nvSpPr>
          <p:spPr>
            <a:xfrm>
              <a:off x="1685925" y="1978969"/>
              <a:ext cx="6093732" cy="287982"/>
            </a:xfrm>
            <a:prstGeom prst="rect">
              <a:avLst/>
            </a:prstGeom>
            <a:noFill/>
            <a:ln w="9525" cap="flat" cmpd="sng" algn="ctr">
              <a:solidFill>
                <a:srgbClr val="A71C2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3F379239-20DB-4371-9F1C-20777BE8B138}"/>
                </a:ext>
              </a:extLst>
            </p:cNvPr>
            <p:cNvGrpSpPr/>
            <p:nvPr/>
          </p:nvGrpSpPr>
          <p:grpSpPr>
            <a:xfrm>
              <a:off x="1455586" y="1706441"/>
              <a:ext cx="6215002" cy="533215"/>
              <a:chOff x="1455586" y="980727"/>
              <a:chExt cx="6215002" cy="533215"/>
            </a:xfrm>
          </p:grpSpPr>
          <p:sp>
            <p:nvSpPr>
              <p:cNvPr id="88" name="矩形 87">
                <a:extLst>
                  <a:ext uri="{FF2B5EF4-FFF2-40B4-BE49-F238E27FC236}">
                    <a16:creationId xmlns:a16="http://schemas.microsoft.com/office/drawing/2014/main" id="{B6B7F5FA-ABFF-40FC-A046-2DD8F55B73EA}"/>
                  </a:ext>
                </a:extLst>
              </p:cNvPr>
              <p:cNvSpPr/>
              <p:nvPr/>
            </p:nvSpPr>
            <p:spPr>
              <a:xfrm>
                <a:off x="1842570" y="980727"/>
                <a:ext cx="5828018" cy="516193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id="{45423C25-C314-4E36-9C45-79267A8781B4}"/>
                  </a:ext>
                </a:extLst>
              </p:cNvPr>
              <p:cNvGrpSpPr/>
              <p:nvPr/>
            </p:nvGrpSpPr>
            <p:grpSpPr>
              <a:xfrm>
                <a:off x="1455586" y="980728"/>
                <a:ext cx="6197174" cy="533214"/>
                <a:chOff x="1412709" y="1688671"/>
                <a:chExt cx="6197174" cy="533214"/>
              </a:xfrm>
            </p:grpSpPr>
            <p:sp>
              <p:nvSpPr>
                <p:cNvPr id="90" name="矩形 122">
                  <a:extLst>
                    <a:ext uri="{FF2B5EF4-FFF2-40B4-BE49-F238E27FC236}">
                      <a16:creationId xmlns:a16="http://schemas.microsoft.com/office/drawing/2014/main" id="{83FE30C4-B8F5-41DB-9E95-1CDF751265ED}"/>
                    </a:ext>
                  </a:extLst>
                </p:cNvPr>
                <p:cNvSpPr/>
                <p:nvPr/>
              </p:nvSpPr>
              <p:spPr>
                <a:xfrm>
                  <a:off x="2377300" y="1700808"/>
                  <a:ext cx="5232583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2583" h="504056">
                      <a:moveTo>
                        <a:pt x="202781" y="0"/>
                      </a:moveTo>
                      <a:lnTo>
                        <a:pt x="5232583" y="0"/>
                      </a:lnTo>
                      <a:lnTo>
                        <a:pt x="5232583" y="504056"/>
                      </a:lnTo>
                      <a:lnTo>
                        <a:pt x="0" y="504056"/>
                      </a:lnTo>
                      <a:close/>
                    </a:path>
                  </a:pathLst>
                </a:custGeom>
                <a:solidFill>
                  <a:srgbClr val="A71C2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91" name="矩形 44">
                  <a:extLst>
                    <a:ext uri="{FF2B5EF4-FFF2-40B4-BE49-F238E27FC236}">
                      <a16:creationId xmlns:a16="http://schemas.microsoft.com/office/drawing/2014/main" id="{7ADDE75E-D0A2-4CCE-88CB-EA767FF07019}"/>
                    </a:ext>
                  </a:extLst>
                </p:cNvPr>
                <p:cNvSpPr/>
                <p:nvPr/>
              </p:nvSpPr>
              <p:spPr>
                <a:xfrm>
                  <a:off x="1799692" y="1700808"/>
                  <a:ext cx="738736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8736" h="504056">
                      <a:moveTo>
                        <a:pt x="0" y="0"/>
                      </a:moveTo>
                      <a:lnTo>
                        <a:pt x="738736" y="0"/>
                      </a:lnTo>
                      <a:lnTo>
                        <a:pt x="544868" y="504056"/>
                      </a:lnTo>
                      <a:lnTo>
                        <a:pt x="0" y="504056"/>
                      </a:lnTo>
                      <a:close/>
                    </a:path>
                  </a:pathLst>
                </a:custGeom>
                <a:solidFill>
                  <a:srgbClr val="A71C2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92" name="组合 91">
                  <a:extLst>
                    <a:ext uri="{FF2B5EF4-FFF2-40B4-BE49-F238E27FC236}">
                      <a16:creationId xmlns:a16="http://schemas.microsoft.com/office/drawing/2014/main" id="{00C1235A-869B-4030-9205-90D5338609A0}"/>
                    </a:ext>
                  </a:extLst>
                </p:cNvPr>
                <p:cNvGrpSpPr/>
                <p:nvPr/>
              </p:nvGrpSpPr>
              <p:grpSpPr>
                <a:xfrm>
                  <a:off x="1412709" y="1688671"/>
                  <a:ext cx="873292" cy="533214"/>
                  <a:chOff x="10926798" y="1471725"/>
                  <a:chExt cx="1500188" cy="915988"/>
                </a:xfrm>
                <a:solidFill>
                  <a:sysClr val="window" lastClr="FFFFFF">
                    <a:alpha val="49000"/>
                  </a:sysClr>
                </a:solidFill>
              </p:grpSpPr>
              <p:sp>
                <p:nvSpPr>
                  <p:cNvPr id="93" name="Freeform 22">
                    <a:extLst>
                      <a:ext uri="{FF2B5EF4-FFF2-40B4-BE49-F238E27FC236}">
                        <a16:creationId xmlns:a16="http://schemas.microsoft.com/office/drawing/2014/main" id="{9845DA36-7378-480C-A35A-EE45ACF9BA0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199848" y="1922575"/>
                    <a:ext cx="266700" cy="317500"/>
                  </a:xfrm>
                  <a:custGeom>
                    <a:avLst/>
                    <a:gdLst>
                      <a:gd name="T0" fmla="*/ 27 w 71"/>
                      <a:gd name="T1" fmla="*/ 0 h 85"/>
                      <a:gd name="T2" fmla="*/ 46 w 71"/>
                      <a:gd name="T3" fmla="*/ 18 h 85"/>
                      <a:gd name="T4" fmla="*/ 71 w 71"/>
                      <a:gd name="T5" fmla="*/ 27 h 85"/>
                      <a:gd name="T6" fmla="*/ 51 w 71"/>
                      <a:gd name="T7" fmla="*/ 60 h 85"/>
                      <a:gd name="T8" fmla="*/ 61 w 71"/>
                      <a:gd name="T9" fmla="*/ 81 h 85"/>
                      <a:gd name="T10" fmla="*/ 12 w 71"/>
                      <a:gd name="T11" fmla="*/ 59 h 85"/>
                      <a:gd name="T12" fmla="*/ 27 w 71"/>
                      <a:gd name="T13" fmla="*/ 0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1" h="85">
                        <a:moveTo>
                          <a:pt x="27" y="0"/>
                        </a:moveTo>
                        <a:cubicBezTo>
                          <a:pt x="27" y="0"/>
                          <a:pt x="33" y="10"/>
                          <a:pt x="46" y="18"/>
                        </a:cubicBezTo>
                        <a:cubicBezTo>
                          <a:pt x="59" y="26"/>
                          <a:pt x="71" y="27"/>
                          <a:pt x="71" y="27"/>
                        </a:cubicBezTo>
                        <a:cubicBezTo>
                          <a:pt x="71" y="27"/>
                          <a:pt x="51" y="41"/>
                          <a:pt x="51" y="60"/>
                        </a:cubicBezTo>
                        <a:cubicBezTo>
                          <a:pt x="52" y="79"/>
                          <a:pt x="66" y="77"/>
                          <a:pt x="61" y="81"/>
                        </a:cubicBezTo>
                        <a:cubicBezTo>
                          <a:pt x="56" y="85"/>
                          <a:pt x="22" y="82"/>
                          <a:pt x="12" y="59"/>
                        </a:cubicBezTo>
                        <a:cubicBezTo>
                          <a:pt x="0" y="33"/>
                          <a:pt x="27" y="0"/>
                          <a:pt x="2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94" name="Freeform 23">
                    <a:extLst>
                      <a:ext uri="{FF2B5EF4-FFF2-40B4-BE49-F238E27FC236}">
                        <a16:creationId xmlns:a16="http://schemas.microsoft.com/office/drawing/2014/main" id="{C6BC8988-73CA-458C-B240-9A5A514CFB9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623711" y="1914638"/>
                    <a:ext cx="461963" cy="322263"/>
                  </a:xfrm>
                  <a:custGeom>
                    <a:avLst/>
                    <a:gdLst>
                      <a:gd name="T0" fmla="*/ 110 w 123"/>
                      <a:gd name="T1" fmla="*/ 3 h 86"/>
                      <a:gd name="T2" fmla="*/ 122 w 123"/>
                      <a:gd name="T3" fmla="*/ 26 h 86"/>
                      <a:gd name="T4" fmla="*/ 101 w 123"/>
                      <a:gd name="T5" fmla="*/ 67 h 86"/>
                      <a:gd name="T6" fmla="*/ 26 w 123"/>
                      <a:gd name="T7" fmla="*/ 69 h 86"/>
                      <a:gd name="T8" fmla="*/ 19 w 123"/>
                      <a:gd name="T9" fmla="*/ 47 h 86"/>
                      <a:gd name="T10" fmla="*/ 0 w 123"/>
                      <a:gd name="T11" fmla="*/ 29 h 86"/>
                      <a:gd name="T12" fmla="*/ 18 w 123"/>
                      <a:gd name="T13" fmla="*/ 21 h 86"/>
                      <a:gd name="T14" fmla="*/ 30 w 123"/>
                      <a:gd name="T15" fmla="*/ 9 h 86"/>
                      <a:gd name="T16" fmla="*/ 84 w 123"/>
                      <a:gd name="T17" fmla="*/ 40 h 86"/>
                      <a:gd name="T18" fmla="*/ 110 w 123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3" h="86">
                        <a:moveTo>
                          <a:pt x="110" y="3"/>
                        </a:moveTo>
                        <a:cubicBezTo>
                          <a:pt x="109" y="0"/>
                          <a:pt x="120" y="11"/>
                          <a:pt x="122" y="26"/>
                        </a:cubicBezTo>
                        <a:cubicBezTo>
                          <a:pt x="123" y="38"/>
                          <a:pt x="119" y="55"/>
                          <a:pt x="101" y="67"/>
                        </a:cubicBezTo>
                        <a:cubicBezTo>
                          <a:pt x="74" y="86"/>
                          <a:pt x="26" y="69"/>
                          <a:pt x="26" y="69"/>
                        </a:cubicBezTo>
                        <a:cubicBezTo>
                          <a:pt x="26" y="69"/>
                          <a:pt x="25" y="58"/>
                          <a:pt x="19" y="47"/>
                        </a:cubicBezTo>
                        <a:cubicBezTo>
                          <a:pt x="14" y="37"/>
                          <a:pt x="0" y="29"/>
                          <a:pt x="0" y="29"/>
                        </a:cubicBezTo>
                        <a:cubicBezTo>
                          <a:pt x="0" y="29"/>
                          <a:pt x="10" y="27"/>
                          <a:pt x="18" y="21"/>
                        </a:cubicBezTo>
                        <a:cubicBezTo>
                          <a:pt x="25" y="16"/>
                          <a:pt x="30" y="9"/>
                          <a:pt x="30" y="9"/>
                        </a:cubicBezTo>
                        <a:cubicBezTo>
                          <a:pt x="30" y="9"/>
                          <a:pt x="51" y="45"/>
                          <a:pt x="84" y="40"/>
                        </a:cubicBezTo>
                        <a:cubicBezTo>
                          <a:pt x="115" y="35"/>
                          <a:pt x="111" y="15"/>
                          <a:pt x="11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95" name="Freeform 24">
                    <a:extLst>
                      <a:ext uri="{FF2B5EF4-FFF2-40B4-BE49-F238E27FC236}">
                        <a16:creationId xmlns:a16="http://schemas.microsoft.com/office/drawing/2014/main" id="{91E31388-A6C8-4B98-B2A9-157C764D88B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463373" y="1598725"/>
                    <a:ext cx="419100" cy="219075"/>
                  </a:xfrm>
                  <a:custGeom>
                    <a:avLst/>
                    <a:gdLst>
                      <a:gd name="T0" fmla="*/ 86 w 112"/>
                      <a:gd name="T1" fmla="*/ 18 h 58"/>
                      <a:gd name="T2" fmla="*/ 101 w 112"/>
                      <a:gd name="T3" fmla="*/ 23 h 58"/>
                      <a:gd name="T4" fmla="*/ 112 w 112"/>
                      <a:gd name="T5" fmla="*/ 34 h 58"/>
                      <a:gd name="T6" fmla="*/ 94 w 112"/>
                      <a:gd name="T7" fmla="*/ 41 h 58"/>
                      <a:gd name="T8" fmla="*/ 82 w 112"/>
                      <a:gd name="T9" fmla="*/ 56 h 58"/>
                      <a:gd name="T10" fmla="*/ 69 w 112"/>
                      <a:gd name="T11" fmla="*/ 34 h 58"/>
                      <a:gd name="T12" fmla="*/ 38 w 112"/>
                      <a:gd name="T13" fmla="*/ 27 h 58"/>
                      <a:gd name="T14" fmla="*/ 11 w 112"/>
                      <a:gd name="T15" fmla="*/ 56 h 58"/>
                      <a:gd name="T16" fmla="*/ 3 w 112"/>
                      <a:gd name="T17" fmla="*/ 37 h 58"/>
                      <a:gd name="T18" fmla="*/ 23 w 112"/>
                      <a:gd name="T19" fmla="*/ 21 h 58"/>
                      <a:gd name="T20" fmla="*/ 55 w 112"/>
                      <a:gd name="T21" fmla="*/ 0 h 58"/>
                      <a:gd name="T22" fmla="*/ 86 w 112"/>
                      <a:gd name="T23" fmla="*/ 1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12" h="58">
                        <a:moveTo>
                          <a:pt x="86" y="18"/>
                        </a:moveTo>
                        <a:cubicBezTo>
                          <a:pt x="86" y="18"/>
                          <a:pt x="95" y="19"/>
                          <a:pt x="101" y="23"/>
                        </a:cubicBezTo>
                        <a:cubicBezTo>
                          <a:pt x="109" y="28"/>
                          <a:pt x="112" y="34"/>
                          <a:pt x="112" y="34"/>
                        </a:cubicBezTo>
                        <a:cubicBezTo>
                          <a:pt x="112" y="34"/>
                          <a:pt x="104" y="35"/>
                          <a:pt x="94" y="41"/>
                        </a:cubicBezTo>
                        <a:cubicBezTo>
                          <a:pt x="85" y="47"/>
                          <a:pt x="82" y="56"/>
                          <a:pt x="82" y="56"/>
                        </a:cubicBezTo>
                        <a:cubicBezTo>
                          <a:pt x="82" y="56"/>
                          <a:pt x="80" y="44"/>
                          <a:pt x="69" y="34"/>
                        </a:cubicBezTo>
                        <a:cubicBezTo>
                          <a:pt x="62" y="28"/>
                          <a:pt x="51" y="25"/>
                          <a:pt x="38" y="27"/>
                        </a:cubicBezTo>
                        <a:cubicBezTo>
                          <a:pt x="14" y="30"/>
                          <a:pt x="14" y="53"/>
                          <a:pt x="11" y="56"/>
                        </a:cubicBezTo>
                        <a:cubicBezTo>
                          <a:pt x="7" y="58"/>
                          <a:pt x="0" y="50"/>
                          <a:pt x="3" y="37"/>
                        </a:cubicBezTo>
                        <a:cubicBezTo>
                          <a:pt x="6" y="23"/>
                          <a:pt x="23" y="21"/>
                          <a:pt x="23" y="21"/>
                        </a:cubicBezTo>
                        <a:cubicBezTo>
                          <a:pt x="23" y="21"/>
                          <a:pt x="36" y="0"/>
                          <a:pt x="55" y="0"/>
                        </a:cubicBezTo>
                        <a:cubicBezTo>
                          <a:pt x="72" y="1"/>
                          <a:pt x="86" y="18"/>
                          <a:pt x="86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96" name="Freeform 25">
                    <a:extLst>
                      <a:ext uri="{FF2B5EF4-FFF2-40B4-BE49-F238E27FC236}">
                        <a16:creationId xmlns:a16="http://schemas.microsoft.com/office/drawing/2014/main" id="{AD850960-1049-4366-9B7C-8A1C4CBCA2B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263348" y="1471725"/>
                    <a:ext cx="728663" cy="558800"/>
                  </a:xfrm>
                  <a:custGeom>
                    <a:avLst/>
                    <a:gdLst>
                      <a:gd name="T0" fmla="*/ 164 w 194"/>
                      <a:gd name="T1" fmla="*/ 54 h 149"/>
                      <a:gd name="T2" fmla="*/ 173 w 194"/>
                      <a:gd name="T3" fmla="*/ 65 h 149"/>
                      <a:gd name="T4" fmla="*/ 183 w 194"/>
                      <a:gd name="T5" fmla="*/ 59 h 149"/>
                      <a:gd name="T6" fmla="*/ 194 w 194"/>
                      <a:gd name="T7" fmla="*/ 55 h 149"/>
                      <a:gd name="T8" fmla="*/ 177 w 194"/>
                      <a:gd name="T9" fmla="*/ 33 h 149"/>
                      <a:gd name="T10" fmla="*/ 157 w 194"/>
                      <a:gd name="T11" fmla="*/ 30 h 149"/>
                      <a:gd name="T12" fmla="*/ 106 w 194"/>
                      <a:gd name="T13" fmla="*/ 1 h 149"/>
                      <a:gd name="T14" fmla="*/ 55 w 194"/>
                      <a:gd name="T15" fmla="*/ 31 h 149"/>
                      <a:gd name="T16" fmla="*/ 18 w 194"/>
                      <a:gd name="T17" fmla="*/ 50 h 149"/>
                      <a:gd name="T18" fmla="*/ 14 w 194"/>
                      <a:gd name="T19" fmla="*/ 104 h 149"/>
                      <a:gd name="T20" fmla="*/ 118 w 194"/>
                      <a:gd name="T21" fmla="*/ 122 h 149"/>
                      <a:gd name="T22" fmla="*/ 99 w 194"/>
                      <a:gd name="T23" fmla="*/ 70 h 149"/>
                      <a:gd name="T24" fmla="*/ 67 w 194"/>
                      <a:gd name="T25" fmla="*/ 99 h 149"/>
                      <a:gd name="T26" fmla="*/ 42 w 194"/>
                      <a:gd name="T27" fmla="*/ 73 h 149"/>
                      <a:gd name="T28" fmla="*/ 66 w 194"/>
                      <a:gd name="T29" fmla="*/ 52 h 149"/>
                      <a:gd name="T30" fmla="*/ 106 w 194"/>
                      <a:gd name="T31" fmla="*/ 28 h 149"/>
                      <a:gd name="T32" fmla="*/ 149 w 194"/>
                      <a:gd name="T33" fmla="*/ 49 h 149"/>
                      <a:gd name="T34" fmla="*/ 164 w 194"/>
                      <a:gd name="T35" fmla="*/ 54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94" h="149">
                        <a:moveTo>
                          <a:pt x="164" y="54"/>
                        </a:moveTo>
                        <a:cubicBezTo>
                          <a:pt x="171" y="59"/>
                          <a:pt x="173" y="65"/>
                          <a:pt x="173" y="65"/>
                        </a:cubicBezTo>
                        <a:cubicBezTo>
                          <a:pt x="173" y="65"/>
                          <a:pt x="179" y="61"/>
                          <a:pt x="183" y="59"/>
                        </a:cubicBezTo>
                        <a:cubicBezTo>
                          <a:pt x="188" y="57"/>
                          <a:pt x="194" y="55"/>
                          <a:pt x="194" y="55"/>
                        </a:cubicBezTo>
                        <a:cubicBezTo>
                          <a:pt x="194" y="55"/>
                          <a:pt x="187" y="39"/>
                          <a:pt x="177" y="33"/>
                        </a:cubicBezTo>
                        <a:cubicBezTo>
                          <a:pt x="166" y="27"/>
                          <a:pt x="157" y="30"/>
                          <a:pt x="157" y="30"/>
                        </a:cubicBezTo>
                        <a:cubicBezTo>
                          <a:pt x="157" y="30"/>
                          <a:pt x="140" y="0"/>
                          <a:pt x="106" y="1"/>
                        </a:cubicBezTo>
                        <a:cubicBezTo>
                          <a:pt x="69" y="2"/>
                          <a:pt x="55" y="31"/>
                          <a:pt x="55" y="31"/>
                        </a:cubicBezTo>
                        <a:cubicBezTo>
                          <a:pt x="55" y="31"/>
                          <a:pt x="31" y="30"/>
                          <a:pt x="18" y="50"/>
                        </a:cubicBezTo>
                        <a:cubicBezTo>
                          <a:pt x="8" y="64"/>
                          <a:pt x="0" y="86"/>
                          <a:pt x="14" y="104"/>
                        </a:cubicBezTo>
                        <a:cubicBezTo>
                          <a:pt x="42" y="141"/>
                          <a:pt x="98" y="149"/>
                          <a:pt x="118" y="122"/>
                        </a:cubicBezTo>
                        <a:cubicBezTo>
                          <a:pt x="139" y="94"/>
                          <a:pt x="117" y="69"/>
                          <a:pt x="99" y="70"/>
                        </a:cubicBezTo>
                        <a:cubicBezTo>
                          <a:pt x="69" y="71"/>
                          <a:pt x="78" y="95"/>
                          <a:pt x="67" y="99"/>
                        </a:cubicBezTo>
                        <a:cubicBezTo>
                          <a:pt x="60" y="102"/>
                          <a:pt x="39" y="93"/>
                          <a:pt x="42" y="73"/>
                        </a:cubicBezTo>
                        <a:cubicBezTo>
                          <a:pt x="45" y="56"/>
                          <a:pt x="66" y="52"/>
                          <a:pt x="66" y="52"/>
                        </a:cubicBezTo>
                        <a:cubicBezTo>
                          <a:pt x="66" y="52"/>
                          <a:pt x="76" y="29"/>
                          <a:pt x="106" y="28"/>
                        </a:cubicBezTo>
                        <a:cubicBezTo>
                          <a:pt x="135" y="28"/>
                          <a:pt x="149" y="49"/>
                          <a:pt x="149" y="49"/>
                        </a:cubicBezTo>
                        <a:cubicBezTo>
                          <a:pt x="149" y="49"/>
                          <a:pt x="157" y="49"/>
                          <a:pt x="164" y="5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97" name="Freeform 26">
                    <a:extLst>
                      <a:ext uri="{FF2B5EF4-FFF2-40B4-BE49-F238E27FC236}">
                        <a16:creationId xmlns:a16="http://schemas.microsoft.com/office/drawing/2014/main" id="{61BE1D72-F703-45E9-A7F5-062DC7D7F03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650698" y="1655875"/>
                    <a:ext cx="776288" cy="731838"/>
                  </a:xfrm>
                  <a:custGeom>
                    <a:avLst/>
                    <a:gdLst>
                      <a:gd name="T0" fmla="*/ 13 w 207"/>
                      <a:gd name="T1" fmla="*/ 163 h 195"/>
                      <a:gd name="T2" fmla="*/ 19 w 207"/>
                      <a:gd name="T3" fmla="*/ 145 h 195"/>
                      <a:gd name="T4" fmla="*/ 112 w 207"/>
                      <a:gd name="T5" fmla="*/ 134 h 195"/>
                      <a:gd name="T6" fmla="*/ 99 w 207"/>
                      <a:gd name="T7" fmla="*/ 54 h 195"/>
                      <a:gd name="T8" fmla="*/ 75 w 207"/>
                      <a:gd name="T9" fmla="*/ 99 h 195"/>
                      <a:gd name="T10" fmla="*/ 36 w 207"/>
                      <a:gd name="T11" fmla="*/ 48 h 195"/>
                      <a:gd name="T12" fmla="*/ 73 w 207"/>
                      <a:gd name="T13" fmla="*/ 27 h 195"/>
                      <a:gd name="T14" fmla="*/ 123 w 207"/>
                      <a:gd name="T15" fmla="*/ 8 h 195"/>
                      <a:gd name="T16" fmla="*/ 157 w 207"/>
                      <a:gd name="T17" fmla="*/ 38 h 195"/>
                      <a:gd name="T18" fmla="*/ 199 w 207"/>
                      <a:gd name="T19" fmla="*/ 70 h 195"/>
                      <a:gd name="T20" fmla="*/ 178 w 207"/>
                      <a:gd name="T21" fmla="*/ 136 h 195"/>
                      <a:gd name="T22" fmla="*/ 132 w 207"/>
                      <a:gd name="T23" fmla="*/ 155 h 195"/>
                      <a:gd name="T24" fmla="*/ 67 w 207"/>
                      <a:gd name="T25" fmla="*/ 190 h 195"/>
                      <a:gd name="T26" fmla="*/ 0 w 207"/>
                      <a:gd name="T27" fmla="*/ 179 h 195"/>
                      <a:gd name="T28" fmla="*/ 13 w 207"/>
                      <a:gd name="T29" fmla="*/ 163 h 1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7" h="195">
                        <a:moveTo>
                          <a:pt x="13" y="163"/>
                        </a:moveTo>
                        <a:cubicBezTo>
                          <a:pt x="19" y="152"/>
                          <a:pt x="19" y="145"/>
                          <a:pt x="19" y="145"/>
                        </a:cubicBezTo>
                        <a:cubicBezTo>
                          <a:pt x="19" y="145"/>
                          <a:pt x="80" y="171"/>
                          <a:pt x="112" y="134"/>
                        </a:cubicBezTo>
                        <a:cubicBezTo>
                          <a:pt x="140" y="101"/>
                          <a:pt x="110" y="51"/>
                          <a:pt x="99" y="54"/>
                        </a:cubicBezTo>
                        <a:cubicBezTo>
                          <a:pt x="87" y="57"/>
                          <a:pt x="112" y="87"/>
                          <a:pt x="75" y="99"/>
                        </a:cubicBezTo>
                        <a:cubicBezTo>
                          <a:pt x="49" y="107"/>
                          <a:pt x="24" y="72"/>
                          <a:pt x="36" y="48"/>
                        </a:cubicBezTo>
                        <a:cubicBezTo>
                          <a:pt x="47" y="24"/>
                          <a:pt x="73" y="27"/>
                          <a:pt x="73" y="27"/>
                        </a:cubicBezTo>
                        <a:cubicBezTo>
                          <a:pt x="73" y="27"/>
                          <a:pt x="95" y="0"/>
                          <a:pt x="123" y="8"/>
                        </a:cubicBezTo>
                        <a:cubicBezTo>
                          <a:pt x="149" y="15"/>
                          <a:pt x="157" y="38"/>
                          <a:pt x="157" y="38"/>
                        </a:cubicBezTo>
                        <a:cubicBezTo>
                          <a:pt x="157" y="38"/>
                          <a:pt x="184" y="24"/>
                          <a:pt x="199" y="70"/>
                        </a:cubicBezTo>
                        <a:cubicBezTo>
                          <a:pt x="207" y="95"/>
                          <a:pt x="191" y="125"/>
                          <a:pt x="178" y="136"/>
                        </a:cubicBezTo>
                        <a:cubicBezTo>
                          <a:pt x="161" y="151"/>
                          <a:pt x="132" y="155"/>
                          <a:pt x="132" y="155"/>
                        </a:cubicBezTo>
                        <a:cubicBezTo>
                          <a:pt x="132" y="155"/>
                          <a:pt x="112" y="187"/>
                          <a:pt x="67" y="190"/>
                        </a:cubicBezTo>
                        <a:cubicBezTo>
                          <a:pt x="12" y="195"/>
                          <a:pt x="0" y="179"/>
                          <a:pt x="0" y="179"/>
                        </a:cubicBezTo>
                        <a:cubicBezTo>
                          <a:pt x="0" y="179"/>
                          <a:pt x="8" y="173"/>
                          <a:pt x="13" y="1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98" name="Freeform 27">
                    <a:extLst>
                      <a:ext uri="{FF2B5EF4-FFF2-40B4-BE49-F238E27FC236}">
                        <a16:creationId xmlns:a16="http://schemas.microsoft.com/office/drawing/2014/main" id="{2B09754A-F123-42B1-A470-D78F5A3C017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926798" y="1663813"/>
                    <a:ext cx="760413" cy="719138"/>
                  </a:xfrm>
                  <a:custGeom>
                    <a:avLst/>
                    <a:gdLst>
                      <a:gd name="T0" fmla="*/ 85 w 203"/>
                      <a:gd name="T1" fmla="*/ 29 h 192"/>
                      <a:gd name="T2" fmla="*/ 96 w 203"/>
                      <a:gd name="T3" fmla="*/ 3 h 192"/>
                      <a:gd name="T4" fmla="*/ 63 w 203"/>
                      <a:gd name="T5" fmla="*/ 11 h 192"/>
                      <a:gd name="T6" fmla="*/ 42 w 203"/>
                      <a:gd name="T7" fmla="*/ 45 h 192"/>
                      <a:gd name="T8" fmla="*/ 5 w 203"/>
                      <a:gd name="T9" fmla="*/ 100 h 192"/>
                      <a:gd name="T10" fmla="*/ 77 w 203"/>
                      <a:gd name="T11" fmla="*/ 158 h 192"/>
                      <a:gd name="T12" fmla="*/ 141 w 203"/>
                      <a:gd name="T13" fmla="*/ 191 h 192"/>
                      <a:gd name="T14" fmla="*/ 201 w 203"/>
                      <a:gd name="T15" fmla="*/ 136 h 192"/>
                      <a:gd name="T16" fmla="*/ 163 w 203"/>
                      <a:gd name="T17" fmla="*/ 96 h 192"/>
                      <a:gd name="T18" fmla="*/ 134 w 203"/>
                      <a:gd name="T19" fmla="*/ 130 h 192"/>
                      <a:gd name="T20" fmla="*/ 148 w 203"/>
                      <a:gd name="T21" fmla="*/ 155 h 192"/>
                      <a:gd name="T22" fmla="*/ 117 w 203"/>
                      <a:gd name="T23" fmla="*/ 158 h 192"/>
                      <a:gd name="T24" fmla="*/ 73 w 203"/>
                      <a:gd name="T25" fmla="*/ 112 h 192"/>
                      <a:gd name="T26" fmla="*/ 95 w 203"/>
                      <a:gd name="T27" fmla="*/ 59 h 192"/>
                      <a:gd name="T28" fmla="*/ 85 w 203"/>
                      <a:gd name="T29" fmla="*/ 29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3" h="192">
                        <a:moveTo>
                          <a:pt x="85" y="29"/>
                        </a:moveTo>
                        <a:cubicBezTo>
                          <a:pt x="87" y="16"/>
                          <a:pt x="96" y="3"/>
                          <a:pt x="96" y="3"/>
                        </a:cubicBezTo>
                        <a:cubicBezTo>
                          <a:pt x="96" y="3"/>
                          <a:pt x="80" y="0"/>
                          <a:pt x="63" y="11"/>
                        </a:cubicBezTo>
                        <a:cubicBezTo>
                          <a:pt x="40" y="27"/>
                          <a:pt x="42" y="45"/>
                          <a:pt x="42" y="45"/>
                        </a:cubicBezTo>
                        <a:cubicBezTo>
                          <a:pt x="42" y="45"/>
                          <a:pt x="0" y="50"/>
                          <a:pt x="5" y="100"/>
                        </a:cubicBezTo>
                        <a:cubicBezTo>
                          <a:pt x="11" y="146"/>
                          <a:pt x="77" y="158"/>
                          <a:pt x="77" y="158"/>
                        </a:cubicBezTo>
                        <a:cubicBezTo>
                          <a:pt x="77" y="158"/>
                          <a:pt x="98" y="192"/>
                          <a:pt x="141" y="191"/>
                        </a:cubicBezTo>
                        <a:cubicBezTo>
                          <a:pt x="176" y="191"/>
                          <a:pt x="203" y="164"/>
                          <a:pt x="201" y="136"/>
                        </a:cubicBezTo>
                        <a:cubicBezTo>
                          <a:pt x="199" y="117"/>
                          <a:pt x="188" y="95"/>
                          <a:pt x="163" y="96"/>
                        </a:cubicBezTo>
                        <a:cubicBezTo>
                          <a:pt x="142" y="98"/>
                          <a:pt x="133" y="116"/>
                          <a:pt x="134" y="130"/>
                        </a:cubicBezTo>
                        <a:cubicBezTo>
                          <a:pt x="135" y="143"/>
                          <a:pt x="150" y="147"/>
                          <a:pt x="148" y="155"/>
                        </a:cubicBezTo>
                        <a:cubicBezTo>
                          <a:pt x="147" y="162"/>
                          <a:pt x="133" y="162"/>
                          <a:pt x="117" y="158"/>
                        </a:cubicBezTo>
                        <a:cubicBezTo>
                          <a:pt x="100" y="155"/>
                          <a:pt x="72" y="142"/>
                          <a:pt x="73" y="112"/>
                        </a:cubicBezTo>
                        <a:cubicBezTo>
                          <a:pt x="75" y="83"/>
                          <a:pt x="95" y="59"/>
                          <a:pt x="95" y="59"/>
                        </a:cubicBezTo>
                        <a:cubicBezTo>
                          <a:pt x="95" y="59"/>
                          <a:pt x="83" y="42"/>
                          <a:pt x="85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87" name="Rectangle 13">
              <a:extLst>
                <a:ext uri="{FF2B5EF4-FFF2-40B4-BE49-F238E27FC236}">
                  <a16:creationId xmlns:a16="http://schemas.microsoft.com/office/drawing/2014/main" id="{04BC8BA8-B4B5-4EDE-BF7D-F217F6C7D0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0419" y="1779871"/>
              <a:ext cx="264542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12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/>
                  <a:cs typeface="+mn-cs"/>
                </a:rPr>
                <a:t>学生爱国运动背景 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21180338-EDA0-4B91-A00A-206619DE935E}"/>
              </a:ext>
            </a:extLst>
          </p:cNvPr>
          <p:cNvGrpSpPr/>
          <p:nvPr/>
        </p:nvGrpSpPr>
        <p:grpSpPr>
          <a:xfrm>
            <a:off x="3661156" y="3208207"/>
            <a:ext cx="5696329" cy="560510"/>
            <a:chOff x="1455586" y="1706441"/>
            <a:chExt cx="6324071" cy="560510"/>
          </a:xfrm>
        </p:grpSpPr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48A0733E-5139-448F-919B-C71013951F96}"/>
                </a:ext>
              </a:extLst>
            </p:cNvPr>
            <p:cNvSpPr/>
            <p:nvPr/>
          </p:nvSpPr>
          <p:spPr>
            <a:xfrm>
              <a:off x="1685925" y="1978969"/>
              <a:ext cx="6093732" cy="287982"/>
            </a:xfrm>
            <a:prstGeom prst="rect">
              <a:avLst/>
            </a:prstGeom>
            <a:noFill/>
            <a:ln w="9525" cap="flat" cmpd="sng" algn="ctr">
              <a:solidFill>
                <a:srgbClr val="A71C2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EE29C28D-0EF7-4CE7-B53F-B2CA2EC0AE6E}"/>
                </a:ext>
              </a:extLst>
            </p:cNvPr>
            <p:cNvGrpSpPr/>
            <p:nvPr/>
          </p:nvGrpSpPr>
          <p:grpSpPr>
            <a:xfrm>
              <a:off x="1455586" y="1706441"/>
              <a:ext cx="6215002" cy="533215"/>
              <a:chOff x="1455586" y="980727"/>
              <a:chExt cx="6215002" cy="533215"/>
            </a:xfrm>
          </p:grpSpPr>
          <p:sp>
            <p:nvSpPr>
              <p:cNvPr id="103" name="矩形 102">
                <a:extLst>
                  <a:ext uri="{FF2B5EF4-FFF2-40B4-BE49-F238E27FC236}">
                    <a16:creationId xmlns:a16="http://schemas.microsoft.com/office/drawing/2014/main" id="{C539C4E6-D0D2-4760-B815-904F52FFD830}"/>
                  </a:ext>
                </a:extLst>
              </p:cNvPr>
              <p:cNvSpPr/>
              <p:nvPr/>
            </p:nvSpPr>
            <p:spPr>
              <a:xfrm>
                <a:off x="1842570" y="980727"/>
                <a:ext cx="5828018" cy="516193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id="{D3B6DC86-BAFF-4E5B-9665-9BC177CC0FB7}"/>
                  </a:ext>
                </a:extLst>
              </p:cNvPr>
              <p:cNvGrpSpPr/>
              <p:nvPr/>
            </p:nvGrpSpPr>
            <p:grpSpPr>
              <a:xfrm>
                <a:off x="1455586" y="980728"/>
                <a:ext cx="6197174" cy="533214"/>
                <a:chOff x="1412709" y="1688671"/>
                <a:chExt cx="6197174" cy="533214"/>
              </a:xfrm>
            </p:grpSpPr>
            <p:sp>
              <p:nvSpPr>
                <p:cNvPr id="105" name="矩形 122">
                  <a:extLst>
                    <a:ext uri="{FF2B5EF4-FFF2-40B4-BE49-F238E27FC236}">
                      <a16:creationId xmlns:a16="http://schemas.microsoft.com/office/drawing/2014/main" id="{F50CEF84-3470-424F-BFFE-F0CECE855178}"/>
                    </a:ext>
                  </a:extLst>
                </p:cNvPr>
                <p:cNvSpPr/>
                <p:nvPr/>
              </p:nvSpPr>
              <p:spPr>
                <a:xfrm>
                  <a:off x="2377300" y="1700808"/>
                  <a:ext cx="5232583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2583" h="504056">
                      <a:moveTo>
                        <a:pt x="202781" y="0"/>
                      </a:moveTo>
                      <a:lnTo>
                        <a:pt x="5232583" y="0"/>
                      </a:lnTo>
                      <a:lnTo>
                        <a:pt x="5232583" y="504056"/>
                      </a:lnTo>
                      <a:lnTo>
                        <a:pt x="0" y="504056"/>
                      </a:lnTo>
                      <a:close/>
                    </a:path>
                  </a:pathLst>
                </a:custGeom>
                <a:solidFill>
                  <a:srgbClr val="A71C2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6" name="矩形 44">
                  <a:extLst>
                    <a:ext uri="{FF2B5EF4-FFF2-40B4-BE49-F238E27FC236}">
                      <a16:creationId xmlns:a16="http://schemas.microsoft.com/office/drawing/2014/main" id="{8592508E-4EF2-420B-84E5-FE36DB8537CF}"/>
                    </a:ext>
                  </a:extLst>
                </p:cNvPr>
                <p:cNvSpPr/>
                <p:nvPr/>
              </p:nvSpPr>
              <p:spPr>
                <a:xfrm>
                  <a:off x="1799692" y="1700808"/>
                  <a:ext cx="738736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8736" h="504056">
                      <a:moveTo>
                        <a:pt x="0" y="0"/>
                      </a:moveTo>
                      <a:lnTo>
                        <a:pt x="738736" y="0"/>
                      </a:lnTo>
                      <a:lnTo>
                        <a:pt x="544868" y="504056"/>
                      </a:lnTo>
                      <a:lnTo>
                        <a:pt x="0" y="504056"/>
                      </a:lnTo>
                      <a:close/>
                    </a:path>
                  </a:pathLst>
                </a:custGeom>
                <a:solidFill>
                  <a:srgbClr val="A71C2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07" name="组合 106">
                  <a:extLst>
                    <a:ext uri="{FF2B5EF4-FFF2-40B4-BE49-F238E27FC236}">
                      <a16:creationId xmlns:a16="http://schemas.microsoft.com/office/drawing/2014/main" id="{5B91AC0B-A3E2-4412-A84E-CD72462447BB}"/>
                    </a:ext>
                  </a:extLst>
                </p:cNvPr>
                <p:cNvGrpSpPr/>
                <p:nvPr/>
              </p:nvGrpSpPr>
              <p:grpSpPr>
                <a:xfrm>
                  <a:off x="1412709" y="1688671"/>
                  <a:ext cx="873292" cy="533214"/>
                  <a:chOff x="10926798" y="1471725"/>
                  <a:chExt cx="1500188" cy="915988"/>
                </a:xfrm>
                <a:solidFill>
                  <a:sysClr val="window" lastClr="FFFFFF">
                    <a:alpha val="49000"/>
                  </a:sysClr>
                </a:solidFill>
              </p:grpSpPr>
              <p:sp>
                <p:nvSpPr>
                  <p:cNvPr id="108" name="Freeform 22">
                    <a:extLst>
                      <a:ext uri="{FF2B5EF4-FFF2-40B4-BE49-F238E27FC236}">
                        <a16:creationId xmlns:a16="http://schemas.microsoft.com/office/drawing/2014/main" id="{D4F1DC9D-5A8B-4911-AD79-0C6C3D141FE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199848" y="1922575"/>
                    <a:ext cx="266700" cy="317500"/>
                  </a:xfrm>
                  <a:custGeom>
                    <a:avLst/>
                    <a:gdLst>
                      <a:gd name="T0" fmla="*/ 27 w 71"/>
                      <a:gd name="T1" fmla="*/ 0 h 85"/>
                      <a:gd name="T2" fmla="*/ 46 w 71"/>
                      <a:gd name="T3" fmla="*/ 18 h 85"/>
                      <a:gd name="T4" fmla="*/ 71 w 71"/>
                      <a:gd name="T5" fmla="*/ 27 h 85"/>
                      <a:gd name="T6" fmla="*/ 51 w 71"/>
                      <a:gd name="T7" fmla="*/ 60 h 85"/>
                      <a:gd name="T8" fmla="*/ 61 w 71"/>
                      <a:gd name="T9" fmla="*/ 81 h 85"/>
                      <a:gd name="T10" fmla="*/ 12 w 71"/>
                      <a:gd name="T11" fmla="*/ 59 h 85"/>
                      <a:gd name="T12" fmla="*/ 27 w 71"/>
                      <a:gd name="T13" fmla="*/ 0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1" h="85">
                        <a:moveTo>
                          <a:pt x="27" y="0"/>
                        </a:moveTo>
                        <a:cubicBezTo>
                          <a:pt x="27" y="0"/>
                          <a:pt x="33" y="10"/>
                          <a:pt x="46" y="18"/>
                        </a:cubicBezTo>
                        <a:cubicBezTo>
                          <a:pt x="59" y="26"/>
                          <a:pt x="71" y="27"/>
                          <a:pt x="71" y="27"/>
                        </a:cubicBezTo>
                        <a:cubicBezTo>
                          <a:pt x="71" y="27"/>
                          <a:pt x="51" y="41"/>
                          <a:pt x="51" y="60"/>
                        </a:cubicBezTo>
                        <a:cubicBezTo>
                          <a:pt x="52" y="79"/>
                          <a:pt x="66" y="77"/>
                          <a:pt x="61" y="81"/>
                        </a:cubicBezTo>
                        <a:cubicBezTo>
                          <a:pt x="56" y="85"/>
                          <a:pt x="22" y="82"/>
                          <a:pt x="12" y="59"/>
                        </a:cubicBezTo>
                        <a:cubicBezTo>
                          <a:pt x="0" y="33"/>
                          <a:pt x="27" y="0"/>
                          <a:pt x="2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09" name="Freeform 23">
                    <a:extLst>
                      <a:ext uri="{FF2B5EF4-FFF2-40B4-BE49-F238E27FC236}">
                        <a16:creationId xmlns:a16="http://schemas.microsoft.com/office/drawing/2014/main" id="{8267C144-E1CF-4A81-BB74-AF20971A7C8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623711" y="1914638"/>
                    <a:ext cx="461963" cy="322263"/>
                  </a:xfrm>
                  <a:custGeom>
                    <a:avLst/>
                    <a:gdLst>
                      <a:gd name="T0" fmla="*/ 110 w 123"/>
                      <a:gd name="T1" fmla="*/ 3 h 86"/>
                      <a:gd name="T2" fmla="*/ 122 w 123"/>
                      <a:gd name="T3" fmla="*/ 26 h 86"/>
                      <a:gd name="T4" fmla="*/ 101 w 123"/>
                      <a:gd name="T5" fmla="*/ 67 h 86"/>
                      <a:gd name="T6" fmla="*/ 26 w 123"/>
                      <a:gd name="T7" fmla="*/ 69 h 86"/>
                      <a:gd name="T8" fmla="*/ 19 w 123"/>
                      <a:gd name="T9" fmla="*/ 47 h 86"/>
                      <a:gd name="T10" fmla="*/ 0 w 123"/>
                      <a:gd name="T11" fmla="*/ 29 h 86"/>
                      <a:gd name="T12" fmla="*/ 18 w 123"/>
                      <a:gd name="T13" fmla="*/ 21 h 86"/>
                      <a:gd name="T14" fmla="*/ 30 w 123"/>
                      <a:gd name="T15" fmla="*/ 9 h 86"/>
                      <a:gd name="T16" fmla="*/ 84 w 123"/>
                      <a:gd name="T17" fmla="*/ 40 h 86"/>
                      <a:gd name="T18" fmla="*/ 110 w 123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3" h="86">
                        <a:moveTo>
                          <a:pt x="110" y="3"/>
                        </a:moveTo>
                        <a:cubicBezTo>
                          <a:pt x="109" y="0"/>
                          <a:pt x="120" y="11"/>
                          <a:pt x="122" y="26"/>
                        </a:cubicBezTo>
                        <a:cubicBezTo>
                          <a:pt x="123" y="38"/>
                          <a:pt x="119" y="55"/>
                          <a:pt x="101" y="67"/>
                        </a:cubicBezTo>
                        <a:cubicBezTo>
                          <a:pt x="74" y="86"/>
                          <a:pt x="26" y="69"/>
                          <a:pt x="26" y="69"/>
                        </a:cubicBezTo>
                        <a:cubicBezTo>
                          <a:pt x="26" y="69"/>
                          <a:pt x="25" y="58"/>
                          <a:pt x="19" y="47"/>
                        </a:cubicBezTo>
                        <a:cubicBezTo>
                          <a:pt x="14" y="37"/>
                          <a:pt x="0" y="29"/>
                          <a:pt x="0" y="29"/>
                        </a:cubicBezTo>
                        <a:cubicBezTo>
                          <a:pt x="0" y="29"/>
                          <a:pt x="10" y="27"/>
                          <a:pt x="18" y="21"/>
                        </a:cubicBezTo>
                        <a:cubicBezTo>
                          <a:pt x="25" y="16"/>
                          <a:pt x="30" y="9"/>
                          <a:pt x="30" y="9"/>
                        </a:cubicBezTo>
                        <a:cubicBezTo>
                          <a:pt x="30" y="9"/>
                          <a:pt x="51" y="45"/>
                          <a:pt x="84" y="40"/>
                        </a:cubicBezTo>
                        <a:cubicBezTo>
                          <a:pt x="115" y="35"/>
                          <a:pt x="111" y="15"/>
                          <a:pt x="11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0" name="Freeform 24">
                    <a:extLst>
                      <a:ext uri="{FF2B5EF4-FFF2-40B4-BE49-F238E27FC236}">
                        <a16:creationId xmlns:a16="http://schemas.microsoft.com/office/drawing/2014/main" id="{75CFF3A4-C097-443F-91E9-BA243715D30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463373" y="1598725"/>
                    <a:ext cx="419100" cy="219075"/>
                  </a:xfrm>
                  <a:custGeom>
                    <a:avLst/>
                    <a:gdLst>
                      <a:gd name="T0" fmla="*/ 86 w 112"/>
                      <a:gd name="T1" fmla="*/ 18 h 58"/>
                      <a:gd name="T2" fmla="*/ 101 w 112"/>
                      <a:gd name="T3" fmla="*/ 23 h 58"/>
                      <a:gd name="T4" fmla="*/ 112 w 112"/>
                      <a:gd name="T5" fmla="*/ 34 h 58"/>
                      <a:gd name="T6" fmla="*/ 94 w 112"/>
                      <a:gd name="T7" fmla="*/ 41 h 58"/>
                      <a:gd name="T8" fmla="*/ 82 w 112"/>
                      <a:gd name="T9" fmla="*/ 56 h 58"/>
                      <a:gd name="T10" fmla="*/ 69 w 112"/>
                      <a:gd name="T11" fmla="*/ 34 h 58"/>
                      <a:gd name="T12" fmla="*/ 38 w 112"/>
                      <a:gd name="T13" fmla="*/ 27 h 58"/>
                      <a:gd name="T14" fmla="*/ 11 w 112"/>
                      <a:gd name="T15" fmla="*/ 56 h 58"/>
                      <a:gd name="T16" fmla="*/ 3 w 112"/>
                      <a:gd name="T17" fmla="*/ 37 h 58"/>
                      <a:gd name="T18" fmla="*/ 23 w 112"/>
                      <a:gd name="T19" fmla="*/ 21 h 58"/>
                      <a:gd name="T20" fmla="*/ 55 w 112"/>
                      <a:gd name="T21" fmla="*/ 0 h 58"/>
                      <a:gd name="T22" fmla="*/ 86 w 112"/>
                      <a:gd name="T23" fmla="*/ 1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12" h="58">
                        <a:moveTo>
                          <a:pt x="86" y="18"/>
                        </a:moveTo>
                        <a:cubicBezTo>
                          <a:pt x="86" y="18"/>
                          <a:pt x="95" y="19"/>
                          <a:pt x="101" y="23"/>
                        </a:cubicBezTo>
                        <a:cubicBezTo>
                          <a:pt x="109" y="28"/>
                          <a:pt x="112" y="34"/>
                          <a:pt x="112" y="34"/>
                        </a:cubicBezTo>
                        <a:cubicBezTo>
                          <a:pt x="112" y="34"/>
                          <a:pt x="104" y="35"/>
                          <a:pt x="94" y="41"/>
                        </a:cubicBezTo>
                        <a:cubicBezTo>
                          <a:pt x="85" y="47"/>
                          <a:pt x="82" y="56"/>
                          <a:pt x="82" y="56"/>
                        </a:cubicBezTo>
                        <a:cubicBezTo>
                          <a:pt x="82" y="56"/>
                          <a:pt x="80" y="44"/>
                          <a:pt x="69" y="34"/>
                        </a:cubicBezTo>
                        <a:cubicBezTo>
                          <a:pt x="62" y="28"/>
                          <a:pt x="51" y="25"/>
                          <a:pt x="38" y="27"/>
                        </a:cubicBezTo>
                        <a:cubicBezTo>
                          <a:pt x="14" y="30"/>
                          <a:pt x="14" y="53"/>
                          <a:pt x="11" y="56"/>
                        </a:cubicBezTo>
                        <a:cubicBezTo>
                          <a:pt x="7" y="58"/>
                          <a:pt x="0" y="50"/>
                          <a:pt x="3" y="37"/>
                        </a:cubicBezTo>
                        <a:cubicBezTo>
                          <a:pt x="6" y="23"/>
                          <a:pt x="23" y="21"/>
                          <a:pt x="23" y="21"/>
                        </a:cubicBezTo>
                        <a:cubicBezTo>
                          <a:pt x="23" y="21"/>
                          <a:pt x="36" y="0"/>
                          <a:pt x="55" y="0"/>
                        </a:cubicBezTo>
                        <a:cubicBezTo>
                          <a:pt x="72" y="1"/>
                          <a:pt x="86" y="18"/>
                          <a:pt x="86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1" name="Freeform 25">
                    <a:extLst>
                      <a:ext uri="{FF2B5EF4-FFF2-40B4-BE49-F238E27FC236}">
                        <a16:creationId xmlns:a16="http://schemas.microsoft.com/office/drawing/2014/main" id="{8AC89CCF-8206-48DA-8822-931765E4932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263348" y="1471725"/>
                    <a:ext cx="728663" cy="558800"/>
                  </a:xfrm>
                  <a:custGeom>
                    <a:avLst/>
                    <a:gdLst>
                      <a:gd name="T0" fmla="*/ 164 w 194"/>
                      <a:gd name="T1" fmla="*/ 54 h 149"/>
                      <a:gd name="T2" fmla="*/ 173 w 194"/>
                      <a:gd name="T3" fmla="*/ 65 h 149"/>
                      <a:gd name="T4" fmla="*/ 183 w 194"/>
                      <a:gd name="T5" fmla="*/ 59 h 149"/>
                      <a:gd name="T6" fmla="*/ 194 w 194"/>
                      <a:gd name="T7" fmla="*/ 55 h 149"/>
                      <a:gd name="T8" fmla="*/ 177 w 194"/>
                      <a:gd name="T9" fmla="*/ 33 h 149"/>
                      <a:gd name="T10" fmla="*/ 157 w 194"/>
                      <a:gd name="T11" fmla="*/ 30 h 149"/>
                      <a:gd name="T12" fmla="*/ 106 w 194"/>
                      <a:gd name="T13" fmla="*/ 1 h 149"/>
                      <a:gd name="T14" fmla="*/ 55 w 194"/>
                      <a:gd name="T15" fmla="*/ 31 h 149"/>
                      <a:gd name="T16" fmla="*/ 18 w 194"/>
                      <a:gd name="T17" fmla="*/ 50 h 149"/>
                      <a:gd name="T18" fmla="*/ 14 w 194"/>
                      <a:gd name="T19" fmla="*/ 104 h 149"/>
                      <a:gd name="T20" fmla="*/ 118 w 194"/>
                      <a:gd name="T21" fmla="*/ 122 h 149"/>
                      <a:gd name="T22" fmla="*/ 99 w 194"/>
                      <a:gd name="T23" fmla="*/ 70 h 149"/>
                      <a:gd name="T24" fmla="*/ 67 w 194"/>
                      <a:gd name="T25" fmla="*/ 99 h 149"/>
                      <a:gd name="T26" fmla="*/ 42 w 194"/>
                      <a:gd name="T27" fmla="*/ 73 h 149"/>
                      <a:gd name="T28" fmla="*/ 66 w 194"/>
                      <a:gd name="T29" fmla="*/ 52 h 149"/>
                      <a:gd name="T30" fmla="*/ 106 w 194"/>
                      <a:gd name="T31" fmla="*/ 28 h 149"/>
                      <a:gd name="T32" fmla="*/ 149 w 194"/>
                      <a:gd name="T33" fmla="*/ 49 h 149"/>
                      <a:gd name="T34" fmla="*/ 164 w 194"/>
                      <a:gd name="T35" fmla="*/ 54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94" h="149">
                        <a:moveTo>
                          <a:pt x="164" y="54"/>
                        </a:moveTo>
                        <a:cubicBezTo>
                          <a:pt x="171" y="59"/>
                          <a:pt x="173" y="65"/>
                          <a:pt x="173" y="65"/>
                        </a:cubicBezTo>
                        <a:cubicBezTo>
                          <a:pt x="173" y="65"/>
                          <a:pt x="179" y="61"/>
                          <a:pt x="183" y="59"/>
                        </a:cubicBezTo>
                        <a:cubicBezTo>
                          <a:pt x="188" y="57"/>
                          <a:pt x="194" y="55"/>
                          <a:pt x="194" y="55"/>
                        </a:cubicBezTo>
                        <a:cubicBezTo>
                          <a:pt x="194" y="55"/>
                          <a:pt x="187" y="39"/>
                          <a:pt x="177" y="33"/>
                        </a:cubicBezTo>
                        <a:cubicBezTo>
                          <a:pt x="166" y="27"/>
                          <a:pt x="157" y="30"/>
                          <a:pt x="157" y="30"/>
                        </a:cubicBezTo>
                        <a:cubicBezTo>
                          <a:pt x="157" y="30"/>
                          <a:pt x="140" y="0"/>
                          <a:pt x="106" y="1"/>
                        </a:cubicBezTo>
                        <a:cubicBezTo>
                          <a:pt x="69" y="2"/>
                          <a:pt x="55" y="31"/>
                          <a:pt x="55" y="31"/>
                        </a:cubicBezTo>
                        <a:cubicBezTo>
                          <a:pt x="55" y="31"/>
                          <a:pt x="31" y="30"/>
                          <a:pt x="18" y="50"/>
                        </a:cubicBezTo>
                        <a:cubicBezTo>
                          <a:pt x="8" y="64"/>
                          <a:pt x="0" y="86"/>
                          <a:pt x="14" y="104"/>
                        </a:cubicBezTo>
                        <a:cubicBezTo>
                          <a:pt x="42" y="141"/>
                          <a:pt x="98" y="149"/>
                          <a:pt x="118" y="122"/>
                        </a:cubicBezTo>
                        <a:cubicBezTo>
                          <a:pt x="139" y="94"/>
                          <a:pt x="117" y="69"/>
                          <a:pt x="99" y="70"/>
                        </a:cubicBezTo>
                        <a:cubicBezTo>
                          <a:pt x="69" y="71"/>
                          <a:pt x="78" y="95"/>
                          <a:pt x="67" y="99"/>
                        </a:cubicBezTo>
                        <a:cubicBezTo>
                          <a:pt x="60" y="102"/>
                          <a:pt x="39" y="93"/>
                          <a:pt x="42" y="73"/>
                        </a:cubicBezTo>
                        <a:cubicBezTo>
                          <a:pt x="45" y="56"/>
                          <a:pt x="66" y="52"/>
                          <a:pt x="66" y="52"/>
                        </a:cubicBezTo>
                        <a:cubicBezTo>
                          <a:pt x="66" y="52"/>
                          <a:pt x="76" y="29"/>
                          <a:pt x="106" y="28"/>
                        </a:cubicBezTo>
                        <a:cubicBezTo>
                          <a:pt x="135" y="28"/>
                          <a:pt x="149" y="49"/>
                          <a:pt x="149" y="49"/>
                        </a:cubicBezTo>
                        <a:cubicBezTo>
                          <a:pt x="149" y="49"/>
                          <a:pt x="157" y="49"/>
                          <a:pt x="164" y="5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2" name="Freeform 26">
                    <a:extLst>
                      <a:ext uri="{FF2B5EF4-FFF2-40B4-BE49-F238E27FC236}">
                        <a16:creationId xmlns:a16="http://schemas.microsoft.com/office/drawing/2014/main" id="{9E221769-E932-4AD1-B540-4C0792FD987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650698" y="1655875"/>
                    <a:ext cx="776288" cy="731838"/>
                  </a:xfrm>
                  <a:custGeom>
                    <a:avLst/>
                    <a:gdLst>
                      <a:gd name="T0" fmla="*/ 13 w 207"/>
                      <a:gd name="T1" fmla="*/ 163 h 195"/>
                      <a:gd name="T2" fmla="*/ 19 w 207"/>
                      <a:gd name="T3" fmla="*/ 145 h 195"/>
                      <a:gd name="T4" fmla="*/ 112 w 207"/>
                      <a:gd name="T5" fmla="*/ 134 h 195"/>
                      <a:gd name="T6" fmla="*/ 99 w 207"/>
                      <a:gd name="T7" fmla="*/ 54 h 195"/>
                      <a:gd name="T8" fmla="*/ 75 w 207"/>
                      <a:gd name="T9" fmla="*/ 99 h 195"/>
                      <a:gd name="T10" fmla="*/ 36 w 207"/>
                      <a:gd name="T11" fmla="*/ 48 h 195"/>
                      <a:gd name="T12" fmla="*/ 73 w 207"/>
                      <a:gd name="T13" fmla="*/ 27 h 195"/>
                      <a:gd name="T14" fmla="*/ 123 w 207"/>
                      <a:gd name="T15" fmla="*/ 8 h 195"/>
                      <a:gd name="T16" fmla="*/ 157 w 207"/>
                      <a:gd name="T17" fmla="*/ 38 h 195"/>
                      <a:gd name="T18" fmla="*/ 199 w 207"/>
                      <a:gd name="T19" fmla="*/ 70 h 195"/>
                      <a:gd name="T20" fmla="*/ 178 w 207"/>
                      <a:gd name="T21" fmla="*/ 136 h 195"/>
                      <a:gd name="T22" fmla="*/ 132 w 207"/>
                      <a:gd name="T23" fmla="*/ 155 h 195"/>
                      <a:gd name="T24" fmla="*/ 67 w 207"/>
                      <a:gd name="T25" fmla="*/ 190 h 195"/>
                      <a:gd name="T26" fmla="*/ 0 w 207"/>
                      <a:gd name="T27" fmla="*/ 179 h 195"/>
                      <a:gd name="T28" fmla="*/ 13 w 207"/>
                      <a:gd name="T29" fmla="*/ 163 h 1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7" h="195">
                        <a:moveTo>
                          <a:pt x="13" y="163"/>
                        </a:moveTo>
                        <a:cubicBezTo>
                          <a:pt x="19" y="152"/>
                          <a:pt x="19" y="145"/>
                          <a:pt x="19" y="145"/>
                        </a:cubicBezTo>
                        <a:cubicBezTo>
                          <a:pt x="19" y="145"/>
                          <a:pt x="80" y="171"/>
                          <a:pt x="112" y="134"/>
                        </a:cubicBezTo>
                        <a:cubicBezTo>
                          <a:pt x="140" y="101"/>
                          <a:pt x="110" y="51"/>
                          <a:pt x="99" y="54"/>
                        </a:cubicBezTo>
                        <a:cubicBezTo>
                          <a:pt x="87" y="57"/>
                          <a:pt x="112" y="87"/>
                          <a:pt x="75" y="99"/>
                        </a:cubicBezTo>
                        <a:cubicBezTo>
                          <a:pt x="49" y="107"/>
                          <a:pt x="24" y="72"/>
                          <a:pt x="36" y="48"/>
                        </a:cubicBezTo>
                        <a:cubicBezTo>
                          <a:pt x="47" y="24"/>
                          <a:pt x="73" y="27"/>
                          <a:pt x="73" y="27"/>
                        </a:cubicBezTo>
                        <a:cubicBezTo>
                          <a:pt x="73" y="27"/>
                          <a:pt x="95" y="0"/>
                          <a:pt x="123" y="8"/>
                        </a:cubicBezTo>
                        <a:cubicBezTo>
                          <a:pt x="149" y="15"/>
                          <a:pt x="157" y="38"/>
                          <a:pt x="157" y="38"/>
                        </a:cubicBezTo>
                        <a:cubicBezTo>
                          <a:pt x="157" y="38"/>
                          <a:pt x="184" y="24"/>
                          <a:pt x="199" y="70"/>
                        </a:cubicBezTo>
                        <a:cubicBezTo>
                          <a:pt x="207" y="95"/>
                          <a:pt x="191" y="125"/>
                          <a:pt x="178" y="136"/>
                        </a:cubicBezTo>
                        <a:cubicBezTo>
                          <a:pt x="161" y="151"/>
                          <a:pt x="132" y="155"/>
                          <a:pt x="132" y="155"/>
                        </a:cubicBezTo>
                        <a:cubicBezTo>
                          <a:pt x="132" y="155"/>
                          <a:pt x="112" y="187"/>
                          <a:pt x="67" y="190"/>
                        </a:cubicBezTo>
                        <a:cubicBezTo>
                          <a:pt x="12" y="195"/>
                          <a:pt x="0" y="179"/>
                          <a:pt x="0" y="179"/>
                        </a:cubicBezTo>
                        <a:cubicBezTo>
                          <a:pt x="0" y="179"/>
                          <a:pt x="8" y="173"/>
                          <a:pt x="13" y="1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13" name="Freeform 27">
                    <a:extLst>
                      <a:ext uri="{FF2B5EF4-FFF2-40B4-BE49-F238E27FC236}">
                        <a16:creationId xmlns:a16="http://schemas.microsoft.com/office/drawing/2014/main" id="{A1D27CD0-28B4-4D53-BA08-84474BBC3BF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926798" y="1663813"/>
                    <a:ext cx="760413" cy="719138"/>
                  </a:xfrm>
                  <a:custGeom>
                    <a:avLst/>
                    <a:gdLst>
                      <a:gd name="T0" fmla="*/ 85 w 203"/>
                      <a:gd name="T1" fmla="*/ 29 h 192"/>
                      <a:gd name="T2" fmla="*/ 96 w 203"/>
                      <a:gd name="T3" fmla="*/ 3 h 192"/>
                      <a:gd name="T4" fmla="*/ 63 w 203"/>
                      <a:gd name="T5" fmla="*/ 11 h 192"/>
                      <a:gd name="T6" fmla="*/ 42 w 203"/>
                      <a:gd name="T7" fmla="*/ 45 h 192"/>
                      <a:gd name="T8" fmla="*/ 5 w 203"/>
                      <a:gd name="T9" fmla="*/ 100 h 192"/>
                      <a:gd name="T10" fmla="*/ 77 w 203"/>
                      <a:gd name="T11" fmla="*/ 158 h 192"/>
                      <a:gd name="T12" fmla="*/ 141 w 203"/>
                      <a:gd name="T13" fmla="*/ 191 h 192"/>
                      <a:gd name="T14" fmla="*/ 201 w 203"/>
                      <a:gd name="T15" fmla="*/ 136 h 192"/>
                      <a:gd name="T16" fmla="*/ 163 w 203"/>
                      <a:gd name="T17" fmla="*/ 96 h 192"/>
                      <a:gd name="T18" fmla="*/ 134 w 203"/>
                      <a:gd name="T19" fmla="*/ 130 h 192"/>
                      <a:gd name="T20" fmla="*/ 148 w 203"/>
                      <a:gd name="T21" fmla="*/ 155 h 192"/>
                      <a:gd name="T22" fmla="*/ 117 w 203"/>
                      <a:gd name="T23" fmla="*/ 158 h 192"/>
                      <a:gd name="T24" fmla="*/ 73 w 203"/>
                      <a:gd name="T25" fmla="*/ 112 h 192"/>
                      <a:gd name="T26" fmla="*/ 95 w 203"/>
                      <a:gd name="T27" fmla="*/ 59 h 192"/>
                      <a:gd name="T28" fmla="*/ 85 w 203"/>
                      <a:gd name="T29" fmla="*/ 29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3" h="192">
                        <a:moveTo>
                          <a:pt x="85" y="29"/>
                        </a:moveTo>
                        <a:cubicBezTo>
                          <a:pt x="87" y="16"/>
                          <a:pt x="96" y="3"/>
                          <a:pt x="96" y="3"/>
                        </a:cubicBezTo>
                        <a:cubicBezTo>
                          <a:pt x="96" y="3"/>
                          <a:pt x="80" y="0"/>
                          <a:pt x="63" y="11"/>
                        </a:cubicBezTo>
                        <a:cubicBezTo>
                          <a:pt x="40" y="27"/>
                          <a:pt x="42" y="45"/>
                          <a:pt x="42" y="45"/>
                        </a:cubicBezTo>
                        <a:cubicBezTo>
                          <a:pt x="42" y="45"/>
                          <a:pt x="0" y="50"/>
                          <a:pt x="5" y="100"/>
                        </a:cubicBezTo>
                        <a:cubicBezTo>
                          <a:pt x="11" y="146"/>
                          <a:pt x="77" y="158"/>
                          <a:pt x="77" y="158"/>
                        </a:cubicBezTo>
                        <a:cubicBezTo>
                          <a:pt x="77" y="158"/>
                          <a:pt x="98" y="192"/>
                          <a:pt x="141" y="191"/>
                        </a:cubicBezTo>
                        <a:cubicBezTo>
                          <a:pt x="176" y="191"/>
                          <a:pt x="203" y="164"/>
                          <a:pt x="201" y="136"/>
                        </a:cubicBezTo>
                        <a:cubicBezTo>
                          <a:pt x="199" y="117"/>
                          <a:pt x="188" y="95"/>
                          <a:pt x="163" y="96"/>
                        </a:cubicBezTo>
                        <a:cubicBezTo>
                          <a:pt x="142" y="98"/>
                          <a:pt x="133" y="116"/>
                          <a:pt x="134" y="130"/>
                        </a:cubicBezTo>
                        <a:cubicBezTo>
                          <a:pt x="135" y="143"/>
                          <a:pt x="150" y="147"/>
                          <a:pt x="148" y="155"/>
                        </a:cubicBezTo>
                        <a:cubicBezTo>
                          <a:pt x="147" y="162"/>
                          <a:pt x="133" y="162"/>
                          <a:pt x="117" y="158"/>
                        </a:cubicBezTo>
                        <a:cubicBezTo>
                          <a:pt x="100" y="155"/>
                          <a:pt x="72" y="142"/>
                          <a:pt x="73" y="112"/>
                        </a:cubicBezTo>
                        <a:cubicBezTo>
                          <a:pt x="75" y="83"/>
                          <a:pt x="95" y="59"/>
                          <a:pt x="95" y="59"/>
                        </a:cubicBezTo>
                        <a:cubicBezTo>
                          <a:pt x="95" y="59"/>
                          <a:pt x="83" y="42"/>
                          <a:pt x="85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102" name="Rectangle 13">
              <a:extLst>
                <a:ext uri="{FF2B5EF4-FFF2-40B4-BE49-F238E27FC236}">
                  <a16:creationId xmlns:a16="http://schemas.microsoft.com/office/drawing/2014/main" id="{634E5EC0-672D-4F98-9917-A0CBBB5E8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0419" y="1779871"/>
              <a:ext cx="264542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12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/>
                  <a:cs typeface="+mn-cs"/>
                </a:rPr>
                <a:t>学生爱国运动简介 </a:t>
              </a: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3993EAAB-EF07-4603-827C-8A7713022042}"/>
              </a:ext>
            </a:extLst>
          </p:cNvPr>
          <p:cNvGrpSpPr/>
          <p:nvPr/>
        </p:nvGrpSpPr>
        <p:grpSpPr>
          <a:xfrm>
            <a:off x="3661156" y="4009705"/>
            <a:ext cx="5696329" cy="560510"/>
            <a:chOff x="1455586" y="1706441"/>
            <a:chExt cx="6324071" cy="560510"/>
          </a:xfrm>
        </p:grpSpPr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D8BF2CF-06EB-43DC-99EE-62EEAED0CA24}"/>
                </a:ext>
              </a:extLst>
            </p:cNvPr>
            <p:cNvSpPr/>
            <p:nvPr/>
          </p:nvSpPr>
          <p:spPr>
            <a:xfrm>
              <a:off x="1685925" y="1978969"/>
              <a:ext cx="6093732" cy="287982"/>
            </a:xfrm>
            <a:prstGeom prst="rect">
              <a:avLst/>
            </a:prstGeom>
            <a:noFill/>
            <a:ln w="9525" cap="flat" cmpd="sng" algn="ctr">
              <a:solidFill>
                <a:srgbClr val="A71C2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316354A2-9DF3-497F-80FE-5AC07C159576}"/>
                </a:ext>
              </a:extLst>
            </p:cNvPr>
            <p:cNvGrpSpPr/>
            <p:nvPr/>
          </p:nvGrpSpPr>
          <p:grpSpPr>
            <a:xfrm>
              <a:off x="1455586" y="1706441"/>
              <a:ext cx="6215002" cy="533215"/>
              <a:chOff x="1455586" y="980727"/>
              <a:chExt cx="6215002" cy="533215"/>
            </a:xfrm>
          </p:grpSpPr>
          <p:sp>
            <p:nvSpPr>
              <p:cNvPr id="118" name="矩形 117">
                <a:extLst>
                  <a:ext uri="{FF2B5EF4-FFF2-40B4-BE49-F238E27FC236}">
                    <a16:creationId xmlns:a16="http://schemas.microsoft.com/office/drawing/2014/main" id="{6D2FA391-3625-49BD-AC3A-416A23C7E294}"/>
                  </a:ext>
                </a:extLst>
              </p:cNvPr>
              <p:cNvSpPr/>
              <p:nvPr/>
            </p:nvSpPr>
            <p:spPr>
              <a:xfrm>
                <a:off x="1842570" y="980727"/>
                <a:ext cx="5828018" cy="516193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119" name="组合 118">
                <a:extLst>
                  <a:ext uri="{FF2B5EF4-FFF2-40B4-BE49-F238E27FC236}">
                    <a16:creationId xmlns:a16="http://schemas.microsoft.com/office/drawing/2014/main" id="{F77ED3D1-EFEE-4BBC-8F41-6D2A17A0B88F}"/>
                  </a:ext>
                </a:extLst>
              </p:cNvPr>
              <p:cNvGrpSpPr/>
              <p:nvPr/>
            </p:nvGrpSpPr>
            <p:grpSpPr>
              <a:xfrm>
                <a:off x="1455586" y="980728"/>
                <a:ext cx="6197174" cy="533214"/>
                <a:chOff x="1412709" y="1688671"/>
                <a:chExt cx="6197174" cy="533214"/>
              </a:xfrm>
            </p:grpSpPr>
            <p:sp>
              <p:nvSpPr>
                <p:cNvPr id="120" name="矩形 122">
                  <a:extLst>
                    <a:ext uri="{FF2B5EF4-FFF2-40B4-BE49-F238E27FC236}">
                      <a16:creationId xmlns:a16="http://schemas.microsoft.com/office/drawing/2014/main" id="{763E7B31-3D38-4335-8BB3-1060EDECD59B}"/>
                    </a:ext>
                  </a:extLst>
                </p:cNvPr>
                <p:cNvSpPr/>
                <p:nvPr/>
              </p:nvSpPr>
              <p:spPr>
                <a:xfrm>
                  <a:off x="2377300" y="1700808"/>
                  <a:ext cx="5232583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2583" h="504056">
                      <a:moveTo>
                        <a:pt x="202781" y="0"/>
                      </a:moveTo>
                      <a:lnTo>
                        <a:pt x="5232583" y="0"/>
                      </a:lnTo>
                      <a:lnTo>
                        <a:pt x="5232583" y="504056"/>
                      </a:lnTo>
                      <a:lnTo>
                        <a:pt x="0" y="504056"/>
                      </a:lnTo>
                      <a:close/>
                    </a:path>
                  </a:pathLst>
                </a:custGeom>
                <a:solidFill>
                  <a:srgbClr val="A71C2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1" name="矩形 44">
                  <a:extLst>
                    <a:ext uri="{FF2B5EF4-FFF2-40B4-BE49-F238E27FC236}">
                      <a16:creationId xmlns:a16="http://schemas.microsoft.com/office/drawing/2014/main" id="{ECD57B90-88F8-4A59-9A58-E1B0C0797821}"/>
                    </a:ext>
                  </a:extLst>
                </p:cNvPr>
                <p:cNvSpPr/>
                <p:nvPr/>
              </p:nvSpPr>
              <p:spPr>
                <a:xfrm>
                  <a:off x="1799692" y="1700808"/>
                  <a:ext cx="738736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8736" h="504056">
                      <a:moveTo>
                        <a:pt x="0" y="0"/>
                      </a:moveTo>
                      <a:lnTo>
                        <a:pt x="738736" y="0"/>
                      </a:lnTo>
                      <a:lnTo>
                        <a:pt x="544868" y="504056"/>
                      </a:lnTo>
                      <a:lnTo>
                        <a:pt x="0" y="504056"/>
                      </a:lnTo>
                      <a:close/>
                    </a:path>
                  </a:pathLst>
                </a:custGeom>
                <a:solidFill>
                  <a:srgbClr val="A71C2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22" name="组合 121">
                  <a:extLst>
                    <a:ext uri="{FF2B5EF4-FFF2-40B4-BE49-F238E27FC236}">
                      <a16:creationId xmlns:a16="http://schemas.microsoft.com/office/drawing/2014/main" id="{4D7604A8-EEA6-4695-9A4A-24CDD96CACD5}"/>
                    </a:ext>
                  </a:extLst>
                </p:cNvPr>
                <p:cNvGrpSpPr/>
                <p:nvPr/>
              </p:nvGrpSpPr>
              <p:grpSpPr>
                <a:xfrm>
                  <a:off x="1412709" y="1688671"/>
                  <a:ext cx="873292" cy="533214"/>
                  <a:chOff x="10926798" y="1471725"/>
                  <a:chExt cx="1500188" cy="915988"/>
                </a:xfrm>
                <a:solidFill>
                  <a:sysClr val="window" lastClr="FFFFFF">
                    <a:alpha val="49000"/>
                  </a:sysClr>
                </a:solidFill>
              </p:grpSpPr>
              <p:sp>
                <p:nvSpPr>
                  <p:cNvPr id="123" name="Freeform 22">
                    <a:extLst>
                      <a:ext uri="{FF2B5EF4-FFF2-40B4-BE49-F238E27FC236}">
                        <a16:creationId xmlns:a16="http://schemas.microsoft.com/office/drawing/2014/main" id="{BA0DB583-6B78-45B5-BF0C-0B9E6F9D83E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199848" y="1922575"/>
                    <a:ext cx="266700" cy="317500"/>
                  </a:xfrm>
                  <a:custGeom>
                    <a:avLst/>
                    <a:gdLst>
                      <a:gd name="T0" fmla="*/ 27 w 71"/>
                      <a:gd name="T1" fmla="*/ 0 h 85"/>
                      <a:gd name="T2" fmla="*/ 46 w 71"/>
                      <a:gd name="T3" fmla="*/ 18 h 85"/>
                      <a:gd name="T4" fmla="*/ 71 w 71"/>
                      <a:gd name="T5" fmla="*/ 27 h 85"/>
                      <a:gd name="T6" fmla="*/ 51 w 71"/>
                      <a:gd name="T7" fmla="*/ 60 h 85"/>
                      <a:gd name="T8" fmla="*/ 61 w 71"/>
                      <a:gd name="T9" fmla="*/ 81 h 85"/>
                      <a:gd name="T10" fmla="*/ 12 w 71"/>
                      <a:gd name="T11" fmla="*/ 59 h 85"/>
                      <a:gd name="T12" fmla="*/ 27 w 71"/>
                      <a:gd name="T13" fmla="*/ 0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1" h="85">
                        <a:moveTo>
                          <a:pt x="27" y="0"/>
                        </a:moveTo>
                        <a:cubicBezTo>
                          <a:pt x="27" y="0"/>
                          <a:pt x="33" y="10"/>
                          <a:pt x="46" y="18"/>
                        </a:cubicBezTo>
                        <a:cubicBezTo>
                          <a:pt x="59" y="26"/>
                          <a:pt x="71" y="27"/>
                          <a:pt x="71" y="27"/>
                        </a:cubicBezTo>
                        <a:cubicBezTo>
                          <a:pt x="71" y="27"/>
                          <a:pt x="51" y="41"/>
                          <a:pt x="51" y="60"/>
                        </a:cubicBezTo>
                        <a:cubicBezTo>
                          <a:pt x="52" y="79"/>
                          <a:pt x="66" y="77"/>
                          <a:pt x="61" y="81"/>
                        </a:cubicBezTo>
                        <a:cubicBezTo>
                          <a:pt x="56" y="85"/>
                          <a:pt x="22" y="82"/>
                          <a:pt x="12" y="59"/>
                        </a:cubicBezTo>
                        <a:cubicBezTo>
                          <a:pt x="0" y="33"/>
                          <a:pt x="27" y="0"/>
                          <a:pt x="2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24" name="Freeform 23">
                    <a:extLst>
                      <a:ext uri="{FF2B5EF4-FFF2-40B4-BE49-F238E27FC236}">
                        <a16:creationId xmlns:a16="http://schemas.microsoft.com/office/drawing/2014/main" id="{B0A6E5B5-7CB0-4A48-B507-2C3062E8C5A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623711" y="1914638"/>
                    <a:ext cx="461963" cy="322263"/>
                  </a:xfrm>
                  <a:custGeom>
                    <a:avLst/>
                    <a:gdLst>
                      <a:gd name="T0" fmla="*/ 110 w 123"/>
                      <a:gd name="T1" fmla="*/ 3 h 86"/>
                      <a:gd name="T2" fmla="*/ 122 w 123"/>
                      <a:gd name="T3" fmla="*/ 26 h 86"/>
                      <a:gd name="T4" fmla="*/ 101 w 123"/>
                      <a:gd name="T5" fmla="*/ 67 h 86"/>
                      <a:gd name="T6" fmla="*/ 26 w 123"/>
                      <a:gd name="T7" fmla="*/ 69 h 86"/>
                      <a:gd name="T8" fmla="*/ 19 w 123"/>
                      <a:gd name="T9" fmla="*/ 47 h 86"/>
                      <a:gd name="T10" fmla="*/ 0 w 123"/>
                      <a:gd name="T11" fmla="*/ 29 h 86"/>
                      <a:gd name="T12" fmla="*/ 18 w 123"/>
                      <a:gd name="T13" fmla="*/ 21 h 86"/>
                      <a:gd name="T14" fmla="*/ 30 w 123"/>
                      <a:gd name="T15" fmla="*/ 9 h 86"/>
                      <a:gd name="T16" fmla="*/ 84 w 123"/>
                      <a:gd name="T17" fmla="*/ 40 h 86"/>
                      <a:gd name="T18" fmla="*/ 110 w 123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3" h="86">
                        <a:moveTo>
                          <a:pt x="110" y="3"/>
                        </a:moveTo>
                        <a:cubicBezTo>
                          <a:pt x="109" y="0"/>
                          <a:pt x="120" y="11"/>
                          <a:pt x="122" y="26"/>
                        </a:cubicBezTo>
                        <a:cubicBezTo>
                          <a:pt x="123" y="38"/>
                          <a:pt x="119" y="55"/>
                          <a:pt x="101" y="67"/>
                        </a:cubicBezTo>
                        <a:cubicBezTo>
                          <a:pt x="74" y="86"/>
                          <a:pt x="26" y="69"/>
                          <a:pt x="26" y="69"/>
                        </a:cubicBezTo>
                        <a:cubicBezTo>
                          <a:pt x="26" y="69"/>
                          <a:pt x="25" y="58"/>
                          <a:pt x="19" y="47"/>
                        </a:cubicBezTo>
                        <a:cubicBezTo>
                          <a:pt x="14" y="37"/>
                          <a:pt x="0" y="29"/>
                          <a:pt x="0" y="29"/>
                        </a:cubicBezTo>
                        <a:cubicBezTo>
                          <a:pt x="0" y="29"/>
                          <a:pt x="10" y="27"/>
                          <a:pt x="18" y="21"/>
                        </a:cubicBezTo>
                        <a:cubicBezTo>
                          <a:pt x="25" y="16"/>
                          <a:pt x="30" y="9"/>
                          <a:pt x="30" y="9"/>
                        </a:cubicBezTo>
                        <a:cubicBezTo>
                          <a:pt x="30" y="9"/>
                          <a:pt x="51" y="45"/>
                          <a:pt x="84" y="40"/>
                        </a:cubicBezTo>
                        <a:cubicBezTo>
                          <a:pt x="115" y="35"/>
                          <a:pt x="111" y="15"/>
                          <a:pt x="11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25" name="Freeform 24">
                    <a:extLst>
                      <a:ext uri="{FF2B5EF4-FFF2-40B4-BE49-F238E27FC236}">
                        <a16:creationId xmlns:a16="http://schemas.microsoft.com/office/drawing/2014/main" id="{5F018D80-031E-436B-91F8-B631174904A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463373" y="1598725"/>
                    <a:ext cx="419100" cy="219075"/>
                  </a:xfrm>
                  <a:custGeom>
                    <a:avLst/>
                    <a:gdLst>
                      <a:gd name="T0" fmla="*/ 86 w 112"/>
                      <a:gd name="T1" fmla="*/ 18 h 58"/>
                      <a:gd name="T2" fmla="*/ 101 w 112"/>
                      <a:gd name="T3" fmla="*/ 23 h 58"/>
                      <a:gd name="T4" fmla="*/ 112 w 112"/>
                      <a:gd name="T5" fmla="*/ 34 h 58"/>
                      <a:gd name="T6" fmla="*/ 94 w 112"/>
                      <a:gd name="T7" fmla="*/ 41 h 58"/>
                      <a:gd name="T8" fmla="*/ 82 w 112"/>
                      <a:gd name="T9" fmla="*/ 56 h 58"/>
                      <a:gd name="T10" fmla="*/ 69 w 112"/>
                      <a:gd name="T11" fmla="*/ 34 h 58"/>
                      <a:gd name="T12" fmla="*/ 38 w 112"/>
                      <a:gd name="T13" fmla="*/ 27 h 58"/>
                      <a:gd name="T14" fmla="*/ 11 w 112"/>
                      <a:gd name="T15" fmla="*/ 56 h 58"/>
                      <a:gd name="T16" fmla="*/ 3 w 112"/>
                      <a:gd name="T17" fmla="*/ 37 h 58"/>
                      <a:gd name="T18" fmla="*/ 23 w 112"/>
                      <a:gd name="T19" fmla="*/ 21 h 58"/>
                      <a:gd name="T20" fmla="*/ 55 w 112"/>
                      <a:gd name="T21" fmla="*/ 0 h 58"/>
                      <a:gd name="T22" fmla="*/ 86 w 112"/>
                      <a:gd name="T23" fmla="*/ 1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12" h="58">
                        <a:moveTo>
                          <a:pt x="86" y="18"/>
                        </a:moveTo>
                        <a:cubicBezTo>
                          <a:pt x="86" y="18"/>
                          <a:pt x="95" y="19"/>
                          <a:pt x="101" y="23"/>
                        </a:cubicBezTo>
                        <a:cubicBezTo>
                          <a:pt x="109" y="28"/>
                          <a:pt x="112" y="34"/>
                          <a:pt x="112" y="34"/>
                        </a:cubicBezTo>
                        <a:cubicBezTo>
                          <a:pt x="112" y="34"/>
                          <a:pt x="104" y="35"/>
                          <a:pt x="94" y="41"/>
                        </a:cubicBezTo>
                        <a:cubicBezTo>
                          <a:pt x="85" y="47"/>
                          <a:pt x="82" y="56"/>
                          <a:pt x="82" y="56"/>
                        </a:cubicBezTo>
                        <a:cubicBezTo>
                          <a:pt x="82" y="56"/>
                          <a:pt x="80" y="44"/>
                          <a:pt x="69" y="34"/>
                        </a:cubicBezTo>
                        <a:cubicBezTo>
                          <a:pt x="62" y="28"/>
                          <a:pt x="51" y="25"/>
                          <a:pt x="38" y="27"/>
                        </a:cubicBezTo>
                        <a:cubicBezTo>
                          <a:pt x="14" y="30"/>
                          <a:pt x="14" y="53"/>
                          <a:pt x="11" y="56"/>
                        </a:cubicBezTo>
                        <a:cubicBezTo>
                          <a:pt x="7" y="58"/>
                          <a:pt x="0" y="50"/>
                          <a:pt x="3" y="37"/>
                        </a:cubicBezTo>
                        <a:cubicBezTo>
                          <a:pt x="6" y="23"/>
                          <a:pt x="23" y="21"/>
                          <a:pt x="23" y="21"/>
                        </a:cubicBezTo>
                        <a:cubicBezTo>
                          <a:pt x="23" y="21"/>
                          <a:pt x="36" y="0"/>
                          <a:pt x="55" y="0"/>
                        </a:cubicBezTo>
                        <a:cubicBezTo>
                          <a:pt x="72" y="1"/>
                          <a:pt x="86" y="18"/>
                          <a:pt x="86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26" name="Freeform 25">
                    <a:extLst>
                      <a:ext uri="{FF2B5EF4-FFF2-40B4-BE49-F238E27FC236}">
                        <a16:creationId xmlns:a16="http://schemas.microsoft.com/office/drawing/2014/main" id="{314499A0-5A94-46D9-8DA7-1536E479586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263348" y="1471725"/>
                    <a:ext cx="728663" cy="558800"/>
                  </a:xfrm>
                  <a:custGeom>
                    <a:avLst/>
                    <a:gdLst>
                      <a:gd name="T0" fmla="*/ 164 w 194"/>
                      <a:gd name="T1" fmla="*/ 54 h 149"/>
                      <a:gd name="T2" fmla="*/ 173 w 194"/>
                      <a:gd name="T3" fmla="*/ 65 h 149"/>
                      <a:gd name="T4" fmla="*/ 183 w 194"/>
                      <a:gd name="T5" fmla="*/ 59 h 149"/>
                      <a:gd name="T6" fmla="*/ 194 w 194"/>
                      <a:gd name="T7" fmla="*/ 55 h 149"/>
                      <a:gd name="T8" fmla="*/ 177 w 194"/>
                      <a:gd name="T9" fmla="*/ 33 h 149"/>
                      <a:gd name="T10" fmla="*/ 157 w 194"/>
                      <a:gd name="T11" fmla="*/ 30 h 149"/>
                      <a:gd name="T12" fmla="*/ 106 w 194"/>
                      <a:gd name="T13" fmla="*/ 1 h 149"/>
                      <a:gd name="T14" fmla="*/ 55 w 194"/>
                      <a:gd name="T15" fmla="*/ 31 h 149"/>
                      <a:gd name="T16" fmla="*/ 18 w 194"/>
                      <a:gd name="T17" fmla="*/ 50 h 149"/>
                      <a:gd name="T18" fmla="*/ 14 w 194"/>
                      <a:gd name="T19" fmla="*/ 104 h 149"/>
                      <a:gd name="T20" fmla="*/ 118 w 194"/>
                      <a:gd name="T21" fmla="*/ 122 h 149"/>
                      <a:gd name="T22" fmla="*/ 99 w 194"/>
                      <a:gd name="T23" fmla="*/ 70 h 149"/>
                      <a:gd name="T24" fmla="*/ 67 w 194"/>
                      <a:gd name="T25" fmla="*/ 99 h 149"/>
                      <a:gd name="T26" fmla="*/ 42 w 194"/>
                      <a:gd name="T27" fmla="*/ 73 h 149"/>
                      <a:gd name="T28" fmla="*/ 66 w 194"/>
                      <a:gd name="T29" fmla="*/ 52 h 149"/>
                      <a:gd name="T30" fmla="*/ 106 w 194"/>
                      <a:gd name="T31" fmla="*/ 28 h 149"/>
                      <a:gd name="T32" fmla="*/ 149 w 194"/>
                      <a:gd name="T33" fmla="*/ 49 h 149"/>
                      <a:gd name="T34" fmla="*/ 164 w 194"/>
                      <a:gd name="T35" fmla="*/ 54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94" h="149">
                        <a:moveTo>
                          <a:pt x="164" y="54"/>
                        </a:moveTo>
                        <a:cubicBezTo>
                          <a:pt x="171" y="59"/>
                          <a:pt x="173" y="65"/>
                          <a:pt x="173" y="65"/>
                        </a:cubicBezTo>
                        <a:cubicBezTo>
                          <a:pt x="173" y="65"/>
                          <a:pt x="179" y="61"/>
                          <a:pt x="183" y="59"/>
                        </a:cubicBezTo>
                        <a:cubicBezTo>
                          <a:pt x="188" y="57"/>
                          <a:pt x="194" y="55"/>
                          <a:pt x="194" y="55"/>
                        </a:cubicBezTo>
                        <a:cubicBezTo>
                          <a:pt x="194" y="55"/>
                          <a:pt x="187" y="39"/>
                          <a:pt x="177" y="33"/>
                        </a:cubicBezTo>
                        <a:cubicBezTo>
                          <a:pt x="166" y="27"/>
                          <a:pt x="157" y="30"/>
                          <a:pt x="157" y="30"/>
                        </a:cubicBezTo>
                        <a:cubicBezTo>
                          <a:pt x="157" y="30"/>
                          <a:pt x="140" y="0"/>
                          <a:pt x="106" y="1"/>
                        </a:cubicBezTo>
                        <a:cubicBezTo>
                          <a:pt x="69" y="2"/>
                          <a:pt x="55" y="31"/>
                          <a:pt x="55" y="31"/>
                        </a:cubicBezTo>
                        <a:cubicBezTo>
                          <a:pt x="55" y="31"/>
                          <a:pt x="31" y="30"/>
                          <a:pt x="18" y="50"/>
                        </a:cubicBezTo>
                        <a:cubicBezTo>
                          <a:pt x="8" y="64"/>
                          <a:pt x="0" y="86"/>
                          <a:pt x="14" y="104"/>
                        </a:cubicBezTo>
                        <a:cubicBezTo>
                          <a:pt x="42" y="141"/>
                          <a:pt x="98" y="149"/>
                          <a:pt x="118" y="122"/>
                        </a:cubicBezTo>
                        <a:cubicBezTo>
                          <a:pt x="139" y="94"/>
                          <a:pt x="117" y="69"/>
                          <a:pt x="99" y="70"/>
                        </a:cubicBezTo>
                        <a:cubicBezTo>
                          <a:pt x="69" y="71"/>
                          <a:pt x="78" y="95"/>
                          <a:pt x="67" y="99"/>
                        </a:cubicBezTo>
                        <a:cubicBezTo>
                          <a:pt x="60" y="102"/>
                          <a:pt x="39" y="93"/>
                          <a:pt x="42" y="73"/>
                        </a:cubicBezTo>
                        <a:cubicBezTo>
                          <a:pt x="45" y="56"/>
                          <a:pt x="66" y="52"/>
                          <a:pt x="66" y="52"/>
                        </a:cubicBezTo>
                        <a:cubicBezTo>
                          <a:pt x="66" y="52"/>
                          <a:pt x="76" y="29"/>
                          <a:pt x="106" y="28"/>
                        </a:cubicBezTo>
                        <a:cubicBezTo>
                          <a:pt x="135" y="28"/>
                          <a:pt x="149" y="49"/>
                          <a:pt x="149" y="49"/>
                        </a:cubicBezTo>
                        <a:cubicBezTo>
                          <a:pt x="149" y="49"/>
                          <a:pt x="157" y="49"/>
                          <a:pt x="164" y="5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27" name="Freeform 26">
                    <a:extLst>
                      <a:ext uri="{FF2B5EF4-FFF2-40B4-BE49-F238E27FC236}">
                        <a16:creationId xmlns:a16="http://schemas.microsoft.com/office/drawing/2014/main" id="{920F45B4-9371-48F5-BF23-6D88A3704B5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650698" y="1655875"/>
                    <a:ext cx="776288" cy="731838"/>
                  </a:xfrm>
                  <a:custGeom>
                    <a:avLst/>
                    <a:gdLst>
                      <a:gd name="T0" fmla="*/ 13 w 207"/>
                      <a:gd name="T1" fmla="*/ 163 h 195"/>
                      <a:gd name="T2" fmla="*/ 19 w 207"/>
                      <a:gd name="T3" fmla="*/ 145 h 195"/>
                      <a:gd name="T4" fmla="*/ 112 w 207"/>
                      <a:gd name="T5" fmla="*/ 134 h 195"/>
                      <a:gd name="T6" fmla="*/ 99 w 207"/>
                      <a:gd name="T7" fmla="*/ 54 h 195"/>
                      <a:gd name="T8" fmla="*/ 75 w 207"/>
                      <a:gd name="T9" fmla="*/ 99 h 195"/>
                      <a:gd name="T10" fmla="*/ 36 w 207"/>
                      <a:gd name="T11" fmla="*/ 48 h 195"/>
                      <a:gd name="T12" fmla="*/ 73 w 207"/>
                      <a:gd name="T13" fmla="*/ 27 h 195"/>
                      <a:gd name="T14" fmla="*/ 123 w 207"/>
                      <a:gd name="T15" fmla="*/ 8 h 195"/>
                      <a:gd name="T16" fmla="*/ 157 w 207"/>
                      <a:gd name="T17" fmla="*/ 38 h 195"/>
                      <a:gd name="T18" fmla="*/ 199 w 207"/>
                      <a:gd name="T19" fmla="*/ 70 h 195"/>
                      <a:gd name="T20" fmla="*/ 178 w 207"/>
                      <a:gd name="T21" fmla="*/ 136 h 195"/>
                      <a:gd name="T22" fmla="*/ 132 w 207"/>
                      <a:gd name="T23" fmla="*/ 155 h 195"/>
                      <a:gd name="T24" fmla="*/ 67 w 207"/>
                      <a:gd name="T25" fmla="*/ 190 h 195"/>
                      <a:gd name="T26" fmla="*/ 0 w 207"/>
                      <a:gd name="T27" fmla="*/ 179 h 195"/>
                      <a:gd name="T28" fmla="*/ 13 w 207"/>
                      <a:gd name="T29" fmla="*/ 163 h 1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7" h="195">
                        <a:moveTo>
                          <a:pt x="13" y="163"/>
                        </a:moveTo>
                        <a:cubicBezTo>
                          <a:pt x="19" y="152"/>
                          <a:pt x="19" y="145"/>
                          <a:pt x="19" y="145"/>
                        </a:cubicBezTo>
                        <a:cubicBezTo>
                          <a:pt x="19" y="145"/>
                          <a:pt x="80" y="171"/>
                          <a:pt x="112" y="134"/>
                        </a:cubicBezTo>
                        <a:cubicBezTo>
                          <a:pt x="140" y="101"/>
                          <a:pt x="110" y="51"/>
                          <a:pt x="99" y="54"/>
                        </a:cubicBezTo>
                        <a:cubicBezTo>
                          <a:pt x="87" y="57"/>
                          <a:pt x="112" y="87"/>
                          <a:pt x="75" y="99"/>
                        </a:cubicBezTo>
                        <a:cubicBezTo>
                          <a:pt x="49" y="107"/>
                          <a:pt x="24" y="72"/>
                          <a:pt x="36" y="48"/>
                        </a:cubicBezTo>
                        <a:cubicBezTo>
                          <a:pt x="47" y="24"/>
                          <a:pt x="73" y="27"/>
                          <a:pt x="73" y="27"/>
                        </a:cubicBezTo>
                        <a:cubicBezTo>
                          <a:pt x="73" y="27"/>
                          <a:pt x="95" y="0"/>
                          <a:pt x="123" y="8"/>
                        </a:cubicBezTo>
                        <a:cubicBezTo>
                          <a:pt x="149" y="15"/>
                          <a:pt x="157" y="38"/>
                          <a:pt x="157" y="38"/>
                        </a:cubicBezTo>
                        <a:cubicBezTo>
                          <a:pt x="157" y="38"/>
                          <a:pt x="184" y="24"/>
                          <a:pt x="199" y="70"/>
                        </a:cubicBezTo>
                        <a:cubicBezTo>
                          <a:pt x="207" y="95"/>
                          <a:pt x="191" y="125"/>
                          <a:pt x="178" y="136"/>
                        </a:cubicBezTo>
                        <a:cubicBezTo>
                          <a:pt x="161" y="151"/>
                          <a:pt x="132" y="155"/>
                          <a:pt x="132" y="155"/>
                        </a:cubicBezTo>
                        <a:cubicBezTo>
                          <a:pt x="132" y="155"/>
                          <a:pt x="112" y="187"/>
                          <a:pt x="67" y="190"/>
                        </a:cubicBezTo>
                        <a:cubicBezTo>
                          <a:pt x="12" y="195"/>
                          <a:pt x="0" y="179"/>
                          <a:pt x="0" y="179"/>
                        </a:cubicBezTo>
                        <a:cubicBezTo>
                          <a:pt x="0" y="179"/>
                          <a:pt x="8" y="173"/>
                          <a:pt x="13" y="1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28" name="Freeform 27">
                    <a:extLst>
                      <a:ext uri="{FF2B5EF4-FFF2-40B4-BE49-F238E27FC236}">
                        <a16:creationId xmlns:a16="http://schemas.microsoft.com/office/drawing/2014/main" id="{91FCDBE2-28B0-4538-A824-722F06E9324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926798" y="1663813"/>
                    <a:ext cx="760413" cy="719138"/>
                  </a:xfrm>
                  <a:custGeom>
                    <a:avLst/>
                    <a:gdLst>
                      <a:gd name="T0" fmla="*/ 85 w 203"/>
                      <a:gd name="T1" fmla="*/ 29 h 192"/>
                      <a:gd name="T2" fmla="*/ 96 w 203"/>
                      <a:gd name="T3" fmla="*/ 3 h 192"/>
                      <a:gd name="T4" fmla="*/ 63 w 203"/>
                      <a:gd name="T5" fmla="*/ 11 h 192"/>
                      <a:gd name="T6" fmla="*/ 42 w 203"/>
                      <a:gd name="T7" fmla="*/ 45 h 192"/>
                      <a:gd name="T8" fmla="*/ 5 w 203"/>
                      <a:gd name="T9" fmla="*/ 100 h 192"/>
                      <a:gd name="T10" fmla="*/ 77 w 203"/>
                      <a:gd name="T11" fmla="*/ 158 h 192"/>
                      <a:gd name="T12" fmla="*/ 141 w 203"/>
                      <a:gd name="T13" fmla="*/ 191 h 192"/>
                      <a:gd name="T14" fmla="*/ 201 w 203"/>
                      <a:gd name="T15" fmla="*/ 136 h 192"/>
                      <a:gd name="T16" fmla="*/ 163 w 203"/>
                      <a:gd name="T17" fmla="*/ 96 h 192"/>
                      <a:gd name="T18" fmla="*/ 134 w 203"/>
                      <a:gd name="T19" fmla="*/ 130 h 192"/>
                      <a:gd name="T20" fmla="*/ 148 w 203"/>
                      <a:gd name="T21" fmla="*/ 155 h 192"/>
                      <a:gd name="T22" fmla="*/ 117 w 203"/>
                      <a:gd name="T23" fmla="*/ 158 h 192"/>
                      <a:gd name="T24" fmla="*/ 73 w 203"/>
                      <a:gd name="T25" fmla="*/ 112 h 192"/>
                      <a:gd name="T26" fmla="*/ 95 w 203"/>
                      <a:gd name="T27" fmla="*/ 59 h 192"/>
                      <a:gd name="T28" fmla="*/ 85 w 203"/>
                      <a:gd name="T29" fmla="*/ 29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3" h="192">
                        <a:moveTo>
                          <a:pt x="85" y="29"/>
                        </a:moveTo>
                        <a:cubicBezTo>
                          <a:pt x="87" y="16"/>
                          <a:pt x="96" y="3"/>
                          <a:pt x="96" y="3"/>
                        </a:cubicBezTo>
                        <a:cubicBezTo>
                          <a:pt x="96" y="3"/>
                          <a:pt x="80" y="0"/>
                          <a:pt x="63" y="11"/>
                        </a:cubicBezTo>
                        <a:cubicBezTo>
                          <a:pt x="40" y="27"/>
                          <a:pt x="42" y="45"/>
                          <a:pt x="42" y="45"/>
                        </a:cubicBezTo>
                        <a:cubicBezTo>
                          <a:pt x="42" y="45"/>
                          <a:pt x="0" y="50"/>
                          <a:pt x="5" y="100"/>
                        </a:cubicBezTo>
                        <a:cubicBezTo>
                          <a:pt x="11" y="146"/>
                          <a:pt x="77" y="158"/>
                          <a:pt x="77" y="158"/>
                        </a:cubicBezTo>
                        <a:cubicBezTo>
                          <a:pt x="77" y="158"/>
                          <a:pt x="98" y="192"/>
                          <a:pt x="141" y="191"/>
                        </a:cubicBezTo>
                        <a:cubicBezTo>
                          <a:pt x="176" y="191"/>
                          <a:pt x="203" y="164"/>
                          <a:pt x="201" y="136"/>
                        </a:cubicBezTo>
                        <a:cubicBezTo>
                          <a:pt x="199" y="117"/>
                          <a:pt x="188" y="95"/>
                          <a:pt x="163" y="96"/>
                        </a:cubicBezTo>
                        <a:cubicBezTo>
                          <a:pt x="142" y="98"/>
                          <a:pt x="133" y="116"/>
                          <a:pt x="134" y="130"/>
                        </a:cubicBezTo>
                        <a:cubicBezTo>
                          <a:pt x="135" y="143"/>
                          <a:pt x="150" y="147"/>
                          <a:pt x="148" y="155"/>
                        </a:cubicBezTo>
                        <a:cubicBezTo>
                          <a:pt x="147" y="162"/>
                          <a:pt x="133" y="162"/>
                          <a:pt x="117" y="158"/>
                        </a:cubicBezTo>
                        <a:cubicBezTo>
                          <a:pt x="100" y="155"/>
                          <a:pt x="72" y="142"/>
                          <a:pt x="73" y="112"/>
                        </a:cubicBezTo>
                        <a:cubicBezTo>
                          <a:pt x="75" y="83"/>
                          <a:pt x="95" y="59"/>
                          <a:pt x="95" y="59"/>
                        </a:cubicBezTo>
                        <a:cubicBezTo>
                          <a:pt x="95" y="59"/>
                          <a:pt x="83" y="42"/>
                          <a:pt x="85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117" name="Rectangle 13">
              <a:extLst>
                <a:ext uri="{FF2B5EF4-FFF2-40B4-BE49-F238E27FC236}">
                  <a16:creationId xmlns:a16="http://schemas.microsoft.com/office/drawing/2014/main" id="{EFFF26FF-429C-41FA-AA88-8969911D8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0419" y="1779871"/>
              <a:ext cx="264542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12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/>
                  <a:cs typeface="+mn-cs"/>
                </a:rPr>
                <a:t>学生爱国运动经过 </a:t>
              </a: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7E83661C-44C3-4A7C-B68A-EA8F0441899B}"/>
              </a:ext>
            </a:extLst>
          </p:cNvPr>
          <p:cNvGrpSpPr/>
          <p:nvPr/>
        </p:nvGrpSpPr>
        <p:grpSpPr>
          <a:xfrm>
            <a:off x="3661156" y="4811204"/>
            <a:ext cx="5696329" cy="560510"/>
            <a:chOff x="1455586" y="1706441"/>
            <a:chExt cx="6324071" cy="560510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C587EF78-9A0B-471F-B46F-418BBFBB1C30}"/>
                </a:ext>
              </a:extLst>
            </p:cNvPr>
            <p:cNvSpPr/>
            <p:nvPr/>
          </p:nvSpPr>
          <p:spPr>
            <a:xfrm>
              <a:off x="1685925" y="1978969"/>
              <a:ext cx="6093732" cy="287982"/>
            </a:xfrm>
            <a:prstGeom prst="rect">
              <a:avLst/>
            </a:prstGeom>
            <a:noFill/>
            <a:ln w="9525" cap="flat" cmpd="sng" algn="ctr">
              <a:solidFill>
                <a:srgbClr val="A71C2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99A282A3-EA39-4F11-916E-A63CE7E87718}"/>
                </a:ext>
              </a:extLst>
            </p:cNvPr>
            <p:cNvGrpSpPr/>
            <p:nvPr/>
          </p:nvGrpSpPr>
          <p:grpSpPr>
            <a:xfrm>
              <a:off x="1455586" y="1706441"/>
              <a:ext cx="6215002" cy="533215"/>
              <a:chOff x="1455586" y="980727"/>
              <a:chExt cx="6215002" cy="533215"/>
            </a:xfrm>
          </p:grpSpPr>
          <p:sp>
            <p:nvSpPr>
              <p:cNvPr id="133" name="矩形 132">
                <a:extLst>
                  <a:ext uri="{FF2B5EF4-FFF2-40B4-BE49-F238E27FC236}">
                    <a16:creationId xmlns:a16="http://schemas.microsoft.com/office/drawing/2014/main" id="{E04A0DCE-9233-4A24-B13D-BD2CAAE75D77}"/>
                  </a:ext>
                </a:extLst>
              </p:cNvPr>
              <p:cNvSpPr/>
              <p:nvPr/>
            </p:nvSpPr>
            <p:spPr>
              <a:xfrm>
                <a:off x="1842570" y="980727"/>
                <a:ext cx="5828018" cy="516193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134" name="组合 133">
                <a:extLst>
                  <a:ext uri="{FF2B5EF4-FFF2-40B4-BE49-F238E27FC236}">
                    <a16:creationId xmlns:a16="http://schemas.microsoft.com/office/drawing/2014/main" id="{FD3141AC-4AE3-4CE2-890B-0CFB212337B8}"/>
                  </a:ext>
                </a:extLst>
              </p:cNvPr>
              <p:cNvGrpSpPr/>
              <p:nvPr/>
            </p:nvGrpSpPr>
            <p:grpSpPr>
              <a:xfrm>
                <a:off x="1455586" y="980728"/>
                <a:ext cx="6197174" cy="533214"/>
                <a:chOff x="1412709" y="1688671"/>
                <a:chExt cx="6197174" cy="533214"/>
              </a:xfrm>
            </p:grpSpPr>
            <p:sp>
              <p:nvSpPr>
                <p:cNvPr id="135" name="矩形 122">
                  <a:extLst>
                    <a:ext uri="{FF2B5EF4-FFF2-40B4-BE49-F238E27FC236}">
                      <a16:creationId xmlns:a16="http://schemas.microsoft.com/office/drawing/2014/main" id="{131C84C4-8730-4064-B613-88ABBE8A3EA8}"/>
                    </a:ext>
                  </a:extLst>
                </p:cNvPr>
                <p:cNvSpPr/>
                <p:nvPr/>
              </p:nvSpPr>
              <p:spPr>
                <a:xfrm>
                  <a:off x="2377300" y="1700808"/>
                  <a:ext cx="5232583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2583" h="504056">
                      <a:moveTo>
                        <a:pt x="202781" y="0"/>
                      </a:moveTo>
                      <a:lnTo>
                        <a:pt x="5232583" y="0"/>
                      </a:lnTo>
                      <a:lnTo>
                        <a:pt x="5232583" y="504056"/>
                      </a:lnTo>
                      <a:lnTo>
                        <a:pt x="0" y="504056"/>
                      </a:lnTo>
                      <a:close/>
                    </a:path>
                  </a:pathLst>
                </a:custGeom>
                <a:solidFill>
                  <a:srgbClr val="A71C2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6" name="矩形 44">
                  <a:extLst>
                    <a:ext uri="{FF2B5EF4-FFF2-40B4-BE49-F238E27FC236}">
                      <a16:creationId xmlns:a16="http://schemas.microsoft.com/office/drawing/2014/main" id="{E075A458-53A4-4C59-9406-F1FB0E3940ED}"/>
                    </a:ext>
                  </a:extLst>
                </p:cNvPr>
                <p:cNvSpPr/>
                <p:nvPr/>
              </p:nvSpPr>
              <p:spPr>
                <a:xfrm>
                  <a:off x="1799692" y="1700808"/>
                  <a:ext cx="738736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8736" h="504056">
                      <a:moveTo>
                        <a:pt x="0" y="0"/>
                      </a:moveTo>
                      <a:lnTo>
                        <a:pt x="738736" y="0"/>
                      </a:lnTo>
                      <a:lnTo>
                        <a:pt x="544868" y="504056"/>
                      </a:lnTo>
                      <a:lnTo>
                        <a:pt x="0" y="504056"/>
                      </a:lnTo>
                      <a:close/>
                    </a:path>
                  </a:pathLst>
                </a:custGeom>
                <a:solidFill>
                  <a:srgbClr val="A71C2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37" name="组合 136">
                  <a:extLst>
                    <a:ext uri="{FF2B5EF4-FFF2-40B4-BE49-F238E27FC236}">
                      <a16:creationId xmlns:a16="http://schemas.microsoft.com/office/drawing/2014/main" id="{9F3B1E6E-760F-4E40-9EDF-099125A2AD6D}"/>
                    </a:ext>
                  </a:extLst>
                </p:cNvPr>
                <p:cNvGrpSpPr/>
                <p:nvPr/>
              </p:nvGrpSpPr>
              <p:grpSpPr>
                <a:xfrm>
                  <a:off x="1412709" y="1688671"/>
                  <a:ext cx="873292" cy="533214"/>
                  <a:chOff x="10926798" y="1471725"/>
                  <a:chExt cx="1500188" cy="915988"/>
                </a:xfrm>
                <a:solidFill>
                  <a:sysClr val="window" lastClr="FFFFFF">
                    <a:alpha val="49000"/>
                  </a:sysClr>
                </a:solidFill>
              </p:grpSpPr>
              <p:sp>
                <p:nvSpPr>
                  <p:cNvPr id="138" name="Freeform 22">
                    <a:extLst>
                      <a:ext uri="{FF2B5EF4-FFF2-40B4-BE49-F238E27FC236}">
                        <a16:creationId xmlns:a16="http://schemas.microsoft.com/office/drawing/2014/main" id="{BA9A5B15-54F0-499E-8D69-CEF863ADDB2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199848" y="1922575"/>
                    <a:ext cx="266700" cy="317500"/>
                  </a:xfrm>
                  <a:custGeom>
                    <a:avLst/>
                    <a:gdLst>
                      <a:gd name="T0" fmla="*/ 27 w 71"/>
                      <a:gd name="T1" fmla="*/ 0 h 85"/>
                      <a:gd name="T2" fmla="*/ 46 w 71"/>
                      <a:gd name="T3" fmla="*/ 18 h 85"/>
                      <a:gd name="T4" fmla="*/ 71 w 71"/>
                      <a:gd name="T5" fmla="*/ 27 h 85"/>
                      <a:gd name="T6" fmla="*/ 51 w 71"/>
                      <a:gd name="T7" fmla="*/ 60 h 85"/>
                      <a:gd name="T8" fmla="*/ 61 w 71"/>
                      <a:gd name="T9" fmla="*/ 81 h 85"/>
                      <a:gd name="T10" fmla="*/ 12 w 71"/>
                      <a:gd name="T11" fmla="*/ 59 h 85"/>
                      <a:gd name="T12" fmla="*/ 27 w 71"/>
                      <a:gd name="T13" fmla="*/ 0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1" h="85">
                        <a:moveTo>
                          <a:pt x="27" y="0"/>
                        </a:moveTo>
                        <a:cubicBezTo>
                          <a:pt x="27" y="0"/>
                          <a:pt x="33" y="10"/>
                          <a:pt x="46" y="18"/>
                        </a:cubicBezTo>
                        <a:cubicBezTo>
                          <a:pt x="59" y="26"/>
                          <a:pt x="71" y="27"/>
                          <a:pt x="71" y="27"/>
                        </a:cubicBezTo>
                        <a:cubicBezTo>
                          <a:pt x="71" y="27"/>
                          <a:pt x="51" y="41"/>
                          <a:pt x="51" y="60"/>
                        </a:cubicBezTo>
                        <a:cubicBezTo>
                          <a:pt x="52" y="79"/>
                          <a:pt x="66" y="77"/>
                          <a:pt x="61" y="81"/>
                        </a:cubicBezTo>
                        <a:cubicBezTo>
                          <a:pt x="56" y="85"/>
                          <a:pt x="22" y="82"/>
                          <a:pt x="12" y="59"/>
                        </a:cubicBezTo>
                        <a:cubicBezTo>
                          <a:pt x="0" y="33"/>
                          <a:pt x="27" y="0"/>
                          <a:pt x="2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39" name="Freeform 23">
                    <a:extLst>
                      <a:ext uri="{FF2B5EF4-FFF2-40B4-BE49-F238E27FC236}">
                        <a16:creationId xmlns:a16="http://schemas.microsoft.com/office/drawing/2014/main" id="{A8D7A7D4-6B39-4C44-9BAE-4BBEE2541D2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623711" y="1914638"/>
                    <a:ext cx="461963" cy="322263"/>
                  </a:xfrm>
                  <a:custGeom>
                    <a:avLst/>
                    <a:gdLst>
                      <a:gd name="T0" fmla="*/ 110 w 123"/>
                      <a:gd name="T1" fmla="*/ 3 h 86"/>
                      <a:gd name="T2" fmla="*/ 122 w 123"/>
                      <a:gd name="T3" fmla="*/ 26 h 86"/>
                      <a:gd name="T4" fmla="*/ 101 w 123"/>
                      <a:gd name="T5" fmla="*/ 67 h 86"/>
                      <a:gd name="T6" fmla="*/ 26 w 123"/>
                      <a:gd name="T7" fmla="*/ 69 h 86"/>
                      <a:gd name="T8" fmla="*/ 19 w 123"/>
                      <a:gd name="T9" fmla="*/ 47 h 86"/>
                      <a:gd name="T10" fmla="*/ 0 w 123"/>
                      <a:gd name="T11" fmla="*/ 29 h 86"/>
                      <a:gd name="T12" fmla="*/ 18 w 123"/>
                      <a:gd name="T13" fmla="*/ 21 h 86"/>
                      <a:gd name="T14" fmla="*/ 30 w 123"/>
                      <a:gd name="T15" fmla="*/ 9 h 86"/>
                      <a:gd name="T16" fmla="*/ 84 w 123"/>
                      <a:gd name="T17" fmla="*/ 40 h 86"/>
                      <a:gd name="T18" fmla="*/ 110 w 123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3" h="86">
                        <a:moveTo>
                          <a:pt x="110" y="3"/>
                        </a:moveTo>
                        <a:cubicBezTo>
                          <a:pt x="109" y="0"/>
                          <a:pt x="120" y="11"/>
                          <a:pt x="122" y="26"/>
                        </a:cubicBezTo>
                        <a:cubicBezTo>
                          <a:pt x="123" y="38"/>
                          <a:pt x="119" y="55"/>
                          <a:pt x="101" y="67"/>
                        </a:cubicBezTo>
                        <a:cubicBezTo>
                          <a:pt x="74" y="86"/>
                          <a:pt x="26" y="69"/>
                          <a:pt x="26" y="69"/>
                        </a:cubicBezTo>
                        <a:cubicBezTo>
                          <a:pt x="26" y="69"/>
                          <a:pt x="25" y="58"/>
                          <a:pt x="19" y="47"/>
                        </a:cubicBezTo>
                        <a:cubicBezTo>
                          <a:pt x="14" y="37"/>
                          <a:pt x="0" y="29"/>
                          <a:pt x="0" y="29"/>
                        </a:cubicBezTo>
                        <a:cubicBezTo>
                          <a:pt x="0" y="29"/>
                          <a:pt x="10" y="27"/>
                          <a:pt x="18" y="21"/>
                        </a:cubicBezTo>
                        <a:cubicBezTo>
                          <a:pt x="25" y="16"/>
                          <a:pt x="30" y="9"/>
                          <a:pt x="30" y="9"/>
                        </a:cubicBezTo>
                        <a:cubicBezTo>
                          <a:pt x="30" y="9"/>
                          <a:pt x="51" y="45"/>
                          <a:pt x="84" y="40"/>
                        </a:cubicBezTo>
                        <a:cubicBezTo>
                          <a:pt x="115" y="35"/>
                          <a:pt x="111" y="15"/>
                          <a:pt x="11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40" name="Freeform 24">
                    <a:extLst>
                      <a:ext uri="{FF2B5EF4-FFF2-40B4-BE49-F238E27FC236}">
                        <a16:creationId xmlns:a16="http://schemas.microsoft.com/office/drawing/2014/main" id="{00C425DC-4885-4337-A172-B4D6A3E2201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463373" y="1598725"/>
                    <a:ext cx="419100" cy="219075"/>
                  </a:xfrm>
                  <a:custGeom>
                    <a:avLst/>
                    <a:gdLst>
                      <a:gd name="T0" fmla="*/ 86 w 112"/>
                      <a:gd name="T1" fmla="*/ 18 h 58"/>
                      <a:gd name="T2" fmla="*/ 101 w 112"/>
                      <a:gd name="T3" fmla="*/ 23 h 58"/>
                      <a:gd name="T4" fmla="*/ 112 w 112"/>
                      <a:gd name="T5" fmla="*/ 34 h 58"/>
                      <a:gd name="T6" fmla="*/ 94 w 112"/>
                      <a:gd name="T7" fmla="*/ 41 h 58"/>
                      <a:gd name="T8" fmla="*/ 82 w 112"/>
                      <a:gd name="T9" fmla="*/ 56 h 58"/>
                      <a:gd name="T10" fmla="*/ 69 w 112"/>
                      <a:gd name="T11" fmla="*/ 34 h 58"/>
                      <a:gd name="T12" fmla="*/ 38 w 112"/>
                      <a:gd name="T13" fmla="*/ 27 h 58"/>
                      <a:gd name="T14" fmla="*/ 11 w 112"/>
                      <a:gd name="T15" fmla="*/ 56 h 58"/>
                      <a:gd name="T16" fmla="*/ 3 w 112"/>
                      <a:gd name="T17" fmla="*/ 37 h 58"/>
                      <a:gd name="T18" fmla="*/ 23 w 112"/>
                      <a:gd name="T19" fmla="*/ 21 h 58"/>
                      <a:gd name="T20" fmla="*/ 55 w 112"/>
                      <a:gd name="T21" fmla="*/ 0 h 58"/>
                      <a:gd name="T22" fmla="*/ 86 w 112"/>
                      <a:gd name="T23" fmla="*/ 1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12" h="58">
                        <a:moveTo>
                          <a:pt x="86" y="18"/>
                        </a:moveTo>
                        <a:cubicBezTo>
                          <a:pt x="86" y="18"/>
                          <a:pt x="95" y="19"/>
                          <a:pt x="101" y="23"/>
                        </a:cubicBezTo>
                        <a:cubicBezTo>
                          <a:pt x="109" y="28"/>
                          <a:pt x="112" y="34"/>
                          <a:pt x="112" y="34"/>
                        </a:cubicBezTo>
                        <a:cubicBezTo>
                          <a:pt x="112" y="34"/>
                          <a:pt x="104" y="35"/>
                          <a:pt x="94" y="41"/>
                        </a:cubicBezTo>
                        <a:cubicBezTo>
                          <a:pt x="85" y="47"/>
                          <a:pt x="82" y="56"/>
                          <a:pt x="82" y="56"/>
                        </a:cubicBezTo>
                        <a:cubicBezTo>
                          <a:pt x="82" y="56"/>
                          <a:pt x="80" y="44"/>
                          <a:pt x="69" y="34"/>
                        </a:cubicBezTo>
                        <a:cubicBezTo>
                          <a:pt x="62" y="28"/>
                          <a:pt x="51" y="25"/>
                          <a:pt x="38" y="27"/>
                        </a:cubicBezTo>
                        <a:cubicBezTo>
                          <a:pt x="14" y="30"/>
                          <a:pt x="14" y="53"/>
                          <a:pt x="11" y="56"/>
                        </a:cubicBezTo>
                        <a:cubicBezTo>
                          <a:pt x="7" y="58"/>
                          <a:pt x="0" y="50"/>
                          <a:pt x="3" y="37"/>
                        </a:cubicBezTo>
                        <a:cubicBezTo>
                          <a:pt x="6" y="23"/>
                          <a:pt x="23" y="21"/>
                          <a:pt x="23" y="21"/>
                        </a:cubicBezTo>
                        <a:cubicBezTo>
                          <a:pt x="23" y="21"/>
                          <a:pt x="36" y="0"/>
                          <a:pt x="55" y="0"/>
                        </a:cubicBezTo>
                        <a:cubicBezTo>
                          <a:pt x="72" y="1"/>
                          <a:pt x="86" y="18"/>
                          <a:pt x="86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41" name="Freeform 25">
                    <a:extLst>
                      <a:ext uri="{FF2B5EF4-FFF2-40B4-BE49-F238E27FC236}">
                        <a16:creationId xmlns:a16="http://schemas.microsoft.com/office/drawing/2014/main" id="{2837EE8F-7715-490F-83AA-6AD546EE602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263348" y="1471725"/>
                    <a:ext cx="728663" cy="558800"/>
                  </a:xfrm>
                  <a:custGeom>
                    <a:avLst/>
                    <a:gdLst>
                      <a:gd name="T0" fmla="*/ 164 w 194"/>
                      <a:gd name="T1" fmla="*/ 54 h 149"/>
                      <a:gd name="T2" fmla="*/ 173 w 194"/>
                      <a:gd name="T3" fmla="*/ 65 h 149"/>
                      <a:gd name="T4" fmla="*/ 183 w 194"/>
                      <a:gd name="T5" fmla="*/ 59 h 149"/>
                      <a:gd name="T6" fmla="*/ 194 w 194"/>
                      <a:gd name="T7" fmla="*/ 55 h 149"/>
                      <a:gd name="T8" fmla="*/ 177 w 194"/>
                      <a:gd name="T9" fmla="*/ 33 h 149"/>
                      <a:gd name="T10" fmla="*/ 157 w 194"/>
                      <a:gd name="T11" fmla="*/ 30 h 149"/>
                      <a:gd name="T12" fmla="*/ 106 w 194"/>
                      <a:gd name="T13" fmla="*/ 1 h 149"/>
                      <a:gd name="T14" fmla="*/ 55 w 194"/>
                      <a:gd name="T15" fmla="*/ 31 h 149"/>
                      <a:gd name="T16" fmla="*/ 18 w 194"/>
                      <a:gd name="T17" fmla="*/ 50 h 149"/>
                      <a:gd name="T18" fmla="*/ 14 w 194"/>
                      <a:gd name="T19" fmla="*/ 104 h 149"/>
                      <a:gd name="T20" fmla="*/ 118 w 194"/>
                      <a:gd name="T21" fmla="*/ 122 h 149"/>
                      <a:gd name="T22" fmla="*/ 99 w 194"/>
                      <a:gd name="T23" fmla="*/ 70 h 149"/>
                      <a:gd name="T24" fmla="*/ 67 w 194"/>
                      <a:gd name="T25" fmla="*/ 99 h 149"/>
                      <a:gd name="T26" fmla="*/ 42 w 194"/>
                      <a:gd name="T27" fmla="*/ 73 h 149"/>
                      <a:gd name="T28" fmla="*/ 66 w 194"/>
                      <a:gd name="T29" fmla="*/ 52 h 149"/>
                      <a:gd name="T30" fmla="*/ 106 w 194"/>
                      <a:gd name="T31" fmla="*/ 28 h 149"/>
                      <a:gd name="T32" fmla="*/ 149 w 194"/>
                      <a:gd name="T33" fmla="*/ 49 h 149"/>
                      <a:gd name="T34" fmla="*/ 164 w 194"/>
                      <a:gd name="T35" fmla="*/ 54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94" h="149">
                        <a:moveTo>
                          <a:pt x="164" y="54"/>
                        </a:moveTo>
                        <a:cubicBezTo>
                          <a:pt x="171" y="59"/>
                          <a:pt x="173" y="65"/>
                          <a:pt x="173" y="65"/>
                        </a:cubicBezTo>
                        <a:cubicBezTo>
                          <a:pt x="173" y="65"/>
                          <a:pt x="179" y="61"/>
                          <a:pt x="183" y="59"/>
                        </a:cubicBezTo>
                        <a:cubicBezTo>
                          <a:pt x="188" y="57"/>
                          <a:pt x="194" y="55"/>
                          <a:pt x="194" y="55"/>
                        </a:cubicBezTo>
                        <a:cubicBezTo>
                          <a:pt x="194" y="55"/>
                          <a:pt x="187" y="39"/>
                          <a:pt x="177" y="33"/>
                        </a:cubicBezTo>
                        <a:cubicBezTo>
                          <a:pt x="166" y="27"/>
                          <a:pt x="157" y="30"/>
                          <a:pt x="157" y="30"/>
                        </a:cubicBezTo>
                        <a:cubicBezTo>
                          <a:pt x="157" y="30"/>
                          <a:pt x="140" y="0"/>
                          <a:pt x="106" y="1"/>
                        </a:cubicBezTo>
                        <a:cubicBezTo>
                          <a:pt x="69" y="2"/>
                          <a:pt x="55" y="31"/>
                          <a:pt x="55" y="31"/>
                        </a:cubicBezTo>
                        <a:cubicBezTo>
                          <a:pt x="55" y="31"/>
                          <a:pt x="31" y="30"/>
                          <a:pt x="18" y="50"/>
                        </a:cubicBezTo>
                        <a:cubicBezTo>
                          <a:pt x="8" y="64"/>
                          <a:pt x="0" y="86"/>
                          <a:pt x="14" y="104"/>
                        </a:cubicBezTo>
                        <a:cubicBezTo>
                          <a:pt x="42" y="141"/>
                          <a:pt x="98" y="149"/>
                          <a:pt x="118" y="122"/>
                        </a:cubicBezTo>
                        <a:cubicBezTo>
                          <a:pt x="139" y="94"/>
                          <a:pt x="117" y="69"/>
                          <a:pt x="99" y="70"/>
                        </a:cubicBezTo>
                        <a:cubicBezTo>
                          <a:pt x="69" y="71"/>
                          <a:pt x="78" y="95"/>
                          <a:pt x="67" y="99"/>
                        </a:cubicBezTo>
                        <a:cubicBezTo>
                          <a:pt x="60" y="102"/>
                          <a:pt x="39" y="93"/>
                          <a:pt x="42" y="73"/>
                        </a:cubicBezTo>
                        <a:cubicBezTo>
                          <a:pt x="45" y="56"/>
                          <a:pt x="66" y="52"/>
                          <a:pt x="66" y="52"/>
                        </a:cubicBezTo>
                        <a:cubicBezTo>
                          <a:pt x="66" y="52"/>
                          <a:pt x="76" y="29"/>
                          <a:pt x="106" y="28"/>
                        </a:cubicBezTo>
                        <a:cubicBezTo>
                          <a:pt x="135" y="28"/>
                          <a:pt x="149" y="49"/>
                          <a:pt x="149" y="49"/>
                        </a:cubicBezTo>
                        <a:cubicBezTo>
                          <a:pt x="149" y="49"/>
                          <a:pt x="157" y="49"/>
                          <a:pt x="164" y="5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42" name="Freeform 26">
                    <a:extLst>
                      <a:ext uri="{FF2B5EF4-FFF2-40B4-BE49-F238E27FC236}">
                        <a16:creationId xmlns:a16="http://schemas.microsoft.com/office/drawing/2014/main" id="{3DCF4237-2A43-4249-9C6F-0647C6D5A5D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650698" y="1655875"/>
                    <a:ext cx="776288" cy="731838"/>
                  </a:xfrm>
                  <a:custGeom>
                    <a:avLst/>
                    <a:gdLst>
                      <a:gd name="T0" fmla="*/ 13 w 207"/>
                      <a:gd name="T1" fmla="*/ 163 h 195"/>
                      <a:gd name="T2" fmla="*/ 19 w 207"/>
                      <a:gd name="T3" fmla="*/ 145 h 195"/>
                      <a:gd name="T4" fmla="*/ 112 w 207"/>
                      <a:gd name="T5" fmla="*/ 134 h 195"/>
                      <a:gd name="T6" fmla="*/ 99 w 207"/>
                      <a:gd name="T7" fmla="*/ 54 h 195"/>
                      <a:gd name="T8" fmla="*/ 75 w 207"/>
                      <a:gd name="T9" fmla="*/ 99 h 195"/>
                      <a:gd name="T10" fmla="*/ 36 w 207"/>
                      <a:gd name="T11" fmla="*/ 48 h 195"/>
                      <a:gd name="T12" fmla="*/ 73 w 207"/>
                      <a:gd name="T13" fmla="*/ 27 h 195"/>
                      <a:gd name="T14" fmla="*/ 123 w 207"/>
                      <a:gd name="T15" fmla="*/ 8 h 195"/>
                      <a:gd name="T16" fmla="*/ 157 w 207"/>
                      <a:gd name="T17" fmla="*/ 38 h 195"/>
                      <a:gd name="T18" fmla="*/ 199 w 207"/>
                      <a:gd name="T19" fmla="*/ 70 h 195"/>
                      <a:gd name="T20" fmla="*/ 178 w 207"/>
                      <a:gd name="T21" fmla="*/ 136 h 195"/>
                      <a:gd name="T22" fmla="*/ 132 w 207"/>
                      <a:gd name="T23" fmla="*/ 155 h 195"/>
                      <a:gd name="T24" fmla="*/ 67 w 207"/>
                      <a:gd name="T25" fmla="*/ 190 h 195"/>
                      <a:gd name="T26" fmla="*/ 0 w 207"/>
                      <a:gd name="T27" fmla="*/ 179 h 195"/>
                      <a:gd name="T28" fmla="*/ 13 w 207"/>
                      <a:gd name="T29" fmla="*/ 163 h 1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7" h="195">
                        <a:moveTo>
                          <a:pt x="13" y="163"/>
                        </a:moveTo>
                        <a:cubicBezTo>
                          <a:pt x="19" y="152"/>
                          <a:pt x="19" y="145"/>
                          <a:pt x="19" y="145"/>
                        </a:cubicBezTo>
                        <a:cubicBezTo>
                          <a:pt x="19" y="145"/>
                          <a:pt x="80" y="171"/>
                          <a:pt x="112" y="134"/>
                        </a:cubicBezTo>
                        <a:cubicBezTo>
                          <a:pt x="140" y="101"/>
                          <a:pt x="110" y="51"/>
                          <a:pt x="99" y="54"/>
                        </a:cubicBezTo>
                        <a:cubicBezTo>
                          <a:pt x="87" y="57"/>
                          <a:pt x="112" y="87"/>
                          <a:pt x="75" y="99"/>
                        </a:cubicBezTo>
                        <a:cubicBezTo>
                          <a:pt x="49" y="107"/>
                          <a:pt x="24" y="72"/>
                          <a:pt x="36" y="48"/>
                        </a:cubicBezTo>
                        <a:cubicBezTo>
                          <a:pt x="47" y="24"/>
                          <a:pt x="73" y="27"/>
                          <a:pt x="73" y="27"/>
                        </a:cubicBezTo>
                        <a:cubicBezTo>
                          <a:pt x="73" y="27"/>
                          <a:pt x="95" y="0"/>
                          <a:pt x="123" y="8"/>
                        </a:cubicBezTo>
                        <a:cubicBezTo>
                          <a:pt x="149" y="15"/>
                          <a:pt x="157" y="38"/>
                          <a:pt x="157" y="38"/>
                        </a:cubicBezTo>
                        <a:cubicBezTo>
                          <a:pt x="157" y="38"/>
                          <a:pt x="184" y="24"/>
                          <a:pt x="199" y="70"/>
                        </a:cubicBezTo>
                        <a:cubicBezTo>
                          <a:pt x="207" y="95"/>
                          <a:pt x="191" y="125"/>
                          <a:pt x="178" y="136"/>
                        </a:cubicBezTo>
                        <a:cubicBezTo>
                          <a:pt x="161" y="151"/>
                          <a:pt x="132" y="155"/>
                          <a:pt x="132" y="155"/>
                        </a:cubicBezTo>
                        <a:cubicBezTo>
                          <a:pt x="132" y="155"/>
                          <a:pt x="112" y="187"/>
                          <a:pt x="67" y="190"/>
                        </a:cubicBezTo>
                        <a:cubicBezTo>
                          <a:pt x="12" y="195"/>
                          <a:pt x="0" y="179"/>
                          <a:pt x="0" y="179"/>
                        </a:cubicBezTo>
                        <a:cubicBezTo>
                          <a:pt x="0" y="179"/>
                          <a:pt x="8" y="173"/>
                          <a:pt x="13" y="1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43" name="Freeform 27">
                    <a:extLst>
                      <a:ext uri="{FF2B5EF4-FFF2-40B4-BE49-F238E27FC236}">
                        <a16:creationId xmlns:a16="http://schemas.microsoft.com/office/drawing/2014/main" id="{A1E94AB7-EE81-47FB-B072-185F05A9316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926798" y="1663813"/>
                    <a:ext cx="760413" cy="719138"/>
                  </a:xfrm>
                  <a:custGeom>
                    <a:avLst/>
                    <a:gdLst>
                      <a:gd name="T0" fmla="*/ 85 w 203"/>
                      <a:gd name="T1" fmla="*/ 29 h 192"/>
                      <a:gd name="T2" fmla="*/ 96 w 203"/>
                      <a:gd name="T3" fmla="*/ 3 h 192"/>
                      <a:gd name="T4" fmla="*/ 63 w 203"/>
                      <a:gd name="T5" fmla="*/ 11 h 192"/>
                      <a:gd name="T6" fmla="*/ 42 w 203"/>
                      <a:gd name="T7" fmla="*/ 45 h 192"/>
                      <a:gd name="T8" fmla="*/ 5 w 203"/>
                      <a:gd name="T9" fmla="*/ 100 h 192"/>
                      <a:gd name="T10" fmla="*/ 77 w 203"/>
                      <a:gd name="T11" fmla="*/ 158 h 192"/>
                      <a:gd name="T12" fmla="*/ 141 w 203"/>
                      <a:gd name="T13" fmla="*/ 191 h 192"/>
                      <a:gd name="T14" fmla="*/ 201 w 203"/>
                      <a:gd name="T15" fmla="*/ 136 h 192"/>
                      <a:gd name="T16" fmla="*/ 163 w 203"/>
                      <a:gd name="T17" fmla="*/ 96 h 192"/>
                      <a:gd name="T18" fmla="*/ 134 w 203"/>
                      <a:gd name="T19" fmla="*/ 130 h 192"/>
                      <a:gd name="T20" fmla="*/ 148 w 203"/>
                      <a:gd name="T21" fmla="*/ 155 h 192"/>
                      <a:gd name="T22" fmla="*/ 117 w 203"/>
                      <a:gd name="T23" fmla="*/ 158 h 192"/>
                      <a:gd name="T24" fmla="*/ 73 w 203"/>
                      <a:gd name="T25" fmla="*/ 112 h 192"/>
                      <a:gd name="T26" fmla="*/ 95 w 203"/>
                      <a:gd name="T27" fmla="*/ 59 h 192"/>
                      <a:gd name="T28" fmla="*/ 85 w 203"/>
                      <a:gd name="T29" fmla="*/ 29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3" h="192">
                        <a:moveTo>
                          <a:pt x="85" y="29"/>
                        </a:moveTo>
                        <a:cubicBezTo>
                          <a:pt x="87" y="16"/>
                          <a:pt x="96" y="3"/>
                          <a:pt x="96" y="3"/>
                        </a:cubicBezTo>
                        <a:cubicBezTo>
                          <a:pt x="96" y="3"/>
                          <a:pt x="80" y="0"/>
                          <a:pt x="63" y="11"/>
                        </a:cubicBezTo>
                        <a:cubicBezTo>
                          <a:pt x="40" y="27"/>
                          <a:pt x="42" y="45"/>
                          <a:pt x="42" y="45"/>
                        </a:cubicBezTo>
                        <a:cubicBezTo>
                          <a:pt x="42" y="45"/>
                          <a:pt x="0" y="50"/>
                          <a:pt x="5" y="100"/>
                        </a:cubicBezTo>
                        <a:cubicBezTo>
                          <a:pt x="11" y="146"/>
                          <a:pt x="77" y="158"/>
                          <a:pt x="77" y="158"/>
                        </a:cubicBezTo>
                        <a:cubicBezTo>
                          <a:pt x="77" y="158"/>
                          <a:pt x="98" y="192"/>
                          <a:pt x="141" y="191"/>
                        </a:cubicBezTo>
                        <a:cubicBezTo>
                          <a:pt x="176" y="191"/>
                          <a:pt x="203" y="164"/>
                          <a:pt x="201" y="136"/>
                        </a:cubicBezTo>
                        <a:cubicBezTo>
                          <a:pt x="199" y="117"/>
                          <a:pt x="188" y="95"/>
                          <a:pt x="163" y="96"/>
                        </a:cubicBezTo>
                        <a:cubicBezTo>
                          <a:pt x="142" y="98"/>
                          <a:pt x="133" y="116"/>
                          <a:pt x="134" y="130"/>
                        </a:cubicBezTo>
                        <a:cubicBezTo>
                          <a:pt x="135" y="143"/>
                          <a:pt x="150" y="147"/>
                          <a:pt x="148" y="155"/>
                        </a:cubicBezTo>
                        <a:cubicBezTo>
                          <a:pt x="147" y="162"/>
                          <a:pt x="133" y="162"/>
                          <a:pt x="117" y="158"/>
                        </a:cubicBezTo>
                        <a:cubicBezTo>
                          <a:pt x="100" y="155"/>
                          <a:pt x="72" y="142"/>
                          <a:pt x="73" y="112"/>
                        </a:cubicBezTo>
                        <a:cubicBezTo>
                          <a:pt x="75" y="83"/>
                          <a:pt x="95" y="59"/>
                          <a:pt x="95" y="59"/>
                        </a:cubicBezTo>
                        <a:cubicBezTo>
                          <a:pt x="95" y="59"/>
                          <a:pt x="83" y="42"/>
                          <a:pt x="85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132" name="Rectangle 13">
              <a:extLst>
                <a:ext uri="{FF2B5EF4-FFF2-40B4-BE49-F238E27FC236}">
                  <a16:creationId xmlns:a16="http://schemas.microsoft.com/office/drawing/2014/main" id="{43B3B3B3-BA9F-429D-9C86-EE6F5B15AC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0419" y="1779871"/>
              <a:ext cx="332656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12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/>
                  <a:cs typeface="+mn-cs"/>
                </a:rPr>
                <a:t>学生爱国运动意义及精神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036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50" accel="5000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50" accel="5000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50" accel="5000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50" accel="5000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50" accel="5000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50" accel="5000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" accel="5000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50" accel="5000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5503631" y="1592952"/>
            <a:ext cx="1245512" cy="1238310"/>
            <a:chOff x="5645566" y="2158416"/>
            <a:chExt cx="903220" cy="897999"/>
          </a:xfrm>
        </p:grpSpPr>
        <p:sp>
          <p:nvSpPr>
            <p:cNvPr id="12" name="文本框 11"/>
            <p:cNvSpPr txBox="1"/>
            <p:nvPr/>
          </p:nvSpPr>
          <p:spPr>
            <a:xfrm>
              <a:off x="5689325" y="2285311"/>
              <a:ext cx="803496" cy="624942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none" rtlCol="0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charset="-122"/>
                  <a:ea typeface="隶书" panose="02010509060101010101" charset="-122"/>
                  <a:cs typeface="+mn-cs"/>
                </a:rPr>
                <a:t>壹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645566" y="2158416"/>
              <a:ext cx="903220" cy="897999"/>
              <a:chOff x="6963886" y="798260"/>
              <a:chExt cx="738664" cy="734394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6963886" y="798260"/>
                <a:ext cx="738664" cy="734394"/>
              </a:xfrm>
              <a:prstGeom prst="ellipse">
                <a:avLst/>
              </a:prstGeom>
              <a:noFill/>
              <a:ln w="1905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隶书" panose="02010509060101010101" charset="-122"/>
                  <a:ea typeface="隶书" panose="02010509060101010101" charset="-122"/>
                  <a:cs typeface="Arial" panose="020B0604020202020204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7018451" y="850692"/>
                <a:ext cx="629532" cy="629531"/>
              </a:xfrm>
              <a:prstGeom prst="ellipse">
                <a:avLst/>
              </a:prstGeom>
              <a:noFill/>
              <a:ln w="9525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隶书" panose="02010509060101010101" charset="-122"/>
                  <a:ea typeface="隶书" panose="02010509060101010101" charset="-122"/>
                  <a:cs typeface="Arial" panose="020B0604020202020204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68C5D2A-E22E-4DC2-B3A9-6589D41F19C1}"/>
              </a:ext>
            </a:extLst>
          </p:cNvPr>
          <p:cNvGrpSpPr/>
          <p:nvPr/>
        </p:nvGrpSpPr>
        <p:grpSpPr>
          <a:xfrm>
            <a:off x="1490897" y="3270635"/>
            <a:ext cx="9210206" cy="906270"/>
            <a:chOff x="1455586" y="1706441"/>
            <a:chExt cx="6324071" cy="560510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2E5B0D3-525C-496D-9EAF-8D2334BE682B}"/>
                </a:ext>
              </a:extLst>
            </p:cNvPr>
            <p:cNvSpPr/>
            <p:nvPr/>
          </p:nvSpPr>
          <p:spPr>
            <a:xfrm>
              <a:off x="1685925" y="1978969"/>
              <a:ext cx="6093732" cy="287982"/>
            </a:xfrm>
            <a:prstGeom prst="rect">
              <a:avLst/>
            </a:prstGeom>
            <a:noFill/>
            <a:ln w="9525" cap="flat" cmpd="sng" algn="ctr">
              <a:solidFill>
                <a:srgbClr val="A71C2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2D820D2C-A28D-42D4-94DA-BC2CA30F89FB}"/>
                </a:ext>
              </a:extLst>
            </p:cNvPr>
            <p:cNvGrpSpPr/>
            <p:nvPr/>
          </p:nvGrpSpPr>
          <p:grpSpPr>
            <a:xfrm>
              <a:off x="1455586" y="1706441"/>
              <a:ext cx="6215002" cy="533215"/>
              <a:chOff x="1455586" y="980727"/>
              <a:chExt cx="6215002" cy="533215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2CD39BE0-20AA-44EA-910B-17973022F94D}"/>
                  </a:ext>
                </a:extLst>
              </p:cNvPr>
              <p:cNvSpPr/>
              <p:nvPr/>
            </p:nvSpPr>
            <p:spPr>
              <a:xfrm>
                <a:off x="1842570" y="980727"/>
                <a:ext cx="5828018" cy="516193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1F880649-A719-4CAA-975C-79058D27A113}"/>
                  </a:ext>
                </a:extLst>
              </p:cNvPr>
              <p:cNvGrpSpPr/>
              <p:nvPr/>
            </p:nvGrpSpPr>
            <p:grpSpPr>
              <a:xfrm>
                <a:off x="1455586" y="980728"/>
                <a:ext cx="6197174" cy="533214"/>
                <a:chOff x="1412709" y="1688671"/>
                <a:chExt cx="6197174" cy="533214"/>
              </a:xfrm>
            </p:grpSpPr>
            <p:sp>
              <p:nvSpPr>
                <p:cNvPr id="31" name="矩形 122">
                  <a:extLst>
                    <a:ext uri="{FF2B5EF4-FFF2-40B4-BE49-F238E27FC236}">
                      <a16:creationId xmlns:a16="http://schemas.microsoft.com/office/drawing/2014/main" id="{5B4D0400-5F19-495C-A2D0-7AE83F81948B}"/>
                    </a:ext>
                  </a:extLst>
                </p:cNvPr>
                <p:cNvSpPr/>
                <p:nvPr/>
              </p:nvSpPr>
              <p:spPr>
                <a:xfrm>
                  <a:off x="2377300" y="1700808"/>
                  <a:ext cx="5232583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2583" h="504056">
                      <a:moveTo>
                        <a:pt x="202781" y="0"/>
                      </a:moveTo>
                      <a:lnTo>
                        <a:pt x="5232583" y="0"/>
                      </a:lnTo>
                      <a:lnTo>
                        <a:pt x="5232583" y="504056"/>
                      </a:lnTo>
                      <a:lnTo>
                        <a:pt x="0" y="504056"/>
                      </a:lnTo>
                      <a:close/>
                    </a:path>
                  </a:pathLst>
                </a:custGeom>
                <a:solidFill>
                  <a:srgbClr val="A71C2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矩形 44">
                  <a:extLst>
                    <a:ext uri="{FF2B5EF4-FFF2-40B4-BE49-F238E27FC236}">
                      <a16:creationId xmlns:a16="http://schemas.microsoft.com/office/drawing/2014/main" id="{C01BD976-40FC-477A-B18D-68D8672863B2}"/>
                    </a:ext>
                  </a:extLst>
                </p:cNvPr>
                <p:cNvSpPr/>
                <p:nvPr/>
              </p:nvSpPr>
              <p:spPr>
                <a:xfrm>
                  <a:off x="1799692" y="1700808"/>
                  <a:ext cx="738736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8736" h="504056">
                      <a:moveTo>
                        <a:pt x="0" y="0"/>
                      </a:moveTo>
                      <a:lnTo>
                        <a:pt x="738736" y="0"/>
                      </a:lnTo>
                      <a:lnTo>
                        <a:pt x="544868" y="504056"/>
                      </a:lnTo>
                      <a:lnTo>
                        <a:pt x="0" y="504056"/>
                      </a:lnTo>
                      <a:close/>
                    </a:path>
                  </a:pathLst>
                </a:custGeom>
                <a:solidFill>
                  <a:srgbClr val="A71C2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id="{FAF2DAEC-B01B-4912-ADE4-8D219E3968CC}"/>
                    </a:ext>
                  </a:extLst>
                </p:cNvPr>
                <p:cNvGrpSpPr/>
                <p:nvPr/>
              </p:nvGrpSpPr>
              <p:grpSpPr>
                <a:xfrm>
                  <a:off x="1412709" y="1688671"/>
                  <a:ext cx="873292" cy="533214"/>
                  <a:chOff x="10926798" y="1471725"/>
                  <a:chExt cx="1500188" cy="915988"/>
                </a:xfrm>
                <a:solidFill>
                  <a:sysClr val="window" lastClr="FFFFFF">
                    <a:alpha val="49000"/>
                  </a:sysClr>
                </a:solidFill>
              </p:grpSpPr>
              <p:sp>
                <p:nvSpPr>
                  <p:cNvPr id="34" name="Freeform 22">
                    <a:extLst>
                      <a:ext uri="{FF2B5EF4-FFF2-40B4-BE49-F238E27FC236}">
                        <a16:creationId xmlns:a16="http://schemas.microsoft.com/office/drawing/2014/main" id="{87AC2D2D-8DB2-484F-A2D7-5A4B3581049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199848" y="1922575"/>
                    <a:ext cx="266700" cy="317500"/>
                  </a:xfrm>
                  <a:custGeom>
                    <a:avLst/>
                    <a:gdLst>
                      <a:gd name="T0" fmla="*/ 27 w 71"/>
                      <a:gd name="T1" fmla="*/ 0 h 85"/>
                      <a:gd name="T2" fmla="*/ 46 w 71"/>
                      <a:gd name="T3" fmla="*/ 18 h 85"/>
                      <a:gd name="T4" fmla="*/ 71 w 71"/>
                      <a:gd name="T5" fmla="*/ 27 h 85"/>
                      <a:gd name="T6" fmla="*/ 51 w 71"/>
                      <a:gd name="T7" fmla="*/ 60 h 85"/>
                      <a:gd name="T8" fmla="*/ 61 w 71"/>
                      <a:gd name="T9" fmla="*/ 81 h 85"/>
                      <a:gd name="T10" fmla="*/ 12 w 71"/>
                      <a:gd name="T11" fmla="*/ 59 h 85"/>
                      <a:gd name="T12" fmla="*/ 27 w 71"/>
                      <a:gd name="T13" fmla="*/ 0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1" h="85">
                        <a:moveTo>
                          <a:pt x="27" y="0"/>
                        </a:moveTo>
                        <a:cubicBezTo>
                          <a:pt x="27" y="0"/>
                          <a:pt x="33" y="10"/>
                          <a:pt x="46" y="18"/>
                        </a:cubicBezTo>
                        <a:cubicBezTo>
                          <a:pt x="59" y="26"/>
                          <a:pt x="71" y="27"/>
                          <a:pt x="71" y="27"/>
                        </a:cubicBezTo>
                        <a:cubicBezTo>
                          <a:pt x="71" y="27"/>
                          <a:pt x="51" y="41"/>
                          <a:pt x="51" y="60"/>
                        </a:cubicBezTo>
                        <a:cubicBezTo>
                          <a:pt x="52" y="79"/>
                          <a:pt x="66" y="77"/>
                          <a:pt x="61" y="81"/>
                        </a:cubicBezTo>
                        <a:cubicBezTo>
                          <a:pt x="56" y="85"/>
                          <a:pt x="22" y="82"/>
                          <a:pt x="12" y="59"/>
                        </a:cubicBezTo>
                        <a:cubicBezTo>
                          <a:pt x="0" y="33"/>
                          <a:pt x="27" y="0"/>
                          <a:pt x="2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5" name="Freeform 23">
                    <a:extLst>
                      <a:ext uri="{FF2B5EF4-FFF2-40B4-BE49-F238E27FC236}">
                        <a16:creationId xmlns:a16="http://schemas.microsoft.com/office/drawing/2014/main" id="{8D08CDFB-730F-4DD6-8285-19E3EBEEB41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623711" y="1914638"/>
                    <a:ext cx="461963" cy="322263"/>
                  </a:xfrm>
                  <a:custGeom>
                    <a:avLst/>
                    <a:gdLst>
                      <a:gd name="T0" fmla="*/ 110 w 123"/>
                      <a:gd name="T1" fmla="*/ 3 h 86"/>
                      <a:gd name="T2" fmla="*/ 122 w 123"/>
                      <a:gd name="T3" fmla="*/ 26 h 86"/>
                      <a:gd name="T4" fmla="*/ 101 w 123"/>
                      <a:gd name="T5" fmla="*/ 67 h 86"/>
                      <a:gd name="T6" fmla="*/ 26 w 123"/>
                      <a:gd name="T7" fmla="*/ 69 h 86"/>
                      <a:gd name="T8" fmla="*/ 19 w 123"/>
                      <a:gd name="T9" fmla="*/ 47 h 86"/>
                      <a:gd name="T10" fmla="*/ 0 w 123"/>
                      <a:gd name="T11" fmla="*/ 29 h 86"/>
                      <a:gd name="T12" fmla="*/ 18 w 123"/>
                      <a:gd name="T13" fmla="*/ 21 h 86"/>
                      <a:gd name="T14" fmla="*/ 30 w 123"/>
                      <a:gd name="T15" fmla="*/ 9 h 86"/>
                      <a:gd name="T16" fmla="*/ 84 w 123"/>
                      <a:gd name="T17" fmla="*/ 40 h 86"/>
                      <a:gd name="T18" fmla="*/ 110 w 123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3" h="86">
                        <a:moveTo>
                          <a:pt x="110" y="3"/>
                        </a:moveTo>
                        <a:cubicBezTo>
                          <a:pt x="109" y="0"/>
                          <a:pt x="120" y="11"/>
                          <a:pt x="122" y="26"/>
                        </a:cubicBezTo>
                        <a:cubicBezTo>
                          <a:pt x="123" y="38"/>
                          <a:pt x="119" y="55"/>
                          <a:pt x="101" y="67"/>
                        </a:cubicBezTo>
                        <a:cubicBezTo>
                          <a:pt x="74" y="86"/>
                          <a:pt x="26" y="69"/>
                          <a:pt x="26" y="69"/>
                        </a:cubicBezTo>
                        <a:cubicBezTo>
                          <a:pt x="26" y="69"/>
                          <a:pt x="25" y="58"/>
                          <a:pt x="19" y="47"/>
                        </a:cubicBezTo>
                        <a:cubicBezTo>
                          <a:pt x="14" y="37"/>
                          <a:pt x="0" y="29"/>
                          <a:pt x="0" y="29"/>
                        </a:cubicBezTo>
                        <a:cubicBezTo>
                          <a:pt x="0" y="29"/>
                          <a:pt x="10" y="27"/>
                          <a:pt x="18" y="21"/>
                        </a:cubicBezTo>
                        <a:cubicBezTo>
                          <a:pt x="25" y="16"/>
                          <a:pt x="30" y="9"/>
                          <a:pt x="30" y="9"/>
                        </a:cubicBezTo>
                        <a:cubicBezTo>
                          <a:pt x="30" y="9"/>
                          <a:pt x="51" y="45"/>
                          <a:pt x="84" y="40"/>
                        </a:cubicBezTo>
                        <a:cubicBezTo>
                          <a:pt x="115" y="35"/>
                          <a:pt x="111" y="15"/>
                          <a:pt x="11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6" name="Freeform 24">
                    <a:extLst>
                      <a:ext uri="{FF2B5EF4-FFF2-40B4-BE49-F238E27FC236}">
                        <a16:creationId xmlns:a16="http://schemas.microsoft.com/office/drawing/2014/main" id="{887A2FD7-9D03-4DD4-B1A4-A900B04DDE9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463373" y="1598725"/>
                    <a:ext cx="419100" cy="219075"/>
                  </a:xfrm>
                  <a:custGeom>
                    <a:avLst/>
                    <a:gdLst>
                      <a:gd name="T0" fmla="*/ 86 w 112"/>
                      <a:gd name="T1" fmla="*/ 18 h 58"/>
                      <a:gd name="T2" fmla="*/ 101 w 112"/>
                      <a:gd name="T3" fmla="*/ 23 h 58"/>
                      <a:gd name="T4" fmla="*/ 112 w 112"/>
                      <a:gd name="T5" fmla="*/ 34 h 58"/>
                      <a:gd name="T6" fmla="*/ 94 w 112"/>
                      <a:gd name="T7" fmla="*/ 41 h 58"/>
                      <a:gd name="T8" fmla="*/ 82 w 112"/>
                      <a:gd name="T9" fmla="*/ 56 h 58"/>
                      <a:gd name="T10" fmla="*/ 69 w 112"/>
                      <a:gd name="T11" fmla="*/ 34 h 58"/>
                      <a:gd name="T12" fmla="*/ 38 w 112"/>
                      <a:gd name="T13" fmla="*/ 27 h 58"/>
                      <a:gd name="T14" fmla="*/ 11 w 112"/>
                      <a:gd name="T15" fmla="*/ 56 h 58"/>
                      <a:gd name="T16" fmla="*/ 3 w 112"/>
                      <a:gd name="T17" fmla="*/ 37 h 58"/>
                      <a:gd name="T18" fmla="*/ 23 w 112"/>
                      <a:gd name="T19" fmla="*/ 21 h 58"/>
                      <a:gd name="T20" fmla="*/ 55 w 112"/>
                      <a:gd name="T21" fmla="*/ 0 h 58"/>
                      <a:gd name="T22" fmla="*/ 86 w 112"/>
                      <a:gd name="T23" fmla="*/ 1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12" h="58">
                        <a:moveTo>
                          <a:pt x="86" y="18"/>
                        </a:moveTo>
                        <a:cubicBezTo>
                          <a:pt x="86" y="18"/>
                          <a:pt x="95" y="19"/>
                          <a:pt x="101" y="23"/>
                        </a:cubicBezTo>
                        <a:cubicBezTo>
                          <a:pt x="109" y="28"/>
                          <a:pt x="112" y="34"/>
                          <a:pt x="112" y="34"/>
                        </a:cubicBezTo>
                        <a:cubicBezTo>
                          <a:pt x="112" y="34"/>
                          <a:pt x="104" y="35"/>
                          <a:pt x="94" y="41"/>
                        </a:cubicBezTo>
                        <a:cubicBezTo>
                          <a:pt x="85" y="47"/>
                          <a:pt x="82" y="56"/>
                          <a:pt x="82" y="56"/>
                        </a:cubicBezTo>
                        <a:cubicBezTo>
                          <a:pt x="82" y="56"/>
                          <a:pt x="80" y="44"/>
                          <a:pt x="69" y="34"/>
                        </a:cubicBezTo>
                        <a:cubicBezTo>
                          <a:pt x="62" y="28"/>
                          <a:pt x="51" y="25"/>
                          <a:pt x="38" y="27"/>
                        </a:cubicBezTo>
                        <a:cubicBezTo>
                          <a:pt x="14" y="30"/>
                          <a:pt x="14" y="53"/>
                          <a:pt x="11" y="56"/>
                        </a:cubicBezTo>
                        <a:cubicBezTo>
                          <a:pt x="7" y="58"/>
                          <a:pt x="0" y="50"/>
                          <a:pt x="3" y="37"/>
                        </a:cubicBezTo>
                        <a:cubicBezTo>
                          <a:pt x="6" y="23"/>
                          <a:pt x="23" y="21"/>
                          <a:pt x="23" y="21"/>
                        </a:cubicBezTo>
                        <a:cubicBezTo>
                          <a:pt x="23" y="21"/>
                          <a:pt x="36" y="0"/>
                          <a:pt x="55" y="0"/>
                        </a:cubicBezTo>
                        <a:cubicBezTo>
                          <a:pt x="72" y="1"/>
                          <a:pt x="86" y="18"/>
                          <a:pt x="86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7" name="Freeform 25">
                    <a:extLst>
                      <a:ext uri="{FF2B5EF4-FFF2-40B4-BE49-F238E27FC236}">
                        <a16:creationId xmlns:a16="http://schemas.microsoft.com/office/drawing/2014/main" id="{E07E5288-AEAC-4A9B-9DDA-0734EE8129A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263348" y="1471725"/>
                    <a:ext cx="728663" cy="558800"/>
                  </a:xfrm>
                  <a:custGeom>
                    <a:avLst/>
                    <a:gdLst>
                      <a:gd name="T0" fmla="*/ 164 w 194"/>
                      <a:gd name="T1" fmla="*/ 54 h 149"/>
                      <a:gd name="T2" fmla="*/ 173 w 194"/>
                      <a:gd name="T3" fmla="*/ 65 h 149"/>
                      <a:gd name="T4" fmla="*/ 183 w 194"/>
                      <a:gd name="T5" fmla="*/ 59 h 149"/>
                      <a:gd name="T6" fmla="*/ 194 w 194"/>
                      <a:gd name="T7" fmla="*/ 55 h 149"/>
                      <a:gd name="T8" fmla="*/ 177 w 194"/>
                      <a:gd name="T9" fmla="*/ 33 h 149"/>
                      <a:gd name="T10" fmla="*/ 157 w 194"/>
                      <a:gd name="T11" fmla="*/ 30 h 149"/>
                      <a:gd name="T12" fmla="*/ 106 w 194"/>
                      <a:gd name="T13" fmla="*/ 1 h 149"/>
                      <a:gd name="T14" fmla="*/ 55 w 194"/>
                      <a:gd name="T15" fmla="*/ 31 h 149"/>
                      <a:gd name="T16" fmla="*/ 18 w 194"/>
                      <a:gd name="T17" fmla="*/ 50 h 149"/>
                      <a:gd name="T18" fmla="*/ 14 w 194"/>
                      <a:gd name="T19" fmla="*/ 104 h 149"/>
                      <a:gd name="T20" fmla="*/ 118 w 194"/>
                      <a:gd name="T21" fmla="*/ 122 h 149"/>
                      <a:gd name="T22" fmla="*/ 99 w 194"/>
                      <a:gd name="T23" fmla="*/ 70 h 149"/>
                      <a:gd name="T24" fmla="*/ 67 w 194"/>
                      <a:gd name="T25" fmla="*/ 99 h 149"/>
                      <a:gd name="T26" fmla="*/ 42 w 194"/>
                      <a:gd name="T27" fmla="*/ 73 h 149"/>
                      <a:gd name="T28" fmla="*/ 66 w 194"/>
                      <a:gd name="T29" fmla="*/ 52 h 149"/>
                      <a:gd name="T30" fmla="*/ 106 w 194"/>
                      <a:gd name="T31" fmla="*/ 28 h 149"/>
                      <a:gd name="T32" fmla="*/ 149 w 194"/>
                      <a:gd name="T33" fmla="*/ 49 h 149"/>
                      <a:gd name="T34" fmla="*/ 164 w 194"/>
                      <a:gd name="T35" fmla="*/ 54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94" h="149">
                        <a:moveTo>
                          <a:pt x="164" y="54"/>
                        </a:moveTo>
                        <a:cubicBezTo>
                          <a:pt x="171" y="59"/>
                          <a:pt x="173" y="65"/>
                          <a:pt x="173" y="65"/>
                        </a:cubicBezTo>
                        <a:cubicBezTo>
                          <a:pt x="173" y="65"/>
                          <a:pt x="179" y="61"/>
                          <a:pt x="183" y="59"/>
                        </a:cubicBezTo>
                        <a:cubicBezTo>
                          <a:pt x="188" y="57"/>
                          <a:pt x="194" y="55"/>
                          <a:pt x="194" y="55"/>
                        </a:cubicBezTo>
                        <a:cubicBezTo>
                          <a:pt x="194" y="55"/>
                          <a:pt x="187" y="39"/>
                          <a:pt x="177" y="33"/>
                        </a:cubicBezTo>
                        <a:cubicBezTo>
                          <a:pt x="166" y="27"/>
                          <a:pt x="157" y="30"/>
                          <a:pt x="157" y="30"/>
                        </a:cubicBezTo>
                        <a:cubicBezTo>
                          <a:pt x="157" y="30"/>
                          <a:pt x="140" y="0"/>
                          <a:pt x="106" y="1"/>
                        </a:cubicBezTo>
                        <a:cubicBezTo>
                          <a:pt x="69" y="2"/>
                          <a:pt x="55" y="31"/>
                          <a:pt x="55" y="31"/>
                        </a:cubicBezTo>
                        <a:cubicBezTo>
                          <a:pt x="55" y="31"/>
                          <a:pt x="31" y="30"/>
                          <a:pt x="18" y="50"/>
                        </a:cubicBezTo>
                        <a:cubicBezTo>
                          <a:pt x="8" y="64"/>
                          <a:pt x="0" y="86"/>
                          <a:pt x="14" y="104"/>
                        </a:cubicBezTo>
                        <a:cubicBezTo>
                          <a:pt x="42" y="141"/>
                          <a:pt x="98" y="149"/>
                          <a:pt x="118" y="122"/>
                        </a:cubicBezTo>
                        <a:cubicBezTo>
                          <a:pt x="139" y="94"/>
                          <a:pt x="117" y="69"/>
                          <a:pt x="99" y="70"/>
                        </a:cubicBezTo>
                        <a:cubicBezTo>
                          <a:pt x="69" y="71"/>
                          <a:pt x="78" y="95"/>
                          <a:pt x="67" y="99"/>
                        </a:cubicBezTo>
                        <a:cubicBezTo>
                          <a:pt x="60" y="102"/>
                          <a:pt x="39" y="93"/>
                          <a:pt x="42" y="73"/>
                        </a:cubicBezTo>
                        <a:cubicBezTo>
                          <a:pt x="45" y="56"/>
                          <a:pt x="66" y="52"/>
                          <a:pt x="66" y="52"/>
                        </a:cubicBezTo>
                        <a:cubicBezTo>
                          <a:pt x="66" y="52"/>
                          <a:pt x="76" y="29"/>
                          <a:pt x="106" y="28"/>
                        </a:cubicBezTo>
                        <a:cubicBezTo>
                          <a:pt x="135" y="28"/>
                          <a:pt x="149" y="49"/>
                          <a:pt x="149" y="49"/>
                        </a:cubicBezTo>
                        <a:cubicBezTo>
                          <a:pt x="149" y="49"/>
                          <a:pt x="157" y="49"/>
                          <a:pt x="164" y="5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8" name="Freeform 26">
                    <a:extLst>
                      <a:ext uri="{FF2B5EF4-FFF2-40B4-BE49-F238E27FC236}">
                        <a16:creationId xmlns:a16="http://schemas.microsoft.com/office/drawing/2014/main" id="{E997B310-87FF-45C9-B726-C22956CF4FD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650698" y="1655875"/>
                    <a:ext cx="776288" cy="731838"/>
                  </a:xfrm>
                  <a:custGeom>
                    <a:avLst/>
                    <a:gdLst>
                      <a:gd name="T0" fmla="*/ 13 w 207"/>
                      <a:gd name="T1" fmla="*/ 163 h 195"/>
                      <a:gd name="T2" fmla="*/ 19 w 207"/>
                      <a:gd name="T3" fmla="*/ 145 h 195"/>
                      <a:gd name="T4" fmla="*/ 112 w 207"/>
                      <a:gd name="T5" fmla="*/ 134 h 195"/>
                      <a:gd name="T6" fmla="*/ 99 w 207"/>
                      <a:gd name="T7" fmla="*/ 54 h 195"/>
                      <a:gd name="T8" fmla="*/ 75 w 207"/>
                      <a:gd name="T9" fmla="*/ 99 h 195"/>
                      <a:gd name="T10" fmla="*/ 36 w 207"/>
                      <a:gd name="T11" fmla="*/ 48 h 195"/>
                      <a:gd name="T12" fmla="*/ 73 w 207"/>
                      <a:gd name="T13" fmla="*/ 27 h 195"/>
                      <a:gd name="T14" fmla="*/ 123 w 207"/>
                      <a:gd name="T15" fmla="*/ 8 h 195"/>
                      <a:gd name="T16" fmla="*/ 157 w 207"/>
                      <a:gd name="T17" fmla="*/ 38 h 195"/>
                      <a:gd name="T18" fmla="*/ 199 w 207"/>
                      <a:gd name="T19" fmla="*/ 70 h 195"/>
                      <a:gd name="T20" fmla="*/ 178 w 207"/>
                      <a:gd name="T21" fmla="*/ 136 h 195"/>
                      <a:gd name="T22" fmla="*/ 132 w 207"/>
                      <a:gd name="T23" fmla="*/ 155 h 195"/>
                      <a:gd name="T24" fmla="*/ 67 w 207"/>
                      <a:gd name="T25" fmla="*/ 190 h 195"/>
                      <a:gd name="T26" fmla="*/ 0 w 207"/>
                      <a:gd name="T27" fmla="*/ 179 h 195"/>
                      <a:gd name="T28" fmla="*/ 13 w 207"/>
                      <a:gd name="T29" fmla="*/ 163 h 1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7" h="195">
                        <a:moveTo>
                          <a:pt x="13" y="163"/>
                        </a:moveTo>
                        <a:cubicBezTo>
                          <a:pt x="19" y="152"/>
                          <a:pt x="19" y="145"/>
                          <a:pt x="19" y="145"/>
                        </a:cubicBezTo>
                        <a:cubicBezTo>
                          <a:pt x="19" y="145"/>
                          <a:pt x="80" y="171"/>
                          <a:pt x="112" y="134"/>
                        </a:cubicBezTo>
                        <a:cubicBezTo>
                          <a:pt x="140" y="101"/>
                          <a:pt x="110" y="51"/>
                          <a:pt x="99" y="54"/>
                        </a:cubicBezTo>
                        <a:cubicBezTo>
                          <a:pt x="87" y="57"/>
                          <a:pt x="112" y="87"/>
                          <a:pt x="75" y="99"/>
                        </a:cubicBezTo>
                        <a:cubicBezTo>
                          <a:pt x="49" y="107"/>
                          <a:pt x="24" y="72"/>
                          <a:pt x="36" y="48"/>
                        </a:cubicBezTo>
                        <a:cubicBezTo>
                          <a:pt x="47" y="24"/>
                          <a:pt x="73" y="27"/>
                          <a:pt x="73" y="27"/>
                        </a:cubicBezTo>
                        <a:cubicBezTo>
                          <a:pt x="73" y="27"/>
                          <a:pt x="95" y="0"/>
                          <a:pt x="123" y="8"/>
                        </a:cubicBezTo>
                        <a:cubicBezTo>
                          <a:pt x="149" y="15"/>
                          <a:pt x="157" y="38"/>
                          <a:pt x="157" y="38"/>
                        </a:cubicBezTo>
                        <a:cubicBezTo>
                          <a:pt x="157" y="38"/>
                          <a:pt x="184" y="24"/>
                          <a:pt x="199" y="70"/>
                        </a:cubicBezTo>
                        <a:cubicBezTo>
                          <a:pt x="207" y="95"/>
                          <a:pt x="191" y="125"/>
                          <a:pt x="178" y="136"/>
                        </a:cubicBezTo>
                        <a:cubicBezTo>
                          <a:pt x="161" y="151"/>
                          <a:pt x="132" y="155"/>
                          <a:pt x="132" y="155"/>
                        </a:cubicBezTo>
                        <a:cubicBezTo>
                          <a:pt x="132" y="155"/>
                          <a:pt x="112" y="187"/>
                          <a:pt x="67" y="190"/>
                        </a:cubicBezTo>
                        <a:cubicBezTo>
                          <a:pt x="12" y="195"/>
                          <a:pt x="0" y="179"/>
                          <a:pt x="0" y="179"/>
                        </a:cubicBezTo>
                        <a:cubicBezTo>
                          <a:pt x="0" y="179"/>
                          <a:pt x="8" y="173"/>
                          <a:pt x="13" y="1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9" name="Freeform 27">
                    <a:extLst>
                      <a:ext uri="{FF2B5EF4-FFF2-40B4-BE49-F238E27FC236}">
                        <a16:creationId xmlns:a16="http://schemas.microsoft.com/office/drawing/2014/main" id="{F5325AFE-5CFD-471E-B031-93FC065F3D9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926798" y="1663813"/>
                    <a:ext cx="760413" cy="719138"/>
                  </a:xfrm>
                  <a:custGeom>
                    <a:avLst/>
                    <a:gdLst>
                      <a:gd name="T0" fmla="*/ 85 w 203"/>
                      <a:gd name="T1" fmla="*/ 29 h 192"/>
                      <a:gd name="T2" fmla="*/ 96 w 203"/>
                      <a:gd name="T3" fmla="*/ 3 h 192"/>
                      <a:gd name="T4" fmla="*/ 63 w 203"/>
                      <a:gd name="T5" fmla="*/ 11 h 192"/>
                      <a:gd name="T6" fmla="*/ 42 w 203"/>
                      <a:gd name="T7" fmla="*/ 45 h 192"/>
                      <a:gd name="T8" fmla="*/ 5 w 203"/>
                      <a:gd name="T9" fmla="*/ 100 h 192"/>
                      <a:gd name="T10" fmla="*/ 77 w 203"/>
                      <a:gd name="T11" fmla="*/ 158 h 192"/>
                      <a:gd name="T12" fmla="*/ 141 w 203"/>
                      <a:gd name="T13" fmla="*/ 191 h 192"/>
                      <a:gd name="T14" fmla="*/ 201 w 203"/>
                      <a:gd name="T15" fmla="*/ 136 h 192"/>
                      <a:gd name="T16" fmla="*/ 163 w 203"/>
                      <a:gd name="T17" fmla="*/ 96 h 192"/>
                      <a:gd name="T18" fmla="*/ 134 w 203"/>
                      <a:gd name="T19" fmla="*/ 130 h 192"/>
                      <a:gd name="T20" fmla="*/ 148 w 203"/>
                      <a:gd name="T21" fmla="*/ 155 h 192"/>
                      <a:gd name="T22" fmla="*/ 117 w 203"/>
                      <a:gd name="T23" fmla="*/ 158 h 192"/>
                      <a:gd name="T24" fmla="*/ 73 w 203"/>
                      <a:gd name="T25" fmla="*/ 112 h 192"/>
                      <a:gd name="T26" fmla="*/ 95 w 203"/>
                      <a:gd name="T27" fmla="*/ 59 h 192"/>
                      <a:gd name="T28" fmla="*/ 85 w 203"/>
                      <a:gd name="T29" fmla="*/ 29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3" h="192">
                        <a:moveTo>
                          <a:pt x="85" y="29"/>
                        </a:moveTo>
                        <a:cubicBezTo>
                          <a:pt x="87" y="16"/>
                          <a:pt x="96" y="3"/>
                          <a:pt x="96" y="3"/>
                        </a:cubicBezTo>
                        <a:cubicBezTo>
                          <a:pt x="96" y="3"/>
                          <a:pt x="80" y="0"/>
                          <a:pt x="63" y="11"/>
                        </a:cubicBezTo>
                        <a:cubicBezTo>
                          <a:pt x="40" y="27"/>
                          <a:pt x="42" y="45"/>
                          <a:pt x="42" y="45"/>
                        </a:cubicBezTo>
                        <a:cubicBezTo>
                          <a:pt x="42" y="45"/>
                          <a:pt x="0" y="50"/>
                          <a:pt x="5" y="100"/>
                        </a:cubicBezTo>
                        <a:cubicBezTo>
                          <a:pt x="11" y="146"/>
                          <a:pt x="77" y="158"/>
                          <a:pt x="77" y="158"/>
                        </a:cubicBezTo>
                        <a:cubicBezTo>
                          <a:pt x="77" y="158"/>
                          <a:pt x="98" y="192"/>
                          <a:pt x="141" y="191"/>
                        </a:cubicBezTo>
                        <a:cubicBezTo>
                          <a:pt x="176" y="191"/>
                          <a:pt x="203" y="164"/>
                          <a:pt x="201" y="136"/>
                        </a:cubicBezTo>
                        <a:cubicBezTo>
                          <a:pt x="199" y="117"/>
                          <a:pt x="188" y="95"/>
                          <a:pt x="163" y="96"/>
                        </a:cubicBezTo>
                        <a:cubicBezTo>
                          <a:pt x="142" y="98"/>
                          <a:pt x="133" y="116"/>
                          <a:pt x="134" y="130"/>
                        </a:cubicBezTo>
                        <a:cubicBezTo>
                          <a:pt x="135" y="143"/>
                          <a:pt x="150" y="147"/>
                          <a:pt x="148" y="155"/>
                        </a:cubicBezTo>
                        <a:cubicBezTo>
                          <a:pt x="147" y="162"/>
                          <a:pt x="133" y="162"/>
                          <a:pt x="117" y="158"/>
                        </a:cubicBezTo>
                        <a:cubicBezTo>
                          <a:pt x="100" y="155"/>
                          <a:pt x="72" y="142"/>
                          <a:pt x="73" y="112"/>
                        </a:cubicBezTo>
                        <a:cubicBezTo>
                          <a:pt x="75" y="83"/>
                          <a:pt x="95" y="59"/>
                          <a:pt x="95" y="59"/>
                        </a:cubicBezTo>
                        <a:cubicBezTo>
                          <a:pt x="95" y="59"/>
                          <a:pt x="83" y="42"/>
                          <a:pt x="85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27" name="Rectangle 13">
              <a:extLst>
                <a:ext uri="{FF2B5EF4-FFF2-40B4-BE49-F238E27FC236}">
                  <a16:creationId xmlns:a16="http://schemas.microsoft.com/office/drawing/2014/main" id="{C76C0245-4A47-4015-8676-74449F612B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1130" y="1771748"/>
              <a:ext cx="3753936" cy="399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0" cap="none" spc="12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/>
                  <a:cs typeface="+mn-cs"/>
                </a:rPr>
                <a:t>学生爱国运动背景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377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50" accel="5000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accel="5000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1372528" y="350520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任意多边形: 形状 2">
            <a:extLst>
              <a:ext uri="{FF2B5EF4-FFF2-40B4-BE49-F238E27FC236}">
                <a16:creationId xmlns:a16="http://schemas.microsoft.com/office/drawing/2014/main" id="{C1BF5070-5381-405A-8EC3-3486299AD209}"/>
              </a:ext>
            </a:extLst>
          </p:cNvPr>
          <p:cNvSpPr/>
          <p:nvPr/>
        </p:nvSpPr>
        <p:spPr>
          <a:xfrm rot="16200000">
            <a:off x="5837100" y="-1473518"/>
            <a:ext cx="488949" cy="3997325"/>
          </a:xfrm>
          <a:prstGeom prst="flowChartAlternateProcess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康俪金黑W8(P)" panose="020B0800000000000000" pitchFamily="34" charset="-122"/>
              <a:ea typeface="华康俪金黑W8(P)" panose="020B0800000000000000" pitchFamily="34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0AC568C-13FE-4999-92E8-FF61E647897A}"/>
              </a:ext>
            </a:extLst>
          </p:cNvPr>
          <p:cNvSpPr/>
          <p:nvPr/>
        </p:nvSpPr>
        <p:spPr>
          <a:xfrm>
            <a:off x="4542331" y="227349"/>
            <a:ext cx="31073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康俪金黑W8(P)" panose="020B0800000000000000" pitchFamily="34" charset="-122"/>
                <a:ea typeface="华康俪金黑W8(P)" panose="020B0800000000000000" pitchFamily="34" charset="-122"/>
                <a:cs typeface="+mn-cs"/>
              </a:rPr>
              <a:t>学生爱国运动背景 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1D10ADE-8878-4B2A-9932-2BE8F3BDD814}"/>
              </a:ext>
            </a:extLst>
          </p:cNvPr>
          <p:cNvSpPr/>
          <p:nvPr/>
        </p:nvSpPr>
        <p:spPr>
          <a:xfrm>
            <a:off x="980237" y="1209936"/>
            <a:ext cx="6017491" cy="50167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九一八”事变之后，日本帝国主义加紧侵略中国。他们在东北地区推行殖民地化统治的同时，利用南京国民政府的不抵抗主义，把侵略魔爪一步步伸向华北，民族危机日益严重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1935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年五六月间，日本侵略者密谋策划，在天津和河北等地制造事端，并以武力相威胁，先后迫使南京国民政府接受达成了“何梅协定”和“秦土协定”，把包括平津在内的河北、察哈尔两省的大部分主权奉送给日本。之后，日本帝国主义积极策动所谓华北五省“防共自治运动”，策划成立由其直接控制的傀儡政权，全面在华北进行政治、经济、文化侵略，“华北之大，已经安放不下一张平静的书桌了”，激起北平各阶层人民的极大愤慨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3FBA85F-7CB4-43E4-AE31-FDE62B83E28D}"/>
              </a:ext>
            </a:extLst>
          </p:cNvPr>
          <p:cNvGrpSpPr/>
          <p:nvPr/>
        </p:nvGrpSpPr>
        <p:grpSpPr>
          <a:xfrm>
            <a:off x="7473804" y="1333566"/>
            <a:ext cx="3486358" cy="4898261"/>
            <a:chOff x="8152925" y="1219204"/>
            <a:chExt cx="3486358" cy="4898261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2B66C53A-C8D8-4E55-9D05-B6C4A70EDF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hq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5400000">
              <a:off x="7446973" y="1925156"/>
              <a:ext cx="4898261" cy="3486358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4C203ABF-2721-4A94-B949-50293383B7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80361" y="1357818"/>
              <a:ext cx="2524260" cy="226114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A361017D-417F-472F-A6A3-2191EA7227E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80361" y="3757578"/>
              <a:ext cx="2524260" cy="223042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71066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1372528" y="350520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任意多边形: 形状 2">
            <a:extLst>
              <a:ext uri="{FF2B5EF4-FFF2-40B4-BE49-F238E27FC236}">
                <a16:creationId xmlns:a16="http://schemas.microsoft.com/office/drawing/2014/main" id="{C1BF5070-5381-405A-8EC3-3486299AD209}"/>
              </a:ext>
            </a:extLst>
          </p:cNvPr>
          <p:cNvSpPr/>
          <p:nvPr/>
        </p:nvSpPr>
        <p:spPr>
          <a:xfrm rot="16200000">
            <a:off x="5837100" y="-1473518"/>
            <a:ext cx="488949" cy="3997325"/>
          </a:xfrm>
          <a:prstGeom prst="flowChartAlternateProcess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康俪金黑W8(P)" panose="020B0800000000000000" pitchFamily="34" charset="-122"/>
              <a:ea typeface="华康俪金黑W8(P)" panose="020B0800000000000000" pitchFamily="34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0AC568C-13FE-4999-92E8-FF61E647897A}"/>
              </a:ext>
            </a:extLst>
          </p:cNvPr>
          <p:cNvSpPr/>
          <p:nvPr/>
        </p:nvSpPr>
        <p:spPr>
          <a:xfrm>
            <a:off x="4542331" y="227349"/>
            <a:ext cx="31073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康俪金黑W8(P)" panose="020B0800000000000000" pitchFamily="34" charset="-122"/>
                <a:ea typeface="华康俪金黑W8(P)" panose="020B0800000000000000" pitchFamily="34" charset="-122"/>
                <a:cs typeface="+mn-cs"/>
              </a:rPr>
              <a:t>学生爱国运动背景 </a:t>
            </a:r>
          </a:p>
        </p:txBody>
      </p:sp>
      <p:pic>
        <p:nvPicPr>
          <p:cNvPr id="6" name="图片 4">
            <a:extLst>
              <a:ext uri="{FF2B5EF4-FFF2-40B4-BE49-F238E27FC236}">
                <a16:creationId xmlns:a16="http://schemas.microsoft.com/office/drawing/2014/main" id="{3FE21D3F-4B38-40DF-BA79-D7D86A34CF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40" y="1742470"/>
            <a:ext cx="4438095" cy="2723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3">
            <a:extLst>
              <a:ext uri="{FF2B5EF4-FFF2-40B4-BE49-F238E27FC236}">
                <a16:creationId xmlns:a16="http://schemas.microsoft.com/office/drawing/2014/main" id="{97B262BA-4665-4122-A837-992248671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0412" y="1742470"/>
            <a:ext cx="5564187" cy="41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457200" algn="l" defTabSz="4572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1935年，中共河北省委多次发出通知、宣言，要求华北地区各级党组织，在群众中广泛宣传，开展抗日救亡斗争，并对北平市领导机构进行改组，从政治上和组织上加强了对抗日救亡运动的领导。11月，在彭涛、周小舟、谷景生、姚依林等人的领导下，北平大中学校学生成立了“北平市学生联合会”，女一中学生郭明秋为主席，姚依林为秘书长。中共北平市工作委员会在学联建立了党团，彭涛为书记</a:t>
            </a:r>
          </a:p>
        </p:txBody>
      </p:sp>
      <p:sp>
        <p:nvSpPr>
          <p:cNvPr id="8" name="矩形 3">
            <a:extLst>
              <a:ext uri="{FF2B5EF4-FFF2-40B4-BE49-F238E27FC236}">
                <a16:creationId xmlns:a16="http://schemas.microsoft.com/office/drawing/2014/main" id="{F12F1DD3-416B-48B8-8FD9-6304A85181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587" y="4613826"/>
            <a:ext cx="45720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当日本帝国主义的魔爪伸向华北大地之时，中国共产党人向劳动大众发出抵御侵略、保卫华北的号召。</a:t>
            </a:r>
          </a:p>
        </p:txBody>
      </p:sp>
    </p:spTree>
    <p:extLst>
      <p:ext uri="{BB962C8B-B14F-4D97-AF65-F5344CB8AC3E}">
        <p14:creationId xmlns:p14="http://schemas.microsoft.com/office/powerpoint/2010/main" val="213926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5503631" y="1592952"/>
            <a:ext cx="1245512" cy="1238310"/>
            <a:chOff x="5645566" y="2158416"/>
            <a:chExt cx="903220" cy="897999"/>
          </a:xfrm>
        </p:grpSpPr>
        <p:sp>
          <p:nvSpPr>
            <p:cNvPr id="12" name="文本框 11"/>
            <p:cNvSpPr txBox="1"/>
            <p:nvPr/>
          </p:nvSpPr>
          <p:spPr>
            <a:xfrm>
              <a:off x="5689325" y="2285312"/>
              <a:ext cx="803496" cy="624942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none" rtlCol="0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charset="-122"/>
                  <a:ea typeface="隶书" panose="02010509060101010101" charset="-122"/>
                  <a:cs typeface="+mn-cs"/>
                </a:rPr>
                <a:t>贰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645566" y="2158416"/>
              <a:ext cx="903220" cy="897999"/>
              <a:chOff x="6963886" y="798260"/>
              <a:chExt cx="738664" cy="734394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6963886" y="798260"/>
                <a:ext cx="738664" cy="734394"/>
              </a:xfrm>
              <a:prstGeom prst="ellipse">
                <a:avLst/>
              </a:prstGeom>
              <a:noFill/>
              <a:ln w="1905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隶书" panose="02010509060101010101" charset="-122"/>
                  <a:ea typeface="隶书" panose="02010509060101010101" charset="-122"/>
                  <a:cs typeface="Arial" panose="020B0604020202020204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7018451" y="850692"/>
                <a:ext cx="629532" cy="629531"/>
              </a:xfrm>
              <a:prstGeom prst="ellipse">
                <a:avLst/>
              </a:prstGeom>
              <a:noFill/>
              <a:ln w="9525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隶书" panose="02010509060101010101" charset="-122"/>
                  <a:ea typeface="隶书" panose="02010509060101010101" charset="-122"/>
                  <a:cs typeface="Arial" panose="020B0604020202020204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68C5D2A-E22E-4DC2-B3A9-6589D41F19C1}"/>
              </a:ext>
            </a:extLst>
          </p:cNvPr>
          <p:cNvGrpSpPr/>
          <p:nvPr/>
        </p:nvGrpSpPr>
        <p:grpSpPr>
          <a:xfrm>
            <a:off x="1490897" y="3270635"/>
            <a:ext cx="9210206" cy="906270"/>
            <a:chOff x="1455586" y="1706441"/>
            <a:chExt cx="6324071" cy="560510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2E5B0D3-525C-496D-9EAF-8D2334BE682B}"/>
                </a:ext>
              </a:extLst>
            </p:cNvPr>
            <p:cNvSpPr/>
            <p:nvPr/>
          </p:nvSpPr>
          <p:spPr>
            <a:xfrm>
              <a:off x="1685925" y="1978969"/>
              <a:ext cx="6093732" cy="287982"/>
            </a:xfrm>
            <a:prstGeom prst="rect">
              <a:avLst/>
            </a:prstGeom>
            <a:noFill/>
            <a:ln w="9525" cap="flat" cmpd="sng" algn="ctr">
              <a:solidFill>
                <a:srgbClr val="A71C2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2D820D2C-A28D-42D4-94DA-BC2CA30F89FB}"/>
                </a:ext>
              </a:extLst>
            </p:cNvPr>
            <p:cNvGrpSpPr/>
            <p:nvPr/>
          </p:nvGrpSpPr>
          <p:grpSpPr>
            <a:xfrm>
              <a:off x="1455586" y="1706441"/>
              <a:ext cx="6215002" cy="533215"/>
              <a:chOff x="1455586" y="980727"/>
              <a:chExt cx="6215002" cy="533215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2CD39BE0-20AA-44EA-910B-17973022F94D}"/>
                  </a:ext>
                </a:extLst>
              </p:cNvPr>
              <p:cNvSpPr/>
              <p:nvPr/>
            </p:nvSpPr>
            <p:spPr>
              <a:xfrm>
                <a:off x="1842570" y="980727"/>
                <a:ext cx="5828018" cy="516193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1F880649-A719-4CAA-975C-79058D27A113}"/>
                  </a:ext>
                </a:extLst>
              </p:cNvPr>
              <p:cNvGrpSpPr/>
              <p:nvPr/>
            </p:nvGrpSpPr>
            <p:grpSpPr>
              <a:xfrm>
                <a:off x="1455586" y="980728"/>
                <a:ext cx="6197174" cy="533214"/>
                <a:chOff x="1412709" y="1688671"/>
                <a:chExt cx="6197174" cy="533214"/>
              </a:xfrm>
            </p:grpSpPr>
            <p:sp>
              <p:nvSpPr>
                <p:cNvPr id="31" name="矩形 122">
                  <a:extLst>
                    <a:ext uri="{FF2B5EF4-FFF2-40B4-BE49-F238E27FC236}">
                      <a16:creationId xmlns:a16="http://schemas.microsoft.com/office/drawing/2014/main" id="{5B4D0400-5F19-495C-A2D0-7AE83F81948B}"/>
                    </a:ext>
                  </a:extLst>
                </p:cNvPr>
                <p:cNvSpPr/>
                <p:nvPr/>
              </p:nvSpPr>
              <p:spPr>
                <a:xfrm>
                  <a:off x="2377300" y="1700808"/>
                  <a:ext cx="5232583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2583" h="504056">
                      <a:moveTo>
                        <a:pt x="202781" y="0"/>
                      </a:moveTo>
                      <a:lnTo>
                        <a:pt x="5232583" y="0"/>
                      </a:lnTo>
                      <a:lnTo>
                        <a:pt x="5232583" y="504056"/>
                      </a:lnTo>
                      <a:lnTo>
                        <a:pt x="0" y="504056"/>
                      </a:lnTo>
                      <a:close/>
                    </a:path>
                  </a:pathLst>
                </a:custGeom>
                <a:solidFill>
                  <a:srgbClr val="A71C2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矩形 44">
                  <a:extLst>
                    <a:ext uri="{FF2B5EF4-FFF2-40B4-BE49-F238E27FC236}">
                      <a16:creationId xmlns:a16="http://schemas.microsoft.com/office/drawing/2014/main" id="{C01BD976-40FC-477A-B18D-68D8672863B2}"/>
                    </a:ext>
                  </a:extLst>
                </p:cNvPr>
                <p:cNvSpPr/>
                <p:nvPr/>
              </p:nvSpPr>
              <p:spPr>
                <a:xfrm>
                  <a:off x="1799692" y="1700808"/>
                  <a:ext cx="738736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8736" h="504056">
                      <a:moveTo>
                        <a:pt x="0" y="0"/>
                      </a:moveTo>
                      <a:lnTo>
                        <a:pt x="738736" y="0"/>
                      </a:lnTo>
                      <a:lnTo>
                        <a:pt x="544868" y="504056"/>
                      </a:lnTo>
                      <a:lnTo>
                        <a:pt x="0" y="504056"/>
                      </a:lnTo>
                      <a:close/>
                    </a:path>
                  </a:pathLst>
                </a:custGeom>
                <a:solidFill>
                  <a:srgbClr val="A71C2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id="{FAF2DAEC-B01B-4912-ADE4-8D219E3968CC}"/>
                    </a:ext>
                  </a:extLst>
                </p:cNvPr>
                <p:cNvGrpSpPr/>
                <p:nvPr/>
              </p:nvGrpSpPr>
              <p:grpSpPr>
                <a:xfrm>
                  <a:off x="1412709" y="1688671"/>
                  <a:ext cx="873292" cy="533214"/>
                  <a:chOff x="10926798" y="1471725"/>
                  <a:chExt cx="1500188" cy="915988"/>
                </a:xfrm>
                <a:solidFill>
                  <a:sysClr val="window" lastClr="FFFFFF">
                    <a:alpha val="49000"/>
                  </a:sysClr>
                </a:solidFill>
              </p:grpSpPr>
              <p:sp>
                <p:nvSpPr>
                  <p:cNvPr id="34" name="Freeform 22">
                    <a:extLst>
                      <a:ext uri="{FF2B5EF4-FFF2-40B4-BE49-F238E27FC236}">
                        <a16:creationId xmlns:a16="http://schemas.microsoft.com/office/drawing/2014/main" id="{87AC2D2D-8DB2-484F-A2D7-5A4B3581049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199848" y="1922575"/>
                    <a:ext cx="266700" cy="317500"/>
                  </a:xfrm>
                  <a:custGeom>
                    <a:avLst/>
                    <a:gdLst>
                      <a:gd name="T0" fmla="*/ 27 w 71"/>
                      <a:gd name="T1" fmla="*/ 0 h 85"/>
                      <a:gd name="T2" fmla="*/ 46 w 71"/>
                      <a:gd name="T3" fmla="*/ 18 h 85"/>
                      <a:gd name="T4" fmla="*/ 71 w 71"/>
                      <a:gd name="T5" fmla="*/ 27 h 85"/>
                      <a:gd name="T6" fmla="*/ 51 w 71"/>
                      <a:gd name="T7" fmla="*/ 60 h 85"/>
                      <a:gd name="T8" fmla="*/ 61 w 71"/>
                      <a:gd name="T9" fmla="*/ 81 h 85"/>
                      <a:gd name="T10" fmla="*/ 12 w 71"/>
                      <a:gd name="T11" fmla="*/ 59 h 85"/>
                      <a:gd name="T12" fmla="*/ 27 w 71"/>
                      <a:gd name="T13" fmla="*/ 0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1" h="85">
                        <a:moveTo>
                          <a:pt x="27" y="0"/>
                        </a:moveTo>
                        <a:cubicBezTo>
                          <a:pt x="27" y="0"/>
                          <a:pt x="33" y="10"/>
                          <a:pt x="46" y="18"/>
                        </a:cubicBezTo>
                        <a:cubicBezTo>
                          <a:pt x="59" y="26"/>
                          <a:pt x="71" y="27"/>
                          <a:pt x="71" y="27"/>
                        </a:cubicBezTo>
                        <a:cubicBezTo>
                          <a:pt x="71" y="27"/>
                          <a:pt x="51" y="41"/>
                          <a:pt x="51" y="60"/>
                        </a:cubicBezTo>
                        <a:cubicBezTo>
                          <a:pt x="52" y="79"/>
                          <a:pt x="66" y="77"/>
                          <a:pt x="61" y="81"/>
                        </a:cubicBezTo>
                        <a:cubicBezTo>
                          <a:pt x="56" y="85"/>
                          <a:pt x="22" y="82"/>
                          <a:pt x="12" y="59"/>
                        </a:cubicBezTo>
                        <a:cubicBezTo>
                          <a:pt x="0" y="33"/>
                          <a:pt x="27" y="0"/>
                          <a:pt x="2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5" name="Freeform 23">
                    <a:extLst>
                      <a:ext uri="{FF2B5EF4-FFF2-40B4-BE49-F238E27FC236}">
                        <a16:creationId xmlns:a16="http://schemas.microsoft.com/office/drawing/2014/main" id="{8D08CDFB-730F-4DD6-8285-19E3EBEEB41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623711" y="1914638"/>
                    <a:ext cx="461963" cy="322263"/>
                  </a:xfrm>
                  <a:custGeom>
                    <a:avLst/>
                    <a:gdLst>
                      <a:gd name="T0" fmla="*/ 110 w 123"/>
                      <a:gd name="T1" fmla="*/ 3 h 86"/>
                      <a:gd name="T2" fmla="*/ 122 w 123"/>
                      <a:gd name="T3" fmla="*/ 26 h 86"/>
                      <a:gd name="T4" fmla="*/ 101 w 123"/>
                      <a:gd name="T5" fmla="*/ 67 h 86"/>
                      <a:gd name="T6" fmla="*/ 26 w 123"/>
                      <a:gd name="T7" fmla="*/ 69 h 86"/>
                      <a:gd name="T8" fmla="*/ 19 w 123"/>
                      <a:gd name="T9" fmla="*/ 47 h 86"/>
                      <a:gd name="T10" fmla="*/ 0 w 123"/>
                      <a:gd name="T11" fmla="*/ 29 h 86"/>
                      <a:gd name="T12" fmla="*/ 18 w 123"/>
                      <a:gd name="T13" fmla="*/ 21 h 86"/>
                      <a:gd name="T14" fmla="*/ 30 w 123"/>
                      <a:gd name="T15" fmla="*/ 9 h 86"/>
                      <a:gd name="T16" fmla="*/ 84 w 123"/>
                      <a:gd name="T17" fmla="*/ 40 h 86"/>
                      <a:gd name="T18" fmla="*/ 110 w 123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3" h="86">
                        <a:moveTo>
                          <a:pt x="110" y="3"/>
                        </a:moveTo>
                        <a:cubicBezTo>
                          <a:pt x="109" y="0"/>
                          <a:pt x="120" y="11"/>
                          <a:pt x="122" y="26"/>
                        </a:cubicBezTo>
                        <a:cubicBezTo>
                          <a:pt x="123" y="38"/>
                          <a:pt x="119" y="55"/>
                          <a:pt x="101" y="67"/>
                        </a:cubicBezTo>
                        <a:cubicBezTo>
                          <a:pt x="74" y="86"/>
                          <a:pt x="26" y="69"/>
                          <a:pt x="26" y="69"/>
                        </a:cubicBezTo>
                        <a:cubicBezTo>
                          <a:pt x="26" y="69"/>
                          <a:pt x="25" y="58"/>
                          <a:pt x="19" y="47"/>
                        </a:cubicBezTo>
                        <a:cubicBezTo>
                          <a:pt x="14" y="37"/>
                          <a:pt x="0" y="29"/>
                          <a:pt x="0" y="29"/>
                        </a:cubicBezTo>
                        <a:cubicBezTo>
                          <a:pt x="0" y="29"/>
                          <a:pt x="10" y="27"/>
                          <a:pt x="18" y="21"/>
                        </a:cubicBezTo>
                        <a:cubicBezTo>
                          <a:pt x="25" y="16"/>
                          <a:pt x="30" y="9"/>
                          <a:pt x="30" y="9"/>
                        </a:cubicBezTo>
                        <a:cubicBezTo>
                          <a:pt x="30" y="9"/>
                          <a:pt x="51" y="45"/>
                          <a:pt x="84" y="40"/>
                        </a:cubicBezTo>
                        <a:cubicBezTo>
                          <a:pt x="115" y="35"/>
                          <a:pt x="111" y="15"/>
                          <a:pt x="11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6" name="Freeform 24">
                    <a:extLst>
                      <a:ext uri="{FF2B5EF4-FFF2-40B4-BE49-F238E27FC236}">
                        <a16:creationId xmlns:a16="http://schemas.microsoft.com/office/drawing/2014/main" id="{887A2FD7-9D03-4DD4-B1A4-A900B04DDE9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463373" y="1598725"/>
                    <a:ext cx="419100" cy="219075"/>
                  </a:xfrm>
                  <a:custGeom>
                    <a:avLst/>
                    <a:gdLst>
                      <a:gd name="T0" fmla="*/ 86 w 112"/>
                      <a:gd name="T1" fmla="*/ 18 h 58"/>
                      <a:gd name="T2" fmla="*/ 101 w 112"/>
                      <a:gd name="T3" fmla="*/ 23 h 58"/>
                      <a:gd name="T4" fmla="*/ 112 w 112"/>
                      <a:gd name="T5" fmla="*/ 34 h 58"/>
                      <a:gd name="T6" fmla="*/ 94 w 112"/>
                      <a:gd name="T7" fmla="*/ 41 h 58"/>
                      <a:gd name="T8" fmla="*/ 82 w 112"/>
                      <a:gd name="T9" fmla="*/ 56 h 58"/>
                      <a:gd name="T10" fmla="*/ 69 w 112"/>
                      <a:gd name="T11" fmla="*/ 34 h 58"/>
                      <a:gd name="T12" fmla="*/ 38 w 112"/>
                      <a:gd name="T13" fmla="*/ 27 h 58"/>
                      <a:gd name="T14" fmla="*/ 11 w 112"/>
                      <a:gd name="T15" fmla="*/ 56 h 58"/>
                      <a:gd name="T16" fmla="*/ 3 w 112"/>
                      <a:gd name="T17" fmla="*/ 37 h 58"/>
                      <a:gd name="T18" fmla="*/ 23 w 112"/>
                      <a:gd name="T19" fmla="*/ 21 h 58"/>
                      <a:gd name="T20" fmla="*/ 55 w 112"/>
                      <a:gd name="T21" fmla="*/ 0 h 58"/>
                      <a:gd name="T22" fmla="*/ 86 w 112"/>
                      <a:gd name="T23" fmla="*/ 1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12" h="58">
                        <a:moveTo>
                          <a:pt x="86" y="18"/>
                        </a:moveTo>
                        <a:cubicBezTo>
                          <a:pt x="86" y="18"/>
                          <a:pt x="95" y="19"/>
                          <a:pt x="101" y="23"/>
                        </a:cubicBezTo>
                        <a:cubicBezTo>
                          <a:pt x="109" y="28"/>
                          <a:pt x="112" y="34"/>
                          <a:pt x="112" y="34"/>
                        </a:cubicBezTo>
                        <a:cubicBezTo>
                          <a:pt x="112" y="34"/>
                          <a:pt x="104" y="35"/>
                          <a:pt x="94" y="41"/>
                        </a:cubicBezTo>
                        <a:cubicBezTo>
                          <a:pt x="85" y="47"/>
                          <a:pt x="82" y="56"/>
                          <a:pt x="82" y="56"/>
                        </a:cubicBezTo>
                        <a:cubicBezTo>
                          <a:pt x="82" y="56"/>
                          <a:pt x="80" y="44"/>
                          <a:pt x="69" y="34"/>
                        </a:cubicBezTo>
                        <a:cubicBezTo>
                          <a:pt x="62" y="28"/>
                          <a:pt x="51" y="25"/>
                          <a:pt x="38" y="27"/>
                        </a:cubicBezTo>
                        <a:cubicBezTo>
                          <a:pt x="14" y="30"/>
                          <a:pt x="14" y="53"/>
                          <a:pt x="11" y="56"/>
                        </a:cubicBezTo>
                        <a:cubicBezTo>
                          <a:pt x="7" y="58"/>
                          <a:pt x="0" y="50"/>
                          <a:pt x="3" y="37"/>
                        </a:cubicBezTo>
                        <a:cubicBezTo>
                          <a:pt x="6" y="23"/>
                          <a:pt x="23" y="21"/>
                          <a:pt x="23" y="21"/>
                        </a:cubicBezTo>
                        <a:cubicBezTo>
                          <a:pt x="23" y="21"/>
                          <a:pt x="36" y="0"/>
                          <a:pt x="55" y="0"/>
                        </a:cubicBezTo>
                        <a:cubicBezTo>
                          <a:pt x="72" y="1"/>
                          <a:pt x="86" y="18"/>
                          <a:pt x="86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7" name="Freeform 25">
                    <a:extLst>
                      <a:ext uri="{FF2B5EF4-FFF2-40B4-BE49-F238E27FC236}">
                        <a16:creationId xmlns:a16="http://schemas.microsoft.com/office/drawing/2014/main" id="{E07E5288-AEAC-4A9B-9DDA-0734EE8129A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263348" y="1471725"/>
                    <a:ext cx="728663" cy="558800"/>
                  </a:xfrm>
                  <a:custGeom>
                    <a:avLst/>
                    <a:gdLst>
                      <a:gd name="T0" fmla="*/ 164 w 194"/>
                      <a:gd name="T1" fmla="*/ 54 h 149"/>
                      <a:gd name="T2" fmla="*/ 173 w 194"/>
                      <a:gd name="T3" fmla="*/ 65 h 149"/>
                      <a:gd name="T4" fmla="*/ 183 w 194"/>
                      <a:gd name="T5" fmla="*/ 59 h 149"/>
                      <a:gd name="T6" fmla="*/ 194 w 194"/>
                      <a:gd name="T7" fmla="*/ 55 h 149"/>
                      <a:gd name="T8" fmla="*/ 177 w 194"/>
                      <a:gd name="T9" fmla="*/ 33 h 149"/>
                      <a:gd name="T10" fmla="*/ 157 w 194"/>
                      <a:gd name="T11" fmla="*/ 30 h 149"/>
                      <a:gd name="T12" fmla="*/ 106 w 194"/>
                      <a:gd name="T13" fmla="*/ 1 h 149"/>
                      <a:gd name="T14" fmla="*/ 55 w 194"/>
                      <a:gd name="T15" fmla="*/ 31 h 149"/>
                      <a:gd name="T16" fmla="*/ 18 w 194"/>
                      <a:gd name="T17" fmla="*/ 50 h 149"/>
                      <a:gd name="T18" fmla="*/ 14 w 194"/>
                      <a:gd name="T19" fmla="*/ 104 h 149"/>
                      <a:gd name="T20" fmla="*/ 118 w 194"/>
                      <a:gd name="T21" fmla="*/ 122 h 149"/>
                      <a:gd name="T22" fmla="*/ 99 w 194"/>
                      <a:gd name="T23" fmla="*/ 70 h 149"/>
                      <a:gd name="T24" fmla="*/ 67 w 194"/>
                      <a:gd name="T25" fmla="*/ 99 h 149"/>
                      <a:gd name="T26" fmla="*/ 42 w 194"/>
                      <a:gd name="T27" fmla="*/ 73 h 149"/>
                      <a:gd name="T28" fmla="*/ 66 w 194"/>
                      <a:gd name="T29" fmla="*/ 52 h 149"/>
                      <a:gd name="T30" fmla="*/ 106 w 194"/>
                      <a:gd name="T31" fmla="*/ 28 h 149"/>
                      <a:gd name="T32" fmla="*/ 149 w 194"/>
                      <a:gd name="T33" fmla="*/ 49 h 149"/>
                      <a:gd name="T34" fmla="*/ 164 w 194"/>
                      <a:gd name="T35" fmla="*/ 54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94" h="149">
                        <a:moveTo>
                          <a:pt x="164" y="54"/>
                        </a:moveTo>
                        <a:cubicBezTo>
                          <a:pt x="171" y="59"/>
                          <a:pt x="173" y="65"/>
                          <a:pt x="173" y="65"/>
                        </a:cubicBezTo>
                        <a:cubicBezTo>
                          <a:pt x="173" y="65"/>
                          <a:pt x="179" y="61"/>
                          <a:pt x="183" y="59"/>
                        </a:cubicBezTo>
                        <a:cubicBezTo>
                          <a:pt x="188" y="57"/>
                          <a:pt x="194" y="55"/>
                          <a:pt x="194" y="55"/>
                        </a:cubicBezTo>
                        <a:cubicBezTo>
                          <a:pt x="194" y="55"/>
                          <a:pt x="187" y="39"/>
                          <a:pt x="177" y="33"/>
                        </a:cubicBezTo>
                        <a:cubicBezTo>
                          <a:pt x="166" y="27"/>
                          <a:pt x="157" y="30"/>
                          <a:pt x="157" y="30"/>
                        </a:cubicBezTo>
                        <a:cubicBezTo>
                          <a:pt x="157" y="30"/>
                          <a:pt x="140" y="0"/>
                          <a:pt x="106" y="1"/>
                        </a:cubicBezTo>
                        <a:cubicBezTo>
                          <a:pt x="69" y="2"/>
                          <a:pt x="55" y="31"/>
                          <a:pt x="55" y="31"/>
                        </a:cubicBezTo>
                        <a:cubicBezTo>
                          <a:pt x="55" y="31"/>
                          <a:pt x="31" y="30"/>
                          <a:pt x="18" y="50"/>
                        </a:cubicBezTo>
                        <a:cubicBezTo>
                          <a:pt x="8" y="64"/>
                          <a:pt x="0" y="86"/>
                          <a:pt x="14" y="104"/>
                        </a:cubicBezTo>
                        <a:cubicBezTo>
                          <a:pt x="42" y="141"/>
                          <a:pt x="98" y="149"/>
                          <a:pt x="118" y="122"/>
                        </a:cubicBezTo>
                        <a:cubicBezTo>
                          <a:pt x="139" y="94"/>
                          <a:pt x="117" y="69"/>
                          <a:pt x="99" y="70"/>
                        </a:cubicBezTo>
                        <a:cubicBezTo>
                          <a:pt x="69" y="71"/>
                          <a:pt x="78" y="95"/>
                          <a:pt x="67" y="99"/>
                        </a:cubicBezTo>
                        <a:cubicBezTo>
                          <a:pt x="60" y="102"/>
                          <a:pt x="39" y="93"/>
                          <a:pt x="42" y="73"/>
                        </a:cubicBezTo>
                        <a:cubicBezTo>
                          <a:pt x="45" y="56"/>
                          <a:pt x="66" y="52"/>
                          <a:pt x="66" y="52"/>
                        </a:cubicBezTo>
                        <a:cubicBezTo>
                          <a:pt x="66" y="52"/>
                          <a:pt x="76" y="29"/>
                          <a:pt x="106" y="28"/>
                        </a:cubicBezTo>
                        <a:cubicBezTo>
                          <a:pt x="135" y="28"/>
                          <a:pt x="149" y="49"/>
                          <a:pt x="149" y="49"/>
                        </a:cubicBezTo>
                        <a:cubicBezTo>
                          <a:pt x="149" y="49"/>
                          <a:pt x="157" y="49"/>
                          <a:pt x="164" y="5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8" name="Freeform 26">
                    <a:extLst>
                      <a:ext uri="{FF2B5EF4-FFF2-40B4-BE49-F238E27FC236}">
                        <a16:creationId xmlns:a16="http://schemas.microsoft.com/office/drawing/2014/main" id="{E997B310-87FF-45C9-B726-C22956CF4FD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650698" y="1655875"/>
                    <a:ext cx="776288" cy="731838"/>
                  </a:xfrm>
                  <a:custGeom>
                    <a:avLst/>
                    <a:gdLst>
                      <a:gd name="T0" fmla="*/ 13 w 207"/>
                      <a:gd name="T1" fmla="*/ 163 h 195"/>
                      <a:gd name="T2" fmla="*/ 19 w 207"/>
                      <a:gd name="T3" fmla="*/ 145 h 195"/>
                      <a:gd name="T4" fmla="*/ 112 w 207"/>
                      <a:gd name="T5" fmla="*/ 134 h 195"/>
                      <a:gd name="T6" fmla="*/ 99 w 207"/>
                      <a:gd name="T7" fmla="*/ 54 h 195"/>
                      <a:gd name="T8" fmla="*/ 75 w 207"/>
                      <a:gd name="T9" fmla="*/ 99 h 195"/>
                      <a:gd name="T10" fmla="*/ 36 w 207"/>
                      <a:gd name="T11" fmla="*/ 48 h 195"/>
                      <a:gd name="T12" fmla="*/ 73 w 207"/>
                      <a:gd name="T13" fmla="*/ 27 h 195"/>
                      <a:gd name="T14" fmla="*/ 123 w 207"/>
                      <a:gd name="T15" fmla="*/ 8 h 195"/>
                      <a:gd name="T16" fmla="*/ 157 w 207"/>
                      <a:gd name="T17" fmla="*/ 38 h 195"/>
                      <a:gd name="T18" fmla="*/ 199 w 207"/>
                      <a:gd name="T19" fmla="*/ 70 h 195"/>
                      <a:gd name="T20" fmla="*/ 178 w 207"/>
                      <a:gd name="T21" fmla="*/ 136 h 195"/>
                      <a:gd name="T22" fmla="*/ 132 w 207"/>
                      <a:gd name="T23" fmla="*/ 155 h 195"/>
                      <a:gd name="T24" fmla="*/ 67 w 207"/>
                      <a:gd name="T25" fmla="*/ 190 h 195"/>
                      <a:gd name="T26" fmla="*/ 0 w 207"/>
                      <a:gd name="T27" fmla="*/ 179 h 195"/>
                      <a:gd name="T28" fmla="*/ 13 w 207"/>
                      <a:gd name="T29" fmla="*/ 163 h 1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7" h="195">
                        <a:moveTo>
                          <a:pt x="13" y="163"/>
                        </a:moveTo>
                        <a:cubicBezTo>
                          <a:pt x="19" y="152"/>
                          <a:pt x="19" y="145"/>
                          <a:pt x="19" y="145"/>
                        </a:cubicBezTo>
                        <a:cubicBezTo>
                          <a:pt x="19" y="145"/>
                          <a:pt x="80" y="171"/>
                          <a:pt x="112" y="134"/>
                        </a:cubicBezTo>
                        <a:cubicBezTo>
                          <a:pt x="140" y="101"/>
                          <a:pt x="110" y="51"/>
                          <a:pt x="99" y="54"/>
                        </a:cubicBezTo>
                        <a:cubicBezTo>
                          <a:pt x="87" y="57"/>
                          <a:pt x="112" y="87"/>
                          <a:pt x="75" y="99"/>
                        </a:cubicBezTo>
                        <a:cubicBezTo>
                          <a:pt x="49" y="107"/>
                          <a:pt x="24" y="72"/>
                          <a:pt x="36" y="48"/>
                        </a:cubicBezTo>
                        <a:cubicBezTo>
                          <a:pt x="47" y="24"/>
                          <a:pt x="73" y="27"/>
                          <a:pt x="73" y="27"/>
                        </a:cubicBezTo>
                        <a:cubicBezTo>
                          <a:pt x="73" y="27"/>
                          <a:pt x="95" y="0"/>
                          <a:pt x="123" y="8"/>
                        </a:cubicBezTo>
                        <a:cubicBezTo>
                          <a:pt x="149" y="15"/>
                          <a:pt x="157" y="38"/>
                          <a:pt x="157" y="38"/>
                        </a:cubicBezTo>
                        <a:cubicBezTo>
                          <a:pt x="157" y="38"/>
                          <a:pt x="184" y="24"/>
                          <a:pt x="199" y="70"/>
                        </a:cubicBezTo>
                        <a:cubicBezTo>
                          <a:pt x="207" y="95"/>
                          <a:pt x="191" y="125"/>
                          <a:pt x="178" y="136"/>
                        </a:cubicBezTo>
                        <a:cubicBezTo>
                          <a:pt x="161" y="151"/>
                          <a:pt x="132" y="155"/>
                          <a:pt x="132" y="155"/>
                        </a:cubicBezTo>
                        <a:cubicBezTo>
                          <a:pt x="132" y="155"/>
                          <a:pt x="112" y="187"/>
                          <a:pt x="67" y="190"/>
                        </a:cubicBezTo>
                        <a:cubicBezTo>
                          <a:pt x="12" y="195"/>
                          <a:pt x="0" y="179"/>
                          <a:pt x="0" y="179"/>
                        </a:cubicBezTo>
                        <a:cubicBezTo>
                          <a:pt x="0" y="179"/>
                          <a:pt x="8" y="173"/>
                          <a:pt x="13" y="1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9" name="Freeform 27">
                    <a:extLst>
                      <a:ext uri="{FF2B5EF4-FFF2-40B4-BE49-F238E27FC236}">
                        <a16:creationId xmlns:a16="http://schemas.microsoft.com/office/drawing/2014/main" id="{F5325AFE-5CFD-471E-B031-93FC065F3D9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926798" y="1663813"/>
                    <a:ext cx="760413" cy="719138"/>
                  </a:xfrm>
                  <a:custGeom>
                    <a:avLst/>
                    <a:gdLst>
                      <a:gd name="T0" fmla="*/ 85 w 203"/>
                      <a:gd name="T1" fmla="*/ 29 h 192"/>
                      <a:gd name="T2" fmla="*/ 96 w 203"/>
                      <a:gd name="T3" fmla="*/ 3 h 192"/>
                      <a:gd name="T4" fmla="*/ 63 w 203"/>
                      <a:gd name="T5" fmla="*/ 11 h 192"/>
                      <a:gd name="T6" fmla="*/ 42 w 203"/>
                      <a:gd name="T7" fmla="*/ 45 h 192"/>
                      <a:gd name="T8" fmla="*/ 5 w 203"/>
                      <a:gd name="T9" fmla="*/ 100 h 192"/>
                      <a:gd name="T10" fmla="*/ 77 w 203"/>
                      <a:gd name="T11" fmla="*/ 158 h 192"/>
                      <a:gd name="T12" fmla="*/ 141 w 203"/>
                      <a:gd name="T13" fmla="*/ 191 h 192"/>
                      <a:gd name="T14" fmla="*/ 201 w 203"/>
                      <a:gd name="T15" fmla="*/ 136 h 192"/>
                      <a:gd name="T16" fmla="*/ 163 w 203"/>
                      <a:gd name="T17" fmla="*/ 96 h 192"/>
                      <a:gd name="T18" fmla="*/ 134 w 203"/>
                      <a:gd name="T19" fmla="*/ 130 h 192"/>
                      <a:gd name="T20" fmla="*/ 148 w 203"/>
                      <a:gd name="T21" fmla="*/ 155 h 192"/>
                      <a:gd name="T22" fmla="*/ 117 w 203"/>
                      <a:gd name="T23" fmla="*/ 158 h 192"/>
                      <a:gd name="T24" fmla="*/ 73 w 203"/>
                      <a:gd name="T25" fmla="*/ 112 h 192"/>
                      <a:gd name="T26" fmla="*/ 95 w 203"/>
                      <a:gd name="T27" fmla="*/ 59 h 192"/>
                      <a:gd name="T28" fmla="*/ 85 w 203"/>
                      <a:gd name="T29" fmla="*/ 29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3" h="192">
                        <a:moveTo>
                          <a:pt x="85" y="29"/>
                        </a:moveTo>
                        <a:cubicBezTo>
                          <a:pt x="87" y="16"/>
                          <a:pt x="96" y="3"/>
                          <a:pt x="96" y="3"/>
                        </a:cubicBezTo>
                        <a:cubicBezTo>
                          <a:pt x="96" y="3"/>
                          <a:pt x="80" y="0"/>
                          <a:pt x="63" y="11"/>
                        </a:cubicBezTo>
                        <a:cubicBezTo>
                          <a:pt x="40" y="27"/>
                          <a:pt x="42" y="45"/>
                          <a:pt x="42" y="45"/>
                        </a:cubicBezTo>
                        <a:cubicBezTo>
                          <a:pt x="42" y="45"/>
                          <a:pt x="0" y="50"/>
                          <a:pt x="5" y="100"/>
                        </a:cubicBezTo>
                        <a:cubicBezTo>
                          <a:pt x="11" y="146"/>
                          <a:pt x="77" y="158"/>
                          <a:pt x="77" y="158"/>
                        </a:cubicBezTo>
                        <a:cubicBezTo>
                          <a:pt x="77" y="158"/>
                          <a:pt x="98" y="192"/>
                          <a:pt x="141" y="191"/>
                        </a:cubicBezTo>
                        <a:cubicBezTo>
                          <a:pt x="176" y="191"/>
                          <a:pt x="203" y="164"/>
                          <a:pt x="201" y="136"/>
                        </a:cubicBezTo>
                        <a:cubicBezTo>
                          <a:pt x="199" y="117"/>
                          <a:pt x="188" y="95"/>
                          <a:pt x="163" y="96"/>
                        </a:cubicBezTo>
                        <a:cubicBezTo>
                          <a:pt x="142" y="98"/>
                          <a:pt x="133" y="116"/>
                          <a:pt x="134" y="130"/>
                        </a:cubicBezTo>
                        <a:cubicBezTo>
                          <a:pt x="135" y="143"/>
                          <a:pt x="150" y="147"/>
                          <a:pt x="148" y="155"/>
                        </a:cubicBezTo>
                        <a:cubicBezTo>
                          <a:pt x="147" y="162"/>
                          <a:pt x="133" y="162"/>
                          <a:pt x="117" y="158"/>
                        </a:cubicBezTo>
                        <a:cubicBezTo>
                          <a:pt x="100" y="155"/>
                          <a:pt x="72" y="142"/>
                          <a:pt x="73" y="112"/>
                        </a:cubicBezTo>
                        <a:cubicBezTo>
                          <a:pt x="75" y="83"/>
                          <a:pt x="95" y="59"/>
                          <a:pt x="95" y="59"/>
                        </a:cubicBezTo>
                        <a:cubicBezTo>
                          <a:pt x="95" y="59"/>
                          <a:pt x="83" y="42"/>
                          <a:pt x="85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27" name="Rectangle 13">
              <a:extLst>
                <a:ext uri="{FF2B5EF4-FFF2-40B4-BE49-F238E27FC236}">
                  <a16:creationId xmlns:a16="http://schemas.microsoft.com/office/drawing/2014/main" id="{C76C0245-4A47-4015-8676-74449F612B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1130" y="1771748"/>
              <a:ext cx="3753936" cy="399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0" cap="none" spc="12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/>
                  <a:cs typeface="+mn-cs"/>
                </a:rPr>
                <a:t>学生爱国运动简介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894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50" accel="5000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accel="5000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1372528" y="350520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任意多边形: 形状 2">
            <a:extLst>
              <a:ext uri="{FF2B5EF4-FFF2-40B4-BE49-F238E27FC236}">
                <a16:creationId xmlns:a16="http://schemas.microsoft.com/office/drawing/2014/main" id="{C1BF5070-5381-405A-8EC3-3486299AD209}"/>
              </a:ext>
            </a:extLst>
          </p:cNvPr>
          <p:cNvSpPr/>
          <p:nvPr/>
        </p:nvSpPr>
        <p:spPr>
          <a:xfrm rot="16200000">
            <a:off x="5837100" y="-1473518"/>
            <a:ext cx="488949" cy="3997325"/>
          </a:xfrm>
          <a:prstGeom prst="flowChartAlternateProcess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康俪金黑W8(P)" panose="020B0800000000000000" pitchFamily="34" charset="-122"/>
              <a:ea typeface="华康俪金黑W8(P)" panose="020B0800000000000000" pitchFamily="34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0AC568C-13FE-4999-92E8-FF61E647897A}"/>
              </a:ext>
            </a:extLst>
          </p:cNvPr>
          <p:cNvSpPr/>
          <p:nvPr/>
        </p:nvSpPr>
        <p:spPr>
          <a:xfrm>
            <a:off x="4542331" y="227349"/>
            <a:ext cx="31073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康俪金黑W8(P)" panose="020B0800000000000000" pitchFamily="34" charset="-122"/>
                <a:ea typeface="华康俪金黑W8(P)" panose="020B0800000000000000" pitchFamily="34" charset="-122"/>
                <a:cs typeface="+mn-cs"/>
              </a:rPr>
              <a:t>学生爱国运动简介 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E46A4BA-0465-46BE-AEDF-EBEA8CC87A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051" y="4691136"/>
            <a:ext cx="9359899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1935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年的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日，北平（北京）大中学生数千人在中国共产党的领导下举行了抗日救国示威游行，反对华北自治，反抗日本帝国主义，掀起全国抗日救国新高潮，史称“一二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九”运动。这是中国共产党领导的一次大规模学生爱国运动。</a:t>
            </a:r>
          </a:p>
        </p:txBody>
      </p:sp>
      <p:pic>
        <p:nvPicPr>
          <p:cNvPr id="10" name="Picture 5" descr="058">
            <a:extLst>
              <a:ext uri="{FF2B5EF4-FFF2-40B4-BE49-F238E27FC236}">
                <a16:creationId xmlns:a16="http://schemas.microsoft.com/office/drawing/2014/main" id="{7FD498AD-C18B-401D-910B-062F6DE2B5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21162" y="1518302"/>
            <a:ext cx="3749675" cy="282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590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5503631" y="1592952"/>
            <a:ext cx="1245512" cy="1238310"/>
            <a:chOff x="5645566" y="2158416"/>
            <a:chExt cx="903220" cy="897999"/>
          </a:xfrm>
        </p:grpSpPr>
        <p:sp>
          <p:nvSpPr>
            <p:cNvPr id="12" name="文本框 11"/>
            <p:cNvSpPr txBox="1"/>
            <p:nvPr/>
          </p:nvSpPr>
          <p:spPr>
            <a:xfrm>
              <a:off x="5689325" y="2285312"/>
              <a:ext cx="803496" cy="624942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none" rtlCol="0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隶书" panose="02010509060101010101" charset="-122"/>
                  <a:ea typeface="隶书" panose="02010509060101010101" charset="-122"/>
                  <a:cs typeface="+mn-cs"/>
                </a:rPr>
                <a:t>叁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645566" y="2158416"/>
              <a:ext cx="903220" cy="897999"/>
              <a:chOff x="6963886" y="798260"/>
              <a:chExt cx="738664" cy="734394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6963886" y="798260"/>
                <a:ext cx="738664" cy="734394"/>
              </a:xfrm>
              <a:prstGeom prst="ellipse">
                <a:avLst/>
              </a:prstGeom>
              <a:noFill/>
              <a:ln w="1905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隶书" panose="02010509060101010101" charset="-122"/>
                  <a:ea typeface="隶书" panose="02010509060101010101" charset="-122"/>
                  <a:cs typeface="Arial" panose="020B0604020202020204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7018451" y="850692"/>
                <a:ext cx="629532" cy="629531"/>
              </a:xfrm>
              <a:prstGeom prst="ellipse">
                <a:avLst/>
              </a:prstGeom>
              <a:noFill/>
              <a:ln w="9525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隶书" panose="02010509060101010101" charset="-122"/>
                  <a:ea typeface="隶书" panose="02010509060101010101" charset="-122"/>
                  <a:cs typeface="Arial" panose="020B0604020202020204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68C5D2A-E22E-4DC2-B3A9-6589D41F19C1}"/>
              </a:ext>
            </a:extLst>
          </p:cNvPr>
          <p:cNvGrpSpPr/>
          <p:nvPr/>
        </p:nvGrpSpPr>
        <p:grpSpPr>
          <a:xfrm>
            <a:off x="1490897" y="3270635"/>
            <a:ext cx="9210206" cy="906270"/>
            <a:chOff x="1455586" y="1706441"/>
            <a:chExt cx="6324071" cy="560510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2E5B0D3-525C-496D-9EAF-8D2334BE682B}"/>
                </a:ext>
              </a:extLst>
            </p:cNvPr>
            <p:cNvSpPr/>
            <p:nvPr/>
          </p:nvSpPr>
          <p:spPr>
            <a:xfrm>
              <a:off x="1685925" y="1978969"/>
              <a:ext cx="6093732" cy="287982"/>
            </a:xfrm>
            <a:prstGeom prst="rect">
              <a:avLst/>
            </a:prstGeom>
            <a:noFill/>
            <a:ln w="9525" cap="flat" cmpd="sng" algn="ctr">
              <a:solidFill>
                <a:srgbClr val="A71C2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2D820D2C-A28D-42D4-94DA-BC2CA30F89FB}"/>
                </a:ext>
              </a:extLst>
            </p:cNvPr>
            <p:cNvGrpSpPr/>
            <p:nvPr/>
          </p:nvGrpSpPr>
          <p:grpSpPr>
            <a:xfrm>
              <a:off x="1455586" y="1706441"/>
              <a:ext cx="6215002" cy="533215"/>
              <a:chOff x="1455586" y="980727"/>
              <a:chExt cx="6215002" cy="533215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2CD39BE0-20AA-44EA-910B-17973022F94D}"/>
                  </a:ext>
                </a:extLst>
              </p:cNvPr>
              <p:cNvSpPr/>
              <p:nvPr/>
            </p:nvSpPr>
            <p:spPr>
              <a:xfrm>
                <a:off x="1842570" y="980727"/>
                <a:ext cx="5828018" cy="516193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1F880649-A719-4CAA-975C-79058D27A113}"/>
                  </a:ext>
                </a:extLst>
              </p:cNvPr>
              <p:cNvGrpSpPr/>
              <p:nvPr/>
            </p:nvGrpSpPr>
            <p:grpSpPr>
              <a:xfrm>
                <a:off x="1455586" y="980728"/>
                <a:ext cx="6197174" cy="533214"/>
                <a:chOff x="1412709" y="1688671"/>
                <a:chExt cx="6197174" cy="533214"/>
              </a:xfrm>
            </p:grpSpPr>
            <p:sp>
              <p:nvSpPr>
                <p:cNvPr id="31" name="矩形 122">
                  <a:extLst>
                    <a:ext uri="{FF2B5EF4-FFF2-40B4-BE49-F238E27FC236}">
                      <a16:creationId xmlns:a16="http://schemas.microsoft.com/office/drawing/2014/main" id="{5B4D0400-5F19-495C-A2D0-7AE83F81948B}"/>
                    </a:ext>
                  </a:extLst>
                </p:cNvPr>
                <p:cNvSpPr/>
                <p:nvPr/>
              </p:nvSpPr>
              <p:spPr>
                <a:xfrm>
                  <a:off x="2377300" y="1700808"/>
                  <a:ext cx="5232583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2583" h="504056">
                      <a:moveTo>
                        <a:pt x="202781" y="0"/>
                      </a:moveTo>
                      <a:lnTo>
                        <a:pt x="5232583" y="0"/>
                      </a:lnTo>
                      <a:lnTo>
                        <a:pt x="5232583" y="504056"/>
                      </a:lnTo>
                      <a:lnTo>
                        <a:pt x="0" y="504056"/>
                      </a:lnTo>
                      <a:close/>
                    </a:path>
                  </a:pathLst>
                </a:custGeom>
                <a:solidFill>
                  <a:srgbClr val="A71C2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矩形 44">
                  <a:extLst>
                    <a:ext uri="{FF2B5EF4-FFF2-40B4-BE49-F238E27FC236}">
                      <a16:creationId xmlns:a16="http://schemas.microsoft.com/office/drawing/2014/main" id="{C01BD976-40FC-477A-B18D-68D8672863B2}"/>
                    </a:ext>
                  </a:extLst>
                </p:cNvPr>
                <p:cNvSpPr/>
                <p:nvPr/>
              </p:nvSpPr>
              <p:spPr>
                <a:xfrm>
                  <a:off x="1799692" y="1700808"/>
                  <a:ext cx="738736" cy="5040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8736" h="504056">
                      <a:moveTo>
                        <a:pt x="0" y="0"/>
                      </a:moveTo>
                      <a:lnTo>
                        <a:pt x="738736" y="0"/>
                      </a:lnTo>
                      <a:lnTo>
                        <a:pt x="544868" y="504056"/>
                      </a:lnTo>
                      <a:lnTo>
                        <a:pt x="0" y="504056"/>
                      </a:lnTo>
                      <a:close/>
                    </a:path>
                  </a:pathLst>
                </a:custGeom>
                <a:solidFill>
                  <a:srgbClr val="A71C2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id="{FAF2DAEC-B01B-4912-ADE4-8D219E3968CC}"/>
                    </a:ext>
                  </a:extLst>
                </p:cNvPr>
                <p:cNvGrpSpPr/>
                <p:nvPr/>
              </p:nvGrpSpPr>
              <p:grpSpPr>
                <a:xfrm>
                  <a:off x="1412709" y="1688671"/>
                  <a:ext cx="873292" cy="533214"/>
                  <a:chOff x="10926798" y="1471725"/>
                  <a:chExt cx="1500188" cy="915988"/>
                </a:xfrm>
                <a:solidFill>
                  <a:sysClr val="window" lastClr="FFFFFF">
                    <a:alpha val="49000"/>
                  </a:sysClr>
                </a:solidFill>
              </p:grpSpPr>
              <p:sp>
                <p:nvSpPr>
                  <p:cNvPr id="34" name="Freeform 22">
                    <a:extLst>
                      <a:ext uri="{FF2B5EF4-FFF2-40B4-BE49-F238E27FC236}">
                        <a16:creationId xmlns:a16="http://schemas.microsoft.com/office/drawing/2014/main" id="{87AC2D2D-8DB2-484F-A2D7-5A4B3581049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199848" y="1922575"/>
                    <a:ext cx="266700" cy="317500"/>
                  </a:xfrm>
                  <a:custGeom>
                    <a:avLst/>
                    <a:gdLst>
                      <a:gd name="T0" fmla="*/ 27 w 71"/>
                      <a:gd name="T1" fmla="*/ 0 h 85"/>
                      <a:gd name="T2" fmla="*/ 46 w 71"/>
                      <a:gd name="T3" fmla="*/ 18 h 85"/>
                      <a:gd name="T4" fmla="*/ 71 w 71"/>
                      <a:gd name="T5" fmla="*/ 27 h 85"/>
                      <a:gd name="T6" fmla="*/ 51 w 71"/>
                      <a:gd name="T7" fmla="*/ 60 h 85"/>
                      <a:gd name="T8" fmla="*/ 61 w 71"/>
                      <a:gd name="T9" fmla="*/ 81 h 85"/>
                      <a:gd name="T10" fmla="*/ 12 w 71"/>
                      <a:gd name="T11" fmla="*/ 59 h 85"/>
                      <a:gd name="T12" fmla="*/ 27 w 71"/>
                      <a:gd name="T13" fmla="*/ 0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1" h="85">
                        <a:moveTo>
                          <a:pt x="27" y="0"/>
                        </a:moveTo>
                        <a:cubicBezTo>
                          <a:pt x="27" y="0"/>
                          <a:pt x="33" y="10"/>
                          <a:pt x="46" y="18"/>
                        </a:cubicBezTo>
                        <a:cubicBezTo>
                          <a:pt x="59" y="26"/>
                          <a:pt x="71" y="27"/>
                          <a:pt x="71" y="27"/>
                        </a:cubicBezTo>
                        <a:cubicBezTo>
                          <a:pt x="71" y="27"/>
                          <a:pt x="51" y="41"/>
                          <a:pt x="51" y="60"/>
                        </a:cubicBezTo>
                        <a:cubicBezTo>
                          <a:pt x="52" y="79"/>
                          <a:pt x="66" y="77"/>
                          <a:pt x="61" y="81"/>
                        </a:cubicBezTo>
                        <a:cubicBezTo>
                          <a:pt x="56" y="85"/>
                          <a:pt x="22" y="82"/>
                          <a:pt x="12" y="59"/>
                        </a:cubicBezTo>
                        <a:cubicBezTo>
                          <a:pt x="0" y="33"/>
                          <a:pt x="27" y="0"/>
                          <a:pt x="2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5" name="Freeform 23">
                    <a:extLst>
                      <a:ext uri="{FF2B5EF4-FFF2-40B4-BE49-F238E27FC236}">
                        <a16:creationId xmlns:a16="http://schemas.microsoft.com/office/drawing/2014/main" id="{8D08CDFB-730F-4DD6-8285-19E3EBEEB41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623711" y="1914638"/>
                    <a:ext cx="461963" cy="322263"/>
                  </a:xfrm>
                  <a:custGeom>
                    <a:avLst/>
                    <a:gdLst>
                      <a:gd name="T0" fmla="*/ 110 w 123"/>
                      <a:gd name="T1" fmla="*/ 3 h 86"/>
                      <a:gd name="T2" fmla="*/ 122 w 123"/>
                      <a:gd name="T3" fmla="*/ 26 h 86"/>
                      <a:gd name="T4" fmla="*/ 101 w 123"/>
                      <a:gd name="T5" fmla="*/ 67 h 86"/>
                      <a:gd name="T6" fmla="*/ 26 w 123"/>
                      <a:gd name="T7" fmla="*/ 69 h 86"/>
                      <a:gd name="T8" fmla="*/ 19 w 123"/>
                      <a:gd name="T9" fmla="*/ 47 h 86"/>
                      <a:gd name="T10" fmla="*/ 0 w 123"/>
                      <a:gd name="T11" fmla="*/ 29 h 86"/>
                      <a:gd name="T12" fmla="*/ 18 w 123"/>
                      <a:gd name="T13" fmla="*/ 21 h 86"/>
                      <a:gd name="T14" fmla="*/ 30 w 123"/>
                      <a:gd name="T15" fmla="*/ 9 h 86"/>
                      <a:gd name="T16" fmla="*/ 84 w 123"/>
                      <a:gd name="T17" fmla="*/ 40 h 86"/>
                      <a:gd name="T18" fmla="*/ 110 w 123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23" h="86">
                        <a:moveTo>
                          <a:pt x="110" y="3"/>
                        </a:moveTo>
                        <a:cubicBezTo>
                          <a:pt x="109" y="0"/>
                          <a:pt x="120" y="11"/>
                          <a:pt x="122" y="26"/>
                        </a:cubicBezTo>
                        <a:cubicBezTo>
                          <a:pt x="123" y="38"/>
                          <a:pt x="119" y="55"/>
                          <a:pt x="101" y="67"/>
                        </a:cubicBezTo>
                        <a:cubicBezTo>
                          <a:pt x="74" y="86"/>
                          <a:pt x="26" y="69"/>
                          <a:pt x="26" y="69"/>
                        </a:cubicBezTo>
                        <a:cubicBezTo>
                          <a:pt x="26" y="69"/>
                          <a:pt x="25" y="58"/>
                          <a:pt x="19" y="47"/>
                        </a:cubicBezTo>
                        <a:cubicBezTo>
                          <a:pt x="14" y="37"/>
                          <a:pt x="0" y="29"/>
                          <a:pt x="0" y="29"/>
                        </a:cubicBezTo>
                        <a:cubicBezTo>
                          <a:pt x="0" y="29"/>
                          <a:pt x="10" y="27"/>
                          <a:pt x="18" y="21"/>
                        </a:cubicBezTo>
                        <a:cubicBezTo>
                          <a:pt x="25" y="16"/>
                          <a:pt x="30" y="9"/>
                          <a:pt x="30" y="9"/>
                        </a:cubicBezTo>
                        <a:cubicBezTo>
                          <a:pt x="30" y="9"/>
                          <a:pt x="51" y="45"/>
                          <a:pt x="84" y="40"/>
                        </a:cubicBezTo>
                        <a:cubicBezTo>
                          <a:pt x="115" y="35"/>
                          <a:pt x="111" y="15"/>
                          <a:pt x="11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6" name="Freeform 24">
                    <a:extLst>
                      <a:ext uri="{FF2B5EF4-FFF2-40B4-BE49-F238E27FC236}">
                        <a16:creationId xmlns:a16="http://schemas.microsoft.com/office/drawing/2014/main" id="{887A2FD7-9D03-4DD4-B1A4-A900B04DDE9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463373" y="1598725"/>
                    <a:ext cx="419100" cy="219075"/>
                  </a:xfrm>
                  <a:custGeom>
                    <a:avLst/>
                    <a:gdLst>
                      <a:gd name="T0" fmla="*/ 86 w 112"/>
                      <a:gd name="T1" fmla="*/ 18 h 58"/>
                      <a:gd name="T2" fmla="*/ 101 w 112"/>
                      <a:gd name="T3" fmla="*/ 23 h 58"/>
                      <a:gd name="T4" fmla="*/ 112 w 112"/>
                      <a:gd name="T5" fmla="*/ 34 h 58"/>
                      <a:gd name="T6" fmla="*/ 94 w 112"/>
                      <a:gd name="T7" fmla="*/ 41 h 58"/>
                      <a:gd name="T8" fmla="*/ 82 w 112"/>
                      <a:gd name="T9" fmla="*/ 56 h 58"/>
                      <a:gd name="T10" fmla="*/ 69 w 112"/>
                      <a:gd name="T11" fmla="*/ 34 h 58"/>
                      <a:gd name="T12" fmla="*/ 38 w 112"/>
                      <a:gd name="T13" fmla="*/ 27 h 58"/>
                      <a:gd name="T14" fmla="*/ 11 w 112"/>
                      <a:gd name="T15" fmla="*/ 56 h 58"/>
                      <a:gd name="T16" fmla="*/ 3 w 112"/>
                      <a:gd name="T17" fmla="*/ 37 h 58"/>
                      <a:gd name="T18" fmla="*/ 23 w 112"/>
                      <a:gd name="T19" fmla="*/ 21 h 58"/>
                      <a:gd name="T20" fmla="*/ 55 w 112"/>
                      <a:gd name="T21" fmla="*/ 0 h 58"/>
                      <a:gd name="T22" fmla="*/ 86 w 112"/>
                      <a:gd name="T23" fmla="*/ 1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12" h="58">
                        <a:moveTo>
                          <a:pt x="86" y="18"/>
                        </a:moveTo>
                        <a:cubicBezTo>
                          <a:pt x="86" y="18"/>
                          <a:pt x="95" y="19"/>
                          <a:pt x="101" y="23"/>
                        </a:cubicBezTo>
                        <a:cubicBezTo>
                          <a:pt x="109" y="28"/>
                          <a:pt x="112" y="34"/>
                          <a:pt x="112" y="34"/>
                        </a:cubicBezTo>
                        <a:cubicBezTo>
                          <a:pt x="112" y="34"/>
                          <a:pt x="104" y="35"/>
                          <a:pt x="94" y="41"/>
                        </a:cubicBezTo>
                        <a:cubicBezTo>
                          <a:pt x="85" y="47"/>
                          <a:pt x="82" y="56"/>
                          <a:pt x="82" y="56"/>
                        </a:cubicBezTo>
                        <a:cubicBezTo>
                          <a:pt x="82" y="56"/>
                          <a:pt x="80" y="44"/>
                          <a:pt x="69" y="34"/>
                        </a:cubicBezTo>
                        <a:cubicBezTo>
                          <a:pt x="62" y="28"/>
                          <a:pt x="51" y="25"/>
                          <a:pt x="38" y="27"/>
                        </a:cubicBezTo>
                        <a:cubicBezTo>
                          <a:pt x="14" y="30"/>
                          <a:pt x="14" y="53"/>
                          <a:pt x="11" y="56"/>
                        </a:cubicBezTo>
                        <a:cubicBezTo>
                          <a:pt x="7" y="58"/>
                          <a:pt x="0" y="50"/>
                          <a:pt x="3" y="37"/>
                        </a:cubicBezTo>
                        <a:cubicBezTo>
                          <a:pt x="6" y="23"/>
                          <a:pt x="23" y="21"/>
                          <a:pt x="23" y="21"/>
                        </a:cubicBezTo>
                        <a:cubicBezTo>
                          <a:pt x="23" y="21"/>
                          <a:pt x="36" y="0"/>
                          <a:pt x="55" y="0"/>
                        </a:cubicBezTo>
                        <a:cubicBezTo>
                          <a:pt x="72" y="1"/>
                          <a:pt x="86" y="18"/>
                          <a:pt x="86" y="1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7" name="Freeform 25">
                    <a:extLst>
                      <a:ext uri="{FF2B5EF4-FFF2-40B4-BE49-F238E27FC236}">
                        <a16:creationId xmlns:a16="http://schemas.microsoft.com/office/drawing/2014/main" id="{E07E5288-AEAC-4A9B-9DDA-0734EE8129A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263348" y="1471725"/>
                    <a:ext cx="728663" cy="558800"/>
                  </a:xfrm>
                  <a:custGeom>
                    <a:avLst/>
                    <a:gdLst>
                      <a:gd name="T0" fmla="*/ 164 w 194"/>
                      <a:gd name="T1" fmla="*/ 54 h 149"/>
                      <a:gd name="T2" fmla="*/ 173 w 194"/>
                      <a:gd name="T3" fmla="*/ 65 h 149"/>
                      <a:gd name="T4" fmla="*/ 183 w 194"/>
                      <a:gd name="T5" fmla="*/ 59 h 149"/>
                      <a:gd name="T6" fmla="*/ 194 w 194"/>
                      <a:gd name="T7" fmla="*/ 55 h 149"/>
                      <a:gd name="T8" fmla="*/ 177 w 194"/>
                      <a:gd name="T9" fmla="*/ 33 h 149"/>
                      <a:gd name="T10" fmla="*/ 157 w 194"/>
                      <a:gd name="T11" fmla="*/ 30 h 149"/>
                      <a:gd name="T12" fmla="*/ 106 w 194"/>
                      <a:gd name="T13" fmla="*/ 1 h 149"/>
                      <a:gd name="T14" fmla="*/ 55 w 194"/>
                      <a:gd name="T15" fmla="*/ 31 h 149"/>
                      <a:gd name="T16" fmla="*/ 18 w 194"/>
                      <a:gd name="T17" fmla="*/ 50 h 149"/>
                      <a:gd name="T18" fmla="*/ 14 w 194"/>
                      <a:gd name="T19" fmla="*/ 104 h 149"/>
                      <a:gd name="T20" fmla="*/ 118 w 194"/>
                      <a:gd name="T21" fmla="*/ 122 h 149"/>
                      <a:gd name="T22" fmla="*/ 99 w 194"/>
                      <a:gd name="T23" fmla="*/ 70 h 149"/>
                      <a:gd name="T24" fmla="*/ 67 w 194"/>
                      <a:gd name="T25" fmla="*/ 99 h 149"/>
                      <a:gd name="T26" fmla="*/ 42 w 194"/>
                      <a:gd name="T27" fmla="*/ 73 h 149"/>
                      <a:gd name="T28" fmla="*/ 66 w 194"/>
                      <a:gd name="T29" fmla="*/ 52 h 149"/>
                      <a:gd name="T30" fmla="*/ 106 w 194"/>
                      <a:gd name="T31" fmla="*/ 28 h 149"/>
                      <a:gd name="T32" fmla="*/ 149 w 194"/>
                      <a:gd name="T33" fmla="*/ 49 h 149"/>
                      <a:gd name="T34" fmla="*/ 164 w 194"/>
                      <a:gd name="T35" fmla="*/ 54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94" h="149">
                        <a:moveTo>
                          <a:pt x="164" y="54"/>
                        </a:moveTo>
                        <a:cubicBezTo>
                          <a:pt x="171" y="59"/>
                          <a:pt x="173" y="65"/>
                          <a:pt x="173" y="65"/>
                        </a:cubicBezTo>
                        <a:cubicBezTo>
                          <a:pt x="173" y="65"/>
                          <a:pt x="179" y="61"/>
                          <a:pt x="183" y="59"/>
                        </a:cubicBezTo>
                        <a:cubicBezTo>
                          <a:pt x="188" y="57"/>
                          <a:pt x="194" y="55"/>
                          <a:pt x="194" y="55"/>
                        </a:cubicBezTo>
                        <a:cubicBezTo>
                          <a:pt x="194" y="55"/>
                          <a:pt x="187" y="39"/>
                          <a:pt x="177" y="33"/>
                        </a:cubicBezTo>
                        <a:cubicBezTo>
                          <a:pt x="166" y="27"/>
                          <a:pt x="157" y="30"/>
                          <a:pt x="157" y="30"/>
                        </a:cubicBezTo>
                        <a:cubicBezTo>
                          <a:pt x="157" y="30"/>
                          <a:pt x="140" y="0"/>
                          <a:pt x="106" y="1"/>
                        </a:cubicBezTo>
                        <a:cubicBezTo>
                          <a:pt x="69" y="2"/>
                          <a:pt x="55" y="31"/>
                          <a:pt x="55" y="31"/>
                        </a:cubicBezTo>
                        <a:cubicBezTo>
                          <a:pt x="55" y="31"/>
                          <a:pt x="31" y="30"/>
                          <a:pt x="18" y="50"/>
                        </a:cubicBezTo>
                        <a:cubicBezTo>
                          <a:pt x="8" y="64"/>
                          <a:pt x="0" y="86"/>
                          <a:pt x="14" y="104"/>
                        </a:cubicBezTo>
                        <a:cubicBezTo>
                          <a:pt x="42" y="141"/>
                          <a:pt x="98" y="149"/>
                          <a:pt x="118" y="122"/>
                        </a:cubicBezTo>
                        <a:cubicBezTo>
                          <a:pt x="139" y="94"/>
                          <a:pt x="117" y="69"/>
                          <a:pt x="99" y="70"/>
                        </a:cubicBezTo>
                        <a:cubicBezTo>
                          <a:pt x="69" y="71"/>
                          <a:pt x="78" y="95"/>
                          <a:pt x="67" y="99"/>
                        </a:cubicBezTo>
                        <a:cubicBezTo>
                          <a:pt x="60" y="102"/>
                          <a:pt x="39" y="93"/>
                          <a:pt x="42" y="73"/>
                        </a:cubicBezTo>
                        <a:cubicBezTo>
                          <a:pt x="45" y="56"/>
                          <a:pt x="66" y="52"/>
                          <a:pt x="66" y="52"/>
                        </a:cubicBezTo>
                        <a:cubicBezTo>
                          <a:pt x="66" y="52"/>
                          <a:pt x="76" y="29"/>
                          <a:pt x="106" y="28"/>
                        </a:cubicBezTo>
                        <a:cubicBezTo>
                          <a:pt x="135" y="28"/>
                          <a:pt x="149" y="49"/>
                          <a:pt x="149" y="49"/>
                        </a:cubicBezTo>
                        <a:cubicBezTo>
                          <a:pt x="149" y="49"/>
                          <a:pt x="157" y="49"/>
                          <a:pt x="164" y="5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8" name="Freeform 26">
                    <a:extLst>
                      <a:ext uri="{FF2B5EF4-FFF2-40B4-BE49-F238E27FC236}">
                        <a16:creationId xmlns:a16="http://schemas.microsoft.com/office/drawing/2014/main" id="{E997B310-87FF-45C9-B726-C22956CF4FD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650698" y="1655875"/>
                    <a:ext cx="776288" cy="731838"/>
                  </a:xfrm>
                  <a:custGeom>
                    <a:avLst/>
                    <a:gdLst>
                      <a:gd name="T0" fmla="*/ 13 w 207"/>
                      <a:gd name="T1" fmla="*/ 163 h 195"/>
                      <a:gd name="T2" fmla="*/ 19 w 207"/>
                      <a:gd name="T3" fmla="*/ 145 h 195"/>
                      <a:gd name="T4" fmla="*/ 112 w 207"/>
                      <a:gd name="T5" fmla="*/ 134 h 195"/>
                      <a:gd name="T6" fmla="*/ 99 w 207"/>
                      <a:gd name="T7" fmla="*/ 54 h 195"/>
                      <a:gd name="T8" fmla="*/ 75 w 207"/>
                      <a:gd name="T9" fmla="*/ 99 h 195"/>
                      <a:gd name="T10" fmla="*/ 36 w 207"/>
                      <a:gd name="T11" fmla="*/ 48 h 195"/>
                      <a:gd name="T12" fmla="*/ 73 w 207"/>
                      <a:gd name="T13" fmla="*/ 27 h 195"/>
                      <a:gd name="T14" fmla="*/ 123 w 207"/>
                      <a:gd name="T15" fmla="*/ 8 h 195"/>
                      <a:gd name="T16" fmla="*/ 157 w 207"/>
                      <a:gd name="T17" fmla="*/ 38 h 195"/>
                      <a:gd name="T18" fmla="*/ 199 w 207"/>
                      <a:gd name="T19" fmla="*/ 70 h 195"/>
                      <a:gd name="T20" fmla="*/ 178 w 207"/>
                      <a:gd name="T21" fmla="*/ 136 h 195"/>
                      <a:gd name="T22" fmla="*/ 132 w 207"/>
                      <a:gd name="T23" fmla="*/ 155 h 195"/>
                      <a:gd name="T24" fmla="*/ 67 w 207"/>
                      <a:gd name="T25" fmla="*/ 190 h 195"/>
                      <a:gd name="T26" fmla="*/ 0 w 207"/>
                      <a:gd name="T27" fmla="*/ 179 h 195"/>
                      <a:gd name="T28" fmla="*/ 13 w 207"/>
                      <a:gd name="T29" fmla="*/ 163 h 1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7" h="195">
                        <a:moveTo>
                          <a:pt x="13" y="163"/>
                        </a:moveTo>
                        <a:cubicBezTo>
                          <a:pt x="19" y="152"/>
                          <a:pt x="19" y="145"/>
                          <a:pt x="19" y="145"/>
                        </a:cubicBezTo>
                        <a:cubicBezTo>
                          <a:pt x="19" y="145"/>
                          <a:pt x="80" y="171"/>
                          <a:pt x="112" y="134"/>
                        </a:cubicBezTo>
                        <a:cubicBezTo>
                          <a:pt x="140" y="101"/>
                          <a:pt x="110" y="51"/>
                          <a:pt x="99" y="54"/>
                        </a:cubicBezTo>
                        <a:cubicBezTo>
                          <a:pt x="87" y="57"/>
                          <a:pt x="112" y="87"/>
                          <a:pt x="75" y="99"/>
                        </a:cubicBezTo>
                        <a:cubicBezTo>
                          <a:pt x="49" y="107"/>
                          <a:pt x="24" y="72"/>
                          <a:pt x="36" y="48"/>
                        </a:cubicBezTo>
                        <a:cubicBezTo>
                          <a:pt x="47" y="24"/>
                          <a:pt x="73" y="27"/>
                          <a:pt x="73" y="27"/>
                        </a:cubicBezTo>
                        <a:cubicBezTo>
                          <a:pt x="73" y="27"/>
                          <a:pt x="95" y="0"/>
                          <a:pt x="123" y="8"/>
                        </a:cubicBezTo>
                        <a:cubicBezTo>
                          <a:pt x="149" y="15"/>
                          <a:pt x="157" y="38"/>
                          <a:pt x="157" y="38"/>
                        </a:cubicBezTo>
                        <a:cubicBezTo>
                          <a:pt x="157" y="38"/>
                          <a:pt x="184" y="24"/>
                          <a:pt x="199" y="70"/>
                        </a:cubicBezTo>
                        <a:cubicBezTo>
                          <a:pt x="207" y="95"/>
                          <a:pt x="191" y="125"/>
                          <a:pt x="178" y="136"/>
                        </a:cubicBezTo>
                        <a:cubicBezTo>
                          <a:pt x="161" y="151"/>
                          <a:pt x="132" y="155"/>
                          <a:pt x="132" y="155"/>
                        </a:cubicBezTo>
                        <a:cubicBezTo>
                          <a:pt x="132" y="155"/>
                          <a:pt x="112" y="187"/>
                          <a:pt x="67" y="190"/>
                        </a:cubicBezTo>
                        <a:cubicBezTo>
                          <a:pt x="12" y="195"/>
                          <a:pt x="0" y="179"/>
                          <a:pt x="0" y="179"/>
                        </a:cubicBezTo>
                        <a:cubicBezTo>
                          <a:pt x="0" y="179"/>
                          <a:pt x="8" y="173"/>
                          <a:pt x="13" y="1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9" name="Freeform 27">
                    <a:extLst>
                      <a:ext uri="{FF2B5EF4-FFF2-40B4-BE49-F238E27FC236}">
                        <a16:creationId xmlns:a16="http://schemas.microsoft.com/office/drawing/2014/main" id="{F5325AFE-5CFD-471E-B031-93FC065F3D9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926798" y="1663813"/>
                    <a:ext cx="760413" cy="719138"/>
                  </a:xfrm>
                  <a:custGeom>
                    <a:avLst/>
                    <a:gdLst>
                      <a:gd name="T0" fmla="*/ 85 w 203"/>
                      <a:gd name="T1" fmla="*/ 29 h 192"/>
                      <a:gd name="T2" fmla="*/ 96 w 203"/>
                      <a:gd name="T3" fmla="*/ 3 h 192"/>
                      <a:gd name="T4" fmla="*/ 63 w 203"/>
                      <a:gd name="T5" fmla="*/ 11 h 192"/>
                      <a:gd name="T6" fmla="*/ 42 w 203"/>
                      <a:gd name="T7" fmla="*/ 45 h 192"/>
                      <a:gd name="T8" fmla="*/ 5 w 203"/>
                      <a:gd name="T9" fmla="*/ 100 h 192"/>
                      <a:gd name="T10" fmla="*/ 77 w 203"/>
                      <a:gd name="T11" fmla="*/ 158 h 192"/>
                      <a:gd name="T12" fmla="*/ 141 w 203"/>
                      <a:gd name="T13" fmla="*/ 191 h 192"/>
                      <a:gd name="T14" fmla="*/ 201 w 203"/>
                      <a:gd name="T15" fmla="*/ 136 h 192"/>
                      <a:gd name="T16" fmla="*/ 163 w 203"/>
                      <a:gd name="T17" fmla="*/ 96 h 192"/>
                      <a:gd name="T18" fmla="*/ 134 w 203"/>
                      <a:gd name="T19" fmla="*/ 130 h 192"/>
                      <a:gd name="T20" fmla="*/ 148 w 203"/>
                      <a:gd name="T21" fmla="*/ 155 h 192"/>
                      <a:gd name="T22" fmla="*/ 117 w 203"/>
                      <a:gd name="T23" fmla="*/ 158 h 192"/>
                      <a:gd name="T24" fmla="*/ 73 w 203"/>
                      <a:gd name="T25" fmla="*/ 112 h 192"/>
                      <a:gd name="T26" fmla="*/ 95 w 203"/>
                      <a:gd name="T27" fmla="*/ 59 h 192"/>
                      <a:gd name="T28" fmla="*/ 85 w 203"/>
                      <a:gd name="T29" fmla="*/ 29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3" h="192">
                        <a:moveTo>
                          <a:pt x="85" y="29"/>
                        </a:moveTo>
                        <a:cubicBezTo>
                          <a:pt x="87" y="16"/>
                          <a:pt x="96" y="3"/>
                          <a:pt x="96" y="3"/>
                        </a:cubicBezTo>
                        <a:cubicBezTo>
                          <a:pt x="96" y="3"/>
                          <a:pt x="80" y="0"/>
                          <a:pt x="63" y="11"/>
                        </a:cubicBezTo>
                        <a:cubicBezTo>
                          <a:pt x="40" y="27"/>
                          <a:pt x="42" y="45"/>
                          <a:pt x="42" y="45"/>
                        </a:cubicBezTo>
                        <a:cubicBezTo>
                          <a:pt x="42" y="45"/>
                          <a:pt x="0" y="50"/>
                          <a:pt x="5" y="100"/>
                        </a:cubicBezTo>
                        <a:cubicBezTo>
                          <a:pt x="11" y="146"/>
                          <a:pt x="77" y="158"/>
                          <a:pt x="77" y="158"/>
                        </a:cubicBezTo>
                        <a:cubicBezTo>
                          <a:pt x="77" y="158"/>
                          <a:pt x="98" y="192"/>
                          <a:pt x="141" y="191"/>
                        </a:cubicBezTo>
                        <a:cubicBezTo>
                          <a:pt x="176" y="191"/>
                          <a:pt x="203" y="164"/>
                          <a:pt x="201" y="136"/>
                        </a:cubicBezTo>
                        <a:cubicBezTo>
                          <a:pt x="199" y="117"/>
                          <a:pt x="188" y="95"/>
                          <a:pt x="163" y="96"/>
                        </a:cubicBezTo>
                        <a:cubicBezTo>
                          <a:pt x="142" y="98"/>
                          <a:pt x="133" y="116"/>
                          <a:pt x="134" y="130"/>
                        </a:cubicBezTo>
                        <a:cubicBezTo>
                          <a:pt x="135" y="143"/>
                          <a:pt x="150" y="147"/>
                          <a:pt x="148" y="155"/>
                        </a:cubicBezTo>
                        <a:cubicBezTo>
                          <a:pt x="147" y="162"/>
                          <a:pt x="133" y="162"/>
                          <a:pt x="117" y="158"/>
                        </a:cubicBezTo>
                        <a:cubicBezTo>
                          <a:pt x="100" y="155"/>
                          <a:pt x="72" y="142"/>
                          <a:pt x="73" y="112"/>
                        </a:cubicBezTo>
                        <a:cubicBezTo>
                          <a:pt x="75" y="83"/>
                          <a:pt x="95" y="59"/>
                          <a:pt x="95" y="59"/>
                        </a:cubicBezTo>
                        <a:cubicBezTo>
                          <a:pt x="95" y="59"/>
                          <a:pt x="83" y="42"/>
                          <a:pt x="85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36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等线" panose="020F0502020204030204"/>
                      <a:ea typeface="等线" panose="02010600030101010101" pitchFamily="2" charset="-122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27" name="Rectangle 13">
              <a:extLst>
                <a:ext uri="{FF2B5EF4-FFF2-40B4-BE49-F238E27FC236}">
                  <a16:creationId xmlns:a16="http://schemas.microsoft.com/office/drawing/2014/main" id="{C76C0245-4A47-4015-8676-74449F612B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1130" y="1771748"/>
              <a:ext cx="3753936" cy="399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0" cap="none" spc="12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/>
                  <a:cs typeface="+mn-cs"/>
                </a:rPr>
                <a:t>学生爱国运动经过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690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50" accel="5000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accel="5000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C451D59B-C4A9-4DE7-A50A-A832F604C213}"/>
              </a:ext>
            </a:extLst>
          </p:cNvPr>
          <p:cNvSpPr txBox="1"/>
          <p:nvPr/>
        </p:nvSpPr>
        <p:spPr>
          <a:xfrm>
            <a:off x="1372528" y="350520"/>
            <a:ext cx="2710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任意多边形: 形状 2">
            <a:extLst>
              <a:ext uri="{FF2B5EF4-FFF2-40B4-BE49-F238E27FC236}">
                <a16:creationId xmlns:a16="http://schemas.microsoft.com/office/drawing/2014/main" id="{C1BF5070-5381-405A-8EC3-3486299AD209}"/>
              </a:ext>
            </a:extLst>
          </p:cNvPr>
          <p:cNvSpPr/>
          <p:nvPr/>
        </p:nvSpPr>
        <p:spPr>
          <a:xfrm rot="16200000">
            <a:off x="5837100" y="-1473518"/>
            <a:ext cx="488949" cy="3997325"/>
          </a:xfrm>
          <a:prstGeom prst="flowChartAlternateProcess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康俪金黑W8(P)" panose="020B0800000000000000" pitchFamily="34" charset="-122"/>
              <a:ea typeface="华康俪金黑W8(P)" panose="020B0800000000000000" pitchFamily="34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0AC568C-13FE-4999-92E8-FF61E647897A}"/>
              </a:ext>
            </a:extLst>
          </p:cNvPr>
          <p:cNvSpPr/>
          <p:nvPr/>
        </p:nvSpPr>
        <p:spPr>
          <a:xfrm>
            <a:off x="4542331" y="227349"/>
            <a:ext cx="31073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康俪金黑W8(P)" panose="020B0800000000000000" pitchFamily="34" charset="-122"/>
                <a:ea typeface="华康俪金黑W8(P)" panose="020B0800000000000000" pitchFamily="34" charset="-122"/>
                <a:cs typeface="+mn-cs"/>
              </a:rPr>
              <a:t>学生爱国运动经过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5960C8-F749-4BC0-BB84-509377FB86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0463" y="2182505"/>
            <a:ext cx="72263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1935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上午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时，北平各大中学学生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3000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余人齐集新华门前请愿。随后举行大规模示威游行，反对设立冀察政务委员会，反对华北 “防共自治运动”，反对日本侵略华北。</a:t>
            </a:r>
          </a:p>
        </p:txBody>
      </p:sp>
      <p:pic>
        <p:nvPicPr>
          <p:cNvPr id="7" name="Picture 7" descr="004">
            <a:extLst>
              <a:ext uri="{FF2B5EF4-FFF2-40B4-BE49-F238E27FC236}">
                <a16:creationId xmlns:a16="http://schemas.microsoft.com/office/drawing/2014/main" id="{4AFE9076-099D-4E10-B5C3-D2360064F0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0763" y="1959391"/>
            <a:ext cx="2462212" cy="351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矩形 5">
            <a:extLst>
              <a:ext uri="{FF2B5EF4-FFF2-40B4-BE49-F238E27FC236}">
                <a16:creationId xmlns:a16="http://schemas.microsoft.com/office/drawing/2014/main" id="{E6F9C906-2FE6-4729-AA2B-899B1BD199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0463" y="3591371"/>
            <a:ext cx="72263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游行队伍在西单和东长安街与军警发生冲突，学生受伤颇多，被捕者数十人。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B96A80A-27FE-4B2F-B04A-76754E33C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0463" y="4615517"/>
            <a:ext cx="72263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457200" algn="l" defTabSz="4572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10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微软雅黑"/>
                <a:cs typeface="+mn-ea"/>
                <a:sym typeface="+mn-lt"/>
              </a:rPr>
              <a:t>日　北平各校学生实行总罢课。杭州浙江大学学生会决议，响应北平学生运动，并通电全国。</a:t>
            </a:r>
          </a:p>
        </p:txBody>
      </p:sp>
    </p:spTree>
    <p:extLst>
      <p:ext uri="{BB962C8B-B14F-4D97-AF65-F5344CB8AC3E}">
        <p14:creationId xmlns:p14="http://schemas.microsoft.com/office/powerpoint/2010/main" val="381854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CD3C9BB9-194F-4AA9-8BBE-9B710B766BB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DiUeE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4lHh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DiUeE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OJR4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OJR4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OJR4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OJR4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JR4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O5R4S7DdIuDqDAAA1hoAABcAAAB1bml2ZXJzYWwvdW5pdmVyc2FsLnBuZ+2ZaVBTWb7AL0ij0wygLQoIhHEZ9TVNAAcJsg4QoK0WIgYEhBBpmqUJiSIBGgKEdp6gLNKOb0AJkCEIYQ0ie8LidGxS3THQPJYASUAmkkAiiRqTGEKSufQyNTVVU/U+vI/cqlv3d8499/7PfztLnTsXw0PNPzzyIQAA5uc/hV8CgD3BAGDcuc8UrDnOOPwZ+DDKuhQaCNAm7TfAgklqQFgAAPRUmW0nfgCWf3P909gsAHAo3bmNqtbeJAPAEcx5eEDkVwmbAkTHCeUiazUvLM9oDBj8+pMTdpnW8Ogjt7+5Cnc3iwj4xuREZjM8MNDjI+PMeyaHTIJN4SfobgeMp+uJlP9FyO6LYZowjsAwea4rS0I4FI9HREflRmerN7bwUep43gUmlVxE17xmWsLk4wb9Qym3ew8AxOc1ZbbnthNEqyFWOqGjIS0VVCWGJCG71QVPsxyJ/PB9APD48lxAasS776zRfQdBJTpRyh/7vVpodr8BX+XMBXGXC9WCnBMA8HQpyhIlDQGbPNoP2uWP7hEmAAA/uIu7uIu7uIu7uIu7uIu7uIu7uIv//9iHIReqFsE93O/+ctoYACh3joFY+3/DeqcyP83L+xy2y/hInmoxFVblq1oQlfpvr2KpsmjBOJ2cTWSsAcDVURF2Hkd4096qRRdpeSuQflTczLxPkl5G7y6jG6h8mr9Xmd/WehMHUfT2vmpymSbRz+tk1XuBYqXmxZ8scTxLuQtlAINZpCc3zLlHY0m6/coHkCfbLC+vsoSvVm+pLJZlkqJcdlbEuIZzbRIvrIbkrzdytPJxInuNqJOiYVM+iucP0TpJ9GCFGL9cpN20k+otie+ZYUIRq7mFxOJI3OxmdAqyYeRL/tD2j6xsXtbLM7ikFXyVv/795NpIq2aGzv7q/hOYTTFWwnx91nT6NRutf4KSxYbNcBimyoUElUVVU9N6++FUgRyXB6V4QMcV9fI6bFqOsEY2LG6Ig3b8tZ2N2TPCzxPXp1LZG56VV9SHgvond/bWdomRq26Q8rej8sJrmB/nC7KvKObxSfG+Lh+7p/M9/ad4Gw3HazLtGC0dyV3SbvGNSrKY8Ql1mRnPxV5zBZr9ThPefn+Kpy4/u1FdOM/pPam0QYtKKaGhEblUWhkub7LD4xhG2BeOOd5LSrlsNyswxWzaPoDBpXSLYT8obV5rb9Nf8yiwddKF2Wg8BOnwQh/1hvQeiEqi5/tV+JYeslUk1HvLhprMOxJBs4wMRrBdJ+W1tOo8HzLiUPDKM4gIuWlu+iK97fg+uvpO/8+d8FDG5LKLIJT1uonEkNKQC9jIKbsB3gLyHaeN9YVmIcpnduPMZen2Qjly9Qzl0d8/v4CcUDTeTBrmUvWj0h6Byv6cHDuryW+QkXDPpgsWk7UnVa7kz0F1oz8r5D4iVMU04TSpAh8MUq6rUeqOReADkvb028E6EH8XIyTe/Uf9VCHX8wVJMEqa7b7sItvDyRf8K6SvWlasHXgNx61HK4OovFwDlELwbQjM5QFftAa1zW/7UppxDs/pefOtFk3SakMMZf3mhGk6DDfAP10/V3K90hq+0inr0Xo0tTL0x8osuAIPwHZ+m2lc//NX7UU5I3F7WfuDrd09LjIygxw+6sfWfkjZgoaqUR+Fd1h8TQrC68MjUH4W95wUuWUpZ3We250Vcu1sspBeglr5ryWl/fA61t6r/rTxi/Z85Vw0T33rrHSe2UlK5SwXKDg5vvaSuHLK2vX1ofL1ajHF4g7lwwasf3a83ZLQTMa8kfSXmVZlfKYrhJT/Scj7SPys8NK017fZ8Ev1d796IG6TPkxqCvyiIdX2ZG/h1D0FP8TXpWrYZTDOSvemipjhsqKENTKwwPzm7Pj1fIZk/rsdsdCtz/pAK6TvycrIwPX64L+0KeU4bzL8oIguqZdPV8W+I8KP4RNDS95/gJKJaYkmMw9wRa9Cns6uZdOdPCWZcqiLeLSSPnngSim/BpWYEyGQZpK2mlSD4zqsFEPkrTX/JPGY/zjK8amzr2FbAZvgEoQ+MvW4QScS+xs0ojZqwxLBd407rldWSlsVCp9mWsfE3MYNvp+A/iBb8Qqpbq7OHMvgs67c3cp1DtUxkEKMbk6T51tNX6aPLIvFedWTvdCS8oLxT62MTnFHId7K0tczCH+dIVrfRbQWzYSD7u+MLqx5RPD3nB1I/O+AUResHQ09PqbOlwSNHfFf5lUT+vR69TgZ5XdTaCPY2pH6h5JzFz6OFLEn9tYILgqdbDCtyRB23NeRzBhHRgl9tFY0MqkFg9KkLl6db59jzt74Rc6Mt3xkZszavqmkpzHh4xIRO8SKYyc55OpI3H6zuHY8Jf1Bd+pGJWzZk5SybIZUzF9MdEcQWnH1YHipbIOcV4Yy4qwq39S7IZxzb03f/jZ5u1LJwAjqQ31h9Own5aeNw2kEXwtGiduY9yZ+0PypF2qimzP3mP87R8I1SYF18NoUUa8A5VilL/Qn+qsanhu5G3d6d8r2C7we7mhlmfRw6mBwcifLTXfDoRoZHPGf/pst38Nqb/RYxghHKhbafO3OFi2ndVduPalLiUfAnh91VUEr5ccr02Igl3J/6X1bY3W/LM4Zvbm4eDiYnWjrcdwE80Dtwwk/FNwcd4pxm+KwTJCPclyK3pT3nnrWCe3IFPg87aJzhY8xNkLGz9ZDqv2ud2KZ7+8V90z73WwpKbu15ReBPTjJRdZwJ3QZy2bun7eHY5aPSF4/cdPH/KwTMkgg7+H31/EoaQmTl9hn0dyChfhKMsucsu5fzWwUQilxDeEfIHxj5Qz5GGeqSNXLAaOj8H6oYyFe8SfH7RcZRzJNtNndrESu60QutV42YBRDZUEInYUuniHmigZKz6p/RaWqh5Vq8u0ZIH1hMNHfAPzNE4/TmGFZ6/Pfg1lEPjJxo0IeMDeOsZGmbBMaupEBUcx9P2i0YLiM1zgEK/lgOyglbRVt2OKKvt4L8TQj51NwCn7WVH0YEpwpBdlGhrlRSCmKeYOu6ZsBhx3pux+cuvvkH7BaE7mmmjNlP3i+wmqkWaUZC1OEugGHSzm/Wj3xE9YIlVqSRGlVfTN3cWbSzdPCwR60+a8yG1UmuvVQ//Sg1n8R5C08OOT2XDgxzvqSupOg0sVUMnbF0iKKSTN/Cy2baLx2tuJia6N3AS5PkGQZYc4eDWNJ5lk/qSrSxvPoSTEh0yMVQcGILvIV6+ZJrk/SsNNpVnYNEh7he4qu7Kk6XTtLjI8t/c6ZmUqWEw1a0opOlksaXM4vdxI11yR4eV/486bEEkyecyHqfH6L/o93ES30NzyoiwC753ECueDt98PE1r/OTrynebapn9amaMwy+++ha6pi2hW854qoExXsUNe66EG/FIGPdlZ3hVblVUGDOhLy0rdjSpprW+bP16MhUBiNOlDPSk7SJbjvL82HzmZR4hy1tynndcWBhaVptr7KF/o1F+I5pLhG6Jj38h6HaenPx+GztNLAYlJ2d00SvpuFklRd0d17NbG5Rfpxxy05tgb0dNRsV3ksbGppVCMibdI9nw0eDl4pweWlqMEIX6TOZr2OXIPCKNInebVLYblcVK7gjEN0kLURv5Mwat/0y4TUuQKuqvhjLp2xgxBQCYzqWzOXPunqRUrajSlfNd/Ku5l3G8reGNMK5AMzmVrpsX92CbmOsyv+LcJP84V2+fFlgRc4XHVG6Zb4eZYkO/g03CpZ8u9tHQvfTd8aQ+Pn8NKr4Mx92bHgdQDD4u7RspOC1SylA2Ut5N1bQrAFmbFE3/ciRSBds1l5RooUhIDdfNkq/x+8/ABm1tkAer8yoVA5l6Op+n3ZSeXMksDSeXsDQaT3GKFAC0pLD0uow2JzLO0u1HgodsezDmLe6EmXmeCq35tedRi7o67jBQy+6sU19A8/V+t3FlOyap+XyJfcBMJmxp7rtr5afqFaQLJGF/QIXohUqi1p98pHAP/V3/Y6ZqBdWJ7Ko+bZgmw7MEK+EVMMxOlN2ljQjLO6s2VDhCpX6Ilwnr1DcHT/mKXz946G9ywSmOF9leTwsDgFnvvBNsJBTiiDtdEn2Z7VNsXKGK263GKRhlJAepEFNvl4K9R3pxbdnGRgDPhocdMI4taMx80ScQNBllFbOyDaoJkBxddCC68OTLh64Rk5XYkxbHyZZVDVXcqNdkQBYtWHfCz65ay6XPK40QtlOn0Q4ZOZExNReRAOAIPUjj5O/u2kQcxMjcFGXEax6h55+4PoDcvRX9smi0VdFtLzAKC4I9jKCACm4QcAYH/YT0gr1GvEm/vAd/0dELoKzCOGw69HLGP6Lek/j1h426mPB8F2nyIdIpmxVnOv12rQAwfBJXxnmHLKBgePMEeDjhOVu4ylpYK1Q5KdEx49LMPDsLftzzVrbU4nXgHgdT44HE4LvHrzH1BLAwQUAAIACAA8lHhLbVEZO0oAAABqAAAAGwAAAHVuaXZlcnNhbC91bml2ZXJzYWwucG5nLnhtbLOxr8jNUShLLSrOzM+zVTLUM1Cyt+PlsikoSi3LTC1XqACKGekZQICSQiUqtzwzpSTDVsnC0BghlpGamZ5RYqtkZmgAF9QHGgkAUEsBAgAAFAACAAgAOJR4SxUOrShkBAAABxEAAB0AAAAAAAAAAQAAAAAAAAAAAHVuaXZlcnNhbC9jb21tb25fbWVzc2FnZXMubG5nUEsBAgAAFAACAAgAOJR4Swh+CyMpAwAAhgwAACcAAAAAAAAAAQAAAAAAnwQAAHVuaXZlcnNhbC9mbGFzaF9wdWJsaXNoaW5nX3NldHRpbmdzLnhtbFBLAQIAABQAAgAIADiUeEu1/AlkugIAAFUKAAAhAAAAAAAAAAEAAAAAAA0IAAB1bml2ZXJzYWwvZmxhc2hfc2tpbl9zZXR0aW5ncy54bWxQSwECAAAUAAIACAA4lHhLKpYPZ/4CAACXCwAAJgAAAAAAAAABAAAAAAAGCwAAdW5pdmVyc2FsL2h0bWxfcHVibGlzaGluZ19zZXR0aW5ncy54bWxQSwECAAAUAAIACAA4lHhLaHFSkZoBAAAfBgAAHwAAAAAAAAABAAAAAABIDgAAdW5pdmVyc2FsL2h0bWxfc2tpbl9zZXR0aW5ncy5qc1BLAQIAABQAAgAIADiUeEs9PC/RwQAAAOUBAAAaAAAAAAAAAAEAAAAAAB8QAAB1bml2ZXJzYWwvaTE4bl9wcmVzZXRzLnhtbFBLAQIAABQAAgAIADiUeEua+ZZkawAAAGsAAAAcAAAAAAAAAAEAAAAAABgRAAB1bml2ZXJzYWwvbG9jYWxfc2V0dGluZ3MueG1sUEsBAgAAFAACAAgARJRXRyO0Tvv7AgAAsAgAABQAAAAAAAAAAQAAAAAAvREAAHVuaXZlcnNhbC9wbGF5ZXIueG1sUEsBAgAAFAACAAgAOJR4S7CHI/RsAQAA9wIAACkAAAAAAAAAAQAAAAAA6hQAAHVuaXZlcnNhbC9za2luX2N1c3RvbWl6YXRpb25fc2V0dGluZ3MueG1sUEsBAgAAFAACAAgAO5R4S7DdIuDqDAAA1hoAABcAAAAAAAAAAAAAAAAAnRYAAHVuaXZlcnNhbC91bml2ZXJzYWwucG5nUEsBAgAAFAACAAgAPJR4S21RGTtKAAAAagAAABsAAAAAAAAAAQAAAAAAvCMAAHVuaXZlcnNhbC91bml2ZXJzYWwucG5nLnhtbFBLBQYAAAAACwALAEkDAAA/JAAAAAA="/>
  <p:tag name="ISPRING_PRESENTATION_TITLE" val="简约风纪念一二九爱国运动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8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00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1142</Words>
  <Application>Microsoft Office PowerPoint</Application>
  <PresentationFormat>宽屏</PresentationFormat>
  <Paragraphs>80</Paragraphs>
  <Slides>19</Slides>
  <Notes>19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等线</vt:lpstr>
      <vt:lpstr>等线 Light</vt:lpstr>
      <vt:lpstr>华康俪金黑W8(P)</vt:lpstr>
      <vt:lpstr>隶书</vt:lpstr>
      <vt:lpstr>微软雅黑</vt:lpstr>
      <vt:lpstr>Arial</vt:lpstr>
      <vt:lpstr>Calibri</vt:lpstr>
      <vt:lpstr>Calibri Light</vt:lpstr>
      <vt:lpstr>Segoe UI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https://shop64367517.taobao.com</Manager>
  <Company>锦素图文素材坊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锦素图文素材坊</dc:title>
  <dc:subject>https://shop64367517.taobao.com</dc:subject>
  <dc:creator>锦素图文素材坊</dc:creator>
  <cp:keywords>锦素图文素材坊</cp:keywords>
  <dc:description>https://shop64367517.taobao.com</dc:description>
  <cp:lastModifiedBy>sujun</cp:lastModifiedBy>
  <cp:revision>5</cp:revision>
  <dcterms:created xsi:type="dcterms:W3CDTF">2017-12-06T16:52:56Z</dcterms:created>
  <dcterms:modified xsi:type="dcterms:W3CDTF">2021-11-01T06:25:58Z</dcterms:modified>
  <cp:category>https://shop64367517.taobao.com</cp:category>
</cp:coreProperties>
</file>