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76" r:id="rId3"/>
    <p:sldId id="277" r:id="rId4"/>
    <p:sldId id="257" r:id="rId5"/>
    <p:sldId id="285" r:id="rId6"/>
    <p:sldId id="278" r:id="rId7"/>
    <p:sldId id="286" r:id="rId8"/>
    <p:sldId id="279" r:id="rId9"/>
    <p:sldId id="287" r:id="rId10"/>
    <p:sldId id="288" r:id="rId11"/>
    <p:sldId id="289" r:id="rId12"/>
    <p:sldId id="294" r:id="rId13"/>
    <p:sldId id="291" r:id="rId14"/>
    <p:sldId id="292" r:id="rId15"/>
    <p:sldId id="293" r:id="rId16"/>
    <p:sldId id="280" r:id="rId17"/>
    <p:sldId id="295" r:id="rId18"/>
    <p:sldId id="297" r:id="rId19"/>
  </p:sldIdLst>
  <p:sldSz cx="12192000" cy="6858000"/>
  <p:notesSz cx="6858000" cy="9144000"/>
  <p:embeddedFontLst>
    <p:embeddedFont>
      <p:font typeface="DengXian Light" panose="02010600030101010101" pitchFamily="2" charset="-122"/>
      <p:regular r:id="rId21"/>
    </p:embeddedFont>
    <p:embeddedFont>
      <p:font typeface="等线" panose="02010600030101010101" pitchFamily="2" charset="-122"/>
      <p:regular r:id="rId22"/>
      <p:bold r:id="rId23"/>
    </p:embeddedFont>
    <p:embeddedFont>
      <p:font typeface="微软雅黑" panose="020B0503020204020204" pitchFamily="34" charset="-122"/>
      <p:regular r:id="rId24"/>
      <p:bold r:id="rId25"/>
    </p:embeddedFont>
  </p:embeddedFontLst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2A1B"/>
    <a:srgbClr val="E2452F"/>
    <a:srgbClr val="000000"/>
    <a:srgbClr val="D7412C"/>
    <a:srgbClr val="B93322"/>
    <a:srgbClr val="AF3120"/>
    <a:srgbClr val="DB40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21"/>
    <p:restoredTop sz="94665"/>
  </p:normalViewPr>
  <p:slideViewPr>
    <p:cSldViewPr snapToGrid="0" snapToObjects="1" showGuides="1">
      <p:cViewPr varScale="1">
        <p:scale>
          <a:sx n="98" d="100"/>
          <a:sy n="98" d="100"/>
        </p:scale>
        <p:origin x="90" y="39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5C302D-888E-284F-8F8D-BE66A6C2FE50}" type="datetimeFigureOut">
              <a:rPr kumimoji="1" lang="zh-CN" altLang="en-US" smtClean="0"/>
              <a:t>2021/11/1 Monday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EF6A24-DFD7-9F43-9B5C-6B80DE5E79B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18895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F6A24-DFD7-9F43-9B5C-6B80DE5E79B5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769446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F6A24-DFD7-9F43-9B5C-6B80DE5E79B5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057593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F6A24-DFD7-9F43-9B5C-6B80DE5E79B5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34750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F6A24-DFD7-9F43-9B5C-6B80DE5E79B5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577975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F6A24-DFD7-9F43-9B5C-6B80DE5E79B5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349223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F6A24-DFD7-9F43-9B5C-6B80DE5E79B5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740161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F6A24-DFD7-9F43-9B5C-6B80DE5E79B5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414956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F6A24-DFD7-9F43-9B5C-6B80DE5E79B5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864441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F6A24-DFD7-9F43-9B5C-6B80DE5E79B5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272674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F6A24-DFD7-9F43-9B5C-6B80DE5E79B5}" type="slidenum">
              <a:rPr kumimoji="1" lang="zh-CN" altLang="en-US" smtClean="0"/>
              <a:t>18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85892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F6A24-DFD7-9F43-9B5C-6B80DE5E79B5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23970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F6A24-DFD7-9F43-9B5C-6B80DE5E79B5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100198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F6A24-DFD7-9F43-9B5C-6B80DE5E79B5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501554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F6A24-DFD7-9F43-9B5C-6B80DE5E79B5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971691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F6A24-DFD7-9F43-9B5C-6B80DE5E79B5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784871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F6A24-DFD7-9F43-9B5C-6B80DE5E79B5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442171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F6A24-DFD7-9F43-9B5C-6B80DE5E79B5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241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F6A24-DFD7-9F43-9B5C-6B80DE5E79B5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92861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EBDC2-BF0F-EE46-9799-A5991E602DBD}" type="datetimeFigureOut">
              <a:rPr kumimoji="1" lang="zh-CN" altLang="en-US" smtClean="0"/>
              <a:t>2021/11/1 Monday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CA086-759F-9D44-9246-C7E4E86B6EC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148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EBDC2-BF0F-EE46-9799-A5991E602DBD}" type="datetimeFigureOut">
              <a:rPr kumimoji="1" lang="zh-CN" altLang="en-US" smtClean="0"/>
              <a:t>2021/11/1 Monday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CA086-759F-9D44-9246-C7E4E86B6EC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655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EBDC2-BF0F-EE46-9799-A5991E602DBD}" type="datetimeFigureOut">
              <a:rPr kumimoji="1" lang="zh-CN" altLang="en-US" smtClean="0"/>
              <a:t>2021/11/1 Monday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CA086-759F-9D44-9246-C7E4E86B6ECB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1652955" y="1169378"/>
            <a:ext cx="9024281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感谢您下载觅知网平台上提供的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作品，为了您和觅知网以及原创作者的利益，请勿复制、传播、销售，否则将承担法律责任！觅知网将对作品进行维权，按照传播下载次数进行十倍的索取赔偿！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在觅知网出售的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的保护，作品的所有权、版权和著作权归觅知网所有，您下载的是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不得将觅知网的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</p:spTree>
    <p:extLst>
      <p:ext uri="{BB962C8B-B14F-4D97-AF65-F5344CB8AC3E}">
        <p14:creationId xmlns:p14="http://schemas.microsoft.com/office/powerpoint/2010/main" val="114869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EBDC2-BF0F-EE46-9799-A5991E602DBD}" type="datetimeFigureOut">
              <a:rPr kumimoji="1" lang="zh-CN" altLang="en-US" smtClean="0"/>
              <a:t>2021/11/1 Monday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CA086-759F-9D44-9246-C7E4E86B6EC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3575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EBDC2-BF0F-EE46-9799-A5991E602DBD}" type="datetimeFigureOut">
              <a:rPr kumimoji="1" lang="zh-CN" altLang="en-US" smtClean="0"/>
              <a:t>2021/11/1 Monday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CA086-759F-9D44-9246-C7E4E86B6EC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6608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EBDC2-BF0F-EE46-9799-A5991E602DBD}" type="datetimeFigureOut">
              <a:rPr kumimoji="1" lang="zh-CN" altLang="en-US" smtClean="0"/>
              <a:t>2021/11/1 Monday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CA086-759F-9D44-9246-C7E4E86B6EC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0914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EBDC2-BF0F-EE46-9799-A5991E602DBD}" type="datetimeFigureOut">
              <a:rPr kumimoji="1" lang="zh-CN" altLang="en-US" smtClean="0"/>
              <a:t>2021/11/1 Monday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CA086-759F-9D44-9246-C7E4E86B6EC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356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EBDC2-BF0F-EE46-9799-A5991E602DBD}" type="datetimeFigureOut">
              <a:rPr kumimoji="1" lang="zh-CN" altLang="en-US" smtClean="0"/>
              <a:t>2021/11/1 Monday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CA086-759F-9D44-9246-C7E4E86B6EC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73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EBDC2-BF0F-EE46-9799-A5991E602DBD}" type="datetimeFigureOut">
              <a:rPr kumimoji="1" lang="zh-CN" altLang="en-US" smtClean="0"/>
              <a:t>2021/11/1 Monday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CA086-759F-9D44-9246-C7E4E86B6EC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6181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EBDC2-BF0F-EE46-9799-A5991E602DBD}" type="datetimeFigureOut">
              <a:rPr kumimoji="1" lang="zh-CN" altLang="en-US" smtClean="0"/>
              <a:t>2021/11/1 Monday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CA086-759F-9D44-9246-C7E4E86B6EC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8108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EBDC2-BF0F-EE46-9799-A5991E602DBD}" type="datetimeFigureOut">
              <a:rPr kumimoji="1" lang="zh-CN" altLang="en-US" smtClean="0"/>
              <a:t>2021/11/1 Monday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CA086-759F-9D44-9246-C7E4E86B6EC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8033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3EBDC2-BF0F-EE46-9799-A5991E602DBD}" type="datetimeFigureOut">
              <a:rPr kumimoji="1" lang="zh-CN" altLang="en-US" smtClean="0"/>
              <a:t>2021/11/1 Monday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7CA086-759F-9D44-9246-C7E4E86B6EC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3962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jp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8.jp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8.jp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71" y="167265"/>
            <a:ext cx="1853572" cy="27355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1304613"/>
            <a:ext cx="1582057" cy="38334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2970"/>
            <a:ext cx="3197053" cy="48550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334" y="965430"/>
            <a:ext cx="7482555" cy="269096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616198" y="3429000"/>
            <a:ext cx="610455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00" b="1" dirty="0">
                <a:solidFill>
                  <a:srgbClr val="9A2A1B"/>
                </a:solidFill>
                <a:latin typeface="Kaiti SC" charset="-122"/>
                <a:ea typeface="Kaiti SC" charset="-122"/>
                <a:cs typeface="Kaiti SC" charset="-122"/>
              </a:rPr>
              <a:t>增强责任 奉献意识</a:t>
            </a:r>
          </a:p>
          <a:p>
            <a:r>
              <a:rPr kumimoji="1" lang="zh-CN" altLang="en-US" sz="4000" b="1" dirty="0">
                <a:solidFill>
                  <a:srgbClr val="9A2A1B"/>
                </a:solidFill>
                <a:latin typeface="Kaiti SC" charset="-122"/>
                <a:ea typeface="Kaiti SC" charset="-122"/>
                <a:cs typeface="Kaiti SC" charset="-122"/>
              </a:rPr>
              <a:t>大力弘扬一二 </a:t>
            </a:r>
            <a:r>
              <a:rPr kumimoji="1" lang="en-US" altLang="zh-CN" sz="4000" b="1" dirty="0">
                <a:solidFill>
                  <a:srgbClr val="9A2A1B"/>
                </a:solidFill>
                <a:latin typeface="Kaiti SC" charset="-122"/>
                <a:ea typeface="Kaiti SC" charset="-122"/>
                <a:cs typeface="Kaiti SC" charset="-122"/>
              </a:rPr>
              <a:t>·</a:t>
            </a:r>
            <a:r>
              <a:rPr kumimoji="1" lang="zh-CN" altLang="en-US" sz="4000" b="1" dirty="0">
                <a:solidFill>
                  <a:srgbClr val="9A2A1B"/>
                </a:solidFill>
                <a:latin typeface="Kaiti SC" charset="-122"/>
                <a:ea typeface="Kaiti SC" charset="-122"/>
                <a:cs typeface="Kaiti SC" charset="-122"/>
              </a:rPr>
              <a:t>九爱国精神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443" y="-208029"/>
            <a:ext cx="2400353" cy="193862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829802" y="4752439"/>
            <a:ext cx="371127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500" b="1" dirty="0">
                <a:solidFill>
                  <a:srgbClr val="9A2A1B"/>
                </a:solidFill>
                <a:latin typeface="Kaiti SC" charset="-122"/>
                <a:ea typeface="Kaiti SC" charset="-122"/>
                <a:cs typeface="Kaiti SC" charset="-122"/>
              </a:rPr>
              <a:t>汇报人：锦素图文素材坊</a:t>
            </a:r>
          </a:p>
        </p:txBody>
      </p:sp>
      <p:pic>
        <p:nvPicPr>
          <p:cNvPr id="6" name="音乐史诗《东方红》合唱队 - 歌唱祖国">
            <a:hlinkClick r:id="" action="ppaction://media"/>
            <a:extLst>
              <a:ext uri="{FF2B5EF4-FFF2-40B4-BE49-F238E27FC236}">
                <a16:creationId xmlns:a16="http://schemas.microsoft.com/office/drawing/2014/main" id="{10CD92B6-D60A-4A91-A633-C9E04CDE91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674914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4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1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18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5" presetID="18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9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1" dur="2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2" dur="2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3" dur="2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5" presetID="42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</p:childTnLst>
            </p:cTn>
          </p:par>
        </p:tnLst>
        <p:bldLst>
          <p:bldP spid="7" grpId="0"/>
          <p:bldP spid="13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18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5" presetID="18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9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1" dur="2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2" dur="2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3" dur="2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5" presetID="42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</p:childTnLst>
            </p:cTn>
          </p:par>
        </p:tnLst>
        <p:bldLst>
          <p:bldP spid="7" grpId="0"/>
          <p:bldP spid="13" grpId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851" y="5666800"/>
            <a:ext cx="5579389" cy="1191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376" y="6013342"/>
            <a:ext cx="1987431" cy="8446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063" y="6013342"/>
            <a:ext cx="1987431" cy="8446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2"/>
          <a:stretch/>
        </p:blipFill>
        <p:spPr>
          <a:xfrm>
            <a:off x="6545446" y="5655177"/>
            <a:ext cx="4218983" cy="1191200"/>
          </a:xfrm>
          <a:prstGeom prst="rect">
            <a:avLst/>
          </a:prstGeom>
        </p:spPr>
      </p:pic>
      <p:pic>
        <p:nvPicPr>
          <p:cNvPr id="21" name="图片 20" descr="2087cf88d9ebd02f08d64878796456e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0" y="0"/>
            <a:ext cx="2208509" cy="1118158"/>
          </a:xfrm>
          <a:prstGeom prst="rect">
            <a:avLst/>
          </a:prstGeom>
        </p:spPr>
      </p:pic>
      <p:cxnSp>
        <p:nvCxnSpPr>
          <p:cNvPr id="22" name="直线连接符 21"/>
          <p:cNvCxnSpPr/>
          <p:nvPr/>
        </p:nvCxnSpPr>
        <p:spPr>
          <a:xfrm>
            <a:off x="0" y="1118158"/>
            <a:ext cx="12192000" cy="0"/>
          </a:xfrm>
          <a:prstGeom prst="line">
            <a:avLst/>
          </a:prstGeom>
          <a:ln w="25400">
            <a:solidFill>
              <a:srgbClr val="D741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 22"/>
          <p:cNvGrpSpPr/>
          <p:nvPr/>
        </p:nvGrpSpPr>
        <p:grpSpPr>
          <a:xfrm>
            <a:off x="8885910" y="211016"/>
            <a:ext cx="2358868" cy="696126"/>
            <a:chOff x="1967250" y="2479495"/>
            <a:chExt cx="8260079" cy="1955345"/>
          </a:xfrm>
        </p:grpSpPr>
        <p:sp>
          <p:nvSpPr>
            <p:cNvPr id="24" name="圆角矩形 23"/>
            <p:cNvSpPr/>
            <p:nvPr/>
          </p:nvSpPr>
          <p:spPr>
            <a:xfrm>
              <a:off x="1967250" y="2479495"/>
              <a:ext cx="8260079" cy="1955345"/>
            </a:xfrm>
            <a:prstGeom prst="roundRect">
              <a:avLst>
                <a:gd name="adj" fmla="val 50000"/>
              </a:avLst>
            </a:prstGeom>
            <a:solidFill>
              <a:srgbClr val="E2452F"/>
            </a:solidFill>
            <a:ln w="25400">
              <a:solidFill>
                <a:srgbClr val="B9332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422010" y="2601300"/>
              <a:ext cx="7350555" cy="15561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prstClr val="white"/>
                  </a:solidFill>
                  <a:latin typeface="Kaiti SC" charset="-122"/>
                  <a:ea typeface="Kaiti SC" charset="-122"/>
                  <a:cs typeface="Kaiti SC" charset="-122"/>
                </a:rPr>
                <a:t>运动经过</a:t>
              </a:r>
              <a:endParaRPr lang="en-US" altLang="zh-CN" sz="3000" b="1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endParaRPr>
            </a:p>
          </p:txBody>
        </p:sp>
      </p:grpSp>
      <p:pic>
        <p:nvPicPr>
          <p:cNvPr id="11" name="Picture 7" descr="00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71907" y="1926536"/>
            <a:ext cx="4420010" cy="3460628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文本框 11"/>
          <p:cNvSpPr txBox="1"/>
          <p:nvPr/>
        </p:nvSpPr>
        <p:spPr>
          <a:xfrm>
            <a:off x="752546" y="1785795"/>
            <a:ext cx="575903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latin typeface="Kaiti SC" charset="-122"/>
                <a:ea typeface="Kaiti SC" charset="-122"/>
                <a:cs typeface="Kaiti SC" charset="-122"/>
              </a:rPr>
              <a:t>       </a:t>
            </a:r>
            <a:r>
              <a:rPr kumimoji="1" lang="en-US" altLang="zh-CN" sz="2400" dirty="0">
                <a:latin typeface="Kaiti SC" charset="-122"/>
                <a:ea typeface="Kaiti SC" charset="-122"/>
                <a:cs typeface="Kaiti SC" charset="-122"/>
              </a:rPr>
              <a:t>12</a:t>
            </a:r>
            <a:r>
              <a:rPr kumimoji="1" lang="zh-CN" altLang="en-US" sz="2400" dirty="0">
                <a:latin typeface="Kaiti SC" charset="-122"/>
                <a:ea typeface="Kaiti SC" charset="-122"/>
                <a:cs typeface="Kaiti SC" charset="-122"/>
              </a:rPr>
              <a:t>月</a:t>
            </a:r>
            <a:r>
              <a:rPr kumimoji="1" lang="en-US" altLang="zh-CN" sz="2400" dirty="0">
                <a:latin typeface="Kaiti SC" charset="-122"/>
                <a:ea typeface="Kaiti SC" charset="-122"/>
                <a:cs typeface="Kaiti SC" charset="-122"/>
              </a:rPr>
              <a:t>11</a:t>
            </a:r>
            <a:r>
              <a:rPr kumimoji="1" lang="zh-CN" altLang="en-US" sz="2400" dirty="0">
                <a:latin typeface="Kaiti SC" charset="-122"/>
                <a:ea typeface="Kaiti SC" charset="-122"/>
                <a:cs typeface="Kaiti SC" charset="-122"/>
              </a:rPr>
              <a:t>日，南京国民政府指派“冀察政务委员会”委员</a:t>
            </a:r>
            <a:r>
              <a:rPr kumimoji="1" lang="en-US" altLang="zh-CN" sz="2400" dirty="0">
                <a:latin typeface="Kaiti SC" charset="-122"/>
                <a:ea typeface="Kaiti SC" charset="-122"/>
                <a:cs typeface="Kaiti SC" charset="-122"/>
              </a:rPr>
              <a:t>18</a:t>
            </a:r>
            <a:r>
              <a:rPr kumimoji="1" lang="zh-CN" altLang="en-US" sz="2400" dirty="0">
                <a:latin typeface="Kaiti SC" charset="-122"/>
                <a:ea typeface="Kaiti SC" charset="-122"/>
                <a:cs typeface="Kaiti SC" charset="-122"/>
              </a:rPr>
              <a:t>人，指定宋哲元为委员长。宋哲元派军警分驻各大学校门，严禁学生出校游行示威。</a:t>
            </a:r>
          </a:p>
          <a:p>
            <a:r>
              <a:rPr kumimoji="1" lang="zh-CN" altLang="en-US" sz="2400" dirty="0">
                <a:latin typeface="Kaiti SC" charset="-122"/>
                <a:ea typeface="Kaiti SC" charset="-122"/>
                <a:cs typeface="Kaiti SC" charset="-122"/>
              </a:rPr>
              <a:t>　   </a:t>
            </a:r>
            <a:r>
              <a:rPr kumimoji="1" lang="en-US" altLang="zh-CN" sz="2400" dirty="0">
                <a:latin typeface="Kaiti SC" charset="-122"/>
                <a:ea typeface="Kaiti SC" charset="-122"/>
                <a:cs typeface="Kaiti SC" charset="-122"/>
              </a:rPr>
              <a:t>12</a:t>
            </a:r>
            <a:r>
              <a:rPr kumimoji="1" lang="zh-CN" altLang="en-US" sz="2400" dirty="0">
                <a:latin typeface="Kaiti SC" charset="-122"/>
                <a:ea typeface="Kaiti SC" charset="-122"/>
                <a:cs typeface="Kaiti SC" charset="-122"/>
              </a:rPr>
              <a:t>月</a:t>
            </a:r>
            <a:r>
              <a:rPr kumimoji="1" lang="en-US" altLang="zh-CN" sz="2400" dirty="0">
                <a:latin typeface="Kaiti SC" charset="-122"/>
                <a:ea typeface="Kaiti SC" charset="-122"/>
                <a:cs typeface="Kaiti SC" charset="-122"/>
              </a:rPr>
              <a:t>12</a:t>
            </a:r>
            <a:r>
              <a:rPr kumimoji="1" lang="zh-CN" altLang="en-US" sz="2400" dirty="0">
                <a:latin typeface="Kaiti SC" charset="-122"/>
                <a:ea typeface="Kaiti SC" charset="-122"/>
                <a:cs typeface="Kaiti SC" charset="-122"/>
              </a:rPr>
              <a:t>日，上海、南京、武汉和广州等地大、中学校学生声援北平学生。</a:t>
            </a:r>
          </a:p>
          <a:p>
            <a:r>
              <a:rPr kumimoji="1" lang="zh-CN" altLang="en-US" sz="2400" dirty="0">
                <a:latin typeface="Kaiti SC" charset="-122"/>
                <a:ea typeface="Kaiti SC" charset="-122"/>
                <a:cs typeface="Kaiti SC" charset="-122"/>
              </a:rPr>
              <a:t>　   </a:t>
            </a:r>
            <a:r>
              <a:rPr kumimoji="1" lang="en-US" altLang="zh-CN" sz="2400" dirty="0">
                <a:latin typeface="Kaiti SC" charset="-122"/>
                <a:ea typeface="Kaiti SC" charset="-122"/>
                <a:cs typeface="Kaiti SC" charset="-122"/>
              </a:rPr>
              <a:t>12</a:t>
            </a:r>
            <a:r>
              <a:rPr kumimoji="1" lang="zh-CN" altLang="en-US" sz="2400" dirty="0">
                <a:latin typeface="Kaiti SC" charset="-122"/>
                <a:ea typeface="Kaiti SC" charset="-122"/>
                <a:cs typeface="Kaiti SC" charset="-122"/>
              </a:rPr>
              <a:t>月</a:t>
            </a:r>
            <a:r>
              <a:rPr kumimoji="1" lang="en-US" altLang="zh-CN" sz="2400" dirty="0">
                <a:latin typeface="Kaiti SC" charset="-122"/>
                <a:ea typeface="Kaiti SC" charset="-122"/>
                <a:cs typeface="Kaiti SC" charset="-122"/>
              </a:rPr>
              <a:t>13</a:t>
            </a:r>
            <a:r>
              <a:rPr kumimoji="1" lang="zh-CN" altLang="en-US" sz="2400" dirty="0">
                <a:latin typeface="Kaiti SC" charset="-122"/>
                <a:ea typeface="Kaiti SC" charset="-122"/>
                <a:cs typeface="Kaiti SC" charset="-122"/>
              </a:rPr>
              <a:t>日，北平</a:t>
            </a:r>
            <a:r>
              <a:rPr kumimoji="1" lang="en-US" altLang="zh-CN" sz="2400" dirty="0">
                <a:latin typeface="Kaiti SC" charset="-122"/>
                <a:ea typeface="Kaiti SC" charset="-122"/>
                <a:cs typeface="Kaiti SC" charset="-122"/>
              </a:rPr>
              <a:t>6</a:t>
            </a:r>
            <a:r>
              <a:rPr kumimoji="1" lang="zh-CN" altLang="en-US" sz="2400" dirty="0">
                <a:latin typeface="Kaiti SC" charset="-122"/>
                <a:ea typeface="Kaiti SC" charset="-122"/>
                <a:cs typeface="Kaiti SC" charset="-122"/>
              </a:rPr>
              <a:t>所大学的校长联名发表</a:t>
            </a:r>
            <a:r>
              <a:rPr kumimoji="1" lang="en-US" altLang="zh-CN" sz="2400" dirty="0">
                <a:latin typeface="Kaiti SC" charset="-122"/>
                <a:ea typeface="Kaiti SC" charset="-122"/>
                <a:cs typeface="Kaiti SC" charset="-122"/>
              </a:rPr>
              <a:t>《</a:t>
            </a:r>
            <a:r>
              <a:rPr kumimoji="1" lang="zh-CN" altLang="en-US" sz="2400" dirty="0">
                <a:latin typeface="Kaiti SC" charset="-122"/>
                <a:ea typeface="Kaiti SC" charset="-122"/>
                <a:cs typeface="Kaiti SC" charset="-122"/>
              </a:rPr>
              <a:t>告同学书</a:t>
            </a:r>
            <a:r>
              <a:rPr kumimoji="1" lang="en-US" altLang="zh-CN" sz="2400" dirty="0">
                <a:latin typeface="Kaiti SC" charset="-122"/>
                <a:ea typeface="Kaiti SC" charset="-122"/>
                <a:cs typeface="Kaiti SC" charset="-122"/>
              </a:rPr>
              <a:t>》</a:t>
            </a:r>
            <a:r>
              <a:rPr kumimoji="1" lang="zh-CN" altLang="en-US" sz="2400" dirty="0">
                <a:latin typeface="Kaiti SC" charset="-122"/>
                <a:ea typeface="Kaiti SC" charset="-122"/>
                <a:cs typeface="Kaiti SC" charset="-122"/>
              </a:rPr>
              <a:t>，称：被捕学生已完全释放，请愿及罢课的目的已经达到，望同学们即日恢复学业。</a:t>
            </a:r>
          </a:p>
        </p:txBody>
      </p:sp>
    </p:spTree>
    <p:extLst>
      <p:ext uri="{BB962C8B-B14F-4D97-AF65-F5344CB8AC3E}">
        <p14:creationId xmlns:p14="http://schemas.microsoft.com/office/powerpoint/2010/main" val="9523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851" y="5666800"/>
            <a:ext cx="5579389" cy="1191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376" y="6013342"/>
            <a:ext cx="1987431" cy="8446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063" y="6013342"/>
            <a:ext cx="1987431" cy="8446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2"/>
          <a:stretch/>
        </p:blipFill>
        <p:spPr>
          <a:xfrm>
            <a:off x="6545446" y="5655177"/>
            <a:ext cx="4218983" cy="1191200"/>
          </a:xfrm>
          <a:prstGeom prst="rect">
            <a:avLst/>
          </a:prstGeom>
        </p:spPr>
      </p:pic>
      <p:pic>
        <p:nvPicPr>
          <p:cNvPr id="21" name="图片 20" descr="2087cf88d9ebd02f08d64878796456e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0" y="0"/>
            <a:ext cx="2208509" cy="1118158"/>
          </a:xfrm>
          <a:prstGeom prst="rect">
            <a:avLst/>
          </a:prstGeom>
        </p:spPr>
      </p:pic>
      <p:cxnSp>
        <p:nvCxnSpPr>
          <p:cNvPr id="22" name="直线连接符 21"/>
          <p:cNvCxnSpPr/>
          <p:nvPr/>
        </p:nvCxnSpPr>
        <p:spPr>
          <a:xfrm>
            <a:off x="0" y="1118158"/>
            <a:ext cx="12192000" cy="0"/>
          </a:xfrm>
          <a:prstGeom prst="line">
            <a:avLst/>
          </a:prstGeom>
          <a:ln w="25400">
            <a:solidFill>
              <a:srgbClr val="D741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 22"/>
          <p:cNvGrpSpPr/>
          <p:nvPr/>
        </p:nvGrpSpPr>
        <p:grpSpPr>
          <a:xfrm>
            <a:off x="8885910" y="211016"/>
            <a:ext cx="2358868" cy="696126"/>
            <a:chOff x="1967250" y="2479495"/>
            <a:chExt cx="8260079" cy="1955345"/>
          </a:xfrm>
        </p:grpSpPr>
        <p:sp>
          <p:nvSpPr>
            <p:cNvPr id="24" name="圆角矩形 23"/>
            <p:cNvSpPr/>
            <p:nvPr/>
          </p:nvSpPr>
          <p:spPr>
            <a:xfrm>
              <a:off x="1967250" y="2479495"/>
              <a:ext cx="8260079" cy="1955345"/>
            </a:xfrm>
            <a:prstGeom prst="roundRect">
              <a:avLst>
                <a:gd name="adj" fmla="val 50000"/>
              </a:avLst>
            </a:prstGeom>
            <a:solidFill>
              <a:srgbClr val="E2452F"/>
            </a:solidFill>
            <a:ln w="25400">
              <a:solidFill>
                <a:srgbClr val="B9332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422010" y="2601300"/>
              <a:ext cx="7350555" cy="15561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prstClr val="white"/>
                  </a:solidFill>
                  <a:latin typeface="Kaiti SC" charset="-122"/>
                  <a:ea typeface="Kaiti SC" charset="-122"/>
                  <a:cs typeface="Kaiti SC" charset="-122"/>
                </a:rPr>
                <a:t>运动经过</a:t>
              </a:r>
              <a:endParaRPr lang="en-US" altLang="zh-CN" sz="3000" b="1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endParaRPr>
            </a:p>
          </p:txBody>
        </p:sp>
      </p:grpSp>
      <p:pic>
        <p:nvPicPr>
          <p:cNvPr id="11" name="Picture 8" descr="00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8822" y="1565202"/>
            <a:ext cx="2711450" cy="2173288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Picture 9" descr="007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32"/>
          <a:stretch/>
        </p:blipFill>
        <p:spPr>
          <a:xfrm>
            <a:off x="2410285" y="3371117"/>
            <a:ext cx="2711450" cy="2173506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" name="文本框 12"/>
          <p:cNvSpPr txBox="1"/>
          <p:nvPr/>
        </p:nvSpPr>
        <p:spPr>
          <a:xfrm>
            <a:off x="5538550" y="1938394"/>
            <a:ext cx="575903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latin typeface="Kaiti SC" charset="-122"/>
                <a:ea typeface="Kaiti SC" charset="-122"/>
                <a:cs typeface="Kaiti SC" charset="-122"/>
              </a:rPr>
              <a:t>       </a:t>
            </a:r>
            <a:r>
              <a:rPr kumimoji="1" lang="en-US" altLang="zh-CN" sz="2400" dirty="0">
                <a:latin typeface="Kaiti SC" charset="-122"/>
                <a:ea typeface="Kaiti SC" charset="-122"/>
                <a:cs typeface="Kaiti SC" charset="-122"/>
              </a:rPr>
              <a:t>12</a:t>
            </a:r>
            <a:r>
              <a:rPr kumimoji="1" lang="zh-CN" altLang="en-US" sz="2400" dirty="0">
                <a:latin typeface="Kaiti SC" charset="-122"/>
                <a:ea typeface="Kaiti SC" charset="-122"/>
                <a:cs typeface="Kaiti SC" charset="-122"/>
              </a:rPr>
              <a:t>月</a:t>
            </a:r>
            <a:r>
              <a:rPr kumimoji="1" lang="en-US" altLang="zh-CN" sz="2400" dirty="0">
                <a:latin typeface="Kaiti SC" charset="-122"/>
                <a:ea typeface="Kaiti SC" charset="-122"/>
                <a:cs typeface="Kaiti SC" charset="-122"/>
              </a:rPr>
              <a:t>14</a:t>
            </a:r>
            <a:r>
              <a:rPr kumimoji="1" lang="zh-CN" altLang="en-US" sz="2400" dirty="0">
                <a:latin typeface="Kaiti SC" charset="-122"/>
                <a:ea typeface="Kaiti SC" charset="-122"/>
                <a:cs typeface="Kaiti SC" charset="-122"/>
              </a:rPr>
              <a:t>日，北平市长秦德纯邀各校学生代表举行茶话会，力劝学生即日复课，“勿作轨外行动”，“顾及华北现在环境，勿因言语引起对外纠纷”。</a:t>
            </a:r>
          </a:p>
          <a:p>
            <a:r>
              <a:rPr kumimoji="1" lang="zh-CN" altLang="en-US" sz="2400" dirty="0">
                <a:latin typeface="Kaiti SC" charset="-122"/>
                <a:ea typeface="Kaiti SC" charset="-122"/>
                <a:cs typeface="Kaiti SC" charset="-122"/>
              </a:rPr>
              <a:t>　　上海各大学学生救国会成立，通电声援北平学生运动。</a:t>
            </a:r>
          </a:p>
          <a:p>
            <a:r>
              <a:rPr kumimoji="1" lang="zh-CN" altLang="en-US" sz="2400" dirty="0">
                <a:latin typeface="Kaiti SC" charset="-122"/>
                <a:ea typeface="Kaiti SC" charset="-122"/>
                <a:cs typeface="Kaiti SC" charset="-122"/>
              </a:rPr>
              <a:t>　　 </a:t>
            </a:r>
            <a:r>
              <a:rPr kumimoji="1" lang="en-US" altLang="zh-CN" sz="2400" dirty="0">
                <a:latin typeface="Kaiti SC" charset="-122"/>
                <a:ea typeface="Kaiti SC" charset="-122"/>
                <a:cs typeface="Kaiti SC" charset="-122"/>
              </a:rPr>
              <a:t>12</a:t>
            </a:r>
            <a:r>
              <a:rPr kumimoji="1" lang="zh-CN" altLang="en-US" sz="2400" dirty="0">
                <a:latin typeface="Kaiti SC" charset="-122"/>
                <a:ea typeface="Kaiti SC" charset="-122"/>
                <a:cs typeface="Kaiti SC" charset="-122"/>
              </a:rPr>
              <a:t>月</a:t>
            </a:r>
            <a:r>
              <a:rPr kumimoji="1" lang="en-US" altLang="zh-CN" sz="2400" dirty="0">
                <a:latin typeface="Kaiti SC" charset="-122"/>
                <a:ea typeface="Kaiti SC" charset="-122"/>
                <a:cs typeface="Kaiti SC" charset="-122"/>
              </a:rPr>
              <a:t>15</a:t>
            </a:r>
            <a:r>
              <a:rPr kumimoji="1" lang="zh-CN" altLang="en-US" sz="2400" dirty="0">
                <a:latin typeface="Kaiti SC" charset="-122"/>
                <a:ea typeface="Kaiti SC" charset="-122"/>
                <a:cs typeface="Kaiti SC" charset="-122"/>
              </a:rPr>
              <a:t>日，北平市政府与各大学当局宣布，自１６日起学生一律上课，如有违反，严惩不贷。</a:t>
            </a:r>
          </a:p>
        </p:txBody>
      </p:sp>
    </p:spTree>
    <p:extLst>
      <p:ext uri="{BB962C8B-B14F-4D97-AF65-F5344CB8AC3E}">
        <p14:creationId xmlns:p14="http://schemas.microsoft.com/office/powerpoint/2010/main" val="138346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5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6" presetClass="entr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851" y="5666800"/>
            <a:ext cx="5579389" cy="1191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376" y="6013342"/>
            <a:ext cx="1987431" cy="8446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063" y="6013342"/>
            <a:ext cx="1987431" cy="8446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2"/>
          <a:stretch/>
        </p:blipFill>
        <p:spPr>
          <a:xfrm>
            <a:off x="6545446" y="5655177"/>
            <a:ext cx="4218983" cy="1191200"/>
          </a:xfrm>
          <a:prstGeom prst="rect">
            <a:avLst/>
          </a:prstGeom>
        </p:spPr>
      </p:pic>
      <p:pic>
        <p:nvPicPr>
          <p:cNvPr id="21" name="图片 20" descr="2087cf88d9ebd02f08d64878796456e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0" y="0"/>
            <a:ext cx="2208509" cy="1118158"/>
          </a:xfrm>
          <a:prstGeom prst="rect">
            <a:avLst/>
          </a:prstGeom>
        </p:spPr>
      </p:pic>
      <p:cxnSp>
        <p:nvCxnSpPr>
          <p:cNvPr id="22" name="直线连接符 21"/>
          <p:cNvCxnSpPr/>
          <p:nvPr/>
        </p:nvCxnSpPr>
        <p:spPr>
          <a:xfrm>
            <a:off x="0" y="1118158"/>
            <a:ext cx="12192000" cy="0"/>
          </a:xfrm>
          <a:prstGeom prst="line">
            <a:avLst/>
          </a:prstGeom>
          <a:ln w="25400">
            <a:solidFill>
              <a:srgbClr val="D741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 22"/>
          <p:cNvGrpSpPr/>
          <p:nvPr/>
        </p:nvGrpSpPr>
        <p:grpSpPr>
          <a:xfrm>
            <a:off x="8885910" y="211016"/>
            <a:ext cx="2358868" cy="696126"/>
            <a:chOff x="1967250" y="2479495"/>
            <a:chExt cx="8260079" cy="1955345"/>
          </a:xfrm>
        </p:grpSpPr>
        <p:sp>
          <p:nvSpPr>
            <p:cNvPr id="24" name="圆角矩形 23"/>
            <p:cNvSpPr/>
            <p:nvPr/>
          </p:nvSpPr>
          <p:spPr>
            <a:xfrm>
              <a:off x="1967250" y="2479495"/>
              <a:ext cx="8260079" cy="1955345"/>
            </a:xfrm>
            <a:prstGeom prst="roundRect">
              <a:avLst>
                <a:gd name="adj" fmla="val 50000"/>
              </a:avLst>
            </a:prstGeom>
            <a:solidFill>
              <a:srgbClr val="E2452F"/>
            </a:solidFill>
            <a:ln w="25400">
              <a:solidFill>
                <a:srgbClr val="B9332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422010" y="2601300"/>
              <a:ext cx="7350555" cy="15561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prstClr val="white"/>
                  </a:solidFill>
                  <a:latin typeface="Kaiti SC" charset="-122"/>
                  <a:ea typeface="Kaiti SC" charset="-122"/>
                  <a:cs typeface="Kaiti SC" charset="-122"/>
                </a:rPr>
                <a:t>运动经过</a:t>
              </a:r>
              <a:endParaRPr lang="en-US" altLang="zh-CN" sz="3000" b="1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endParaRPr>
            </a:p>
          </p:txBody>
        </p:sp>
      </p:grpSp>
      <p:pic>
        <p:nvPicPr>
          <p:cNvPr id="12" name="Picture 9" descr="00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5912" y="2101295"/>
            <a:ext cx="4614907" cy="2895044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" name="文本框 12"/>
          <p:cNvSpPr txBox="1"/>
          <p:nvPr/>
        </p:nvSpPr>
        <p:spPr>
          <a:xfrm>
            <a:off x="631612" y="2033062"/>
            <a:ext cx="601543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latin typeface="Kaiti SC" charset="-122"/>
                <a:ea typeface="Kaiti SC" charset="-122"/>
                <a:cs typeface="Kaiti SC" charset="-122"/>
              </a:rPr>
              <a:t>  </a:t>
            </a:r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     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 12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月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16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日，北平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44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所大中学校学生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1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万余人，再次举行游行示威。游行队伍遭军警镇压，被捕者二三十人，受伤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400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余人。</a:t>
            </a:r>
          </a:p>
          <a:p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       学生游行队伍集合在天桥、正阳门召开市民大会，市民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2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万余人参加。</a:t>
            </a:r>
          </a:p>
          <a:p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　   北平罢工、罢市、罢课。</a:t>
            </a:r>
          </a:p>
          <a:p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　   原定本日成立的“冀察政务委员会”，延期成立。</a:t>
            </a:r>
            <a:endParaRPr kumimoji="1" lang="zh-CN" altLang="en-US" sz="2500" dirty="0">
              <a:latin typeface="Kaiti SC" charset="-122"/>
              <a:ea typeface="Kaiti SC" charset="-122"/>
              <a:cs typeface="Kaiti SC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77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851" y="5666800"/>
            <a:ext cx="5579389" cy="1191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376" y="6013342"/>
            <a:ext cx="1987431" cy="8446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063" y="6013342"/>
            <a:ext cx="1987431" cy="8446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2"/>
          <a:stretch/>
        </p:blipFill>
        <p:spPr>
          <a:xfrm>
            <a:off x="6545446" y="5655177"/>
            <a:ext cx="4218983" cy="1191200"/>
          </a:xfrm>
          <a:prstGeom prst="rect">
            <a:avLst/>
          </a:prstGeom>
        </p:spPr>
      </p:pic>
      <p:pic>
        <p:nvPicPr>
          <p:cNvPr id="21" name="图片 20" descr="2087cf88d9ebd02f08d64878796456e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0" y="0"/>
            <a:ext cx="2208509" cy="1118158"/>
          </a:xfrm>
          <a:prstGeom prst="rect">
            <a:avLst/>
          </a:prstGeom>
        </p:spPr>
      </p:pic>
      <p:cxnSp>
        <p:nvCxnSpPr>
          <p:cNvPr id="22" name="直线连接符 21"/>
          <p:cNvCxnSpPr/>
          <p:nvPr/>
        </p:nvCxnSpPr>
        <p:spPr>
          <a:xfrm>
            <a:off x="0" y="1118158"/>
            <a:ext cx="12192000" cy="0"/>
          </a:xfrm>
          <a:prstGeom prst="line">
            <a:avLst/>
          </a:prstGeom>
          <a:ln w="25400">
            <a:solidFill>
              <a:srgbClr val="D741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 22"/>
          <p:cNvGrpSpPr/>
          <p:nvPr/>
        </p:nvGrpSpPr>
        <p:grpSpPr>
          <a:xfrm>
            <a:off x="8885910" y="211016"/>
            <a:ext cx="2358868" cy="696126"/>
            <a:chOff x="1967250" y="2479495"/>
            <a:chExt cx="8260079" cy="1955345"/>
          </a:xfrm>
        </p:grpSpPr>
        <p:sp>
          <p:nvSpPr>
            <p:cNvPr id="24" name="圆角矩形 23"/>
            <p:cNvSpPr/>
            <p:nvPr/>
          </p:nvSpPr>
          <p:spPr>
            <a:xfrm>
              <a:off x="1967250" y="2479495"/>
              <a:ext cx="8260079" cy="1955345"/>
            </a:xfrm>
            <a:prstGeom prst="roundRect">
              <a:avLst>
                <a:gd name="adj" fmla="val 50000"/>
              </a:avLst>
            </a:prstGeom>
            <a:solidFill>
              <a:srgbClr val="E2452F"/>
            </a:solidFill>
            <a:ln w="25400">
              <a:solidFill>
                <a:srgbClr val="B9332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422010" y="2601300"/>
              <a:ext cx="7350555" cy="15561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prstClr val="white"/>
                  </a:solidFill>
                  <a:latin typeface="Kaiti SC" charset="-122"/>
                  <a:ea typeface="Kaiti SC" charset="-122"/>
                  <a:cs typeface="Kaiti SC" charset="-122"/>
                </a:rPr>
                <a:t>运动经过</a:t>
              </a:r>
              <a:endParaRPr lang="en-US" altLang="zh-CN" sz="3000" b="1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endParaRPr>
            </a:p>
          </p:txBody>
        </p:sp>
      </p:grpSp>
      <p:pic>
        <p:nvPicPr>
          <p:cNvPr id="11" name="Picture 7" descr="01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76"/>
          <a:stretch/>
        </p:blipFill>
        <p:spPr>
          <a:xfrm>
            <a:off x="658206" y="1902050"/>
            <a:ext cx="4811261" cy="3327399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文本框 11"/>
          <p:cNvSpPr txBox="1"/>
          <p:nvPr/>
        </p:nvSpPr>
        <p:spPr>
          <a:xfrm>
            <a:off x="5647221" y="2173061"/>
            <a:ext cx="601543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latin typeface="Kaiti SC" charset="-122"/>
                <a:ea typeface="Kaiti SC" charset="-122"/>
                <a:cs typeface="Kaiti SC" charset="-122"/>
              </a:rPr>
              <a:t>  </a:t>
            </a:r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     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 12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月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18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日，宋哲元发表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《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告北平学生书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》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，称“有共党煽动利用学生爱国运动”，如仍有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"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轨外行动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"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，决予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"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适当制止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"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。</a:t>
            </a:r>
          </a:p>
          <a:p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　　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1936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年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1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月，京、津等地学生组织南下宣传团，深入到工农群众中去宣传抗日。</a:t>
            </a:r>
          </a:p>
          <a:p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　　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3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月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31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日，为北平第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18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中学学生郭清死于狱中，北平举行抬棺示威游行。</a:t>
            </a:r>
          </a:p>
        </p:txBody>
      </p:sp>
    </p:spTree>
    <p:extLst>
      <p:ext uri="{BB962C8B-B14F-4D97-AF65-F5344CB8AC3E}">
        <p14:creationId xmlns:p14="http://schemas.microsoft.com/office/powerpoint/2010/main" val="202861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851" y="5666800"/>
            <a:ext cx="5579389" cy="1191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376" y="6013342"/>
            <a:ext cx="1987431" cy="8446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063" y="6013342"/>
            <a:ext cx="1987431" cy="8446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2"/>
          <a:stretch/>
        </p:blipFill>
        <p:spPr>
          <a:xfrm>
            <a:off x="6545446" y="5655177"/>
            <a:ext cx="4218983" cy="1191200"/>
          </a:xfrm>
          <a:prstGeom prst="rect">
            <a:avLst/>
          </a:prstGeom>
        </p:spPr>
      </p:pic>
      <p:pic>
        <p:nvPicPr>
          <p:cNvPr id="21" name="图片 20" descr="2087cf88d9ebd02f08d64878796456e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0" y="0"/>
            <a:ext cx="2208509" cy="1118158"/>
          </a:xfrm>
          <a:prstGeom prst="rect">
            <a:avLst/>
          </a:prstGeom>
        </p:spPr>
      </p:pic>
      <p:cxnSp>
        <p:nvCxnSpPr>
          <p:cNvPr id="22" name="直线连接符 21"/>
          <p:cNvCxnSpPr/>
          <p:nvPr/>
        </p:nvCxnSpPr>
        <p:spPr>
          <a:xfrm>
            <a:off x="0" y="1118158"/>
            <a:ext cx="12192000" cy="0"/>
          </a:xfrm>
          <a:prstGeom prst="line">
            <a:avLst/>
          </a:prstGeom>
          <a:ln w="25400">
            <a:solidFill>
              <a:srgbClr val="D741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 22"/>
          <p:cNvGrpSpPr/>
          <p:nvPr/>
        </p:nvGrpSpPr>
        <p:grpSpPr>
          <a:xfrm>
            <a:off x="8885910" y="211016"/>
            <a:ext cx="2358868" cy="696126"/>
            <a:chOff x="1967250" y="2479495"/>
            <a:chExt cx="8260079" cy="1955345"/>
          </a:xfrm>
        </p:grpSpPr>
        <p:sp>
          <p:nvSpPr>
            <p:cNvPr id="24" name="圆角矩形 23"/>
            <p:cNvSpPr/>
            <p:nvPr/>
          </p:nvSpPr>
          <p:spPr>
            <a:xfrm>
              <a:off x="1967250" y="2479495"/>
              <a:ext cx="8260079" cy="1955345"/>
            </a:xfrm>
            <a:prstGeom prst="roundRect">
              <a:avLst>
                <a:gd name="adj" fmla="val 50000"/>
              </a:avLst>
            </a:prstGeom>
            <a:solidFill>
              <a:srgbClr val="E2452F"/>
            </a:solidFill>
            <a:ln w="25400">
              <a:solidFill>
                <a:srgbClr val="B9332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422010" y="2601300"/>
              <a:ext cx="7350555" cy="15561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prstClr val="white"/>
                  </a:solidFill>
                  <a:latin typeface="Kaiti SC" charset="-122"/>
                  <a:ea typeface="Kaiti SC" charset="-122"/>
                  <a:cs typeface="Kaiti SC" charset="-122"/>
                </a:rPr>
                <a:t>运动经过</a:t>
              </a:r>
              <a:endParaRPr lang="en-US" altLang="zh-CN" sz="3000" b="1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669390" y="4171109"/>
            <a:ext cx="885321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latin typeface="Kaiti SC" charset="-122"/>
                <a:ea typeface="Kaiti SC" charset="-122"/>
                <a:cs typeface="Kaiti SC" charset="-122"/>
              </a:rPr>
              <a:t>        </a:t>
            </a:r>
            <a:r>
              <a:rPr kumimoji="1" lang="en-US" altLang="zh-CN" sz="2400" dirty="0">
                <a:latin typeface="Kaiti SC" charset="-122"/>
                <a:ea typeface="Kaiti SC" charset="-122"/>
                <a:cs typeface="Kaiti SC" charset="-122"/>
              </a:rPr>
              <a:t>5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月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28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日，北平举行示威游行，游行的口号是：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"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拥护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29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军抗日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"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、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" 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发扬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29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军抗日传统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"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、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"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打倒日本帝国主义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"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等。</a:t>
            </a:r>
          </a:p>
          <a:p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　　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5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月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30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日，冀察政务委员会委员长兼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29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军军长宋哲元发表谈话，表示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" 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若日本仍然增兵华北，余将与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29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军将士实行抗日</a:t>
            </a:r>
            <a:r>
              <a:rPr lang="en-US" altLang="zh-CN" sz="2500" dirty="0">
                <a:latin typeface="Kaiti SC" charset="-122"/>
                <a:ea typeface="Kaiti SC" charset="-122"/>
                <a:cs typeface="Kaiti SC" charset="-122"/>
              </a:rPr>
              <a:t>"</a:t>
            </a:r>
            <a:r>
              <a:rPr lang="zh-CN" altLang="en-US" sz="2500" dirty="0">
                <a:latin typeface="Kaiti SC" charset="-122"/>
                <a:ea typeface="Kaiti SC" charset="-122"/>
                <a:cs typeface="Kaiti SC" charset="-122"/>
              </a:rPr>
              <a:t>。</a:t>
            </a:r>
          </a:p>
        </p:txBody>
      </p:sp>
      <p:pic>
        <p:nvPicPr>
          <p:cNvPr id="12" name="Picture 9" descr="00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33350" y="1456577"/>
            <a:ext cx="1978917" cy="2546183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" name="Picture 8" descr="02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41278" y="1456577"/>
            <a:ext cx="3719655" cy="2552486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313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851" y="5666800"/>
            <a:ext cx="5579389" cy="1191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376" y="6013342"/>
            <a:ext cx="1987431" cy="8446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063" y="6013342"/>
            <a:ext cx="1987431" cy="8446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2"/>
          <a:stretch/>
        </p:blipFill>
        <p:spPr>
          <a:xfrm>
            <a:off x="6545446" y="5655177"/>
            <a:ext cx="4218983" cy="1191200"/>
          </a:xfrm>
          <a:prstGeom prst="rect">
            <a:avLst/>
          </a:prstGeom>
        </p:spPr>
      </p:pic>
      <p:pic>
        <p:nvPicPr>
          <p:cNvPr id="21" name="图片 20" descr="2087cf88d9ebd02f08d64878796456e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0" y="0"/>
            <a:ext cx="2208509" cy="1118158"/>
          </a:xfrm>
          <a:prstGeom prst="rect">
            <a:avLst/>
          </a:prstGeom>
        </p:spPr>
      </p:pic>
      <p:cxnSp>
        <p:nvCxnSpPr>
          <p:cNvPr id="22" name="直线连接符 21"/>
          <p:cNvCxnSpPr/>
          <p:nvPr/>
        </p:nvCxnSpPr>
        <p:spPr>
          <a:xfrm>
            <a:off x="0" y="1118158"/>
            <a:ext cx="12192000" cy="0"/>
          </a:xfrm>
          <a:prstGeom prst="line">
            <a:avLst/>
          </a:prstGeom>
          <a:ln w="25400">
            <a:solidFill>
              <a:srgbClr val="D741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 22"/>
          <p:cNvGrpSpPr/>
          <p:nvPr/>
        </p:nvGrpSpPr>
        <p:grpSpPr>
          <a:xfrm>
            <a:off x="8885910" y="211016"/>
            <a:ext cx="2358868" cy="696126"/>
            <a:chOff x="1967250" y="2479495"/>
            <a:chExt cx="8260079" cy="1955345"/>
          </a:xfrm>
        </p:grpSpPr>
        <p:sp>
          <p:nvSpPr>
            <p:cNvPr id="24" name="圆角矩形 23"/>
            <p:cNvSpPr/>
            <p:nvPr/>
          </p:nvSpPr>
          <p:spPr>
            <a:xfrm>
              <a:off x="1967250" y="2479495"/>
              <a:ext cx="8260079" cy="1955345"/>
            </a:xfrm>
            <a:prstGeom prst="roundRect">
              <a:avLst>
                <a:gd name="adj" fmla="val 50000"/>
              </a:avLst>
            </a:prstGeom>
            <a:solidFill>
              <a:srgbClr val="E2452F"/>
            </a:solidFill>
            <a:ln w="25400">
              <a:solidFill>
                <a:srgbClr val="B9332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422010" y="2601300"/>
              <a:ext cx="7350555" cy="15561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prstClr val="white"/>
                  </a:solidFill>
                  <a:latin typeface="Kaiti SC" charset="-122"/>
                  <a:ea typeface="Kaiti SC" charset="-122"/>
                  <a:cs typeface="Kaiti SC" charset="-122"/>
                </a:rPr>
                <a:t>运动经过</a:t>
              </a:r>
              <a:endParaRPr lang="en-US" altLang="zh-CN" sz="3000" b="1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endParaRPr>
            </a:p>
          </p:txBody>
        </p:sp>
      </p:grpSp>
      <p:pic>
        <p:nvPicPr>
          <p:cNvPr id="11" name="Picture 10" descr="03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82970" y="1684966"/>
            <a:ext cx="4883485" cy="377081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文本框 11"/>
          <p:cNvSpPr txBox="1"/>
          <p:nvPr/>
        </p:nvSpPr>
        <p:spPr>
          <a:xfrm>
            <a:off x="1036523" y="2177685"/>
            <a:ext cx="4748343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        </a:t>
            </a:r>
            <a:r>
              <a:rPr kumimoji="1" lang="en-US" altLang="zh-CN" sz="2500" dirty="0">
                <a:latin typeface="Kaiti SC" charset="-122"/>
                <a:ea typeface="Kaiti SC" charset="-122"/>
                <a:cs typeface="Kaiti SC" charset="-122"/>
              </a:rPr>
              <a:t>6</a:t>
            </a:r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月</a:t>
            </a:r>
            <a:r>
              <a:rPr kumimoji="1" lang="en-US" altLang="zh-CN" sz="2500" dirty="0">
                <a:latin typeface="Kaiti SC" charset="-122"/>
                <a:ea typeface="Kaiti SC" charset="-122"/>
                <a:cs typeface="Kaiti SC" charset="-122"/>
              </a:rPr>
              <a:t>13</a:t>
            </a:r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日，北平学生举行第４次示威游行，反对日本继续向华北增兵。沿途军警对游行队伍不加干涉，并予以同情。</a:t>
            </a:r>
          </a:p>
          <a:p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        </a:t>
            </a:r>
            <a:r>
              <a:rPr kumimoji="1" lang="en-US" altLang="zh-CN" sz="2500" dirty="0">
                <a:latin typeface="Kaiti SC" charset="-122"/>
                <a:ea typeface="Kaiti SC" charset="-122"/>
                <a:cs typeface="Kaiti SC" charset="-122"/>
              </a:rPr>
              <a:t>12</a:t>
            </a:r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月</a:t>
            </a:r>
            <a:r>
              <a:rPr kumimoji="1" lang="en-US" altLang="zh-CN" sz="2500" dirty="0">
                <a:latin typeface="Kaiti SC" charset="-122"/>
                <a:ea typeface="Kaiti SC" charset="-122"/>
                <a:cs typeface="Kaiti SC" charset="-122"/>
              </a:rPr>
              <a:t>12</a:t>
            </a:r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日，北平学生举行第</a:t>
            </a:r>
            <a:r>
              <a:rPr kumimoji="1" lang="en-US" altLang="zh-CN" sz="2500" dirty="0">
                <a:latin typeface="Kaiti SC" charset="-122"/>
                <a:ea typeface="Kaiti SC" charset="-122"/>
                <a:cs typeface="Kaiti SC" charset="-122"/>
              </a:rPr>
              <a:t>5</a:t>
            </a:r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次示威游行，高呼</a:t>
            </a:r>
            <a:r>
              <a:rPr kumimoji="1" lang="en-US" altLang="zh-CN" sz="2500" dirty="0">
                <a:latin typeface="Kaiti SC" charset="-122"/>
                <a:ea typeface="Kaiti SC" charset="-122"/>
                <a:cs typeface="Kaiti SC" charset="-122"/>
              </a:rPr>
              <a:t>"</a:t>
            </a:r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援助绥远抗战</a:t>
            </a:r>
            <a:r>
              <a:rPr kumimoji="1" lang="en-US" altLang="zh-CN" sz="2500" dirty="0">
                <a:latin typeface="Kaiti SC" charset="-122"/>
                <a:ea typeface="Kaiti SC" charset="-122"/>
                <a:cs typeface="Kaiti SC" charset="-122"/>
              </a:rPr>
              <a:t>"</a:t>
            </a:r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、</a:t>
            </a:r>
            <a:r>
              <a:rPr kumimoji="1" lang="en-US" altLang="zh-CN" sz="2500" dirty="0">
                <a:latin typeface="Kaiti SC" charset="-122"/>
                <a:ea typeface="Kaiti SC" charset="-122"/>
                <a:cs typeface="Kaiti SC" charset="-122"/>
              </a:rPr>
              <a:t>" </a:t>
            </a:r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各党派联合起来</a:t>
            </a:r>
            <a:r>
              <a:rPr kumimoji="1" lang="en-US" altLang="zh-CN" sz="2500" dirty="0">
                <a:latin typeface="Kaiti SC" charset="-122"/>
                <a:ea typeface="Kaiti SC" charset="-122"/>
                <a:cs typeface="Kaiti SC" charset="-122"/>
              </a:rPr>
              <a:t>"</a:t>
            </a:r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等口号。</a:t>
            </a:r>
            <a:endParaRPr lang="zh-CN" altLang="en-US" sz="2500" dirty="0">
              <a:latin typeface="Kaiti SC" charset="-122"/>
              <a:ea typeface="Kaiti SC" charset="-122"/>
              <a:cs typeface="Kaiti SC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350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71" y="167265"/>
            <a:ext cx="1853572" cy="27355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735" y="-193514"/>
            <a:ext cx="2400353" cy="193862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967250" y="2479495"/>
            <a:ext cx="8260079" cy="1955345"/>
          </a:xfrm>
          <a:prstGeom prst="roundRect">
            <a:avLst>
              <a:gd name="adj" fmla="val 50000"/>
            </a:avLst>
          </a:prstGeom>
          <a:solidFill>
            <a:srgbClr val="B93322"/>
          </a:solidFill>
          <a:ln w="25400">
            <a:solidFill>
              <a:srgbClr val="B933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00" dirty="0">
              <a:solidFill>
                <a:prstClr val="white"/>
              </a:solidFill>
              <a:latin typeface="Kaiti SC" charset="-122"/>
              <a:ea typeface="Kaiti SC" charset="-122"/>
              <a:cs typeface="Kaiti SC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711156" y="2282130"/>
            <a:ext cx="8774996" cy="2350830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B933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00" dirty="0">
              <a:solidFill>
                <a:prstClr val="white"/>
              </a:solidFill>
              <a:latin typeface="Kaiti SC" charset="-122"/>
              <a:ea typeface="Kaiti SC" charset="-122"/>
              <a:cs typeface="Kaiti SC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48820" y="2862349"/>
            <a:ext cx="9101531" cy="116955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0" b="1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rPr>
              <a:t>04</a:t>
            </a:r>
            <a:r>
              <a:rPr lang="zh-CN" altLang="en-US" sz="7000" b="1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rPr>
              <a:t> 运动精神及意义</a:t>
            </a:r>
            <a:endParaRPr lang="en-US" altLang="zh-CN" sz="7000" b="1" dirty="0">
              <a:solidFill>
                <a:prstClr val="white"/>
              </a:solidFill>
              <a:latin typeface="Kaiti SC" charset="-122"/>
              <a:ea typeface="Kaiti SC" charset="-122"/>
              <a:cs typeface="Kaiti SC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5810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851" y="5666800"/>
            <a:ext cx="5579389" cy="1191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376" y="6013342"/>
            <a:ext cx="1987431" cy="8446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063" y="6013342"/>
            <a:ext cx="1987431" cy="8446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2"/>
          <a:stretch/>
        </p:blipFill>
        <p:spPr>
          <a:xfrm>
            <a:off x="6545446" y="5655177"/>
            <a:ext cx="4218983" cy="1191200"/>
          </a:xfrm>
          <a:prstGeom prst="rect">
            <a:avLst/>
          </a:prstGeom>
        </p:spPr>
      </p:pic>
      <p:pic>
        <p:nvPicPr>
          <p:cNvPr id="21" name="图片 20" descr="2087cf88d9ebd02f08d64878796456e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0" y="0"/>
            <a:ext cx="2208509" cy="1118158"/>
          </a:xfrm>
          <a:prstGeom prst="rect">
            <a:avLst/>
          </a:prstGeom>
        </p:spPr>
      </p:pic>
      <p:cxnSp>
        <p:nvCxnSpPr>
          <p:cNvPr id="22" name="直线连接符 21"/>
          <p:cNvCxnSpPr/>
          <p:nvPr/>
        </p:nvCxnSpPr>
        <p:spPr>
          <a:xfrm>
            <a:off x="0" y="1118158"/>
            <a:ext cx="12192000" cy="0"/>
          </a:xfrm>
          <a:prstGeom prst="line">
            <a:avLst/>
          </a:prstGeom>
          <a:ln w="25400">
            <a:solidFill>
              <a:srgbClr val="D741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 22"/>
          <p:cNvGrpSpPr/>
          <p:nvPr/>
        </p:nvGrpSpPr>
        <p:grpSpPr>
          <a:xfrm>
            <a:off x="8026400" y="211016"/>
            <a:ext cx="3218378" cy="1059027"/>
            <a:chOff x="1967250" y="2479495"/>
            <a:chExt cx="8260079" cy="2974696"/>
          </a:xfrm>
        </p:grpSpPr>
        <p:sp>
          <p:nvSpPr>
            <p:cNvPr id="24" name="圆角矩形 23"/>
            <p:cNvSpPr/>
            <p:nvPr/>
          </p:nvSpPr>
          <p:spPr>
            <a:xfrm>
              <a:off x="1967250" y="2479495"/>
              <a:ext cx="8260079" cy="1955345"/>
            </a:xfrm>
            <a:prstGeom prst="roundRect">
              <a:avLst>
                <a:gd name="adj" fmla="val 50000"/>
              </a:avLst>
            </a:prstGeom>
            <a:solidFill>
              <a:srgbClr val="E2452F"/>
            </a:solidFill>
            <a:ln w="25400">
              <a:solidFill>
                <a:srgbClr val="B9332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422010" y="2601300"/>
              <a:ext cx="7350555" cy="28528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prstClr val="white"/>
                  </a:solidFill>
                  <a:latin typeface="Kaiti SC" charset="-122"/>
                  <a:ea typeface="Kaiti SC" charset="-122"/>
                  <a:cs typeface="Kaiti SC" charset="-122"/>
                </a:rPr>
                <a:t>运动精神及意义</a:t>
              </a:r>
              <a:endParaRPr lang="en-US" altLang="zh-CN" sz="3000" b="1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endParaRPr>
            </a:p>
          </p:txBody>
        </p:sp>
      </p:grpSp>
      <p:pic>
        <p:nvPicPr>
          <p:cNvPr id="11" name="Picture 7" descr="F200806300911311600910748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35"/>
          <a:stretch/>
        </p:blipFill>
        <p:spPr>
          <a:xfrm>
            <a:off x="753533" y="1628208"/>
            <a:ext cx="10684934" cy="3886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753533" y="1628208"/>
            <a:ext cx="10684934" cy="3886707"/>
          </a:xfrm>
          <a:prstGeom prst="rect">
            <a:avLst/>
          </a:prstGeom>
          <a:solidFill>
            <a:srgbClr val="9A2A1B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188782" y="2288232"/>
            <a:ext cx="987880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600" dirty="0">
                <a:solidFill>
                  <a:schemeClr val="bg1"/>
                </a:solidFill>
                <a:latin typeface="Kaiti SC" charset="-122"/>
                <a:ea typeface="Kaiti SC" charset="-122"/>
                <a:cs typeface="Kaiti SC" charset="-122"/>
              </a:rPr>
              <a:t>        一二</a:t>
            </a:r>
            <a:r>
              <a:rPr kumimoji="1" lang="en-US" altLang="zh-CN" sz="2600" dirty="0">
                <a:solidFill>
                  <a:schemeClr val="bg1"/>
                </a:solidFill>
                <a:latin typeface="Kaiti SC" charset="-122"/>
                <a:ea typeface="Kaiti SC" charset="-122"/>
                <a:cs typeface="Kaiti SC" charset="-122"/>
              </a:rPr>
              <a:t>•</a:t>
            </a:r>
            <a:r>
              <a:rPr kumimoji="1" lang="zh-CN" altLang="en-US" sz="2600" dirty="0">
                <a:solidFill>
                  <a:schemeClr val="bg1"/>
                </a:solidFill>
                <a:latin typeface="Kaiti SC" charset="-122"/>
                <a:ea typeface="Kaiti SC" charset="-122"/>
                <a:cs typeface="Kaiti SC" charset="-122"/>
              </a:rPr>
              <a:t>九运动公开揭露了日本帝国主义侵略中国，吞并华北的阴谋，打击了国民党政府的妥协投降政策，大大地促进了中国人民的觉醒。它配合了红军北上抗日，促进了国内和平和对日抗战。它标志着中国人民抗日民主运动新高潮的到来。正如毛泽东所指出的，一二</a:t>
            </a:r>
            <a:r>
              <a:rPr kumimoji="1" lang="en-US" altLang="zh-CN" sz="2600" dirty="0">
                <a:solidFill>
                  <a:schemeClr val="bg1"/>
                </a:solidFill>
                <a:latin typeface="Kaiti SC" charset="-122"/>
                <a:ea typeface="Kaiti SC" charset="-122"/>
                <a:cs typeface="Kaiti SC" charset="-122"/>
              </a:rPr>
              <a:t>•</a:t>
            </a:r>
            <a:r>
              <a:rPr kumimoji="1" lang="zh-CN" altLang="en-US" sz="2600" dirty="0">
                <a:solidFill>
                  <a:schemeClr val="bg1"/>
                </a:solidFill>
                <a:latin typeface="Kaiti SC" charset="-122"/>
                <a:ea typeface="Kaiti SC" charset="-122"/>
                <a:cs typeface="Kaiti SC" charset="-122"/>
              </a:rPr>
              <a:t>九运动“是抗战动员的运动，是准备思想和干部的运动，是动员全民族的运动，有着重大的历史意义”。 </a:t>
            </a:r>
          </a:p>
        </p:txBody>
      </p:sp>
    </p:spTree>
    <p:extLst>
      <p:ext uri="{BB962C8B-B14F-4D97-AF65-F5344CB8AC3E}">
        <p14:creationId xmlns:p14="http://schemas.microsoft.com/office/powerpoint/2010/main" val="178194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71" y="167265"/>
            <a:ext cx="1853572" cy="27355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1304613"/>
            <a:ext cx="1582057" cy="38334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2970"/>
            <a:ext cx="3197053" cy="485502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00253" y="1298564"/>
            <a:ext cx="530465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9000" b="1" dirty="0">
                <a:solidFill>
                  <a:srgbClr val="9A2A1B"/>
                </a:solidFill>
                <a:latin typeface="Kaiti SC" charset="-122"/>
                <a:ea typeface="Kaiti SC" charset="-122"/>
                <a:cs typeface="Kaiti SC" charset="-122"/>
              </a:rPr>
              <a:t>“</a:t>
            </a:r>
            <a:r>
              <a:rPr kumimoji="1" lang="en-US" altLang="zh-CN" sz="9000" b="1" dirty="0">
                <a:solidFill>
                  <a:srgbClr val="9A2A1B"/>
                </a:solidFill>
                <a:latin typeface="Kaiti SC" charset="-122"/>
                <a:ea typeface="Kaiti SC" charset="-122"/>
                <a:cs typeface="Kaiti SC" charset="-122"/>
              </a:rPr>
              <a:t>12.9</a:t>
            </a:r>
            <a:r>
              <a:rPr kumimoji="1" lang="zh-CN" altLang="en-US" sz="9000" b="1" dirty="0">
                <a:solidFill>
                  <a:srgbClr val="9A2A1B"/>
                </a:solidFill>
                <a:latin typeface="Kaiti SC" charset="-122"/>
                <a:ea typeface="Kaiti SC" charset="-122"/>
                <a:cs typeface="Kaiti SC" charset="-122"/>
              </a:rPr>
              <a:t>”精神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443" y="-208029"/>
            <a:ext cx="2400353" cy="193862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304253" y="2811568"/>
            <a:ext cx="480131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9000" b="1" dirty="0">
                <a:solidFill>
                  <a:srgbClr val="9A2A1B"/>
                </a:solidFill>
                <a:latin typeface="Kaiti SC" charset="-122"/>
                <a:ea typeface="Kaiti SC" charset="-122"/>
                <a:cs typeface="Kaiti SC" charset="-122"/>
              </a:rPr>
              <a:t>爱国精神</a:t>
            </a:r>
          </a:p>
        </p:txBody>
      </p:sp>
    </p:spTree>
    <p:extLst>
      <p:ext uri="{BB962C8B-B14F-4D97-AF65-F5344CB8AC3E}">
        <p14:creationId xmlns:p14="http://schemas.microsoft.com/office/powerpoint/2010/main" val="43783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8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" dur="2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1" dur="2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" dur="2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4" presetID="18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6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28" presetID="18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8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" dur="2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1" dur="2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" dur="2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4" presetID="18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6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28" presetID="18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9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71" y="167265"/>
            <a:ext cx="1853572" cy="27355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735" y="-193514"/>
            <a:ext cx="2400353" cy="193862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10281"/>
            <a:ext cx="12192000" cy="6858000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TextBox 86"/>
          <p:cNvSpPr txBox="1"/>
          <p:nvPr/>
        </p:nvSpPr>
        <p:spPr>
          <a:xfrm>
            <a:off x="1661124" y="2662145"/>
            <a:ext cx="1851789" cy="15542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500" b="1" dirty="0">
                <a:gradFill>
                  <a:gsLst>
                    <a:gs pos="5000">
                      <a:srgbClr val="FF0000"/>
                    </a:gs>
                    <a:gs pos="25000">
                      <a:srgbClr val="FFC000"/>
                    </a:gs>
                    <a:gs pos="53000">
                      <a:srgbClr val="FF0000"/>
                    </a:gs>
                    <a:gs pos="100000">
                      <a:srgbClr val="C00000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目录</a:t>
            </a:r>
          </a:p>
          <a:p>
            <a:r>
              <a:rPr lang="en-US" altLang="zh-CN" sz="3000" b="1" dirty="0">
                <a:gradFill>
                  <a:gsLst>
                    <a:gs pos="5000">
                      <a:srgbClr val="FF0000"/>
                    </a:gs>
                    <a:gs pos="25000">
                      <a:srgbClr val="FFC000"/>
                    </a:gs>
                    <a:gs pos="53000">
                      <a:srgbClr val="FF0000"/>
                    </a:gs>
                    <a:gs pos="100000">
                      <a:srgbClr val="C00000"/>
                    </a:gs>
                  </a:gsLst>
                  <a:lin ang="27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 content</a:t>
            </a:r>
          </a:p>
        </p:txBody>
      </p:sp>
      <p:grpSp>
        <p:nvGrpSpPr>
          <p:cNvPr id="32" name="组 31"/>
          <p:cNvGrpSpPr/>
          <p:nvPr/>
        </p:nvGrpSpPr>
        <p:grpSpPr>
          <a:xfrm>
            <a:off x="4262810" y="1626500"/>
            <a:ext cx="1077596" cy="3562050"/>
            <a:chOff x="4530725" y="1984375"/>
            <a:chExt cx="822961" cy="2720340"/>
          </a:xfrm>
        </p:grpSpPr>
        <p:sp>
          <p:nvSpPr>
            <p:cNvPr id="15" name="圆角矩形 14"/>
            <p:cNvSpPr/>
            <p:nvPr/>
          </p:nvSpPr>
          <p:spPr>
            <a:xfrm>
              <a:off x="4530725" y="1984375"/>
              <a:ext cx="822960" cy="498475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6" tIns="45713" rIns="91426" bIns="45713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3000" dirty="0">
                  <a:latin typeface="Kaiti SC" charset="-122"/>
                  <a:ea typeface="Kaiti SC" charset="-122"/>
                  <a:cs typeface="Kaiti SC" charset="-122"/>
                </a:rPr>
                <a:t>0 1</a:t>
              </a: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530726" y="2723515"/>
              <a:ext cx="822960" cy="498475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6" tIns="45713" rIns="91426" bIns="45713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3000" dirty="0">
                  <a:latin typeface="Kaiti SC" charset="-122"/>
                  <a:ea typeface="Kaiti SC" charset="-122"/>
                  <a:cs typeface="Kaiti SC" charset="-122"/>
                </a:rPr>
                <a:t>0 2</a:t>
              </a: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4530725" y="3469005"/>
              <a:ext cx="822960" cy="498475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6" tIns="45713" rIns="91426" bIns="45713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3000" b="1" dirty="0">
                  <a:latin typeface="Kaiti SC" charset="-122"/>
                  <a:ea typeface="Kaiti SC" charset="-122"/>
                  <a:cs typeface="Kaiti SC" charset="-122"/>
                </a:rPr>
                <a:t>0 3</a:t>
              </a: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4530725" y="4206240"/>
              <a:ext cx="822960" cy="498475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6" tIns="45713" rIns="91426" bIns="45713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3000" b="1" dirty="0">
                  <a:latin typeface="Kaiti SC" charset="-122"/>
                  <a:ea typeface="Kaiti SC" charset="-122"/>
                  <a:cs typeface="Kaiti SC" charset="-122"/>
                </a:rPr>
                <a:t>0 4</a:t>
              </a:r>
            </a:p>
          </p:txBody>
        </p:sp>
      </p:grpSp>
      <p:grpSp>
        <p:nvGrpSpPr>
          <p:cNvPr id="33" name="组 32"/>
          <p:cNvGrpSpPr/>
          <p:nvPr/>
        </p:nvGrpSpPr>
        <p:grpSpPr>
          <a:xfrm>
            <a:off x="5791200" y="1626500"/>
            <a:ext cx="4694294" cy="3557183"/>
            <a:chOff x="7304514" y="1984074"/>
            <a:chExt cx="3592373" cy="2722184"/>
          </a:xfrm>
        </p:grpSpPr>
        <p:grpSp>
          <p:nvGrpSpPr>
            <p:cNvPr id="16" name="组合 38"/>
            <p:cNvGrpSpPr/>
            <p:nvPr/>
          </p:nvGrpSpPr>
          <p:grpSpPr>
            <a:xfrm>
              <a:off x="7304514" y="1984074"/>
              <a:ext cx="3592373" cy="500637"/>
              <a:chOff x="6959302" y="1819501"/>
              <a:chExt cx="3960440" cy="337063"/>
            </a:xfrm>
            <a:solidFill>
              <a:srgbClr val="C00000"/>
            </a:solidFill>
          </p:grpSpPr>
          <p:sp>
            <p:nvSpPr>
              <p:cNvPr id="17" name="圆角矩形 16"/>
              <p:cNvSpPr/>
              <p:nvPr/>
            </p:nvSpPr>
            <p:spPr>
              <a:xfrm>
                <a:off x="6959302" y="1819501"/>
                <a:ext cx="3960440" cy="337063"/>
              </a:xfrm>
              <a:prstGeom prst="roundRect">
                <a:avLst>
                  <a:gd name="adj" fmla="val 50000"/>
                </a:avLst>
              </a:prstGeom>
              <a:grpFill/>
              <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8100000" scaled="1"/>
                  <a:tileRect/>
                </a:gradFill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00" dirty="0">
                  <a:solidFill>
                    <a:schemeClr val="bg1"/>
                  </a:solidFill>
                  <a:latin typeface="Kaiti SC" charset="-122"/>
                  <a:ea typeface="Kaiti SC" charset="-122"/>
                  <a:cs typeface="Kaiti SC" charset="-122"/>
                </a:endParaRPr>
              </a:p>
            </p:txBody>
          </p:sp>
          <p:sp>
            <p:nvSpPr>
              <p:cNvPr id="18" name="TextBox 45"/>
              <p:cNvSpPr txBox="1"/>
              <p:nvPr/>
            </p:nvSpPr>
            <p:spPr>
              <a:xfrm>
                <a:off x="7424240" y="1867259"/>
                <a:ext cx="3030563" cy="2854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000" b="1" dirty="0">
                    <a:solidFill>
                      <a:schemeClr val="bg1"/>
                    </a:solidFill>
                    <a:latin typeface="Kaiti SC" charset="-122"/>
                    <a:ea typeface="Kaiti SC" charset="-122"/>
                    <a:cs typeface="Kaiti SC" charset="-122"/>
                  </a:rPr>
                  <a:t>运动背景</a:t>
                </a:r>
              </a:p>
            </p:txBody>
          </p:sp>
        </p:grpSp>
        <p:grpSp>
          <p:nvGrpSpPr>
            <p:cNvPr id="20" name="组合 47"/>
            <p:cNvGrpSpPr/>
            <p:nvPr/>
          </p:nvGrpSpPr>
          <p:grpSpPr>
            <a:xfrm>
              <a:off x="7304514" y="2723300"/>
              <a:ext cx="3592373" cy="500636"/>
              <a:chOff x="6959302" y="2495180"/>
              <a:chExt cx="3960440" cy="337063"/>
            </a:xfrm>
            <a:solidFill>
              <a:srgbClr val="C00000"/>
            </a:solidFill>
          </p:grpSpPr>
          <p:sp>
            <p:nvSpPr>
              <p:cNvPr id="21" name="圆角矩形 20"/>
              <p:cNvSpPr/>
              <p:nvPr/>
            </p:nvSpPr>
            <p:spPr>
              <a:xfrm>
                <a:off x="6959302" y="2495180"/>
                <a:ext cx="3960440" cy="337063"/>
              </a:xfrm>
              <a:prstGeom prst="roundRect">
                <a:avLst>
                  <a:gd name="adj" fmla="val 50000"/>
                </a:avLst>
              </a:prstGeom>
              <a:grpFill/>
              <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8100000" scaled="1"/>
                  <a:tileRect/>
                </a:gradFill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00" dirty="0">
                  <a:solidFill>
                    <a:schemeClr val="bg1"/>
                  </a:solidFill>
                  <a:latin typeface="Kaiti SC" charset="-122"/>
                  <a:ea typeface="Kaiti SC" charset="-122"/>
                  <a:cs typeface="Kaiti SC" charset="-122"/>
                </a:endParaRPr>
              </a:p>
            </p:txBody>
          </p:sp>
          <p:sp>
            <p:nvSpPr>
              <p:cNvPr id="22" name="TextBox 73"/>
              <p:cNvSpPr txBox="1"/>
              <p:nvPr/>
            </p:nvSpPr>
            <p:spPr>
              <a:xfrm>
                <a:off x="7428441" y="2534954"/>
                <a:ext cx="3022162" cy="285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000" b="1" dirty="0">
                    <a:solidFill>
                      <a:schemeClr val="bg1"/>
                    </a:solidFill>
                    <a:latin typeface="Kaiti SC" charset="-122"/>
                    <a:ea typeface="Kaiti SC" charset="-122"/>
                    <a:cs typeface="Kaiti SC" charset="-122"/>
                  </a:rPr>
                  <a:t>运动简介</a:t>
                </a:r>
              </a:p>
            </p:txBody>
          </p:sp>
        </p:grpSp>
        <p:grpSp>
          <p:nvGrpSpPr>
            <p:cNvPr id="24" name="组合 75"/>
            <p:cNvGrpSpPr/>
            <p:nvPr/>
          </p:nvGrpSpPr>
          <p:grpSpPr>
            <a:xfrm>
              <a:off x="7304514" y="3468387"/>
              <a:ext cx="3592373" cy="500636"/>
              <a:chOff x="6959302" y="3139819"/>
              <a:chExt cx="3960440" cy="337063"/>
            </a:xfrm>
            <a:solidFill>
              <a:srgbClr val="C00000"/>
            </a:solidFill>
          </p:grpSpPr>
          <p:sp>
            <p:nvSpPr>
              <p:cNvPr id="25" name="圆角矩形 24"/>
              <p:cNvSpPr/>
              <p:nvPr/>
            </p:nvSpPr>
            <p:spPr>
              <a:xfrm>
                <a:off x="6959302" y="3139819"/>
                <a:ext cx="3960440" cy="337063"/>
              </a:xfrm>
              <a:prstGeom prst="roundRect">
                <a:avLst>
                  <a:gd name="adj" fmla="val 50000"/>
                </a:avLst>
              </a:prstGeom>
              <a:grpFill/>
              <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8100000" scaled="1"/>
                  <a:tileRect/>
                </a:gradFill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500" dirty="0">
                  <a:solidFill>
                    <a:schemeClr val="bg1"/>
                  </a:solidFill>
                  <a:latin typeface="Kaiti SC" charset="-122"/>
                  <a:ea typeface="Kaiti SC" charset="-122"/>
                  <a:cs typeface="Kaiti SC" charset="-122"/>
                </a:endParaRPr>
              </a:p>
            </p:txBody>
          </p:sp>
          <p:sp>
            <p:nvSpPr>
              <p:cNvPr id="26" name="TextBox 77"/>
              <p:cNvSpPr txBox="1"/>
              <p:nvPr/>
            </p:nvSpPr>
            <p:spPr>
              <a:xfrm>
                <a:off x="7424240" y="3182158"/>
                <a:ext cx="3030563" cy="285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000" b="1" dirty="0">
                    <a:solidFill>
                      <a:schemeClr val="bg1"/>
                    </a:solidFill>
                    <a:latin typeface="Kaiti SC" charset="-122"/>
                    <a:ea typeface="Kaiti SC" charset="-122"/>
                    <a:cs typeface="Kaiti SC" charset="-122"/>
                  </a:rPr>
                  <a:t>运动经过</a:t>
                </a:r>
              </a:p>
            </p:txBody>
          </p:sp>
        </p:grpSp>
        <p:grpSp>
          <p:nvGrpSpPr>
            <p:cNvPr id="29" name="组合 3"/>
            <p:cNvGrpSpPr/>
            <p:nvPr/>
          </p:nvGrpSpPr>
          <p:grpSpPr>
            <a:xfrm>
              <a:off x="7304514" y="4205622"/>
              <a:ext cx="3592373" cy="500636"/>
              <a:chOff x="6959302" y="3139819"/>
              <a:chExt cx="3960440" cy="337063"/>
            </a:xfrm>
            <a:solidFill>
              <a:srgbClr val="C00000"/>
            </a:solidFill>
          </p:grpSpPr>
          <p:sp>
            <p:nvSpPr>
              <p:cNvPr id="30" name="圆角矩形 29"/>
              <p:cNvSpPr/>
              <p:nvPr/>
            </p:nvSpPr>
            <p:spPr>
              <a:xfrm>
                <a:off x="6959302" y="3139819"/>
                <a:ext cx="3960440" cy="337063"/>
              </a:xfrm>
              <a:prstGeom prst="roundRect">
                <a:avLst>
                  <a:gd name="adj" fmla="val 50000"/>
                </a:avLst>
              </a:prstGeom>
              <a:grpFill/>
              <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8100000" scaled="1"/>
                  <a:tileRect/>
                </a:gradFill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500" dirty="0">
                  <a:solidFill>
                    <a:schemeClr val="bg1"/>
                  </a:solidFill>
                  <a:latin typeface="Kaiti SC" charset="-122"/>
                  <a:ea typeface="Kaiti SC" charset="-122"/>
                  <a:cs typeface="Kaiti SC" charset="-122"/>
                </a:endParaRPr>
              </a:p>
            </p:txBody>
          </p:sp>
          <p:sp>
            <p:nvSpPr>
              <p:cNvPr id="31" name="TextBox 77"/>
              <p:cNvSpPr txBox="1"/>
              <p:nvPr/>
            </p:nvSpPr>
            <p:spPr>
              <a:xfrm>
                <a:off x="7424240" y="3182156"/>
                <a:ext cx="3030563" cy="2854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000" b="1" dirty="0">
                    <a:solidFill>
                      <a:schemeClr val="bg1"/>
                    </a:solidFill>
                    <a:latin typeface="Kaiti SC" charset="-122"/>
                    <a:ea typeface="Kaiti SC" charset="-122"/>
                    <a:cs typeface="Kaiti SC" charset="-122"/>
                  </a:rPr>
                  <a:t>运动意义精神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2786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71" y="167265"/>
            <a:ext cx="1853572" cy="27355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735" y="-193514"/>
            <a:ext cx="2400353" cy="193862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967250" y="2479495"/>
            <a:ext cx="8260079" cy="1955345"/>
          </a:xfrm>
          <a:prstGeom prst="roundRect">
            <a:avLst>
              <a:gd name="adj" fmla="val 50000"/>
            </a:avLst>
          </a:prstGeom>
          <a:solidFill>
            <a:srgbClr val="B93322"/>
          </a:solidFill>
          <a:ln w="25400">
            <a:solidFill>
              <a:srgbClr val="B933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00" dirty="0">
              <a:solidFill>
                <a:schemeClr val="bg1"/>
              </a:solidFill>
              <a:latin typeface="Kaiti SC" charset="-122"/>
              <a:ea typeface="Kaiti SC" charset="-122"/>
              <a:cs typeface="Kaiti SC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711156" y="2282130"/>
            <a:ext cx="8774996" cy="2350830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B933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00" dirty="0">
              <a:solidFill>
                <a:schemeClr val="bg1"/>
              </a:solidFill>
              <a:latin typeface="Kaiti SC" charset="-122"/>
              <a:ea typeface="Kaiti SC" charset="-122"/>
              <a:cs typeface="Kaiti SC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48820" y="2639637"/>
            <a:ext cx="9101531" cy="16312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b="1" dirty="0">
                <a:solidFill>
                  <a:schemeClr val="bg1"/>
                </a:solidFill>
                <a:latin typeface="Kaiti SC" charset="-122"/>
                <a:ea typeface="Kaiti SC" charset="-122"/>
                <a:cs typeface="Kaiti SC" charset="-122"/>
              </a:rPr>
              <a:t>01</a:t>
            </a:r>
            <a:r>
              <a:rPr lang="zh-CN" altLang="en-US" sz="10000" b="1" dirty="0">
                <a:solidFill>
                  <a:schemeClr val="bg1"/>
                </a:solidFill>
                <a:latin typeface="Kaiti SC" charset="-122"/>
                <a:ea typeface="Kaiti SC" charset="-122"/>
                <a:cs typeface="Kaiti SC" charset="-122"/>
              </a:rPr>
              <a:t> 运动背景</a:t>
            </a:r>
            <a:endParaRPr lang="en-US" altLang="zh-CN" sz="10000" b="1" dirty="0">
              <a:solidFill>
                <a:schemeClr val="bg1"/>
              </a:solidFill>
              <a:latin typeface="Kaiti SC" charset="-122"/>
              <a:ea typeface="Kaiti SC" charset="-122"/>
              <a:cs typeface="Kaiti SC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318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1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851" y="5666800"/>
            <a:ext cx="5579389" cy="1191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376" y="6013342"/>
            <a:ext cx="1987431" cy="8446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063" y="6013342"/>
            <a:ext cx="1987431" cy="8446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2"/>
          <a:stretch/>
        </p:blipFill>
        <p:spPr>
          <a:xfrm>
            <a:off x="6545446" y="5655177"/>
            <a:ext cx="4218983" cy="1191200"/>
          </a:xfrm>
          <a:prstGeom prst="rect">
            <a:avLst/>
          </a:prstGeom>
        </p:spPr>
      </p:pic>
      <p:pic>
        <p:nvPicPr>
          <p:cNvPr id="9" name="图片 8" descr="2087cf88d9ebd02f08d64878796456e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0" y="0"/>
            <a:ext cx="2208509" cy="1118158"/>
          </a:xfrm>
          <a:prstGeom prst="rect">
            <a:avLst/>
          </a:prstGeom>
        </p:spPr>
      </p:pic>
      <p:cxnSp>
        <p:nvCxnSpPr>
          <p:cNvPr id="11" name="直线连接符 10"/>
          <p:cNvCxnSpPr/>
          <p:nvPr/>
        </p:nvCxnSpPr>
        <p:spPr>
          <a:xfrm>
            <a:off x="0" y="1118158"/>
            <a:ext cx="12192000" cy="0"/>
          </a:xfrm>
          <a:prstGeom prst="line">
            <a:avLst/>
          </a:prstGeom>
          <a:ln w="25400">
            <a:solidFill>
              <a:srgbClr val="D741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 15"/>
          <p:cNvGrpSpPr/>
          <p:nvPr/>
        </p:nvGrpSpPr>
        <p:grpSpPr>
          <a:xfrm>
            <a:off x="8846098" y="211016"/>
            <a:ext cx="2358868" cy="696126"/>
            <a:chOff x="1967250" y="2479495"/>
            <a:chExt cx="8260079" cy="1955345"/>
          </a:xfrm>
        </p:grpSpPr>
        <p:sp>
          <p:nvSpPr>
            <p:cNvPr id="13" name="圆角矩形 12"/>
            <p:cNvSpPr/>
            <p:nvPr/>
          </p:nvSpPr>
          <p:spPr>
            <a:xfrm>
              <a:off x="1967250" y="2479495"/>
              <a:ext cx="8260079" cy="1955345"/>
            </a:xfrm>
            <a:prstGeom prst="roundRect">
              <a:avLst>
                <a:gd name="adj" fmla="val 50000"/>
              </a:avLst>
            </a:prstGeom>
            <a:solidFill>
              <a:srgbClr val="E2452F"/>
            </a:solidFill>
            <a:ln w="25400">
              <a:solidFill>
                <a:srgbClr val="B9332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dirty="0">
                <a:solidFill>
                  <a:schemeClr val="bg1"/>
                </a:solidFill>
                <a:latin typeface="Kaiti SC" charset="-122"/>
                <a:ea typeface="Kaiti SC" charset="-122"/>
                <a:cs typeface="Kaiti SC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422010" y="2601300"/>
              <a:ext cx="7350555" cy="17117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schemeClr val="bg1"/>
                  </a:solidFill>
                  <a:latin typeface="Kaiti SC" charset="-122"/>
                  <a:ea typeface="Kaiti SC" charset="-122"/>
                  <a:cs typeface="Kaiti SC" charset="-122"/>
                </a:rPr>
                <a:t>运动背景</a:t>
              </a:r>
              <a:endParaRPr lang="en-US" altLang="zh-CN" sz="3000" b="1" dirty="0">
                <a:solidFill>
                  <a:schemeClr val="bg1"/>
                </a:solidFill>
                <a:latin typeface="Kaiti SC" charset="-122"/>
                <a:ea typeface="Kaiti SC" charset="-122"/>
                <a:cs typeface="Kaiti SC" charset="-122"/>
              </a:endParaRPr>
            </a:p>
          </p:txBody>
        </p:sp>
      </p:grpSp>
      <p:pic>
        <p:nvPicPr>
          <p:cNvPr id="17" name="图片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1716" y="1509757"/>
            <a:ext cx="3143250" cy="1919243"/>
          </a:xfrm>
          <a:prstGeom prst="rect">
            <a:avLst/>
          </a:prstGeom>
          <a:solidFill>
            <a:srgbClr val="FFFFFF">
              <a:shade val="85000"/>
            </a:srgbClr>
          </a:solidFill>
          <a:ln w="38100">
            <a:solidFill>
              <a:srgbClr val="000000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图片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6446" y="3752090"/>
            <a:ext cx="3138520" cy="17832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5"/>
          <p:cNvSpPr>
            <a:spLocks noChangeArrowheads="1"/>
          </p:cNvSpPr>
          <p:nvPr/>
        </p:nvSpPr>
        <p:spPr bwMode="auto">
          <a:xfrm>
            <a:off x="619932" y="1462008"/>
            <a:ext cx="722221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200" dirty="0">
                <a:latin typeface="Kaiti SC" charset="-122"/>
                <a:ea typeface="Kaiti SC" charset="-122"/>
                <a:cs typeface="Kaiti SC" charset="-122"/>
              </a:rPr>
              <a:t>       九一八”事变之后，日本帝国主义加紧侵略中国。他们在东北地区推行殖民地化统治的同时，利用南京国民政府的不抵抗主义，把侵略魔爪一步步伸向华北，民族危机日益严重</a:t>
            </a:r>
            <a:r>
              <a:rPr lang="en-US" altLang="zh-CN" sz="2200" dirty="0">
                <a:latin typeface="Kaiti SC" charset="-122"/>
                <a:ea typeface="Kaiti SC" charset="-122"/>
                <a:cs typeface="Kaiti SC" charset="-122"/>
              </a:rPr>
              <a:t>;</a:t>
            </a:r>
          </a:p>
          <a:p>
            <a:pPr eaLnBrk="1" hangingPunct="1"/>
            <a:r>
              <a:rPr lang="zh-CN" altLang="en-US" sz="2200" dirty="0">
                <a:latin typeface="Kaiti SC" charset="-122"/>
                <a:ea typeface="Kaiti SC" charset="-122"/>
                <a:cs typeface="Kaiti SC" charset="-122"/>
              </a:rPr>
              <a:t>        </a:t>
            </a:r>
            <a:r>
              <a:rPr lang="en-US" altLang="zh-CN" sz="2200" dirty="0">
                <a:latin typeface="Kaiti SC" charset="-122"/>
                <a:ea typeface="Kaiti SC" charset="-122"/>
                <a:cs typeface="Kaiti SC" charset="-122"/>
              </a:rPr>
              <a:t>1935</a:t>
            </a:r>
            <a:r>
              <a:rPr lang="zh-CN" altLang="en-US" sz="2200" dirty="0">
                <a:latin typeface="Kaiti SC" charset="-122"/>
                <a:ea typeface="Kaiti SC" charset="-122"/>
                <a:cs typeface="Kaiti SC" charset="-122"/>
              </a:rPr>
              <a:t>年五六月间，日本侵略者密谋策划，在天津和河北等地制造事端，并以武力相威胁，先后迫使南京国民政府接受达成了“何梅协定”和“秦土协定”，把包括平津在内的河北、察哈尔两省的大部分主权奉送给日本。</a:t>
            </a:r>
            <a:endParaRPr lang="en-US" altLang="zh-CN" sz="2200" dirty="0">
              <a:latin typeface="Kaiti SC" charset="-122"/>
              <a:ea typeface="Kaiti SC" charset="-122"/>
              <a:cs typeface="Kaiti SC" charset="-122"/>
            </a:endParaRPr>
          </a:p>
          <a:p>
            <a:pPr eaLnBrk="1" hangingPunct="1"/>
            <a:r>
              <a:rPr lang="zh-CN" altLang="en-US" sz="2200" dirty="0">
                <a:latin typeface="Kaiti SC" charset="-122"/>
                <a:ea typeface="Kaiti SC" charset="-122"/>
                <a:cs typeface="Kaiti SC" charset="-122"/>
              </a:rPr>
              <a:t>        之后，日本帝国主义积极策动所谓华北五省“防共自治运动”，策划成立由其直接控制的傀儡政权，全面在华北进行政治、经济、文化侵略，“华北之大，已经安放不下一张平静的书桌了”，激起北平各阶层人民的极大愤慨。</a:t>
            </a:r>
            <a:endParaRPr lang="en-US" altLang="zh-CN" sz="2200" dirty="0">
              <a:latin typeface="Kaiti SC" charset="-122"/>
              <a:ea typeface="Kaiti SC" charset="-122"/>
              <a:cs typeface="Kaiti SC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960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851" y="5666800"/>
            <a:ext cx="5579389" cy="1191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376" y="6013342"/>
            <a:ext cx="1987431" cy="8446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063" y="6013342"/>
            <a:ext cx="1987431" cy="8446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2"/>
          <a:stretch/>
        </p:blipFill>
        <p:spPr>
          <a:xfrm>
            <a:off x="6545446" y="5655177"/>
            <a:ext cx="4218983" cy="1191200"/>
          </a:xfrm>
          <a:prstGeom prst="rect">
            <a:avLst/>
          </a:prstGeom>
        </p:spPr>
      </p:pic>
      <p:pic>
        <p:nvPicPr>
          <p:cNvPr id="14" name="图片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5" t="3710" r="26403" b="3070"/>
          <a:stretch/>
        </p:blipFill>
        <p:spPr bwMode="auto">
          <a:xfrm>
            <a:off x="604433" y="1781686"/>
            <a:ext cx="4850588" cy="3873491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5749836" y="1671288"/>
            <a:ext cx="6027173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200" dirty="0">
                <a:latin typeface="Kaiti SC" charset="-122"/>
                <a:ea typeface="Kaiti SC" charset="-122"/>
                <a:cs typeface="Kaiti SC" charset="-122"/>
              </a:rPr>
              <a:t>       当日本帝国主义的魔爪伸向华北大地之时，中国共产党人向劳动大众发出抵御侵略、保卫华北的号召。1935年，中共河北省委多次发出通知、宣言，要求华北地区各级党组织，在群众中广泛宣传，开展抗日救亡斗争，并对北平市领导机构进行改组，从政治上和组织上加强了对抗日救亡运动的领导。</a:t>
            </a:r>
            <a:endParaRPr lang="en-US" altLang="zh-CN" sz="2200" dirty="0">
              <a:latin typeface="Kaiti SC" charset="-122"/>
              <a:ea typeface="Kaiti SC" charset="-122"/>
              <a:cs typeface="Kaiti SC" charset="-122"/>
            </a:endParaRPr>
          </a:p>
          <a:p>
            <a:pPr eaLnBrk="1" hangingPunct="1"/>
            <a:r>
              <a:rPr lang="zh-CN" altLang="en-US" sz="2200" dirty="0">
                <a:latin typeface="Kaiti SC" charset="-122"/>
                <a:ea typeface="Kaiti SC" charset="-122"/>
                <a:cs typeface="Kaiti SC" charset="-122"/>
              </a:rPr>
              <a:t>        11月，在彭涛、周小舟、谷景生、姚依林等人的领导下，北平大中学校学生成立了“北平市学生联合会”，女一中学生郭明秋为主席，姚依林为秘书长。中共北平市工作委员会在学联建立了党团，彭涛为书记。</a:t>
            </a:r>
          </a:p>
        </p:txBody>
      </p:sp>
      <p:pic>
        <p:nvPicPr>
          <p:cNvPr id="21" name="图片 20" descr="2087cf88d9ebd02f08d64878796456e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0" y="0"/>
            <a:ext cx="2208509" cy="1118158"/>
          </a:xfrm>
          <a:prstGeom prst="rect">
            <a:avLst/>
          </a:prstGeom>
        </p:spPr>
      </p:pic>
      <p:cxnSp>
        <p:nvCxnSpPr>
          <p:cNvPr id="22" name="直线连接符 21"/>
          <p:cNvCxnSpPr/>
          <p:nvPr/>
        </p:nvCxnSpPr>
        <p:spPr>
          <a:xfrm>
            <a:off x="0" y="1118158"/>
            <a:ext cx="12192000" cy="0"/>
          </a:xfrm>
          <a:prstGeom prst="line">
            <a:avLst/>
          </a:prstGeom>
          <a:ln w="25400">
            <a:solidFill>
              <a:srgbClr val="D741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 22"/>
          <p:cNvGrpSpPr/>
          <p:nvPr/>
        </p:nvGrpSpPr>
        <p:grpSpPr>
          <a:xfrm>
            <a:off x="8885910" y="211016"/>
            <a:ext cx="2358868" cy="696126"/>
            <a:chOff x="1967250" y="2479495"/>
            <a:chExt cx="8260079" cy="1955345"/>
          </a:xfrm>
        </p:grpSpPr>
        <p:sp>
          <p:nvSpPr>
            <p:cNvPr id="24" name="圆角矩形 23"/>
            <p:cNvSpPr/>
            <p:nvPr/>
          </p:nvSpPr>
          <p:spPr>
            <a:xfrm>
              <a:off x="1967250" y="2479495"/>
              <a:ext cx="8260079" cy="1955345"/>
            </a:xfrm>
            <a:prstGeom prst="roundRect">
              <a:avLst>
                <a:gd name="adj" fmla="val 50000"/>
              </a:avLst>
            </a:prstGeom>
            <a:solidFill>
              <a:srgbClr val="E2452F"/>
            </a:solidFill>
            <a:ln w="25400">
              <a:solidFill>
                <a:srgbClr val="B9332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dirty="0">
                <a:solidFill>
                  <a:schemeClr val="bg1"/>
                </a:solidFill>
                <a:latin typeface="Kaiti SC" charset="-122"/>
                <a:ea typeface="Kaiti SC" charset="-122"/>
                <a:cs typeface="Kaiti SC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422010" y="2601300"/>
              <a:ext cx="7350555" cy="17117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schemeClr val="bg1"/>
                  </a:solidFill>
                  <a:latin typeface="Kaiti SC" charset="-122"/>
                  <a:ea typeface="Kaiti SC" charset="-122"/>
                  <a:cs typeface="Kaiti SC" charset="-122"/>
                </a:rPr>
                <a:t>运动背景</a:t>
              </a:r>
              <a:endParaRPr lang="en-US" altLang="zh-CN" sz="3000" b="1" dirty="0">
                <a:solidFill>
                  <a:schemeClr val="bg1"/>
                </a:solidFill>
                <a:latin typeface="Kaiti SC" charset="-122"/>
                <a:ea typeface="Kaiti SC" charset="-122"/>
                <a:cs typeface="Kaiti SC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038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71" y="167265"/>
            <a:ext cx="1853572" cy="27355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735" y="-193514"/>
            <a:ext cx="2400353" cy="193862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967250" y="2479495"/>
            <a:ext cx="8260079" cy="1955345"/>
          </a:xfrm>
          <a:prstGeom prst="roundRect">
            <a:avLst>
              <a:gd name="adj" fmla="val 50000"/>
            </a:avLst>
          </a:prstGeom>
          <a:solidFill>
            <a:srgbClr val="B93322"/>
          </a:solidFill>
          <a:ln w="25400">
            <a:solidFill>
              <a:srgbClr val="B933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00" dirty="0">
              <a:solidFill>
                <a:prstClr val="white"/>
              </a:solidFill>
              <a:latin typeface="Kaiti SC" charset="-122"/>
              <a:ea typeface="Kaiti SC" charset="-122"/>
              <a:cs typeface="Kaiti SC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708502" y="2269083"/>
            <a:ext cx="8774996" cy="2350830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B933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00" dirty="0">
              <a:solidFill>
                <a:prstClr val="white"/>
              </a:solidFill>
              <a:latin typeface="Kaiti SC" charset="-122"/>
              <a:ea typeface="Kaiti SC" charset="-122"/>
              <a:cs typeface="Kaiti SC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48820" y="2639637"/>
            <a:ext cx="9101531" cy="16312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b="1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rPr>
              <a:t>02</a:t>
            </a:r>
            <a:r>
              <a:rPr lang="zh-CN" altLang="en-US" sz="10000" b="1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rPr>
              <a:t> 运动简介</a:t>
            </a:r>
            <a:endParaRPr lang="en-US" altLang="zh-CN" sz="10000" b="1" dirty="0">
              <a:solidFill>
                <a:prstClr val="white"/>
              </a:solidFill>
              <a:latin typeface="Kaiti SC" charset="-122"/>
              <a:ea typeface="Kaiti SC" charset="-122"/>
              <a:cs typeface="Kaiti SC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710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851" y="5666800"/>
            <a:ext cx="5579389" cy="1191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376" y="6013342"/>
            <a:ext cx="1987431" cy="8446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063" y="6013342"/>
            <a:ext cx="1987431" cy="8446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2"/>
          <a:stretch/>
        </p:blipFill>
        <p:spPr>
          <a:xfrm>
            <a:off x="6545446" y="5655177"/>
            <a:ext cx="4218983" cy="1191200"/>
          </a:xfrm>
          <a:prstGeom prst="rect">
            <a:avLst/>
          </a:prstGeom>
        </p:spPr>
      </p:pic>
      <p:pic>
        <p:nvPicPr>
          <p:cNvPr id="21" name="图片 20" descr="2087cf88d9ebd02f08d64878796456e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0" y="0"/>
            <a:ext cx="2208509" cy="1118158"/>
          </a:xfrm>
          <a:prstGeom prst="rect">
            <a:avLst/>
          </a:prstGeom>
        </p:spPr>
      </p:pic>
      <p:cxnSp>
        <p:nvCxnSpPr>
          <p:cNvPr id="22" name="直线连接符 21"/>
          <p:cNvCxnSpPr/>
          <p:nvPr/>
        </p:nvCxnSpPr>
        <p:spPr>
          <a:xfrm>
            <a:off x="0" y="1118158"/>
            <a:ext cx="12192000" cy="0"/>
          </a:xfrm>
          <a:prstGeom prst="line">
            <a:avLst/>
          </a:prstGeom>
          <a:ln w="25400">
            <a:solidFill>
              <a:srgbClr val="D741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 22"/>
          <p:cNvGrpSpPr/>
          <p:nvPr/>
        </p:nvGrpSpPr>
        <p:grpSpPr>
          <a:xfrm>
            <a:off x="8885910" y="211016"/>
            <a:ext cx="2358868" cy="696126"/>
            <a:chOff x="1967250" y="2479495"/>
            <a:chExt cx="8260079" cy="1955345"/>
          </a:xfrm>
        </p:grpSpPr>
        <p:sp>
          <p:nvSpPr>
            <p:cNvPr id="24" name="圆角矩形 23"/>
            <p:cNvSpPr/>
            <p:nvPr/>
          </p:nvSpPr>
          <p:spPr>
            <a:xfrm>
              <a:off x="1967250" y="2479495"/>
              <a:ext cx="8260079" cy="1955345"/>
            </a:xfrm>
            <a:prstGeom prst="roundRect">
              <a:avLst>
                <a:gd name="adj" fmla="val 50000"/>
              </a:avLst>
            </a:prstGeom>
            <a:solidFill>
              <a:srgbClr val="E2452F"/>
            </a:solidFill>
            <a:ln w="25400">
              <a:solidFill>
                <a:srgbClr val="B9332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422010" y="2601300"/>
              <a:ext cx="7350555" cy="15561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prstClr val="white"/>
                  </a:solidFill>
                  <a:latin typeface="Kaiti SC" charset="-122"/>
                  <a:ea typeface="Kaiti SC" charset="-122"/>
                  <a:cs typeface="Kaiti SC" charset="-122"/>
                </a:rPr>
                <a:t>运动简介</a:t>
              </a:r>
              <a:endParaRPr lang="en-US" altLang="zh-CN" sz="3000" b="1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endParaRPr>
            </a:p>
          </p:txBody>
        </p:sp>
      </p:grpSp>
      <p:pic>
        <p:nvPicPr>
          <p:cNvPr id="13" name="Picture 5" descr="058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12" b="24505"/>
          <a:stretch/>
        </p:blipFill>
        <p:spPr>
          <a:xfrm>
            <a:off x="645250" y="1918284"/>
            <a:ext cx="10901499" cy="3289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645250" y="1918283"/>
            <a:ext cx="10901499" cy="3289270"/>
          </a:xfrm>
          <a:prstGeom prst="rect">
            <a:avLst/>
          </a:prstGeom>
          <a:solidFill>
            <a:srgbClr val="E2452F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5BE376CC-2BB5-42E5-8AEE-84A9A1F35B14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1279604" y="2300695"/>
            <a:ext cx="9632789" cy="25347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buFont typeface="Arial" charset="0"/>
              <a:buNone/>
            </a:pPr>
            <a:r>
              <a:rPr lang="zh-CN" altLang="en-US" sz="2700" b="1" dirty="0">
                <a:latin typeface="Kaiti SC" charset="-122"/>
                <a:ea typeface="Kaiti SC" charset="-122"/>
                <a:cs typeface="Kaiti SC" charset="-122"/>
              </a:rPr>
              <a:t>        </a:t>
            </a:r>
            <a:r>
              <a:rPr lang="en-US" altLang="zh-CN" sz="2700" b="1" dirty="0">
                <a:solidFill>
                  <a:schemeClr val="bg1"/>
                </a:solidFill>
                <a:latin typeface="Kaiti SC" charset="-122"/>
                <a:ea typeface="Kaiti SC" charset="-122"/>
                <a:cs typeface="Kaiti SC" charset="-122"/>
              </a:rPr>
              <a:t>1935</a:t>
            </a:r>
            <a:r>
              <a:rPr lang="zh-CN" altLang="en-US" sz="2700" b="1" dirty="0">
                <a:solidFill>
                  <a:schemeClr val="bg1"/>
                </a:solidFill>
                <a:latin typeface="Kaiti SC" charset="-122"/>
                <a:ea typeface="Kaiti SC" charset="-122"/>
                <a:cs typeface="Kaiti SC" charset="-122"/>
              </a:rPr>
              <a:t>年的</a:t>
            </a:r>
            <a:r>
              <a:rPr lang="en-US" altLang="zh-CN" sz="2700" b="1" dirty="0">
                <a:solidFill>
                  <a:schemeClr val="bg1"/>
                </a:solidFill>
                <a:latin typeface="Kaiti SC" charset="-122"/>
                <a:ea typeface="Kaiti SC" charset="-122"/>
                <a:cs typeface="Kaiti SC" charset="-122"/>
              </a:rPr>
              <a:t>12</a:t>
            </a:r>
            <a:r>
              <a:rPr lang="zh-CN" altLang="en-US" sz="2700" b="1" dirty="0">
                <a:solidFill>
                  <a:schemeClr val="bg1"/>
                </a:solidFill>
                <a:latin typeface="Kaiti SC" charset="-122"/>
                <a:ea typeface="Kaiti SC" charset="-122"/>
                <a:cs typeface="Kaiti SC" charset="-122"/>
              </a:rPr>
              <a:t>月</a:t>
            </a:r>
            <a:r>
              <a:rPr lang="en-US" altLang="zh-CN" sz="2700" b="1" dirty="0">
                <a:solidFill>
                  <a:schemeClr val="bg1"/>
                </a:solidFill>
                <a:latin typeface="Kaiti SC" charset="-122"/>
                <a:ea typeface="Kaiti SC" charset="-122"/>
                <a:cs typeface="Kaiti SC" charset="-122"/>
              </a:rPr>
              <a:t>9</a:t>
            </a:r>
            <a:r>
              <a:rPr lang="zh-CN" altLang="en-US" sz="2700" b="1" dirty="0">
                <a:solidFill>
                  <a:schemeClr val="bg1"/>
                </a:solidFill>
                <a:latin typeface="Kaiti SC" charset="-122"/>
                <a:ea typeface="Kaiti SC" charset="-122"/>
                <a:cs typeface="Kaiti SC" charset="-122"/>
              </a:rPr>
              <a:t>日，北平（北京）大中学生数千人在中国共产党的领导下举行了抗日救国示威游行，反对华北自治，反抗日本帝国主义，掀起全国抗日救国新高潮，史称“一二</a:t>
            </a:r>
            <a:r>
              <a:rPr lang="en-US" altLang="zh-CN" sz="2700" b="1" dirty="0">
                <a:solidFill>
                  <a:schemeClr val="bg1"/>
                </a:solidFill>
                <a:latin typeface="Kaiti SC" charset="-122"/>
                <a:ea typeface="Kaiti SC" charset="-122"/>
                <a:cs typeface="Kaiti SC" charset="-122"/>
              </a:rPr>
              <a:t>•</a:t>
            </a:r>
            <a:r>
              <a:rPr lang="zh-CN" altLang="en-US" sz="2700" b="1" dirty="0">
                <a:solidFill>
                  <a:schemeClr val="bg1"/>
                </a:solidFill>
                <a:latin typeface="Kaiti SC" charset="-122"/>
                <a:ea typeface="Kaiti SC" charset="-122"/>
                <a:cs typeface="Kaiti SC" charset="-122"/>
              </a:rPr>
              <a:t>九”运动。这是中国共产党领导的一次大规模学生爱国运动。</a:t>
            </a:r>
          </a:p>
        </p:txBody>
      </p:sp>
    </p:spTree>
    <p:extLst>
      <p:ext uri="{BB962C8B-B14F-4D97-AF65-F5344CB8AC3E}">
        <p14:creationId xmlns:p14="http://schemas.microsoft.com/office/powerpoint/2010/main" val="45684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71" y="167265"/>
            <a:ext cx="1853572" cy="27355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735" y="-193514"/>
            <a:ext cx="2400353" cy="193862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967250" y="2479495"/>
            <a:ext cx="8260079" cy="1955345"/>
          </a:xfrm>
          <a:prstGeom prst="roundRect">
            <a:avLst>
              <a:gd name="adj" fmla="val 50000"/>
            </a:avLst>
          </a:prstGeom>
          <a:solidFill>
            <a:srgbClr val="B93322"/>
          </a:solidFill>
          <a:ln w="25400">
            <a:solidFill>
              <a:srgbClr val="B933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00" dirty="0">
              <a:solidFill>
                <a:prstClr val="white"/>
              </a:solidFill>
              <a:latin typeface="Kaiti SC" charset="-122"/>
              <a:ea typeface="Kaiti SC" charset="-122"/>
              <a:cs typeface="Kaiti SC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711156" y="2282130"/>
            <a:ext cx="8774996" cy="2350830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B933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00" dirty="0">
              <a:solidFill>
                <a:prstClr val="white"/>
              </a:solidFill>
              <a:latin typeface="Kaiti SC" charset="-122"/>
              <a:ea typeface="Kaiti SC" charset="-122"/>
              <a:cs typeface="Kaiti SC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48820" y="2639637"/>
            <a:ext cx="9101531" cy="16312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b="1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rPr>
              <a:t>03</a:t>
            </a:r>
            <a:r>
              <a:rPr lang="zh-CN" altLang="en-US" sz="10000" b="1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rPr>
              <a:t> 运动经过</a:t>
            </a:r>
            <a:endParaRPr lang="en-US" altLang="zh-CN" sz="10000" b="1" dirty="0">
              <a:solidFill>
                <a:prstClr val="white"/>
              </a:solidFill>
              <a:latin typeface="Kaiti SC" charset="-122"/>
              <a:ea typeface="Kaiti SC" charset="-122"/>
              <a:cs typeface="Kaiti SC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954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851" y="5666800"/>
            <a:ext cx="5579389" cy="1191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376" y="6013342"/>
            <a:ext cx="1987431" cy="8446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063" y="6013342"/>
            <a:ext cx="1987431" cy="8446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2"/>
          <a:stretch/>
        </p:blipFill>
        <p:spPr>
          <a:xfrm>
            <a:off x="6487660" y="5666800"/>
            <a:ext cx="4218983" cy="1191200"/>
          </a:xfrm>
          <a:prstGeom prst="rect">
            <a:avLst/>
          </a:prstGeom>
        </p:spPr>
      </p:pic>
      <p:pic>
        <p:nvPicPr>
          <p:cNvPr id="21" name="图片 20" descr="2087cf88d9ebd02f08d64878796456e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0" y="0"/>
            <a:ext cx="2208509" cy="1118158"/>
          </a:xfrm>
          <a:prstGeom prst="rect">
            <a:avLst/>
          </a:prstGeom>
        </p:spPr>
      </p:pic>
      <p:cxnSp>
        <p:nvCxnSpPr>
          <p:cNvPr id="22" name="直线连接符 21"/>
          <p:cNvCxnSpPr/>
          <p:nvPr/>
        </p:nvCxnSpPr>
        <p:spPr>
          <a:xfrm>
            <a:off x="0" y="1118158"/>
            <a:ext cx="12192000" cy="0"/>
          </a:xfrm>
          <a:prstGeom prst="line">
            <a:avLst/>
          </a:prstGeom>
          <a:ln w="25400">
            <a:solidFill>
              <a:srgbClr val="D741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 22"/>
          <p:cNvGrpSpPr/>
          <p:nvPr/>
        </p:nvGrpSpPr>
        <p:grpSpPr>
          <a:xfrm>
            <a:off x="8885910" y="211016"/>
            <a:ext cx="2358868" cy="696126"/>
            <a:chOff x="1967250" y="2479495"/>
            <a:chExt cx="8260079" cy="1955345"/>
          </a:xfrm>
        </p:grpSpPr>
        <p:sp>
          <p:nvSpPr>
            <p:cNvPr id="24" name="圆角矩形 23"/>
            <p:cNvSpPr/>
            <p:nvPr/>
          </p:nvSpPr>
          <p:spPr>
            <a:xfrm>
              <a:off x="1967250" y="2479495"/>
              <a:ext cx="8260079" cy="1955345"/>
            </a:xfrm>
            <a:prstGeom prst="roundRect">
              <a:avLst>
                <a:gd name="adj" fmla="val 50000"/>
              </a:avLst>
            </a:prstGeom>
            <a:solidFill>
              <a:srgbClr val="E2452F"/>
            </a:solidFill>
            <a:ln w="25400">
              <a:solidFill>
                <a:srgbClr val="B9332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422010" y="2601300"/>
              <a:ext cx="7350555" cy="15561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prstClr val="white"/>
                  </a:solidFill>
                  <a:latin typeface="Kaiti SC" charset="-122"/>
                  <a:ea typeface="Kaiti SC" charset="-122"/>
                  <a:cs typeface="Kaiti SC" charset="-122"/>
                </a:rPr>
                <a:t>运动经过</a:t>
              </a:r>
              <a:endParaRPr lang="en-US" altLang="zh-CN" sz="3000" b="1" dirty="0">
                <a:solidFill>
                  <a:prstClr val="white"/>
                </a:solidFill>
                <a:latin typeface="Kaiti SC" charset="-122"/>
                <a:ea typeface="Kaiti SC" charset="-122"/>
                <a:cs typeface="Kaiti SC" charset="-122"/>
              </a:endParaRPr>
            </a:p>
          </p:txBody>
        </p:sp>
      </p:grpSp>
      <p:pic>
        <p:nvPicPr>
          <p:cNvPr id="14" name="Picture 7" descr="00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0114" y="1543803"/>
            <a:ext cx="2784816" cy="3978823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4715068" y="1803317"/>
            <a:ext cx="6586104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       </a:t>
            </a:r>
            <a:r>
              <a:rPr kumimoji="1" lang="en-US" altLang="zh-CN" sz="2500" dirty="0">
                <a:latin typeface="Kaiti SC" charset="-122"/>
                <a:ea typeface="Kaiti SC" charset="-122"/>
                <a:cs typeface="Kaiti SC" charset="-122"/>
              </a:rPr>
              <a:t>1935</a:t>
            </a:r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年</a:t>
            </a:r>
            <a:r>
              <a:rPr kumimoji="1" lang="en-US" altLang="zh-CN" sz="2500" dirty="0">
                <a:latin typeface="Kaiti SC" charset="-122"/>
                <a:ea typeface="Kaiti SC" charset="-122"/>
                <a:cs typeface="Kaiti SC" charset="-122"/>
              </a:rPr>
              <a:t>12</a:t>
            </a:r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月</a:t>
            </a:r>
            <a:r>
              <a:rPr kumimoji="1" lang="en-US" altLang="zh-CN" sz="2500" dirty="0">
                <a:latin typeface="Kaiti SC" charset="-122"/>
                <a:ea typeface="Kaiti SC" charset="-122"/>
                <a:cs typeface="Kaiti SC" charset="-122"/>
              </a:rPr>
              <a:t>9</a:t>
            </a:r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日上午</a:t>
            </a:r>
            <a:r>
              <a:rPr kumimoji="1" lang="en-US" altLang="zh-CN" sz="2500" dirty="0">
                <a:latin typeface="Kaiti SC" charset="-122"/>
                <a:ea typeface="Kaiti SC" charset="-122"/>
                <a:cs typeface="Kaiti SC" charset="-122"/>
              </a:rPr>
              <a:t>10</a:t>
            </a:r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时，北平各大中学学生</a:t>
            </a:r>
            <a:r>
              <a:rPr kumimoji="1" lang="en-US" altLang="zh-CN" sz="2500" dirty="0">
                <a:latin typeface="Kaiti SC" charset="-122"/>
                <a:ea typeface="Kaiti SC" charset="-122"/>
                <a:cs typeface="Kaiti SC" charset="-122"/>
              </a:rPr>
              <a:t>3000</a:t>
            </a:r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余人齐集新华门前请愿。随后举行大规模示威游行，反对设立冀察政务委员会，反对华北 “防共自治运动”，反对日本侵略华北。</a:t>
            </a:r>
          </a:p>
          <a:p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　   游行队伍在西单和东长安街与军警发生冲突，学生受伤颇多，被捕者数十人。</a:t>
            </a:r>
          </a:p>
          <a:p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       </a:t>
            </a:r>
            <a:r>
              <a:rPr kumimoji="1" lang="en-US" altLang="zh-CN" sz="2500" dirty="0">
                <a:latin typeface="Kaiti SC" charset="-122"/>
                <a:ea typeface="Kaiti SC" charset="-122"/>
                <a:cs typeface="Kaiti SC" charset="-122"/>
              </a:rPr>
              <a:t>12</a:t>
            </a:r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月</a:t>
            </a:r>
            <a:r>
              <a:rPr kumimoji="1" lang="en-US" altLang="zh-CN" sz="2500" dirty="0">
                <a:latin typeface="Kaiti SC" charset="-122"/>
                <a:ea typeface="Kaiti SC" charset="-122"/>
                <a:cs typeface="Kaiti SC" charset="-122"/>
              </a:rPr>
              <a:t>10</a:t>
            </a:r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日，北平各校学生实行总罢课。杭州浙江大学学生会决议，响应北平学生运动，并通电全国。</a:t>
            </a:r>
          </a:p>
        </p:txBody>
      </p:sp>
    </p:spTree>
    <p:extLst>
      <p:ext uri="{BB962C8B-B14F-4D97-AF65-F5344CB8AC3E}">
        <p14:creationId xmlns:p14="http://schemas.microsoft.com/office/powerpoint/2010/main" val="1378915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红色中国风一二九运动爱国纪念教育活动PPT模板"/>
</p:tagLst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1175</Words>
  <Application>Microsoft Office PowerPoint</Application>
  <PresentationFormat>宽屏</PresentationFormat>
  <Paragraphs>75</Paragraphs>
  <Slides>18</Slides>
  <Notes>18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微软雅黑</vt:lpstr>
      <vt:lpstr>DengXian Light</vt:lpstr>
      <vt:lpstr>Kaiti SC</vt:lpstr>
      <vt:lpstr>等线</vt:lpstr>
      <vt:lpstr>Arial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https://shop64367517.taobao.com</Manager>
  <Company>锦素图文素材坊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锦素图文素材坊</dc:title>
  <dc:subject>https://shop64367517.taobao.com</dc:subject>
  <dc:creator>锦素图文素材坊</dc:creator>
  <cp:keywords>锦素图文素材坊</cp:keywords>
  <dc:description>https://shop64367517.taobao.com</dc:description>
  <cp:lastModifiedBy>sujun</cp:lastModifiedBy>
  <cp:revision>228</cp:revision>
  <dcterms:created xsi:type="dcterms:W3CDTF">2017-11-16T03:07:21Z</dcterms:created>
  <dcterms:modified xsi:type="dcterms:W3CDTF">2021-11-01T06:25:55Z</dcterms:modified>
  <cp:category>https://shop64367517.taobao.com</cp:category>
</cp:coreProperties>
</file>