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7" r:id="rId3"/>
    <p:sldId id="278" r:id="rId4"/>
    <p:sldId id="274" r:id="rId5"/>
    <p:sldId id="264" r:id="rId6"/>
    <p:sldId id="279" r:id="rId7"/>
    <p:sldId id="265" r:id="rId8"/>
    <p:sldId id="280" r:id="rId9"/>
    <p:sldId id="266" r:id="rId10"/>
    <p:sldId id="267" r:id="rId11"/>
    <p:sldId id="268" r:id="rId12"/>
    <p:sldId id="269" r:id="rId13"/>
    <p:sldId id="271" r:id="rId14"/>
    <p:sldId id="270" r:id="rId15"/>
    <p:sldId id="272" r:id="rId16"/>
    <p:sldId id="281" r:id="rId17"/>
    <p:sldId id="273" r:id="rId18"/>
    <p:sldId id="283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438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92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-744" y="-84"/>
      </p:cViewPr>
      <p:guideLst>
        <p:guide orient="horz" pos="648"/>
        <p:guide orient="horz" pos="712"/>
        <p:guide orient="horz" pos="3929"/>
        <p:guide orient="horz" pos="3864"/>
        <p:guide orient="horz" pos="2160"/>
        <p:guide pos="438"/>
        <p:guide pos="725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20"/>
    </p:cViewPr>
  </p:sorterViewPr>
  <p:gridSpacing cx="64801" cy="648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CC1F0C-7C9C-4152-ADAB-233AE5A964C3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1471A-114B-42D5-BF07-6DFACA8E00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200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644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4305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341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387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25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4993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041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2791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312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47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502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342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4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157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6860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2017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74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089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9"/>
            <a:ext cx="12192000" cy="684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173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9"/>
            <a:ext cx="12192000" cy="684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26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151E-D9C8-4DDB-BD65-556F802E24C5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2B3F8-6068-46FC-83C9-5E8E7248FA1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9"/>
            <a:ext cx="12192000" cy="684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982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8151E-D9C8-4DDB-BD65-556F802E24C5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2B3F8-6068-46FC-83C9-5E8E7248FA1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9"/>
            <a:ext cx="12192000" cy="684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06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3CB687C-298A-46D6-8E99-9FC039EFD77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0" t="7083" r="12028" b="7103"/>
          <a:stretch/>
        </p:blipFill>
        <p:spPr>
          <a:xfrm>
            <a:off x="6313714" y="333827"/>
            <a:ext cx="5342647" cy="4013193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B70F70A-46C7-486B-B156-0EA8B219A3F5}"/>
              </a:ext>
            </a:extLst>
          </p:cNvPr>
          <p:cNvGrpSpPr/>
          <p:nvPr/>
        </p:nvGrpSpPr>
        <p:grpSpPr>
          <a:xfrm>
            <a:off x="0" y="1151871"/>
            <a:ext cx="12192000" cy="5706129"/>
            <a:chOff x="37114" y="1151871"/>
            <a:chExt cx="12192000" cy="5706129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06A2E996-2806-484E-A814-9C6BFC59E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114" y="1151871"/>
              <a:ext cx="5706129" cy="570612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471"/>
            <a:stretch/>
          </p:blipFill>
          <p:spPr>
            <a:xfrm>
              <a:off x="37114" y="4546124"/>
              <a:ext cx="12192000" cy="2311876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9BF6BA9-49AD-4A2D-9E87-6E622B81FDDC}"/>
              </a:ext>
            </a:extLst>
          </p:cNvPr>
          <p:cNvGrpSpPr/>
          <p:nvPr/>
        </p:nvGrpSpPr>
        <p:grpSpPr>
          <a:xfrm>
            <a:off x="8187267" y="4393533"/>
            <a:ext cx="2947717" cy="479559"/>
            <a:chOff x="5374432" y="4525348"/>
            <a:chExt cx="1668626" cy="58548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A3E05A4-68AB-4D86-A071-7C55034B7317}"/>
                </a:ext>
              </a:extLst>
            </p:cNvPr>
            <p:cNvSpPr/>
            <p:nvPr/>
          </p:nvSpPr>
          <p:spPr>
            <a:xfrm>
              <a:off x="5374432" y="4525348"/>
              <a:ext cx="1651519" cy="35456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Text Box 2">
              <a:extLst>
                <a:ext uri="{FF2B5EF4-FFF2-40B4-BE49-F238E27FC236}">
                  <a16:creationId xmlns:a16="http://schemas.microsoft.com/office/drawing/2014/main" xmlns="" id="{89F88D2E-E33B-4C38-AF2A-DDEA971D31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92486" y="4547195"/>
              <a:ext cx="1650572" cy="563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www.uzzf.com</a:t>
              </a:r>
              <a:endParaRPr lang="nl-NL" altLang="zh-CN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" name="中国人民解放军军乐团 - 军旗下的步伐">
            <a:hlinkClick r:id="" action="ppaction://media"/>
            <a:extLst>
              <a:ext uri="{FF2B5EF4-FFF2-40B4-BE49-F238E27FC236}">
                <a16:creationId xmlns:a16="http://schemas.microsoft.com/office/drawing/2014/main" xmlns="" id="{57091188-7837-4B39-90AB-C8B5A266DAF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911873" y="158619"/>
            <a:ext cx="790575" cy="7905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26" b="15972"/>
          <a:stretch/>
        </p:blipFill>
        <p:spPr>
          <a:xfrm>
            <a:off x="0" y="0"/>
            <a:ext cx="4020784" cy="258239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>
            <a:off x="9814984" y="5270472"/>
            <a:ext cx="1739956" cy="170661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D4B8A7B-F5B5-42FA-BDB3-1BC45B556585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2" t="42055" r="68125" b="18717"/>
          <a:stretch/>
        </p:blipFill>
        <p:spPr>
          <a:xfrm>
            <a:off x="3787059" y="46222"/>
            <a:ext cx="2811780" cy="180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9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>
            <a:extLst>
              <a:ext uri="{FF2B5EF4-FFF2-40B4-BE49-F238E27FC236}">
                <a16:creationId xmlns:a16="http://schemas.microsoft.com/office/drawing/2014/main" xmlns="" id="{6F9ED32A-BF5F-499E-A49D-94315A0F7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" y="1523374"/>
            <a:ext cx="61610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11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日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　南京国民政府指派“冀察政务委员会”委员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人，指定宋哲元为委员长。宋哲元派军警分驻各大学校门，严禁学生出校游行示威。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xmlns="" id="{452A1C86-E979-40A9-9B3B-511A4C14FE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" y="3447535"/>
            <a:ext cx="6161088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日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　上海、南京、武汉和广州等地大、中学校学生声援北平学生。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AA90031-2F5C-4385-97C9-A4A38FAE3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" y="4789350"/>
            <a:ext cx="61610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13</a:t>
            </a:r>
            <a:r>
              <a:rPr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日　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北平６所大学的校长联名发表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告同学书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，称：被捕学生已完全释放，请愿及罢课的目的已经达到，望同学们即日恢复学业。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05B2A4D-4F4A-4307-AF22-7CD3BBA513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271" y="1636764"/>
            <a:ext cx="4058897" cy="405889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7A90BBC-5EDD-4C5E-87ED-BAD7DE8F67BC}"/>
              </a:ext>
            </a:extLst>
          </p:cNvPr>
          <p:cNvSpPr/>
          <p:nvPr/>
        </p:nvSpPr>
        <p:spPr>
          <a:xfrm>
            <a:off x="-10741" y="-13855"/>
            <a:ext cx="12202741" cy="629321"/>
          </a:xfrm>
          <a:prstGeom prst="rect">
            <a:avLst/>
          </a:prstGeom>
          <a:gradFill flip="none" rotWithShape="1">
            <a:gsLst>
              <a:gs pos="50000">
                <a:srgbClr val="F8B600">
                  <a:alpha val="50000"/>
                </a:srgbClr>
              </a:gs>
              <a:gs pos="0">
                <a:srgbClr val="F59100"/>
              </a:gs>
              <a:gs pos="100000">
                <a:srgbClr val="C3101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73AC524-678B-47CB-87FE-F1C9F401A531}"/>
              </a:ext>
            </a:extLst>
          </p:cNvPr>
          <p:cNvSpPr/>
          <p:nvPr/>
        </p:nvSpPr>
        <p:spPr>
          <a:xfrm>
            <a:off x="1275478" y="96818"/>
            <a:ext cx="2881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kern="1200" dirty="0">
                <a:solidFill>
                  <a:srgbClr val="C0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rPr>
              <a:t>运动过程</a:t>
            </a:r>
            <a:r>
              <a:rPr lang="zh-CN" altLang="en-US" sz="3600" b="1" dirty="0">
                <a:solidFill>
                  <a:srgbClr val="C00000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2FB7176-0AC7-4230-BCBF-400CC6297D1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 flipH="1">
            <a:off x="410334" y="0"/>
            <a:ext cx="865891" cy="8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45943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>
            <a:extLst>
              <a:ext uri="{FF2B5EF4-FFF2-40B4-BE49-F238E27FC236}">
                <a16:creationId xmlns:a16="http://schemas.microsoft.com/office/drawing/2014/main" xmlns="" id="{20DABC28-0C3A-413E-92FF-0CDB797D2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368" y="1591509"/>
            <a:ext cx="3995737" cy="3855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indent="457200" defTabSz="457200">
              <a:lnSpc>
                <a:spcPct val="150000"/>
              </a:lnSpc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14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日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　北平市长秦德纯邀各校学生代表举行茶话会，力劝学生即日复课，“勿作轨外行动”，“顾及华北现在环境，勿因言语引起对外纠纷”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。上海各大学学生救国会成立，通电声援北平学生运动。</a:t>
            </a:r>
          </a:p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xmlns="" id="{8DDF3E0C-C5C5-460B-8A07-29C991629B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816" y="5457990"/>
            <a:ext cx="11210084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15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日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　北平市政府与各大学当局宣布，自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日起学生一律上课，如有违反，严惩不贷。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7161591-E160-4AAB-BB6F-3AC936CD3A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1052" y="2079650"/>
            <a:ext cx="4998165" cy="269869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D440F25-CBB0-40BA-ADDD-FC8BABC88F25}"/>
              </a:ext>
            </a:extLst>
          </p:cNvPr>
          <p:cNvSpPr/>
          <p:nvPr/>
        </p:nvSpPr>
        <p:spPr>
          <a:xfrm>
            <a:off x="-10741" y="-13855"/>
            <a:ext cx="12202741" cy="629321"/>
          </a:xfrm>
          <a:prstGeom prst="rect">
            <a:avLst/>
          </a:prstGeom>
          <a:gradFill flip="none" rotWithShape="1">
            <a:gsLst>
              <a:gs pos="50000">
                <a:srgbClr val="F8B600">
                  <a:alpha val="50000"/>
                </a:srgbClr>
              </a:gs>
              <a:gs pos="0">
                <a:srgbClr val="F59100"/>
              </a:gs>
              <a:gs pos="100000">
                <a:srgbClr val="C3101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DF8D4A0-395C-4354-AAEC-A3B3D5348076}"/>
              </a:ext>
            </a:extLst>
          </p:cNvPr>
          <p:cNvSpPr/>
          <p:nvPr/>
        </p:nvSpPr>
        <p:spPr>
          <a:xfrm>
            <a:off x="1275478" y="96818"/>
            <a:ext cx="2881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kern="1200" dirty="0">
                <a:solidFill>
                  <a:srgbClr val="C0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rPr>
              <a:t>运动过程</a:t>
            </a:r>
            <a:r>
              <a:rPr lang="zh-CN" altLang="en-US" sz="3600" b="1" dirty="0">
                <a:solidFill>
                  <a:srgbClr val="C00000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ADF7DE9-EF20-4C68-ABE7-20D4D1566D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 flipH="1">
            <a:off x="410334" y="0"/>
            <a:ext cx="865891" cy="8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71477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>
            <a:extLst>
              <a:ext uri="{FF2B5EF4-FFF2-40B4-BE49-F238E27FC236}">
                <a16:creationId xmlns:a16="http://schemas.microsoft.com/office/drawing/2014/main" xmlns="" id="{685D5BE0-E176-4B2C-B142-E7545BAE34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098" y="1475294"/>
            <a:ext cx="10714431" cy="82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16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日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　北平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44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所大中学校学生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万余人，再次举行游行示威。游行队伍遭军警镇压，被捕者二三十人，受伤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400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余人。 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xmlns="" id="{F2B7E22E-6F43-428A-90C8-8701A2F03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318" y="2588009"/>
            <a:ext cx="5489971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indent="457200" defTabSz="457200">
              <a:lnSpc>
                <a:spcPts val="3000"/>
              </a:lnSpc>
              <a:defRPr/>
            </a:pP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学生游行队伍集合在天桥、正阳门召开市民大会，市民２万余人参加。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B36DB67-6607-40A1-85F7-03F9412FB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283" y="3796443"/>
            <a:ext cx="8576462" cy="44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北平罢工、罢市、罢课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。</a:t>
            </a: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xmlns="" id="{E094D5F9-52A6-45BF-A282-4CC6F0719B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284" y="4478392"/>
            <a:ext cx="8482672" cy="44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indent="457200" defTabSz="457200">
              <a:lnSpc>
                <a:spcPts val="3000"/>
              </a:lnSpc>
              <a:defRPr/>
            </a:pP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原定本日成立的“冀察政务委员会”，延期成立。     </a:t>
            </a:r>
          </a:p>
        </p:txBody>
      </p:sp>
      <p:pic>
        <p:nvPicPr>
          <p:cNvPr id="7" name="Picture 9">
            <a:extLst>
              <a:ext uri="{FF2B5EF4-FFF2-40B4-BE49-F238E27FC236}">
                <a16:creationId xmlns:a16="http://schemas.microsoft.com/office/drawing/2014/main" xmlns="" id="{144B58FC-2CD9-448E-BF55-178B619BED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/>
          <a:stretch/>
        </p:blipFill>
        <p:spPr>
          <a:xfrm>
            <a:off x="7355171" y="2449769"/>
            <a:ext cx="4163729" cy="368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9789442-B924-4D30-9174-947345D6588F}"/>
              </a:ext>
            </a:extLst>
          </p:cNvPr>
          <p:cNvSpPr/>
          <p:nvPr/>
        </p:nvSpPr>
        <p:spPr>
          <a:xfrm>
            <a:off x="-10741" y="-13855"/>
            <a:ext cx="12202741" cy="629321"/>
          </a:xfrm>
          <a:prstGeom prst="rect">
            <a:avLst/>
          </a:prstGeom>
          <a:gradFill flip="none" rotWithShape="1">
            <a:gsLst>
              <a:gs pos="50000">
                <a:srgbClr val="F8B600">
                  <a:alpha val="50000"/>
                </a:srgbClr>
              </a:gs>
              <a:gs pos="0">
                <a:srgbClr val="F59100"/>
              </a:gs>
              <a:gs pos="100000">
                <a:srgbClr val="C3101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64CF085-6B94-4872-ABA1-F403697EBA60}"/>
              </a:ext>
            </a:extLst>
          </p:cNvPr>
          <p:cNvSpPr/>
          <p:nvPr/>
        </p:nvSpPr>
        <p:spPr>
          <a:xfrm>
            <a:off x="1275478" y="96818"/>
            <a:ext cx="2881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kern="1200" dirty="0">
                <a:solidFill>
                  <a:srgbClr val="C0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rPr>
              <a:t>运动过程</a:t>
            </a:r>
            <a:r>
              <a:rPr lang="zh-CN" altLang="en-US" sz="3600" b="1" dirty="0">
                <a:solidFill>
                  <a:srgbClr val="C00000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1EFF5FC-61AC-4278-B058-2E9AD94A70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 flipH="1">
            <a:off x="410334" y="0"/>
            <a:ext cx="865891" cy="8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38221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9918487-147C-48B3-A985-6C743D6CF756}"/>
              </a:ext>
            </a:extLst>
          </p:cNvPr>
          <p:cNvGrpSpPr/>
          <p:nvPr/>
        </p:nvGrpSpPr>
        <p:grpSpPr>
          <a:xfrm>
            <a:off x="1167397" y="1448136"/>
            <a:ext cx="9857205" cy="1363861"/>
            <a:chOff x="1104900" y="1774708"/>
            <a:chExt cx="9857205" cy="1363861"/>
          </a:xfrm>
        </p:grpSpPr>
        <p:sp>
          <p:nvSpPr>
            <p:cNvPr id="2" name="矩形 5">
              <a:extLst>
                <a:ext uri="{FF2B5EF4-FFF2-40B4-BE49-F238E27FC236}">
                  <a16:creationId xmlns:a16="http://schemas.microsoft.com/office/drawing/2014/main" xmlns="" id="{69086BE7-CC77-4330-A128-76A848186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7930" y="2043608"/>
              <a:ext cx="9151144" cy="82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457200" algn="l" defTabSz="457200" rtl="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12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17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日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　宋哲元发表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《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告北平学生书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》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，称“有共党煽动利用学生爱国运动”，如仍有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轨外行动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，决予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适当制止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。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B606F000-F898-4B25-8315-A41234596E71}"/>
                </a:ext>
              </a:extLst>
            </p:cNvPr>
            <p:cNvGrpSpPr/>
            <p:nvPr/>
          </p:nvGrpSpPr>
          <p:grpSpPr>
            <a:xfrm>
              <a:off x="1104900" y="1774708"/>
              <a:ext cx="9857205" cy="1363861"/>
              <a:chOff x="1104900" y="1774708"/>
              <a:chExt cx="9857205" cy="1363861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E4104E90-7299-488D-8152-0B848EE7F0AE}"/>
                  </a:ext>
                </a:extLst>
              </p:cNvPr>
              <p:cNvSpPr/>
              <p:nvPr/>
            </p:nvSpPr>
            <p:spPr>
              <a:xfrm>
                <a:off x="1139435" y="1774708"/>
                <a:ext cx="9766300" cy="13208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半闭框 5">
                <a:extLst>
                  <a:ext uri="{FF2B5EF4-FFF2-40B4-BE49-F238E27FC236}">
                    <a16:creationId xmlns:a16="http://schemas.microsoft.com/office/drawing/2014/main" xmlns="" id="{4F77CDFC-5725-4854-90D8-EF689F33161E}"/>
                  </a:ext>
                </a:extLst>
              </p:cNvPr>
              <p:cNvSpPr/>
              <p:nvPr/>
            </p:nvSpPr>
            <p:spPr>
              <a:xfrm>
                <a:off x="1104900" y="1774708"/>
                <a:ext cx="514343" cy="247370"/>
              </a:xfrm>
              <a:prstGeom prst="halfFram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半闭框 6">
                <a:extLst>
                  <a:ext uri="{FF2B5EF4-FFF2-40B4-BE49-F238E27FC236}">
                    <a16:creationId xmlns:a16="http://schemas.microsoft.com/office/drawing/2014/main" xmlns="" id="{1F91FC2B-DA35-4C1D-91EC-E969ADC29D00}"/>
                  </a:ext>
                </a:extLst>
              </p:cNvPr>
              <p:cNvSpPr/>
              <p:nvPr/>
            </p:nvSpPr>
            <p:spPr>
              <a:xfrm flipH="1" flipV="1">
                <a:off x="10447762" y="2891199"/>
                <a:ext cx="514343" cy="247370"/>
              </a:xfrm>
              <a:prstGeom prst="halfFram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58381B8-EEF3-43B4-8B34-32F2B94B441F}"/>
              </a:ext>
            </a:extLst>
          </p:cNvPr>
          <p:cNvGrpSpPr/>
          <p:nvPr/>
        </p:nvGrpSpPr>
        <p:grpSpPr>
          <a:xfrm>
            <a:off x="1167397" y="3094956"/>
            <a:ext cx="9857205" cy="1363861"/>
            <a:chOff x="1104900" y="3421528"/>
            <a:chExt cx="9857205" cy="1363861"/>
          </a:xfrm>
        </p:grpSpPr>
        <p:sp>
          <p:nvSpPr>
            <p:cNvPr id="3" name="矩形 5">
              <a:extLst>
                <a:ext uri="{FF2B5EF4-FFF2-40B4-BE49-F238E27FC236}">
                  <a16:creationId xmlns:a16="http://schemas.microsoft.com/office/drawing/2014/main" xmlns="" id="{5ABFF378-8706-45E3-A86F-F7D1AC9789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8185" y="3690140"/>
              <a:ext cx="9470635" cy="826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indent="457200" defTabSz="457200">
                <a:lnSpc>
                  <a:spcPts val="3000"/>
                </a:lnSpc>
                <a:defRPr/>
              </a:pPr>
              <a:r>
                <a:rPr lang="en-US" altLang="zh-CN" sz="2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1936</a:t>
              </a:r>
              <a:r>
                <a:rPr lang="zh-CN" altLang="en-US" sz="2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lang="en-US" altLang="zh-CN" sz="2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r>
                <a:rPr lang="zh-CN" altLang="en-US" sz="2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lang="zh-CN" altLang="en-US" sz="2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　京、津等地学生组织南下宣传团，深入到工农群众中去宣传抗日。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CCE2CC5A-8415-4CDD-BCB7-DFD4175F3F91}"/>
                </a:ext>
              </a:extLst>
            </p:cNvPr>
            <p:cNvGrpSpPr/>
            <p:nvPr/>
          </p:nvGrpSpPr>
          <p:grpSpPr>
            <a:xfrm>
              <a:off x="1104900" y="3421528"/>
              <a:ext cx="9857205" cy="1363861"/>
              <a:chOff x="1104900" y="1774708"/>
              <a:chExt cx="9857205" cy="1363861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B1238A2C-01A8-4EA2-AA79-A02E5B2D2C98}"/>
                  </a:ext>
                </a:extLst>
              </p:cNvPr>
              <p:cNvSpPr/>
              <p:nvPr/>
            </p:nvSpPr>
            <p:spPr>
              <a:xfrm>
                <a:off x="1139435" y="1774708"/>
                <a:ext cx="9766300" cy="13208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半闭框 12">
                <a:extLst>
                  <a:ext uri="{FF2B5EF4-FFF2-40B4-BE49-F238E27FC236}">
                    <a16:creationId xmlns:a16="http://schemas.microsoft.com/office/drawing/2014/main" xmlns="" id="{3AD31A13-1185-4A51-BAE0-8F1641745448}"/>
                  </a:ext>
                </a:extLst>
              </p:cNvPr>
              <p:cNvSpPr/>
              <p:nvPr/>
            </p:nvSpPr>
            <p:spPr>
              <a:xfrm>
                <a:off x="1104900" y="1774708"/>
                <a:ext cx="514343" cy="247370"/>
              </a:xfrm>
              <a:prstGeom prst="halfFram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半闭框 13">
                <a:extLst>
                  <a:ext uri="{FF2B5EF4-FFF2-40B4-BE49-F238E27FC236}">
                    <a16:creationId xmlns:a16="http://schemas.microsoft.com/office/drawing/2014/main" xmlns="" id="{32F0ABF7-4912-44C5-9E78-4F0DE6A90BD3}"/>
                  </a:ext>
                </a:extLst>
              </p:cNvPr>
              <p:cNvSpPr/>
              <p:nvPr/>
            </p:nvSpPr>
            <p:spPr>
              <a:xfrm flipH="1" flipV="1">
                <a:off x="10447762" y="2891199"/>
                <a:ext cx="514343" cy="247370"/>
              </a:xfrm>
              <a:prstGeom prst="halfFram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3A55FFD7-C68E-4B0B-94B8-D9E53126E0D0}"/>
              </a:ext>
            </a:extLst>
          </p:cNvPr>
          <p:cNvGrpSpPr/>
          <p:nvPr/>
        </p:nvGrpSpPr>
        <p:grpSpPr>
          <a:xfrm>
            <a:off x="1167397" y="4730019"/>
            <a:ext cx="9857205" cy="1363861"/>
            <a:chOff x="1104900" y="5056591"/>
            <a:chExt cx="9857205" cy="1363861"/>
          </a:xfrm>
        </p:grpSpPr>
        <p:sp>
          <p:nvSpPr>
            <p:cNvPr id="4" name="矩形 5">
              <a:extLst>
                <a:ext uri="{FF2B5EF4-FFF2-40B4-BE49-F238E27FC236}">
                  <a16:creationId xmlns:a16="http://schemas.microsoft.com/office/drawing/2014/main" xmlns="" id="{94A16A15-F6AB-446A-8DCF-C8B87DDD7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474" y="5499994"/>
              <a:ext cx="9036057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indent="457200" defTabSz="457200">
                <a:lnSpc>
                  <a:spcPts val="3000"/>
                </a:lnSpc>
                <a:defRPr/>
              </a:pPr>
              <a:r>
                <a:rPr lang="en-US" altLang="zh-CN" sz="2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r>
                <a:rPr lang="zh-CN" altLang="en-US" sz="2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lang="en-US" altLang="zh-CN" sz="2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31</a:t>
              </a:r>
              <a:r>
                <a:rPr lang="zh-CN" altLang="en-US" sz="2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日　</a:t>
              </a:r>
              <a:r>
                <a:rPr lang="zh-CN" altLang="en-US" sz="2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为北平第</a:t>
              </a:r>
              <a:r>
                <a:rPr lang="en-US" altLang="zh-CN" sz="2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17</a:t>
              </a:r>
              <a:r>
                <a:rPr lang="zh-CN" altLang="en-US" sz="2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中学学生郭清死于狱中，北平举行抬棺示威游行。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3A406C67-3836-41F9-AA39-6DEBFCB6C67D}"/>
                </a:ext>
              </a:extLst>
            </p:cNvPr>
            <p:cNvGrpSpPr/>
            <p:nvPr/>
          </p:nvGrpSpPr>
          <p:grpSpPr>
            <a:xfrm>
              <a:off x="1104900" y="5056591"/>
              <a:ext cx="9857205" cy="1363861"/>
              <a:chOff x="1104900" y="1774708"/>
              <a:chExt cx="9857205" cy="1363861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2A4E2625-924F-4991-81AD-6BEF50A64056}"/>
                  </a:ext>
                </a:extLst>
              </p:cNvPr>
              <p:cNvSpPr/>
              <p:nvPr/>
            </p:nvSpPr>
            <p:spPr>
              <a:xfrm>
                <a:off x="1139435" y="1774708"/>
                <a:ext cx="9766300" cy="13208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半闭框 16">
                <a:extLst>
                  <a:ext uri="{FF2B5EF4-FFF2-40B4-BE49-F238E27FC236}">
                    <a16:creationId xmlns:a16="http://schemas.microsoft.com/office/drawing/2014/main" xmlns="" id="{BDBD66EA-29E2-4C81-9F76-704F3A12CC3F}"/>
                  </a:ext>
                </a:extLst>
              </p:cNvPr>
              <p:cNvSpPr/>
              <p:nvPr/>
            </p:nvSpPr>
            <p:spPr>
              <a:xfrm>
                <a:off x="1104900" y="1774708"/>
                <a:ext cx="514343" cy="247370"/>
              </a:xfrm>
              <a:prstGeom prst="halfFram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半闭框 17">
                <a:extLst>
                  <a:ext uri="{FF2B5EF4-FFF2-40B4-BE49-F238E27FC236}">
                    <a16:creationId xmlns:a16="http://schemas.microsoft.com/office/drawing/2014/main" xmlns="" id="{2D923FE1-173E-4D2B-817E-1B92F09908E3}"/>
                  </a:ext>
                </a:extLst>
              </p:cNvPr>
              <p:cNvSpPr/>
              <p:nvPr/>
            </p:nvSpPr>
            <p:spPr>
              <a:xfrm flipH="1" flipV="1">
                <a:off x="10447762" y="2891199"/>
                <a:ext cx="514343" cy="247370"/>
              </a:xfrm>
              <a:prstGeom prst="halfFram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B931186-C79A-46A0-BD54-33937D60D65E}"/>
              </a:ext>
            </a:extLst>
          </p:cNvPr>
          <p:cNvSpPr/>
          <p:nvPr/>
        </p:nvSpPr>
        <p:spPr>
          <a:xfrm>
            <a:off x="-10741" y="-13855"/>
            <a:ext cx="12202741" cy="629321"/>
          </a:xfrm>
          <a:prstGeom prst="rect">
            <a:avLst/>
          </a:prstGeom>
          <a:gradFill flip="none" rotWithShape="1">
            <a:gsLst>
              <a:gs pos="50000">
                <a:srgbClr val="F8B600">
                  <a:alpha val="50000"/>
                </a:srgbClr>
              </a:gs>
              <a:gs pos="0">
                <a:srgbClr val="F59100"/>
              </a:gs>
              <a:gs pos="100000">
                <a:srgbClr val="C3101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768A87AD-396B-42E7-8D4C-D1BBE8A3C74A}"/>
              </a:ext>
            </a:extLst>
          </p:cNvPr>
          <p:cNvSpPr/>
          <p:nvPr/>
        </p:nvSpPr>
        <p:spPr>
          <a:xfrm>
            <a:off x="1275478" y="96818"/>
            <a:ext cx="2881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kern="1200" dirty="0">
                <a:solidFill>
                  <a:srgbClr val="C0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rPr>
              <a:t>运动过程</a:t>
            </a:r>
            <a:r>
              <a:rPr lang="zh-CN" altLang="en-US" sz="3600" b="1" dirty="0">
                <a:solidFill>
                  <a:srgbClr val="C00000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48B0F150-2FBA-4386-BD65-CDB003CE24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 flipH="1">
            <a:off x="410334" y="0"/>
            <a:ext cx="865891" cy="8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70662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>
            <a:extLst>
              <a:ext uri="{FF2B5EF4-FFF2-40B4-BE49-F238E27FC236}">
                <a16:creationId xmlns:a16="http://schemas.microsoft.com/office/drawing/2014/main" xmlns="" id="{4C76B18B-A74E-4131-8A8E-F2465E131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922399"/>
            <a:ext cx="4806485" cy="1211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28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日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　北平举行示威游行，游行的口号是：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拥护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军抗日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"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发扬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军抗日传统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打倒日本帝国主义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等。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xmlns="" id="{7A03510E-5CBF-44A5-9162-A9C32A866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1922399"/>
            <a:ext cx="5100774" cy="1211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indent="457200" defTabSz="457200">
              <a:lnSpc>
                <a:spcPts val="3000"/>
              </a:lnSpc>
              <a:defRPr/>
            </a:pPr>
            <a:r>
              <a:rPr lang="en-US" altLang="zh-CN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30</a:t>
            </a:r>
            <a:r>
              <a:rPr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日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　冀察政务委员会委员长兼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29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军军长宋哲元发表谈话，表示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" 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若日本仍然增兵华北，余将与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29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军将士实行抗日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71A0638-9126-4C43-8FFC-68EF87E165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426" y="2844123"/>
            <a:ext cx="7629147" cy="463821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0C227FD-B65A-4258-A6CE-1E0F13680CCE}"/>
              </a:ext>
            </a:extLst>
          </p:cNvPr>
          <p:cNvSpPr/>
          <p:nvPr/>
        </p:nvSpPr>
        <p:spPr>
          <a:xfrm>
            <a:off x="-10741" y="-13855"/>
            <a:ext cx="12202741" cy="629321"/>
          </a:xfrm>
          <a:prstGeom prst="rect">
            <a:avLst/>
          </a:prstGeom>
          <a:gradFill flip="none" rotWithShape="1">
            <a:gsLst>
              <a:gs pos="50000">
                <a:srgbClr val="F8B600">
                  <a:alpha val="50000"/>
                </a:srgbClr>
              </a:gs>
              <a:gs pos="0">
                <a:srgbClr val="F59100"/>
              </a:gs>
              <a:gs pos="100000">
                <a:srgbClr val="C3101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3B9499C-BEB0-4BDE-8428-C9EE16CB1CDB}"/>
              </a:ext>
            </a:extLst>
          </p:cNvPr>
          <p:cNvSpPr/>
          <p:nvPr/>
        </p:nvSpPr>
        <p:spPr>
          <a:xfrm>
            <a:off x="1275478" y="96818"/>
            <a:ext cx="2881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kern="1200" dirty="0">
                <a:solidFill>
                  <a:srgbClr val="C0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rPr>
              <a:t>运动过程</a:t>
            </a:r>
            <a:r>
              <a:rPr lang="zh-CN" altLang="en-US" sz="3600" b="1" dirty="0">
                <a:solidFill>
                  <a:srgbClr val="C00000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2526DF3-7616-4A50-A277-3D1430E5C6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 flipH="1">
            <a:off x="410334" y="0"/>
            <a:ext cx="865891" cy="8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036677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33C093F-405A-4747-A147-148B0F9A8771}"/>
              </a:ext>
            </a:extLst>
          </p:cNvPr>
          <p:cNvGrpSpPr/>
          <p:nvPr/>
        </p:nvGrpSpPr>
        <p:grpSpPr>
          <a:xfrm>
            <a:off x="8051800" y="1978161"/>
            <a:ext cx="4239110" cy="3669931"/>
            <a:chOff x="8051800" y="1978161"/>
            <a:chExt cx="4239110" cy="3669931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D9B9A178-D666-485C-BEA1-D61420BFC34E}"/>
                </a:ext>
              </a:extLst>
            </p:cNvPr>
            <p:cNvSpPr/>
            <p:nvPr/>
          </p:nvSpPr>
          <p:spPr>
            <a:xfrm>
              <a:off x="8051800" y="1978161"/>
              <a:ext cx="4239110" cy="3669931"/>
            </a:xfrm>
            <a:prstGeom prst="parallelogram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矩形 5">
              <a:extLst>
                <a:ext uri="{FF2B5EF4-FFF2-40B4-BE49-F238E27FC236}">
                  <a16:creationId xmlns:a16="http://schemas.microsoft.com/office/drawing/2014/main" xmlns="" id="{142C5E6A-1FA3-4997-9DE2-0F6C88AAC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1864" y="2630654"/>
              <a:ext cx="2966035" cy="2364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indent="457200" defTabSz="457200">
                <a:lnSpc>
                  <a:spcPts val="3000"/>
                </a:lnSpc>
                <a:defRPr/>
              </a:pPr>
              <a:r>
                <a:rPr lang="en-US" altLang="zh-CN" sz="2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r>
                <a:rPr lang="zh-CN" altLang="en-US" sz="2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lang="en-US" altLang="zh-CN" sz="2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13</a:t>
              </a:r>
              <a:r>
                <a:rPr lang="zh-CN" altLang="en-US" sz="2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日</a:t>
              </a:r>
              <a:r>
                <a:rPr lang="zh-CN" altLang="en-US" sz="2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　北平学生举行第</a:t>
              </a:r>
              <a:r>
                <a:rPr lang="en-US" altLang="zh-CN" sz="2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r>
                <a:rPr lang="zh-CN" altLang="en-US" sz="2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次示威游行，反对日本继续向华北增兵。沿途军警对游行队伍不加干涉，并予以同情 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2A5FF6C-0CDB-4FBB-98F8-8C97A5B98864}"/>
              </a:ext>
            </a:extLst>
          </p:cNvPr>
          <p:cNvGrpSpPr/>
          <p:nvPr/>
        </p:nvGrpSpPr>
        <p:grpSpPr>
          <a:xfrm>
            <a:off x="152400" y="1978161"/>
            <a:ext cx="4239110" cy="3669931"/>
            <a:chOff x="152400" y="1978161"/>
            <a:chExt cx="4239110" cy="3669931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87BC8187-065B-4086-A6AB-1E62BB9011D3}"/>
                </a:ext>
              </a:extLst>
            </p:cNvPr>
            <p:cNvSpPr/>
            <p:nvPr/>
          </p:nvSpPr>
          <p:spPr>
            <a:xfrm>
              <a:off x="152400" y="1978161"/>
              <a:ext cx="4239110" cy="3669931"/>
            </a:xfrm>
            <a:prstGeom prst="parallelogram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5">
              <a:extLst>
                <a:ext uri="{FF2B5EF4-FFF2-40B4-BE49-F238E27FC236}">
                  <a16:creationId xmlns:a16="http://schemas.microsoft.com/office/drawing/2014/main" xmlns="" id="{26B30D6D-5B96-452D-B69B-4DAECD8283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7912" y="2608197"/>
              <a:ext cx="2662756" cy="1980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457200" algn="l" defTabSz="457200" rtl="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12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12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日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　北平学生举行第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次示威游行，高呼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援助绥远抗战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、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" 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各党派联合起来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等口号。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6DEBD4F-FA4C-4F27-ACE1-8F99AC8135EA}"/>
              </a:ext>
            </a:extLst>
          </p:cNvPr>
          <p:cNvGrpSpPr/>
          <p:nvPr/>
        </p:nvGrpSpPr>
        <p:grpSpPr>
          <a:xfrm>
            <a:off x="4131711" y="1514314"/>
            <a:ext cx="4239110" cy="4418399"/>
            <a:chOff x="4131711" y="1514314"/>
            <a:chExt cx="4239110" cy="4418399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937AFBAA-8C84-4EA5-AF88-2CBA26ED93D6}"/>
                </a:ext>
              </a:extLst>
            </p:cNvPr>
            <p:cNvSpPr/>
            <p:nvPr/>
          </p:nvSpPr>
          <p:spPr>
            <a:xfrm>
              <a:off x="4408715" y="1514314"/>
              <a:ext cx="3752786" cy="4418399"/>
            </a:xfrm>
            <a:prstGeom prst="parallelogram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xmlns="" id="{105F9FF8-5AFA-4777-9B89-1C60218BA65B}"/>
                </a:ext>
              </a:extLst>
            </p:cNvPr>
            <p:cNvSpPr/>
            <p:nvPr/>
          </p:nvSpPr>
          <p:spPr>
            <a:xfrm>
              <a:off x="4131711" y="1978161"/>
              <a:ext cx="4239110" cy="3669931"/>
            </a:xfrm>
            <a:prstGeom prst="parallelogram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FD15F67-8BCB-4A11-8438-11100A27D685}"/>
              </a:ext>
            </a:extLst>
          </p:cNvPr>
          <p:cNvSpPr/>
          <p:nvPr/>
        </p:nvSpPr>
        <p:spPr>
          <a:xfrm>
            <a:off x="-10741" y="-13855"/>
            <a:ext cx="12202741" cy="629321"/>
          </a:xfrm>
          <a:prstGeom prst="rect">
            <a:avLst/>
          </a:prstGeom>
          <a:gradFill flip="none" rotWithShape="1">
            <a:gsLst>
              <a:gs pos="50000">
                <a:srgbClr val="F8B600">
                  <a:alpha val="50000"/>
                </a:srgbClr>
              </a:gs>
              <a:gs pos="0">
                <a:srgbClr val="F59100"/>
              </a:gs>
              <a:gs pos="100000">
                <a:srgbClr val="C3101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A4B7D6B-767B-4606-BF7E-2CCD5F785E88}"/>
              </a:ext>
            </a:extLst>
          </p:cNvPr>
          <p:cNvSpPr/>
          <p:nvPr/>
        </p:nvSpPr>
        <p:spPr>
          <a:xfrm>
            <a:off x="1275478" y="96818"/>
            <a:ext cx="2881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kern="1200" dirty="0">
                <a:solidFill>
                  <a:srgbClr val="C0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rPr>
              <a:t>运动过程</a:t>
            </a:r>
            <a:r>
              <a:rPr lang="zh-CN" altLang="en-US" sz="3600" b="1" dirty="0">
                <a:solidFill>
                  <a:srgbClr val="C00000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E3F7344-12EB-4BBD-9C06-E6657D2612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 flipH="1">
            <a:off x="410334" y="0"/>
            <a:ext cx="865891" cy="8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84798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7E703F9-1C2E-4829-BE78-474334E0B5A3}"/>
              </a:ext>
            </a:extLst>
          </p:cNvPr>
          <p:cNvGrpSpPr/>
          <p:nvPr/>
        </p:nvGrpSpPr>
        <p:grpSpPr>
          <a:xfrm>
            <a:off x="-121298" y="3481554"/>
            <a:ext cx="12313298" cy="3391436"/>
            <a:chOff x="-121298" y="3466564"/>
            <a:chExt cx="12313298" cy="339143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386" r="58934"/>
            <a:stretch/>
          </p:blipFill>
          <p:spPr>
            <a:xfrm>
              <a:off x="-121298" y="3466564"/>
              <a:ext cx="4130634" cy="323998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753"/>
            <a:stretch/>
          </p:blipFill>
          <p:spPr>
            <a:xfrm>
              <a:off x="0" y="4677508"/>
              <a:ext cx="12192000" cy="2180492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26" b="15972"/>
          <a:stretch/>
        </p:blipFill>
        <p:spPr>
          <a:xfrm>
            <a:off x="5842" y="-18813"/>
            <a:ext cx="4020784" cy="258239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>
            <a:off x="10107387" y="175394"/>
            <a:ext cx="1739956" cy="170661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5D5DF9B-8C4E-49FF-BAB6-6F374F8899A7}"/>
              </a:ext>
            </a:extLst>
          </p:cNvPr>
          <p:cNvSpPr/>
          <p:nvPr/>
        </p:nvSpPr>
        <p:spPr>
          <a:xfrm>
            <a:off x="1820823" y="2985699"/>
            <a:ext cx="95866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kern="0" spc="120" dirty="0">
                <a:solidFill>
                  <a:srgbClr val="FF0000"/>
                </a:solidFill>
                <a:cs typeface="+mn-ea"/>
                <a:sym typeface="+mn-lt"/>
              </a:rPr>
              <a:t>学生爱国运动意义及精神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7793408-BB32-44FF-9068-B2AC94D7B39D}"/>
              </a:ext>
            </a:extLst>
          </p:cNvPr>
          <p:cNvGrpSpPr/>
          <p:nvPr/>
        </p:nvGrpSpPr>
        <p:grpSpPr>
          <a:xfrm>
            <a:off x="4438662" y="1800769"/>
            <a:ext cx="3314675" cy="813669"/>
            <a:chOff x="4879273" y="1542862"/>
            <a:chExt cx="3314675" cy="813669"/>
          </a:xfrm>
        </p:grpSpPr>
        <p:sp>
          <p:nvSpPr>
            <p:cNvPr id="2" name="椭圆 1"/>
            <p:cNvSpPr/>
            <p:nvPr/>
          </p:nvSpPr>
          <p:spPr>
            <a:xfrm>
              <a:off x="6169217" y="1542862"/>
              <a:ext cx="734786" cy="7347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7891826-89F9-4CE5-9C89-51BF8121B4CD}"/>
                </a:ext>
              </a:extLst>
            </p:cNvPr>
            <p:cNvGrpSpPr/>
            <p:nvPr/>
          </p:nvGrpSpPr>
          <p:grpSpPr>
            <a:xfrm>
              <a:off x="4879273" y="1587090"/>
              <a:ext cx="3314675" cy="769441"/>
              <a:chOff x="4484846" y="1813714"/>
              <a:chExt cx="3314675" cy="769441"/>
            </a:xfrm>
          </p:grpSpPr>
          <p:sp>
            <p:nvSpPr>
              <p:cNvPr id="14" name="星形: 六角 1">
                <a:extLst>
                  <a:ext uri="{FF2B5EF4-FFF2-40B4-BE49-F238E27FC236}">
                    <a16:creationId xmlns:a16="http://schemas.microsoft.com/office/drawing/2014/main" xmlns="" id="{1ED29D93-5E32-49C5-9284-73BAD6E20F4B}"/>
                  </a:ext>
                </a:extLst>
              </p:cNvPr>
              <p:cNvSpPr/>
              <p:nvPr/>
            </p:nvSpPr>
            <p:spPr>
              <a:xfrm>
                <a:off x="4523455" y="1890696"/>
                <a:ext cx="428149" cy="476810"/>
              </a:xfrm>
              <a:prstGeom prst="star6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星形: 六角 43">
                <a:extLst>
                  <a:ext uri="{FF2B5EF4-FFF2-40B4-BE49-F238E27FC236}">
                    <a16:creationId xmlns:a16="http://schemas.microsoft.com/office/drawing/2014/main" xmlns="" id="{014CC702-3276-4062-BA23-04710BA20EEE}"/>
                  </a:ext>
                </a:extLst>
              </p:cNvPr>
              <p:cNvSpPr/>
              <p:nvPr/>
            </p:nvSpPr>
            <p:spPr>
              <a:xfrm>
                <a:off x="7301340" y="1867250"/>
                <a:ext cx="428149" cy="476810"/>
              </a:xfrm>
              <a:prstGeom prst="star6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C9B28ED2-DCDD-4BEA-9AD3-0C2119788CC4}"/>
                  </a:ext>
                </a:extLst>
              </p:cNvPr>
              <p:cNvSpPr/>
              <p:nvPr/>
            </p:nvSpPr>
            <p:spPr>
              <a:xfrm>
                <a:off x="4484846" y="1813714"/>
                <a:ext cx="3314675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400" b="1" spc="300" dirty="0">
                    <a:cs typeface="+mn-ea"/>
                    <a:sym typeface="+mn-lt"/>
                  </a:rPr>
                  <a:t>第   单</a:t>
                </a:r>
                <a:endParaRPr lang="zh-CN" altLang="en-US" sz="4400" spc="300" dirty="0"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6307220" y="1617868"/>
              <a:ext cx="3770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221293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xmlns="" id="{857EF1C3-6A78-40B1-86BB-2D87E7E8809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262062" y="1774428"/>
            <a:ext cx="9667875" cy="2249487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28600" algn="l" defTabSz="914400" rtl="0" eaLnBrk="1" fontAlgn="auto" latinLnBrk="0" hangingPunct="1">
              <a:lnSpc>
                <a:spcPts val="4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　   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一二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•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九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运动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公开揭露了日本帝国主义侵略中国，吞并华北的阴谋，打击了国民党政府的妥协投降政策，大大地促进了中国人民的觉醒。它配合了红军北上抗日，促进了国内和平和对日抗战。它标志着中国人民抗日民主运动新高潮的到来。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xmlns="" id="{EB563AFE-4173-4A17-84B6-6618CB285798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262062" y="4221702"/>
            <a:ext cx="9667875" cy="1799074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28600" algn="l" defTabSz="914400" rtl="0" eaLnBrk="1" fontAlgn="auto" latinLnBrk="0" hangingPunct="1">
              <a:lnSpc>
                <a:spcPts val="4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　正如毛泽东所指出的，一二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•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九运动“是抗战动员的运动，是准备思想和干部的运动，是动员全民族的运动，有着重大的历史意义”。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14C9779-4A5C-493C-B3B4-1F93FD042292}"/>
              </a:ext>
            </a:extLst>
          </p:cNvPr>
          <p:cNvSpPr/>
          <p:nvPr/>
        </p:nvSpPr>
        <p:spPr>
          <a:xfrm>
            <a:off x="0" y="0"/>
            <a:ext cx="12192000" cy="629321"/>
          </a:xfrm>
          <a:prstGeom prst="rect">
            <a:avLst/>
          </a:prstGeom>
          <a:gradFill flip="none" rotWithShape="1">
            <a:gsLst>
              <a:gs pos="50000">
                <a:srgbClr val="F8B600">
                  <a:alpha val="50000"/>
                </a:srgbClr>
              </a:gs>
              <a:gs pos="0">
                <a:srgbClr val="F59100"/>
              </a:gs>
              <a:gs pos="100000">
                <a:srgbClr val="C3101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5FA1B3F-7907-4A27-A308-B8F5CB3CA4B9}"/>
              </a:ext>
            </a:extLst>
          </p:cNvPr>
          <p:cNvSpPr/>
          <p:nvPr/>
        </p:nvSpPr>
        <p:spPr>
          <a:xfrm>
            <a:off x="1128270" y="81883"/>
            <a:ext cx="42129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运动意义及精神 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F61F116-F3C0-4775-A76D-2100D37577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 flipH="1">
            <a:off x="262379" y="-12073"/>
            <a:ext cx="865891" cy="8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71008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4DEC963-A5A8-4C39-A39D-72B9B2B70CF3}"/>
              </a:ext>
            </a:extLst>
          </p:cNvPr>
          <p:cNvGrpSpPr/>
          <p:nvPr/>
        </p:nvGrpSpPr>
        <p:grpSpPr>
          <a:xfrm>
            <a:off x="15342" y="500743"/>
            <a:ext cx="12192000" cy="6361361"/>
            <a:chOff x="15342" y="500743"/>
            <a:chExt cx="12192000" cy="636136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A8D2EEFB-EEDF-4C64-B371-CA177966B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19914" y="500743"/>
              <a:ext cx="6115957" cy="611595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0542D71A-F44A-4E5B-9171-136F045ACD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471"/>
            <a:stretch/>
          </p:blipFill>
          <p:spPr>
            <a:xfrm>
              <a:off x="15342" y="4550228"/>
              <a:ext cx="12192000" cy="231187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>
            <a:off x="10303329" y="4999936"/>
            <a:ext cx="1739956" cy="17066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3CB687C-298A-46D6-8E99-9FC039EFD7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13" y="386444"/>
            <a:ext cx="6281057" cy="418737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D4B8A7B-F5B5-42FA-BDB3-1BC45B55658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2" t="42055" r="68125" b="18717"/>
          <a:stretch/>
        </p:blipFill>
        <p:spPr>
          <a:xfrm>
            <a:off x="4011385" y="383177"/>
            <a:ext cx="2811780" cy="18059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26" b="15972"/>
          <a:stretch/>
        </p:blipFill>
        <p:spPr>
          <a:xfrm>
            <a:off x="-1278" y="-18813"/>
            <a:ext cx="4020784" cy="2582399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9BF6BA9-49AD-4A2D-9E87-6E622B81FDDC}"/>
              </a:ext>
            </a:extLst>
          </p:cNvPr>
          <p:cNvGrpSpPr/>
          <p:nvPr/>
        </p:nvGrpSpPr>
        <p:grpSpPr>
          <a:xfrm>
            <a:off x="8662216" y="4334035"/>
            <a:ext cx="2947717" cy="479559"/>
            <a:chOff x="5374432" y="4525348"/>
            <a:chExt cx="1668626" cy="585489"/>
          </a:xfrm>
        </p:grpSpPr>
        <p:sp>
          <p:nvSpPr>
            <p:cNvPr id="14" name="矩形: 圆角 2">
              <a:extLst>
                <a:ext uri="{FF2B5EF4-FFF2-40B4-BE49-F238E27FC236}">
                  <a16:creationId xmlns:a16="http://schemas.microsoft.com/office/drawing/2014/main" xmlns="" id="{4A3E05A4-68AB-4D86-A071-7C55034B7317}"/>
                </a:ext>
              </a:extLst>
            </p:cNvPr>
            <p:cNvSpPr/>
            <p:nvPr/>
          </p:nvSpPr>
          <p:spPr>
            <a:xfrm>
              <a:off x="5374432" y="4525348"/>
              <a:ext cx="1651519" cy="35456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Text Box 2">
              <a:extLst>
                <a:ext uri="{FF2B5EF4-FFF2-40B4-BE49-F238E27FC236}">
                  <a16:creationId xmlns:a16="http://schemas.microsoft.com/office/drawing/2014/main" xmlns="" id="{89F88D2E-E33B-4C38-AF2A-DDEA971D31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92486" y="4547195"/>
              <a:ext cx="1650572" cy="563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www.uzzf.com</a:t>
              </a:r>
              <a:endParaRPr lang="nl-NL" altLang="zh-CN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876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0"/>
    </mc:Choice>
    <mc:Fallback xmlns="">
      <p:transition spd="slow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27B79A53-6E97-40E0-9AE0-6950A83C52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86" r="58934"/>
          <a:stretch/>
        </p:blipFill>
        <p:spPr>
          <a:xfrm>
            <a:off x="-121298" y="3466564"/>
            <a:ext cx="4130634" cy="323998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24"/>
          <a:stretch/>
        </p:blipFill>
        <p:spPr>
          <a:xfrm>
            <a:off x="37114" y="4724150"/>
            <a:ext cx="12192000" cy="2148840"/>
          </a:xfrm>
          <a:prstGeom prst="rect">
            <a:avLst/>
          </a:prstGeom>
        </p:spPr>
      </p:pic>
      <p:grpSp>
        <p:nvGrpSpPr>
          <p:cNvPr id="4" name="Group 5">
            <a:extLst>
              <a:ext uri="{FF2B5EF4-FFF2-40B4-BE49-F238E27FC236}">
                <a16:creationId xmlns:a16="http://schemas.microsoft.com/office/drawing/2014/main" xmlns="" id="{6B718BE4-E325-4076-93CE-B39BF604223C}"/>
              </a:ext>
            </a:extLst>
          </p:cNvPr>
          <p:cNvGrpSpPr>
            <a:grpSpLocks/>
          </p:cNvGrpSpPr>
          <p:nvPr/>
        </p:nvGrpSpPr>
        <p:grpSpPr bwMode="auto">
          <a:xfrm>
            <a:off x="3200095" y="1780879"/>
            <a:ext cx="1534867" cy="2432934"/>
            <a:chOff x="1208524" y="1870730"/>
            <a:chExt cx="5240305" cy="3895451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xmlns="" id="{BE2C466A-16F7-4B31-BE37-D7B6E78827DA}"/>
                </a:ext>
              </a:extLst>
            </p:cNvPr>
            <p:cNvSpPr/>
            <p:nvPr/>
          </p:nvSpPr>
          <p:spPr>
            <a:xfrm>
              <a:off x="1208524" y="1870730"/>
              <a:ext cx="3579087" cy="2449663"/>
            </a:xfrm>
            <a:prstGeom prst="rect">
              <a:avLst/>
            </a:prstGeom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9600" b="1" spc="300" dirty="0">
                  <a:solidFill>
                    <a:srgbClr val="C00000"/>
                  </a:solidFill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xmlns="" id="{06E9B023-4710-43EE-A191-3ECCC91D8852}"/>
                </a:ext>
              </a:extLst>
            </p:cNvPr>
            <p:cNvSpPr/>
            <p:nvPr/>
          </p:nvSpPr>
          <p:spPr>
            <a:xfrm rot="5400000">
              <a:off x="3935296" y="3252648"/>
              <a:ext cx="2396126" cy="2630940"/>
            </a:xfrm>
            <a:prstGeom prst="rect">
              <a:avLst/>
            </a:prstGeom>
          </p:spPr>
          <p:txBody>
            <a:bodyPr vert="horz" wrap="none">
              <a:norm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dirty="0">
                  <a:solidFill>
                    <a:srgbClr val="E71E17"/>
                  </a:solidFill>
                  <a:cs typeface="+mn-ea"/>
                  <a:sym typeface="+mn-lt"/>
                </a:rPr>
                <a:t>CONTENTS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C59C367-6267-4E26-A266-0D0B3431977D}"/>
              </a:ext>
            </a:extLst>
          </p:cNvPr>
          <p:cNvGrpSpPr/>
          <p:nvPr/>
        </p:nvGrpSpPr>
        <p:grpSpPr>
          <a:xfrm>
            <a:off x="5274948" y="1011561"/>
            <a:ext cx="4927343" cy="790529"/>
            <a:chOff x="6211077" y="1487420"/>
            <a:chExt cx="4927343" cy="79052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A7B3EED-24FA-46C8-9B9E-19E2DE5B3027}"/>
                </a:ext>
              </a:extLst>
            </p:cNvPr>
            <p:cNvGrpSpPr/>
            <p:nvPr/>
          </p:nvGrpSpPr>
          <p:grpSpPr>
            <a:xfrm>
              <a:off x="6211077" y="1487420"/>
              <a:ext cx="680659" cy="790529"/>
              <a:chOff x="6211077" y="1487420"/>
              <a:chExt cx="680659" cy="790529"/>
            </a:xfrm>
            <a:solidFill>
              <a:srgbClr val="C00000"/>
            </a:solidFill>
          </p:grpSpPr>
          <p:sp>
            <p:nvSpPr>
              <p:cNvPr id="11" name="星形: 六角 1">
                <a:extLst>
                  <a:ext uri="{FF2B5EF4-FFF2-40B4-BE49-F238E27FC236}">
                    <a16:creationId xmlns:a16="http://schemas.microsoft.com/office/drawing/2014/main" xmlns="" id="{1ED29D93-5E32-49C5-9284-73BAD6E20F4B}"/>
                  </a:ext>
                </a:extLst>
              </p:cNvPr>
              <p:cNvSpPr/>
              <p:nvPr/>
            </p:nvSpPr>
            <p:spPr>
              <a:xfrm>
                <a:off x="6211077" y="1487420"/>
                <a:ext cx="680659" cy="790529"/>
              </a:xfrm>
              <a:prstGeom prst="star6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A117B7BE-279E-412A-B068-A8FFA93585B2}"/>
                  </a:ext>
                </a:extLst>
              </p:cNvPr>
              <p:cNvSpPr txBox="1"/>
              <p:nvPr/>
            </p:nvSpPr>
            <p:spPr>
              <a:xfrm>
                <a:off x="6356481" y="1590297"/>
                <a:ext cx="377026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33BEC53-503A-436E-9095-B05DDA84E8AB}"/>
                </a:ext>
              </a:extLst>
            </p:cNvPr>
            <p:cNvCxnSpPr>
              <a:stCxn id="11" idx="2"/>
            </p:cNvCxnSpPr>
            <p:nvPr/>
          </p:nvCxnSpPr>
          <p:spPr>
            <a:xfrm>
              <a:off x="6551407" y="2277949"/>
              <a:ext cx="4518212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55D5DF9B-8C4E-49FF-BAB6-6F374F8899A7}"/>
                </a:ext>
              </a:extLst>
            </p:cNvPr>
            <p:cNvSpPr/>
            <p:nvPr/>
          </p:nvSpPr>
          <p:spPr>
            <a:xfrm>
              <a:off x="6850075" y="1619066"/>
              <a:ext cx="428834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3600" kern="0" spc="120" dirty="0">
                  <a:solidFill>
                    <a:srgbClr val="C00000"/>
                  </a:solidFill>
                  <a:cs typeface="+mn-ea"/>
                  <a:sym typeface="+mn-lt"/>
                </a:rPr>
                <a:t>学生爱国运动背景 </a:t>
              </a:r>
              <a:endParaRPr kumimoji="0" lang="zh-CN" altLang="en-US" sz="3600" b="0" i="0" u="none" strike="noStrike" kern="0" cap="none" spc="12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CABE798-3BA3-42F7-9C0A-64F6748BE7A0}"/>
              </a:ext>
            </a:extLst>
          </p:cNvPr>
          <p:cNvGrpSpPr/>
          <p:nvPr/>
        </p:nvGrpSpPr>
        <p:grpSpPr>
          <a:xfrm>
            <a:off x="5274948" y="2102199"/>
            <a:ext cx="4858542" cy="845791"/>
            <a:chOff x="6211077" y="1487420"/>
            <a:chExt cx="4858542" cy="845791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A2A40F90-1DA9-404F-B27D-63125074D9DC}"/>
                </a:ext>
              </a:extLst>
            </p:cNvPr>
            <p:cNvGrpSpPr/>
            <p:nvPr/>
          </p:nvGrpSpPr>
          <p:grpSpPr>
            <a:xfrm>
              <a:off x="6211077" y="1487420"/>
              <a:ext cx="680659" cy="790529"/>
              <a:chOff x="6211077" y="1487420"/>
              <a:chExt cx="680659" cy="790529"/>
            </a:xfrm>
            <a:solidFill>
              <a:srgbClr val="C00000"/>
            </a:solidFill>
          </p:grpSpPr>
          <p:sp>
            <p:nvSpPr>
              <p:cNvPr id="17" name="星形: 六角 28">
                <a:extLst>
                  <a:ext uri="{FF2B5EF4-FFF2-40B4-BE49-F238E27FC236}">
                    <a16:creationId xmlns:a16="http://schemas.microsoft.com/office/drawing/2014/main" xmlns="" id="{B1CADB36-EACB-464D-B5BC-35066BA4F442}"/>
                  </a:ext>
                </a:extLst>
              </p:cNvPr>
              <p:cNvSpPr/>
              <p:nvPr/>
            </p:nvSpPr>
            <p:spPr>
              <a:xfrm>
                <a:off x="6211077" y="1487420"/>
                <a:ext cx="680659" cy="790529"/>
              </a:xfrm>
              <a:prstGeom prst="star6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C588DA20-8645-44CB-814D-816AAF2876AE}"/>
                  </a:ext>
                </a:extLst>
              </p:cNvPr>
              <p:cNvSpPr txBox="1"/>
              <p:nvPr/>
            </p:nvSpPr>
            <p:spPr>
              <a:xfrm>
                <a:off x="6356481" y="1590297"/>
                <a:ext cx="377026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  <a:endParaRPr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1757200-99F8-401D-9E46-E395ECFABA94}"/>
                </a:ext>
              </a:extLst>
            </p:cNvPr>
            <p:cNvCxnSpPr>
              <a:stCxn id="17" idx="2"/>
            </p:cNvCxnSpPr>
            <p:nvPr/>
          </p:nvCxnSpPr>
          <p:spPr>
            <a:xfrm>
              <a:off x="6551407" y="2277949"/>
              <a:ext cx="4518212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C9262FF-DFB2-4800-B810-8C24939F25EB}"/>
                </a:ext>
              </a:extLst>
            </p:cNvPr>
            <p:cNvSpPr/>
            <p:nvPr/>
          </p:nvSpPr>
          <p:spPr>
            <a:xfrm>
              <a:off x="6966274" y="1686880"/>
              <a:ext cx="40559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kern="0" spc="120" dirty="0">
                  <a:solidFill>
                    <a:srgbClr val="C00000"/>
                  </a:solidFill>
                  <a:cs typeface="+mn-ea"/>
                  <a:sym typeface="+mn-lt"/>
                </a:rPr>
                <a:t>学生爱国运动简介 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D38CFDEA-57EB-4910-80F5-5A8A37B97B09}"/>
              </a:ext>
            </a:extLst>
          </p:cNvPr>
          <p:cNvGrpSpPr/>
          <p:nvPr/>
        </p:nvGrpSpPr>
        <p:grpSpPr>
          <a:xfrm>
            <a:off x="5274948" y="3192837"/>
            <a:ext cx="5161433" cy="790529"/>
            <a:chOff x="6211077" y="1487420"/>
            <a:chExt cx="5161433" cy="79052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69540121-E313-4A82-A934-B1A220BB34F6}"/>
                </a:ext>
              </a:extLst>
            </p:cNvPr>
            <p:cNvGrpSpPr/>
            <p:nvPr/>
          </p:nvGrpSpPr>
          <p:grpSpPr>
            <a:xfrm>
              <a:off x="6211077" y="1487420"/>
              <a:ext cx="680659" cy="790529"/>
              <a:chOff x="6211077" y="1487420"/>
              <a:chExt cx="680659" cy="790529"/>
            </a:xfrm>
            <a:solidFill>
              <a:srgbClr val="C00000"/>
            </a:solidFill>
          </p:grpSpPr>
          <p:sp>
            <p:nvSpPr>
              <p:cNvPr id="23" name="星形: 六角 34">
                <a:extLst>
                  <a:ext uri="{FF2B5EF4-FFF2-40B4-BE49-F238E27FC236}">
                    <a16:creationId xmlns:a16="http://schemas.microsoft.com/office/drawing/2014/main" xmlns="" id="{8144D4A8-38AD-46AD-A028-F5E57ECFB9E1}"/>
                  </a:ext>
                </a:extLst>
              </p:cNvPr>
              <p:cNvSpPr/>
              <p:nvPr/>
            </p:nvSpPr>
            <p:spPr>
              <a:xfrm>
                <a:off x="6211077" y="1487420"/>
                <a:ext cx="680659" cy="790529"/>
              </a:xfrm>
              <a:prstGeom prst="star6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E4EBBBFE-9996-4CC9-A460-F274D269AD5F}"/>
                  </a:ext>
                </a:extLst>
              </p:cNvPr>
              <p:cNvSpPr txBox="1"/>
              <p:nvPr/>
            </p:nvSpPr>
            <p:spPr>
              <a:xfrm>
                <a:off x="6356481" y="1590297"/>
                <a:ext cx="377026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FDE87F02-AA50-4C8D-A355-59BCACD571C1}"/>
                </a:ext>
              </a:extLst>
            </p:cNvPr>
            <p:cNvCxnSpPr>
              <a:stCxn id="23" idx="2"/>
            </p:cNvCxnSpPr>
            <p:nvPr/>
          </p:nvCxnSpPr>
          <p:spPr>
            <a:xfrm>
              <a:off x="6551407" y="2277949"/>
              <a:ext cx="4518212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CCBC5435-09C5-481C-9326-3FA67300F648}"/>
                </a:ext>
              </a:extLst>
            </p:cNvPr>
            <p:cNvSpPr/>
            <p:nvPr/>
          </p:nvSpPr>
          <p:spPr>
            <a:xfrm>
              <a:off x="6645659" y="1619066"/>
              <a:ext cx="47268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kern="0" spc="120" dirty="0">
                  <a:solidFill>
                    <a:srgbClr val="C00000"/>
                  </a:solidFill>
                  <a:cs typeface="+mn-ea"/>
                  <a:sym typeface="+mn-lt"/>
                </a:rPr>
                <a:t>学生爱国运动经过 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47DF681-4204-425A-8D28-42B9FE925A5F}"/>
              </a:ext>
            </a:extLst>
          </p:cNvPr>
          <p:cNvGrpSpPr/>
          <p:nvPr/>
        </p:nvGrpSpPr>
        <p:grpSpPr>
          <a:xfrm>
            <a:off x="5274948" y="4283474"/>
            <a:ext cx="6263977" cy="803082"/>
            <a:chOff x="6211077" y="1487420"/>
            <a:chExt cx="6263977" cy="80308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7E2A5E05-8060-4A4B-A89B-37EDC09F4325}"/>
                </a:ext>
              </a:extLst>
            </p:cNvPr>
            <p:cNvGrpSpPr/>
            <p:nvPr/>
          </p:nvGrpSpPr>
          <p:grpSpPr>
            <a:xfrm>
              <a:off x="6211077" y="1487420"/>
              <a:ext cx="680659" cy="790529"/>
              <a:chOff x="6211077" y="1487420"/>
              <a:chExt cx="680659" cy="790529"/>
            </a:xfrm>
            <a:solidFill>
              <a:srgbClr val="C00000"/>
            </a:solidFill>
          </p:grpSpPr>
          <p:sp>
            <p:nvSpPr>
              <p:cNvPr id="29" name="星形: 六角 40">
                <a:extLst>
                  <a:ext uri="{FF2B5EF4-FFF2-40B4-BE49-F238E27FC236}">
                    <a16:creationId xmlns:a16="http://schemas.microsoft.com/office/drawing/2014/main" xmlns="" id="{8B44400C-3BAA-4F96-B04C-FA1C4F97121D}"/>
                  </a:ext>
                </a:extLst>
              </p:cNvPr>
              <p:cNvSpPr/>
              <p:nvPr/>
            </p:nvSpPr>
            <p:spPr>
              <a:xfrm>
                <a:off x="6211077" y="1487420"/>
                <a:ext cx="680659" cy="790529"/>
              </a:xfrm>
              <a:prstGeom prst="star6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915841B0-3377-4A97-AF69-D8D3E9977795}"/>
                  </a:ext>
                </a:extLst>
              </p:cNvPr>
              <p:cNvSpPr txBox="1"/>
              <p:nvPr/>
            </p:nvSpPr>
            <p:spPr>
              <a:xfrm>
                <a:off x="6338848" y="1590297"/>
                <a:ext cx="377026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cs typeface="+mn-ea"/>
                    <a:sym typeface="+mn-lt"/>
                  </a:rPr>
                  <a:t>4</a:t>
                </a:r>
                <a:endParaRPr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73A6925A-DD0F-42E0-B936-9F856500D074}"/>
                </a:ext>
              </a:extLst>
            </p:cNvPr>
            <p:cNvCxnSpPr>
              <a:stCxn id="29" idx="2"/>
            </p:cNvCxnSpPr>
            <p:nvPr/>
          </p:nvCxnSpPr>
          <p:spPr>
            <a:xfrm>
              <a:off x="6551407" y="2277949"/>
              <a:ext cx="4518212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E5FBF950-09D2-41CC-B545-196B26C3B88A}"/>
                </a:ext>
              </a:extLst>
            </p:cNvPr>
            <p:cNvSpPr/>
            <p:nvPr/>
          </p:nvSpPr>
          <p:spPr>
            <a:xfrm>
              <a:off x="6969775" y="1644171"/>
              <a:ext cx="55052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kern="0" spc="120" dirty="0">
                  <a:solidFill>
                    <a:srgbClr val="C00000"/>
                  </a:solidFill>
                  <a:cs typeface="+mn-ea"/>
                  <a:sym typeface="+mn-lt"/>
                </a:rPr>
                <a:t>学生爱国运动意义及精神 </a:t>
              </a: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26" b="15972"/>
          <a:stretch/>
        </p:blipFill>
        <p:spPr>
          <a:xfrm>
            <a:off x="1989" y="-18813"/>
            <a:ext cx="4020784" cy="258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392827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7E703F9-1C2E-4829-BE78-474334E0B5A3}"/>
              </a:ext>
            </a:extLst>
          </p:cNvPr>
          <p:cNvGrpSpPr/>
          <p:nvPr/>
        </p:nvGrpSpPr>
        <p:grpSpPr>
          <a:xfrm>
            <a:off x="-121298" y="3481554"/>
            <a:ext cx="12313298" cy="3391436"/>
            <a:chOff x="-121298" y="3466564"/>
            <a:chExt cx="12313298" cy="339143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386" r="58934"/>
            <a:stretch/>
          </p:blipFill>
          <p:spPr>
            <a:xfrm>
              <a:off x="-121298" y="3466564"/>
              <a:ext cx="4130634" cy="323998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753"/>
            <a:stretch/>
          </p:blipFill>
          <p:spPr>
            <a:xfrm>
              <a:off x="0" y="4677508"/>
              <a:ext cx="12192000" cy="2180492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26" b="15972"/>
          <a:stretch/>
        </p:blipFill>
        <p:spPr>
          <a:xfrm>
            <a:off x="5842" y="-18813"/>
            <a:ext cx="4020784" cy="258239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>
            <a:off x="9900557" y="276994"/>
            <a:ext cx="1739956" cy="170661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5D5DF9B-8C4E-49FF-BAB6-6F374F8899A7}"/>
              </a:ext>
            </a:extLst>
          </p:cNvPr>
          <p:cNvSpPr/>
          <p:nvPr/>
        </p:nvSpPr>
        <p:spPr>
          <a:xfrm>
            <a:off x="1820823" y="2985699"/>
            <a:ext cx="94875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600" kern="0" spc="120" dirty="0">
                <a:solidFill>
                  <a:srgbClr val="FF0000"/>
                </a:solidFill>
                <a:cs typeface="+mn-ea"/>
                <a:sym typeface="+mn-lt"/>
              </a:rPr>
              <a:t>学生爱国运动背景 </a:t>
            </a:r>
            <a:endParaRPr kumimoji="0" lang="zh-CN" altLang="en-US" sz="6600" b="0" i="0" u="none" strike="noStrike" kern="0" cap="none" spc="12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7793408-BB32-44FF-9068-B2AC94D7B39D}"/>
              </a:ext>
            </a:extLst>
          </p:cNvPr>
          <p:cNvGrpSpPr/>
          <p:nvPr/>
        </p:nvGrpSpPr>
        <p:grpSpPr>
          <a:xfrm>
            <a:off x="4438662" y="1800769"/>
            <a:ext cx="3314675" cy="813669"/>
            <a:chOff x="4879273" y="1542862"/>
            <a:chExt cx="3314675" cy="813669"/>
          </a:xfrm>
        </p:grpSpPr>
        <p:sp>
          <p:nvSpPr>
            <p:cNvPr id="2" name="椭圆 1"/>
            <p:cNvSpPr/>
            <p:nvPr/>
          </p:nvSpPr>
          <p:spPr>
            <a:xfrm>
              <a:off x="6169217" y="1542862"/>
              <a:ext cx="734786" cy="7347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7891826-89F9-4CE5-9C89-51BF8121B4CD}"/>
                </a:ext>
              </a:extLst>
            </p:cNvPr>
            <p:cNvGrpSpPr/>
            <p:nvPr/>
          </p:nvGrpSpPr>
          <p:grpSpPr>
            <a:xfrm>
              <a:off x="4879273" y="1587090"/>
              <a:ext cx="3314675" cy="769441"/>
              <a:chOff x="4484846" y="1813714"/>
              <a:chExt cx="3314675" cy="769441"/>
            </a:xfrm>
          </p:grpSpPr>
          <p:sp>
            <p:nvSpPr>
              <p:cNvPr id="14" name="星形: 六角 1">
                <a:extLst>
                  <a:ext uri="{FF2B5EF4-FFF2-40B4-BE49-F238E27FC236}">
                    <a16:creationId xmlns:a16="http://schemas.microsoft.com/office/drawing/2014/main" xmlns="" id="{1ED29D93-5E32-49C5-9284-73BAD6E20F4B}"/>
                  </a:ext>
                </a:extLst>
              </p:cNvPr>
              <p:cNvSpPr/>
              <p:nvPr/>
            </p:nvSpPr>
            <p:spPr>
              <a:xfrm>
                <a:off x="4523455" y="1890696"/>
                <a:ext cx="428149" cy="476810"/>
              </a:xfrm>
              <a:prstGeom prst="star6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星形: 六角 43">
                <a:extLst>
                  <a:ext uri="{FF2B5EF4-FFF2-40B4-BE49-F238E27FC236}">
                    <a16:creationId xmlns:a16="http://schemas.microsoft.com/office/drawing/2014/main" xmlns="" id="{014CC702-3276-4062-BA23-04710BA20EEE}"/>
                  </a:ext>
                </a:extLst>
              </p:cNvPr>
              <p:cNvSpPr/>
              <p:nvPr/>
            </p:nvSpPr>
            <p:spPr>
              <a:xfrm>
                <a:off x="7301340" y="1867250"/>
                <a:ext cx="428149" cy="476810"/>
              </a:xfrm>
              <a:prstGeom prst="star6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C9B28ED2-DCDD-4BEA-9AD3-0C2119788CC4}"/>
                  </a:ext>
                </a:extLst>
              </p:cNvPr>
              <p:cNvSpPr/>
              <p:nvPr/>
            </p:nvSpPr>
            <p:spPr>
              <a:xfrm>
                <a:off x="4484846" y="1813714"/>
                <a:ext cx="3314675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400" b="1" spc="300" dirty="0">
                    <a:cs typeface="+mn-ea"/>
                    <a:sym typeface="+mn-lt"/>
                  </a:rPr>
                  <a:t>第   单</a:t>
                </a:r>
                <a:endParaRPr lang="zh-CN" altLang="en-US" sz="4400" spc="300" dirty="0"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6307220" y="1617868"/>
              <a:ext cx="3770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546267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5225444-B51E-4F59-9C23-D554C38DA1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99" t="61221"/>
          <a:stretch/>
        </p:blipFill>
        <p:spPr>
          <a:xfrm>
            <a:off x="959371" y="2387458"/>
            <a:ext cx="3821695" cy="3859128"/>
          </a:xfrm>
          <a:prstGeom prst="rect">
            <a:avLst/>
          </a:prstGeom>
        </p:spPr>
      </p:pic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5671555" y="2040117"/>
            <a:ext cx="5958617" cy="4284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1935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年五六月间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，日本侵略者密谋策划，在天津和河北等地制造事端，并以武力相威胁，先后迫使南京国民政府接受达成了“何梅协定”和“秦土协定”，把包括平津在内的河北、察哈尔两省的大部分主权奉送给日本。之后，日本帝国主义积极策动所谓华北五省“防共自治运动”，策划成立由其直接控制的傀儡政权，全面在华北进行政治、经济、文化侵略，“华北之大，已经安放不下一张平静的书桌了”，激起北平各阶层人民的极大愤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743839" y="1028700"/>
            <a:ext cx="10775061" cy="105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九一八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事变之后，日本帝国主义加紧侵略中国。他们在东北地区推行殖民地化统治的同时，利用南京国民政府的不抵抗主义，把侵略魔爪一步步伸向华北，民族危机日益严重。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385500C-FD1B-4AA6-836A-3D2FCED91673}"/>
              </a:ext>
            </a:extLst>
          </p:cNvPr>
          <p:cNvSpPr/>
          <p:nvPr/>
        </p:nvSpPr>
        <p:spPr>
          <a:xfrm>
            <a:off x="-10741" y="-13855"/>
            <a:ext cx="12202741" cy="629321"/>
          </a:xfrm>
          <a:prstGeom prst="rect">
            <a:avLst/>
          </a:prstGeom>
          <a:gradFill flip="none" rotWithShape="1">
            <a:gsLst>
              <a:gs pos="50000">
                <a:srgbClr val="F8B600">
                  <a:alpha val="50000"/>
                </a:srgbClr>
              </a:gs>
              <a:gs pos="0">
                <a:srgbClr val="F59100"/>
              </a:gs>
              <a:gs pos="100000">
                <a:srgbClr val="C3101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9F08F44-F054-48F0-86E6-05789E256432}"/>
              </a:ext>
            </a:extLst>
          </p:cNvPr>
          <p:cNvSpPr/>
          <p:nvPr/>
        </p:nvSpPr>
        <p:spPr>
          <a:xfrm>
            <a:off x="1243206" y="87693"/>
            <a:ext cx="2881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C0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运动背景 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0F75DD1-F3EE-49D9-9C1D-30056A8C0A6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 flipH="1">
            <a:off x="403610" y="0"/>
            <a:ext cx="865891" cy="8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37467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>
            <a:extLst>
              <a:ext uri="{FF2B5EF4-FFF2-40B4-BE49-F238E27FC236}">
                <a16:creationId xmlns:a16="http://schemas.microsoft.com/office/drawing/2014/main" xmlns="" id="{2C1E62F0-774A-43CA-A9A7-7DAA984EA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5210" y="1605103"/>
            <a:ext cx="5063686" cy="452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457200" algn="l" defTabSz="4572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1935年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，中共河北省委多次发出通知、宣言，要求华北地区各级党组织，在群众中广泛宣传，开展抗日救亡斗争，并对北平市领导机构进行改组，从政治上和组织上加强了对抗日救亡运动的领导。11月，在彭涛、周小舟、谷景生、姚依林等人的领导下，北平大中学校学生成立了“北平市学生联合会”，女一中学生郭明秋为主席，姚依林为秘书长。中共北平市工作委员会在学联建立了党团，彭涛为书记</a:t>
            </a:r>
          </a:p>
        </p:txBody>
      </p:sp>
      <p:sp>
        <p:nvSpPr>
          <p:cNvPr id="3" name="矩形 3">
            <a:extLst>
              <a:ext uri="{FF2B5EF4-FFF2-40B4-BE49-F238E27FC236}">
                <a16:creationId xmlns:a16="http://schemas.microsoft.com/office/drawing/2014/main" xmlns="" id="{4C4F2DA3-E44E-46FE-8CC4-290148DDD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828" y="1653025"/>
            <a:ext cx="6150429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457200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当日本帝国主义的魔爪伸向华北大地之时，中国共产党人向劳动大众发出抵御侵略、保卫华北的号召。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FCD1E5C-6997-4596-A0E4-49EBE0DD47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2" r="57519"/>
          <a:stretch/>
        </p:blipFill>
        <p:spPr>
          <a:xfrm flipH="1">
            <a:off x="-244416" y="2208373"/>
            <a:ext cx="6452107" cy="464962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D9A0667-46F1-4292-8071-22DE93EEF46E}"/>
              </a:ext>
            </a:extLst>
          </p:cNvPr>
          <p:cNvSpPr/>
          <p:nvPr/>
        </p:nvSpPr>
        <p:spPr>
          <a:xfrm>
            <a:off x="-10741" y="-13855"/>
            <a:ext cx="12202741" cy="629321"/>
          </a:xfrm>
          <a:prstGeom prst="rect">
            <a:avLst/>
          </a:prstGeom>
          <a:gradFill flip="none" rotWithShape="1">
            <a:gsLst>
              <a:gs pos="50000">
                <a:srgbClr val="F8B600">
                  <a:alpha val="50000"/>
                </a:srgbClr>
              </a:gs>
              <a:gs pos="0">
                <a:srgbClr val="F59100"/>
              </a:gs>
              <a:gs pos="100000">
                <a:srgbClr val="C3101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2992BDF-A441-422C-AABC-371F08DFFC97}"/>
              </a:ext>
            </a:extLst>
          </p:cNvPr>
          <p:cNvSpPr/>
          <p:nvPr/>
        </p:nvSpPr>
        <p:spPr>
          <a:xfrm>
            <a:off x="1243206" y="87693"/>
            <a:ext cx="2881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C0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运动背景 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7B81D76-4FB4-47CC-96F8-8BB0EB9662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 flipH="1">
            <a:off x="403610" y="0"/>
            <a:ext cx="865891" cy="8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05662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7E703F9-1C2E-4829-BE78-474334E0B5A3}"/>
              </a:ext>
            </a:extLst>
          </p:cNvPr>
          <p:cNvGrpSpPr/>
          <p:nvPr/>
        </p:nvGrpSpPr>
        <p:grpSpPr>
          <a:xfrm>
            <a:off x="-121298" y="3481554"/>
            <a:ext cx="12313298" cy="3391436"/>
            <a:chOff x="-121298" y="3466564"/>
            <a:chExt cx="12313298" cy="339143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386" r="58934"/>
            <a:stretch/>
          </p:blipFill>
          <p:spPr>
            <a:xfrm>
              <a:off x="-121298" y="3466564"/>
              <a:ext cx="4130634" cy="323998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753"/>
            <a:stretch/>
          </p:blipFill>
          <p:spPr>
            <a:xfrm>
              <a:off x="0" y="4677508"/>
              <a:ext cx="12192000" cy="2180492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26" b="15972"/>
          <a:stretch/>
        </p:blipFill>
        <p:spPr>
          <a:xfrm>
            <a:off x="5842" y="-18813"/>
            <a:ext cx="4020784" cy="258239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>
            <a:off x="10020301" y="175394"/>
            <a:ext cx="1739956" cy="170661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5D5DF9B-8C4E-49FF-BAB6-6F374F8899A7}"/>
              </a:ext>
            </a:extLst>
          </p:cNvPr>
          <p:cNvSpPr/>
          <p:nvPr/>
        </p:nvSpPr>
        <p:spPr>
          <a:xfrm>
            <a:off x="1820823" y="2985699"/>
            <a:ext cx="94875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kern="0" spc="120" dirty="0">
                <a:solidFill>
                  <a:srgbClr val="FF0000"/>
                </a:solidFill>
                <a:cs typeface="+mn-ea"/>
                <a:sym typeface="+mn-lt"/>
              </a:rPr>
              <a:t>学生爱国运动简介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7793408-BB32-44FF-9068-B2AC94D7B39D}"/>
              </a:ext>
            </a:extLst>
          </p:cNvPr>
          <p:cNvGrpSpPr/>
          <p:nvPr/>
        </p:nvGrpSpPr>
        <p:grpSpPr>
          <a:xfrm>
            <a:off x="4438662" y="1800769"/>
            <a:ext cx="3314675" cy="813669"/>
            <a:chOff x="4879273" y="1542862"/>
            <a:chExt cx="3314675" cy="813669"/>
          </a:xfrm>
        </p:grpSpPr>
        <p:sp>
          <p:nvSpPr>
            <p:cNvPr id="2" name="椭圆 1"/>
            <p:cNvSpPr/>
            <p:nvPr/>
          </p:nvSpPr>
          <p:spPr>
            <a:xfrm>
              <a:off x="6169217" y="1542862"/>
              <a:ext cx="734786" cy="7347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7891826-89F9-4CE5-9C89-51BF8121B4CD}"/>
                </a:ext>
              </a:extLst>
            </p:cNvPr>
            <p:cNvGrpSpPr/>
            <p:nvPr/>
          </p:nvGrpSpPr>
          <p:grpSpPr>
            <a:xfrm>
              <a:off x="4879273" y="1587090"/>
              <a:ext cx="3314675" cy="769441"/>
              <a:chOff x="4484846" y="1813714"/>
              <a:chExt cx="3314675" cy="769441"/>
            </a:xfrm>
          </p:grpSpPr>
          <p:sp>
            <p:nvSpPr>
              <p:cNvPr id="14" name="星形: 六角 1">
                <a:extLst>
                  <a:ext uri="{FF2B5EF4-FFF2-40B4-BE49-F238E27FC236}">
                    <a16:creationId xmlns:a16="http://schemas.microsoft.com/office/drawing/2014/main" xmlns="" id="{1ED29D93-5E32-49C5-9284-73BAD6E20F4B}"/>
                  </a:ext>
                </a:extLst>
              </p:cNvPr>
              <p:cNvSpPr/>
              <p:nvPr/>
            </p:nvSpPr>
            <p:spPr>
              <a:xfrm>
                <a:off x="4523455" y="1890696"/>
                <a:ext cx="428149" cy="476810"/>
              </a:xfrm>
              <a:prstGeom prst="star6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星形: 六角 43">
                <a:extLst>
                  <a:ext uri="{FF2B5EF4-FFF2-40B4-BE49-F238E27FC236}">
                    <a16:creationId xmlns:a16="http://schemas.microsoft.com/office/drawing/2014/main" xmlns="" id="{014CC702-3276-4062-BA23-04710BA20EEE}"/>
                  </a:ext>
                </a:extLst>
              </p:cNvPr>
              <p:cNvSpPr/>
              <p:nvPr/>
            </p:nvSpPr>
            <p:spPr>
              <a:xfrm>
                <a:off x="7301340" y="1867250"/>
                <a:ext cx="428149" cy="476810"/>
              </a:xfrm>
              <a:prstGeom prst="star6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C9B28ED2-DCDD-4BEA-9AD3-0C2119788CC4}"/>
                  </a:ext>
                </a:extLst>
              </p:cNvPr>
              <p:cNvSpPr/>
              <p:nvPr/>
            </p:nvSpPr>
            <p:spPr>
              <a:xfrm>
                <a:off x="4484846" y="1813714"/>
                <a:ext cx="3314675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400" b="1" spc="300" dirty="0">
                    <a:cs typeface="+mn-ea"/>
                    <a:sym typeface="+mn-lt"/>
                  </a:rPr>
                  <a:t>第   单</a:t>
                </a:r>
                <a:endParaRPr lang="zh-CN" altLang="en-US" sz="4400" spc="300" dirty="0"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6307220" y="1617868"/>
              <a:ext cx="3770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0892652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64419D0-08C9-4F51-A5AA-CD205C120ED6}"/>
              </a:ext>
            </a:extLst>
          </p:cNvPr>
          <p:cNvGrpSpPr/>
          <p:nvPr/>
        </p:nvGrpSpPr>
        <p:grpSpPr>
          <a:xfrm>
            <a:off x="695325" y="1714979"/>
            <a:ext cx="10823575" cy="1093535"/>
            <a:chOff x="695325" y="1714979"/>
            <a:chExt cx="10823575" cy="1093535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F090BA00-802A-4994-9DE0-26A5979DF2D2}"/>
                </a:ext>
              </a:extLst>
            </p:cNvPr>
            <p:cNvSpPr/>
            <p:nvPr/>
          </p:nvSpPr>
          <p:spPr>
            <a:xfrm>
              <a:off x="695325" y="1763486"/>
              <a:ext cx="10823575" cy="104502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5E038659-6881-456E-9460-E179300900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0658" y="1714979"/>
              <a:ext cx="5292271" cy="988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45720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1935</a:t>
              </a: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年的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12</a:t>
              </a: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9</a:t>
              </a: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日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14C9779-4A5C-493C-B3B4-1F93FD042292}"/>
              </a:ext>
            </a:extLst>
          </p:cNvPr>
          <p:cNvSpPr/>
          <p:nvPr/>
        </p:nvSpPr>
        <p:spPr>
          <a:xfrm>
            <a:off x="-74645" y="-19011"/>
            <a:ext cx="12341290" cy="629321"/>
          </a:xfrm>
          <a:prstGeom prst="rect">
            <a:avLst/>
          </a:prstGeom>
          <a:gradFill flip="none" rotWithShape="1">
            <a:gsLst>
              <a:gs pos="50000">
                <a:srgbClr val="F8B600">
                  <a:alpha val="50000"/>
                </a:srgbClr>
              </a:gs>
              <a:gs pos="0">
                <a:srgbClr val="F59100"/>
              </a:gs>
              <a:gs pos="100000">
                <a:srgbClr val="C3101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5FA1B3F-7907-4A27-A308-B8F5CB3CA4B9}"/>
              </a:ext>
            </a:extLst>
          </p:cNvPr>
          <p:cNvSpPr/>
          <p:nvPr/>
        </p:nvSpPr>
        <p:spPr>
          <a:xfrm>
            <a:off x="770236" y="0"/>
            <a:ext cx="25609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>
                <a:solidFill>
                  <a:srgbClr val="C00000"/>
                </a:solidFill>
                <a:cs typeface="+mn-ea"/>
                <a:sym typeface="+mn-lt"/>
              </a:rPr>
              <a:t>运动简介</a:t>
            </a:r>
            <a:endParaRPr lang="zh-CN" altLang="en-US" sz="36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xmlns="" id="{FAD4BBD0-DED7-4F1D-B37A-AD97E57A7944}"/>
              </a:ext>
            </a:extLst>
          </p:cNvPr>
          <p:cNvSpPr/>
          <p:nvPr/>
        </p:nvSpPr>
        <p:spPr>
          <a:xfrm>
            <a:off x="-131239" y="0"/>
            <a:ext cx="265710" cy="629321"/>
          </a:xfrm>
          <a:prstGeom prst="parallelogram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xmlns="" id="{C821381F-5DC4-4CB7-93BA-277AFC011167}"/>
              </a:ext>
            </a:extLst>
          </p:cNvPr>
          <p:cNvSpPr/>
          <p:nvPr/>
        </p:nvSpPr>
        <p:spPr>
          <a:xfrm>
            <a:off x="121024" y="0"/>
            <a:ext cx="265710" cy="629321"/>
          </a:xfrm>
          <a:prstGeom prst="parallelogram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xmlns="" id="{169F7C0B-BFEF-4156-B229-681F642FA979}"/>
              </a:ext>
            </a:extLst>
          </p:cNvPr>
          <p:cNvSpPr/>
          <p:nvPr/>
        </p:nvSpPr>
        <p:spPr>
          <a:xfrm>
            <a:off x="373287" y="0"/>
            <a:ext cx="265710" cy="629321"/>
          </a:xfrm>
          <a:prstGeom prst="parallelogram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4B6518C-9E50-4852-AB6E-55DA5E23AE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325" y="3316060"/>
            <a:ext cx="5420388" cy="262754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8292056-52B9-4559-9082-FAC15B5E9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6629" y="3516085"/>
            <a:ext cx="5292271" cy="234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北平（北京）大中学生数千人在中国共产党的领导下举行了抗日救国示威游行，反对华北自治，反抗日本帝国主义，掀起全国抗日救国新高潮，史称“一二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九”运动。这是中国共产党领导的一次大规模学生爱国运动。</a:t>
            </a:r>
          </a:p>
        </p:txBody>
      </p:sp>
    </p:spTree>
    <p:extLst>
      <p:ext uri="{BB962C8B-B14F-4D97-AF65-F5344CB8AC3E}">
        <p14:creationId xmlns:p14="http://schemas.microsoft.com/office/powerpoint/2010/main" val="3744255067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7E703F9-1C2E-4829-BE78-474334E0B5A3}"/>
              </a:ext>
            </a:extLst>
          </p:cNvPr>
          <p:cNvGrpSpPr/>
          <p:nvPr/>
        </p:nvGrpSpPr>
        <p:grpSpPr>
          <a:xfrm>
            <a:off x="-121298" y="3481554"/>
            <a:ext cx="12313298" cy="3391436"/>
            <a:chOff x="-121298" y="3466564"/>
            <a:chExt cx="12313298" cy="339143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386" r="58934"/>
            <a:stretch/>
          </p:blipFill>
          <p:spPr>
            <a:xfrm>
              <a:off x="-121298" y="3466564"/>
              <a:ext cx="4130634" cy="323998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753"/>
            <a:stretch/>
          </p:blipFill>
          <p:spPr>
            <a:xfrm>
              <a:off x="0" y="4677508"/>
              <a:ext cx="12192000" cy="2180492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26" b="15972"/>
          <a:stretch/>
        </p:blipFill>
        <p:spPr>
          <a:xfrm>
            <a:off x="5842" y="-18813"/>
            <a:ext cx="4020784" cy="258239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>
            <a:off x="9998529" y="276994"/>
            <a:ext cx="1739956" cy="170661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5D5DF9B-8C4E-49FF-BAB6-6F374F8899A7}"/>
              </a:ext>
            </a:extLst>
          </p:cNvPr>
          <p:cNvSpPr/>
          <p:nvPr/>
        </p:nvSpPr>
        <p:spPr>
          <a:xfrm>
            <a:off x="1820823" y="2985699"/>
            <a:ext cx="94875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kern="0" spc="120" dirty="0">
                <a:solidFill>
                  <a:srgbClr val="FF0000"/>
                </a:solidFill>
                <a:cs typeface="+mn-ea"/>
                <a:sym typeface="+mn-lt"/>
              </a:rPr>
              <a:t>学生爱国运动经过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7793408-BB32-44FF-9068-B2AC94D7B39D}"/>
              </a:ext>
            </a:extLst>
          </p:cNvPr>
          <p:cNvGrpSpPr/>
          <p:nvPr/>
        </p:nvGrpSpPr>
        <p:grpSpPr>
          <a:xfrm>
            <a:off x="4438662" y="1800769"/>
            <a:ext cx="3314675" cy="813669"/>
            <a:chOff x="4879273" y="1542862"/>
            <a:chExt cx="3314675" cy="813669"/>
          </a:xfrm>
        </p:grpSpPr>
        <p:sp>
          <p:nvSpPr>
            <p:cNvPr id="2" name="椭圆 1"/>
            <p:cNvSpPr/>
            <p:nvPr/>
          </p:nvSpPr>
          <p:spPr>
            <a:xfrm>
              <a:off x="6169217" y="1542862"/>
              <a:ext cx="734786" cy="7347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7891826-89F9-4CE5-9C89-51BF8121B4CD}"/>
                </a:ext>
              </a:extLst>
            </p:cNvPr>
            <p:cNvGrpSpPr/>
            <p:nvPr/>
          </p:nvGrpSpPr>
          <p:grpSpPr>
            <a:xfrm>
              <a:off x="4879273" y="1587090"/>
              <a:ext cx="3314675" cy="769441"/>
              <a:chOff x="4484846" y="1813714"/>
              <a:chExt cx="3314675" cy="769441"/>
            </a:xfrm>
          </p:grpSpPr>
          <p:sp>
            <p:nvSpPr>
              <p:cNvPr id="14" name="星形: 六角 1">
                <a:extLst>
                  <a:ext uri="{FF2B5EF4-FFF2-40B4-BE49-F238E27FC236}">
                    <a16:creationId xmlns:a16="http://schemas.microsoft.com/office/drawing/2014/main" xmlns="" id="{1ED29D93-5E32-49C5-9284-73BAD6E20F4B}"/>
                  </a:ext>
                </a:extLst>
              </p:cNvPr>
              <p:cNvSpPr/>
              <p:nvPr/>
            </p:nvSpPr>
            <p:spPr>
              <a:xfrm>
                <a:off x="4523455" y="1890696"/>
                <a:ext cx="428149" cy="476810"/>
              </a:xfrm>
              <a:prstGeom prst="star6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星形: 六角 43">
                <a:extLst>
                  <a:ext uri="{FF2B5EF4-FFF2-40B4-BE49-F238E27FC236}">
                    <a16:creationId xmlns:a16="http://schemas.microsoft.com/office/drawing/2014/main" xmlns="" id="{014CC702-3276-4062-BA23-04710BA20EEE}"/>
                  </a:ext>
                </a:extLst>
              </p:cNvPr>
              <p:cNvSpPr/>
              <p:nvPr/>
            </p:nvSpPr>
            <p:spPr>
              <a:xfrm>
                <a:off x="7301340" y="1867250"/>
                <a:ext cx="428149" cy="476810"/>
              </a:xfrm>
              <a:prstGeom prst="star6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C9B28ED2-DCDD-4BEA-9AD3-0C2119788CC4}"/>
                  </a:ext>
                </a:extLst>
              </p:cNvPr>
              <p:cNvSpPr/>
              <p:nvPr/>
            </p:nvSpPr>
            <p:spPr>
              <a:xfrm>
                <a:off x="4484846" y="1813714"/>
                <a:ext cx="3314675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400" b="1" spc="300" dirty="0">
                    <a:cs typeface="+mn-ea"/>
                    <a:sym typeface="+mn-lt"/>
                  </a:rPr>
                  <a:t>第   单</a:t>
                </a:r>
                <a:endParaRPr lang="zh-CN" altLang="en-US" sz="4400" spc="300" dirty="0"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6307220" y="1617868"/>
              <a:ext cx="3770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936262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9F7BCD5-6521-4E33-A58B-CD8F0BA27626}"/>
              </a:ext>
            </a:extLst>
          </p:cNvPr>
          <p:cNvGrpSpPr/>
          <p:nvPr/>
        </p:nvGrpSpPr>
        <p:grpSpPr>
          <a:xfrm>
            <a:off x="411948" y="1978754"/>
            <a:ext cx="3766517" cy="3431446"/>
            <a:chOff x="411948" y="1978754"/>
            <a:chExt cx="3766517" cy="3431446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A14527D2-90FD-47BB-B7E8-0ED89F75F15E}"/>
                </a:ext>
              </a:extLst>
            </p:cNvPr>
            <p:cNvSpPr/>
            <p:nvPr/>
          </p:nvSpPr>
          <p:spPr>
            <a:xfrm>
              <a:off x="411948" y="1978754"/>
              <a:ext cx="3766517" cy="3431446"/>
            </a:xfrm>
            <a:prstGeom prst="parallelogram">
              <a:avLst>
                <a:gd name="adj" fmla="val 0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矩形 5">
              <a:extLst>
                <a:ext uri="{FF2B5EF4-FFF2-40B4-BE49-F238E27FC236}">
                  <a16:creationId xmlns:a16="http://schemas.microsoft.com/office/drawing/2014/main" xmlns="" id="{C22EFA89-F95D-4151-9DAB-7B5E4003A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601" y="2126997"/>
              <a:ext cx="3190767" cy="3134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457200" algn="l" defTabSz="457200" rtl="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1935</a:t>
              </a:r>
              <a:r>
                <a:rPr kumimoji="0" lang="zh-CN" altLang="en-US" sz="28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kumimoji="0" lang="en-US" altLang="zh-CN" sz="28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12</a:t>
              </a:r>
              <a:r>
                <a:rPr kumimoji="0" lang="zh-CN" altLang="en-US" sz="28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kumimoji="0" lang="en-US" altLang="zh-CN" sz="28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9</a:t>
              </a:r>
              <a:r>
                <a:rPr kumimoji="0" lang="zh-CN" altLang="en-US" sz="28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日　</a:t>
              </a:r>
              <a:r>
                <a:rPr kumimoji="0" lang="zh-CN" altLang="en-US" sz="20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上午</a:t>
              </a:r>
              <a:r>
                <a:rPr kumimoji="0" lang="en-US" altLang="zh-CN" sz="20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10</a:t>
              </a:r>
              <a:r>
                <a:rPr kumimoji="0" lang="zh-CN" altLang="en-US" sz="20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时，北平各大中学学生</a:t>
              </a:r>
              <a:r>
                <a:rPr kumimoji="0" lang="en-US" altLang="zh-CN" sz="20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3000</a:t>
              </a:r>
              <a:r>
                <a:rPr kumimoji="0" lang="zh-CN" altLang="en-US" sz="20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余人齐集新华门前请愿。随后举行大规模示威游行，反对设立冀察政务委员会，反对华北 “防共自治运动”，反对日本侵略华北。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A7F7E3B-1DE7-4450-8658-2CBA8EAE39E3}"/>
              </a:ext>
            </a:extLst>
          </p:cNvPr>
          <p:cNvGrpSpPr/>
          <p:nvPr/>
        </p:nvGrpSpPr>
        <p:grpSpPr>
          <a:xfrm>
            <a:off x="4470118" y="2038484"/>
            <a:ext cx="7494910" cy="1390516"/>
            <a:chOff x="4290689" y="2038484"/>
            <a:chExt cx="7494910" cy="1390516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xmlns="" id="{1D7E9FC7-6C08-4DCB-9331-50692D17E359}"/>
                </a:ext>
              </a:extLst>
            </p:cNvPr>
            <p:cNvSpPr/>
            <p:nvPr/>
          </p:nvSpPr>
          <p:spPr>
            <a:xfrm>
              <a:off x="4290689" y="2038484"/>
              <a:ext cx="7494910" cy="1390516"/>
            </a:xfrm>
            <a:prstGeom prst="parallelogram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5">
              <a:extLst>
                <a:ext uri="{FF2B5EF4-FFF2-40B4-BE49-F238E27FC236}">
                  <a16:creationId xmlns:a16="http://schemas.microsoft.com/office/drawing/2014/main" xmlns="" id="{C5511FCE-0355-44E2-8736-BFA4B2837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2787" y="2318538"/>
              <a:ext cx="6330713" cy="826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indent="457200" defTabSz="457200">
                <a:lnSpc>
                  <a:spcPts val="3000"/>
                </a:lnSpc>
                <a:defRPr/>
              </a:pPr>
              <a:r>
                <a:rPr lang="zh-CN" altLang="en-US" sz="2000" i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游行队伍在西单和东长安街与军警发生冲突，学生受伤颇多，被捕者数十人。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0EB70DB-A82A-48A5-BA59-DBD75C3C0DC6}"/>
              </a:ext>
            </a:extLst>
          </p:cNvPr>
          <p:cNvGrpSpPr/>
          <p:nvPr/>
        </p:nvGrpSpPr>
        <p:grpSpPr>
          <a:xfrm>
            <a:off x="4470118" y="4019684"/>
            <a:ext cx="7494910" cy="1390516"/>
            <a:chOff x="4290689" y="3736810"/>
            <a:chExt cx="7494910" cy="1390516"/>
          </a:xfrm>
        </p:grpSpPr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xmlns="" id="{7B761404-4A93-4487-9C93-28DA8CB4A869}"/>
                </a:ext>
              </a:extLst>
            </p:cNvPr>
            <p:cNvSpPr/>
            <p:nvPr/>
          </p:nvSpPr>
          <p:spPr>
            <a:xfrm>
              <a:off x="4290689" y="3736810"/>
              <a:ext cx="7494910" cy="1390516"/>
            </a:xfrm>
            <a:prstGeom prst="parallelogram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241A8025-699A-48A9-98F0-5C1771E91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5823" y="4018749"/>
              <a:ext cx="6637235" cy="826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indent="457200" defTabSz="457200">
                <a:lnSpc>
                  <a:spcPts val="3000"/>
                </a:lnSpc>
                <a:defRPr/>
              </a:pPr>
              <a:r>
                <a:rPr lang="en-US" altLang="zh-CN" sz="2800" i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12</a:t>
              </a:r>
              <a:r>
                <a:rPr lang="zh-CN" altLang="en-US" sz="2800" i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lang="en-US" altLang="zh-CN" sz="2800" i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r>
                <a:rPr lang="zh-CN" altLang="en-US" sz="2800" i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日</a:t>
              </a:r>
              <a:r>
                <a:rPr lang="zh-CN" altLang="en-US" sz="2000" i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　北平各校学生实行总罢课。杭州浙江大学学生会决议，响应北平学生运动，并通电全国。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C81DEC-50D7-40E3-9B0C-F9E5109C3F95}"/>
              </a:ext>
            </a:extLst>
          </p:cNvPr>
          <p:cNvSpPr/>
          <p:nvPr/>
        </p:nvSpPr>
        <p:spPr>
          <a:xfrm>
            <a:off x="-10741" y="-13855"/>
            <a:ext cx="12202741" cy="629321"/>
          </a:xfrm>
          <a:prstGeom prst="rect">
            <a:avLst/>
          </a:prstGeom>
          <a:gradFill flip="none" rotWithShape="1">
            <a:gsLst>
              <a:gs pos="50000">
                <a:srgbClr val="F8B600">
                  <a:alpha val="50000"/>
                </a:srgbClr>
              </a:gs>
              <a:gs pos="0">
                <a:srgbClr val="F59100"/>
              </a:gs>
              <a:gs pos="100000">
                <a:srgbClr val="C3101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9725074-615B-4D26-A2FF-5F9656E490CB}"/>
              </a:ext>
            </a:extLst>
          </p:cNvPr>
          <p:cNvSpPr/>
          <p:nvPr/>
        </p:nvSpPr>
        <p:spPr>
          <a:xfrm>
            <a:off x="1275478" y="96818"/>
            <a:ext cx="2881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kern="1200" dirty="0">
                <a:solidFill>
                  <a:srgbClr val="C0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rPr>
              <a:t>运动过程</a:t>
            </a:r>
            <a:r>
              <a:rPr lang="zh-CN" altLang="en-US" sz="3600" b="1" dirty="0">
                <a:solidFill>
                  <a:srgbClr val="C00000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4E97DE0-F57A-421E-B2DD-88DFCB2BDB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/>
        </p:blipFill>
        <p:spPr>
          <a:xfrm flipH="1">
            <a:off x="410334" y="0"/>
            <a:ext cx="865891" cy="8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12958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A22020"/>
      </a:accent1>
      <a:accent2>
        <a:srgbClr val="DB6800"/>
      </a:accent2>
      <a:accent3>
        <a:srgbClr val="FFB600"/>
      </a:accent3>
      <a:accent4>
        <a:srgbClr val="DB536A"/>
      </a:accent4>
      <a:accent5>
        <a:srgbClr val="E0301D"/>
      </a:accent5>
      <a:accent6>
        <a:srgbClr val="5F221F"/>
      </a:accent6>
      <a:hlink>
        <a:srgbClr val="A22020"/>
      </a:hlink>
      <a:folHlink>
        <a:srgbClr val="BFBFBF"/>
      </a:folHlink>
    </a:clrScheme>
    <a:fontScheme name="e3r2ielu">
      <a:majorFont>
        <a:latin typeface="iekie weibeiti"/>
        <a:ea typeface="iekie weibeiti"/>
        <a:cs typeface=""/>
      </a:majorFont>
      <a:minorFont>
        <a:latin typeface="iekie weibeiti"/>
        <a:ea typeface="iekie weib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6132</TotalTime>
  <Words>554</Words>
  <Application>Microsoft Office PowerPoint</Application>
  <PresentationFormat>自定义</PresentationFormat>
  <Paragraphs>80</Paragraphs>
  <Slides>18</Slides>
  <Notes>18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https://shop64367517.taobao.com</Manager>
  <Company>锦素图文素材坊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锦素图文素材坊</dc:title>
  <dc:subject>https://shop64367517.taobao.com</dc:subject>
  <dc:creator>锦素图文素材坊</dc:creator>
  <cp:keywords>锦素图文素材坊</cp:keywords>
  <dc:description>https://shop64367517.taobao.com</dc:description>
  <cp:lastModifiedBy>NINGMEI</cp:lastModifiedBy>
  <cp:revision>137</cp:revision>
  <dcterms:created xsi:type="dcterms:W3CDTF">2019-10-11T06:09:31Z</dcterms:created>
  <dcterms:modified xsi:type="dcterms:W3CDTF">2021-12-06T05:50:53Z</dcterms:modified>
  <cp:category>https://shop64367517.taobao.com</cp:category>
</cp:coreProperties>
</file>