
<file path=[Content_Types].xml><?xml version="1.0" encoding="utf-8"?>
<Types xmlns="http://schemas.openxmlformats.org/package/2006/content-types">
  <Default Extension="png" ContentType="image/png"/>
  <Default Extension="mp3" ContentType="audio/mp3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6" r:id="rId1"/>
    <p:sldMasterId id="2147483705" r:id="rId2"/>
  </p:sldMasterIdLst>
  <p:notesMasterIdLst>
    <p:notesMasterId r:id="rId15"/>
  </p:notesMasterIdLst>
  <p:handoutMasterIdLst>
    <p:handoutMasterId r:id="rId16"/>
  </p:handoutMasterIdLst>
  <p:sldIdLst>
    <p:sldId id="280" r:id="rId3"/>
    <p:sldId id="332" r:id="rId4"/>
    <p:sldId id="289" r:id="rId5"/>
    <p:sldId id="291" r:id="rId6"/>
    <p:sldId id="290" r:id="rId7"/>
    <p:sldId id="317" r:id="rId8"/>
    <p:sldId id="284" r:id="rId9"/>
    <p:sldId id="319" r:id="rId10"/>
    <p:sldId id="318" r:id="rId11"/>
    <p:sldId id="334" r:id="rId12"/>
    <p:sldId id="315" r:id="rId13"/>
    <p:sldId id="335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ADF7"/>
    <a:srgbClr val="21B1C5"/>
    <a:srgbClr val="E6FBFE"/>
    <a:srgbClr val="57D2E3"/>
    <a:srgbClr val="B2F3FC"/>
    <a:srgbClr val="4BCFE1"/>
    <a:srgbClr val="6A56A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223" autoAdjust="0"/>
  </p:normalViewPr>
  <p:slideViewPr>
    <p:cSldViewPr snapToGrid="0" showGuides="1">
      <p:cViewPr>
        <p:scale>
          <a:sx n="100" d="100"/>
          <a:sy n="100" d="100"/>
        </p:scale>
        <p:origin x="-294" y="-150"/>
      </p:cViewPr>
      <p:guideLst>
        <p:guide orient="horz" pos="2206"/>
        <p:guide pos="290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236904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818029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81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5889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203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340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744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0143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3953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8768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9601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2134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1728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2767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063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2018/12/22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2018/12/22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132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22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5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840302"/>
            <a:ext cx="9144000" cy="6017698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101" name="组合 8"/>
          <p:cNvGrpSpPr/>
          <p:nvPr/>
        </p:nvGrpSpPr>
        <p:grpSpPr>
          <a:xfrm>
            <a:off x="435769" y="1860334"/>
            <a:ext cx="5519585" cy="1583064"/>
            <a:chOff x="-467840" y="1978410"/>
            <a:chExt cx="7359446" cy="1583714"/>
          </a:xfrm>
        </p:grpSpPr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898688" y="1978410"/>
              <a:ext cx="4409329" cy="646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第二单元 </a:t>
              </a: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· </a:t>
              </a: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我们的学校</a:t>
              </a:r>
            </a:p>
          </p:txBody>
        </p:sp>
        <p:sp>
          <p:nvSpPr>
            <p:cNvPr id="26" name="TextBox 2"/>
            <p:cNvSpPr txBox="1">
              <a:spLocks noChangeArrowheads="1"/>
            </p:cNvSpPr>
            <p:nvPr/>
          </p:nvSpPr>
          <p:spPr bwMode="auto">
            <a:xfrm>
              <a:off x="-467840" y="2639725"/>
              <a:ext cx="7359446" cy="922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5400" b="1" i="0" u="none" strike="noStrike" kern="1200" cap="none" spc="30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走近我们的老师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4109" y="2183499"/>
            <a:ext cx="2970000" cy="400983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18522" y="5468348"/>
            <a:ext cx="4354077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-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773" y="915670"/>
            <a:ext cx="7449979" cy="571881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文本框 3"/>
          <p:cNvSpPr txBox="1"/>
          <p:nvPr/>
        </p:nvSpPr>
        <p:spPr>
          <a:xfrm>
            <a:off x="2197418" y="1893621"/>
            <a:ext cx="377285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向老师说一句：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197418" y="4712335"/>
            <a:ext cx="517064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谢谢您！♪</a:t>
            </a:r>
            <a:r>
              <a:rPr lang="en-US" altLang="zh-CN" sz="4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4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･</a:t>
            </a:r>
            <a:r>
              <a:rPr lang="en-US" altLang="zh-CN" sz="4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ω</a:t>
            </a:r>
            <a:r>
              <a:rPr lang="zh-CN" altLang="en-US" sz="4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･</a:t>
            </a:r>
            <a:r>
              <a:rPr lang="en-US" altLang="zh-CN" sz="4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4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8119" y="494262"/>
            <a:ext cx="42114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课堂练习：</a:t>
            </a:r>
          </a:p>
        </p:txBody>
      </p:sp>
      <p:sp>
        <p:nvSpPr>
          <p:cNvPr id="8" name="内容占位符 7"/>
          <p:cNvSpPr>
            <a:spLocks noGrp="1"/>
          </p:cNvSpPr>
          <p:nvPr>
            <p:ph idx="4294967295"/>
          </p:nvPr>
        </p:nvSpPr>
        <p:spPr>
          <a:xfrm>
            <a:off x="178119" y="1631249"/>
            <a:ext cx="7886700" cy="4351338"/>
          </a:xfrm>
        </p:spPr>
        <p:txBody>
          <a:bodyPr>
            <a:normAutofit fontScale="97500"/>
          </a:bodyPr>
          <a:lstStyle/>
          <a:p>
            <a:pPr>
              <a:lnSpc>
                <a:spcPct val="150000"/>
              </a:lnSpc>
              <a:buNone/>
            </a:pP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1.中国传统的文化中就非常重视老师的作用，提出“尊师重道”的要求。孔子作为古代优秀老师的代表，更在今天都一直被我们所尊敬。我们对待老师的正确态度是（  ）</a:t>
            </a:r>
          </a:p>
          <a:p>
            <a:pPr>
              <a:lnSpc>
                <a:spcPct val="150000"/>
              </a:lnSpc>
              <a:buNone/>
            </a:pP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A.只要是老师说的话都是对的。</a:t>
            </a:r>
          </a:p>
          <a:p>
            <a:pPr>
              <a:lnSpc>
                <a:spcPct val="150000"/>
              </a:lnSpc>
              <a:buNone/>
            </a:pP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B.我们要尊重老师，对于老师的错误也要及时指出。</a:t>
            </a:r>
          </a:p>
          <a:p>
            <a:pPr>
              <a:lnSpc>
                <a:spcPct val="150000"/>
              </a:lnSpc>
              <a:buNone/>
            </a:pP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C.老师说的都是错的，我们不能听。</a:t>
            </a:r>
          </a:p>
          <a:p>
            <a:pPr>
              <a:lnSpc>
                <a:spcPct val="150000"/>
              </a:lnSpc>
              <a:buNone/>
            </a:pPr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D.</a:t>
            </a:r>
            <a:r>
              <a:rPr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我们不需要尊重我们的老师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141481" y="2496739"/>
            <a:ext cx="599123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rgbClr val="FF0000"/>
                </a:solidFill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975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9" y="1733551"/>
            <a:ext cx="2660333" cy="324929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8125" y="623817"/>
            <a:ext cx="369522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谁伴我成长？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33349" y="834391"/>
            <a:ext cx="3129439" cy="26676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50" b="7051"/>
          <a:stretch>
            <a:fillRect/>
          </a:stretch>
        </p:blipFill>
        <p:spPr>
          <a:xfrm>
            <a:off x="2863691" y="3797301"/>
            <a:ext cx="3501390" cy="299275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" name="文本框 6"/>
          <p:cNvSpPr txBox="1"/>
          <p:nvPr/>
        </p:nvSpPr>
        <p:spPr>
          <a:xfrm>
            <a:off x="832962" y="5220970"/>
            <a:ext cx="1519714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家人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233285" y="2057400"/>
            <a:ext cx="15201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同学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544151" y="4544060"/>
            <a:ext cx="193167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还有</a:t>
            </a:r>
            <a:r>
              <a:rPr lang="en-US" altLang="zh-CN" sz="4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</a:p>
          <a:p>
            <a:r>
              <a:rPr lang="zh-CN" altLang="en-US" sz="4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老师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2166" y="768802"/>
            <a:ext cx="6689093" cy="5504137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5" name="矩形 4"/>
          <p:cNvSpPr/>
          <p:nvPr/>
        </p:nvSpPr>
        <p:spPr>
          <a:xfrm>
            <a:off x="1916906" y="2874646"/>
            <a:ext cx="4957763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algn="ctr"/>
            <a:r>
              <a:rPr lang="zh-CN" altLang="en-US" sz="54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</a:rPr>
              <a:t>我和老师的</a:t>
            </a:r>
          </a:p>
          <a:p>
            <a:pPr algn="ctr"/>
            <a:r>
              <a:rPr lang="zh-CN" altLang="en-US" sz="54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</a:rPr>
              <a:t>故事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19022" y="276703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35642" y="3354070"/>
            <a:ext cx="1801654" cy="33121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0614" y="1141731"/>
            <a:ext cx="2928938" cy="25368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433" y="891540"/>
            <a:ext cx="3142774" cy="27863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2" t="-12333" r="-1382" b="12333"/>
          <a:stretch>
            <a:fillRect/>
          </a:stretch>
        </p:blipFill>
        <p:spPr>
          <a:xfrm>
            <a:off x="412433" y="3894456"/>
            <a:ext cx="3196114" cy="28657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08546" y="1933576"/>
            <a:ext cx="1302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听老师</a:t>
            </a: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讲故事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839551" y="1933576"/>
            <a:ext cx="13044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教师节</a:t>
            </a: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祝福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677126" y="5073651"/>
            <a:ext cx="13580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课间</a:t>
            </a: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玩游戏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8864" y="3493135"/>
            <a:ext cx="2992755" cy="32969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99802" y="2071964"/>
            <a:ext cx="674560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在你们眼里，老师是做什么的？</a:t>
            </a:r>
          </a:p>
          <a:p>
            <a:r>
              <a:rPr lang="zh-CN" altLang="en-US" sz="32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你和老师又有怎样的故事？</a:t>
            </a:r>
          </a:p>
          <a:p>
            <a:r>
              <a:rPr lang="zh-CN" altLang="en-US" sz="32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是否愿意与大家分享一下呢？</a:t>
            </a:r>
            <a:r>
              <a:rPr lang="en-US" altLang="zh-CN" sz="32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(*╹</a:t>
            </a:r>
            <a:r>
              <a:rPr lang="zh-CN" altLang="en-US" sz="32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▽</a:t>
            </a:r>
            <a:r>
              <a:rPr lang="en-US" altLang="zh-CN" sz="32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╹*)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38338" y="762001"/>
            <a:ext cx="4944904" cy="597217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60518" y="4090196"/>
            <a:ext cx="1693718" cy="2520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780483" y="2470815"/>
            <a:ext cx="3583032" cy="2123658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algn="ctr"/>
            <a:r>
              <a:rPr lang="zh-CN" altLang="en-US" sz="66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</a:rPr>
              <a:t>老师，</a:t>
            </a:r>
          </a:p>
          <a:p>
            <a:pPr algn="ctr"/>
            <a:r>
              <a:rPr lang="zh-CN" altLang="en-US" sz="66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</a:rPr>
              <a:t>您辛苦了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-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0020" y="1029970"/>
            <a:ext cx="8536305" cy="57213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 rot="21420000">
            <a:off x="636270" y="1981200"/>
            <a:ext cx="3966210" cy="443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静静的深夜群星在闪耀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老师的房间彻夜明亮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每当我轻轻走过您窗前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明亮的灯光照耀我心房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啊 每当想起您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敬爱的好老师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一阵阵暖流心中激荡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培育新一代辛勤的园丁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今天深夜啊灯光仍在亮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呕心沥血您在写教材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高大的身影映在您窗上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 rot="21360000">
            <a:off x="5128260" y="1813560"/>
            <a:ext cx="346329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啊 每当想起您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敬爱的好老师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一阵阵暖流心中激荡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新长征路上老师立新功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一群群接班人茁壮成长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肩负祖国希望奔向四方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您总是含泪深情凝望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啊 每当想起您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敬爱的好老师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一阵阵暖流心中激荡</a:t>
            </a:r>
            <a:endParaRPr lang="zh-CN" altLang="en-US" sz="2400"/>
          </a:p>
          <a:p>
            <a:endParaRPr lang="zh-CN" altLang="en-US" sz="2400"/>
          </a:p>
        </p:txBody>
      </p:sp>
      <p:sp>
        <p:nvSpPr>
          <p:cNvPr id="8" name="文本框 7"/>
          <p:cNvSpPr txBox="1"/>
          <p:nvPr/>
        </p:nvSpPr>
        <p:spPr>
          <a:xfrm rot="21360000">
            <a:off x="363295" y="467432"/>
            <a:ext cx="7136473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每当我走过老师窗前</a:t>
            </a:r>
          </a:p>
        </p:txBody>
      </p:sp>
      <p:pic>
        <p:nvPicPr>
          <p:cNvPr id="9" name="中央人民广播电台少年广播合唱团 - 每当我走过老师窗前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42410" y="6156961"/>
            <a:ext cx="464344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2314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88017" y="4004946"/>
            <a:ext cx="1849279" cy="26612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036" y="1552889"/>
            <a:ext cx="4956334" cy="45326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31632" y="5837235"/>
            <a:ext cx="3796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填写老师的时间表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175" y="1284497"/>
            <a:ext cx="6071544" cy="529723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794034" y="1608455"/>
            <a:ext cx="4269105" cy="200054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algn="ctr"/>
            <a:endParaRPr lang="zh-CN" altLang="en-US" sz="3200" b="1" dirty="0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8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谈一谈</a:t>
            </a:r>
            <a:endParaRPr lang="zh-CN" altLang="en-US" sz="3200" b="1" dirty="0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2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看到老师的时间表，</a:t>
            </a:r>
          </a:p>
          <a:p>
            <a:pPr algn="ctr"/>
            <a:r>
              <a:rPr lang="zh-CN" altLang="en-US" sz="32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大家有什么感受呢？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模板网-WWW.1PPT.COM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TM01790490[[fn=迪凯特]]</Template>
  <TotalTime>7</TotalTime>
  <Words>626</Words>
  <Application>Microsoft Office PowerPoint</Application>
  <PresentationFormat>全屏显示(4:3)</PresentationFormat>
  <Paragraphs>95</Paragraphs>
  <Slides>12</Slides>
  <Notes>5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USER</cp:lastModifiedBy>
  <cp:revision>459</cp:revision>
  <dcterms:created xsi:type="dcterms:W3CDTF">2013-07-01T03:05:00Z</dcterms:created>
  <dcterms:modified xsi:type="dcterms:W3CDTF">2018-12-22T07:54:36Z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