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51" r:id="rId3"/>
    <p:sldId id="379" r:id="rId5"/>
    <p:sldId id="493" r:id="rId6"/>
    <p:sldId id="5300355" r:id="rId7"/>
    <p:sldId id="613" r:id="rId8"/>
    <p:sldId id="5300353" r:id="rId9"/>
    <p:sldId id="494" r:id="rId10"/>
    <p:sldId id="5300356" r:id="rId11"/>
    <p:sldId id="5300341" r:id="rId12"/>
    <p:sldId id="263" r:id="rId13"/>
    <p:sldId id="495" r:id="rId14"/>
    <p:sldId id="5300375" r:id="rId15"/>
    <p:sldId id="5300347" r:id="rId16"/>
    <p:sldId id="1199" r:id="rId17"/>
    <p:sldId id="496" r:id="rId18"/>
    <p:sldId id="5300348" r:id="rId19"/>
    <p:sldId id="1201" r:id="rId20"/>
    <p:sldId id="5300343" r:id="rId21"/>
    <p:sldId id="492" r:id="rId22"/>
    <p:sldId id="259" r:id="rId23"/>
  </p:sldIdLst>
  <p:sldSz cx="12192000" cy="6858000"/>
  <p:notesSz cx="6858000" cy="9144000"/>
  <p:embeddedFontLst>
    <p:embeddedFont>
      <p:font typeface="等线" panose="02010600030101010101"/>
      <p:regular r:id="rId27"/>
      <p:bold r:id="rId28"/>
    </p:embeddedFont>
    <p:embeddedFont>
      <p:font typeface="等线" panose="02010600030101010101" pitchFamily="2" charset="-122"/>
      <p:regular r:id="rId29"/>
    </p:embeddedFont>
    <p:embeddedFont>
      <p:font typeface="李旭科书法 v1.4" panose="02000603000000000000" pitchFamily="2" charset="-122"/>
      <p:regular r:id="rId30"/>
    </p:embeddedFont>
    <p:embeddedFont>
      <p:font typeface="文悦古典明朝体 (非商业使用) W5" pitchFamily="2" charset="-122"/>
      <p:regular r:id="rId31"/>
    </p:embeddedFont>
    <p:embeddedFont>
      <p:font typeface="Segoe UI Light" panose="020B0502040204020203"/>
      <p:regular r:id="rId32"/>
    </p:embeddedFont>
    <p:embeddedFont>
      <p:font typeface="方正清刻本悦宋简体" panose="02000000000000000000"/>
      <p:regular r:id="rId33"/>
    </p:embeddedFont>
    <p:embeddedFont>
      <p:font typeface="Calibri" panose="020F0502020204030204"/>
      <p:regular r:id="rId34"/>
      <p:bold r:id="rId35"/>
      <p:italic r:id="rId36"/>
      <p:boldItalic r:id="rId37"/>
    </p:embeddedFont>
    <p:embeddedFont>
      <p:font typeface="方正字迹-吕建德行楷简体" panose="02010600010101010101" pitchFamily="2" charset="-122"/>
      <p:regular r:id="rId38"/>
    </p:embeddedFont>
    <p:embeddedFont>
      <p:font typeface="文悦古典明朝体" pitchFamily="2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隶书" panose="02010509060101010101" pitchFamily="49" charset="-122"/>
      <p:regular r:id="rId41"/>
    </p:embeddedFont>
    <p:embeddedFont>
      <p:font typeface="方正清刻本悦宋简体" panose="02000000000000000000" pitchFamily="2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7649" autoAdjust="0"/>
  </p:normalViewPr>
  <p:slideViewPr>
    <p:cSldViewPr snapToGrid="0" showGuides="1">
      <p:cViewPr varScale="1">
        <p:scale>
          <a:sx n="55" d="100"/>
          <a:sy n="55" d="100"/>
        </p:scale>
        <p:origin x="12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6.fntdata"/><Relationship Id="rId41" Type="http://schemas.openxmlformats.org/officeDocument/2006/relationships/font" Target="fonts/font15.fntdata"/><Relationship Id="rId40" Type="http://schemas.openxmlformats.org/officeDocument/2006/relationships/font" Target="fonts/font1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693A2-DDC0-4096-8B2B-404DD45C59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稻壳儿设计师</a:t>
            </a:r>
            <a:r>
              <a:rPr lang="en-US" altLang="zh-CN" dirty="0"/>
              <a:t>e2dc</a:t>
            </a:r>
            <a:r>
              <a:rPr lang="zh-CN" altLang="en-US" dirty="0"/>
              <a:t>，专注中国风，详情点击</a:t>
            </a:r>
            <a:r>
              <a:rPr lang="en-US" altLang="zh-CN" dirty="0"/>
              <a:t>http://chn.docer.com/works?userid=242725154#!/work_time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42FFBEF-A471-4D69-9B13-A27151A19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ECCE649-0C97-482A-8C4E-6F1207A2EB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稻壳设计师</a:t>
            </a:r>
            <a:r>
              <a:rPr lang="en-US" altLang="zh-CN" dirty="0"/>
              <a:t>e2dc,</a:t>
            </a:r>
            <a:r>
              <a:rPr lang="zh-CN" altLang="en-US" dirty="0"/>
              <a:t>专注中国风，详情点击</a:t>
            </a:r>
            <a:r>
              <a:rPr lang="en-US" altLang="zh-CN" dirty="0"/>
              <a:t>http://chn.docer.com/works?userid=242725154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82D60C7-5BAD-4FC9-AA25-F151FA3AE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8925"/>
            <a:ext cx="12192001" cy="68758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289783" y="273447"/>
            <a:ext cx="11612434" cy="6311107"/>
            <a:chOff x="289783" y="273447"/>
            <a:chExt cx="11612434" cy="6311107"/>
          </a:xfrm>
        </p:grpSpPr>
        <p:grpSp>
          <p:nvGrpSpPr>
            <p:cNvPr id="8" name="组合 7"/>
            <p:cNvGrpSpPr/>
            <p:nvPr/>
          </p:nvGrpSpPr>
          <p:grpSpPr>
            <a:xfrm flipV="1">
              <a:off x="289783" y="273447"/>
              <a:ext cx="316950" cy="381980"/>
              <a:chOff x="6407150" y="2581274"/>
              <a:chExt cx="863600" cy="101600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289783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>
              <a:off x="511181" y="6584554"/>
              <a:ext cx="11168033" cy="0"/>
            </a:xfrm>
            <a:prstGeom prst="line">
              <a:avLst/>
            </a:prstGeom>
            <a:ln w="28575">
              <a:solidFill>
                <a:srgbClr val="084D6F">
                  <a:alpha val="7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 flipH="1">
              <a:off x="11585267" y="6202574"/>
              <a:ext cx="316950" cy="381980"/>
              <a:chOff x="6407150" y="2581274"/>
              <a:chExt cx="863600" cy="1016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直接连接符 11"/>
            <p:cNvCxnSpPr/>
            <p:nvPr/>
          </p:nvCxnSpPr>
          <p:spPr>
            <a:xfrm>
              <a:off x="289783" y="493086"/>
              <a:ext cx="0" cy="5862576"/>
            </a:xfrm>
            <a:prstGeom prst="line">
              <a:avLst/>
            </a:prstGeom>
            <a:ln w="28575">
              <a:solidFill>
                <a:srgbClr val="084D6F">
                  <a:alpha val="7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1902217" y="493086"/>
              <a:ext cx="0" cy="5870039"/>
            </a:xfrm>
            <a:prstGeom prst="line">
              <a:avLst/>
            </a:prstGeom>
            <a:ln w="28575">
              <a:solidFill>
                <a:srgbClr val="084D6F">
                  <a:alpha val="7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13511" y="273447"/>
              <a:ext cx="11174299" cy="0"/>
            </a:xfrm>
            <a:prstGeom prst="line">
              <a:avLst/>
            </a:prstGeom>
            <a:ln w="28575">
              <a:solidFill>
                <a:srgbClr val="084D6F">
                  <a:alpha val="77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 flipH="1" flipV="1">
              <a:off x="11585267" y="273447"/>
              <a:ext cx="316950" cy="381980"/>
              <a:chOff x="6407150" y="2581274"/>
              <a:chExt cx="863600" cy="1016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413500" y="30083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413500" y="3287712"/>
                <a:ext cx="85725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7258050" y="2990849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426200" y="327660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6559550" y="3422650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62039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6845300" y="2441574"/>
                <a:ext cx="0" cy="30480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5400000">
                <a:off x="6483350" y="3089274"/>
                <a:ext cx="1016000" cy="0"/>
              </a:xfrm>
              <a:prstGeom prst="line">
                <a:avLst/>
              </a:prstGeom>
              <a:ln w="28575">
                <a:solidFill>
                  <a:srgbClr val="084D6F">
                    <a:alpha val="77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48CDE-9573-4399-BF30-C0D97D2358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4255-948F-42DF-8C9C-5CEBC13235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5.png"/><Relationship Id="rId3" Type="http://schemas.microsoft.com/office/2007/relationships/hdphoto" Target="../media/image22.wdp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8.wdp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中国风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4801" y="615840"/>
            <a:ext cx="3590855" cy="53100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558839" y="1292516"/>
            <a:ext cx="599131" cy="1687999"/>
            <a:chOff x="7981803" y="71406"/>
            <a:chExt cx="599131" cy="168799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2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981803" y="71406"/>
              <a:ext cx="599131" cy="168799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17"/>
            <p:cNvSpPr txBox="1"/>
            <p:nvPr/>
          </p:nvSpPr>
          <p:spPr>
            <a:xfrm>
              <a:off x="8004369" y="274575"/>
              <a:ext cx="553998" cy="12816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望海潮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827350" y="1239691"/>
            <a:ext cx="1661993" cy="4378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rPr>
              <a:t>东南形胜，三吴都会，钱塘自古繁华，烟柳画桥，风帘翠幕，参差十万人家。云树绕堤沙，怒涛卷霜雪，天堑无涯。市列珠玑，户盈罗绮，竞豪奢。重湖叠巘清嘉。有三秋桂子，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696" y="2819399"/>
            <a:ext cx="609601" cy="121920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201882" y="1292516"/>
            <a:ext cx="599131" cy="1687999"/>
            <a:chOff x="7981803" y="71406"/>
            <a:chExt cx="599131" cy="1687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981803" y="71406"/>
              <a:ext cx="599131" cy="168799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/>
          </p:nvSpPr>
          <p:spPr>
            <a:xfrm>
              <a:off x="8004369" y="274575"/>
              <a:ext cx="553998" cy="12816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望海潮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470393" y="1239691"/>
            <a:ext cx="1661993" cy="4378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rPr>
              <a:t>东南形胜，三吴都会，钱塘自古繁华，烟柳画桥，风帘翠幕，参差十万人家。云树绕堤沙，怒涛卷霜雪，天堑无涯。市列珠玑，户盈罗绮，竞豪奢。重湖叠巘清嘉。有三秋桂子，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39" y="2819399"/>
            <a:ext cx="609601" cy="1219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第三章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634537" y="1665020"/>
            <a:ext cx="4937963" cy="1444697"/>
            <a:chOff x="4690232" y="1758442"/>
            <a:chExt cx="4937963" cy="1444697"/>
          </a:xfrm>
        </p:grpSpPr>
        <p:sp>
          <p:nvSpPr>
            <p:cNvPr id="9" name="文本框 8"/>
            <p:cNvSpPr txBox="1"/>
            <p:nvPr/>
          </p:nvSpPr>
          <p:spPr>
            <a:xfrm>
              <a:off x="4869794" y="2314049"/>
              <a:ext cx="4758401" cy="8890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690232" y="1758442"/>
              <a:ext cx="3346796" cy="816678"/>
              <a:chOff x="4690232" y="1758442"/>
              <a:chExt cx="3346796" cy="81667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044203" y="1879462"/>
                <a:ext cx="1992825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  <a:cs typeface="+mn-cs"/>
                  </a:rPr>
                  <a:t>海上明月</a:t>
                </a:r>
                <a:endPara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90232" y="1758442"/>
                <a:ext cx="1559774" cy="816678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5634537" y="3745464"/>
            <a:ext cx="4937963" cy="1444697"/>
            <a:chOff x="4690232" y="1758442"/>
            <a:chExt cx="4937963" cy="1444697"/>
          </a:xfrm>
        </p:grpSpPr>
        <p:sp>
          <p:nvSpPr>
            <p:cNvPr id="15" name="文本框 14"/>
            <p:cNvSpPr txBox="1"/>
            <p:nvPr/>
          </p:nvSpPr>
          <p:spPr>
            <a:xfrm>
              <a:off x="4869794" y="2314049"/>
              <a:ext cx="4758401" cy="8890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690232" y="1758442"/>
              <a:ext cx="3346796" cy="816678"/>
              <a:chOff x="4690232" y="1758442"/>
              <a:chExt cx="3346796" cy="81667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044203" y="1879462"/>
                <a:ext cx="1992825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  <a:cs typeface="+mn-cs"/>
                  </a:rPr>
                  <a:t>海上明月</a:t>
                </a:r>
                <a:endPara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90232" y="1758442"/>
                <a:ext cx="1559774" cy="816678"/>
              </a:xfrm>
              <a:prstGeom prst="rect">
                <a:avLst/>
              </a:prstGeom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12" y="1311826"/>
            <a:ext cx="3771900" cy="486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9ba7c2687cf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51509" y="3924558"/>
            <a:ext cx="1948850" cy="1979498"/>
          </a:xfrm>
          <a:prstGeom prst="rect">
            <a:avLst/>
          </a:prstGeom>
        </p:spPr>
      </p:pic>
      <p:pic>
        <p:nvPicPr>
          <p:cNvPr id="4" name="图片 3" descr="59ba7c2687d5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60364" y="1376561"/>
            <a:ext cx="2111704" cy="2127928"/>
          </a:xfrm>
          <a:prstGeom prst="rect">
            <a:avLst/>
          </a:prstGeom>
        </p:spPr>
      </p:pic>
      <p:pic>
        <p:nvPicPr>
          <p:cNvPr id="5" name="图片 4" descr="59ba7c2687cf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75257" y="3924558"/>
            <a:ext cx="1948850" cy="197949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68107" y="3716762"/>
            <a:ext cx="2296218" cy="2395091"/>
            <a:chOff x="1053914" y="1638299"/>
            <a:chExt cx="1722163" cy="1796318"/>
          </a:xfrm>
        </p:grpSpPr>
        <p:grpSp>
          <p:nvGrpSpPr>
            <p:cNvPr id="7" name="组合 6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16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8501573" y="1242980"/>
            <a:ext cx="2296218" cy="2395091"/>
            <a:chOff x="1053914" y="1638299"/>
            <a:chExt cx="1722163" cy="1796318"/>
          </a:xfrm>
        </p:grpSpPr>
        <p:grpSp>
          <p:nvGrpSpPr>
            <p:cNvPr id="19" name="组合 18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28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叁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1277825" y="1242980"/>
            <a:ext cx="2296218" cy="2395091"/>
            <a:chOff x="1053914" y="1638299"/>
            <a:chExt cx="1722163" cy="1796318"/>
          </a:xfrm>
        </p:grpSpPr>
        <p:grpSp>
          <p:nvGrpSpPr>
            <p:cNvPr id="31" name="组合 30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40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壹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487" y="2379345"/>
            <a:ext cx="11589027" cy="885644"/>
          </a:xfrm>
          <a:prstGeom prst="rect">
            <a:avLst/>
          </a:prstGeom>
          <a:solidFill>
            <a:srgbClr val="3A6C76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3507" y="1449070"/>
            <a:ext cx="137795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望海潮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pic>
        <p:nvPicPr>
          <p:cNvPr id="9" name="图片 8" descr="65900a604569e6cd3dbfc174c39a0bba"/>
          <p:cNvPicPr>
            <a:picLocks noChangeAspect="1"/>
          </p:cNvPicPr>
          <p:nvPr/>
        </p:nvPicPr>
        <p:blipFill>
          <a:blip r:embed="rId1"/>
          <a:srcRect l="12949" r="16141" b="19839"/>
          <a:stretch>
            <a:fillRect/>
          </a:stretch>
        </p:blipFill>
        <p:spPr>
          <a:xfrm>
            <a:off x="1696039" y="1878647"/>
            <a:ext cx="1992886" cy="1765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30653" y="3943811"/>
            <a:ext cx="2123658" cy="2110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方正北魏楷书简体"/>
                <a:cs typeface="+mn-cs"/>
              </a:rPr>
              <a:t>东南形胜，三吴都会，钱塘自古繁华，烟柳画桥，风帘翠幕，参差十万人家。云树绕堤沙。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4407" y="1449070"/>
            <a:ext cx="137795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望海潮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pic>
        <p:nvPicPr>
          <p:cNvPr id="16" name="图片 15" descr="65900a604569e6cd3dbfc174c39a0bba"/>
          <p:cNvPicPr>
            <a:picLocks noChangeAspect="1"/>
          </p:cNvPicPr>
          <p:nvPr/>
        </p:nvPicPr>
        <p:blipFill>
          <a:blip r:embed="rId1"/>
          <a:srcRect l="12949" r="16141" b="19839"/>
          <a:stretch>
            <a:fillRect/>
          </a:stretch>
        </p:blipFill>
        <p:spPr>
          <a:xfrm>
            <a:off x="5086939" y="1878647"/>
            <a:ext cx="1992886" cy="17653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021553" y="3943811"/>
            <a:ext cx="2123658" cy="2110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方正北魏楷书简体"/>
                <a:cs typeface="+mn-cs"/>
              </a:rPr>
              <a:t>东南形胜，三吴都会，钱塘自古繁华，烟柳画桥，风帘翠幕，参差十万人家。云树绕堤沙。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0544" y="1449070"/>
            <a:ext cx="1377950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望海潮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pic>
        <p:nvPicPr>
          <p:cNvPr id="20" name="图片 19" descr="65900a604569e6cd3dbfc174c39a0bba"/>
          <p:cNvPicPr>
            <a:picLocks noChangeAspect="1"/>
          </p:cNvPicPr>
          <p:nvPr/>
        </p:nvPicPr>
        <p:blipFill>
          <a:blip r:embed="rId1"/>
          <a:srcRect l="12949" r="16141" b="19839"/>
          <a:stretch>
            <a:fillRect/>
          </a:stretch>
        </p:blipFill>
        <p:spPr>
          <a:xfrm>
            <a:off x="8503076" y="1878647"/>
            <a:ext cx="1992886" cy="17653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437690" y="3943811"/>
            <a:ext cx="2123658" cy="21100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方正北魏楷书简体"/>
                <a:cs typeface="+mn-cs"/>
              </a:rPr>
              <a:t>东南形胜，三吴都会，钱塘自古繁华，烟柳画桥，风帘翠幕，参差十万人家。云树绕堤沙。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第四章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4" y="1121102"/>
            <a:ext cx="4615796" cy="461579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13442" y="1665020"/>
            <a:ext cx="4937963" cy="1444697"/>
            <a:chOff x="4690232" y="1758442"/>
            <a:chExt cx="4937963" cy="1444697"/>
          </a:xfrm>
        </p:grpSpPr>
        <p:sp>
          <p:nvSpPr>
            <p:cNvPr id="9" name="文本框 8"/>
            <p:cNvSpPr txBox="1"/>
            <p:nvPr/>
          </p:nvSpPr>
          <p:spPr>
            <a:xfrm>
              <a:off x="4869794" y="2314049"/>
              <a:ext cx="4758401" cy="8890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690232" y="1758442"/>
              <a:ext cx="3346796" cy="816678"/>
              <a:chOff x="4690232" y="1758442"/>
              <a:chExt cx="3346796" cy="816678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044203" y="1879462"/>
                <a:ext cx="1992825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  <a:cs typeface="+mn-cs"/>
                  </a:rPr>
                  <a:t>海上明月</a:t>
                </a:r>
                <a:endPara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90232" y="1758442"/>
                <a:ext cx="1559774" cy="816678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5813442" y="3745464"/>
            <a:ext cx="4937963" cy="1444697"/>
            <a:chOff x="4690232" y="1758442"/>
            <a:chExt cx="4937963" cy="1444697"/>
          </a:xfrm>
        </p:grpSpPr>
        <p:sp>
          <p:nvSpPr>
            <p:cNvPr id="15" name="文本框 14"/>
            <p:cNvSpPr txBox="1"/>
            <p:nvPr/>
          </p:nvSpPr>
          <p:spPr>
            <a:xfrm>
              <a:off x="4869794" y="2314049"/>
              <a:ext cx="4758401" cy="8890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690232" y="1758442"/>
              <a:ext cx="3346796" cy="816678"/>
              <a:chOff x="4690232" y="1758442"/>
              <a:chExt cx="3346796" cy="81667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6044203" y="1879462"/>
                <a:ext cx="1992825" cy="46166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  <a:cs typeface="+mn-cs"/>
                  </a:rPr>
                  <a:t>海上明月</a:t>
                </a:r>
                <a:endPara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690232" y="1758442"/>
                <a:ext cx="1559774" cy="816678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62798" y="1853345"/>
            <a:ext cx="3232955" cy="4332567"/>
            <a:chOff x="6980722" y="1606756"/>
            <a:chExt cx="3415032" cy="4332567"/>
          </a:xfrm>
        </p:grpSpPr>
        <p:sp>
          <p:nvSpPr>
            <p:cNvPr id="3" name="矩形 2"/>
            <p:cNvSpPr/>
            <p:nvPr/>
          </p:nvSpPr>
          <p:spPr>
            <a:xfrm>
              <a:off x="6980722" y="1606756"/>
              <a:ext cx="3415032" cy="4332567"/>
            </a:xfrm>
            <a:prstGeom prst="rect">
              <a:avLst/>
            </a:prstGeom>
            <a:solidFill>
              <a:srgbClr val="3A6C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61893" y="1753251"/>
              <a:ext cx="3052689" cy="403957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" pitchFamily="2" charset="-122"/>
                <a:ea typeface="文悦古典明朝体" pitchFamily="2" charset="-122"/>
                <a:cs typeface="+mn-cs"/>
                <a:sym typeface="WenYue GuDianMingChaoTi (Non-Commercial Use)" pitchFamily="5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25345" y="1835449"/>
            <a:ext cx="4008790" cy="161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WenYue GuDianMingChaoTi (Non-Commercial Use)" pitchFamily="50" charset="-122"/>
              </a:rPr>
              <a:t>东南形胜，三吴都会，钱塘自古繁华，烟柳画桥，风帘翠幕，参差十万人家。云树绕堤沙，怒涛卷霜雪，天堑天堑无涯。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9011" y="1835939"/>
            <a:ext cx="553998" cy="16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WenYue GuDianMingChaoTi (Non-Commercial Use)" pitchFamily="50" charset="-122"/>
              </a:rPr>
              <a:t>望海潮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5345" y="4019629"/>
            <a:ext cx="4008790" cy="161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WenYue GuDianMingChaoTi (Non-Commercial Use)" pitchFamily="50" charset="-122"/>
              </a:rPr>
              <a:t>东南形胜，三吴都会，钱塘自古繁华，烟柳画桥，风帘翠幕，参差十万人家。云树绕堤沙，怒涛卷霜雪，天堑天堑无涯。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9011" y="4020119"/>
            <a:ext cx="553998" cy="1616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  <a:sym typeface="WenYue GuDianMingChaoTi (Non-Commercial Use)" pitchFamily="50" charset="-122"/>
              </a:rPr>
              <a:t>望海潮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4090" y="236865"/>
            <a:ext cx="2608630" cy="295502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809779" y="3452339"/>
            <a:ext cx="1985159" cy="2472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ea"/>
                <a:sym typeface="WenYue GuDianMingChaoTi (Non-Commercial Use)" pitchFamily="50" charset="-122"/>
              </a:rPr>
              <a:t>东南形胜，三吴都会，钱塘自古繁华，烟柳画桥，风帘翠幕，参差十万人家。云树绕堤沙，怒涛卷霜雪。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北魏楷书简体" panose="03000509000000000000" pitchFamily="65" charset="-122"/>
              <a:ea typeface="方正北魏楷书简体" panose="03000509000000000000" pitchFamily="65" charset="-122"/>
              <a:cs typeface="+mn-ea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9ba7c2687cf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51509" y="3924558"/>
            <a:ext cx="1948850" cy="1979498"/>
          </a:xfrm>
          <a:prstGeom prst="rect">
            <a:avLst/>
          </a:prstGeom>
        </p:spPr>
      </p:pic>
      <p:pic>
        <p:nvPicPr>
          <p:cNvPr id="4" name="图片 3" descr="59ba7c2687d5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60364" y="1376561"/>
            <a:ext cx="2111704" cy="2127928"/>
          </a:xfrm>
          <a:prstGeom prst="rect">
            <a:avLst/>
          </a:prstGeom>
        </p:spPr>
      </p:pic>
      <p:pic>
        <p:nvPicPr>
          <p:cNvPr id="5" name="图片 4" descr="59ba7c2687cf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75257" y="3924558"/>
            <a:ext cx="1948850" cy="197949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968107" y="3716762"/>
            <a:ext cx="2296218" cy="2395091"/>
            <a:chOff x="1053914" y="1638299"/>
            <a:chExt cx="1722163" cy="1796318"/>
          </a:xfrm>
        </p:grpSpPr>
        <p:grpSp>
          <p:nvGrpSpPr>
            <p:cNvPr id="7" name="组合 6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16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贰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8501573" y="1242980"/>
            <a:ext cx="2296218" cy="2395091"/>
            <a:chOff x="1053914" y="1638299"/>
            <a:chExt cx="1722163" cy="1796318"/>
          </a:xfrm>
        </p:grpSpPr>
        <p:grpSp>
          <p:nvGrpSpPr>
            <p:cNvPr id="19" name="组合 18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28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叁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1277825" y="1242980"/>
            <a:ext cx="2296218" cy="2395091"/>
            <a:chOff x="1053914" y="1638299"/>
            <a:chExt cx="1722163" cy="1796318"/>
          </a:xfrm>
        </p:grpSpPr>
        <p:grpSp>
          <p:nvGrpSpPr>
            <p:cNvPr id="31" name="组合 30"/>
            <p:cNvGrpSpPr/>
            <p:nvPr/>
          </p:nvGrpSpPr>
          <p:grpSpPr>
            <a:xfrm>
              <a:off x="1053914" y="1638299"/>
              <a:ext cx="323165" cy="325889"/>
              <a:chOff x="1053914" y="1638299"/>
              <a:chExt cx="323165" cy="325889"/>
            </a:xfrm>
          </p:grpSpPr>
          <p:sp>
            <p:nvSpPr>
              <p:cNvPr id="40" name="Freeform 5"/>
              <p:cNvSpPr/>
              <p:nvPr/>
            </p:nvSpPr>
            <p:spPr bwMode="auto">
              <a:xfrm>
                <a:off x="1059587" y="1638299"/>
                <a:ext cx="316317" cy="325889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rgbClr val="B300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053914" y="1666332"/>
                <a:ext cx="323165" cy="25230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cs"/>
                  </a:rPr>
                  <a:t>壹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309912" y="1990005"/>
              <a:ext cx="1466165" cy="1444612"/>
              <a:chOff x="1874163" y="1066800"/>
              <a:chExt cx="1954887" cy="168396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874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君子之交其淡如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382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水执象而求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890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咫尺千里问余何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398163" y="1066800"/>
                <a:ext cx="430887" cy="168396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适廓而亡言</a:t>
                </a:r>
                <a:endParaRPr kumimoji="0" lang="zh-CN" altLang="en-US" sz="16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343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851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59607" y="1099243"/>
                <a:ext cx="0" cy="146668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明朝会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585" y="1754248"/>
            <a:ext cx="1408597" cy="7459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63" y="1754248"/>
            <a:ext cx="1408597" cy="7459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39" y="1754248"/>
            <a:ext cx="1408597" cy="7459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03" y="1754248"/>
            <a:ext cx="1408597" cy="74599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39640" y="189358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贰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8030" y="3113858"/>
            <a:ext cx="1015663" cy="2942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草际鸣蛩惊落梧桐，正人间天上愁浓</a:t>
            </a: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,</a:t>
            </a: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云阶月地关锁千重。 纵浮槎来浮槎去不相逢。 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方正清刻本悦宋简体" panose="02000000000000000000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5916" y="189358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34306" y="3113858"/>
            <a:ext cx="1015663" cy="2942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草际鸣蛩惊落梧桐，正人间天上愁浓</a:t>
            </a: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,</a:t>
            </a: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云阶月地关锁千重。 纵浮槎来浮槎去不相逢。 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方正清刻本悦宋简体" panose="02000000000000000000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45680" y="189358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4070" y="3113858"/>
            <a:ext cx="1015663" cy="2942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草际鸣蛩惊落梧桐，正人间天上愁浓</a:t>
            </a: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,</a:t>
            </a: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云阶月地关锁千重。 纵浮槎来浮槎去不相逢。 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方正清刻本悦宋简体" panose="02000000000000000000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88052" y="3113858"/>
            <a:ext cx="1015663" cy="29421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草际鸣蛩惊落梧桐，正人间天上愁浓</a:t>
            </a: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,</a:t>
            </a: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方正清刻本悦宋简体" panose="02000000000000000000"/>
                <a:cs typeface="+mn-ea"/>
                <a:sym typeface="+mn-lt"/>
              </a:rPr>
              <a:t>云阶月地关锁千重。 纵浮槎来浮槎去不相逢。 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方正清刻本悦宋简体" panose="02000000000000000000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49662" y="189358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612712" y="509693"/>
            <a:ext cx="3285108" cy="3691115"/>
            <a:chOff x="8612712" y="509693"/>
            <a:chExt cx="3285108" cy="3691115"/>
          </a:xfrm>
        </p:grpSpPr>
        <p:grpSp>
          <p:nvGrpSpPr>
            <p:cNvPr id="23" name="组合 22"/>
            <p:cNvGrpSpPr/>
            <p:nvPr/>
          </p:nvGrpSpPr>
          <p:grpSpPr>
            <a:xfrm>
              <a:off x="8612712" y="509693"/>
              <a:ext cx="3285108" cy="3691115"/>
              <a:chOff x="9087123" y="654683"/>
              <a:chExt cx="3285108" cy="369111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9087123" y="654683"/>
                <a:ext cx="2985347" cy="2985347"/>
                <a:chOff x="1873032" y="-310522"/>
                <a:chExt cx="5544000" cy="5544000"/>
              </a:xfrm>
            </p:grpSpPr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49" t="2649" r="2649" b="2649"/>
                <a:stretch>
                  <a:fillRect/>
                </a:stretch>
              </p:blipFill>
              <p:spPr>
                <a:xfrm>
                  <a:off x="1957318" y="-226236"/>
                  <a:ext cx="5375428" cy="5375428"/>
                </a:xfrm>
                <a:custGeom>
                  <a:avLst/>
                  <a:gdLst>
                    <a:gd name="connsiteX0" fmla="*/ 2687714 w 5375428"/>
                    <a:gd name="connsiteY0" fmla="*/ 0 h 5375428"/>
                    <a:gd name="connsiteX1" fmla="*/ 5375428 w 5375428"/>
                    <a:gd name="connsiteY1" fmla="*/ 2687714 h 5375428"/>
                    <a:gd name="connsiteX2" fmla="*/ 2687714 w 5375428"/>
                    <a:gd name="connsiteY2" fmla="*/ 5375428 h 5375428"/>
                    <a:gd name="connsiteX3" fmla="*/ 0 w 5375428"/>
                    <a:gd name="connsiteY3" fmla="*/ 2687714 h 5375428"/>
                    <a:gd name="connsiteX4" fmla="*/ 2687714 w 5375428"/>
                    <a:gd name="connsiteY4" fmla="*/ 0 h 5375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5428" h="5375428">
                      <a:moveTo>
                        <a:pt x="2687714" y="0"/>
                      </a:moveTo>
                      <a:cubicBezTo>
                        <a:pt x="4172097" y="0"/>
                        <a:pt x="5375428" y="1203331"/>
                        <a:pt x="5375428" y="2687714"/>
                      </a:cubicBezTo>
                      <a:cubicBezTo>
                        <a:pt x="5375428" y="4172097"/>
                        <a:pt x="4172097" y="5375428"/>
                        <a:pt x="2687714" y="5375428"/>
                      </a:cubicBezTo>
                      <a:cubicBezTo>
                        <a:pt x="1203331" y="5375428"/>
                        <a:pt x="0" y="4172097"/>
                        <a:pt x="0" y="2687714"/>
                      </a:cubicBezTo>
                      <a:cubicBezTo>
                        <a:pt x="0" y="1203331"/>
                        <a:pt x="1203331" y="0"/>
                        <a:pt x="2687714" y="0"/>
                      </a:cubicBezTo>
                      <a:close/>
                    </a:path>
                  </a:pathLst>
                </a:custGeom>
                <a:ln w="73025">
                  <a:solidFill>
                    <a:schemeClr val="bg1"/>
                  </a:solidFill>
                </a:ln>
              </p:spPr>
            </p:pic>
            <p:sp>
              <p:nvSpPr>
                <p:cNvPr id="27" name="椭圆 26"/>
                <p:cNvSpPr/>
                <p:nvPr/>
              </p:nvSpPr>
              <p:spPr>
                <a:xfrm>
                  <a:off x="1873032" y="-310522"/>
                  <a:ext cx="5544000" cy="5544000"/>
                </a:xfrm>
                <a:prstGeom prst="ellipse">
                  <a:avLst/>
                </a:pr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方正北魏楷书简体"/>
                    <a:cs typeface="+mn-cs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361707" y="1403696"/>
                <a:ext cx="3010524" cy="2942102"/>
              </a:xfrm>
              <a:custGeom>
                <a:avLst/>
                <a:gdLst>
                  <a:gd name="connsiteX0" fmla="*/ 0 w 2462155"/>
                  <a:gd name="connsiteY0" fmla="*/ 0 h 2406196"/>
                  <a:gd name="connsiteX1" fmla="*/ 2462155 w 2462155"/>
                  <a:gd name="connsiteY1" fmla="*/ 0 h 2406196"/>
                  <a:gd name="connsiteX2" fmla="*/ 2462155 w 2462155"/>
                  <a:gd name="connsiteY2" fmla="*/ 813277 h 2406196"/>
                  <a:gd name="connsiteX3" fmla="*/ 2145818 w 2462155"/>
                  <a:gd name="connsiteY3" fmla="*/ 813277 h 2406196"/>
                  <a:gd name="connsiteX4" fmla="*/ 2136444 w 2462155"/>
                  <a:gd name="connsiteY4" fmla="*/ 874699 h 2406196"/>
                  <a:gd name="connsiteX5" fmla="*/ 2058460 w 2462155"/>
                  <a:gd name="connsiteY5" fmla="*/ 1125920 h 2406196"/>
                  <a:gd name="connsiteX6" fmla="*/ 2027327 w 2462155"/>
                  <a:gd name="connsiteY6" fmla="*/ 1190549 h 2406196"/>
                  <a:gd name="connsiteX7" fmla="*/ 2462155 w 2462155"/>
                  <a:gd name="connsiteY7" fmla="*/ 1190549 h 2406196"/>
                  <a:gd name="connsiteX8" fmla="*/ 2462155 w 2462155"/>
                  <a:gd name="connsiteY8" fmla="*/ 2406196 h 2406196"/>
                  <a:gd name="connsiteX9" fmla="*/ 0 w 2462155"/>
                  <a:gd name="connsiteY9" fmla="*/ 2406196 h 240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2155" h="2406196">
                    <a:moveTo>
                      <a:pt x="0" y="0"/>
                    </a:moveTo>
                    <a:lnTo>
                      <a:pt x="2462155" y="0"/>
                    </a:lnTo>
                    <a:lnTo>
                      <a:pt x="2462155" y="813277"/>
                    </a:lnTo>
                    <a:lnTo>
                      <a:pt x="2145818" y="813277"/>
                    </a:lnTo>
                    <a:lnTo>
                      <a:pt x="2136444" y="874699"/>
                    </a:lnTo>
                    <a:cubicBezTo>
                      <a:pt x="2118616" y="961822"/>
                      <a:pt x="2092322" y="1045861"/>
                      <a:pt x="2058460" y="1125920"/>
                    </a:cubicBezTo>
                    <a:lnTo>
                      <a:pt x="2027327" y="1190549"/>
                    </a:lnTo>
                    <a:lnTo>
                      <a:pt x="2462155" y="1190549"/>
                    </a:lnTo>
                    <a:lnTo>
                      <a:pt x="2462155" y="2406196"/>
                    </a:lnTo>
                    <a:lnTo>
                      <a:pt x="0" y="2406196"/>
                    </a:lnTo>
                    <a:close/>
                  </a:path>
                </a:pathLst>
              </a:custGeom>
            </p:spPr>
          </p:pic>
        </p:grpSp>
        <p:sp>
          <p:nvSpPr>
            <p:cNvPr id="28" name="文本框 27"/>
            <p:cNvSpPr txBox="1"/>
            <p:nvPr/>
          </p:nvSpPr>
          <p:spPr>
            <a:xfrm>
              <a:off x="9743435" y="738714"/>
              <a:ext cx="723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+mn-lt"/>
                </a:rPr>
                <a:t>目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743435" y="1569638"/>
              <a:ext cx="7239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+mn-lt"/>
                </a:rPr>
                <a:t>录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368" t="1246" r="1368" b="124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535"/>
            <a:ext cx="12192000" cy="1523153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2156439" y="1476326"/>
            <a:ext cx="8679222" cy="3837891"/>
            <a:chOff x="2156439" y="1476326"/>
            <a:chExt cx="8679222" cy="3837891"/>
          </a:xfrm>
        </p:grpSpPr>
        <p:sp>
          <p:nvSpPr>
            <p:cNvPr id="5" name="矩形 4"/>
            <p:cNvSpPr/>
            <p:nvPr/>
          </p:nvSpPr>
          <p:spPr>
            <a:xfrm>
              <a:off x="2156439" y="1476326"/>
              <a:ext cx="8679222" cy="3837891"/>
            </a:xfrm>
            <a:prstGeom prst="rect">
              <a:avLst/>
            </a:prstGeom>
            <a:solidFill>
              <a:srgbClr val="3F7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84917" y="1976646"/>
              <a:ext cx="5724644" cy="2963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prstClr val="white"/>
                  </a:solidFill>
                  <a:ea typeface="华文新魏"/>
                </a:rPr>
                <a:t>版权归稻壳所有，侵权必究。字体和部分图片仅供展示，使用请购买版权版权归稻壳所有，侵权必究。字体和部分图片仅供展示，使用请购买版权版权归稻壳所有，侵权必究。字体和部分图片仅供展示，使用请购买版权版权归稻壳所有，侵权必究。字体和部分图片仅供展示。</a:t>
              </a:r>
              <a:endParaRPr lang="zh-CN" altLang="en-US" sz="2000" dirty="0">
                <a:solidFill>
                  <a:prstClr val="white"/>
                </a:solidFill>
                <a:ea typeface="华文新魏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124215" y="2067605"/>
              <a:ext cx="739585" cy="2781460"/>
              <a:chOff x="9328824" y="2095502"/>
              <a:chExt cx="739585" cy="2781460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307887" y="3116439"/>
                <a:ext cx="2781460" cy="739585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9421618" y="2528288"/>
                <a:ext cx="553998" cy="191588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2400" spc="600" dirty="0">
                    <a:solidFill>
                      <a:schemeClr val="bg1"/>
                    </a:solidFill>
                  </a:rPr>
                  <a:t>版权说明</a:t>
                </a:r>
                <a:endParaRPr lang="zh-CN" altLang="en-US" sz="2400" spc="6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1" y="2108675"/>
            <a:ext cx="2774732" cy="46709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027" y="4695062"/>
            <a:ext cx="3278973" cy="21629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第一章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61" y="1407474"/>
            <a:ext cx="932918" cy="55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85" y="1532744"/>
            <a:ext cx="3301604" cy="379251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737823" y="1407474"/>
            <a:ext cx="5284596" cy="1212647"/>
            <a:chOff x="4869794" y="1879462"/>
            <a:chExt cx="5284596" cy="1212647"/>
          </a:xfrm>
        </p:grpSpPr>
        <p:sp>
          <p:nvSpPr>
            <p:cNvPr id="24" name="文本框 23"/>
            <p:cNvSpPr txBox="1"/>
            <p:nvPr/>
          </p:nvSpPr>
          <p:spPr>
            <a:xfrm>
              <a:off x="4869794" y="2199749"/>
              <a:ext cx="5284596" cy="8923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69794" y="1879462"/>
              <a:ext cx="19928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海上明月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pic>
        <p:nvPicPr>
          <p:cNvPr id="2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61" y="3050434"/>
            <a:ext cx="932918" cy="55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5737823" y="3050434"/>
            <a:ext cx="5284596" cy="1212647"/>
            <a:chOff x="4869794" y="1879462"/>
            <a:chExt cx="5284596" cy="1212647"/>
          </a:xfrm>
        </p:grpSpPr>
        <p:sp>
          <p:nvSpPr>
            <p:cNvPr id="30" name="文本框 29"/>
            <p:cNvSpPr txBox="1"/>
            <p:nvPr/>
          </p:nvSpPr>
          <p:spPr>
            <a:xfrm>
              <a:off x="4869794" y="2199749"/>
              <a:ext cx="5284596" cy="8923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69794" y="1879462"/>
              <a:ext cx="19928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海上明月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pic>
        <p:nvPicPr>
          <p:cNvPr id="32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61" y="4697668"/>
            <a:ext cx="932918" cy="55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5737823" y="4697668"/>
            <a:ext cx="5284596" cy="1212647"/>
            <a:chOff x="4869794" y="1879462"/>
            <a:chExt cx="5284596" cy="1212647"/>
          </a:xfrm>
        </p:grpSpPr>
        <p:sp>
          <p:nvSpPr>
            <p:cNvPr id="34" name="文本框 33"/>
            <p:cNvSpPr txBox="1"/>
            <p:nvPr/>
          </p:nvSpPr>
          <p:spPr>
            <a:xfrm>
              <a:off x="4869794" y="2199749"/>
              <a:ext cx="5284596" cy="8923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rPr>
                <a:t>海上生明月，天涯共此时。情人怨遥夜，竟夕起相思。灭烛怜光满，披衣觉露滋。不堪盈手赠，还寝梦佳期。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69794" y="1879462"/>
              <a:ext cx="19928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海上明月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72394" y="42530"/>
            <a:ext cx="3596363" cy="6858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732351" y="1027220"/>
            <a:ext cx="1468383" cy="4329811"/>
            <a:chOff x="6342013" y="1321305"/>
            <a:chExt cx="1468383" cy="432981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>
              <a:fillRect/>
            </a:stretch>
          </p:blipFill>
          <p:spPr>
            <a:xfrm>
              <a:off x="6342013" y="1321305"/>
              <a:ext cx="1468383" cy="432981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6721386" y="2073739"/>
              <a:ext cx="738664" cy="248801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6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" pitchFamily="2" charset="-122"/>
                  <a:ea typeface="文悦古典明朝体" pitchFamily="2" charset="-122"/>
                </a:rPr>
                <a:t>华枝春满</a:t>
              </a:r>
              <a:endParaRPr lang="zh-CN" altLang="en-US" sz="3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" pitchFamily="2" charset="-122"/>
                <a:ea typeface="文悦古典明朝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59914" y="1059784"/>
            <a:ext cx="1431161" cy="4697367"/>
            <a:chOff x="2559914" y="1059784"/>
            <a:chExt cx="1431161" cy="4697367"/>
          </a:xfrm>
        </p:grpSpPr>
        <p:grpSp>
          <p:nvGrpSpPr>
            <p:cNvPr id="8" name="组合 7"/>
            <p:cNvGrpSpPr/>
            <p:nvPr/>
          </p:nvGrpSpPr>
          <p:grpSpPr>
            <a:xfrm>
              <a:off x="2559914" y="1059784"/>
              <a:ext cx="1431161" cy="4697367"/>
              <a:chOff x="2899873" y="1041852"/>
              <a:chExt cx="1431161" cy="4697367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899873" y="2355443"/>
                <a:ext cx="1431161" cy="3383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zh-CN" altLang="en-US" spc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东南形胜，三吴都会，钱塘自古繁华，烟柳画桥风帘翠幕。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201453" y="1041852"/>
                <a:ext cx="828000" cy="828000"/>
                <a:chOff x="2945898" y="1465163"/>
                <a:chExt cx="828000" cy="828000"/>
              </a:xfrm>
            </p:grpSpPr>
            <p:sp>
              <p:nvSpPr>
                <p:cNvPr id="34" name="菱形 33"/>
                <p:cNvSpPr/>
                <p:nvPr/>
              </p:nvSpPr>
              <p:spPr>
                <a:xfrm>
                  <a:off x="2945898" y="1465163"/>
                  <a:ext cx="828000" cy="828000"/>
                </a:xfrm>
                <a:prstGeom prst="diamond">
                  <a:avLst/>
                </a:prstGeom>
                <a:solidFill>
                  <a:srgbClr val="B53F45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A694D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3069143" y="1634110"/>
                  <a:ext cx="40233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字迹-吕建德行楷简体" panose="02010600010101010101" pitchFamily="2" charset="-122"/>
                      <a:ea typeface="方正字迹-吕建德行楷简体" panose="02010600010101010101" pitchFamily="2" charset="-122"/>
                    </a:rPr>
                    <a:t>肆</a:t>
                  </a:r>
                  <a:endPara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</p:grp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79" y="3910228"/>
              <a:ext cx="455706" cy="91141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282151" y="1034536"/>
            <a:ext cx="1431161" cy="4747862"/>
            <a:chOff x="4282151" y="1034536"/>
            <a:chExt cx="1431161" cy="4747862"/>
          </a:xfrm>
        </p:grpSpPr>
        <p:grpSp>
          <p:nvGrpSpPr>
            <p:cNvPr id="12" name="组合 11"/>
            <p:cNvGrpSpPr/>
            <p:nvPr/>
          </p:nvGrpSpPr>
          <p:grpSpPr>
            <a:xfrm>
              <a:off x="4282151" y="1034536"/>
              <a:ext cx="1431161" cy="4747862"/>
              <a:chOff x="4664839" y="1041852"/>
              <a:chExt cx="1431161" cy="474786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966419" y="1041852"/>
                <a:ext cx="828000" cy="828000"/>
                <a:chOff x="4587430" y="1465163"/>
                <a:chExt cx="828000" cy="828000"/>
              </a:xfrm>
            </p:grpSpPr>
            <p:sp>
              <p:nvSpPr>
                <p:cNvPr id="31" name="菱形 30"/>
                <p:cNvSpPr/>
                <p:nvPr/>
              </p:nvSpPr>
              <p:spPr>
                <a:xfrm>
                  <a:off x="4587430" y="1465163"/>
                  <a:ext cx="828000" cy="828000"/>
                </a:xfrm>
                <a:prstGeom prst="diamond">
                  <a:avLst/>
                </a:prstGeom>
                <a:solidFill>
                  <a:srgbClr val="B53F45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A694D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4720709" y="1631983"/>
                  <a:ext cx="40233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字迹-吕建德行楷简体" panose="02010600010101010101" pitchFamily="2" charset="-122"/>
                      <a:ea typeface="方正字迹-吕建德行楷简体" panose="02010600010101010101" pitchFamily="2" charset="-122"/>
                    </a:rPr>
                    <a:t>叁</a:t>
                  </a:r>
                  <a:endPara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4664839" y="2405938"/>
                <a:ext cx="1431161" cy="3383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zh-CN" altLang="en-US" spc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东南形胜，三吴都会，钱塘自古繁华，烟柳画桥风帘翠幕。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2431" y="3910228"/>
              <a:ext cx="455706" cy="91141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004388" y="1034536"/>
            <a:ext cx="1431161" cy="4747862"/>
            <a:chOff x="6004388" y="1034536"/>
            <a:chExt cx="1431161" cy="4747862"/>
          </a:xfrm>
        </p:grpSpPr>
        <p:grpSp>
          <p:nvGrpSpPr>
            <p:cNvPr id="11" name="组合 10"/>
            <p:cNvGrpSpPr/>
            <p:nvPr/>
          </p:nvGrpSpPr>
          <p:grpSpPr>
            <a:xfrm>
              <a:off x="6004388" y="1034536"/>
              <a:ext cx="1431161" cy="4747862"/>
              <a:chOff x="6344641" y="1041852"/>
              <a:chExt cx="1431161" cy="4747862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6646221" y="1041852"/>
                <a:ext cx="828000" cy="828000"/>
                <a:chOff x="6264228" y="1162721"/>
                <a:chExt cx="828000" cy="828000"/>
              </a:xfrm>
            </p:grpSpPr>
            <p:sp>
              <p:nvSpPr>
                <p:cNvPr id="18" name="菱形 17"/>
                <p:cNvSpPr/>
                <p:nvPr/>
              </p:nvSpPr>
              <p:spPr>
                <a:xfrm>
                  <a:off x="6264228" y="1162721"/>
                  <a:ext cx="828000" cy="828000"/>
                </a:xfrm>
                <a:prstGeom prst="diamond">
                  <a:avLst/>
                </a:prstGeom>
                <a:solidFill>
                  <a:srgbClr val="B53F45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A694D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6393373" y="1321127"/>
                  <a:ext cx="40233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字迹-吕建德行楷简体" panose="02010600010101010101" pitchFamily="2" charset="-122"/>
                      <a:ea typeface="方正字迹-吕建德行楷简体" panose="02010600010101010101" pitchFamily="2" charset="-122"/>
                    </a:rPr>
                    <a:t>贰</a:t>
                  </a:r>
                  <a:endPara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6344641" y="2405938"/>
                <a:ext cx="1431161" cy="3383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zh-CN" altLang="en-US" spc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东南形胜，三吴都会，钱塘自古繁华，烟柳画桥风帘翠幕。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6063" y="3910228"/>
              <a:ext cx="455706" cy="911411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726625" y="1027220"/>
            <a:ext cx="1431161" cy="4762494"/>
            <a:chOff x="7726625" y="1027220"/>
            <a:chExt cx="1431161" cy="4762494"/>
          </a:xfrm>
        </p:grpSpPr>
        <p:grpSp>
          <p:nvGrpSpPr>
            <p:cNvPr id="10" name="组合 9"/>
            <p:cNvGrpSpPr/>
            <p:nvPr/>
          </p:nvGrpSpPr>
          <p:grpSpPr>
            <a:xfrm>
              <a:off x="7726625" y="1027220"/>
              <a:ext cx="1431161" cy="4762494"/>
              <a:chOff x="8066584" y="1027220"/>
              <a:chExt cx="1431161" cy="476249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8368164" y="1027220"/>
                <a:ext cx="828000" cy="842632"/>
                <a:chOff x="7811980" y="1155405"/>
                <a:chExt cx="828000" cy="842632"/>
              </a:xfrm>
            </p:grpSpPr>
            <p:sp>
              <p:nvSpPr>
                <p:cNvPr id="23" name="菱形 22"/>
                <p:cNvSpPr/>
                <p:nvPr/>
              </p:nvSpPr>
              <p:spPr>
                <a:xfrm>
                  <a:off x="7811980" y="1155405"/>
                  <a:ext cx="828000" cy="842632"/>
                </a:xfrm>
                <a:prstGeom prst="diamond">
                  <a:avLst/>
                </a:prstGeom>
                <a:solidFill>
                  <a:srgbClr val="B53F45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A694D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7945259" y="1327337"/>
                  <a:ext cx="402333" cy="595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字迹-吕建德行楷简体" panose="02010600010101010101" pitchFamily="2" charset="-122"/>
                      <a:ea typeface="方正字迹-吕建德行楷简体" panose="02010600010101010101" pitchFamily="2" charset="-122"/>
                    </a:rPr>
                    <a:t>壹</a:t>
                  </a:r>
                  <a:endPara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字迹-吕建德行楷简体" panose="02010600010101010101" pitchFamily="2" charset="-122"/>
                    <a:ea typeface="方正字迹-吕建德行楷简体" panose="02010600010101010101" pitchFamily="2" charset="-122"/>
                  </a:endParaRPr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8066584" y="2405938"/>
                <a:ext cx="1431161" cy="338377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zh-CN" altLang="en-US" spc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东南形胜，三吴都会，钱塘自古繁华，烟柳画桥风帘翠幕。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8300" y="3910228"/>
              <a:ext cx="455706" cy="911411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51385" y="966451"/>
            <a:ext cx="7164833" cy="2222500"/>
            <a:chOff x="1783185" y="1068051"/>
            <a:chExt cx="7164833" cy="2222500"/>
          </a:xfrm>
        </p:grpSpPr>
        <p:sp>
          <p:nvSpPr>
            <p:cNvPr id="3" name="矩形 2"/>
            <p:cNvSpPr/>
            <p:nvPr/>
          </p:nvSpPr>
          <p:spPr>
            <a:xfrm>
              <a:off x="4449250" y="2179301"/>
              <a:ext cx="4498768" cy="1027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  <a:sym typeface="微软雅黑" panose="020B0503020204020204" pitchFamily="34" charset="-122"/>
                </a:rPr>
                <a:t>一叶舟轻，双桨鸿惊。水天清影湛波平。鱼翻藻鉴，鹭点烟汀。一叶舟轻，双桨鸿惊。水天清影湛波平。</a:t>
              </a: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783185" y="1068051"/>
              <a:ext cx="2293554" cy="2222500"/>
              <a:chOff x="1193799" y="961637"/>
              <a:chExt cx="2730540" cy="2645948"/>
            </a:xfrm>
          </p:grpSpPr>
          <p:pic>
            <p:nvPicPr>
              <p:cNvPr id="5" name="图片 4" descr="图片包含 室内, 小&#10;&#10;已生成高可信度的说明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3799" y="961637"/>
                <a:ext cx="2020531" cy="26309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4419" y="1516894"/>
                <a:ext cx="1609920" cy="2090691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4486805" y="1638576"/>
              <a:ext cx="1611440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行香子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51385" y="3580244"/>
            <a:ext cx="7164833" cy="2222500"/>
            <a:chOff x="1783185" y="1068051"/>
            <a:chExt cx="7164833" cy="2222500"/>
          </a:xfrm>
        </p:grpSpPr>
        <p:sp>
          <p:nvSpPr>
            <p:cNvPr id="10" name="矩形 9"/>
            <p:cNvSpPr/>
            <p:nvPr/>
          </p:nvSpPr>
          <p:spPr>
            <a:xfrm>
              <a:off x="4449250" y="2179301"/>
              <a:ext cx="4498768" cy="10270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  <a:sym typeface="微软雅黑" panose="020B0503020204020204" pitchFamily="34" charset="-122"/>
                </a:rPr>
                <a:t>一叶舟轻，双桨鸿惊。水天清影湛波平。鱼翻藻鉴，鹭点烟汀。一叶舟轻，双桨鸿惊。水天清影湛波平。</a:t>
              </a: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783185" y="1068051"/>
              <a:ext cx="2293554" cy="2222500"/>
              <a:chOff x="1193799" y="961637"/>
              <a:chExt cx="2730540" cy="2645948"/>
            </a:xfrm>
          </p:grpSpPr>
          <p:pic>
            <p:nvPicPr>
              <p:cNvPr id="13" name="图片 12" descr="图片包含 室内, 小&#10;&#10;已生成高可信度的说明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3799" y="961637"/>
                <a:ext cx="2020531" cy="2630900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4419" y="1516894"/>
                <a:ext cx="1609920" cy="2090691"/>
              </a:xfrm>
              <a:prstGeom prst="rect">
                <a:avLst/>
              </a:prstGeom>
            </p:spPr>
          </p:pic>
        </p:grpSp>
        <p:sp>
          <p:nvSpPr>
            <p:cNvPr id="12" name="矩形 11"/>
            <p:cNvSpPr/>
            <p:nvPr/>
          </p:nvSpPr>
          <p:spPr>
            <a:xfrm>
              <a:off x="4478267" y="1638576"/>
              <a:ext cx="1619977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行香子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95555" y="305175"/>
            <a:ext cx="2315840" cy="60252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986"/>
            <a:ext cx="5809992" cy="4822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953" y="1267672"/>
            <a:ext cx="2315365" cy="11576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859" y="520168"/>
            <a:ext cx="2809184" cy="20329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36102" y="1274633"/>
            <a:ext cx="4308733" cy="4308733"/>
            <a:chOff x="5505504" y="1274633"/>
            <a:chExt cx="4308733" cy="4308733"/>
          </a:xfrm>
        </p:grpSpPr>
        <p:sp>
          <p:nvSpPr>
            <p:cNvPr id="11" name="椭圆 10"/>
            <p:cNvSpPr/>
            <p:nvPr/>
          </p:nvSpPr>
          <p:spPr>
            <a:xfrm>
              <a:off x="5505504" y="1274633"/>
              <a:ext cx="4308733" cy="4308733"/>
            </a:xfrm>
            <a:prstGeom prst="ellipse">
              <a:avLst/>
            </a:prstGeom>
            <a:blipFill dpi="0" rotWithShape="1">
              <a:blip r:embed="rId4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930194" y="1375790"/>
              <a:ext cx="1538883" cy="41064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第二章</a:t>
              </a:r>
              <a:endParaRPr kumimoji="0" lang="zh-CN" altLang="en-US" sz="88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10660" y="2553130"/>
              <a:ext cx="553998" cy="2676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李旭科书法 v1.4" panose="02000603000000000000" pitchFamily="2" charset="-122"/>
                  <a:ea typeface="李旭科书法 v1.4" panose="02000603000000000000" pitchFamily="2" charset="-122"/>
                  <a:cs typeface="+mn-cs"/>
                </a:rPr>
                <a:t>钱塘自古繁华</a:t>
              </a:r>
              <a:endPara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李旭科书法 v1.4" panose="02000603000000000000" pitchFamily="2" charset="-122"/>
                <a:ea typeface="李旭科书法 v1.4" panose="02000603000000000000" pitchFamily="2" charset="-122"/>
                <a:cs typeface="+mn-cs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306" y="4308662"/>
              <a:ext cx="514965" cy="531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784" y="195850"/>
            <a:ext cx="377907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84134" flipH="1">
            <a:off x="8180973" y="4556862"/>
            <a:ext cx="663257" cy="80123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58839" y="1292516"/>
            <a:ext cx="599131" cy="1687999"/>
            <a:chOff x="7981803" y="71406"/>
            <a:chExt cx="599131" cy="168799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981803" y="71406"/>
              <a:ext cx="599131" cy="168799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/>
          </p:nvSpPr>
          <p:spPr>
            <a:xfrm>
              <a:off x="8004369" y="274575"/>
              <a:ext cx="553998" cy="12816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望海潮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827350" y="1239691"/>
            <a:ext cx="1661993" cy="4378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rPr>
              <a:t>东南形胜，三吴都会，钱塘自古繁华，烟柳画桥，风帘翠幕，参差十万人家。云树绕堤沙，怒涛卷霜雪，天堑无涯。市列珠玑，户盈罗绮，竞豪奢。重湖叠巘清嘉。有三秋桂子，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696" y="2819399"/>
            <a:ext cx="609601" cy="121920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201882" y="1292516"/>
            <a:ext cx="599131" cy="1687999"/>
            <a:chOff x="7981803" y="71406"/>
            <a:chExt cx="599131" cy="168799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981803" y="71406"/>
              <a:ext cx="599131" cy="168799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文本框 35"/>
            <p:cNvSpPr txBox="1"/>
            <p:nvPr/>
          </p:nvSpPr>
          <p:spPr>
            <a:xfrm>
              <a:off x="8004369" y="274575"/>
              <a:ext cx="553998" cy="12816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字迹-吕建德行楷简体" panose="02010600010101010101" pitchFamily="2" charset="-122"/>
                  <a:ea typeface="方正字迹-吕建德行楷简体" panose="02010600010101010101" pitchFamily="2" charset="-122"/>
                  <a:cs typeface="+mn-cs"/>
                </a:rPr>
                <a:t>望海潮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  <a:cs typeface="+mn-cs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70393" y="1239691"/>
            <a:ext cx="1661993" cy="43786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+mn-cs"/>
              </a:rPr>
              <a:t>东南形胜，三吴都会，钱塘自古繁华，烟柳画桥，风帘翠幕，参差十万人家。云树绕堤沙，怒涛卷霜雪，天堑无涯。市列珠玑，户盈罗绮，竞豪奢。重湖叠巘清嘉。有三秋桂子，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方正北魏楷书简体"/>
              <a:cs typeface="+mn-cs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39" y="2819399"/>
            <a:ext cx="609601" cy="1219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8" t="701" r="52960" b="701"/>
          <a:stretch>
            <a:fillRect/>
          </a:stretch>
        </p:blipFill>
        <p:spPr>
          <a:xfrm>
            <a:off x="1419912" y="1186542"/>
            <a:ext cx="2231864" cy="4505960"/>
          </a:xfrm>
          <a:custGeom>
            <a:avLst/>
            <a:gdLst>
              <a:gd name="connsiteX0" fmla="*/ 0 w 2231864"/>
              <a:gd name="connsiteY0" fmla="*/ 0 h 4505960"/>
              <a:gd name="connsiteX1" fmla="*/ 2231864 w 2231864"/>
              <a:gd name="connsiteY1" fmla="*/ 0 h 4505960"/>
              <a:gd name="connsiteX2" fmla="*/ 2231864 w 2231864"/>
              <a:gd name="connsiteY2" fmla="*/ 4505960 h 4505960"/>
              <a:gd name="connsiteX3" fmla="*/ 0 w 2231864"/>
              <a:gd name="connsiteY3" fmla="*/ 4505960 h 450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1864" h="4505960">
                <a:moveTo>
                  <a:pt x="0" y="0"/>
                </a:moveTo>
                <a:lnTo>
                  <a:pt x="2231864" y="0"/>
                </a:lnTo>
                <a:lnTo>
                  <a:pt x="2231864" y="4505960"/>
                </a:lnTo>
                <a:lnTo>
                  <a:pt x="0" y="4505960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4393223" y="1449439"/>
            <a:ext cx="6558367" cy="952576"/>
            <a:chOff x="4305300" y="1561574"/>
            <a:chExt cx="6558367" cy="952576"/>
          </a:xfrm>
        </p:grpSpPr>
        <p:sp>
          <p:nvSpPr>
            <p:cNvPr id="11" name="椭圆 10"/>
            <p:cNvSpPr/>
            <p:nvPr/>
          </p:nvSpPr>
          <p:spPr>
            <a:xfrm>
              <a:off x="4305300" y="1616540"/>
              <a:ext cx="842645" cy="842645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" pitchFamily="2" charset="-122"/>
                  <a:ea typeface="文悦古典明朝体" pitchFamily="2" charset="-122"/>
                  <a:cs typeface="+mn-cs"/>
                </a:rPr>
                <a:t>壹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" pitchFamily="2" charset="-122"/>
                <a:ea typeface="文悦古典明朝体" pitchFamily="2" charset="-122"/>
                <a:cs typeface="+mn-cs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606502" y="1561574"/>
              <a:ext cx="5257165" cy="952576"/>
              <a:chOff x="6067425" y="1833245"/>
              <a:chExt cx="5257165" cy="95257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067425" y="1833245"/>
                <a:ext cx="20840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海上生明月</a:t>
                </a:r>
                <a:endPara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067425" y="2165908"/>
                <a:ext cx="5257165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  <a:cs typeface="+mn-cs"/>
                  </a:rPr>
                  <a:t>海上生明月，天涯共此时。情人怨遥夜，竟夕起相思。灭烛怜光满，披衣觉露滋。不堪盈手赠，还寝梦佳期。</a:t>
                </a:r>
                <a:endPara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93223" y="2925229"/>
            <a:ext cx="6558367" cy="952576"/>
            <a:chOff x="4305300" y="2882374"/>
            <a:chExt cx="6558367" cy="952576"/>
          </a:xfrm>
        </p:grpSpPr>
        <p:sp>
          <p:nvSpPr>
            <p:cNvPr id="12" name="椭圆 11"/>
            <p:cNvSpPr/>
            <p:nvPr/>
          </p:nvSpPr>
          <p:spPr>
            <a:xfrm>
              <a:off x="4305300" y="2937340"/>
              <a:ext cx="842645" cy="842645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" pitchFamily="2" charset="-122"/>
                  <a:ea typeface="文悦古典明朝体" pitchFamily="2" charset="-122"/>
                  <a:cs typeface="+mn-cs"/>
                </a:rPr>
                <a:t>贰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" pitchFamily="2" charset="-122"/>
                <a:ea typeface="文悦古典明朝体" pitchFamily="2" charset="-122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606502" y="2882374"/>
              <a:ext cx="5257165" cy="952576"/>
              <a:chOff x="6067425" y="1833245"/>
              <a:chExt cx="5257165" cy="95257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067425" y="1833245"/>
                <a:ext cx="20840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海上生明月</a:t>
                </a:r>
                <a:endPara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067425" y="2165908"/>
                <a:ext cx="5257165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  <a:cs typeface="+mn-cs"/>
                  </a:rPr>
                  <a:t>海上生明月，天涯共此时。情人怨遥夜，竟夕起相思。灭烛怜光满，披衣觉露滋。不堪盈手赠，还寝梦佳期。</a:t>
                </a:r>
                <a:endPara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393223" y="4401019"/>
            <a:ext cx="6558367" cy="952576"/>
            <a:chOff x="4305300" y="4258009"/>
            <a:chExt cx="6558367" cy="952576"/>
          </a:xfrm>
        </p:grpSpPr>
        <p:sp>
          <p:nvSpPr>
            <p:cNvPr id="15" name="椭圆 14"/>
            <p:cNvSpPr/>
            <p:nvPr/>
          </p:nvSpPr>
          <p:spPr>
            <a:xfrm>
              <a:off x="4305300" y="4312975"/>
              <a:ext cx="842645" cy="842645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" pitchFamily="2" charset="-122"/>
                  <a:ea typeface="文悦古典明朝体" pitchFamily="2" charset="-122"/>
                  <a:cs typeface="+mn-cs"/>
                </a:rPr>
                <a:t>叁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" pitchFamily="2" charset="-122"/>
                <a:ea typeface="文悦古典明朝体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606502" y="4258009"/>
              <a:ext cx="5257165" cy="952576"/>
              <a:chOff x="6067425" y="1833245"/>
              <a:chExt cx="5257165" cy="95257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067425" y="1833245"/>
                <a:ext cx="20840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海上生明月</a:t>
                </a:r>
                <a:endPara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067425" y="2165908"/>
                <a:ext cx="5257165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  <a:cs typeface="+mn-cs"/>
                  </a:rPr>
                  <a:t>海上生明月，天涯共此时。情人怨遥夜，竟夕起相思。灭烛怜光满，披衣觉露滋。不堪盈手赠，还寝梦佳期。</a:t>
                </a:r>
                <a:endPara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tags/tag1.xml><?xml version="1.0" encoding="utf-8"?>
<p:tagLst xmlns:p="http://schemas.openxmlformats.org/presentationml/2006/main">
  <p:tag name="TIMING" val="|0.8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中国风">
      <a:majorFont>
        <a:latin typeface="Calibri"/>
        <a:ea typeface="方正清刻本悦宋简体"/>
        <a:cs typeface=""/>
      </a:majorFont>
      <a:minorFont>
        <a:latin typeface="Calibri"/>
        <a:ea typeface="方正北魏楷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1838</Words>
  <Application>WPS 演示</Application>
  <PresentationFormat>宽屏</PresentationFormat>
  <Paragraphs>218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等线</vt:lpstr>
      <vt:lpstr>等线</vt:lpstr>
      <vt:lpstr>李旭科书法 v1.4</vt:lpstr>
      <vt:lpstr>文悦古典明朝体 (非商业使用) W5</vt:lpstr>
      <vt:lpstr>Segoe UI Light</vt:lpstr>
      <vt:lpstr>方正清刻本悦宋简体</vt:lpstr>
      <vt:lpstr>Calibri</vt:lpstr>
      <vt:lpstr>方正北魏楷书简体</vt:lpstr>
      <vt:lpstr>方正北魏楷书简体</vt:lpstr>
      <vt:lpstr>方正字迹-吕建德行楷简体</vt:lpstr>
      <vt:lpstr>文悦古典明朝体</vt:lpstr>
      <vt:lpstr>微软雅黑</vt:lpstr>
      <vt:lpstr>隶书</vt:lpstr>
      <vt:lpstr>方正清刻本悦宋简体</vt:lpstr>
      <vt:lpstr>Arial Unicode MS</vt:lpstr>
      <vt:lpstr>WenYue GuDianMingChaoTi (Non-Commercial Use)</vt:lpstr>
      <vt:lpstr>华文新魏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huangrongjun</dc:creator>
  <cp:lastModifiedBy>一颗西柚科科</cp:lastModifiedBy>
  <cp:revision>21</cp:revision>
  <dcterms:created xsi:type="dcterms:W3CDTF">2018-11-08T12:43:00Z</dcterms:created>
  <dcterms:modified xsi:type="dcterms:W3CDTF">2019-12-12T01:55:22Z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