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7" r:id="rId5"/>
    <p:sldId id="258" r:id="rId6"/>
    <p:sldId id="259" r:id="rId7"/>
    <p:sldId id="264" r:id="rId8"/>
    <p:sldId id="261" r:id="rId9"/>
    <p:sldId id="263" r:id="rId10"/>
    <p:sldId id="268" r:id="rId11"/>
    <p:sldId id="266" r:id="rId12"/>
    <p:sldId id="265" r:id="rId13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996600"/>
    <a:srgbClr val="0099FF"/>
    <a:srgbClr val="FFCC66"/>
    <a:srgbClr val="FF3399"/>
    <a:srgbClr val="FF99FF"/>
    <a:srgbClr val="CCFF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390" autoAdjust="0"/>
    <p:restoredTop sz="96913" autoAdjust="0"/>
  </p:normalViewPr>
  <p:slideViewPr>
    <p:cSldViewPr>
      <p:cViewPr>
        <p:scale>
          <a:sx n="75" d="100"/>
          <a:sy n="75" d="100"/>
        </p:scale>
        <p:origin x="-660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769D9-F500-4F3F-86FA-33F5CCE5D0E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8DB91-99B1-47B4-B746-0E0DC9D0EFE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CE8E6-BACC-4C44-BC52-78C8AE7295B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6B823-7B8E-4369-8BF8-1B04A34D9AA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E9790-9806-490D-9F67-DBF3B31493B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5B0B4-FB22-41E2-8F89-4D1BC1A09C6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EE86C-F583-4AB2-B2A3-E5516509BAE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F8E65-296D-4BEA-9675-CD250BD86DE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BFD23-710C-40E2-BEE2-5057C8A9577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2DF75-BB27-4B00-B218-A1B9541AA8B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F9BCE-CAFA-4190-8A0C-74CA3568069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996600"/>
          </a:fgClr>
          <a:bgClr>
            <a:srgbClr val="96969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9D50C20-B4FA-4A90-B8FC-5F803AABE19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未标题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8413"/>
            <a:ext cx="9144000" cy="379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shouhu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863600" y="1773238"/>
            <a:ext cx="8280400" cy="4865687"/>
          </a:xfrm>
          <a:prstGeom prst="rect">
            <a:avLst/>
          </a:prstGeom>
          <a:solidFill>
            <a:schemeClr val="bg1">
              <a:alpha val="80000"/>
            </a:schemeClr>
          </a:solidFill>
          <a:ln w="76200">
            <a:pattFill prst="horzBrick">
              <a:fgClr>
                <a:srgbClr val="FF3399"/>
              </a:fgClr>
              <a:bgClr>
                <a:srgbClr val="FFCC66"/>
              </a:bgClr>
            </a:patt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altLang="zh-CN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、仅有一般性流感症状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无其他并发症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非流感高危人群的甲型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H1N1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流感确诊病例可以实行居家隔离治疗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｡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流感高危人群是指易发生严重并发症甚至死亡的人群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｡ </a:t>
            </a:r>
            <a:br>
              <a:rPr lang="en-US" altLang="zh-CN" sz="2800">
                <a:latin typeface="楷体_GB2312" pitchFamily="49" charset="-122"/>
                <a:ea typeface="楷体_GB2312" pitchFamily="49" charset="-122"/>
              </a:rPr>
            </a:br>
            <a:r>
              <a:rPr lang="en-US" altLang="zh-CN" sz="2800">
                <a:latin typeface="Arial"/>
                <a:ea typeface="楷体_GB2312" pitchFamily="49" charset="-122"/>
              </a:rPr>
              <a:t>   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   2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、流感高危人群如感染甲型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H1N1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流感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应住院治疗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｡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特殊情况必须居家隔离治疗时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应密切监测病情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一旦出现病情变化须及时转至定点医院诊治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｡ </a:t>
            </a:r>
            <a:br>
              <a:rPr lang="en-US" altLang="zh-CN" sz="2800">
                <a:latin typeface="楷体_GB2312" pitchFamily="49" charset="-122"/>
                <a:ea typeface="楷体_GB2312" pitchFamily="49" charset="-122"/>
              </a:rPr>
            </a:br>
            <a:r>
              <a:rPr lang="en-US" altLang="zh-CN" sz="2800">
                <a:latin typeface="Arial"/>
                <a:ea typeface="楷体_GB2312" pitchFamily="49" charset="-122"/>
              </a:rPr>
              <a:t>   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   3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、患者发病后至少需在家中隔离观察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7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天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或至流感症状消失后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24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小时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以两者之间较长者为准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;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儿童有可能超过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7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天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｡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隔离观察期间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患者应尽量避免离家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;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如需离家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如到医院就诊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需戴外科口罩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｡ 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331913" y="1125538"/>
            <a:ext cx="72374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如果患有甲型流感，应该怎么办 ？</a:t>
            </a:r>
            <a:r>
              <a:rPr lang="zh-CN" altLang="en-US" sz="3600">
                <a:solidFill>
                  <a:srgbClr val="FF3399"/>
                </a:solidFill>
                <a:ea typeface="黑体" pitchFamily="2" charset="-122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395288" y="1844675"/>
            <a:ext cx="8459787" cy="4486275"/>
          </a:xfrm>
          <a:prstGeom prst="rect">
            <a:avLst/>
          </a:prstGeom>
          <a:solidFill>
            <a:schemeClr val="bg1">
              <a:alpha val="80000"/>
            </a:schemeClr>
          </a:solidFill>
          <a:ln w="63500">
            <a:pattFill prst="horzBrick">
              <a:fgClr>
                <a:srgbClr val="FF3399"/>
              </a:fgClr>
              <a:bgClr>
                <a:srgbClr val="FFCC66"/>
              </a:bgClr>
            </a:patt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32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、对鸡蛋或疫苗中任何其他成分（包括辅料、甲醛、裂解液等），特别是卵清蛋白过敏者；</a:t>
            </a:r>
          </a:p>
          <a:p>
            <a:pPr algn="l"/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、患急性疾病、严重慢性疾病、慢性疾病的急性发病期、感冒和发热者；</a:t>
            </a:r>
          </a:p>
          <a:p>
            <a:pPr algn="l"/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、格林巴利综合症患者；</a:t>
            </a:r>
          </a:p>
          <a:p>
            <a:pPr algn="l"/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、未控制的癫痫和患其他进行性神经系统疾病者；</a:t>
            </a:r>
          </a:p>
          <a:p>
            <a:pPr algn="l"/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、严重过敏体质者，对硫酸庆大霉素过敏者；</a:t>
            </a:r>
          </a:p>
          <a:p>
            <a:pPr algn="l"/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、年龄小于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岁者；</a:t>
            </a:r>
          </a:p>
          <a:p>
            <a:pPr algn="l"/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7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、医生认为不适合接种的其他人员。</a:t>
            </a: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900113" y="1125538"/>
            <a:ext cx="775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以下人群不能接种甲型</a:t>
            </a:r>
            <a:r>
              <a:rPr lang="en-US" altLang="zh-CN" sz="3600">
                <a:solidFill>
                  <a:schemeClr val="bg1"/>
                </a:solidFill>
                <a:ea typeface="黑体" pitchFamily="2" charset="-122"/>
              </a:rPr>
              <a:t>H1N1</a:t>
            </a:r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流感疫苗</a:t>
            </a:r>
          </a:p>
        </p:txBody>
      </p:sp>
      <p:pic>
        <p:nvPicPr>
          <p:cNvPr id="10258" name="Picture 18" descr="shouhu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F2009103013031132572272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5838" y="-59482038"/>
            <a:ext cx="2000250" cy="1133475"/>
          </a:xfrm>
          <a:prstGeom prst="rect">
            <a:avLst/>
          </a:prstGeom>
          <a:noFill/>
        </p:spPr>
      </p:pic>
      <p:pic>
        <p:nvPicPr>
          <p:cNvPr id="11270" name="Picture 6" descr="F2009103013031226505170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-59482038"/>
            <a:ext cx="2000250" cy="1133475"/>
          </a:xfrm>
          <a:prstGeom prst="rect">
            <a:avLst/>
          </a:prstGeom>
          <a:noFill/>
        </p:spPr>
      </p:pic>
      <p:pic>
        <p:nvPicPr>
          <p:cNvPr id="11274" name="Picture 10" descr="F2009103013031222986288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25838" y="-39187438"/>
            <a:ext cx="2000250" cy="1133475"/>
          </a:xfrm>
          <a:prstGeom prst="rect">
            <a:avLst/>
          </a:prstGeom>
          <a:noFill/>
        </p:spPr>
      </p:pic>
      <p:pic>
        <p:nvPicPr>
          <p:cNvPr id="11276" name="Picture 12" descr="F2009103013031298121380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400" y="-39187438"/>
            <a:ext cx="2000250" cy="1133475"/>
          </a:xfrm>
          <a:prstGeom prst="rect">
            <a:avLst/>
          </a:prstGeom>
          <a:noFill/>
        </p:spPr>
      </p:pic>
      <p:pic>
        <p:nvPicPr>
          <p:cNvPr id="11280" name="Picture 16" descr="F20091030130312145157820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25838" y="-15978188"/>
            <a:ext cx="2000250" cy="1133475"/>
          </a:xfrm>
          <a:prstGeom prst="rect">
            <a:avLst/>
          </a:prstGeom>
          <a:noFill/>
        </p:spPr>
      </p:pic>
      <p:pic>
        <p:nvPicPr>
          <p:cNvPr id="11282" name="Picture 18" descr="F20091030130312165482095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08400" y="-15978188"/>
            <a:ext cx="2000250" cy="1133475"/>
          </a:xfrm>
          <a:prstGeom prst="rect">
            <a:avLst/>
          </a:prstGeom>
          <a:noFill/>
        </p:spPr>
      </p:pic>
      <p:pic>
        <p:nvPicPr>
          <p:cNvPr id="11286" name="Picture 22" descr="F20091030130312247412638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95513" y="3500438"/>
            <a:ext cx="2000250" cy="1296987"/>
          </a:xfrm>
          <a:prstGeom prst="rect">
            <a:avLst/>
          </a:prstGeom>
          <a:noFill/>
        </p:spPr>
      </p:pic>
      <p:pic>
        <p:nvPicPr>
          <p:cNvPr id="11288" name="Picture 24" descr="F2009103013031226291695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3438" y="3429000"/>
            <a:ext cx="2000250" cy="1368425"/>
          </a:xfrm>
          <a:prstGeom prst="rect">
            <a:avLst/>
          </a:prstGeom>
          <a:noFill/>
        </p:spPr>
      </p:pic>
      <p:pic>
        <p:nvPicPr>
          <p:cNvPr id="11292" name="Picture 28" descr="F20091030130312105498594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25838" y="28459113"/>
            <a:ext cx="2000250" cy="1133475"/>
          </a:xfrm>
          <a:prstGeom prst="rect">
            <a:avLst/>
          </a:prstGeom>
          <a:noFill/>
        </p:spPr>
      </p:pic>
      <p:pic>
        <p:nvPicPr>
          <p:cNvPr id="11294" name="Picture 30" descr="F20091030130312324826320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08400" y="28459113"/>
            <a:ext cx="2000250" cy="1133475"/>
          </a:xfrm>
          <a:prstGeom prst="rect">
            <a:avLst/>
          </a:prstGeom>
          <a:noFill/>
        </p:spPr>
      </p:pic>
      <p:pic>
        <p:nvPicPr>
          <p:cNvPr id="11298" name="Picture 34" descr="F20091030130312184632579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25838" y="49229963"/>
            <a:ext cx="2000250" cy="1133475"/>
          </a:xfrm>
          <a:prstGeom prst="rect">
            <a:avLst/>
          </a:prstGeom>
          <a:noFill/>
        </p:spPr>
      </p:pic>
      <p:pic>
        <p:nvPicPr>
          <p:cNvPr id="11300" name="Picture 36" descr="F20091030130312674818512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708400" y="49229963"/>
            <a:ext cx="2000250" cy="1133475"/>
          </a:xfrm>
          <a:prstGeom prst="rect">
            <a:avLst/>
          </a:prstGeom>
          <a:noFill/>
        </p:spPr>
      </p:pic>
      <p:pic>
        <p:nvPicPr>
          <p:cNvPr id="11343" name="Picture 79" descr="F2009103013031132572272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0"/>
            <a:ext cx="2000250" cy="1393825"/>
          </a:xfrm>
          <a:prstGeom prst="rect">
            <a:avLst/>
          </a:prstGeom>
          <a:noFill/>
        </p:spPr>
      </p:pic>
      <p:pic>
        <p:nvPicPr>
          <p:cNvPr id="11345" name="Picture 81" descr="F2009103013031226505170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2000250" cy="1393825"/>
          </a:xfrm>
          <a:prstGeom prst="rect">
            <a:avLst/>
          </a:prstGeom>
          <a:noFill/>
        </p:spPr>
      </p:pic>
      <p:pic>
        <p:nvPicPr>
          <p:cNvPr id="11347" name="Picture 83" descr="F2009103013031222986288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2000250" cy="1412875"/>
          </a:xfrm>
          <a:prstGeom prst="rect">
            <a:avLst/>
          </a:prstGeom>
          <a:noFill/>
        </p:spPr>
      </p:pic>
      <p:pic>
        <p:nvPicPr>
          <p:cNvPr id="11349" name="Picture 85" descr="F2009103013031298121380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1700213"/>
            <a:ext cx="2000250" cy="1439862"/>
          </a:xfrm>
          <a:prstGeom prst="rect">
            <a:avLst/>
          </a:prstGeom>
          <a:noFill/>
        </p:spPr>
      </p:pic>
      <p:pic>
        <p:nvPicPr>
          <p:cNvPr id="11353" name="Picture 89" descr="F20091030130312145157820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1700213"/>
            <a:ext cx="2000250" cy="1439862"/>
          </a:xfrm>
          <a:prstGeom prst="rect">
            <a:avLst/>
          </a:prstGeom>
          <a:noFill/>
        </p:spPr>
      </p:pic>
      <p:pic>
        <p:nvPicPr>
          <p:cNvPr id="11357" name="Picture 93" descr="F20091030130312165482095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19925" y="1700213"/>
            <a:ext cx="2000250" cy="1441450"/>
          </a:xfrm>
          <a:prstGeom prst="rect">
            <a:avLst/>
          </a:prstGeom>
          <a:noFill/>
        </p:spPr>
      </p:pic>
      <p:pic>
        <p:nvPicPr>
          <p:cNvPr id="11361" name="Picture 97" descr="F20091030130312105498594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19925" y="3284538"/>
            <a:ext cx="2000250" cy="1439862"/>
          </a:xfrm>
          <a:prstGeom prst="rect">
            <a:avLst/>
          </a:prstGeom>
          <a:noFill/>
        </p:spPr>
      </p:pic>
      <p:pic>
        <p:nvPicPr>
          <p:cNvPr id="11362" name="Picture 98" descr="F20091030130312324826320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95513" y="4868863"/>
            <a:ext cx="2000250" cy="1728787"/>
          </a:xfrm>
          <a:prstGeom prst="rect">
            <a:avLst/>
          </a:prstGeom>
          <a:noFill/>
        </p:spPr>
      </p:pic>
      <p:pic>
        <p:nvPicPr>
          <p:cNvPr id="11363" name="Picture 99" descr="F20091030130312184632579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43438" y="5013325"/>
            <a:ext cx="2000250" cy="1584325"/>
          </a:xfrm>
          <a:prstGeom prst="rect">
            <a:avLst/>
          </a:prstGeom>
          <a:noFill/>
        </p:spPr>
      </p:pic>
      <p:pic>
        <p:nvPicPr>
          <p:cNvPr id="11364" name="Picture 100" descr="F20091030130312674818512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43750" y="4941888"/>
            <a:ext cx="2000250" cy="1655762"/>
          </a:xfrm>
          <a:prstGeom prst="rect">
            <a:avLst/>
          </a:prstGeom>
          <a:noFill/>
        </p:spPr>
      </p:pic>
      <p:sp>
        <p:nvSpPr>
          <p:cNvPr id="11371" name="Rectangle 107"/>
          <p:cNvSpPr>
            <a:spLocks noChangeArrowheads="1"/>
          </p:cNvSpPr>
          <p:nvPr/>
        </p:nvSpPr>
        <p:spPr bwMode="auto">
          <a:xfrm>
            <a:off x="2195513" y="952500"/>
            <a:ext cx="1555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>
                <a:solidFill>
                  <a:srgbClr val="FF3399"/>
                </a:solidFill>
              </a:rPr>
              <a:t>用水将手打湿</a:t>
            </a:r>
          </a:p>
        </p:txBody>
      </p:sp>
      <p:sp>
        <p:nvSpPr>
          <p:cNvPr id="11372" name="Rectangle 108"/>
          <p:cNvSpPr>
            <a:spLocks noChangeArrowheads="1"/>
          </p:cNvSpPr>
          <p:nvPr/>
        </p:nvSpPr>
        <p:spPr bwMode="auto">
          <a:xfrm>
            <a:off x="4572000" y="765175"/>
            <a:ext cx="178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>
                <a:solidFill>
                  <a:srgbClr val="FF3399"/>
                </a:solidFill>
              </a:rPr>
              <a:t>用足够多的肥皂</a:t>
            </a:r>
          </a:p>
          <a:p>
            <a:pPr algn="l"/>
            <a:r>
              <a:rPr lang="zh-CN" altLang="en-US">
                <a:solidFill>
                  <a:srgbClr val="FF3399"/>
                </a:solidFill>
              </a:rPr>
              <a:t>将手摸遍</a:t>
            </a:r>
          </a:p>
        </p:txBody>
      </p:sp>
      <p:sp>
        <p:nvSpPr>
          <p:cNvPr id="11373" name="Rectangle 109"/>
          <p:cNvSpPr>
            <a:spLocks noChangeArrowheads="1"/>
          </p:cNvSpPr>
          <p:nvPr/>
        </p:nvSpPr>
        <p:spPr bwMode="auto">
          <a:xfrm>
            <a:off x="7308850" y="549275"/>
            <a:ext cx="1327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>
                <a:solidFill>
                  <a:srgbClr val="FF3399"/>
                </a:solidFill>
              </a:rPr>
              <a:t>掌对掌搓手</a:t>
            </a:r>
          </a:p>
        </p:txBody>
      </p:sp>
      <p:sp>
        <p:nvSpPr>
          <p:cNvPr id="11375" name="Rectangle 111"/>
          <p:cNvSpPr>
            <a:spLocks noChangeArrowheads="1"/>
          </p:cNvSpPr>
          <p:nvPr/>
        </p:nvSpPr>
        <p:spPr bwMode="auto">
          <a:xfrm>
            <a:off x="4572000" y="2492375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zh-CN" altLang="en-US">
                <a:solidFill>
                  <a:srgbClr val="FF3399"/>
                </a:solidFill>
              </a:rPr>
              <a:t>掌对掌，十指交叉揉搓</a:t>
            </a:r>
          </a:p>
        </p:txBody>
      </p:sp>
      <p:sp>
        <p:nvSpPr>
          <p:cNvPr id="11376" name="Rectangle 112"/>
          <p:cNvSpPr>
            <a:spLocks noChangeArrowheads="1"/>
          </p:cNvSpPr>
          <p:nvPr/>
        </p:nvSpPr>
        <p:spPr bwMode="auto">
          <a:xfrm>
            <a:off x="7993063" y="1916113"/>
            <a:ext cx="115093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zh-CN" altLang="en-US">
                <a:solidFill>
                  <a:srgbClr val="FF3399"/>
                </a:solidFill>
              </a:rPr>
              <a:t>十指相扣，指背在相对的手掌上揉搓</a:t>
            </a:r>
          </a:p>
        </p:txBody>
      </p:sp>
      <p:sp>
        <p:nvSpPr>
          <p:cNvPr id="11377" name="Rectangle 113"/>
          <p:cNvSpPr>
            <a:spLocks noChangeArrowheads="1"/>
          </p:cNvSpPr>
          <p:nvPr/>
        </p:nvSpPr>
        <p:spPr bwMode="auto">
          <a:xfrm>
            <a:off x="2339975" y="3573463"/>
            <a:ext cx="18224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zh-CN" altLang="en-US">
                <a:solidFill>
                  <a:srgbClr val="FF3399"/>
                </a:solidFill>
              </a:rPr>
              <a:t>右手掌握住左拇指旋转揉搓然后左右手交换以同样方式揉搓右拇指</a:t>
            </a:r>
          </a:p>
        </p:txBody>
      </p:sp>
      <p:sp>
        <p:nvSpPr>
          <p:cNvPr id="11378" name="Rectangle 114"/>
          <p:cNvSpPr>
            <a:spLocks noChangeArrowheads="1"/>
          </p:cNvSpPr>
          <p:nvPr/>
        </p:nvSpPr>
        <p:spPr bwMode="auto">
          <a:xfrm>
            <a:off x="4716463" y="3716338"/>
            <a:ext cx="19542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zh-CN" altLang="en-US">
                <a:solidFill>
                  <a:srgbClr val="FF3399"/>
                </a:solidFill>
              </a:rPr>
              <a:t>右手指紧握在左手掌中来回摩搓，然后左右手交换做同样摩搓</a:t>
            </a:r>
          </a:p>
        </p:txBody>
      </p:sp>
      <p:sp>
        <p:nvSpPr>
          <p:cNvPr id="11379" name="Rectangle 115"/>
          <p:cNvSpPr>
            <a:spLocks noChangeArrowheads="1"/>
          </p:cNvSpPr>
          <p:nvPr/>
        </p:nvSpPr>
        <p:spPr bwMode="auto">
          <a:xfrm>
            <a:off x="7235825" y="3789363"/>
            <a:ext cx="1555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>
                <a:solidFill>
                  <a:srgbClr val="FF3399"/>
                </a:solidFill>
              </a:rPr>
              <a:t>用水冲洗双手</a:t>
            </a:r>
          </a:p>
        </p:txBody>
      </p:sp>
      <p:sp>
        <p:nvSpPr>
          <p:cNvPr id="11380" name="Rectangle 116"/>
          <p:cNvSpPr>
            <a:spLocks noChangeArrowheads="1"/>
          </p:cNvSpPr>
          <p:nvPr/>
        </p:nvSpPr>
        <p:spPr bwMode="auto">
          <a:xfrm>
            <a:off x="2124075" y="5445125"/>
            <a:ext cx="12176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zh-CN" altLang="en-US">
                <a:solidFill>
                  <a:srgbClr val="FF3399"/>
                </a:solidFill>
              </a:rPr>
              <a:t>用一次性纸巾将两手彻底擦干</a:t>
            </a:r>
          </a:p>
        </p:txBody>
      </p:sp>
      <p:sp>
        <p:nvSpPr>
          <p:cNvPr id="11381" name="Rectangle 117"/>
          <p:cNvSpPr>
            <a:spLocks noChangeArrowheads="1"/>
          </p:cNvSpPr>
          <p:nvPr/>
        </p:nvSpPr>
        <p:spPr bwMode="auto">
          <a:xfrm>
            <a:off x="4572000" y="5734050"/>
            <a:ext cx="12239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zh-CN" altLang="en-US">
                <a:solidFill>
                  <a:srgbClr val="FF3399"/>
                </a:solidFill>
              </a:rPr>
              <a:t>用纸巾将水龙头关闭</a:t>
            </a:r>
          </a:p>
        </p:txBody>
      </p:sp>
      <p:sp>
        <p:nvSpPr>
          <p:cNvPr id="11382" name="Rectangle 118"/>
          <p:cNvSpPr>
            <a:spLocks noChangeArrowheads="1"/>
          </p:cNvSpPr>
          <p:nvPr/>
        </p:nvSpPr>
        <p:spPr bwMode="auto">
          <a:xfrm>
            <a:off x="7235825" y="5876925"/>
            <a:ext cx="1450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zh-CN" altLang="en-US">
                <a:solidFill>
                  <a:srgbClr val="FF3399"/>
                </a:solidFill>
              </a:rPr>
              <a:t>现在你的双手是安全的</a:t>
            </a:r>
          </a:p>
        </p:txBody>
      </p:sp>
      <p:sp>
        <p:nvSpPr>
          <p:cNvPr id="11383" name="Rectangle 119"/>
          <p:cNvSpPr>
            <a:spLocks noChangeArrowheads="1"/>
          </p:cNvSpPr>
          <p:nvPr/>
        </p:nvSpPr>
        <p:spPr bwMode="auto">
          <a:xfrm>
            <a:off x="1042988" y="188913"/>
            <a:ext cx="792162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正确洗手时间为</a:t>
            </a:r>
            <a:r>
              <a:rPr lang="en-US" altLang="zh-CN" sz="3600">
                <a:solidFill>
                  <a:schemeClr val="bg1"/>
                </a:solidFill>
                <a:ea typeface="黑体" pitchFamily="2" charset="-122"/>
              </a:rPr>
              <a:t>40-60</a:t>
            </a:r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秒。 </a:t>
            </a:r>
          </a:p>
        </p:txBody>
      </p:sp>
      <p:sp>
        <p:nvSpPr>
          <p:cNvPr id="11392" name="Rectangle 128"/>
          <p:cNvSpPr>
            <a:spLocks noChangeArrowheads="1"/>
          </p:cNvSpPr>
          <p:nvPr/>
        </p:nvSpPr>
        <p:spPr bwMode="auto">
          <a:xfrm>
            <a:off x="2195513" y="1844675"/>
            <a:ext cx="189388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zh-CN" altLang="en-US">
                <a:solidFill>
                  <a:srgbClr val="FF3399"/>
                </a:solidFill>
              </a:rPr>
              <a:t>右手掌盖在左手背上十指交叉揉搓，然后左右手交换做同样的动作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QQ截图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73138"/>
            <a:ext cx="9144000" cy="5884862"/>
          </a:xfrm>
          <a:prstGeom prst="rect">
            <a:avLst/>
          </a:prstGeom>
          <a:noFill/>
        </p:spPr>
      </p:pic>
      <p:pic>
        <p:nvPicPr>
          <p:cNvPr id="8195" name="Picture 3" descr="shouhu网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187450" y="1268413"/>
            <a:ext cx="7489825" cy="4986337"/>
          </a:xfrm>
          <a:prstGeom prst="rect">
            <a:avLst/>
          </a:prstGeom>
          <a:solidFill>
            <a:schemeClr val="bg1">
              <a:alpha val="81000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/>
              <a:t>     </a:t>
            </a:r>
            <a:r>
              <a:rPr lang="zh-CN" altLang="en-US" sz="3200"/>
              <a:t>卫生部</a:t>
            </a:r>
            <a:r>
              <a:rPr lang="en-US" altLang="zh-CN" sz="3200"/>
              <a:t>:</a:t>
            </a:r>
            <a:r>
              <a:rPr lang="zh-CN" altLang="en-US" sz="3200"/>
              <a:t>中国甲流高峰将持续</a:t>
            </a:r>
            <a:r>
              <a:rPr lang="en-US" altLang="zh-CN" sz="3200"/>
              <a:t>2-3</a:t>
            </a:r>
            <a:r>
              <a:rPr lang="zh-CN" altLang="en-US" sz="3200"/>
              <a:t>个月</a:t>
            </a:r>
          </a:p>
          <a:p>
            <a:pPr algn="l">
              <a:spcBef>
                <a:spcPct val="50000"/>
              </a:spcBef>
            </a:pPr>
            <a:r>
              <a:rPr lang="zh-CN" altLang="en-US" sz="3600"/>
              <a:t>　             来源</a:t>
            </a:r>
            <a:r>
              <a:rPr lang="en-US" altLang="zh-CN" sz="3600"/>
              <a:t>: </a:t>
            </a:r>
            <a:r>
              <a:rPr lang="zh-CN" altLang="en-US" sz="3600"/>
              <a:t>新华网　</a:t>
            </a:r>
          </a:p>
          <a:p>
            <a:pPr algn="l">
              <a:spcBef>
                <a:spcPct val="50000"/>
              </a:spcBef>
            </a:pPr>
            <a:r>
              <a:rPr lang="zh-CN" altLang="en-US" sz="3600"/>
              <a:t>       </a:t>
            </a: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中国卫生部应急办副主任梁万年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30</a:t>
            </a: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日接受记者采访时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中国甲型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H1N1</a:t>
            </a: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流感高峰在某一个城市持续一段时间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然后在另一个城市出现。从全国范围来看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高峰持续期可能在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2-3</a:t>
            </a: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个月。</a:t>
            </a:r>
          </a:p>
        </p:txBody>
      </p:sp>
      <p:pic>
        <p:nvPicPr>
          <p:cNvPr id="3080" name="Picture 8" descr="shouhu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611188" y="1341438"/>
            <a:ext cx="7921625" cy="4926012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             </a:t>
            </a:r>
            <a:r>
              <a:rPr lang="zh-CN" altLang="en-US" sz="3200">
                <a:solidFill>
                  <a:srgbClr val="FF00FF"/>
                </a:solidFill>
                <a:ea typeface="黑体" pitchFamily="2" charset="-122"/>
              </a:rPr>
              <a:t>目前中国甲流疫情九成六爆发于学校</a:t>
            </a:r>
          </a:p>
          <a:p>
            <a:pPr algn="l">
              <a:lnSpc>
                <a:spcPct val="120000"/>
              </a:lnSpc>
              <a:spcBef>
                <a:spcPct val="50000"/>
              </a:spcBef>
            </a:pP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自五月十一日中国内地报告首例甲流确诊病例以来，截至十月二十八日，内地三十一个省区直辖市已经累计报告确诊病例四万两千余例，其中境内感染约四万例，占病例总数的接近百分之九十五。与此同时，内地聚集性甲流疫情一千五百零二起，其中</a:t>
            </a:r>
            <a:r>
              <a:rPr lang="zh-CN" altLang="en-US" sz="3200" b="1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百分之九十六点四是发生在学校相关的聚集性疫情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3200"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9221" name="Picture 5" descr="shouhu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971550" y="3573463"/>
            <a:ext cx="7200900" cy="2117725"/>
          </a:xfrm>
          <a:prstGeom prst="rect">
            <a:avLst/>
          </a:prstGeom>
          <a:solidFill>
            <a:schemeClr val="bg1">
              <a:alpha val="80000"/>
            </a:schemeClr>
          </a:solidFill>
          <a:ln w="76200">
            <a:pattFill prst="horzBrick">
              <a:fgClr>
                <a:srgbClr val="FF0000"/>
              </a:fgClr>
              <a:bgClr>
                <a:srgbClr val="FFCC66"/>
              </a:bgClr>
            </a:patt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32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32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发热、咳嗽、头痛、肌肉和关节痛、咽痛和流鼻涕，有时会呕吐和腹泻。与普通流感相似。</a:t>
            </a:r>
          </a:p>
          <a:p>
            <a:pPr algn="l"/>
            <a:r>
              <a:rPr lang="zh-CN" altLang="en-US" sz="32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3200">
                <a:solidFill>
                  <a:srgbClr val="FF3399"/>
                </a:solidFill>
                <a:latin typeface="黑体" pitchFamily="2" charset="-122"/>
                <a:ea typeface="黑体" pitchFamily="2" charset="-122"/>
              </a:rPr>
              <a:t>须通过实验室比对确定。</a:t>
            </a:r>
            <a:r>
              <a:rPr lang="zh-CN" altLang="en-US" sz="3200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900113" y="1584325"/>
            <a:ext cx="775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人类感染甲型</a:t>
            </a:r>
            <a:r>
              <a:rPr lang="en-US" altLang="zh-CN" sz="3600">
                <a:solidFill>
                  <a:schemeClr val="bg1"/>
                </a:solidFill>
                <a:ea typeface="黑体" pitchFamily="2" charset="-122"/>
              </a:rPr>
              <a:t>H1N1</a:t>
            </a:r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流感的最明显症状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2339975" y="2205038"/>
            <a:ext cx="9350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rgbClr val="FF3399"/>
                </a:solidFill>
                <a:ea typeface="华文新魏" pitchFamily="2" charset="-122"/>
              </a:rPr>
              <a:t>发热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587750" y="2205038"/>
            <a:ext cx="9350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rgbClr val="FF3399"/>
                </a:solidFill>
                <a:ea typeface="华文新魏" pitchFamily="2" charset="-122"/>
              </a:rPr>
              <a:t>咳嗽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835525" y="2205038"/>
            <a:ext cx="9350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rgbClr val="FF3399"/>
                </a:solidFill>
                <a:ea typeface="华文新魏" pitchFamily="2" charset="-122"/>
              </a:rPr>
              <a:t>头痛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6084888" y="2205038"/>
            <a:ext cx="9350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 b="1">
                <a:solidFill>
                  <a:srgbClr val="FF3399"/>
                </a:solidFill>
                <a:ea typeface="华文新魏" pitchFamily="2" charset="-122"/>
              </a:rPr>
              <a:t>呕吐</a:t>
            </a:r>
          </a:p>
        </p:txBody>
      </p:sp>
      <p:pic>
        <p:nvPicPr>
          <p:cNvPr id="4113" name="Picture 17" descr="shouhu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700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9" name="Rectangle 39"/>
          <p:cNvSpPr>
            <a:spLocks noChangeArrowheads="1"/>
          </p:cNvSpPr>
          <p:nvPr/>
        </p:nvSpPr>
        <p:spPr bwMode="auto">
          <a:xfrm>
            <a:off x="2700338" y="1125538"/>
            <a:ext cx="4319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它是如何传播的？</a:t>
            </a:r>
            <a:r>
              <a:rPr lang="zh-CN" altLang="en-US" sz="3600">
                <a:solidFill>
                  <a:srgbClr val="FF3399"/>
                </a:solidFill>
                <a:ea typeface="黑体" pitchFamily="2" charset="-122"/>
              </a:rPr>
              <a:t> </a:t>
            </a: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971550" y="1989138"/>
            <a:ext cx="8172450" cy="4298950"/>
          </a:xfrm>
          <a:prstGeom prst="rect">
            <a:avLst/>
          </a:prstGeom>
          <a:solidFill>
            <a:schemeClr val="bg1">
              <a:alpha val="80000"/>
            </a:schemeClr>
          </a:solidFill>
          <a:ln w="63500">
            <a:pattFill prst="horzBrick">
              <a:fgClr>
                <a:srgbClr val="FF3399"/>
              </a:fgClr>
              <a:bgClr>
                <a:srgbClr val="FFCC66"/>
              </a:bgClr>
            </a:patt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通过感染者说话、咳嗽或打喷嚏等方式将病毒散播到空气中，易感者吸入后就会被感染。人群拥挤、空气不流通的公用场所传播最快。还可能通过被病毒污染的玩具、茶具、餐具、毛巾等方式间接传播，通过手接触最多，所以要勤洗手。</a:t>
            </a:r>
          </a:p>
          <a:p>
            <a:pPr algn="l">
              <a:spcBef>
                <a:spcPct val="50000"/>
              </a:spcBef>
            </a:pP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主要途径是通过讲话、打喷嚏或咳嗽时呼吸道产生的飞沫。</a:t>
            </a:r>
          </a:p>
        </p:txBody>
      </p:sp>
      <p:pic>
        <p:nvPicPr>
          <p:cNvPr id="5161" name="Picture 41" descr="shouhu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971550" y="2041525"/>
            <a:ext cx="8172450" cy="4816475"/>
          </a:xfrm>
          <a:prstGeom prst="rect">
            <a:avLst/>
          </a:prstGeom>
          <a:solidFill>
            <a:schemeClr val="bg1">
              <a:alpha val="80000"/>
            </a:schemeClr>
          </a:solidFill>
          <a:ln w="63500">
            <a:pattFill prst="horzBrick">
              <a:fgClr>
                <a:srgbClr val="FF3399"/>
              </a:fgClr>
              <a:bgClr>
                <a:srgbClr val="FFCC66"/>
              </a:bgClr>
            </a:patt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320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3200">
                <a:latin typeface="Arial"/>
                <a:ea typeface="楷体_GB2312" pitchFamily="49" charset="-122"/>
              </a:rPr>
              <a:t>·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避免触摸口鼻； </a:t>
            </a:r>
            <a:br>
              <a:rPr lang="zh-CN" altLang="en-US" sz="32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3200">
                <a:latin typeface="Arial"/>
                <a:ea typeface="楷体_GB2312" pitchFamily="49" charset="-122"/>
              </a:rPr>
              <a:t>   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200">
                <a:latin typeface="Arial"/>
                <a:ea typeface="楷体_GB2312" pitchFamily="49" charset="-122"/>
              </a:rPr>
              <a:t>·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用肥皂和水彻底清洗双手，或者定期使用含酒精的手擦清结双手（触摸口鼻或接触有可能污染的表面时尤其予以注意）； </a:t>
            </a:r>
            <a:br>
              <a:rPr lang="zh-CN" altLang="en-US" sz="32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3200">
                <a:latin typeface="Arial"/>
                <a:ea typeface="楷体_GB2312" pitchFamily="49" charset="-122"/>
              </a:rPr>
              <a:t>   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200">
                <a:latin typeface="Arial"/>
                <a:ea typeface="楷体_GB2312" pitchFamily="49" charset="-122"/>
              </a:rPr>
              <a:t>·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避免密切接触可能生病的人； </a:t>
            </a:r>
            <a:br>
              <a:rPr lang="zh-CN" altLang="en-US" sz="32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3200">
                <a:latin typeface="Arial"/>
                <a:ea typeface="楷体_GB2312" pitchFamily="49" charset="-122"/>
              </a:rPr>
              <a:t>   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200">
                <a:latin typeface="Arial"/>
                <a:ea typeface="楷体_GB2312" pitchFamily="49" charset="-122"/>
              </a:rPr>
              <a:t>·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尽量减少在人多的地方逗留的时间； </a:t>
            </a:r>
            <a:br>
              <a:rPr lang="zh-CN" altLang="en-US" sz="32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3200">
                <a:latin typeface="Arial"/>
                <a:ea typeface="楷体_GB2312" pitchFamily="49" charset="-122"/>
              </a:rPr>
              <a:t>   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200">
                <a:latin typeface="Arial"/>
                <a:ea typeface="楷体_GB2312" pitchFamily="49" charset="-122"/>
              </a:rPr>
              <a:t>·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开窗通风，增加室内空气流动； </a:t>
            </a:r>
            <a:br>
              <a:rPr lang="zh-CN" altLang="en-US" sz="32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3200">
                <a:latin typeface="Arial"/>
                <a:ea typeface="楷体_GB2312" pitchFamily="49" charset="-122"/>
              </a:rPr>
              <a:t>   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200">
                <a:latin typeface="Arial"/>
                <a:ea typeface="楷体_GB2312" pitchFamily="49" charset="-122"/>
              </a:rPr>
              <a:t>·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保持良好的卫生习惯，包括睡眠充足，膳食营养和坚持锻炼。 </a:t>
            </a:r>
          </a:p>
          <a:p>
            <a:pPr algn="l"/>
            <a:r>
              <a:rPr lang="en-US" altLang="zh-CN"/>
              <a:t>·</a:t>
            </a:r>
            <a:endParaRPr lang="en-US" altLang="zh-CN" sz="32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1366838" y="889000"/>
            <a:ext cx="77771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怎样才能保护自己</a:t>
            </a:r>
          </a:p>
          <a:p>
            <a:pPr algn="l"/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        免于感染甲型</a:t>
            </a:r>
            <a:r>
              <a:rPr lang="en-US" altLang="zh-CN" sz="3600">
                <a:solidFill>
                  <a:schemeClr val="bg1"/>
                </a:solidFill>
                <a:ea typeface="黑体" pitchFamily="2" charset="-122"/>
              </a:rPr>
              <a:t>H1N1</a:t>
            </a:r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流感？</a:t>
            </a:r>
            <a:r>
              <a:rPr lang="zh-CN" altLang="en-US" sz="3600">
                <a:solidFill>
                  <a:srgbClr val="FF3399"/>
                </a:solidFill>
                <a:ea typeface="黑体" pitchFamily="2" charset="-122"/>
              </a:rPr>
              <a:t> </a:t>
            </a:r>
          </a:p>
        </p:txBody>
      </p:sp>
      <p:pic>
        <p:nvPicPr>
          <p:cNvPr id="12299" name="Picture 11" descr="shouhu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shouhu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755650" y="2060575"/>
            <a:ext cx="8388350" cy="4554538"/>
          </a:xfrm>
          <a:prstGeom prst="rect">
            <a:avLst/>
          </a:prstGeom>
          <a:solidFill>
            <a:schemeClr val="bg1">
              <a:alpha val="80000"/>
            </a:schemeClr>
          </a:solidFill>
          <a:ln w="76200">
            <a:pattFill prst="horzBrick">
              <a:fgClr>
                <a:srgbClr val="FF3399"/>
              </a:fgClr>
              <a:bgClr>
                <a:srgbClr val="FFCC66"/>
              </a:bgClr>
            </a:patt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3200">
                <a:ea typeface="楷体_GB2312" pitchFamily="49" charset="-122"/>
              </a:rPr>
              <a:t>1</a:t>
            </a:r>
            <a:r>
              <a:rPr lang="zh-CN" altLang="en-US" sz="3200">
                <a:ea typeface="楷体_GB2312" pitchFamily="49" charset="-122"/>
              </a:rPr>
              <a:t>、如感不适，应留在家中，不去人员密集的地方；</a:t>
            </a:r>
            <a:br>
              <a:rPr lang="zh-CN" altLang="en-US" sz="3200">
                <a:ea typeface="楷体_GB2312" pitchFamily="49" charset="-122"/>
              </a:rPr>
            </a:br>
            <a:r>
              <a:rPr lang="en-US" altLang="zh-CN" sz="3200">
                <a:ea typeface="楷体_GB2312" pitchFamily="49" charset="-122"/>
              </a:rPr>
              <a:t>2</a:t>
            </a:r>
            <a:r>
              <a:rPr lang="zh-CN" altLang="en-US" sz="3200">
                <a:ea typeface="楷体_GB2312" pitchFamily="49" charset="-122"/>
              </a:rPr>
              <a:t>、多休息，喝大量的水；</a:t>
            </a:r>
            <a:br>
              <a:rPr lang="zh-CN" altLang="en-US" sz="3200">
                <a:ea typeface="楷体_GB2312" pitchFamily="49" charset="-122"/>
              </a:rPr>
            </a:br>
            <a:r>
              <a:rPr lang="en-US" altLang="zh-CN" sz="3200">
                <a:ea typeface="楷体_GB2312" pitchFamily="49" charset="-122"/>
              </a:rPr>
              <a:t>3</a:t>
            </a:r>
            <a:r>
              <a:rPr lang="zh-CN" altLang="en-US" sz="3200">
                <a:ea typeface="楷体_GB2312" pitchFamily="49" charset="-122"/>
              </a:rPr>
              <a:t>、咳嗽或打喷嚏时，用一次性纸巾遮掩住嘴和鼻子，用完后的纸巾应处理妥当；</a:t>
            </a:r>
            <a:br>
              <a:rPr lang="zh-CN" altLang="en-US" sz="3200">
                <a:ea typeface="楷体_GB2312" pitchFamily="49" charset="-122"/>
              </a:rPr>
            </a:br>
            <a:r>
              <a:rPr lang="en-US" altLang="zh-CN" sz="3200">
                <a:ea typeface="楷体_GB2312" pitchFamily="49" charset="-122"/>
              </a:rPr>
              <a:t>4</a:t>
            </a:r>
            <a:r>
              <a:rPr lang="zh-CN" altLang="en-US" sz="3200">
                <a:ea typeface="楷体_GB2312" pitchFamily="49" charset="-122"/>
              </a:rPr>
              <a:t>、勤洗手，每次都用肥皂彻底清洗，尤其咳嗽打喷嚏后</a:t>
            </a:r>
            <a:br>
              <a:rPr lang="zh-CN" altLang="en-US" sz="3200">
                <a:ea typeface="楷体_GB2312" pitchFamily="49" charset="-122"/>
              </a:rPr>
            </a:br>
            <a:r>
              <a:rPr lang="en-US" altLang="zh-CN" sz="3200">
                <a:ea typeface="楷体_GB2312" pitchFamily="49" charset="-122"/>
              </a:rPr>
              <a:t>5</a:t>
            </a:r>
            <a:r>
              <a:rPr lang="zh-CN" altLang="en-US" sz="3200">
                <a:ea typeface="楷体_GB2312" pitchFamily="49" charset="-122"/>
              </a:rPr>
              <a:t>、将自己的症状告诉家人朋友，尽量避免与他人接触。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116013" y="908050"/>
            <a:ext cx="76327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如果感觉自己感染了流感，</a:t>
            </a:r>
          </a:p>
          <a:p>
            <a:pPr algn="l"/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                                 应该怎么办？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1" name="Picture 19" descr="shouhu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</p:spPr>
      </p:pic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539750" y="2349500"/>
            <a:ext cx="8172450" cy="4054475"/>
          </a:xfrm>
          <a:prstGeom prst="rect">
            <a:avLst/>
          </a:prstGeom>
          <a:solidFill>
            <a:schemeClr val="bg1">
              <a:alpha val="80000"/>
            </a:schemeClr>
          </a:solidFill>
          <a:ln w="63500">
            <a:pattFill prst="horzBrick">
              <a:fgClr>
                <a:srgbClr val="FF3399"/>
              </a:fgClr>
              <a:bgClr>
                <a:srgbClr val="FFCC66"/>
              </a:bgClr>
            </a:patt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/>
              <a:t>·</a:t>
            </a:r>
            <a:r>
              <a:rPr lang="en-US" altLang="zh-CN" sz="32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、去医疗机构之前，应该首先与医护人员进行联系，报告自己的症状，解释为何会认为自己感染了甲型</a:t>
            </a:r>
            <a:r>
              <a:rPr lang="en-US" altLang="zh-CN" sz="3200">
                <a:latin typeface="楷体_GB2312" pitchFamily="49" charset="-122"/>
                <a:ea typeface="楷体_GB2312" pitchFamily="49" charset="-122"/>
              </a:rPr>
              <a:t>H1N1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流感；</a:t>
            </a:r>
            <a:br>
              <a:rPr lang="zh-CN" altLang="en-US" sz="3200">
                <a:latin typeface="楷体_GB2312" pitchFamily="49" charset="-122"/>
                <a:ea typeface="楷体_GB2312" pitchFamily="49" charset="-122"/>
              </a:rPr>
            </a:br>
            <a:r>
              <a:rPr lang="en-US" altLang="zh-CN" sz="32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、如果没法提前与医护人员联系，那么当抵达医院寻求诊断时，一定尽快把怀疑自己感染甲型</a:t>
            </a:r>
            <a:r>
              <a:rPr lang="en-US" altLang="zh-CN" sz="3200">
                <a:latin typeface="楷体_GB2312" pitchFamily="49" charset="-122"/>
                <a:ea typeface="楷体_GB2312" pitchFamily="49" charset="-122"/>
              </a:rPr>
              <a:t>H1N1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流感的想法告知医生；</a:t>
            </a:r>
            <a:br>
              <a:rPr lang="zh-CN" altLang="en-US" sz="3200">
                <a:latin typeface="楷体_GB2312" pitchFamily="49" charset="-122"/>
                <a:ea typeface="楷体_GB2312" pitchFamily="49" charset="-122"/>
              </a:rPr>
            </a:br>
            <a:r>
              <a:rPr lang="en-US" altLang="zh-CN" sz="320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、去医院途中，用口罩或其他东西遮盖住嘴和鼻子。</a:t>
            </a:r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1042988" y="1052513"/>
            <a:ext cx="77771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如果自己认为需要医学治疗，</a:t>
            </a:r>
          </a:p>
          <a:p>
            <a:pPr algn="l"/>
            <a:r>
              <a:rPr lang="zh-CN" altLang="en-US" sz="3600">
                <a:solidFill>
                  <a:schemeClr val="bg1"/>
                </a:solidFill>
                <a:ea typeface="黑体" pitchFamily="2" charset="-122"/>
              </a:rPr>
              <a:t>                                   应该怎么办 ？</a:t>
            </a:r>
            <a:r>
              <a:rPr lang="zh-CN" altLang="en-US" sz="3600">
                <a:solidFill>
                  <a:srgbClr val="FF3399"/>
                </a:solidFill>
                <a:ea typeface="黑体" pitchFamily="2" charset="-122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603</Words>
  <Application>Microsoft Office PowerPoint</Application>
  <PresentationFormat>全屏显示(4:3)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</vt:lpstr>
      <vt:lpstr>宋体</vt:lpstr>
      <vt:lpstr>楷体_GB2312</vt:lpstr>
      <vt:lpstr>黑体</vt:lpstr>
      <vt:lpstr>华文行楷</vt:lpstr>
      <vt:lpstr>华文新魏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Company>江西上犹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Windows 用户</cp:lastModifiedBy>
  <cp:revision>14</cp:revision>
  <dcterms:created xsi:type="dcterms:W3CDTF">2009-10-31T09:31:15Z</dcterms:created>
  <dcterms:modified xsi:type="dcterms:W3CDTF">2015-01-13T06:30:40Z</dcterms:modified>
</cp:coreProperties>
</file>