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4" r:id="rId23"/>
    <p:sldId id="278" r:id="rId24"/>
    <p:sldId id="285" r:id="rId25"/>
    <p:sldId id="279" r:id="rId26"/>
    <p:sldId id="286" r:id="rId27"/>
    <p:sldId id="280" r:id="rId28"/>
    <p:sldId id="287" r:id="rId29"/>
    <p:sldId id="288" r:id="rId30"/>
    <p:sldId id="291" r:id="rId31"/>
    <p:sldId id="289" r:id="rId32"/>
    <p:sldId id="292" r:id="rId33"/>
    <p:sldId id="290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9" r:id="rId50"/>
    <p:sldId id="308" r:id="rId51"/>
    <p:sldId id="311" r:id="rId52"/>
    <p:sldId id="312" r:id="rId53"/>
    <p:sldId id="313" r:id="rId54"/>
  </p:sldIdLst>
  <p:sldSz cx="9144000" cy="6858000" type="screen4x3"/>
  <p:notesSz cx="6858000" cy="9144000"/>
  <p:embeddedFontLst>
    <p:embeddedFont>
      <p:font typeface="微软雅黑" pitchFamily="34" charset="-122"/>
      <p:regular r:id="rId56"/>
      <p:bold r:id="rId57"/>
    </p:embeddedFont>
    <p:embeddedFont>
      <p:font typeface="Calibri" pitchFamily="34" charset="0"/>
      <p:regular r:id="rId58"/>
      <p:bold r:id="rId59"/>
      <p:italic r:id="rId60"/>
      <p:boldItalic r:id="rId61"/>
    </p:embeddedFont>
    <p:embeddedFont>
      <p:font typeface="幼圆" pitchFamily="49" charset="-122"/>
      <p:regular r:id="rId6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12" autoAdjust="0"/>
    <p:restoredTop sz="94660"/>
  </p:normalViewPr>
  <p:slideViewPr>
    <p:cSldViewPr showGuides="1">
      <p:cViewPr>
        <p:scale>
          <a:sx n="66" d="100"/>
          <a:sy n="66" d="100"/>
        </p:scale>
        <p:origin x="-750" y="-510"/>
      </p:cViewPr>
      <p:guideLst>
        <p:guide orient="horz" pos="3612"/>
        <p:guide orient="horz" pos="527"/>
        <p:guide orient="horz" pos="2160"/>
        <p:guide orient="horz" pos="1706"/>
        <p:guide orient="horz" pos="1026"/>
        <p:guide orient="horz" pos="2886"/>
        <p:guide pos="2880"/>
        <p:guide pos="158"/>
        <p:guide pos="5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3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2.fntdata"/><Relationship Id="rId61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5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1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A56F6-31C7-4718-B058-1719E87049D5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DE38D-8969-46E6-A5E5-64ACAE05AE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DE38D-8969-46E6-A5E5-64ACAE05AE5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C2EC5-F413-4BF4-B36F-B75AC7740D89}" type="datetimeFigureOut">
              <a:rPr lang="zh-CN" altLang="en-US" smtClean="0"/>
              <a:pPr/>
              <a:t>2011-1-8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FF228-AFDE-44B6-92AC-2E2ACAFB84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?fromuser=linshi961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请单击开始</a:t>
            </a:r>
            <a:endParaRPr lang="zh-CN" altLang="en-US" sz="4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Documents and Settings\lin\桌面\15\15\pn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362325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522618" y="2204864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81967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保持血压平衡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排除废物和多余的水分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刺激骨髓造血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维持骨骼的强壮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维持体内电解质、酸碱平衡</a:t>
            </a:r>
          </a:p>
          <a:p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1331640" y="3429000"/>
            <a:ext cx="309634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331640" y="400506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331640" y="458112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31640" y="508518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331640" y="5632217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5508104" y="3140968"/>
            <a:ext cx="2376264" cy="1080120"/>
          </a:xfrm>
          <a:prstGeom prst="wedgeRoundRectCallout">
            <a:avLst>
              <a:gd name="adj1" fmla="val -83178"/>
              <a:gd name="adj2" fmla="val -39386"/>
              <a:gd name="adj3" fmla="val 16667"/>
            </a:avLst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水</a:t>
            </a:r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盐调节 </a:t>
            </a:r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水盐代谢</a:t>
            </a:r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血压调控</a:t>
            </a:r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162272" y="2852738"/>
            <a:ext cx="946854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22"/>
          <p:cNvGrpSpPr/>
          <p:nvPr/>
        </p:nvGrpSpPr>
        <p:grpSpPr>
          <a:xfrm>
            <a:off x="568580" y="3429000"/>
            <a:ext cx="512851" cy="529004"/>
            <a:chOff x="7380312" y="4869160"/>
            <a:chExt cx="1224136" cy="1262692"/>
          </a:xfrm>
        </p:grpSpPr>
        <p:sp>
          <p:nvSpPr>
            <p:cNvPr id="17" name="右箭头 1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pic>
        <p:nvPicPr>
          <p:cNvPr id="22530" name="Picture 2" descr="C:\Documents and Settings\lin\桌面\肾\201005102305421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616" y="4280066"/>
            <a:ext cx="1885240" cy="1885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522618" y="2204864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81967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保持血压平衡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排除废物和多余的水分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刺激骨髓造血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维持骨骼的强壮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维持体内电解质、酸碱平衡</a:t>
            </a:r>
          </a:p>
          <a:p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1331640" y="3429000"/>
            <a:ext cx="309634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331640" y="400506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331640" y="458112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31640" y="508518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331640" y="5632217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5508104" y="3140968"/>
            <a:ext cx="2376264" cy="1080120"/>
          </a:xfrm>
          <a:prstGeom prst="wedgeRoundRectCallout">
            <a:avLst>
              <a:gd name="adj1" fmla="val -85621"/>
              <a:gd name="adj2" fmla="val 7646"/>
              <a:gd name="adj3" fmla="val 16667"/>
            </a:avLst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每天过</a:t>
            </a:r>
            <a:r>
              <a:rPr lang="zh-CN" altLang="en-US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滤</a:t>
            </a:r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1500</a:t>
            </a:r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1800</a:t>
            </a:r>
          </a:p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升血液</a:t>
            </a:r>
            <a:endParaRPr lang="zh-CN" altLang="en-US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162272" y="2852738"/>
            <a:ext cx="946854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22"/>
          <p:cNvGrpSpPr/>
          <p:nvPr/>
        </p:nvGrpSpPr>
        <p:grpSpPr>
          <a:xfrm>
            <a:off x="683568" y="4077072"/>
            <a:ext cx="512851" cy="529004"/>
            <a:chOff x="7380312" y="4869160"/>
            <a:chExt cx="1224136" cy="1262692"/>
          </a:xfrm>
        </p:grpSpPr>
        <p:sp>
          <p:nvSpPr>
            <p:cNvPr id="17" name="右箭头 1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pic>
        <p:nvPicPr>
          <p:cNvPr id="20" name="Picture 2" descr="C:\Documents and Settings\lin\桌面\肾\20100412091515_82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4160" y="4316987"/>
            <a:ext cx="1244152" cy="1617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522618" y="2204864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81967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保持血压平衡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排除废物和多余的水分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刺激骨髓造血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维持骨骼的强壮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维持体内电解质、酸碱平衡</a:t>
            </a:r>
          </a:p>
          <a:p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1331640" y="3429000"/>
            <a:ext cx="309634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331640" y="400506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331640" y="458112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31640" y="508518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331640" y="5632217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5508104" y="3140968"/>
            <a:ext cx="2376264" cy="1080120"/>
          </a:xfrm>
          <a:prstGeom prst="wedgeRoundRectCallout">
            <a:avLst>
              <a:gd name="adj1" fmla="val -85621"/>
              <a:gd name="adj2" fmla="val 61397"/>
              <a:gd name="adj3" fmla="val 16667"/>
            </a:avLst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分泌促红胞</a:t>
            </a:r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生成素</a:t>
            </a:r>
            <a:endParaRPr lang="zh-CN" altLang="en-US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162272" y="2852738"/>
            <a:ext cx="946854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17" name="右箭头 1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pic>
        <p:nvPicPr>
          <p:cNvPr id="1026" name="Picture 2" descr="C:\Documents and Settings\lin\桌面\200812241037097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7587" y="4245460"/>
            <a:ext cx="1797298" cy="160176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522618" y="2204864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81967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保持血压平衡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排除废物和多余的水分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刺激骨髓造血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维持骨骼的强壮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维持体内电解质、酸碱平衡</a:t>
            </a:r>
          </a:p>
          <a:p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1331640" y="3429000"/>
            <a:ext cx="309634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331640" y="400506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331640" y="458112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31640" y="508518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331640" y="5632217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5508104" y="3140968"/>
            <a:ext cx="2376264" cy="1080120"/>
          </a:xfrm>
          <a:prstGeom prst="wedgeRoundRectCallout">
            <a:avLst>
              <a:gd name="adj1" fmla="val -85621"/>
              <a:gd name="adj2" fmla="val 61397"/>
              <a:gd name="adj3" fmla="val 16667"/>
            </a:avLst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分泌促红胞</a:t>
            </a:r>
            <a:endParaRPr lang="en-US" altLang="zh-CN" sz="20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生成素</a:t>
            </a:r>
            <a:endParaRPr lang="zh-CN" altLang="en-US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-162272" y="2852738"/>
            <a:ext cx="946854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22"/>
          <p:cNvGrpSpPr/>
          <p:nvPr/>
        </p:nvGrpSpPr>
        <p:grpSpPr>
          <a:xfrm>
            <a:off x="9684568" y="6593498"/>
            <a:ext cx="512851" cy="529004"/>
            <a:chOff x="7380312" y="4869160"/>
            <a:chExt cx="1224136" cy="1262692"/>
          </a:xfrm>
        </p:grpSpPr>
        <p:sp>
          <p:nvSpPr>
            <p:cNvPr id="17" name="右箭头 1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pic>
        <p:nvPicPr>
          <p:cNvPr id="19" name="Picture 2" descr="C:\Documents and Settings\lin\桌面\200812241037097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7587" y="4245460"/>
            <a:ext cx="1797298" cy="160176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1" name="圆角矩形 20"/>
          <p:cNvSpPr/>
          <p:nvPr/>
        </p:nvSpPr>
        <p:spPr>
          <a:xfrm>
            <a:off x="5536570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21965E-6 L 3.33333E-6 -0.17827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7" grpId="1" animBg="1"/>
      <p:bldP spid="8" grpId="0"/>
      <p:bldP spid="14" grpId="0" animBg="1"/>
      <p:bldP spid="21" grpId="0" animBg="1"/>
      <p:bldP spid="2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28"/>
          <p:cNvGrpSpPr/>
          <p:nvPr/>
        </p:nvGrpSpPr>
        <p:grpSpPr>
          <a:xfrm>
            <a:off x="35496" y="2276872"/>
            <a:ext cx="9143995" cy="4640064"/>
            <a:chOff x="35496" y="2276872"/>
            <a:chExt cx="9143995" cy="4640064"/>
          </a:xfrm>
        </p:grpSpPr>
        <p:sp>
          <p:nvSpPr>
            <p:cNvPr id="5" name="右箭头 4"/>
            <p:cNvSpPr/>
            <p:nvPr/>
          </p:nvSpPr>
          <p:spPr>
            <a:xfrm>
              <a:off x="35496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任意多边形 5"/>
            <p:cNvSpPr/>
            <p:nvPr/>
          </p:nvSpPr>
          <p:spPr>
            <a:xfrm>
              <a:off x="3376460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为什么要保护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407692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496" y="2276872"/>
            <a:ext cx="9143995" cy="4640064"/>
            <a:chOff x="35496" y="2276872"/>
            <a:chExt cx="9143995" cy="4640064"/>
          </a:xfrm>
        </p:grpSpPr>
        <p:sp>
          <p:nvSpPr>
            <p:cNvPr id="9" name="右箭头 8"/>
            <p:cNvSpPr/>
            <p:nvPr/>
          </p:nvSpPr>
          <p:spPr>
            <a:xfrm>
              <a:off x="35496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任意多边形 10"/>
            <p:cNvSpPr/>
            <p:nvPr/>
          </p:nvSpPr>
          <p:spPr>
            <a:xfrm>
              <a:off x="6407692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任意多边形 9"/>
          <p:cNvSpPr/>
          <p:nvPr/>
        </p:nvSpPr>
        <p:spPr>
          <a:xfrm>
            <a:off x="3376460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5496" y="2305900"/>
            <a:ext cx="9143995" cy="4640064"/>
            <a:chOff x="6468" y="2576894"/>
            <a:chExt cx="9143995" cy="4640064"/>
          </a:xfrm>
        </p:grpSpPr>
        <p:sp>
          <p:nvSpPr>
            <p:cNvPr id="15" name="右箭头 14"/>
            <p:cNvSpPr/>
            <p:nvPr/>
          </p:nvSpPr>
          <p:spPr>
            <a:xfrm>
              <a:off x="6468" y="2576894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6378664" y="3930532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51520" y="391601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什么是</a:t>
              </a:r>
              <a:endParaRPr lang="en-US" altLang="zh-CN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肾脏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9618 L -0.00104 0.42913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6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12139E-6 L -8.33333E-7 -0.43075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2" presetClass="exit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337646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152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89017E-7 L -0.34219 -2.89017E-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152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80012" y="3861048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下弧形箭头 6"/>
          <p:cNvSpPr/>
          <p:nvPr/>
        </p:nvSpPr>
        <p:spPr>
          <a:xfrm>
            <a:off x="2699792" y="4581525"/>
            <a:ext cx="3528392" cy="1039514"/>
          </a:xfrm>
          <a:prstGeom prst="curvedUpArrow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8" name="下弧形箭头 7"/>
          <p:cNvSpPr/>
          <p:nvPr/>
        </p:nvSpPr>
        <p:spPr>
          <a:xfrm rot="10800000">
            <a:off x="2699792" y="2636912"/>
            <a:ext cx="3528392" cy="1039514"/>
          </a:xfrm>
          <a:prstGeom prst="curvedUpArrow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209114" y="3861048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肾病严重危害健康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22"/>
          <p:cNvGrpSpPr/>
          <p:nvPr/>
        </p:nvGrpSpPr>
        <p:grpSpPr>
          <a:xfrm>
            <a:off x="10044608" y="5756886"/>
            <a:ext cx="512851" cy="529004"/>
            <a:chOff x="7380312" y="4869160"/>
            <a:chExt cx="1224136" cy="1262692"/>
          </a:xfrm>
        </p:grpSpPr>
        <p:sp>
          <p:nvSpPr>
            <p:cNvPr id="12" name="右箭头 11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14" name="组合 22"/>
          <p:cNvGrpSpPr/>
          <p:nvPr/>
        </p:nvGrpSpPr>
        <p:grpSpPr>
          <a:xfrm>
            <a:off x="539552" y="2852738"/>
            <a:ext cx="512851" cy="529004"/>
            <a:chOff x="7380312" y="4869160"/>
            <a:chExt cx="1224136" cy="1262692"/>
          </a:xfrm>
        </p:grpSpPr>
        <p:sp>
          <p:nvSpPr>
            <p:cNvPr id="15" name="右箭头 14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152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680012" y="3861048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下弧形箭头 4"/>
          <p:cNvSpPr/>
          <p:nvPr/>
        </p:nvSpPr>
        <p:spPr>
          <a:xfrm>
            <a:off x="2699792" y="4581525"/>
            <a:ext cx="3528392" cy="1039514"/>
          </a:xfrm>
          <a:prstGeom prst="curvedUpArrow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6" name="下弧形箭头 5"/>
          <p:cNvSpPr/>
          <p:nvPr/>
        </p:nvSpPr>
        <p:spPr>
          <a:xfrm rot="10800000">
            <a:off x="2699792" y="2636912"/>
            <a:ext cx="3528392" cy="1039514"/>
          </a:xfrm>
          <a:prstGeom prst="curvedUpArrow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209114" y="3861048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肾病严重危害健康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84971E-6 L 0.18976 -1.84971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76 -1.84971E-6 L 0.18976 -0.2619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 animBg="1"/>
      <p:bldP spid="6" grpId="1" animBg="1"/>
      <p:bldP spid="7" grpId="0" animBg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152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930330" y="2060286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肾病严重危害健康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691680" y="2853333"/>
            <a:ext cx="2376264" cy="3024336"/>
            <a:chOff x="1187624" y="3069357"/>
            <a:chExt cx="2376264" cy="3024336"/>
          </a:xfrm>
        </p:grpSpPr>
        <p:sp>
          <p:nvSpPr>
            <p:cNvPr id="8" name="圆角矩形 7"/>
            <p:cNvSpPr/>
            <p:nvPr/>
          </p:nvSpPr>
          <p:spPr>
            <a:xfrm>
              <a:off x="1187624" y="3069357"/>
              <a:ext cx="2376264" cy="3024336"/>
            </a:xfrm>
            <a:prstGeom prst="roundRect">
              <a:avLst>
                <a:gd name="adj" fmla="val 323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水肿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中毒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血尿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高血压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蛋白尿</a:t>
              </a:r>
              <a:endPara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下箭头 11"/>
            <p:cNvSpPr/>
            <p:nvPr/>
          </p:nvSpPr>
          <p:spPr>
            <a:xfrm>
              <a:off x="1246242" y="3846072"/>
              <a:ext cx="2272395" cy="2088232"/>
            </a:xfrm>
            <a:prstGeom prst="downArrow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1691680" y="2852936"/>
            <a:ext cx="2376264" cy="504056"/>
          </a:xfrm>
          <a:prstGeom prst="round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肾炎，肾衰</a:t>
            </a:r>
            <a:endParaRPr lang="zh-CN" altLang="en-US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076056" y="2853333"/>
            <a:ext cx="2376264" cy="3024336"/>
            <a:chOff x="1187624" y="3069357"/>
            <a:chExt cx="2376264" cy="3024336"/>
          </a:xfrm>
        </p:grpSpPr>
        <p:sp>
          <p:nvSpPr>
            <p:cNvPr id="18" name="圆角矩形 17"/>
            <p:cNvSpPr/>
            <p:nvPr/>
          </p:nvSpPr>
          <p:spPr>
            <a:xfrm>
              <a:off x="1187624" y="3069357"/>
              <a:ext cx="2376264" cy="3024336"/>
            </a:xfrm>
            <a:prstGeom prst="roundRect">
              <a:avLst>
                <a:gd name="adj" fmla="val 323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危及</a:t>
              </a:r>
              <a:endParaRPr lang="en-US" altLang="zh-CN" sz="2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4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生命</a:t>
              </a:r>
            </a:p>
          </p:txBody>
        </p:sp>
        <p:sp>
          <p:nvSpPr>
            <p:cNvPr id="19" name="下箭头 18"/>
            <p:cNvSpPr/>
            <p:nvPr/>
          </p:nvSpPr>
          <p:spPr>
            <a:xfrm>
              <a:off x="1246242" y="3846072"/>
              <a:ext cx="2272395" cy="2088232"/>
            </a:xfrm>
            <a:prstGeom prst="downArrow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5076056" y="2852936"/>
            <a:ext cx="2376264" cy="504056"/>
          </a:xfrm>
          <a:prstGeom prst="round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尿毒症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02765" y="2827988"/>
            <a:ext cx="512851" cy="529004"/>
            <a:chOff x="7380312" y="4869160"/>
            <a:chExt cx="1224136" cy="1262692"/>
          </a:xfrm>
        </p:grpSpPr>
        <p:sp>
          <p:nvSpPr>
            <p:cNvPr id="24" name="右箭头 23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152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30330" y="2060286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肾病严重危害健康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91680" y="2853333"/>
            <a:ext cx="2376264" cy="3024336"/>
            <a:chOff x="1187624" y="3069357"/>
            <a:chExt cx="2376264" cy="3024336"/>
          </a:xfrm>
        </p:grpSpPr>
        <p:sp>
          <p:nvSpPr>
            <p:cNvPr id="6" name="圆角矩形 5"/>
            <p:cNvSpPr/>
            <p:nvPr/>
          </p:nvSpPr>
          <p:spPr>
            <a:xfrm>
              <a:off x="1187624" y="3069357"/>
              <a:ext cx="2376264" cy="3024336"/>
            </a:xfrm>
            <a:prstGeom prst="roundRect">
              <a:avLst>
                <a:gd name="adj" fmla="val 323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水肿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中毒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血尿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高血压</a:t>
              </a:r>
              <a:endParaRPr lang="en-US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zh-CN" sz="24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蛋白尿</a:t>
              </a:r>
              <a:endPara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下箭头 6"/>
            <p:cNvSpPr/>
            <p:nvPr/>
          </p:nvSpPr>
          <p:spPr>
            <a:xfrm>
              <a:off x="1246242" y="3846072"/>
              <a:ext cx="2272395" cy="2088232"/>
            </a:xfrm>
            <a:prstGeom prst="downArrow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1691680" y="2852936"/>
            <a:ext cx="2376264" cy="504056"/>
          </a:xfrm>
          <a:prstGeom prst="round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肾炎，肾衰</a:t>
            </a:r>
            <a:endParaRPr lang="zh-CN" altLang="en-US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076056" y="2853333"/>
            <a:ext cx="2376264" cy="3024336"/>
            <a:chOff x="1187624" y="3069357"/>
            <a:chExt cx="2376264" cy="3024336"/>
          </a:xfrm>
        </p:grpSpPr>
        <p:sp>
          <p:nvSpPr>
            <p:cNvPr id="10" name="圆角矩形 9"/>
            <p:cNvSpPr/>
            <p:nvPr/>
          </p:nvSpPr>
          <p:spPr>
            <a:xfrm>
              <a:off x="1187624" y="3069357"/>
              <a:ext cx="2376264" cy="3024336"/>
            </a:xfrm>
            <a:prstGeom prst="roundRect">
              <a:avLst>
                <a:gd name="adj" fmla="val 323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危及</a:t>
              </a:r>
              <a:endParaRPr lang="en-US" altLang="zh-CN" sz="2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4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生命</a:t>
              </a:r>
            </a:p>
          </p:txBody>
        </p:sp>
        <p:sp>
          <p:nvSpPr>
            <p:cNvPr id="11" name="下箭头 10"/>
            <p:cNvSpPr/>
            <p:nvPr/>
          </p:nvSpPr>
          <p:spPr>
            <a:xfrm>
              <a:off x="1246242" y="3846072"/>
              <a:ext cx="2272395" cy="2088232"/>
            </a:xfrm>
            <a:prstGeom prst="downArrow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5076056" y="2852936"/>
            <a:ext cx="2376264" cy="504056"/>
          </a:xfrm>
          <a:prstGeom prst="round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尿毒症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7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7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9525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707904" y="2564904"/>
            <a:ext cx="1728192" cy="1728192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4230554" y="3068960"/>
            <a:ext cx="835292" cy="72008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851920" y="382714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载入中</a:t>
            </a:r>
            <a:endParaRPr lang="zh-CN" altLang="en-US" sz="2400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-935707"/>
            <a:ext cx="9144000" cy="22764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1916832"/>
            <a:ext cx="12241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FFC000"/>
                </a:solidFill>
                <a:latin typeface="alphabold" pitchFamily="2" charset="0"/>
              </a:rPr>
              <a:t>de</a:t>
            </a:r>
            <a:endParaRPr lang="zh-CN" altLang="en-US" sz="11500" dirty="0">
              <a:solidFill>
                <a:srgbClr val="FFC000"/>
              </a:solidFill>
              <a:latin typeface="alphabold" pitchFamily="2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1331242"/>
            <a:ext cx="9144000" cy="9357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1551459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日常生活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3429000"/>
            <a:ext cx="9144000" cy="9357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91880" y="342900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护肾关键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3429000"/>
            <a:ext cx="9144000" cy="55172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0" y="2251298"/>
            <a:ext cx="9144000" cy="55172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0" y="1302668"/>
            <a:ext cx="9144000" cy="55172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07904" y="37890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制作者：林夕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31"/>
          <p:cNvGrpSpPr/>
          <p:nvPr/>
        </p:nvGrpSpPr>
        <p:grpSpPr>
          <a:xfrm>
            <a:off x="8595653" y="6212364"/>
            <a:ext cx="512851" cy="529004"/>
            <a:chOff x="7380312" y="4869160"/>
            <a:chExt cx="1224136" cy="1262692"/>
          </a:xfrm>
        </p:grpSpPr>
        <p:sp>
          <p:nvSpPr>
            <p:cNvPr id="24" name="右箭头 23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xit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xit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" presetClass="exit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63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0.16545 -3.7037E-7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-0.18906 1.85185E-6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64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45 -3.7037E-7 L 0.16545 -0.10417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906 2.22222E-6 L -0.18906 0.16967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93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93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/>
      <p:bldP spid="12" grpId="0" animBg="1"/>
      <p:bldP spid="13" grpId="0" animBg="1"/>
      <p:bldP spid="16" grpId="0"/>
      <p:bldP spid="20" grpId="0" animBg="1"/>
      <p:bldP spid="15" grpId="0"/>
      <p:bldP spid="15" grpId="1"/>
      <p:bldP spid="15" grpId="2"/>
      <p:bldP spid="21" grpId="0" animBg="1"/>
      <p:bldP spid="17" grpId="0"/>
      <p:bldP spid="17" grpId="1"/>
      <p:bldP spid="17" grpId="2"/>
      <p:bldP spid="26" grpId="0" animBg="1"/>
      <p:bldP spid="26" grpId="1" animBg="1"/>
      <p:bldP spid="25" grpId="0" animBg="1"/>
      <p:bldP spid="25" grpId="1" animBg="1"/>
      <p:bldP spid="23" grpId="0" animBg="1"/>
      <p:bldP spid="23" grpId="1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152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30330" y="2060286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肾病严重危害健康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944563" y="2060848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17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89017E-7 L -5.55556E-7 -0.1163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8208E-6 L 0 -0.17804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7804 L -0.29132 -0.17804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13" grpId="1" animBg="1"/>
      <p:bldP spid="13" grpId="2" animBg="1"/>
      <p:bldP spid="13" grpId="3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Picture 2" descr="D:\PPT\图片\精选39\精选39（www.rapidbbs.cn）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01833"/>
            <a:ext cx="3024336" cy="451955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0" y="3429000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工作压力大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活得</a:t>
            </a:r>
            <a:r>
              <a:rPr lang="zh-CN" altLang="zh-CN" sz="7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累</a:t>
            </a:r>
            <a:endParaRPr lang="zh-CN" altLang="en-US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8" name="右箭头 7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cxnSp>
        <p:nvCxnSpPr>
          <p:cNvPr id="14" name="直接连接符 13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Picture 2" descr="D:\PPT\图片\精选39\精选39（www.rapidbbs.cn）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01833"/>
            <a:ext cx="3024336" cy="4519555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工作压力大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活得</a:t>
            </a:r>
            <a:r>
              <a:rPr lang="zh-CN" altLang="zh-CN" sz="7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累</a:t>
            </a:r>
            <a:endParaRPr lang="zh-CN" altLang="en-US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熬</a:t>
            </a: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夜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抽烟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喝酒</a:t>
            </a:r>
            <a:endParaRPr lang="zh-CN" altLang="en-US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sp>
        <p:nvSpPr>
          <p:cNvPr id="11" name="TextBox 10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 descr="D:\PPT\图片\高清\本本收集整理 (4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8359" y="1484313"/>
            <a:ext cx="3023641" cy="4430539"/>
          </a:xfrm>
          <a:prstGeom prst="rect">
            <a:avLst/>
          </a:prstGeom>
          <a:noFill/>
        </p:spPr>
      </p:pic>
      <p:cxnSp>
        <p:nvCxnSpPr>
          <p:cNvPr id="12" name="直接连接符 11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熬</a:t>
            </a: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夜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抽烟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喝酒</a:t>
            </a:r>
            <a:endParaRPr lang="zh-CN" altLang="en-US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Picture 3" descr="D:\PPT\图片\高清\本本收集整理 (4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8359" y="1484313"/>
            <a:ext cx="3023641" cy="4430539"/>
          </a:xfrm>
          <a:prstGeom prst="rect">
            <a:avLst/>
          </a:prstGeom>
          <a:noFill/>
        </p:spPr>
      </p:pic>
      <p:cxnSp>
        <p:nvCxnSpPr>
          <p:cNvPr id="12" name="直接连接符 11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寒冷潮湿</a:t>
            </a:r>
            <a:endParaRPr lang="en-US" altLang="zh-CN" sz="3200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环境下工作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02" name="Picture 6" descr="C:\Documents and Settings\lin\桌面\196240_1204392020.jpg"/>
          <p:cNvPicPr>
            <a:picLocks noChangeAspect="1" noChangeArrowheads="1"/>
          </p:cNvPicPr>
          <p:nvPr/>
        </p:nvPicPr>
        <p:blipFill>
          <a:blip r:embed="rId3" cstate="print"/>
          <a:srcRect l="30778" t="8689"/>
          <a:stretch>
            <a:fillRect/>
          </a:stretch>
        </p:blipFill>
        <p:spPr bwMode="auto">
          <a:xfrm>
            <a:off x="832210" y="2420888"/>
            <a:ext cx="3739790" cy="3285509"/>
          </a:xfrm>
          <a:prstGeom prst="rect">
            <a:avLst/>
          </a:prstGeom>
          <a:noFill/>
        </p:spPr>
      </p:pic>
      <p:cxnSp>
        <p:nvCxnSpPr>
          <p:cNvPr id="11" name="直接连接符 10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寒冷潮湿</a:t>
            </a:r>
            <a:endParaRPr lang="en-US" altLang="zh-CN" sz="3200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环境下工作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6" descr="C:\Documents and Settings\lin\桌面\196240_1204392020.jpg"/>
          <p:cNvPicPr>
            <a:picLocks noChangeAspect="1" noChangeArrowheads="1"/>
          </p:cNvPicPr>
          <p:nvPr/>
        </p:nvPicPr>
        <p:blipFill>
          <a:blip r:embed="rId2" cstate="print"/>
          <a:srcRect l="30778" t="8689"/>
          <a:stretch>
            <a:fillRect/>
          </a:stretch>
        </p:blipFill>
        <p:spPr bwMode="auto">
          <a:xfrm>
            <a:off x="832210" y="2420888"/>
            <a:ext cx="3739790" cy="3285509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性生活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6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频</a:t>
            </a:r>
            <a:r>
              <a:rPr lang="zh-CN" altLang="en-US" sz="6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繁</a:t>
            </a:r>
            <a:endParaRPr lang="zh-CN" altLang="en-US" sz="6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 descr="C:\Documents and Settings\lin\桌面\01300000165488122302295679475.jpg"/>
          <p:cNvPicPr>
            <a:picLocks noChangeAspect="1" noChangeArrowheads="1"/>
          </p:cNvPicPr>
          <p:nvPr/>
        </p:nvPicPr>
        <p:blipFill>
          <a:blip r:embed="rId3" cstate="print"/>
          <a:srcRect b="17093"/>
          <a:stretch>
            <a:fillRect/>
          </a:stretch>
        </p:blipFill>
        <p:spPr bwMode="auto">
          <a:xfrm>
            <a:off x="933872" y="1700808"/>
            <a:ext cx="3566120" cy="4320580"/>
          </a:xfrm>
          <a:prstGeom prst="rect">
            <a:avLst/>
          </a:prstGeom>
          <a:noFill/>
        </p:spPr>
      </p:pic>
      <p:cxnSp>
        <p:nvCxnSpPr>
          <p:cNvPr id="12" name="直接连接符 11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性生活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6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频</a:t>
            </a:r>
            <a:r>
              <a:rPr lang="zh-CN" altLang="en-US" sz="6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繁</a:t>
            </a:r>
            <a:endParaRPr lang="zh-CN" altLang="en-US" sz="6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 descr="C:\Documents and Settings\lin\桌面\01300000165488122302295679475.jpg"/>
          <p:cNvPicPr>
            <a:picLocks noChangeAspect="1" noChangeArrowheads="1"/>
          </p:cNvPicPr>
          <p:nvPr/>
        </p:nvPicPr>
        <p:blipFill>
          <a:blip r:embed="rId3" cstate="print"/>
          <a:srcRect b="17093"/>
          <a:stretch>
            <a:fillRect/>
          </a:stretch>
        </p:blipFill>
        <p:spPr bwMode="auto">
          <a:xfrm>
            <a:off x="933872" y="1700808"/>
            <a:ext cx="3566120" cy="4320580"/>
          </a:xfrm>
          <a:prstGeom prst="rect">
            <a:avLst/>
          </a:prstGeom>
          <a:noFill/>
        </p:spPr>
      </p:pic>
      <p:cxnSp>
        <p:nvCxnSpPr>
          <p:cNvPr id="12" name="直接连接符 11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91880" y="836613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内部原因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91880" y="8367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外部原因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572000" y="2852936"/>
            <a:ext cx="2808312" cy="2505471"/>
            <a:chOff x="4572000" y="2852936"/>
            <a:chExt cx="2808312" cy="2505471"/>
          </a:xfrm>
        </p:grpSpPr>
        <p:sp>
          <p:nvSpPr>
            <p:cNvPr id="20" name="TextBox 19"/>
            <p:cNvSpPr txBox="1"/>
            <p:nvPr/>
          </p:nvSpPr>
          <p:spPr>
            <a:xfrm>
              <a:off x="4572000" y="2923282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微软雅黑" pitchFamily="34" charset="-122"/>
                  <a:ea typeface="微软雅黑" pitchFamily="34" charset="-122"/>
                </a:rPr>
                <a:t>环境污染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72000" y="3384947"/>
              <a:ext cx="2448272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 flipV="1">
              <a:off x="4572000" y="2852936"/>
              <a:ext cx="0" cy="250547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72000" y="3529608"/>
              <a:ext cx="280831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大气，水含有毒物质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各种辐射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dirty="0" smtClean="0"/>
            </a:p>
          </p:txBody>
        </p:sp>
      </p:grpSp>
      <p:pic>
        <p:nvPicPr>
          <p:cNvPr id="27" name="Picture 2" descr="D:\PPT\图片\WWF海报\WWF海报\eb44f08d8ffc722eb21bba6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09657" y="2708275"/>
            <a:ext cx="3503573" cy="2627680"/>
          </a:xfrm>
          <a:prstGeom prst="rect">
            <a:avLst/>
          </a:prstGeom>
          <a:noFill/>
        </p:spPr>
      </p:pic>
      <p:grpSp>
        <p:nvGrpSpPr>
          <p:cNvPr id="29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30" name="右箭头 29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-2484784" y="105273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水肿？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3608" y="306863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68544" y="52292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头痛？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972600" y="181481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耳鸣？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260632" y="357301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眼花？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556792" y="335699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夜尿增多？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2548408" y="2428875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腰疼？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772816" y="4581525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头昏？</a:t>
            </a:r>
          </a:p>
        </p:txBody>
      </p:sp>
      <p:grpSp>
        <p:nvGrpSpPr>
          <p:cNvPr id="3" name="组合 29"/>
          <p:cNvGrpSpPr/>
          <p:nvPr/>
        </p:nvGrpSpPr>
        <p:grpSpPr>
          <a:xfrm>
            <a:off x="8595653" y="6212364"/>
            <a:ext cx="512851" cy="529004"/>
            <a:chOff x="7380312" y="4869160"/>
            <a:chExt cx="1224136" cy="1262692"/>
          </a:xfrm>
        </p:grpSpPr>
        <p:sp>
          <p:nvSpPr>
            <p:cNvPr id="31" name="右箭头 30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sp>
        <p:nvSpPr>
          <p:cNvPr id="26" name="TextBox 25"/>
          <p:cNvSpPr txBox="1"/>
          <p:nvPr/>
        </p:nvSpPr>
        <p:spPr>
          <a:xfrm rot="1061975">
            <a:off x="2355813" y="2708920"/>
            <a:ext cx="4752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是肾的问题！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62 2.96296E-6 L 0.5316 2.96296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316 2.96296E-6 L 0.59462 2.96296E-6 " pathEditMode="relative" rAng="0" ptsTypes="AA">
                                      <p:cBhvr>
                                        <p:cTn id="8" dur="4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579 1.85185E-6 L -0.4882 1.85185E-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4882 1.85185E-6 L -0.58646 1.85185E-6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9063 -1.48148E-6 L 0.5316 -1.48148E-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5316 -1.48148E-6 L 0.58577 -1.48148E-6 " pathEditMode="relative" rAng="0" ptsTypes="AA">
                                      <p:cBhvr>
                                        <p:cTn id="16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58 3.7037E-7 L -0.48038 3.7037E-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48038 3.7037E-7 L -0.58663 3.7037E-7 " pathEditMode="relative" rAng="0" ptsTypes="AA">
                                      <p:cBhvr>
                                        <p:cTn id="20" dur="4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9063 -3.7037E-7 L 0.5316 -3.7037E-7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5316 -3.7037E-7 L 0.59462 -3.7037E-7 " pathEditMode="relative" rAng="0" ptsTypes="AA">
                                      <p:cBhvr>
                                        <p:cTn id="24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58 -4.81481E-6 L -0.48039 -4.81481E-6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4842 -4.81481E-6 L -0.61025 -4.81481E-6 " pathEditMode="relative" rAng="0" ptsTypes="AA">
                                      <p:cBhvr>
                                        <p:cTn id="28" dur="4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9062 1.85185E-6 L 0.53159 1.85185E-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53159 1.85185E-6 L 0.59444 1.85185E-6 " pathEditMode="relative" rAng="0" ptsTypes="AA">
                                      <p:cBhvr>
                                        <p:cTn id="32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2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2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8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2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8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8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2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ntr" presetSubtype="32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5" grpId="2"/>
      <p:bldP spid="20" grpId="0"/>
      <p:bldP spid="20" grpId="1"/>
      <p:bldP spid="20" grpId="2"/>
      <p:bldP spid="21" grpId="0"/>
      <p:bldP spid="21" grpId="1"/>
      <p:bldP spid="22" grpId="0"/>
      <p:bldP spid="22" grpId="1"/>
      <p:bldP spid="22" grpId="2"/>
      <p:bldP spid="23" grpId="0"/>
      <p:bldP spid="23" grpId="1"/>
      <p:bldP spid="24" grpId="0"/>
      <p:bldP spid="24" grpId="1"/>
      <p:bldP spid="24" grpId="2"/>
      <p:bldP spid="25" grpId="0"/>
      <p:bldP spid="25" grpId="1"/>
      <p:bldP spid="25" grpId="2"/>
      <p:bldP spid="26" grpId="0"/>
      <p:bldP spid="2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91880" y="8367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外部原因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572000" y="2852936"/>
            <a:ext cx="2808312" cy="2505471"/>
            <a:chOff x="4572000" y="2852936"/>
            <a:chExt cx="2808312" cy="2505471"/>
          </a:xfrm>
        </p:grpSpPr>
        <p:sp>
          <p:nvSpPr>
            <p:cNvPr id="20" name="TextBox 19"/>
            <p:cNvSpPr txBox="1"/>
            <p:nvPr/>
          </p:nvSpPr>
          <p:spPr>
            <a:xfrm>
              <a:off x="4572000" y="2923282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微软雅黑" pitchFamily="34" charset="-122"/>
                  <a:ea typeface="微软雅黑" pitchFamily="34" charset="-122"/>
                </a:rPr>
                <a:t>环境污染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72000" y="3384947"/>
              <a:ext cx="2448272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 flipV="1">
              <a:off x="4572000" y="2852936"/>
              <a:ext cx="0" cy="250547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72000" y="3529608"/>
              <a:ext cx="280831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大气，水含有毒物质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各种辐射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dirty="0" smtClean="0"/>
            </a:p>
          </p:txBody>
        </p:sp>
      </p:grpSp>
      <p:pic>
        <p:nvPicPr>
          <p:cNvPr id="27" name="Picture 2" descr="D:\PPT\图片\WWF海报\WWF海报\eb44f08d8ffc722eb21bba6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09657" y="2708275"/>
            <a:ext cx="3503573" cy="2627680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91880" y="8367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外部原因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72000" y="2852936"/>
            <a:ext cx="2808312" cy="2505471"/>
            <a:chOff x="4572000" y="2852936"/>
            <a:chExt cx="2808312" cy="2505471"/>
          </a:xfrm>
        </p:grpSpPr>
        <p:sp>
          <p:nvSpPr>
            <p:cNvPr id="20" name="TextBox 19"/>
            <p:cNvSpPr txBox="1"/>
            <p:nvPr/>
          </p:nvSpPr>
          <p:spPr>
            <a:xfrm>
              <a:off x="4572000" y="2923282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 dirty="0" smtClean="0">
                  <a:latin typeface="微软雅黑" pitchFamily="34" charset="-122"/>
                  <a:ea typeface="微软雅黑" pitchFamily="34" charset="-122"/>
                </a:rPr>
                <a:t>饮食不安全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72000" y="3384947"/>
              <a:ext cx="2448272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 flipV="1">
              <a:off x="4572000" y="2852936"/>
              <a:ext cx="0" cy="250547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72000" y="3529608"/>
              <a:ext cx="280831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残留农药</a:t>
              </a:r>
              <a:r>
                <a:rPr lang="zh-CN" altLang="en-US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的果蔬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激素催长</a:t>
              </a:r>
              <a:r>
                <a:rPr lang="zh-CN" altLang="en-US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的肉类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浸泡福尔马林的海鲜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dirty="0" smtClean="0"/>
            </a:p>
          </p:txBody>
        </p:sp>
      </p:grpSp>
      <p:pic>
        <p:nvPicPr>
          <p:cNvPr id="1027" name="Picture 3" descr="D:\PPT\图片\动物\动物\乌夜啼收藏动物图片 (10).jpg"/>
          <p:cNvPicPr>
            <a:picLocks noChangeAspect="1" noChangeArrowheads="1"/>
          </p:cNvPicPr>
          <p:nvPr/>
        </p:nvPicPr>
        <p:blipFill>
          <a:blip r:embed="rId2" cstate="print"/>
          <a:srcRect r="-1419"/>
          <a:stretch>
            <a:fillRect/>
          </a:stretch>
        </p:blipFill>
        <p:spPr bwMode="auto">
          <a:xfrm>
            <a:off x="827088" y="1628800"/>
            <a:ext cx="3744912" cy="4392923"/>
          </a:xfrm>
          <a:prstGeom prst="rect">
            <a:avLst/>
          </a:prstGeom>
          <a:noFill/>
        </p:spPr>
      </p:pic>
      <p:grpSp>
        <p:nvGrpSpPr>
          <p:cNvPr id="14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15" name="右箭头 14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91880" y="8367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外部原因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12"/>
          <p:cNvGrpSpPr/>
          <p:nvPr/>
        </p:nvGrpSpPr>
        <p:grpSpPr>
          <a:xfrm>
            <a:off x="4572000" y="2852936"/>
            <a:ext cx="2808312" cy="2505471"/>
            <a:chOff x="4572000" y="2852936"/>
            <a:chExt cx="2808312" cy="2505471"/>
          </a:xfrm>
        </p:grpSpPr>
        <p:sp>
          <p:nvSpPr>
            <p:cNvPr id="20" name="TextBox 19"/>
            <p:cNvSpPr txBox="1"/>
            <p:nvPr/>
          </p:nvSpPr>
          <p:spPr>
            <a:xfrm>
              <a:off x="4572000" y="2923282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 dirty="0" smtClean="0">
                  <a:latin typeface="微软雅黑" pitchFamily="34" charset="-122"/>
                  <a:ea typeface="微软雅黑" pitchFamily="34" charset="-122"/>
                </a:rPr>
                <a:t>饮食不安全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72000" y="3384947"/>
              <a:ext cx="2448272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 flipV="1">
              <a:off x="4572000" y="2852936"/>
              <a:ext cx="0" cy="250547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72000" y="3529608"/>
              <a:ext cx="280831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残留农药</a:t>
              </a:r>
              <a:r>
                <a:rPr lang="zh-CN" altLang="en-US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的果蔬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激素催长</a:t>
              </a:r>
              <a:r>
                <a:rPr lang="zh-CN" altLang="en-US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的肉类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浸泡福尔马林的海鲜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dirty="0" smtClean="0"/>
            </a:p>
          </p:txBody>
        </p:sp>
      </p:grpSp>
      <p:pic>
        <p:nvPicPr>
          <p:cNvPr id="1027" name="Picture 3" descr="D:\PPT\图片\动物\动物\乌夜啼收藏动物图片 (10).jpg"/>
          <p:cNvPicPr>
            <a:picLocks noChangeAspect="1" noChangeArrowheads="1"/>
          </p:cNvPicPr>
          <p:nvPr/>
        </p:nvPicPr>
        <p:blipFill>
          <a:blip r:embed="rId2" cstate="print"/>
          <a:srcRect r="-1419"/>
          <a:stretch>
            <a:fillRect/>
          </a:stretch>
        </p:blipFill>
        <p:spPr bwMode="auto">
          <a:xfrm>
            <a:off x="827088" y="1628800"/>
            <a:ext cx="3744912" cy="4392923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91880" y="8367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外部原因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72000" y="2852936"/>
            <a:ext cx="2808312" cy="3384376"/>
            <a:chOff x="4572000" y="2852936"/>
            <a:chExt cx="2808312" cy="3384376"/>
          </a:xfrm>
        </p:grpSpPr>
        <p:sp>
          <p:nvSpPr>
            <p:cNvPr id="20" name="TextBox 19"/>
            <p:cNvSpPr txBox="1"/>
            <p:nvPr/>
          </p:nvSpPr>
          <p:spPr>
            <a:xfrm>
              <a:off x="4572000" y="2923282"/>
              <a:ext cx="2016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 dirty="0" smtClean="0">
                  <a:latin typeface="微软雅黑" pitchFamily="34" charset="-122"/>
                  <a:ea typeface="微软雅黑" pitchFamily="34" charset="-122"/>
                </a:rPr>
                <a:t>过量使用药物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72000" y="3384947"/>
              <a:ext cx="2448272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 flipV="1">
              <a:off x="4572000" y="2852936"/>
              <a:ext cx="0" cy="250547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72000" y="3421156"/>
              <a:ext cx="2808312" cy="2816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心脑血管药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消炎镇痛药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补肾壮阳药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避孕药、抗生素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减肥药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dirty="0" smtClean="0"/>
            </a:p>
          </p:txBody>
        </p:sp>
      </p:grpSp>
      <p:pic>
        <p:nvPicPr>
          <p:cNvPr id="2051" name="Picture 3" descr="C:\Documents and Settings\lin\桌面\图片1.jpg"/>
          <p:cNvPicPr>
            <a:picLocks noChangeAspect="1" noChangeArrowheads="1"/>
          </p:cNvPicPr>
          <p:nvPr/>
        </p:nvPicPr>
        <p:blipFill>
          <a:blip r:embed="rId2" cstate="print"/>
          <a:srcRect l="13591" r="16331"/>
          <a:stretch>
            <a:fillRect/>
          </a:stretch>
        </p:blipFill>
        <p:spPr bwMode="auto">
          <a:xfrm>
            <a:off x="827088" y="2046288"/>
            <a:ext cx="3707904" cy="3975100"/>
          </a:xfrm>
          <a:prstGeom prst="rect">
            <a:avLst/>
          </a:prstGeom>
          <a:noFill/>
        </p:spPr>
      </p:pic>
      <p:grpSp>
        <p:nvGrpSpPr>
          <p:cNvPr id="14" name="组合 22"/>
          <p:cNvGrpSpPr/>
          <p:nvPr/>
        </p:nvGrpSpPr>
        <p:grpSpPr>
          <a:xfrm>
            <a:off x="250825" y="5492384"/>
            <a:ext cx="512851" cy="529004"/>
            <a:chOff x="7380312" y="4869160"/>
            <a:chExt cx="1224136" cy="1262692"/>
          </a:xfrm>
        </p:grpSpPr>
        <p:sp>
          <p:nvSpPr>
            <p:cNvPr id="15" name="右箭头 14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1520" y="807684"/>
            <a:ext cx="3254874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现代人更易得肾病</a:t>
            </a:r>
            <a:endParaRPr lang="zh-CN" altLang="en-US" sz="2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48338" y="1383748"/>
            <a:ext cx="16997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0" y="6021388"/>
            <a:ext cx="9144000" cy="836612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91880" y="83671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外部原因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12"/>
          <p:cNvGrpSpPr/>
          <p:nvPr/>
        </p:nvGrpSpPr>
        <p:grpSpPr>
          <a:xfrm>
            <a:off x="4572000" y="2852936"/>
            <a:ext cx="2808312" cy="3384376"/>
            <a:chOff x="4572000" y="2852936"/>
            <a:chExt cx="2808312" cy="3384376"/>
          </a:xfrm>
        </p:grpSpPr>
        <p:sp>
          <p:nvSpPr>
            <p:cNvPr id="20" name="TextBox 19"/>
            <p:cNvSpPr txBox="1"/>
            <p:nvPr/>
          </p:nvSpPr>
          <p:spPr>
            <a:xfrm>
              <a:off x="4572000" y="2923282"/>
              <a:ext cx="2016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 dirty="0" smtClean="0"/>
                <a:t>过量使用药物</a:t>
              </a:r>
              <a:endParaRPr lang="zh-CN" altLang="en-US" sz="24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572000" y="3384947"/>
              <a:ext cx="2448272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 flipV="1">
              <a:off x="4572000" y="2852936"/>
              <a:ext cx="0" cy="250547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572000" y="3421156"/>
              <a:ext cx="2808312" cy="2816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心脑血管药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消炎镇痛药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补肾壮阳药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避孕药、抗生素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减肥药</a:t>
              </a:r>
              <a:endParaRPr lang="en-US" altLang="zh-CN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dirty="0" smtClean="0"/>
            </a:p>
          </p:txBody>
        </p:sp>
      </p:grpSp>
      <p:pic>
        <p:nvPicPr>
          <p:cNvPr id="2051" name="Picture 3" descr="C:\Documents and Settings\lin\桌面\图片1.jpg"/>
          <p:cNvPicPr>
            <a:picLocks noChangeAspect="1" noChangeArrowheads="1"/>
          </p:cNvPicPr>
          <p:nvPr/>
        </p:nvPicPr>
        <p:blipFill>
          <a:blip r:embed="rId2" cstate="print"/>
          <a:srcRect l="13591" r="16331"/>
          <a:stretch>
            <a:fillRect/>
          </a:stretch>
        </p:blipFill>
        <p:spPr bwMode="auto">
          <a:xfrm>
            <a:off x="827088" y="2046288"/>
            <a:ext cx="3707904" cy="3975100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4" presetClass="exit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3254874" y="836613"/>
            <a:ext cx="6761268" cy="576163"/>
            <a:chOff x="-3254874" y="836613"/>
            <a:chExt cx="6761268" cy="576163"/>
          </a:xfrm>
        </p:grpSpPr>
        <p:sp>
          <p:nvSpPr>
            <p:cNvPr id="2" name="圆角矩形 1"/>
            <p:cNvSpPr/>
            <p:nvPr/>
          </p:nvSpPr>
          <p:spPr>
            <a:xfrm>
              <a:off x="251520" y="836712"/>
              <a:ext cx="3254874" cy="576064"/>
            </a:xfrm>
            <a:prstGeom prst="round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现代人更易得肾病</a:t>
              </a:r>
              <a:endParaRPr lang="zh-CN" altLang="en-US" sz="2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3254874" y="836613"/>
              <a:ext cx="3254874" cy="576064"/>
            </a:xfrm>
            <a:prstGeom prst="round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肾病严重危害健康</a:t>
              </a:r>
              <a:endParaRPr lang="zh-CN" altLang="en-US" sz="2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-96348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50289E-6 L 0.48628 1.50289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9.82659E-7 L 0 0.11214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" y="2276872"/>
            <a:ext cx="9143995" cy="4640064"/>
            <a:chOff x="4" y="2276872"/>
            <a:chExt cx="9143995" cy="4640064"/>
          </a:xfrm>
        </p:grpSpPr>
        <p:sp>
          <p:nvSpPr>
            <p:cNvPr id="8" name="右箭头 7"/>
            <p:cNvSpPr/>
            <p:nvPr/>
          </p:nvSpPr>
          <p:spPr>
            <a:xfrm>
              <a:off x="4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任意多边形 9"/>
            <p:cNvSpPr/>
            <p:nvPr/>
          </p:nvSpPr>
          <p:spPr>
            <a:xfrm>
              <a:off x="6372200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36859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什么是</a:t>
              </a:r>
              <a:endParaRPr lang="en-US" altLang="zh-CN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肾脏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右箭头 18"/>
          <p:cNvSpPr/>
          <p:nvPr/>
        </p:nvSpPr>
        <p:spPr>
          <a:xfrm>
            <a:off x="4" y="2276872"/>
            <a:ext cx="9143995" cy="4640064"/>
          </a:xfrm>
          <a:prstGeom prst="rightArrow">
            <a:avLst/>
          </a:prstGeom>
          <a:gradFill rotWithShape="0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任意多边形 19"/>
          <p:cNvSpPr/>
          <p:nvPr/>
        </p:nvSpPr>
        <p:spPr>
          <a:xfrm>
            <a:off x="6372200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236859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376460" y="707210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-8046" y="2262358"/>
            <a:ext cx="9143995" cy="4640064"/>
            <a:chOff x="4" y="2262358"/>
            <a:chExt cx="9143995" cy="4640064"/>
          </a:xfrm>
        </p:grpSpPr>
        <p:sp>
          <p:nvSpPr>
            <p:cNvPr id="28" name="右箭头 27"/>
            <p:cNvSpPr/>
            <p:nvPr/>
          </p:nvSpPr>
          <p:spPr>
            <a:xfrm>
              <a:off x="4" y="2262358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任意多边形 28"/>
            <p:cNvSpPr/>
            <p:nvPr/>
          </p:nvSpPr>
          <p:spPr>
            <a:xfrm>
              <a:off x="236859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什么是</a:t>
              </a:r>
              <a:endParaRPr lang="en-US" altLang="zh-CN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肾脏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376460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为什么要保护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89017E-7 L -8.33333E-7 0.42913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12139E-6 L 5E-6 -0.43075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"/>
                            </p:stCondLst>
                            <p:childTnLst>
                              <p:par>
                                <p:cTn id="4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5" grpId="0" animBg="1"/>
      <p:bldP spid="5" grpId="1" animBg="1"/>
      <p:bldP spid="5" grpId="2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342900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请做到以下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方面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双括号 15"/>
          <p:cNvSpPr/>
          <p:nvPr/>
        </p:nvSpPr>
        <p:spPr>
          <a:xfrm>
            <a:off x="2987824" y="3429000"/>
            <a:ext cx="3168352" cy="576064"/>
          </a:xfrm>
          <a:prstGeom prst="bracketPair">
            <a:avLst>
              <a:gd name="adj" fmla="val 16667"/>
            </a:avLst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22"/>
          <p:cNvGrpSpPr/>
          <p:nvPr/>
        </p:nvGrpSpPr>
        <p:grpSpPr>
          <a:xfrm>
            <a:off x="8523645" y="4005064"/>
            <a:ext cx="512851" cy="529004"/>
            <a:chOff x="7380312" y="4869160"/>
            <a:chExt cx="1224136" cy="1262692"/>
          </a:xfrm>
        </p:grpSpPr>
        <p:sp>
          <p:nvSpPr>
            <p:cNvPr id="20" name="右箭头 19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0" presetClass="entr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 descr="C:\Documents and Settings\lin\桌面\无标题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6358" y="1700808"/>
            <a:ext cx="3325641" cy="4320580"/>
          </a:xfrm>
          <a:prstGeom prst="rect">
            <a:avLst/>
          </a:prstGeom>
          <a:noFill/>
        </p:spPr>
      </p:pic>
      <p:sp>
        <p:nvSpPr>
          <p:cNvPr id="6" name="任意多边形 5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99992" y="2393593"/>
            <a:ext cx="2376264" cy="1323439"/>
            <a:chOff x="4499992" y="2393593"/>
            <a:chExt cx="2376264" cy="1323439"/>
          </a:xfrm>
        </p:grpSpPr>
        <p:sp>
          <p:nvSpPr>
            <p:cNvPr id="7" name="TextBox 6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F</a:t>
              </a:r>
              <a:r>
                <a:rPr lang="en-US" altLang="zh-CN" sz="3200" dirty="0" smtClean="0"/>
                <a:t>irst</a:t>
              </a:r>
              <a:endParaRPr lang="zh-CN" altLang="en-US" sz="8000" dirty="0"/>
            </a:p>
          </p:txBody>
        </p:sp>
        <p:sp>
          <p:nvSpPr>
            <p:cNvPr id="8" name="TextBox 7"/>
            <p:cNvSpPr txBox="1"/>
            <p:nvPr/>
          </p:nvSpPr>
          <p:spPr>
            <a:xfrm flipH="1">
              <a:off x="4932040" y="2636912"/>
              <a:ext cx="15384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多饮水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0" y="393305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降低毒物浓度，促进废物排泄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12" name="右箭头 11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8" name="TextBox 7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S</a:t>
              </a:r>
              <a:r>
                <a:rPr lang="en-US" altLang="zh-CN" sz="3200" dirty="0" smtClean="0"/>
                <a:t>econd</a:t>
              </a:r>
              <a:endParaRPr lang="zh-CN" altLang="en-US" sz="8000" dirty="0"/>
            </a:p>
          </p:txBody>
        </p:sp>
        <p:sp>
          <p:nvSpPr>
            <p:cNvPr id="9" name="TextBox 8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dirty="0" smtClean="0">
                  <a:latin typeface="微软雅黑" pitchFamily="34" charset="-122"/>
                  <a:ea typeface="微软雅黑" pitchFamily="34" charset="-122"/>
                </a:rPr>
                <a:t>别用饮料代替开水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导致血压上升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170" name="Picture 2" descr="C:\Documents and Settings\lin\桌面\无标题6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123516"/>
            <a:ext cx="3744912" cy="3897872"/>
          </a:xfrm>
          <a:prstGeom prst="rect">
            <a:avLst/>
          </a:prstGeom>
          <a:noFill/>
        </p:spPr>
      </p:pic>
      <p:grpSp>
        <p:nvGrpSpPr>
          <p:cNvPr id="12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13" name="右箭头 12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23494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27584" y="331937"/>
            <a:ext cx="2664296" cy="151288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6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4" y="2276872"/>
            <a:ext cx="9143995" cy="4640064"/>
          </a:xfrm>
          <a:prstGeom prst="rightArrow">
            <a:avLst/>
          </a:prstGeom>
          <a:gradFill rotWithShape="0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任意多边形 30"/>
          <p:cNvSpPr/>
          <p:nvPr/>
        </p:nvSpPr>
        <p:spPr>
          <a:xfrm>
            <a:off x="236859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3340968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为什么要保护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6372200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16"/>
          <p:cNvGrpSpPr/>
          <p:nvPr/>
        </p:nvGrpSpPr>
        <p:grpSpPr>
          <a:xfrm>
            <a:off x="0" y="2348880"/>
            <a:ext cx="512851" cy="529004"/>
            <a:chOff x="7380312" y="4869160"/>
            <a:chExt cx="1224136" cy="1262692"/>
          </a:xfrm>
        </p:grpSpPr>
        <p:sp>
          <p:nvSpPr>
            <p:cNvPr id="18" name="右箭头 17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79191E-6 L 0.93715 0.53479 " pathEditMode="relative" ptsTypes="AA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9" name="组合 8"/>
          <p:cNvGrpSpPr/>
          <p:nvPr/>
        </p:nvGrpSpPr>
        <p:grpSpPr>
          <a:xfrm>
            <a:off x="4499992" y="2393593"/>
            <a:ext cx="3744977" cy="1323439"/>
            <a:chOff x="4499992" y="2393593"/>
            <a:chExt cx="3744977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T</a:t>
              </a:r>
              <a:r>
                <a:rPr lang="en-US" altLang="zh-CN" sz="3200" dirty="0" smtClean="0"/>
                <a:t>hird</a:t>
              </a:r>
              <a:endParaRPr lang="zh-CN" altLang="en-US" sz="8000" dirty="0"/>
            </a:p>
          </p:txBody>
        </p:sp>
        <p:sp>
          <p:nvSpPr>
            <p:cNvPr id="11" name="TextBox 10"/>
            <p:cNvSpPr txBox="1"/>
            <p:nvPr/>
          </p:nvSpPr>
          <p:spPr>
            <a:xfrm flipH="1">
              <a:off x="500460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少饮酒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会使尿酸沉积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97442" y="1772816"/>
            <a:ext cx="3265330" cy="4248572"/>
            <a:chOff x="1197442" y="1772816"/>
            <a:chExt cx="3265330" cy="4248572"/>
          </a:xfrm>
        </p:grpSpPr>
        <p:pic>
          <p:nvPicPr>
            <p:cNvPr id="3076" name="Picture 4" descr="D:\PPT\图片\国外酒类包装精品（100P)\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97442" y="1772816"/>
              <a:ext cx="3265330" cy="4248572"/>
            </a:xfrm>
            <a:prstGeom prst="rect">
              <a:avLst/>
            </a:prstGeom>
            <a:noFill/>
          </p:spPr>
        </p:pic>
        <p:sp>
          <p:nvSpPr>
            <p:cNvPr id="13" name="十字形 12"/>
            <p:cNvSpPr/>
            <p:nvPr/>
          </p:nvSpPr>
          <p:spPr>
            <a:xfrm rot="18885602">
              <a:off x="1972367" y="3280221"/>
              <a:ext cx="1715480" cy="1715480"/>
            </a:xfrm>
            <a:prstGeom prst="plus">
              <a:avLst>
                <a:gd name="adj" fmla="val 41207"/>
              </a:avLst>
            </a:prstGeom>
            <a:solidFill>
              <a:srgbClr val="C00000"/>
            </a:solidFill>
            <a:ln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 descr="D:\PPT\图片\精选39\精选39（www.rapidbbs.cn）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906"/>
            <a:ext cx="3240361" cy="4320481"/>
          </a:xfrm>
          <a:prstGeom prst="rect">
            <a:avLst/>
          </a:prstGeom>
          <a:noFill/>
        </p:spPr>
      </p:pic>
      <p:sp>
        <p:nvSpPr>
          <p:cNvPr id="5" name="任意多边形 4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9" name="组合 8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F</a:t>
              </a:r>
              <a:r>
                <a:rPr lang="en-US" altLang="zh-CN" sz="3200" dirty="0" smtClean="0"/>
                <a:t>ourth</a:t>
              </a:r>
              <a:endParaRPr lang="zh-CN" altLang="en-US" sz="8000" dirty="0"/>
            </a:p>
          </p:txBody>
        </p:sp>
        <p:sp>
          <p:nvSpPr>
            <p:cNvPr id="11" name="TextBox 10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积极控制血压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密切关注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C:\Documents and Settings\lin\桌面\QQ截图未命名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600135"/>
            <a:ext cx="3672904" cy="3421253"/>
          </a:xfrm>
          <a:prstGeom prst="rect">
            <a:avLst/>
          </a:prstGeom>
          <a:noFill/>
        </p:spPr>
      </p:pic>
      <p:sp>
        <p:nvSpPr>
          <p:cNvPr id="7" name="任意多边形 6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9" name="右箭头 8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11" name="组合 10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12" name="TextBox 11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F</a:t>
              </a:r>
              <a:r>
                <a:rPr lang="en-US" altLang="zh-CN" sz="3200" dirty="0" smtClean="0"/>
                <a:t>ifth</a:t>
              </a:r>
              <a:endParaRPr lang="zh-CN" altLang="en-US" sz="8000" dirty="0"/>
            </a:p>
          </p:txBody>
        </p:sp>
        <p:sp>
          <p:nvSpPr>
            <p:cNvPr id="13" name="TextBox 12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护肾的食物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0" y="393305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韭菜，海参，人参，乌鸡</a:t>
            </a:r>
            <a:endParaRPr lang="en-US" altLang="zh-CN" sz="24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家鸽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1" name="Picture 3" descr="C:\Documents and Settings\lin\桌面\锐普数千商务PPT图片-钟表时间\锐普论坛实用商务PPT图片-钟表时间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76476"/>
            <a:ext cx="3744912" cy="3744912"/>
          </a:xfrm>
          <a:prstGeom prst="rect">
            <a:avLst/>
          </a:prstGeom>
          <a:noFill/>
        </p:spPr>
      </p:pic>
      <p:sp>
        <p:nvSpPr>
          <p:cNvPr id="5" name="任意多边形 4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7" name="右箭头 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9" name="组合 8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S</a:t>
              </a:r>
              <a:r>
                <a:rPr lang="en-US" altLang="zh-CN" sz="3200" dirty="0" smtClean="0"/>
                <a:t>ixth</a:t>
              </a:r>
              <a:endParaRPr lang="zh-CN" altLang="en-US" sz="8000" dirty="0"/>
            </a:p>
          </p:txBody>
        </p:sp>
        <p:sp>
          <p:nvSpPr>
            <p:cNvPr id="11" name="TextBox 10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充足的睡眠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利于肾脏排毒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C:\Documents and Settings\lin\桌面\94985911.jpg"/>
          <p:cNvPicPr>
            <a:picLocks noChangeAspect="1" noChangeArrowheads="1"/>
          </p:cNvPicPr>
          <p:nvPr/>
        </p:nvPicPr>
        <p:blipFill>
          <a:blip r:embed="rId2" cstate="print"/>
          <a:srcRect r="19228"/>
          <a:stretch>
            <a:fillRect/>
          </a:stretch>
        </p:blipFill>
        <p:spPr bwMode="auto">
          <a:xfrm>
            <a:off x="827088" y="2600095"/>
            <a:ext cx="3744912" cy="3133955"/>
          </a:xfrm>
          <a:prstGeom prst="rect">
            <a:avLst/>
          </a:prstGeom>
          <a:noFill/>
        </p:spPr>
      </p:pic>
      <p:sp>
        <p:nvSpPr>
          <p:cNvPr id="6" name="任意多边形 5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8" name="右箭头 7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10" name="组合 9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11" name="TextBox 10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S</a:t>
              </a:r>
              <a:r>
                <a:rPr lang="en-US" altLang="zh-CN" sz="3200" dirty="0" smtClean="0"/>
                <a:t>eventh</a:t>
              </a:r>
              <a:endParaRPr lang="zh-CN" altLang="en-US" sz="8000" dirty="0"/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注意腰部保暖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避免风，寒，湿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C:\Documents and Settings\lin\桌面\健身\MP900431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857" y="1700213"/>
            <a:ext cx="3169143" cy="4321175"/>
          </a:xfrm>
          <a:prstGeom prst="rect">
            <a:avLst/>
          </a:prstGeom>
          <a:noFill/>
        </p:spPr>
      </p:pic>
      <p:sp>
        <p:nvSpPr>
          <p:cNvPr id="6" name="任意多边形 5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8" name="右箭头 7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10" name="组合 9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11" name="TextBox 10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E</a:t>
              </a:r>
              <a:r>
                <a:rPr lang="en-US" altLang="zh-CN" sz="3200" dirty="0" smtClean="0"/>
                <a:t>ighth</a:t>
              </a:r>
              <a:endParaRPr lang="zh-CN" altLang="en-US" sz="8000" dirty="0"/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常活动腰部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补肾纳气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5" name="Picture 3" descr="C:\Documents and Settings\lin\桌面\无标题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056034"/>
            <a:ext cx="3744912" cy="3965354"/>
          </a:xfrm>
          <a:prstGeom prst="rect">
            <a:avLst/>
          </a:prstGeom>
          <a:noFill/>
        </p:spPr>
      </p:pic>
      <p:sp>
        <p:nvSpPr>
          <p:cNvPr id="7" name="任意多边形 6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9" name="右箭头 8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11" name="组合 10"/>
          <p:cNvGrpSpPr/>
          <p:nvPr/>
        </p:nvGrpSpPr>
        <p:grpSpPr>
          <a:xfrm>
            <a:off x="4499992" y="2393593"/>
            <a:ext cx="3888432" cy="1323439"/>
            <a:chOff x="4499992" y="2393593"/>
            <a:chExt cx="3888432" cy="1323439"/>
          </a:xfrm>
        </p:grpSpPr>
        <p:sp>
          <p:nvSpPr>
            <p:cNvPr id="12" name="TextBox 11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N</a:t>
              </a:r>
              <a:r>
                <a:rPr lang="en-US" altLang="zh-CN" sz="3200" dirty="0" smtClean="0"/>
                <a:t>inth</a:t>
              </a:r>
              <a:endParaRPr lang="zh-CN" altLang="en-US" sz="8000" dirty="0"/>
            </a:p>
          </p:txBody>
        </p:sp>
        <p:sp>
          <p:nvSpPr>
            <p:cNvPr id="13" name="TextBox 12"/>
            <p:cNvSpPr txBox="1"/>
            <p:nvPr/>
          </p:nvSpPr>
          <p:spPr>
            <a:xfrm flipH="1">
              <a:off x="5148064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正确用药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0" y="393305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磺胺类、卡那霉类、链霉素、庆大霉素药物损害肾脏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3" descr="C:\Documents and Settings\lin\桌面\表情\MP900442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02" y="1700213"/>
            <a:ext cx="3756698" cy="4321176"/>
          </a:xfrm>
          <a:prstGeom prst="rect">
            <a:avLst/>
          </a:prstGeom>
          <a:noFill/>
        </p:spPr>
      </p:pic>
      <p:sp>
        <p:nvSpPr>
          <p:cNvPr id="6" name="任意多边形 5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8" name="右箭头 7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10" name="组合 9"/>
          <p:cNvGrpSpPr/>
          <p:nvPr/>
        </p:nvGrpSpPr>
        <p:grpSpPr>
          <a:xfrm>
            <a:off x="4499992" y="2393593"/>
            <a:ext cx="3744416" cy="1323439"/>
            <a:chOff x="4499992" y="2393593"/>
            <a:chExt cx="3744416" cy="1323439"/>
          </a:xfrm>
        </p:grpSpPr>
        <p:sp>
          <p:nvSpPr>
            <p:cNvPr id="11" name="TextBox 10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T</a:t>
              </a:r>
              <a:r>
                <a:rPr lang="en-US" altLang="zh-CN" sz="3200" dirty="0" smtClean="0"/>
                <a:t>enth</a:t>
              </a:r>
              <a:endParaRPr lang="zh-CN" altLang="en-US" sz="8000" dirty="0"/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5004048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预防尿路感染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0" y="393305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随着年龄的增长，尿路感染的发病率会逐渐增高</a:t>
            </a:r>
            <a:endParaRPr lang="zh-CN" altLang="en-US" sz="2400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788084" y="3645024"/>
            <a:ext cx="3783916" cy="2376364"/>
            <a:chOff x="467544" y="2708275"/>
            <a:chExt cx="6192788" cy="3889177"/>
          </a:xfrm>
        </p:grpSpPr>
        <p:grpSp>
          <p:nvGrpSpPr>
            <p:cNvPr id="10" name="组合 9"/>
            <p:cNvGrpSpPr/>
            <p:nvPr/>
          </p:nvGrpSpPr>
          <p:grpSpPr>
            <a:xfrm>
              <a:off x="2519772" y="3608697"/>
              <a:ext cx="2088332" cy="2088332"/>
              <a:chOff x="1907704" y="3933056"/>
              <a:chExt cx="2088332" cy="2088332"/>
            </a:xfrm>
          </p:grpSpPr>
          <p:sp>
            <p:nvSpPr>
              <p:cNvPr id="7" name="同心圆 6"/>
              <p:cNvSpPr/>
              <p:nvPr/>
            </p:nvSpPr>
            <p:spPr>
              <a:xfrm>
                <a:off x="1907704" y="3933056"/>
                <a:ext cx="2088332" cy="2088332"/>
              </a:xfrm>
              <a:prstGeom prst="donut">
                <a:avLst>
                  <a:gd name="adj" fmla="val 12004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十字形 8"/>
              <p:cNvSpPr/>
              <p:nvPr/>
            </p:nvSpPr>
            <p:spPr>
              <a:xfrm rot="18885602">
                <a:off x="2170336" y="4208388"/>
                <a:ext cx="1584176" cy="1584176"/>
              </a:xfrm>
              <a:prstGeom prst="plus">
                <a:avLst>
                  <a:gd name="adj" fmla="val 41207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572000" y="2960898"/>
              <a:ext cx="2088332" cy="3636554"/>
              <a:chOff x="3527834" y="2384834"/>
              <a:chExt cx="2088332" cy="3636554"/>
            </a:xfrm>
          </p:grpSpPr>
          <p:sp>
            <p:nvSpPr>
              <p:cNvPr id="11" name="同心圆 10"/>
              <p:cNvSpPr/>
              <p:nvPr/>
            </p:nvSpPr>
            <p:spPr>
              <a:xfrm>
                <a:off x="3527834" y="2384834"/>
                <a:ext cx="2088332" cy="2088332"/>
              </a:xfrm>
              <a:prstGeom prst="donut">
                <a:avLst>
                  <a:gd name="adj" fmla="val 12004"/>
                </a:avLst>
              </a:prstGeom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十字形 11"/>
              <p:cNvSpPr/>
              <p:nvPr/>
            </p:nvSpPr>
            <p:spPr>
              <a:xfrm>
                <a:off x="3779912" y="4437212"/>
                <a:ext cx="1584176" cy="1584176"/>
              </a:xfrm>
              <a:prstGeom prst="plus">
                <a:avLst>
                  <a:gd name="adj" fmla="val 41207"/>
                </a:avLst>
              </a:prstGeom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67544" y="2708275"/>
              <a:ext cx="2088332" cy="3889177"/>
              <a:chOff x="467544" y="2708275"/>
              <a:chExt cx="2088332" cy="3889177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467544" y="2941836"/>
                <a:ext cx="2088332" cy="3655616"/>
                <a:chOff x="467544" y="2941836"/>
                <a:chExt cx="2088332" cy="3655616"/>
              </a:xfrm>
            </p:grpSpPr>
            <p:sp>
              <p:nvSpPr>
                <p:cNvPr id="16" name="同心圆 15"/>
                <p:cNvSpPr/>
                <p:nvPr/>
              </p:nvSpPr>
              <p:spPr>
                <a:xfrm>
                  <a:off x="467544" y="4509120"/>
                  <a:ext cx="2088332" cy="2088332"/>
                </a:xfrm>
                <a:prstGeom prst="donut">
                  <a:avLst>
                    <a:gd name="adj" fmla="val 12004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十字形 16"/>
                <p:cNvSpPr/>
                <p:nvPr/>
              </p:nvSpPr>
              <p:spPr>
                <a:xfrm>
                  <a:off x="719622" y="2941836"/>
                  <a:ext cx="1584176" cy="1584176"/>
                </a:xfrm>
                <a:prstGeom prst="plus">
                  <a:avLst>
                    <a:gd name="adj" fmla="val 41207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935646" y="2708275"/>
                <a:ext cx="1234870" cy="658805"/>
                <a:chOff x="2267744" y="2708275"/>
                <a:chExt cx="1234870" cy="658805"/>
              </a:xfrm>
            </p:grpSpPr>
            <p:cxnSp>
              <p:nvCxnSpPr>
                <p:cNvPr id="23" name="直接连接符 22"/>
                <p:cNvCxnSpPr/>
                <p:nvPr/>
              </p:nvCxnSpPr>
              <p:spPr>
                <a:xfrm rot="5400000" flipH="1" flipV="1">
                  <a:off x="2267744" y="2708275"/>
                  <a:ext cx="576064" cy="576064"/>
                </a:xfrm>
                <a:prstGeom prst="line">
                  <a:avLst/>
                </a:prstGeom>
                <a:ln w="762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/>
                <p:nvPr/>
              </p:nvCxnSpPr>
              <p:spPr>
                <a:xfrm rot="16200000" flipH="1">
                  <a:off x="2853735" y="2718200"/>
                  <a:ext cx="648881" cy="648881"/>
                </a:xfrm>
                <a:prstGeom prst="line">
                  <a:avLst/>
                </a:prstGeom>
                <a:ln w="762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9" name="任意多边形 38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41" name="右箭头 40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grpSp>
        <p:nvGrpSpPr>
          <p:cNvPr id="43" name="组合 42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44" name="TextBox 43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E</a:t>
              </a:r>
              <a:r>
                <a:rPr lang="en-US" altLang="zh-CN" sz="3200" dirty="0" smtClean="0"/>
                <a:t>leventh</a:t>
              </a:r>
              <a:endParaRPr lang="zh-CN" altLang="en-US" sz="8000" dirty="0"/>
            </a:p>
          </p:txBody>
        </p:sp>
        <p:sp>
          <p:nvSpPr>
            <p:cNvPr id="45" name="TextBox 44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适度性生活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不勉强，不放纵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31"/>
          <p:cNvGrpSpPr/>
          <p:nvPr/>
        </p:nvGrpSpPr>
        <p:grpSpPr>
          <a:xfrm>
            <a:off x="788084" y="3645024"/>
            <a:ext cx="3783916" cy="2376364"/>
            <a:chOff x="467544" y="2708275"/>
            <a:chExt cx="6192788" cy="3889177"/>
          </a:xfrm>
        </p:grpSpPr>
        <p:grpSp>
          <p:nvGrpSpPr>
            <p:cNvPr id="4" name="组合 9"/>
            <p:cNvGrpSpPr/>
            <p:nvPr/>
          </p:nvGrpSpPr>
          <p:grpSpPr>
            <a:xfrm>
              <a:off x="2519772" y="3608697"/>
              <a:ext cx="2088332" cy="2088332"/>
              <a:chOff x="1907704" y="3933056"/>
              <a:chExt cx="2088332" cy="2088332"/>
            </a:xfrm>
          </p:grpSpPr>
          <p:sp>
            <p:nvSpPr>
              <p:cNvPr id="7" name="同心圆 6"/>
              <p:cNvSpPr/>
              <p:nvPr/>
            </p:nvSpPr>
            <p:spPr>
              <a:xfrm>
                <a:off x="1907704" y="3933056"/>
                <a:ext cx="2088332" cy="2088332"/>
              </a:xfrm>
              <a:prstGeom prst="donut">
                <a:avLst>
                  <a:gd name="adj" fmla="val 12004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十字形 8"/>
              <p:cNvSpPr/>
              <p:nvPr/>
            </p:nvSpPr>
            <p:spPr>
              <a:xfrm rot="18885602">
                <a:off x="2170336" y="4208388"/>
                <a:ext cx="1584176" cy="1584176"/>
              </a:xfrm>
              <a:prstGeom prst="plus">
                <a:avLst>
                  <a:gd name="adj" fmla="val 41207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5" name="组合 12"/>
            <p:cNvGrpSpPr/>
            <p:nvPr/>
          </p:nvGrpSpPr>
          <p:grpSpPr>
            <a:xfrm>
              <a:off x="4572000" y="2960898"/>
              <a:ext cx="2088332" cy="3636554"/>
              <a:chOff x="3527834" y="2384834"/>
              <a:chExt cx="2088332" cy="3636554"/>
            </a:xfrm>
          </p:grpSpPr>
          <p:sp>
            <p:nvSpPr>
              <p:cNvPr id="11" name="同心圆 10"/>
              <p:cNvSpPr/>
              <p:nvPr/>
            </p:nvSpPr>
            <p:spPr>
              <a:xfrm>
                <a:off x="3527834" y="2384834"/>
                <a:ext cx="2088332" cy="2088332"/>
              </a:xfrm>
              <a:prstGeom prst="donut">
                <a:avLst>
                  <a:gd name="adj" fmla="val 12004"/>
                </a:avLst>
              </a:prstGeom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十字形 11"/>
              <p:cNvSpPr/>
              <p:nvPr/>
            </p:nvSpPr>
            <p:spPr>
              <a:xfrm>
                <a:off x="3779912" y="4437212"/>
                <a:ext cx="1584176" cy="1584176"/>
              </a:xfrm>
              <a:prstGeom prst="plus">
                <a:avLst>
                  <a:gd name="adj" fmla="val 41207"/>
                </a:avLst>
              </a:prstGeom>
              <a:solidFill>
                <a:srgbClr val="00B050"/>
              </a:solidFill>
              <a:ln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6" name="组合 30"/>
            <p:cNvGrpSpPr/>
            <p:nvPr/>
          </p:nvGrpSpPr>
          <p:grpSpPr>
            <a:xfrm>
              <a:off x="467544" y="2708275"/>
              <a:ext cx="2088332" cy="3889177"/>
              <a:chOff x="467544" y="2708275"/>
              <a:chExt cx="2088332" cy="3889177"/>
            </a:xfrm>
          </p:grpSpPr>
          <p:grpSp>
            <p:nvGrpSpPr>
              <p:cNvPr id="8" name="组合 29"/>
              <p:cNvGrpSpPr/>
              <p:nvPr/>
            </p:nvGrpSpPr>
            <p:grpSpPr>
              <a:xfrm>
                <a:off x="467544" y="2941836"/>
                <a:ext cx="2088332" cy="3655616"/>
                <a:chOff x="467544" y="2941836"/>
                <a:chExt cx="2088332" cy="3655616"/>
              </a:xfrm>
            </p:grpSpPr>
            <p:sp>
              <p:nvSpPr>
                <p:cNvPr id="16" name="同心圆 15"/>
                <p:cNvSpPr/>
                <p:nvPr/>
              </p:nvSpPr>
              <p:spPr>
                <a:xfrm>
                  <a:off x="467544" y="4509120"/>
                  <a:ext cx="2088332" cy="2088332"/>
                </a:xfrm>
                <a:prstGeom prst="donut">
                  <a:avLst>
                    <a:gd name="adj" fmla="val 12004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十字形 16"/>
                <p:cNvSpPr/>
                <p:nvPr/>
              </p:nvSpPr>
              <p:spPr>
                <a:xfrm>
                  <a:off x="719622" y="2941836"/>
                  <a:ext cx="1584176" cy="1584176"/>
                </a:xfrm>
                <a:prstGeom prst="plus">
                  <a:avLst>
                    <a:gd name="adj" fmla="val 41207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10" name="组合 28"/>
              <p:cNvGrpSpPr/>
              <p:nvPr/>
            </p:nvGrpSpPr>
            <p:grpSpPr>
              <a:xfrm>
                <a:off x="935646" y="2708275"/>
                <a:ext cx="1234870" cy="658805"/>
                <a:chOff x="2267744" y="2708275"/>
                <a:chExt cx="1234870" cy="658805"/>
              </a:xfrm>
            </p:grpSpPr>
            <p:cxnSp>
              <p:nvCxnSpPr>
                <p:cNvPr id="23" name="直接连接符 22"/>
                <p:cNvCxnSpPr/>
                <p:nvPr/>
              </p:nvCxnSpPr>
              <p:spPr>
                <a:xfrm rot="5400000" flipH="1" flipV="1">
                  <a:off x="2267744" y="2708275"/>
                  <a:ext cx="576064" cy="576064"/>
                </a:xfrm>
                <a:prstGeom prst="line">
                  <a:avLst/>
                </a:prstGeom>
                <a:ln w="762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/>
                <p:nvPr/>
              </p:nvCxnSpPr>
              <p:spPr>
                <a:xfrm rot="16200000" flipH="1">
                  <a:off x="2853735" y="2718200"/>
                  <a:ext cx="648881" cy="648881"/>
                </a:xfrm>
                <a:prstGeom prst="line">
                  <a:avLst/>
                </a:prstGeom>
                <a:ln w="762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9" name="任意多边形 38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42"/>
          <p:cNvGrpSpPr/>
          <p:nvPr/>
        </p:nvGrpSpPr>
        <p:grpSpPr>
          <a:xfrm>
            <a:off x="4499992" y="2393593"/>
            <a:ext cx="3672407" cy="1323439"/>
            <a:chOff x="4499992" y="2393593"/>
            <a:chExt cx="3672407" cy="1323439"/>
          </a:xfrm>
        </p:grpSpPr>
        <p:sp>
          <p:nvSpPr>
            <p:cNvPr id="44" name="TextBox 43"/>
            <p:cNvSpPr txBox="1"/>
            <p:nvPr/>
          </p:nvSpPr>
          <p:spPr>
            <a:xfrm>
              <a:off x="4499992" y="2393593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50000"/>
                    </a:schemeClr>
                  </a:solidFill>
                </a:rPr>
                <a:t>E</a:t>
              </a:r>
              <a:r>
                <a:rPr lang="en-US" altLang="zh-CN" sz="3200" dirty="0" smtClean="0"/>
                <a:t>leventh</a:t>
              </a:r>
              <a:endParaRPr lang="zh-CN" altLang="en-US" sz="8000" dirty="0"/>
            </a:p>
          </p:txBody>
        </p:sp>
        <p:sp>
          <p:nvSpPr>
            <p:cNvPr id="45" name="TextBox 44"/>
            <p:cNvSpPr txBox="1"/>
            <p:nvPr/>
          </p:nvSpPr>
          <p:spPr>
            <a:xfrm flipH="1">
              <a:off x="4932039" y="2636912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适度性生活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572000" y="393305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不勉强，不放纵</a:t>
            </a:r>
            <a:endParaRPr lang="zh-CN" altLang="en-US" sz="24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22"/>
          <p:cNvGrpSpPr/>
          <p:nvPr/>
        </p:nvGrpSpPr>
        <p:grpSpPr>
          <a:xfrm>
            <a:off x="4" y="2276872"/>
            <a:ext cx="9143995" cy="4640064"/>
            <a:chOff x="4" y="2276872"/>
            <a:chExt cx="9143995" cy="4640064"/>
          </a:xfrm>
        </p:grpSpPr>
        <p:sp>
          <p:nvSpPr>
            <p:cNvPr id="5" name="右箭头 4"/>
            <p:cNvSpPr/>
            <p:nvPr/>
          </p:nvSpPr>
          <p:spPr>
            <a:xfrm>
              <a:off x="4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任意多边形 6"/>
            <p:cNvSpPr/>
            <p:nvPr/>
          </p:nvSpPr>
          <p:spPr>
            <a:xfrm>
              <a:off x="3340968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为什么要保护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372200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36859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什么是</a:t>
              </a:r>
              <a:endParaRPr lang="en-US" altLang="zh-CN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肾脏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8"/>
          <p:cNvGrpSpPr/>
          <p:nvPr/>
        </p:nvGrpSpPr>
        <p:grpSpPr>
          <a:xfrm>
            <a:off x="35496" y="2276872"/>
            <a:ext cx="9143995" cy="4640064"/>
            <a:chOff x="35496" y="2276872"/>
            <a:chExt cx="9143995" cy="4640064"/>
          </a:xfrm>
        </p:grpSpPr>
        <p:sp>
          <p:nvSpPr>
            <p:cNvPr id="25" name="右箭头 24"/>
            <p:cNvSpPr/>
            <p:nvPr/>
          </p:nvSpPr>
          <p:spPr>
            <a:xfrm>
              <a:off x="35496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3376460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为什么要保护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407692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>
            <a:off x="272351" y="3659538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" presetClass="exit" presetSubtype="2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L -1.11111E-6 -0.43075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8" grpId="0" animBg="1"/>
      <p:bldP spid="28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151158"/>
            <a:ext cx="9144000" cy="1772345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" y="2276872"/>
            <a:ext cx="9143995" cy="4640064"/>
            <a:chOff x="4" y="2276872"/>
            <a:chExt cx="9143995" cy="4640064"/>
          </a:xfrm>
        </p:grpSpPr>
        <p:sp>
          <p:nvSpPr>
            <p:cNvPr id="9" name="右箭头 8"/>
            <p:cNvSpPr/>
            <p:nvPr/>
          </p:nvSpPr>
          <p:spPr>
            <a:xfrm>
              <a:off x="4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任意多边形 9"/>
            <p:cNvSpPr/>
            <p:nvPr/>
          </p:nvSpPr>
          <p:spPr>
            <a:xfrm>
              <a:off x="236859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什么是</a:t>
              </a:r>
              <a:endParaRPr lang="en-US" altLang="zh-CN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肾脏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340968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为什么要保护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" name="任意多边形 5"/>
          <p:cNvSpPr/>
          <p:nvPr/>
        </p:nvSpPr>
        <p:spPr>
          <a:xfrm>
            <a:off x="6372200" y="708879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如何保护肾脏</a:t>
            </a:r>
            <a:endParaRPr lang="zh-CN" altLang="en-US" sz="3900" kern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-7025" y="2290824"/>
            <a:ext cx="9143995" cy="4640064"/>
            <a:chOff x="4" y="2276872"/>
            <a:chExt cx="9143995" cy="4640064"/>
          </a:xfrm>
        </p:grpSpPr>
        <p:sp>
          <p:nvSpPr>
            <p:cNvPr id="26" name="右箭头 25"/>
            <p:cNvSpPr/>
            <p:nvPr/>
          </p:nvSpPr>
          <p:spPr>
            <a:xfrm>
              <a:off x="4" y="2276872"/>
              <a:ext cx="9143995" cy="4640064"/>
            </a:xfrm>
            <a:prstGeom prst="rightArrow">
              <a:avLst/>
            </a:prstGeom>
            <a:gradFill rotWithShape="0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35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任意多边形 26"/>
            <p:cNvSpPr/>
            <p:nvPr/>
          </p:nvSpPr>
          <p:spPr>
            <a:xfrm>
              <a:off x="236859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什么是</a:t>
              </a:r>
              <a:endParaRPr lang="en-US" altLang="zh-CN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肾脏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340968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为什么要保护</a:t>
              </a:r>
              <a:endParaRPr lang="zh-CN" altLang="en-US" sz="3900" kern="12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372200" y="3659538"/>
              <a:ext cx="2743200" cy="1856025"/>
            </a:xfrm>
            <a:custGeom>
              <a:avLst/>
              <a:gdLst>
                <a:gd name="connsiteX0" fmla="*/ 0 w 2743200"/>
                <a:gd name="connsiteY0" fmla="*/ 0 h 1856025"/>
                <a:gd name="connsiteX1" fmla="*/ 1815188 w 2743200"/>
                <a:gd name="connsiteY1" fmla="*/ 0 h 1856025"/>
                <a:gd name="connsiteX2" fmla="*/ 2743200 w 2743200"/>
                <a:gd name="connsiteY2" fmla="*/ 928013 h 1856025"/>
                <a:gd name="connsiteX3" fmla="*/ 1815188 w 2743200"/>
                <a:gd name="connsiteY3" fmla="*/ 1856025 h 1856025"/>
                <a:gd name="connsiteX4" fmla="*/ 0 w 2743200"/>
                <a:gd name="connsiteY4" fmla="*/ 1856025 h 1856025"/>
                <a:gd name="connsiteX5" fmla="*/ 0 w 2743200"/>
                <a:gd name="connsiteY5" fmla="*/ 0 h 185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3200" h="1856025">
                  <a:moveTo>
                    <a:pt x="0" y="0"/>
                  </a:moveTo>
                  <a:lnTo>
                    <a:pt x="1815188" y="0"/>
                  </a:lnTo>
                  <a:lnTo>
                    <a:pt x="2743200" y="928013"/>
                  </a:lnTo>
                  <a:lnTo>
                    <a:pt x="1815188" y="1856025"/>
                  </a:lnTo>
                  <a:lnTo>
                    <a:pt x="0" y="1856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612597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900" kern="1200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如何保护肾脏</a:t>
              </a:r>
              <a:endParaRPr lang="zh-CN" altLang="en-US" sz="3900" kern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50289E-6 L 5E-6 0.4289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-9144000" y="2290824"/>
            <a:ext cx="18280970" cy="4640064"/>
            <a:chOff x="-9144000" y="2290824"/>
            <a:chExt cx="18280970" cy="4640064"/>
          </a:xfrm>
        </p:grpSpPr>
        <p:grpSp>
          <p:nvGrpSpPr>
            <p:cNvPr id="3" name="组合 24"/>
            <p:cNvGrpSpPr/>
            <p:nvPr/>
          </p:nvGrpSpPr>
          <p:grpSpPr>
            <a:xfrm>
              <a:off x="-7025" y="2290824"/>
              <a:ext cx="9143995" cy="4640064"/>
              <a:chOff x="4" y="2276872"/>
              <a:chExt cx="9143995" cy="4640064"/>
            </a:xfrm>
          </p:grpSpPr>
          <p:sp>
            <p:nvSpPr>
              <p:cNvPr id="26" name="右箭头 25"/>
              <p:cNvSpPr/>
              <p:nvPr/>
            </p:nvSpPr>
            <p:spPr>
              <a:xfrm>
                <a:off x="4" y="2276872"/>
                <a:ext cx="9143995" cy="4640064"/>
              </a:xfrm>
              <a:prstGeom prst="rightArrow">
                <a:avLst/>
              </a:prstGeom>
              <a:gradFill rotWithShape="0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3500000" scaled="1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7" name="任意多边形 26"/>
              <p:cNvSpPr/>
              <p:nvPr/>
            </p:nvSpPr>
            <p:spPr>
              <a:xfrm>
                <a:off x="236859" y="3659538"/>
                <a:ext cx="2743200" cy="1856025"/>
              </a:xfrm>
              <a:custGeom>
                <a:avLst/>
                <a:gdLst>
                  <a:gd name="connsiteX0" fmla="*/ 0 w 2743200"/>
                  <a:gd name="connsiteY0" fmla="*/ 0 h 1856025"/>
                  <a:gd name="connsiteX1" fmla="*/ 1815188 w 2743200"/>
                  <a:gd name="connsiteY1" fmla="*/ 0 h 1856025"/>
                  <a:gd name="connsiteX2" fmla="*/ 2743200 w 2743200"/>
                  <a:gd name="connsiteY2" fmla="*/ 928013 h 1856025"/>
                  <a:gd name="connsiteX3" fmla="*/ 1815188 w 2743200"/>
                  <a:gd name="connsiteY3" fmla="*/ 1856025 h 1856025"/>
                  <a:gd name="connsiteX4" fmla="*/ 0 w 2743200"/>
                  <a:gd name="connsiteY4" fmla="*/ 1856025 h 1856025"/>
                  <a:gd name="connsiteX5" fmla="*/ 0 w 2743200"/>
                  <a:gd name="connsiteY5" fmla="*/ 0 h 185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43200" h="1856025">
                    <a:moveTo>
                      <a:pt x="0" y="0"/>
                    </a:moveTo>
                    <a:lnTo>
                      <a:pt x="1815188" y="0"/>
                    </a:lnTo>
                    <a:lnTo>
                      <a:pt x="2743200" y="928013"/>
                    </a:lnTo>
                    <a:lnTo>
                      <a:pt x="1815188" y="1856025"/>
                    </a:lnTo>
                    <a:lnTo>
                      <a:pt x="0" y="1856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rgbClr val="0070C0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8590" tIns="148590" rIns="612597" bIns="148590" numCol="1" spcCol="1270" anchor="ctr" anchorCtr="0">
                <a:noAutofit/>
              </a:bodyPr>
              <a:lstStyle/>
              <a:p>
                <a:pPr lvl="0" algn="ctr" defTabSz="1733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3900" kern="1200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什么是</a:t>
                </a:r>
                <a:endParaRPr lang="en-US" altLang="zh-CN" sz="3900" kern="120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lvl="0" algn="ctr" defTabSz="1733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3900" kern="1200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肾脏</a:t>
                </a:r>
                <a:endParaRPr lang="zh-CN" altLang="en-US" sz="3900" kern="12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3340968" y="3659538"/>
                <a:ext cx="2743200" cy="1856025"/>
              </a:xfrm>
              <a:custGeom>
                <a:avLst/>
                <a:gdLst>
                  <a:gd name="connsiteX0" fmla="*/ 0 w 2743200"/>
                  <a:gd name="connsiteY0" fmla="*/ 0 h 1856025"/>
                  <a:gd name="connsiteX1" fmla="*/ 1815188 w 2743200"/>
                  <a:gd name="connsiteY1" fmla="*/ 0 h 1856025"/>
                  <a:gd name="connsiteX2" fmla="*/ 2743200 w 2743200"/>
                  <a:gd name="connsiteY2" fmla="*/ 928013 h 1856025"/>
                  <a:gd name="connsiteX3" fmla="*/ 1815188 w 2743200"/>
                  <a:gd name="connsiteY3" fmla="*/ 1856025 h 1856025"/>
                  <a:gd name="connsiteX4" fmla="*/ 0 w 2743200"/>
                  <a:gd name="connsiteY4" fmla="*/ 1856025 h 1856025"/>
                  <a:gd name="connsiteX5" fmla="*/ 0 w 2743200"/>
                  <a:gd name="connsiteY5" fmla="*/ 0 h 185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43200" h="1856025">
                    <a:moveTo>
                      <a:pt x="0" y="0"/>
                    </a:moveTo>
                    <a:lnTo>
                      <a:pt x="1815188" y="0"/>
                    </a:lnTo>
                    <a:lnTo>
                      <a:pt x="2743200" y="928013"/>
                    </a:lnTo>
                    <a:lnTo>
                      <a:pt x="1815188" y="1856025"/>
                    </a:lnTo>
                    <a:lnTo>
                      <a:pt x="0" y="1856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rgbClr val="0070C0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8590" tIns="148590" rIns="612597" bIns="148590" numCol="1" spcCol="1270" anchor="ctr" anchorCtr="0">
                <a:noAutofit/>
              </a:bodyPr>
              <a:lstStyle/>
              <a:p>
                <a:pPr lvl="0" algn="ctr" defTabSz="1733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3900" kern="1200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为什么要保护</a:t>
                </a:r>
                <a:endParaRPr lang="zh-CN" altLang="en-US" sz="3900" kern="12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6372200" y="3659538"/>
                <a:ext cx="2743200" cy="1856025"/>
              </a:xfrm>
              <a:custGeom>
                <a:avLst/>
                <a:gdLst>
                  <a:gd name="connsiteX0" fmla="*/ 0 w 2743200"/>
                  <a:gd name="connsiteY0" fmla="*/ 0 h 1856025"/>
                  <a:gd name="connsiteX1" fmla="*/ 1815188 w 2743200"/>
                  <a:gd name="connsiteY1" fmla="*/ 0 h 1856025"/>
                  <a:gd name="connsiteX2" fmla="*/ 2743200 w 2743200"/>
                  <a:gd name="connsiteY2" fmla="*/ 928013 h 1856025"/>
                  <a:gd name="connsiteX3" fmla="*/ 1815188 w 2743200"/>
                  <a:gd name="connsiteY3" fmla="*/ 1856025 h 1856025"/>
                  <a:gd name="connsiteX4" fmla="*/ 0 w 2743200"/>
                  <a:gd name="connsiteY4" fmla="*/ 1856025 h 1856025"/>
                  <a:gd name="connsiteX5" fmla="*/ 0 w 2743200"/>
                  <a:gd name="connsiteY5" fmla="*/ 0 h 185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43200" h="1856025">
                    <a:moveTo>
                      <a:pt x="0" y="0"/>
                    </a:moveTo>
                    <a:lnTo>
                      <a:pt x="1815188" y="0"/>
                    </a:lnTo>
                    <a:lnTo>
                      <a:pt x="2743200" y="928013"/>
                    </a:lnTo>
                    <a:lnTo>
                      <a:pt x="1815188" y="1856025"/>
                    </a:lnTo>
                    <a:lnTo>
                      <a:pt x="0" y="1856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rgbClr val="0070C0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8590" tIns="148590" rIns="612597" bIns="148590" numCol="1" spcCol="1270" anchor="ctr" anchorCtr="0">
                <a:noAutofit/>
              </a:bodyPr>
              <a:lstStyle/>
              <a:p>
                <a:pPr lvl="0" algn="ctr" defTabSz="1733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3900" kern="1200" dirty="0" smtClea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如何保护肾脏</a:t>
                </a:r>
                <a:endParaRPr lang="zh-CN" altLang="en-US" sz="3900" kern="120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-9144000" y="3429000"/>
              <a:ext cx="9144000" cy="2305050"/>
              <a:chOff x="611560" y="331374"/>
              <a:chExt cx="9144000" cy="230505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11560" y="331374"/>
                <a:ext cx="9144000" cy="23050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20" name="组合 11"/>
              <p:cNvGrpSpPr/>
              <p:nvPr/>
            </p:nvGrpSpPr>
            <p:grpSpPr>
              <a:xfrm>
                <a:off x="2290412" y="552875"/>
                <a:ext cx="5786296" cy="1862048"/>
                <a:chOff x="1869220" y="259524"/>
                <a:chExt cx="5786296" cy="1862048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4000994" y="259524"/>
                  <a:ext cx="1224136" cy="18620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500" dirty="0" smtClean="0">
                      <a:solidFill>
                        <a:srgbClr val="FFC000"/>
                      </a:solidFill>
                      <a:latin typeface="alphabold" pitchFamily="2" charset="0"/>
                    </a:rPr>
                    <a:t>de</a:t>
                  </a:r>
                  <a:endParaRPr lang="zh-CN" altLang="en-US" sz="11500" dirty="0">
                    <a:solidFill>
                      <a:srgbClr val="FFC000"/>
                    </a:solidFill>
                    <a:latin typeface="alphabold" pitchFamily="2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869220" y="1064930"/>
                  <a:ext cx="2448272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日常生活</a:t>
                  </a:r>
                  <a:endParaRPr lang="zh-CN" altLang="en-US" sz="4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063228" y="1064930"/>
                  <a:ext cx="2592288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00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护肾关键</a:t>
                  </a:r>
                  <a:endParaRPr lang="zh-CN" altLang="en-US" sz="4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31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32" name="右箭头 31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3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91329E-6 L 1.00035 4.91329E-6 " pathEditMode="relative" rAng="0" ptsTypes="AA">
                                      <p:cBhvr>
                                        <p:cTn id="6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627784" y="2564904"/>
            <a:ext cx="1728192" cy="1728192"/>
            <a:chOff x="3707904" y="2564904"/>
            <a:chExt cx="1728192" cy="1728192"/>
          </a:xfrm>
        </p:grpSpPr>
        <p:sp>
          <p:nvSpPr>
            <p:cNvPr id="3" name="圆角矩形 2">
              <a:hlinkClick r:id="rId2" action="ppaction://hlinksldjump"/>
            </p:cNvPr>
            <p:cNvSpPr/>
            <p:nvPr/>
          </p:nvSpPr>
          <p:spPr>
            <a:xfrm>
              <a:off x="3707904" y="2564904"/>
              <a:ext cx="1728192" cy="1728192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>
              <a:hlinkClick r:id="rId2" action="ppaction://hlinksldjump"/>
            </p:cNvPr>
            <p:cNvSpPr/>
            <p:nvPr/>
          </p:nvSpPr>
          <p:spPr>
            <a:xfrm rot="5400000">
              <a:off x="4230554" y="3068960"/>
              <a:ext cx="835292" cy="72008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88024" y="2564904"/>
            <a:ext cx="1728192" cy="1728192"/>
            <a:chOff x="5652120" y="2564904"/>
            <a:chExt cx="1728192" cy="1728192"/>
          </a:xfrm>
        </p:grpSpPr>
        <p:sp>
          <p:nvSpPr>
            <p:cNvPr id="5" name="圆角矩形 4">
              <a:hlinkClick r:id="rId3" action="ppaction://hlinksldjump"/>
            </p:cNvPr>
            <p:cNvSpPr/>
            <p:nvPr/>
          </p:nvSpPr>
          <p:spPr>
            <a:xfrm>
              <a:off x="5652120" y="2564904"/>
              <a:ext cx="1728192" cy="1728192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206582" y="3068960"/>
              <a:ext cx="619268" cy="720080"/>
              <a:chOff x="5954554" y="3068960"/>
              <a:chExt cx="619268" cy="720080"/>
            </a:xfrm>
          </p:grpSpPr>
          <p:sp>
            <p:nvSpPr>
              <p:cNvPr id="6" name="矩形 5">
                <a:hlinkClick r:id="rId3" action="ppaction://hlinksldjump"/>
              </p:cNvPr>
              <p:cNvSpPr/>
              <p:nvPr/>
            </p:nvSpPr>
            <p:spPr>
              <a:xfrm>
                <a:off x="5954554" y="3068960"/>
                <a:ext cx="201622" cy="72008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>
                <a:hlinkClick r:id="rId3" action="ppaction://hlinksldjump"/>
              </p:cNvPr>
              <p:cNvSpPr/>
              <p:nvPr/>
            </p:nvSpPr>
            <p:spPr>
              <a:xfrm>
                <a:off x="6372200" y="3068960"/>
                <a:ext cx="201622" cy="72008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2670202" y="37890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重新播放</a:t>
            </a:r>
            <a:endParaRPr lang="zh-CN" altLang="en-US" sz="2400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0032" y="378904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停止</a:t>
            </a:r>
            <a:endParaRPr lang="zh-CN" altLang="en-US" sz="2400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5" name="Picture 2" descr="C:\Documents and Settings\lin\桌面\15\15\png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6245" y="3293245"/>
            <a:ext cx="271509" cy="271509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455876" y="1628775"/>
            <a:ext cx="2232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谢谢！</a:t>
            </a:r>
            <a:endParaRPr lang="zh-CN" altLang="en-US" sz="6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479715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本作品素材皆来自互联网</a:t>
            </a:r>
            <a:endParaRPr lang="en-US" altLang="zh-CN" sz="2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01870" y="5333940"/>
            <a:ext cx="2340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欢迎访问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锐普论坛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522618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7544" y="2924944"/>
            <a:ext cx="3816424" cy="2376264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五脏之一，位于腰部</a:t>
            </a:r>
            <a:endParaRPr lang="en-US" altLang="zh-CN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脊柱两旁，左右各一</a:t>
            </a:r>
          </a:p>
          <a:p>
            <a:pPr algn="r"/>
            <a:endParaRPr lang="en-US" altLang="zh-CN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维持生命的重要器官</a:t>
            </a: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rot="5400000">
            <a:off x="3419872" y="4077072"/>
            <a:ext cx="23042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lin\桌面\6f59f313045ab5946538db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3181833" cy="2851101"/>
          </a:xfrm>
          <a:prstGeom prst="rect">
            <a:avLst/>
          </a:prstGeom>
          <a:noFill/>
        </p:spPr>
      </p:pic>
      <p:grpSp>
        <p:nvGrpSpPr>
          <p:cNvPr id="16" name="组合 22"/>
          <p:cNvGrpSpPr/>
          <p:nvPr/>
        </p:nvGrpSpPr>
        <p:grpSpPr>
          <a:xfrm>
            <a:off x="8631149" y="6021388"/>
            <a:ext cx="512851" cy="529004"/>
            <a:chOff x="7380312" y="4869160"/>
            <a:chExt cx="1224136" cy="1262692"/>
          </a:xfrm>
        </p:grpSpPr>
        <p:sp>
          <p:nvSpPr>
            <p:cNvPr id="17" name="右箭头 16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5607E-7 L -3.33333E-6 0.1782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987824" y="2204864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522618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7544" y="2924944"/>
            <a:ext cx="3816424" cy="2376264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五脏之一，位于腰部</a:t>
            </a:r>
            <a:endParaRPr lang="en-US" altLang="zh-CN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脊柱两旁，左右各一</a:t>
            </a:r>
          </a:p>
          <a:p>
            <a:pPr algn="r"/>
            <a:endParaRPr lang="en-US" altLang="zh-CN" sz="2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zh-CN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维持生命的重要器官</a:t>
            </a: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 rot="5400000">
            <a:off x="3419872" y="4077072"/>
            <a:ext cx="23042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C:\Documents and Settings\lin\桌面\6f59f313045ab5946538db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3181833" cy="2851101"/>
          </a:xfrm>
          <a:prstGeom prst="rect">
            <a:avLst/>
          </a:prstGeom>
          <a:noFill/>
        </p:spPr>
      </p:pic>
      <p:grpSp>
        <p:nvGrpSpPr>
          <p:cNvPr id="17" name="组合 22"/>
          <p:cNvGrpSpPr/>
          <p:nvPr/>
        </p:nvGrpSpPr>
        <p:grpSpPr>
          <a:xfrm>
            <a:off x="9684568" y="5949280"/>
            <a:ext cx="512851" cy="529004"/>
            <a:chOff x="7380312" y="4869160"/>
            <a:chExt cx="1224136" cy="1262692"/>
          </a:xfrm>
        </p:grpSpPr>
        <p:sp>
          <p:nvSpPr>
            <p:cNvPr id="18" name="右箭头 17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21965E-6 L -3.33333E-6 -0.17827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5607E-7 L 3.33333E-6 0.1782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9144000" cy="1628799"/>
          </a:xfrm>
          <a:prstGeom prst="rect">
            <a:avLst/>
          </a:prstGeom>
          <a:gradFill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257837" y="708294"/>
            <a:ext cx="2743200" cy="1856025"/>
          </a:xfrm>
          <a:custGeom>
            <a:avLst/>
            <a:gdLst>
              <a:gd name="connsiteX0" fmla="*/ 0 w 2743200"/>
              <a:gd name="connsiteY0" fmla="*/ 0 h 1856025"/>
              <a:gd name="connsiteX1" fmla="*/ 1815188 w 2743200"/>
              <a:gd name="connsiteY1" fmla="*/ 0 h 1856025"/>
              <a:gd name="connsiteX2" fmla="*/ 2743200 w 2743200"/>
              <a:gd name="connsiteY2" fmla="*/ 928013 h 1856025"/>
              <a:gd name="connsiteX3" fmla="*/ 1815188 w 2743200"/>
              <a:gd name="connsiteY3" fmla="*/ 1856025 h 1856025"/>
              <a:gd name="connsiteX4" fmla="*/ 0 w 2743200"/>
              <a:gd name="connsiteY4" fmla="*/ 1856025 h 1856025"/>
              <a:gd name="connsiteX5" fmla="*/ 0 w 2743200"/>
              <a:gd name="connsiteY5" fmla="*/ 0 h 185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1856025">
                <a:moveTo>
                  <a:pt x="0" y="0"/>
                </a:moveTo>
                <a:lnTo>
                  <a:pt x="1815188" y="0"/>
                </a:lnTo>
                <a:lnTo>
                  <a:pt x="2743200" y="928013"/>
                </a:lnTo>
                <a:lnTo>
                  <a:pt x="1815188" y="1856025"/>
                </a:lnTo>
                <a:lnTo>
                  <a:pt x="0" y="185602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8590" tIns="148590" rIns="612597" bIns="14859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什么是</a:t>
            </a:r>
            <a:endParaRPr lang="en-US" altLang="zh-CN" sz="3900" kern="1200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900" kern="12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肾脏</a:t>
            </a:r>
            <a:endParaRPr lang="zh-CN" altLang="en-US" sz="3900" kern="12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530406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87824" y="980728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522618" y="2204864"/>
            <a:ext cx="2520280" cy="576064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肾脏的作用</a:t>
            </a:r>
            <a:endParaRPr lang="zh-CN" altLang="en-US" sz="2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881967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2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保持血压平衡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排除废物和多余的水分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刺激骨髓造血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维持骨骼的强壮</a:t>
            </a:r>
          </a:p>
          <a:p>
            <a:pPr algn="r">
              <a:lnSpc>
                <a:spcPct val="150000"/>
              </a:lnSpc>
            </a:pPr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维持体内电解质、酸碱平衡</a:t>
            </a:r>
          </a:p>
          <a:p>
            <a:endParaRPr lang="zh-CN" alt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331640" y="3429000"/>
            <a:ext cx="309634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331640" y="400506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331640" y="4581128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331640" y="508518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331640" y="5632217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2"/>
          <p:cNvGrpSpPr/>
          <p:nvPr/>
        </p:nvGrpSpPr>
        <p:grpSpPr>
          <a:xfrm>
            <a:off x="9900592" y="4869160"/>
            <a:ext cx="512851" cy="529004"/>
            <a:chOff x="7380312" y="4869160"/>
            <a:chExt cx="1224136" cy="1262692"/>
          </a:xfrm>
        </p:grpSpPr>
        <p:sp>
          <p:nvSpPr>
            <p:cNvPr id="25" name="右箭头 24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  <p:cxnSp>
        <p:nvCxnSpPr>
          <p:cNvPr id="27" name="直接连接符 26"/>
          <p:cNvCxnSpPr/>
          <p:nvPr/>
        </p:nvCxnSpPr>
        <p:spPr>
          <a:xfrm>
            <a:off x="-324544" y="2852738"/>
            <a:ext cx="946854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22"/>
          <p:cNvGrpSpPr/>
          <p:nvPr/>
        </p:nvGrpSpPr>
        <p:grpSpPr>
          <a:xfrm>
            <a:off x="568580" y="2925308"/>
            <a:ext cx="512851" cy="529004"/>
            <a:chOff x="7380312" y="4869160"/>
            <a:chExt cx="1224136" cy="1262692"/>
          </a:xfrm>
        </p:grpSpPr>
        <p:sp>
          <p:nvSpPr>
            <p:cNvPr id="32" name="右箭头 31"/>
            <p:cNvSpPr/>
            <p:nvPr/>
          </p:nvSpPr>
          <p:spPr>
            <a:xfrm>
              <a:off x="7380312" y="4869160"/>
              <a:ext cx="1224136" cy="1262692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3" name="Picture 2" descr="C:\Documents and Settings\lin\桌面\15\15\png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8344" y="5174084"/>
              <a:ext cx="648072" cy="6480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70C0"/>
          </a:solidFill>
          <a:prstDash val="sysDash"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860</Words>
  <Application>Microsoft Office PowerPoint</Application>
  <PresentationFormat>全屏显示(4:3)</PresentationFormat>
  <Paragraphs>323</Paragraphs>
  <Slides>53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0" baseType="lpstr">
      <vt:lpstr>Arial</vt:lpstr>
      <vt:lpstr>宋体</vt:lpstr>
      <vt:lpstr>微软雅黑</vt:lpstr>
      <vt:lpstr>Calibri</vt:lpstr>
      <vt:lpstr>幼圆</vt:lpstr>
      <vt:lpstr>alphabold</vt:lpstr>
      <vt:lpstr>Office 主题</vt:lpstr>
      <vt:lpstr>请单击开始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请单击开始</dc:title>
  <dc:creator>linshi</dc:creator>
  <cp:lastModifiedBy>linshi</cp:lastModifiedBy>
  <cp:revision>141</cp:revision>
  <dcterms:created xsi:type="dcterms:W3CDTF">2011-01-06T05:02:39Z</dcterms:created>
  <dcterms:modified xsi:type="dcterms:W3CDTF">2011-01-08T15:26:26Z</dcterms:modified>
</cp:coreProperties>
</file>