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9" r:id="rId3"/>
    <p:sldId id="256" r:id="rId4"/>
    <p:sldId id="261" r:id="rId5"/>
    <p:sldId id="260" r:id="rId6"/>
    <p:sldId id="262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78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33CC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657"/>
        <p:guide pos="3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C7DC6CD-FDBE-48A5-B578-7FCE94CC058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FA6BB1-D5A2-4D57-B510-CFF39625956C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ru-RU" smtClean="0"/>
              <a:t>素材天下 </a:t>
            </a:r>
            <a:r>
              <a:rPr lang="ru-RU" altLang="zh-CN" smtClean="0"/>
              <a:t>sucaitianxia.com</a:t>
            </a:r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B46071-D020-4ADC-B8F6-0FF471241260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87847C-1DA5-4B45-88EA-44F6A94AE74A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BD092C-7306-4491-9B89-6443854F5522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2341CE-9BCA-4428-B9BC-FC055D9FEE34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BE69BF-7796-424E-BE44-3981788CC7F4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23F56E-24C4-4EFE-96B8-72B160D7D89D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7DD083-FF76-4F28-A9F6-5BBB02AB349B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FFAC73-E33B-407B-98A2-C0DFB186AE89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237673-1782-48E1-BFB8-980A4CAB3E80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7935B9-D89B-4383-B819-6BD20FDDDD13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C75B8C-F80C-4F30-B21B-8FFC8E00CB3B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0A5878-FB46-47F5-BDBD-E3A1CD4B58C9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E1C521-E7A6-47C0-9EF1-162E03CFF480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9DA780-AB31-4F76-9705-74FC5F7E31EF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430897-9D8E-4B50-ACBC-D56E44BED7D6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1303AD-D54C-460C-96FC-5981944EC397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19D7F5-777E-4B50-B177-AA3CFFDA2260}" type="slidenum">
              <a:rPr lang="en-US" altLang="zh-CN"/>
              <a:pPr/>
              <a:t>25</a:t>
            </a:fld>
            <a:endParaRPr lang="en-US" altLang="zh-CN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179D95-E3B6-4F2A-9A8E-E53BBC126E3C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5510A7-E74B-4919-98C0-C7E3F3A4115C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A358CE-E48D-4F3D-AD07-05CDFF1F74A5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2B44C1-7D23-42B2-BE35-9441E42D73DB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F1A0C-B8C0-4A6A-966E-711635B10727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F47E32-C205-43B3-B2FF-9F50160251B2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BEF953-8A74-4D19-97AB-A234D6C80153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81ACAA-D521-4043-B285-5245529C27BB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FCD057-A6EF-4337-8899-ACCBE640E1E9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ru-RU" smtClean="0"/>
              <a:t>素材天下 </a:t>
            </a:r>
            <a:r>
              <a:rPr lang="ru-RU" altLang="zh-CN" smtClean="0"/>
              <a:t>sucaitianxia.com</a:t>
            </a:r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2E33D5-0263-4DB8-842F-EF40E97E5897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5EB4AB-C630-435B-8625-56C3ABAA65CB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EEF3FE-FF3E-44D7-818C-ACEB46F6D448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D9F03-1671-4EC4-857C-C102B2A0F7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F9EFD-0255-48F2-9565-D4114D764C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93EBB-4FE4-417E-BF48-46F57959F5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786AC-036A-4516-BDE4-76584EE55D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BD896-A8F9-4119-B448-D24C61630E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048DF-D70D-4E0F-886A-9DD42828E7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B1823-12D1-49FD-BD67-254F853105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E04C2-7D3B-4941-8CB2-10B93850F6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2684-A95C-40D0-9E73-2C1F3BB6E9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0F791-D3D0-424C-8506-17B935090C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A03DC-8389-4260-B00A-45B9A61827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98FA1A9-FA0E-452A-8AF2-DC09848A98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171700" y="2895600"/>
            <a:ext cx="6445250" cy="11112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i="0" u="none" strike="noStrike" normalizeH="0" baseline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  <a:ea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0600" y="3028950"/>
            <a:ext cx="5734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医疗医生通用模板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 descr="6"/>
          <p:cNvSpPr>
            <a:spLocks noChangeArrowheads="1"/>
          </p:cNvSpPr>
          <p:nvPr/>
        </p:nvSpPr>
        <p:spPr bwMode="auto">
          <a:xfrm>
            <a:off x="566738" y="614363"/>
            <a:ext cx="65246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800">
                <a:solidFill>
                  <a:srgbClr val="FF0000"/>
                </a:solidFill>
              </a:rPr>
              <a:t>Interdependence</a:t>
            </a:r>
            <a:r>
              <a:rPr lang="en-US" altLang="zh-CN" sz="2800"/>
              <a:t> </a:t>
            </a:r>
            <a:r>
              <a:rPr lang="en-US" altLang="zh-CN" sz="2800">
                <a:solidFill>
                  <a:schemeClr val="bg1"/>
                </a:solidFill>
              </a:rPr>
              <a:t>between yin and yang</a:t>
            </a:r>
            <a:r>
              <a:rPr lang="en-US" altLang="zh-CN" sz="2800"/>
              <a:t> </a:t>
            </a:r>
          </a:p>
        </p:txBody>
      </p:sp>
      <p:sp>
        <p:nvSpPr>
          <p:cNvPr id="10243" name="Text Box 5" descr="6"/>
          <p:cNvSpPr txBox="1">
            <a:spLocks noChangeArrowheads="1"/>
          </p:cNvSpPr>
          <p:nvPr/>
        </p:nvSpPr>
        <p:spPr bwMode="auto">
          <a:xfrm>
            <a:off x="5921375" y="3024188"/>
            <a:ext cx="24828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400" b="1">
                <a:solidFill>
                  <a:schemeClr val="bg1"/>
                </a:solidFill>
              </a:rPr>
              <a:t>without light</a:t>
            </a:r>
          </a:p>
          <a:p>
            <a:pPr algn="l"/>
            <a:r>
              <a:rPr lang="en-US" altLang="zh-CN" sz="2400" b="1">
                <a:solidFill>
                  <a:schemeClr val="bg1"/>
                </a:solidFill>
              </a:rPr>
              <a:t>without shadow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 descr="6"/>
          <p:cNvSpPr>
            <a:spLocks noChangeArrowheads="1"/>
          </p:cNvSpPr>
          <p:nvPr/>
        </p:nvSpPr>
        <p:spPr bwMode="auto">
          <a:xfrm>
            <a:off x="566738" y="614363"/>
            <a:ext cx="5907087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800">
                <a:solidFill>
                  <a:srgbClr val="FF0000"/>
                </a:solidFill>
              </a:rPr>
              <a:t>Waning </a:t>
            </a:r>
            <a:r>
              <a:rPr lang="en-US" altLang="zh-CN" sz="2800"/>
              <a:t>and </a:t>
            </a:r>
            <a:r>
              <a:rPr lang="en-US" altLang="zh-CN" sz="2800">
                <a:solidFill>
                  <a:srgbClr val="FF0000"/>
                </a:solidFill>
              </a:rPr>
              <a:t>waxing</a:t>
            </a:r>
            <a:r>
              <a:rPr lang="en-US" altLang="zh-CN" sz="2800"/>
              <a:t> of yin and yang </a:t>
            </a:r>
          </a:p>
        </p:txBody>
      </p:sp>
      <p:sp>
        <p:nvSpPr>
          <p:cNvPr id="11267" name="Rectangle 5" descr="6"/>
          <p:cNvSpPr>
            <a:spLocks noChangeArrowheads="1"/>
          </p:cNvSpPr>
          <p:nvPr/>
        </p:nvSpPr>
        <p:spPr bwMode="auto">
          <a:xfrm>
            <a:off x="2590800" y="2509838"/>
            <a:ext cx="3298825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altLang="zh-CN" sz="3600">
                <a:latin typeface="Freestyle Script" pitchFamily="66" charset="0"/>
              </a:rPr>
              <a:t>If winter comes, </a:t>
            </a:r>
          </a:p>
          <a:p>
            <a:pPr algn="r"/>
            <a:r>
              <a:rPr lang="en-US" altLang="zh-CN" sz="3600">
                <a:latin typeface="Freestyle Script" pitchFamily="66" charset="0"/>
              </a:rPr>
              <a:t>can spring be far behind? </a:t>
            </a:r>
          </a:p>
        </p:txBody>
      </p:sp>
      <p:sp>
        <p:nvSpPr>
          <p:cNvPr id="11268" name="Rectangle 6" descr="6"/>
          <p:cNvSpPr>
            <a:spLocks noChangeArrowheads="1"/>
          </p:cNvSpPr>
          <p:nvPr/>
        </p:nvSpPr>
        <p:spPr bwMode="auto">
          <a:xfrm>
            <a:off x="3941763" y="3597275"/>
            <a:ext cx="17541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altLang="zh-CN" sz="3600">
                <a:latin typeface="Freestyle Script" pitchFamily="66" charset="0"/>
              </a:rPr>
              <a:t>Shelley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 descr="6"/>
          <p:cNvSpPr>
            <a:spLocks noChangeArrowheads="1"/>
          </p:cNvSpPr>
          <p:nvPr/>
        </p:nvSpPr>
        <p:spPr bwMode="auto">
          <a:xfrm>
            <a:off x="1885950" y="1101725"/>
            <a:ext cx="5881688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The Five Element Theory</a:t>
            </a:r>
          </a:p>
          <a:p>
            <a:r>
              <a:rPr lang="en-US" altLang="zh-CN" sz="3200">
                <a:solidFill>
                  <a:schemeClr val="bg1"/>
                </a:solidFill>
              </a:rPr>
              <a:t>natural</a:t>
            </a:r>
            <a:r>
              <a:rPr lang="en-US" altLang="zh-CN" sz="2800" b="1">
                <a:solidFill>
                  <a:schemeClr val="bg1"/>
                </a:solidFill>
              </a:rPr>
              <a:t> </a:t>
            </a:r>
            <a:r>
              <a:rPr lang="en-US" altLang="zh-CN" sz="2800">
                <a:solidFill>
                  <a:schemeClr val="bg1"/>
                </a:solidFill>
              </a:rPr>
              <a:t>philosophy in ancient China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woo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538288"/>
            <a:ext cx="93662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hu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738" y="2493963"/>
            <a:ext cx="93662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t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738" y="3449638"/>
            <a:ext cx="93821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0" descr="shu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6738" y="5362575"/>
            <a:ext cx="9366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ji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6738" y="4405313"/>
            <a:ext cx="93662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Rectangle 12" descr="6"/>
          <p:cNvSpPr>
            <a:spLocks noChangeArrowheads="1"/>
          </p:cNvSpPr>
          <p:nvPr/>
        </p:nvSpPr>
        <p:spPr bwMode="auto">
          <a:xfrm>
            <a:off x="566738" y="614363"/>
            <a:ext cx="711041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800">
                <a:solidFill>
                  <a:srgbClr val="FF0000"/>
                </a:solidFill>
              </a:rPr>
              <a:t>Basic substances</a:t>
            </a:r>
            <a:r>
              <a:rPr lang="en-US" altLang="zh-CN" sz="2800"/>
              <a:t> to constitute the universe </a:t>
            </a:r>
          </a:p>
        </p:txBody>
      </p:sp>
      <p:sp>
        <p:nvSpPr>
          <p:cNvPr id="13320" name="Rectangle 13" descr="6"/>
          <p:cNvSpPr>
            <a:spLocks noChangeArrowheads="1"/>
          </p:cNvSpPr>
          <p:nvPr/>
        </p:nvSpPr>
        <p:spPr bwMode="auto">
          <a:xfrm>
            <a:off x="1557338" y="1763713"/>
            <a:ext cx="2952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the nature of growing freely</a:t>
            </a:r>
          </a:p>
        </p:txBody>
      </p:sp>
      <p:sp>
        <p:nvSpPr>
          <p:cNvPr id="13321" name="Rectangle 14" descr="6"/>
          <p:cNvSpPr>
            <a:spLocks noChangeArrowheads="1"/>
          </p:cNvSpPr>
          <p:nvPr/>
        </p:nvSpPr>
        <p:spPr bwMode="auto">
          <a:xfrm>
            <a:off x="1557338" y="2730500"/>
            <a:ext cx="2533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the nature of flaring up </a:t>
            </a:r>
          </a:p>
        </p:txBody>
      </p:sp>
      <p:sp>
        <p:nvSpPr>
          <p:cNvPr id="13322" name="Rectangle 15" descr="6"/>
          <p:cNvSpPr>
            <a:spLocks noChangeArrowheads="1"/>
          </p:cNvSpPr>
          <p:nvPr/>
        </p:nvSpPr>
        <p:spPr bwMode="auto">
          <a:xfrm>
            <a:off x="1557338" y="3698875"/>
            <a:ext cx="3917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the nature of giving birth to all things </a:t>
            </a:r>
          </a:p>
        </p:txBody>
      </p:sp>
      <p:sp>
        <p:nvSpPr>
          <p:cNvPr id="13323" name="Rectangle 16" descr="6"/>
          <p:cNvSpPr>
            <a:spLocks noChangeArrowheads="1"/>
          </p:cNvSpPr>
          <p:nvPr/>
        </p:nvSpPr>
        <p:spPr bwMode="auto">
          <a:xfrm>
            <a:off x="1557338" y="4665663"/>
            <a:ext cx="4133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the nature of purifying and descending </a:t>
            </a:r>
          </a:p>
        </p:txBody>
      </p:sp>
      <p:sp>
        <p:nvSpPr>
          <p:cNvPr id="13324" name="Rectangle 17" descr="6"/>
          <p:cNvSpPr>
            <a:spLocks noChangeArrowheads="1"/>
          </p:cNvSpPr>
          <p:nvPr/>
        </p:nvSpPr>
        <p:spPr bwMode="auto">
          <a:xfrm>
            <a:off x="1557338" y="5634038"/>
            <a:ext cx="2635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the nature of moistening</a:t>
            </a:r>
          </a:p>
        </p:txBody>
      </p:sp>
      <p:sp>
        <p:nvSpPr>
          <p:cNvPr id="13325" name="Rectangle 18"/>
          <p:cNvSpPr>
            <a:spLocks noChangeArrowheads="1"/>
          </p:cNvSpPr>
          <p:nvPr/>
        </p:nvSpPr>
        <p:spPr bwMode="auto">
          <a:xfrm>
            <a:off x="566738" y="1133475"/>
            <a:ext cx="8010525" cy="53562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6" name="Rectangle 19"/>
          <p:cNvSpPr>
            <a:spLocks noChangeArrowheads="1"/>
          </p:cNvSpPr>
          <p:nvPr/>
        </p:nvSpPr>
        <p:spPr bwMode="auto">
          <a:xfrm>
            <a:off x="5876925" y="1133475"/>
            <a:ext cx="2700338" cy="535622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7" name="Rectangle 20" descr="6"/>
          <p:cNvSpPr>
            <a:spLocks noChangeArrowheads="1"/>
          </p:cNvSpPr>
          <p:nvPr/>
        </p:nvSpPr>
        <p:spPr bwMode="auto">
          <a:xfrm>
            <a:off x="5967413" y="1757363"/>
            <a:ext cx="2508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</a:rPr>
              <a:t>liver      eye        east  </a:t>
            </a:r>
          </a:p>
        </p:txBody>
      </p:sp>
      <p:pic>
        <p:nvPicPr>
          <p:cNvPr id="13328" name="Picture 22" descr="woo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538288"/>
            <a:ext cx="93662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9" name="Rectangle 24" descr="6"/>
          <p:cNvSpPr>
            <a:spLocks noChangeArrowheads="1"/>
          </p:cNvSpPr>
          <p:nvPr/>
        </p:nvSpPr>
        <p:spPr bwMode="auto">
          <a:xfrm>
            <a:off x="5967413" y="2713038"/>
            <a:ext cx="2736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</a:rPr>
              <a:t>heart     lingua    south  </a:t>
            </a:r>
          </a:p>
        </p:txBody>
      </p:sp>
      <p:sp>
        <p:nvSpPr>
          <p:cNvPr id="13330" name="Rectangle 26" descr="6"/>
          <p:cNvSpPr>
            <a:spLocks noChangeArrowheads="1"/>
          </p:cNvSpPr>
          <p:nvPr/>
        </p:nvSpPr>
        <p:spPr bwMode="auto">
          <a:xfrm>
            <a:off x="5967413" y="3684588"/>
            <a:ext cx="27892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1600" b="1">
                <a:solidFill>
                  <a:schemeClr val="bg1"/>
                </a:solidFill>
              </a:rPr>
              <a:t>spleen    mouth     middle   </a:t>
            </a:r>
          </a:p>
        </p:txBody>
      </p:sp>
      <p:sp>
        <p:nvSpPr>
          <p:cNvPr id="13331" name="Rectangle 27" descr="6"/>
          <p:cNvSpPr>
            <a:spLocks noChangeArrowheads="1"/>
          </p:cNvSpPr>
          <p:nvPr/>
        </p:nvSpPr>
        <p:spPr bwMode="auto">
          <a:xfrm>
            <a:off x="5967413" y="4625975"/>
            <a:ext cx="272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</a:rPr>
              <a:t>lung       nose       west  </a:t>
            </a:r>
          </a:p>
        </p:txBody>
      </p:sp>
      <p:sp>
        <p:nvSpPr>
          <p:cNvPr id="13332" name="Rectangle 28" descr="6"/>
          <p:cNvSpPr>
            <a:spLocks noChangeArrowheads="1"/>
          </p:cNvSpPr>
          <p:nvPr/>
        </p:nvSpPr>
        <p:spPr bwMode="auto">
          <a:xfrm>
            <a:off x="5967413" y="5583238"/>
            <a:ext cx="2787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>
                <a:solidFill>
                  <a:schemeClr val="bg1"/>
                </a:solidFill>
              </a:rPr>
              <a:t>kidney</a:t>
            </a:r>
            <a:r>
              <a:rPr lang="en-US" altLang="zh-CN"/>
              <a:t> </a:t>
            </a:r>
            <a:r>
              <a:rPr lang="en-US" altLang="zh-CN" b="1">
                <a:solidFill>
                  <a:schemeClr val="bg1"/>
                </a:solidFill>
              </a:rPr>
              <a:t>    ear        north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 descr="6"/>
          <p:cNvSpPr>
            <a:spLocks noChangeArrowheads="1"/>
          </p:cNvSpPr>
          <p:nvPr/>
        </p:nvSpPr>
        <p:spPr bwMode="auto">
          <a:xfrm>
            <a:off x="566738" y="585788"/>
            <a:ext cx="66579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>
                <a:solidFill>
                  <a:srgbClr val="FF0000"/>
                </a:solidFill>
              </a:rPr>
              <a:t>Generation</a:t>
            </a:r>
            <a:r>
              <a:rPr lang="en-US" altLang="zh-CN" sz="2400"/>
              <a:t>: promote, aid or bring forth another 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14339" name="Group 41"/>
          <p:cNvGrpSpPr>
            <a:grpSpLocks/>
          </p:cNvGrpSpPr>
          <p:nvPr/>
        </p:nvGrpSpPr>
        <p:grpSpPr bwMode="auto">
          <a:xfrm>
            <a:off x="2276475" y="1544638"/>
            <a:ext cx="4972050" cy="4456112"/>
            <a:chOff x="1434" y="973"/>
            <a:chExt cx="3132" cy="2807"/>
          </a:xfrm>
        </p:grpSpPr>
        <p:pic>
          <p:nvPicPr>
            <p:cNvPr id="14340" name="Picture 21" descr="woo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85" y="973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1" name="Freeform 18"/>
            <p:cNvSpPr>
              <a:spLocks/>
            </p:cNvSpPr>
            <p:nvPr/>
          </p:nvSpPr>
          <p:spPr bwMode="invGray">
            <a:xfrm rot="-1329651">
              <a:off x="1718" y="1399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4342" name="Picture 24" descr="shui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19" y="1820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3" name="Picture 25" descr="hu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59" y="1848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4" name="Picture 26" descr="jin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16" y="3209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5" name="Picture 27" descr="tu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05" y="3209"/>
              <a:ext cx="591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Freeform 30"/>
            <p:cNvSpPr>
              <a:spLocks/>
            </p:cNvSpPr>
            <p:nvPr/>
          </p:nvSpPr>
          <p:spPr bwMode="invGray">
            <a:xfrm rot="2651731">
              <a:off x="3107" y="1370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7" name="Freeform 31"/>
            <p:cNvSpPr>
              <a:spLocks/>
            </p:cNvSpPr>
            <p:nvPr/>
          </p:nvSpPr>
          <p:spPr bwMode="invGray">
            <a:xfrm rot="7329887">
              <a:off x="3483" y="2696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8" name="Freeform 32"/>
            <p:cNvSpPr>
              <a:spLocks/>
            </p:cNvSpPr>
            <p:nvPr/>
          </p:nvSpPr>
          <p:spPr bwMode="invGray">
            <a:xfrm rot="-10015583">
              <a:off x="2403" y="3468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9" name="Freeform 33"/>
            <p:cNvSpPr>
              <a:spLocks/>
            </p:cNvSpPr>
            <p:nvPr/>
          </p:nvSpPr>
          <p:spPr bwMode="invGray">
            <a:xfrm rot="-5685483">
              <a:off x="1413" y="2639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Rectangle 35" descr="6"/>
            <p:cNvSpPr>
              <a:spLocks noChangeArrowheads="1"/>
            </p:cNvSpPr>
            <p:nvPr/>
          </p:nvSpPr>
          <p:spPr bwMode="auto">
            <a:xfrm>
              <a:off x="1718" y="1427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4351" name="Rectangle 36" descr="6"/>
            <p:cNvSpPr>
              <a:spLocks noChangeArrowheads="1"/>
            </p:cNvSpPr>
            <p:nvPr/>
          </p:nvSpPr>
          <p:spPr bwMode="auto">
            <a:xfrm>
              <a:off x="3347" y="1423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4352" name="Rectangle 37" descr="6"/>
            <p:cNvSpPr>
              <a:spLocks noChangeArrowheads="1"/>
            </p:cNvSpPr>
            <p:nvPr/>
          </p:nvSpPr>
          <p:spPr bwMode="auto">
            <a:xfrm>
              <a:off x="3730" y="2614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4353" name="Rectangle 38" descr="6"/>
            <p:cNvSpPr>
              <a:spLocks noChangeArrowheads="1"/>
            </p:cNvSpPr>
            <p:nvPr/>
          </p:nvSpPr>
          <p:spPr bwMode="auto">
            <a:xfrm>
              <a:off x="1434" y="2614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4354" name="Rectangle 39" descr="6"/>
            <p:cNvSpPr>
              <a:spLocks noChangeArrowheads="1"/>
            </p:cNvSpPr>
            <p:nvPr/>
          </p:nvSpPr>
          <p:spPr bwMode="auto">
            <a:xfrm>
              <a:off x="2539" y="3549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 descr="6"/>
          <p:cNvSpPr>
            <a:spLocks noChangeArrowheads="1"/>
          </p:cNvSpPr>
          <p:nvPr/>
        </p:nvSpPr>
        <p:spPr bwMode="auto">
          <a:xfrm>
            <a:off x="161925" y="585788"/>
            <a:ext cx="67929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/>
              <a:t> </a:t>
            </a:r>
            <a:r>
              <a:rPr lang="en-US" altLang="zh-CN" sz="2400">
                <a:solidFill>
                  <a:srgbClr val="FF0000"/>
                </a:solidFill>
              </a:rPr>
              <a:t>   Restriction</a:t>
            </a:r>
            <a:r>
              <a:rPr lang="en-US" altLang="zh-CN" sz="2400"/>
              <a:t> : bringing under control or restraint </a:t>
            </a:r>
          </a:p>
        </p:txBody>
      </p:sp>
      <p:sp>
        <p:nvSpPr>
          <p:cNvPr id="15363" name="Line 22"/>
          <p:cNvSpPr>
            <a:spLocks noChangeShapeType="1"/>
          </p:cNvSpPr>
          <p:nvPr/>
        </p:nvSpPr>
        <p:spPr bwMode="auto">
          <a:xfrm flipV="1">
            <a:off x="3671888" y="2349500"/>
            <a:ext cx="900112" cy="2789238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Line 23"/>
          <p:cNvSpPr>
            <a:spLocks noChangeShapeType="1"/>
          </p:cNvSpPr>
          <p:nvPr/>
        </p:nvSpPr>
        <p:spPr bwMode="auto">
          <a:xfrm>
            <a:off x="4616450" y="2349500"/>
            <a:ext cx="900113" cy="2789238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5365" name="Picture 41" descr="woo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3688" y="1544638"/>
            <a:ext cx="93662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3" descr="shu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2889250"/>
            <a:ext cx="9366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44" descr="hu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7413" y="2933700"/>
            <a:ext cx="9366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45" descr="ji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1650" y="5094288"/>
            <a:ext cx="93662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46" descr="t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46688" y="5094288"/>
            <a:ext cx="93821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Line 56"/>
          <p:cNvSpPr>
            <a:spLocks noChangeShapeType="1"/>
          </p:cNvSpPr>
          <p:nvPr/>
        </p:nvSpPr>
        <p:spPr bwMode="auto">
          <a:xfrm>
            <a:off x="3176588" y="3384550"/>
            <a:ext cx="2835275" cy="0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Line 57"/>
          <p:cNvSpPr>
            <a:spLocks noChangeShapeType="1"/>
          </p:cNvSpPr>
          <p:nvPr/>
        </p:nvSpPr>
        <p:spPr bwMode="auto">
          <a:xfrm flipH="1">
            <a:off x="3671888" y="3429000"/>
            <a:ext cx="2386012" cy="1755775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2" name="Line 58"/>
          <p:cNvSpPr>
            <a:spLocks noChangeShapeType="1"/>
          </p:cNvSpPr>
          <p:nvPr/>
        </p:nvSpPr>
        <p:spPr bwMode="auto">
          <a:xfrm flipH="1" flipV="1">
            <a:off x="3176588" y="3473450"/>
            <a:ext cx="2339975" cy="1711325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3" name="Rectangle 60" descr="6"/>
          <p:cNvSpPr>
            <a:spLocks noChangeArrowheads="1"/>
          </p:cNvSpPr>
          <p:nvPr/>
        </p:nvSpPr>
        <p:spPr bwMode="auto">
          <a:xfrm>
            <a:off x="3986213" y="3068638"/>
            <a:ext cx="1174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5374" name="Rectangle 61" descr="6"/>
          <p:cNvSpPr>
            <a:spLocks noChangeArrowheads="1"/>
          </p:cNvSpPr>
          <p:nvPr/>
        </p:nvSpPr>
        <p:spPr bwMode="auto">
          <a:xfrm rot="4275015">
            <a:off x="4707732" y="3788568"/>
            <a:ext cx="1174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5375" name="Rectangle 62" descr="6"/>
          <p:cNvSpPr>
            <a:spLocks noChangeArrowheads="1"/>
          </p:cNvSpPr>
          <p:nvPr/>
        </p:nvSpPr>
        <p:spPr bwMode="auto">
          <a:xfrm rot="-4414358">
            <a:off x="3305969" y="3833019"/>
            <a:ext cx="1174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5376" name="Rectangle 63" descr="6"/>
          <p:cNvSpPr>
            <a:spLocks noChangeArrowheads="1"/>
          </p:cNvSpPr>
          <p:nvPr/>
        </p:nvSpPr>
        <p:spPr bwMode="auto">
          <a:xfrm rot="2111635">
            <a:off x="4481513" y="4464050"/>
            <a:ext cx="1174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5377" name="Rectangle 64" descr="6"/>
          <p:cNvSpPr>
            <a:spLocks noChangeArrowheads="1"/>
          </p:cNvSpPr>
          <p:nvPr/>
        </p:nvSpPr>
        <p:spPr bwMode="auto">
          <a:xfrm rot="-2079985">
            <a:off x="3627438" y="4419600"/>
            <a:ext cx="1174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4"/>
          <p:cNvSpPr>
            <a:spLocks noChangeShapeType="1"/>
          </p:cNvSpPr>
          <p:nvPr/>
        </p:nvSpPr>
        <p:spPr bwMode="auto">
          <a:xfrm flipV="1">
            <a:off x="3671888" y="2349500"/>
            <a:ext cx="900112" cy="2789238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7" name="Line 5"/>
          <p:cNvSpPr>
            <a:spLocks noChangeShapeType="1"/>
          </p:cNvSpPr>
          <p:nvPr/>
        </p:nvSpPr>
        <p:spPr bwMode="auto">
          <a:xfrm>
            <a:off x="4616450" y="2349500"/>
            <a:ext cx="900113" cy="2789238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6388" name="Group 6"/>
          <p:cNvGrpSpPr>
            <a:grpSpLocks/>
          </p:cNvGrpSpPr>
          <p:nvPr/>
        </p:nvGrpSpPr>
        <p:grpSpPr bwMode="auto">
          <a:xfrm>
            <a:off x="2276475" y="1544638"/>
            <a:ext cx="4972050" cy="4456112"/>
            <a:chOff x="1434" y="973"/>
            <a:chExt cx="3132" cy="2807"/>
          </a:xfrm>
        </p:grpSpPr>
        <p:pic>
          <p:nvPicPr>
            <p:cNvPr id="16398" name="Picture 7" descr="woo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85" y="973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9" name="Freeform 8"/>
            <p:cNvSpPr>
              <a:spLocks/>
            </p:cNvSpPr>
            <p:nvPr/>
          </p:nvSpPr>
          <p:spPr bwMode="invGray">
            <a:xfrm rot="-1329651">
              <a:off x="1718" y="1399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6400" name="Picture 9" descr="shui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19" y="1820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1" name="Picture 10" descr="hu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59" y="1848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2" name="Picture 11" descr="jin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16" y="3209"/>
              <a:ext cx="590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3" name="Picture 12" descr="tu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05" y="3209"/>
              <a:ext cx="591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4" name="Freeform 13"/>
            <p:cNvSpPr>
              <a:spLocks/>
            </p:cNvSpPr>
            <p:nvPr/>
          </p:nvSpPr>
          <p:spPr bwMode="invGray">
            <a:xfrm rot="2651731">
              <a:off x="3107" y="1370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Freeform 14"/>
            <p:cNvSpPr>
              <a:spLocks/>
            </p:cNvSpPr>
            <p:nvPr/>
          </p:nvSpPr>
          <p:spPr bwMode="invGray">
            <a:xfrm rot="7329887">
              <a:off x="3483" y="2696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6" name="Freeform 15"/>
            <p:cNvSpPr>
              <a:spLocks/>
            </p:cNvSpPr>
            <p:nvPr/>
          </p:nvSpPr>
          <p:spPr bwMode="invGray">
            <a:xfrm rot="-10015583">
              <a:off x="2403" y="3468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Freeform 16"/>
            <p:cNvSpPr>
              <a:spLocks/>
            </p:cNvSpPr>
            <p:nvPr/>
          </p:nvSpPr>
          <p:spPr bwMode="invGray">
            <a:xfrm rot="-5685483">
              <a:off x="1413" y="2639"/>
              <a:ext cx="954" cy="288"/>
            </a:xfrm>
            <a:custGeom>
              <a:avLst/>
              <a:gdLst>
                <a:gd name="T0" fmla="*/ 87 w 2706"/>
                <a:gd name="T1" fmla="*/ 233 h 1093"/>
                <a:gd name="T2" fmla="*/ 159 w 2706"/>
                <a:gd name="T3" fmla="*/ 187 h 1093"/>
                <a:gd name="T4" fmla="*/ 231 w 2706"/>
                <a:gd name="T5" fmla="*/ 148 h 1093"/>
                <a:gd name="T6" fmla="*/ 302 w 2706"/>
                <a:gd name="T7" fmla="*/ 116 h 1093"/>
                <a:gd name="T8" fmla="*/ 371 w 2706"/>
                <a:gd name="T9" fmla="*/ 90 h 1093"/>
                <a:gd name="T10" fmla="*/ 438 w 2706"/>
                <a:gd name="T11" fmla="*/ 70 h 1093"/>
                <a:gd name="T12" fmla="*/ 500 w 2706"/>
                <a:gd name="T13" fmla="*/ 54 h 1093"/>
                <a:gd name="T14" fmla="*/ 559 w 2706"/>
                <a:gd name="T15" fmla="*/ 42 h 1093"/>
                <a:gd name="T16" fmla="*/ 612 w 2706"/>
                <a:gd name="T17" fmla="*/ 35 h 1093"/>
                <a:gd name="T18" fmla="*/ 660 w 2706"/>
                <a:gd name="T19" fmla="*/ 30 h 1093"/>
                <a:gd name="T20" fmla="*/ 701 w 2706"/>
                <a:gd name="T21" fmla="*/ 27 h 1093"/>
                <a:gd name="T22" fmla="*/ 734 w 2706"/>
                <a:gd name="T23" fmla="*/ 26 h 1093"/>
                <a:gd name="T24" fmla="*/ 759 w 2706"/>
                <a:gd name="T25" fmla="*/ 26 h 1093"/>
                <a:gd name="T26" fmla="*/ 774 w 2706"/>
                <a:gd name="T27" fmla="*/ 27 h 1093"/>
                <a:gd name="T28" fmla="*/ 779 w 2706"/>
                <a:gd name="T29" fmla="*/ 27 h 1093"/>
                <a:gd name="T30" fmla="*/ 954 w 2706"/>
                <a:gd name="T31" fmla="*/ 87 h 1093"/>
                <a:gd name="T32" fmla="*/ 824 w 2706"/>
                <a:gd name="T33" fmla="*/ 94 h 1093"/>
                <a:gd name="T34" fmla="*/ 820 w 2706"/>
                <a:gd name="T35" fmla="*/ 93 h 1093"/>
                <a:gd name="T36" fmla="*/ 808 w 2706"/>
                <a:gd name="T37" fmla="*/ 91 h 1093"/>
                <a:gd name="T38" fmla="*/ 790 w 2706"/>
                <a:gd name="T39" fmla="*/ 87 h 1093"/>
                <a:gd name="T40" fmla="*/ 764 w 2706"/>
                <a:gd name="T41" fmla="*/ 84 h 1093"/>
                <a:gd name="T42" fmla="*/ 732 w 2706"/>
                <a:gd name="T43" fmla="*/ 81 h 1093"/>
                <a:gd name="T44" fmla="*/ 693 w 2706"/>
                <a:gd name="T45" fmla="*/ 79 h 1093"/>
                <a:gd name="T46" fmla="*/ 648 w 2706"/>
                <a:gd name="T47" fmla="*/ 79 h 1093"/>
                <a:gd name="T48" fmla="*/ 597 w 2706"/>
                <a:gd name="T49" fmla="*/ 81 h 1093"/>
                <a:gd name="T50" fmla="*/ 540 w 2706"/>
                <a:gd name="T51" fmla="*/ 87 h 1093"/>
                <a:gd name="T52" fmla="*/ 477 w 2706"/>
                <a:gd name="T53" fmla="*/ 98 h 1093"/>
                <a:gd name="T54" fmla="*/ 410 w 2706"/>
                <a:gd name="T55" fmla="*/ 113 h 1093"/>
                <a:gd name="T56" fmla="*/ 338 w 2706"/>
                <a:gd name="T57" fmla="*/ 133 h 1093"/>
                <a:gd name="T58" fmla="*/ 262 w 2706"/>
                <a:gd name="T59" fmla="*/ 160 h 1093"/>
                <a:gd name="T60" fmla="*/ 181 w 2706"/>
                <a:gd name="T61" fmla="*/ 194 h 1093"/>
                <a:gd name="T62" fmla="*/ 96 w 2706"/>
                <a:gd name="T63" fmla="*/ 235 h 10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06" h="1093">
                  <a:moveTo>
                    <a:pt x="0" y="1093"/>
                  </a:moveTo>
                  <a:lnTo>
                    <a:pt x="247" y="884"/>
                  </a:lnTo>
                  <a:lnTo>
                    <a:pt x="350" y="793"/>
                  </a:lnTo>
                  <a:lnTo>
                    <a:pt x="451" y="708"/>
                  </a:lnTo>
                  <a:lnTo>
                    <a:pt x="553" y="631"/>
                  </a:lnTo>
                  <a:lnTo>
                    <a:pt x="655" y="562"/>
                  </a:lnTo>
                  <a:lnTo>
                    <a:pt x="756" y="497"/>
                  </a:lnTo>
                  <a:lnTo>
                    <a:pt x="856" y="439"/>
                  </a:lnTo>
                  <a:lnTo>
                    <a:pt x="955" y="388"/>
                  </a:lnTo>
                  <a:lnTo>
                    <a:pt x="1053" y="342"/>
                  </a:lnTo>
                  <a:lnTo>
                    <a:pt x="1148" y="300"/>
                  </a:lnTo>
                  <a:lnTo>
                    <a:pt x="1242" y="264"/>
                  </a:lnTo>
                  <a:lnTo>
                    <a:pt x="1331" y="232"/>
                  </a:lnTo>
                  <a:lnTo>
                    <a:pt x="1419" y="204"/>
                  </a:lnTo>
                  <a:lnTo>
                    <a:pt x="1504" y="182"/>
                  </a:lnTo>
                  <a:lnTo>
                    <a:pt x="1586" y="160"/>
                  </a:lnTo>
                  <a:lnTo>
                    <a:pt x="1664" y="144"/>
                  </a:lnTo>
                  <a:lnTo>
                    <a:pt x="1737" y="131"/>
                  </a:lnTo>
                  <a:lnTo>
                    <a:pt x="1807" y="121"/>
                  </a:lnTo>
                  <a:lnTo>
                    <a:pt x="1871" y="112"/>
                  </a:lnTo>
                  <a:lnTo>
                    <a:pt x="1932" y="107"/>
                  </a:lnTo>
                  <a:lnTo>
                    <a:pt x="1988" y="103"/>
                  </a:lnTo>
                  <a:lnTo>
                    <a:pt x="2038" y="100"/>
                  </a:lnTo>
                  <a:lnTo>
                    <a:pt x="2082" y="99"/>
                  </a:lnTo>
                  <a:lnTo>
                    <a:pt x="2121" y="100"/>
                  </a:lnTo>
                  <a:lnTo>
                    <a:pt x="2152" y="99"/>
                  </a:lnTo>
                  <a:lnTo>
                    <a:pt x="2178" y="101"/>
                  </a:lnTo>
                  <a:lnTo>
                    <a:pt x="2195" y="102"/>
                  </a:lnTo>
                  <a:lnTo>
                    <a:pt x="2206" y="102"/>
                  </a:lnTo>
                  <a:lnTo>
                    <a:pt x="2210" y="102"/>
                  </a:lnTo>
                  <a:lnTo>
                    <a:pt x="2146" y="0"/>
                  </a:lnTo>
                  <a:lnTo>
                    <a:pt x="2706" y="330"/>
                  </a:lnTo>
                  <a:lnTo>
                    <a:pt x="2270" y="473"/>
                  </a:lnTo>
                  <a:lnTo>
                    <a:pt x="2336" y="358"/>
                  </a:lnTo>
                  <a:lnTo>
                    <a:pt x="2335" y="357"/>
                  </a:lnTo>
                  <a:lnTo>
                    <a:pt x="2326" y="354"/>
                  </a:lnTo>
                  <a:lnTo>
                    <a:pt x="2313" y="350"/>
                  </a:lnTo>
                  <a:lnTo>
                    <a:pt x="2293" y="345"/>
                  </a:lnTo>
                  <a:lnTo>
                    <a:pt x="2270" y="337"/>
                  </a:lnTo>
                  <a:lnTo>
                    <a:pt x="2241" y="330"/>
                  </a:lnTo>
                  <a:lnTo>
                    <a:pt x="2207" y="323"/>
                  </a:lnTo>
                  <a:lnTo>
                    <a:pt x="2168" y="317"/>
                  </a:lnTo>
                  <a:lnTo>
                    <a:pt x="2124" y="311"/>
                  </a:lnTo>
                  <a:lnTo>
                    <a:pt x="2075" y="306"/>
                  </a:lnTo>
                  <a:lnTo>
                    <a:pt x="2024" y="301"/>
                  </a:lnTo>
                  <a:lnTo>
                    <a:pt x="1966" y="298"/>
                  </a:lnTo>
                  <a:lnTo>
                    <a:pt x="1905" y="295"/>
                  </a:lnTo>
                  <a:lnTo>
                    <a:pt x="1838" y="298"/>
                  </a:lnTo>
                  <a:lnTo>
                    <a:pt x="1767" y="301"/>
                  </a:lnTo>
                  <a:lnTo>
                    <a:pt x="1692" y="309"/>
                  </a:lnTo>
                  <a:lnTo>
                    <a:pt x="1613" y="317"/>
                  </a:lnTo>
                  <a:lnTo>
                    <a:pt x="1533" y="330"/>
                  </a:lnTo>
                  <a:lnTo>
                    <a:pt x="1445" y="349"/>
                  </a:lnTo>
                  <a:lnTo>
                    <a:pt x="1354" y="371"/>
                  </a:lnTo>
                  <a:lnTo>
                    <a:pt x="1262" y="397"/>
                  </a:lnTo>
                  <a:lnTo>
                    <a:pt x="1164" y="428"/>
                  </a:lnTo>
                  <a:lnTo>
                    <a:pt x="1065" y="464"/>
                  </a:lnTo>
                  <a:lnTo>
                    <a:pt x="960" y="505"/>
                  </a:lnTo>
                  <a:lnTo>
                    <a:pt x="853" y="553"/>
                  </a:lnTo>
                  <a:lnTo>
                    <a:pt x="742" y="608"/>
                  </a:lnTo>
                  <a:lnTo>
                    <a:pt x="629" y="669"/>
                  </a:lnTo>
                  <a:lnTo>
                    <a:pt x="512" y="736"/>
                  </a:lnTo>
                  <a:lnTo>
                    <a:pt x="393" y="809"/>
                  </a:lnTo>
                  <a:lnTo>
                    <a:pt x="271" y="892"/>
                  </a:lnTo>
                  <a:lnTo>
                    <a:pt x="0" y="1093"/>
                  </a:lnTo>
                  <a:close/>
                </a:path>
              </a:pathLst>
            </a:custGeom>
            <a:gradFill rotWithShape="1">
              <a:gsLst>
                <a:gs pos="0">
                  <a:srgbClr val="990033"/>
                </a:gs>
                <a:gs pos="50000">
                  <a:srgbClr val="FFFFFF"/>
                </a:gs>
                <a:gs pos="100000">
                  <a:srgbClr val="990033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8" name="Rectangle 17" descr="6"/>
            <p:cNvSpPr>
              <a:spLocks noChangeArrowheads="1"/>
            </p:cNvSpPr>
            <p:nvPr/>
          </p:nvSpPr>
          <p:spPr bwMode="auto">
            <a:xfrm>
              <a:off x="1718" y="1427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6409" name="Rectangle 18" descr="6"/>
            <p:cNvSpPr>
              <a:spLocks noChangeArrowheads="1"/>
            </p:cNvSpPr>
            <p:nvPr/>
          </p:nvSpPr>
          <p:spPr bwMode="auto">
            <a:xfrm>
              <a:off x="3347" y="1423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6410" name="Rectangle 19" descr="6"/>
            <p:cNvSpPr>
              <a:spLocks noChangeArrowheads="1"/>
            </p:cNvSpPr>
            <p:nvPr/>
          </p:nvSpPr>
          <p:spPr bwMode="auto">
            <a:xfrm>
              <a:off x="3730" y="2614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6411" name="Rectangle 20" descr="6"/>
            <p:cNvSpPr>
              <a:spLocks noChangeArrowheads="1"/>
            </p:cNvSpPr>
            <p:nvPr/>
          </p:nvSpPr>
          <p:spPr bwMode="auto">
            <a:xfrm>
              <a:off x="1434" y="2614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  <p:sp>
          <p:nvSpPr>
            <p:cNvPr id="16412" name="Rectangle 21" descr="6"/>
            <p:cNvSpPr>
              <a:spLocks noChangeArrowheads="1"/>
            </p:cNvSpPr>
            <p:nvPr/>
          </p:nvSpPr>
          <p:spPr bwMode="auto">
            <a:xfrm>
              <a:off x="2539" y="3549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/>
                <a:t>generation </a:t>
              </a:r>
            </a:p>
          </p:txBody>
        </p:sp>
      </p:grpSp>
      <p:sp>
        <p:nvSpPr>
          <p:cNvPr id="16389" name="Line 22"/>
          <p:cNvSpPr>
            <a:spLocks noChangeShapeType="1"/>
          </p:cNvSpPr>
          <p:nvPr/>
        </p:nvSpPr>
        <p:spPr bwMode="auto">
          <a:xfrm>
            <a:off x="3176588" y="3384550"/>
            <a:ext cx="2835275" cy="0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0" name="Line 23"/>
          <p:cNvSpPr>
            <a:spLocks noChangeShapeType="1"/>
          </p:cNvSpPr>
          <p:nvPr/>
        </p:nvSpPr>
        <p:spPr bwMode="auto">
          <a:xfrm flipH="1">
            <a:off x="3671888" y="3429000"/>
            <a:ext cx="2386012" cy="1755775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Line 24"/>
          <p:cNvSpPr>
            <a:spLocks noChangeShapeType="1"/>
          </p:cNvSpPr>
          <p:nvPr/>
        </p:nvSpPr>
        <p:spPr bwMode="auto">
          <a:xfrm flipH="1" flipV="1">
            <a:off x="3176588" y="3473450"/>
            <a:ext cx="2339975" cy="1711325"/>
          </a:xfrm>
          <a:prstGeom prst="line">
            <a:avLst/>
          </a:prstGeom>
          <a:noFill/>
          <a:ln w="38100">
            <a:pattFill prst="pct80">
              <a:fgClr>
                <a:srgbClr val="990033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Rectangle 25" descr="6"/>
          <p:cNvSpPr>
            <a:spLocks noChangeArrowheads="1"/>
          </p:cNvSpPr>
          <p:nvPr/>
        </p:nvSpPr>
        <p:spPr bwMode="auto">
          <a:xfrm>
            <a:off x="3986213" y="3068638"/>
            <a:ext cx="1174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6393" name="Rectangle 26" descr="6"/>
          <p:cNvSpPr>
            <a:spLocks noChangeArrowheads="1"/>
          </p:cNvSpPr>
          <p:nvPr/>
        </p:nvSpPr>
        <p:spPr bwMode="auto">
          <a:xfrm rot="4275015">
            <a:off x="4707732" y="3788568"/>
            <a:ext cx="1174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6394" name="Rectangle 27" descr="6"/>
          <p:cNvSpPr>
            <a:spLocks noChangeArrowheads="1"/>
          </p:cNvSpPr>
          <p:nvPr/>
        </p:nvSpPr>
        <p:spPr bwMode="auto">
          <a:xfrm rot="-4414358">
            <a:off x="3305969" y="3833019"/>
            <a:ext cx="1174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6395" name="Rectangle 29" descr="6"/>
          <p:cNvSpPr>
            <a:spLocks noChangeArrowheads="1"/>
          </p:cNvSpPr>
          <p:nvPr/>
        </p:nvSpPr>
        <p:spPr bwMode="auto">
          <a:xfrm>
            <a:off x="566738" y="631825"/>
            <a:ext cx="59483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/>
              <a:t>The relationships of </a:t>
            </a:r>
            <a:r>
              <a:rPr lang="en-US" altLang="zh-CN" sz="2400">
                <a:solidFill>
                  <a:srgbClr val="FF0000"/>
                </a:solidFill>
              </a:rPr>
              <a:t>generation, restriction </a:t>
            </a:r>
          </a:p>
        </p:txBody>
      </p:sp>
      <p:sp>
        <p:nvSpPr>
          <p:cNvPr id="16396" name="Rectangle 30" descr="6"/>
          <p:cNvSpPr>
            <a:spLocks noChangeArrowheads="1"/>
          </p:cNvSpPr>
          <p:nvPr/>
        </p:nvSpPr>
        <p:spPr bwMode="auto">
          <a:xfrm rot="2111635">
            <a:off x="4481513" y="4464050"/>
            <a:ext cx="1174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  <p:sp>
        <p:nvSpPr>
          <p:cNvPr id="16397" name="Rectangle 31" descr="6"/>
          <p:cNvSpPr>
            <a:spLocks noChangeArrowheads="1"/>
          </p:cNvSpPr>
          <p:nvPr/>
        </p:nvSpPr>
        <p:spPr bwMode="auto">
          <a:xfrm rot="-2079985">
            <a:off x="3627438" y="4419600"/>
            <a:ext cx="1174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restriction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 descr="6"/>
          <p:cNvSpPr>
            <a:spLocks noChangeArrowheads="1"/>
          </p:cNvSpPr>
          <p:nvPr/>
        </p:nvSpPr>
        <p:spPr bwMode="auto">
          <a:xfrm>
            <a:off x="3357563" y="1042988"/>
            <a:ext cx="26416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Qi</a:t>
            </a:r>
          </a:p>
          <a:p>
            <a:r>
              <a:rPr lang="en-US" altLang="zh-CN" sz="3200">
                <a:solidFill>
                  <a:schemeClr val="bg1"/>
                </a:solidFill>
              </a:rPr>
              <a:t>the root of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 descr="6"/>
          <p:cNvSpPr>
            <a:spLocks noChangeArrowheads="1"/>
          </p:cNvSpPr>
          <p:nvPr/>
        </p:nvSpPr>
        <p:spPr bwMode="auto">
          <a:xfrm>
            <a:off x="566738" y="458788"/>
            <a:ext cx="63198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/>
              <a:t>The fundamental substances constituting the </a:t>
            </a:r>
          </a:p>
          <a:p>
            <a:pPr algn="l"/>
            <a:r>
              <a:rPr lang="en-US" altLang="zh-CN" sz="2400">
                <a:solidFill>
                  <a:srgbClr val="FF0000"/>
                </a:solidFill>
              </a:rPr>
              <a:t>human body</a:t>
            </a:r>
            <a:r>
              <a:rPr lang="en-US" altLang="zh-CN" sz="2400"/>
              <a:t> and maintaining its </a:t>
            </a:r>
            <a:r>
              <a:rPr lang="en-US" altLang="zh-CN" sz="2400">
                <a:solidFill>
                  <a:srgbClr val="FF0000"/>
                </a:solidFill>
              </a:rPr>
              <a:t>life activities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 descr="6"/>
          <p:cNvSpPr>
            <a:spLocks noChangeArrowheads="1"/>
          </p:cNvSpPr>
          <p:nvPr/>
        </p:nvSpPr>
        <p:spPr bwMode="auto">
          <a:xfrm>
            <a:off x="1476375" y="728663"/>
            <a:ext cx="65897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Meridians And Collaterals</a:t>
            </a:r>
          </a:p>
          <a:p>
            <a:r>
              <a:rPr lang="en-US" altLang="zh-CN" sz="3200">
                <a:solidFill>
                  <a:schemeClr val="bg1"/>
                </a:solidFill>
              </a:rPr>
              <a:t>the pathways to link the whole body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495300" y="1133475"/>
            <a:ext cx="7766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Its origin can be traced back to</a:t>
            </a:r>
            <a:r>
              <a:rPr lang="en-US" altLang="zh-CN" sz="2800" dirty="0"/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remote antiquity</a:t>
            </a:r>
            <a:r>
              <a:rPr lang="en-US" altLang="zh-CN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 descr="6"/>
          <p:cNvSpPr>
            <a:spLocks noChangeArrowheads="1"/>
          </p:cNvSpPr>
          <p:nvPr/>
        </p:nvSpPr>
        <p:spPr bwMode="auto">
          <a:xfrm>
            <a:off x="566738" y="631825"/>
            <a:ext cx="73247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 b="1"/>
              <a:t>A theoretical basis of all clinical subjects of TCM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66738" y="3114675"/>
            <a:ext cx="283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</a:rPr>
              <a:t> Medicament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 descr="6"/>
          <p:cNvSpPr>
            <a:spLocks noChangeArrowheads="1"/>
          </p:cNvSpPr>
          <p:nvPr/>
        </p:nvSpPr>
        <p:spPr bwMode="auto">
          <a:xfrm>
            <a:off x="939800" y="3563938"/>
            <a:ext cx="18446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【</a:t>
            </a:r>
            <a:r>
              <a:rPr lang="en-US" altLang="zh-CN" sz="2800" b="1"/>
              <a:t>plant</a:t>
            </a:r>
            <a:r>
              <a:rPr lang="en-US" altLang="zh-CN" sz="2800" b="1">
                <a:solidFill>
                  <a:srgbClr val="FF0000"/>
                </a:solidFill>
              </a:rPr>
              <a:t>】</a:t>
            </a:r>
          </a:p>
        </p:txBody>
      </p:sp>
      <p:sp>
        <p:nvSpPr>
          <p:cNvPr id="22531" name="Rectangle 5" descr="6"/>
          <p:cNvSpPr>
            <a:spLocks noChangeArrowheads="1"/>
          </p:cNvSpPr>
          <p:nvPr/>
        </p:nvSpPr>
        <p:spPr bwMode="auto">
          <a:xfrm>
            <a:off x="3665538" y="3563938"/>
            <a:ext cx="21209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【</a:t>
            </a:r>
            <a:r>
              <a:rPr lang="en-US" altLang="en-US" sz="2800" b="1"/>
              <a:t>animal</a:t>
            </a:r>
            <a:r>
              <a:rPr lang="en-US" altLang="zh-CN" sz="2800" b="1">
                <a:solidFill>
                  <a:srgbClr val="FF0000"/>
                </a:solidFill>
              </a:rPr>
              <a:t>】</a:t>
            </a:r>
          </a:p>
        </p:txBody>
      </p:sp>
      <p:sp>
        <p:nvSpPr>
          <p:cNvPr id="22532" name="Rectangle 7" descr="6"/>
          <p:cNvSpPr>
            <a:spLocks noChangeArrowheads="1"/>
          </p:cNvSpPr>
          <p:nvPr/>
        </p:nvSpPr>
        <p:spPr bwMode="auto">
          <a:xfrm>
            <a:off x="6327775" y="3563938"/>
            <a:ext cx="2259013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【</a:t>
            </a:r>
            <a:r>
              <a:rPr lang="en-US" altLang="en-US" sz="2800" b="1"/>
              <a:t>mineral</a:t>
            </a:r>
            <a:r>
              <a:rPr lang="en-US" altLang="zh-CN" sz="2800" b="1">
                <a:solidFill>
                  <a:srgbClr val="FF0000"/>
                </a:solidFill>
              </a:rPr>
              <a:t>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85763" y="3114675"/>
            <a:ext cx="7875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</a:rPr>
              <a:t> The Four Diagnostic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 descr="6"/>
          <p:cNvSpPr>
            <a:spLocks noChangeArrowheads="1"/>
          </p:cNvSpPr>
          <p:nvPr/>
        </p:nvSpPr>
        <p:spPr bwMode="auto">
          <a:xfrm>
            <a:off x="2051050" y="1719263"/>
            <a:ext cx="16589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/>
              <a:t>Inspection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 descr="6"/>
          <p:cNvSpPr>
            <a:spLocks noChangeArrowheads="1"/>
          </p:cNvSpPr>
          <p:nvPr/>
        </p:nvSpPr>
        <p:spPr bwMode="auto">
          <a:xfrm>
            <a:off x="566738" y="3789363"/>
            <a:ext cx="38115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>
                <a:solidFill>
                  <a:srgbClr val="FF0000"/>
                </a:solidFill>
              </a:rPr>
              <a:t>Auscultation and Olfaction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 descr="6"/>
          <p:cNvSpPr>
            <a:spLocks noChangeArrowheads="1"/>
          </p:cNvSpPr>
          <p:nvPr/>
        </p:nvSpPr>
        <p:spPr bwMode="auto">
          <a:xfrm>
            <a:off x="6462713" y="2573338"/>
            <a:ext cx="12684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/>
              <a:t>Inquiry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 descr="6"/>
          <p:cNvSpPr>
            <a:spLocks noChangeArrowheads="1"/>
          </p:cNvSpPr>
          <p:nvPr/>
        </p:nvSpPr>
        <p:spPr bwMode="auto">
          <a:xfrm>
            <a:off x="881063" y="2124075"/>
            <a:ext cx="41592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 b="1">
                <a:solidFill>
                  <a:srgbClr val="FF0000"/>
                </a:solidFill>
              </a:rPr>
              <a:t>Pulse-taking and Palpation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66738" y="3114675"/>
            <a:ext cx="3960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</a:rPr>
              <a:t> Medical Classic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4"/>
          <p:cNvSpPr>
            <a:spLocks/>
          </p:cNvSpPr>
          <p:nvPr/>
        </p:nvSpPr>
        <p:spPr bwMode="auto">
          <a:xfrm>
            <a:off x="1889125" y="990600"/>
            <a:ext cx="4105275" cy="4967288"/>
          </a:xfrm>
          <a:custGeom>
            <a:avLst/>
            <a:gdLst>
              <a:gd name="T0" fmla="*/ 0 w 2404"/>
              <a:gd name="T1" fmla="*/ 4967288 h 2767"/>
              <a:gd name="T2" fmla="*/ 2091914 w 2404"/>
              <a:gd name="T3" fmla="*/ 3419835 h 2767"/>
              <a:gd name="T4" fmla="*/ 4105275 w 2404"/>
              <a:gd name="T5" fmla="*/ 0 h 276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04" h="2767">
                <a:moveTo>
                  <a:pt x="0" y="2767"/>
                </a:moveTo>
                <a:cubicBezTo>
                  <a:pt x="412" y="2566"/>
                  <a:pt x="824" y="2366"/>
                  <a:pt x="1225" y="1905"/>
                </a:cubicBezTo>
                <a:cubicBezTo>
                  <a:pt x="1626" y="1444"/>
                  <a:pt x="2015" y="722"/>
                  <a:pt x="2404" y="0"/>
                </a:cubicBezTo>
              </a:path>
            </a:pathLst>
          </a:custGeom>
          <a:noFill/>
          <a:ln w="9525">
            <a:solidFill>
              <a:srgbClr val="00CCFF"/>
            </a:solidFill>
            <a:round/>
            <a:headEnd/>
            <a:tailEnd/>
          </a:ln>
          <a:effectLst/>
          <a:scene3d>
            <a:camera prst="legacyObliqueBottomLeft"/>
            <a:lightRig rig="legacyFlat3" dir="r"/>
          </a:scene3d>
          <a:sp3d extrusionH="430200" prstMaterial="legacyMetal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pic>
        <p:nvPicPr>
          <p:cNvPr id="29699" name="Picture 5" descr="54353453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5025" y="5526088"/>
            <a:ext cx="3714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6000" y="4238625"/>
            <a:ext cx="1887538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 descr="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36725" y="3563938"/>
            <a:ext cx="1752600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9" descr="54353453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868863"/>
            <a:ext cx="3714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0" descr="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27325" y="2979738"/>
            <a:ext cx="1573213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1" descr="54353453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8413" y="4103688"/>
            <a:ext cx="3714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2" descr="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232182">
            <a:off x="3132138" y="2124075"/>
            <a:ext cx="1933575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3" descr="54353453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3100" y="3203575"/>
            <a:ext cx="3714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4" descr="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13113" y="908050"/>
            <a:ext cx="2249487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15" descr="54353453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7788" y="1944688"/>
            <a:ext cx="3714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Rectangle 16" descr="6"/>
          <p:cNvSpPr>
            <a:spLocks noChangeArrowheads="1"/>
          </p:cNvSpPr>
          <p:nvPr/>
        </p:nvSpPr>
        <p:spPr bwMode="auto">
          <a:xfrm>
            <a:off x="5472113" y="1854200"/>
            <a:ext cx="1631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Ming Dynasty </a:t>
            </a:r>
          </a:p>
        </p:txBody>
      </p:sp>
      <p:sp>
        <p:nvSpPr>
          <p:cNvPr id="29710" name="Rectangle 17" descr="6"/>
          <p:cNvSpPr>
            <a:spLocks noChangeArrowheads="1"/>
          </p:cNvSpPr>
          <p:nvPr/>
        </p:nvSpPr>
        <p:spPr bwMode="auto">
          <a:xfrm>
            <a:off x="5248275" y="2124075"/>
            <a:ext cx="2676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《Ben Cao Gang Mu》 </a:t>
            </a:r>
          </a:p>
        </p:txBody>
      </p:sp>
      <p:sp>
        <p:nvSpPr>
          <p:cNvPr id="29711" name="Rectangle 18" descr="6"/>
          <p:cNvSpPr>
            <a:spLocks noChangeArrowheads="1"/>
          </p:cNvSpPr>
          <p:nvPr/>
        </p:nvSpPr>
        <p:spPr bwMode="auto">
          <a:xfrm>
            <a:off x="4841875" y="3119438"/>
            <a:ext cx="1466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581-682 AD </a:t>
            </a:r>
          </a:p>
        </p:txBody>
      </p:sp>
      <p:sp>
        <p:nvSpPr>
          <p:cNvPr id="29712" name="Rectangle 20" descr="6"/>
          <p:cNvSpPr>
            <a:spLocks noChangeArrowheads="1"/>
          </p:cNvSpPr>
          <p:nvPr/>
        </p:nvSpPr>
        <p:spPr bwMode="auto">
          <a:xfrm>
            <a:off x="4572000" y="3338513"/>
            <a:ext cx="33750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《Bei Ji Qian Jin Yao Fang》 </a:t>
            </a:r>
          </a:p>
        </p:txBody>
      </p:sp>
      <p:sp>
        <p:nvSpPr>
          <p:cNvPr id="29713" name="Rectangle 21" descr="6"/>
          <p:cNvSpPr>
            <a:spLocks noChangeArrowheads="1"/>
          </p:cNvSpPr>
          <p:nvPr/>
        </p:nvSpPr>
        <p:spPr bwMode="auto">
          <a:xfrm>
            <a:off x="3403600" y="4824413"/>
            <a:ext cx="1555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Han Dynasty</a:t>
            </a:r>
            <a:r>
              <a:rPr lang="en-US" altLang="zh-CN" b="1"/>
              <a:t> </a:t>
            </a:r>
          </a:p>
        </p:txBody>
      </p:sp>
      <p:sp>
        <p:nvSpPr>
          <p:cNvPr id="29714" name="Rectangle 22" descr="6"/>
          <p:cNvSpPr>
            <a:spLocks noChangeArrowheads="1"/>
          </p:cNvSpPr>
          <p:nvPr/>
        </p:nvSpPr>
        <p:spPr bwMode="auto">
          <a:xfrm>
            <a:off x="4122738" y="4059238"/>
            <a:ext cx="2343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Western Jin Dynasty</a:t>
            </a:r>
            <a:r>
              <a:rPr lang="en-US" altLang="zh-CN" b="1"/>
              <a:t> </a:t>
            </a:r>
          </a:p>
        </p:txBody>
      </p:sp>
      <p:sp>
        <p:nvSpPr>
          <p:cNvPr id="29715" name="Rectangle 23" descr="6"/>
          <p:cNvSpPr>
            <a:spLocks noChangeArrowheads="1"/>
          </p:cNvSpPr>
          <p:nvPr/>
        </p:nvSpPr>
        <p:spPr bwMode="auto">
          <a:xfrm>
            <a:off x="3897313" y="4284663"/>
            <a:ext cx="2841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《Zhen Jiu Jia Yi Jing》 </a:t>
            </a:r>
          </a:p>
        </p:txBody>
      </p:sp>
      <p:sp>
        <p:nvSpPr>
          <p:cNvPr id="29716" name="Rectangle 24" descr="6"/>
          <p:cNvSpPr>
            <a:spLocks noChangeArrowheads="1"/>
          </p:cNvSpPr>
          <p:nvPr/>
        </p:nvSpPr>
        <p:spPr bwMode="auto">
          <a:xfrm>
            <a:off x="3178175" y="5049838"/>
            <a:ext cx="2384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《Shang Han Lun 》</a:t>
            </a:r>
          </a:p>
        </p:txBody>
      </p:sp>
      <p:sp>
        <p:nvSpPr>
          <p:cNvPr id="29717" name="Rectangle 25" descr="6"/>
          <p:cNvSpPr>
            <a:spLocks noChangeArrowheads="1"/>
          </p:cNvSpPr>
          <p:nvPr/>
        </p:nvSpPr>
        <p:spPr bwMode="auto">
          <a:xfrm>
            <a:off x="2413000" y="5589588"/>
            <a:ext cx="1885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/>
              <a:t>2,000 years ago </a:t>
            </a:r>
          </a:p>
        </p:txBody>
      </p:sp>
      <p:sp>
        <p:nvSpPr>
          <p:cNvPr id="29718" name="Rectangle 26" descr="6"/>
          <p:cNvSpPr>
            <a:spLocks noChangeArrowheads="1"/>
          </p:cNvSpPr>
          <p:nvPr/>
        </p:nvSpPr>
        <p:spPr bwMode="auto">
          <a:xfrm>
            <a:off x="2143125" y="5815013"/>
            <a:ext cx="26003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《Huang Di Nei jing》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688975" y="1135063"/>
            <a:ext cx="6342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Helvetica" pitchFamily="34" charset="0"/>
              </a:rPr>
              <a:t>Some people say it is </a:t>
            </a:r>
            <a:r>
              <a:rPr lang="en-US" altLang="zh-CN" sz="3200" dirty="0">
                <a:solidFill>
                  <a:srgbClr val="FF0000"/>
                </a:solidFill>
                <a:latin typeface="Helvetica" pitchFamily="34" charset="0"/>
              </a:rPr>
              <a:t>superstition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566738" y="1673225"/>
            <a:ext cx="225425" cy="2879725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881063" y="1673225"/>
            <a:ext cx="5040312" cy="28797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5921375" y="1673225"/>
            <a:ext cx="2611438" cy="2879725"/>
          </a:xfrm>
          <a:prstGeom prst="rect">
            <a:avLst/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Text Box 7" descr="6"/>
          <p:cNvSpPr txBox="1">
            <a:spLocks noChangeArrowheads="1"/>
          </p:cNvSpPr>
          <p:nvPr/>
        </p:nvSpPr>
        <p:spPr bwMode="auto">
          <a:xfrm>
            <a:off x="7046913" y="4059238"/>
            <a:ext cx="1355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</a:rPr>
              <a:t>About me</a:t>
            </a:r>
          </a:p>
        </p:txBody>
      </p:sp>
      <p:sp>
        <p:nvSpPr>
          <p:cNvPr id="30726" name="Text Box 8" descr="6"/>
          <p:cNvSpPr txBox="1">
            <a:spLocks noChangeArrowheads="1"/>
          </p:cNvSpPr>
          <p:nvPr/>
        </p:nvSpPr>
        <p:spPr bwMode="auto">
          <a:xfrm>
            <a:off x="1196975" y="1898650"/>
            <a:ext cx="1060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Eddie liu</a:t>
            </a:r>
          </a:p>
        </p:txBody>
      </p:sp>
      <p:sp>
        <p:nvSpPr>
          <p:cNvPr id="30727" name="Text Box 9" descr="6"/>
          <p:cNvSpPr txBox="1">
            <a:spLocks noChangeArrowheads="1"/>
          </p:cNvSpPr>
          <p:nvPr/>
        </p:nvSpPr>
        <p:spPr bwMode="auto">
          <a:xfrm>
            <a:off x="1196975" y="2236788"/>
            <a:ext cx="21431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eddlou@gmail.com</a:t>
            </a:r>
          </a:p>
        </p:txBody>
      </p:sp>
      <p:sp>
        <p:nvSpPr>
          <p:cNvPr id="30728" name="Text Box 11" descr="6"/>
          <p:cNvSpPr txBox="1">
            <a:spLocks noChangeArrowheads="1"/>
          </p:cNvSpPr>
          <p:nvPr/>
        </p:nvSpPr>
        <p:spPr bwMode="auto">
          <a:xfrm>
            <a:off x="1196975" y="2573338"/>
            <a:ext cx="2533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pptdesign.blogbus.com</a:t>
            </a:r>
          </a:p>
        </p:txBody>
      </p:sp>
      <p:pic>
        <p:nvPicPr>
          <p:cNvPr id="30729" name="Picture 12" descr="未标题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43100"/>
            <a:ext cx="1322388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566738" y="1082675"/>
            <a:ext cx="46085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bg1"/>
                </a:solidFill>
              </a:rPr>
              <a:t>It has experienced many </a:t>
            </a:r>
          </a:p>
          <a:p>
            <a:pPr algn="l"/>
            <a:r>
              <a:rPr lang="en-US" altLang="zh-CN" sz="2800">
                <a:solidFill>
                  <a:schemeClr val="bg1"/>
                </a:solidFill>
              </a:rPr>
              <a:t>vicissitudes of times but</a:t>
            </a:r>
            <a:r>
              <a:rPr lang="en-US" altLang="zh-CN" sz="240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en-US" altLang="zh-CN" sz="2800">
                <a:solidFill>
                  <a:schemeClr val="bg1"/>
                </a:solidFill>
              </a:rPr>
              <a:t>always</a:t>
            </a:r>
            <a:r>
              <a:rPr lang="en-US" altLang="zh-CN" sz="2400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remains evergreen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897313" y="2573338"/>
            <a:ext cx="446881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200" b="1"/>
              <a:t>Today</a:t>
            </a:r>
          </a:p>
          <a:p>
            <a:r>
              <a:rPr lang="en-US" altLang="zh-CN" sz="3200" b="1"/>
              <a:t>It’s time to know more</a:t>
            </a:r>
          </a:p>
          <a:p>
            <a:r>
              <a:rPr lang="en-US" altLang="zh-CN" sz="3200" b="1"/>
              <a:t>About </a:t>
            </a:r>
            <a:r>
              <a:rPr lang="en-US" altLang="zh-CN" sz="3200" b="1">
                <a:solidFill>
                  <a:srgbClr val="FF0000"/>
                </a:solidFill>
              </a:rPr>
              <a:t>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06375" y="3114675"/>
            <a:ext cx="3905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</a:rPr>
              <a:t>Theoretical System</a:t>
            </a:r>
            <a:endParaRPr lang="en-US" altLang="zh-CN" sz="3200" b="1"/>
          </a:p>
        </p:txBody>
      </p:sp>
      <p:sp>
        <p:nvSpPr>
          <p:cNvPr id="6147" name="Rectangle 5" descr="6"/>
          <p:cNvSpPr>
            <a:spLocks noChangeArrowheads="1"/>
          </p:cNvSpPr>
          <p:nvPr/>
        </p:nvSpPr>
        <p:spPr bwMode="auto">
          <a:xfrm>
            <a:off x="701675" y="4149725"/>
            <a:ext cx="2851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ru-RU"/>
              <a:t>素材天下 </a:t>
            </a:r>
            <a:r>
              <a:rPr lang="ru-RU" altLang="zh-CN"/>
              <a:t>sucaitianxia.com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197225" y="1133475"/>
            <a:ext cx="329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Yin And Yang</a:t>
            </a:r>
          </a:p>
          <a:p>
            <a:r>
              <a:rPr lang="en-US" altLang="zh-CN" sz="3200">
                <a:solidFill>
                  <a:schemeClr val="bg1"/>
                </a:solidFill>
              </a:rPr>
              <a:t>the law of nature</a:t>
            </a:r>
            <a:r>
              <a:rPr lang="en-US" altLang="zh-CN" sz="32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657225" y="614363"/>
            <a:ext cx="79263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800"/>
              <a:t>Everything in the universe contains </a:t>
            </a:r>
            <a:r>
              <a:rPr lang="en-US" altLang="zh-CN" sz="2800">
                <a:solidFill>
                  <a:srgbClr val="FF0000"/>
                </a:solidFill>
              </a:rPr>
              <a:t>yin </a:t>
            </a:r>
            <a:r>
              <a:rPr lang="en-US" altLang="zh-CN" sz="2800"/>
              <a:t>and </a:t>
            </a:r>
            <a:r>
              <a:rPr lang="en-US" altLang="zh-CN" sz="2800">
                <a:solidFill>
                  <a:srgbClr val="FF0000"/>
                </a:solidFill>
              </a:rPr>
              <a:t>yang</a:t>
            </a:r>
            <a:r>
              <a:rPr lang="en-US" altLang="zh-CN" sz="2800"/>
              <a:t> 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792163" y="1268413"/>
            <a:ext cx="7605712" cy="4860925"/>
          </a:xfrm>
          <a:prstGeom prst="rect">
            <a:avLst/>
          </a:prstGeom>
          <a:noFill/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792163" y="1268413"/>
            <a:ext cx="3870325" cy="48609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5853113" y="1763713"/>
            <a:ext cx="16383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altLang="zh-CN" sz="2400" b="1"/>
              <a:t>dynamic</a:t>
            </a:r>
          </a:p>
          <a:p>
            <a:pPr algn="r"/>
            <a:endParaRPr lang="en-US" altLang="zh-CN" sz="2400" b="1"/>
          </a:p>
          <a:p>
            <a:pPr algn="r"/>
            <a:r>
              <a:rPr lang="en-US" altLang="zh-CN" sz="2400" b="1"/>
              <a:t>bright</a:t>
            </a:r>
          </a:p>
          <a:p>
            <a:pPr algn="r"/>
            <a:endParaRPr lang="en-US" altLang="zh-CN" sz="2400" b="1"/>
          </a:p>
          <a:p>
            <a:pPr algn="r"/>
            <a:r>
              <a:rPr lang="en-US" altLang="zh-CN" sz="2400" b="1"/>
              <a:t>hot</a:t>
            </a:r>
          </a:p>
          <a:p>
            <a:pPr algn="r"/>
            <a:endParaRPr lang="en-US" altLang="zh-CN" sz="2400" b="1"/>
          </a:p>
          <a:p>
            <a:pPr algn="r"/>
            <a:r>
              <a:rPr lang="en-US" altLang="zh-CN" sz="2400" b="1"/>
              <a:t>functional</a:t>
            </a:r>
          </a:p>
          <a:p>
            <a:pPr algn="r"/>
            <a:endParaRPr lang="en-US" altLang="zh-CN" sz="2400" b="1"/>
          </a:p>
          <a:p>
            <a:pPr algn="r"/>
            <a:r>
              <a:rPr lang="en-US" altLang="zh-CN" sz="2400" b="1"/>
              <a:t>etc...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1646238" y="1763713"/>
            <a:ext cx="179228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400" b="1">
                <a:solidFill>
                  <a:schemeClr val="bg1"/>
                </a:solidFill>
              </a:rPr>
              <a:t>static</a:t>
            </a:r>
          </a:p>
          <a:p>
            <a:pPr algn="l"/>
            <a:endParaRPr lang="en-US" altLang="zh-CN" sz="2400" b="1">
              <a:solidFill>
                <a:schemeClr val="bg1"/>
              </a:solidFill>
            </a:endParaRPr>
          </a:p>
          <a:p>
            <a:pPr algn="l"/>
            <a:r>
              <a:rPr lang="en-US" altLang="zh-CN" sz="2400" b="1">
                <a:solidFill>
                  <a:schemeClr val="bg1"/>
                </a:solidFill>
              </a:rPr>
              <a:t>dark</a:t>
            </a:r>
          </a:p>
          <a:p>
            <a:pPr algn="l"/>
            <a:endParaRPr lang="en-US" altLang="zh-CN" sz="2400" b="1">
              <a:solidFill>
                <a:schemeClr val="bg1"/>
              </a:solidFill>
            </a:endParaRPr>
          </a:p>
          <a:p>
            <a:pPr algn="l"/>
            <a:r>
              <a:rPr lang="en-US" altLang="zh-CN" sz="2400" b="1">
                <a:solidFill>
                  <a:schemeClr val="bg1"/>
                </a:solidFill>
              </a:rPr>
              <a:t>cold</a:t>
            </a:r>
          </a:p>
          <a:p>
            <a:pPr algn="l"/>
            <a:endParaRPr lang="en-US" altLang="zh-CN" sz="2400" b="1">
              <a:solidFill>
                <a:schemeClr val="bg1"/>
              </a:solidFill>
            </a:endParaRPr>
          </a:p>
          <a:p>
            <a:pPr algn="l"/>
            <a:r>
              <a:rPr lang="en-US" altLang="zh-CN" sz="2400" b="1">
                <a:solidFill>
                  <a:schemeClr val="bg1"/>
                </a:solidFill>
              </a:rPr>
              <a:t>substantial</a:t>
            </a:r>
          </a:p>
          <a:p>
            <a:pPr algn="l"/>
            <a:endParaRPr lang="en-US" altLang="zh-CN" sz="2400" b="1">
              <a:solidFill>
                <a:schemeClr val="bg1"/>
              </a:solidFill>
            </a:endParaRPr>
          </a:p>
          <a:p>
            <a:pPr algn="l"/>
            <a:r>
              <a:rPr lang="en-US" altLang="zh-CN" sz="2400" b="1">
                <a:solidFill>
                  <a:schemeClr val="bg1"/>
                </a:solidFill>
              </a:rPr>
              <a:t>etc… </a:t>
            </a:r>
          </a:p>
        </p:txBody>
      </p:sp>
      <p:pic>
        <p:nvPicPr>
          <p:cNvPr id="8199" name="Picture 10" descr="未标题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7313" y="2798763"/>
            <a:ext cx="15525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3762375" y="2124075"/>
            <a:ext cx="2033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200" b="1">
                <a:solidFill>
                  <a:srgbClr val="FF0000"/>
                </a:solidFill>
              </a:rPr>
              <a:t>Yin  Yang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invGray">
          <a:xfrm rot="-9735849">
            <a:off x="566738" y="1449388"/>
            <a:ext cx="79517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invGray">
          <a:xfrm rot="-9735849">
            <a:off x="566738" y="1449388"/>
            <a:ext cx="79517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66738" y="614363"/>
            <a:ext cx="7607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800"/>
              <a:t>The </a:t>
            </a:r>
            <a:r>
              <a:rPr lang="en-US" altLang="zh-CN" sz="2800">
                <a:solidFill>
                  <a:srgbClr val="FF0000"/>
                </a:solidFill>
              </a:rPr>
              <a:t>Unity </a:t>
            </a:r>
            <a:r>
              <a:rPr lang="en-US" altLang="zh-CN" sz="2800"/>
              <a:t>of </a:t>
            </a:r>
            <a:r>
              <a:rPr lang="en-US" altLang="zh-CN" sz="2800">
                <a:solidFill>
                  <a:srgbClr val="FF0000"/>
                </a:solidFill>
              </a:rPr>
              <a:t>Opposition</a:t>
            </a:r>
            <a:r>
              <a:rPr lang="en-US" altLang="zh-CN" sz="2800"/>
              <a:t> Between yin and yang </a:t>
            </a:r>
          </a:p>
        </p:txBody>
      </p:sp>
      <p:sp>
        <p:nvSpPr>
          <p:cNvPr id="9221" name="Oval 5" descr="6"/>
          <p:cNvSpPr>
            <a:spLocks noChangeArrowheads="1"/>
          </p:cNvSpPr>
          <p:nvPr/>
        </p:nvSpPr>
        <p:spPr bwMode="auto">
          <a:xfrm>
            <a:off x="2244725" y="2225675"/>
            <a:ext cx="1941513" cy="1941513"/>
          </a:xfrm>
          <a:prstGeom prst="ellipse">
            <a:avLst/>
          </a:prstGeom>
          <a:blipFill dpi="0" rotWithShape="1">
            <a:blip r:embed="rId4">
              <a:alphaModFix amt="86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Oval 6" descr="7"/>
          <p:cNvSpPr>
            <a:spLocks noChangeArrowheads="1"/>
          </p:cNvSpPr>
          <p:nvPr/>
        </p:nvSpPr>
        <p:spPr bwMode="auto">
          <a:xfrm>
            <a:off x="4122738" y="1943100"/>
            <a:ext cx="1682750" cy="1684338"/>
          </a:xfrm>
          <a:prstGeom prst="ellipse">
            <a:avLst/>
          </a:prstGeom>
          <a:blipFill dpi="0" rotWithShape="1">
            <a:blip r:embed="rId5">
              <a:alphaModFix amt="9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Oval 7" descr="9"/>
          <p:cNvSpPr>
            <a:spLocks noChangeArrowheads="1"/>
          </p:cNvSpPr>
          <p:nvPr/>
        </p:nvSpPr>
        <p:spPr bwMode="auto">
          <a:xfrm>
            <a:off x="4751388" y="2933700"/>
            <a:ext cx="2135187" cy="2135188"/>
          </a:xfrm>
          <a:prstGeom prst="ellipse">
            <a:avLst/>
          </a:prstGeom>
          <a:blipFill dpi="0" rotWithShape="1">
            <a:blip r:embed="rId6">
              <a:alphaModFix amt="8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Oval 8" descr="8"/>
          <p:cNvSpPr>
            <a:spLocks noChangeArrowheads="1"/>
          </p:cNvSpPr>
          <p:nvPr/>
        </p:nvSpPr>
        <p:spPr bwMode="auto">
          <a:xfrm>
            <a:off x="3311525" y="3563938"/>
            <a:ext cx="1747838" cy="1747837"/>
          </a:xfrm>
          <a:prstGeom prst="ellipse">
            <a:avLst/>
          </a:prstGeom>
          <a:blipFill dpi="0" rotWithShape="1">
            <a:blip r:embed="rId7">
              <a:alphaModFix amt="90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Rectangle 17" descr="6"/>
          <p:cNvSpPr>
            <a:spLocks noChangeArrowheads="1"/>
          </p:cNvSpPr>
          <p:nvPr/>
        </p:nvSpPr>
        <p:spPr bwMode="auto">
          <a:xfrm rot="993424">
            <a:off x="1646238" y="5229225"/>
            <a:ext cx="4032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The variations  of the four seasons </a:t>
            </a:r>
          </a:p>
        </p:txBody>
      </p:sp>
      <p:sp>
        <p:nvSpPr>
          <p:cNvPr id="9226" name="Rectangle 19" descr="6"/>
          <p:cNvSpPr>
            <a:spLocks noChangeArrowheads="1"/>
          </p:cNvSpPr>
          <p:nvPr/>
        </p:nvSpPr>
        <p:spPr bwMode="auto">
          <a:xfrm rot="993424">
            <a:off x="1962150" y="5589588"/>
            <a:ext cx="28765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b="1"/>
              <a:t>the </a:t>
            </a:r>
            <a:r>
              <a:rPr lang="en-US" altLang="zh-CN" b="1">
                <a:solidFill>
                  <a:srgbClr val="FF0000"/>
                </a:solidFill>
              </a:rPr>
              <a:t>dynamic equilibrium</a:t>
            </a:r>
            <a:r>
              <a:rPr lang="en-US" altLang="zh-CN" b="1"/>
              <a:t> </a:t>
            </a:r>
          </a:p>
          <a:p>
            <a:pPr algn="l"/>
            <a:endParaRPr lang="en-US" altLang="zh-CN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357</Words>
  <Application>Microsoft Office PowerPoint</Application>
  <PresentationFormat>全屏显示(4:3)</PresentationFormat>
  <Paragraphs>142</Paragraphs>
  <Slides>30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jzxpc</dc:creator>
  <cp:lastModifiedBy>Windows 用户</cp:lastModifiedBy>
  <cp:revision>18</cp:revision>
  <dcterms:created xsi:type="dcterms:W3CDTF">2008-06-28T14:32:58Z</dcterms:created>
  <dcterms:modified xsi:type="dcterms:W3CDTF">2015-01-15T03:18:43Z</dcterms:modified>
</cp:coreProperties>
</file>