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3" r:id="rId2"/>
    <p:sldId id="256" r:id="rId3"/>
    <p:sldId id="257" r:id="rId4"/>
    <p:sldId id="265" r:id="rId5"/>
    <p:sldId id="267" r:id="rId6"/>
    <p:sldId id="264" r:id="rId7"/>
    <p:sldId id="258" r:id="rId8"/>
    <p:sldId id="266" r:id="rId9"/>
    <p:sldId id="269" r:id="rId10"/>
    <p:sldId id="270" r:id="rId11"/>
    <p:sldId id="271" r:id="rId12"/>
    <p:sldId id="272" r:id="rId13"/>
    <p:sldId id="259" r:id="rId14"/>
    <p:sldId id="261" r:id="rId15"/>
    <p:sldId id="268" r:id="rId16"/>
    <p:sldId id="262" r:id="rId17"/>
    <p:sldId id="273" r:id="rId18"/>
    <p:sldId id="274" r:id="rId19"/>
    <p:sldId id="260" r:id="rId20"/>
  </p:sldIdLst>
  <p:sldSz cx="8893175" cy="6858000"/>
  <p:notesSz cx="6858000" cy="9144000"/>
  <p:custDataLst>
    <p:tags r:id="rId2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66FF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9" autoAdjust="0"/>
  </p:normalViewPr>
  <p:slideViewPr>
    <p:cSldViewPr>
      <p:cViewPr varScale="1">
        <p:scale>
          <a:sx n="81" d="100"/>
          <a:sy n="81" d="100"/>
        </p:scale>
        <p:origin x="-474" y="-96"/>
      </p:cViewPr>
      <p:guideLst>
        <p:guide orient="horz" pos="2160"/>
        <p:guide pos="28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charset="-122"/>
              </a:defRPr>
            </a:lvl1pPr>
          </a:lstStyle>
          <a:p>
            <a:pPr>
              <a:defRPr/>
            </a:pPr>
            <a:fld id="{D79A0009-1C32-416D-9DBE-E563AF129D06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685800"/>
            <a:ext cx="4448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charset="-122"/>
              </a:defRPr>
            </a:lvl1pPr>
          </a:lstStyle>
          <a:p>
            <a:pPr>
              <a:defRPr/>
            </a:pPr>
            <a:fld id="{34F35A92-8CF1-4396-BA6B-13D778D8D3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77B46E-8D83-481D-9F60-D4C6049697FD}" type="slidenum">
              <a:rPr lang="zh-CN" altLang="en-US" smtClean="0"/>
              <a:pPr/>
              <a:t>19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66988" y="2130426"/>
            <a:ext cx="75591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3976" y="3886200"/>
            <a:ext cx="6225223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B9F34-9A43-46ED-ADAC-3D3ABD5E34E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2539F-476D-4C3B-9D9C-86620EF31E9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47552" y="274639"/>
            <a:ext cx="2000964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44659" y="274639"/>
            <a:ext cx="5854674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49C28-CF7D-434F-8187-5B880B2E6B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56020-440F-4461-8697-0359F67EC08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2499" y="4406901"/>
            <a:ext cx="75591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02499" y="2906713"/>
            <a:ext cx="7559199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367DB-F537-4CF3-BB07-BD3B262BC3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44659" y="1600201"/>
            <a:ext cx="392781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20697" y="1600201"/>
            <a:ext cx="392781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AEA37-FD77-4296-9601-278C1831FCA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44659" y="1535113"/>
            <a:ext cx="39293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4659" y="2174875"/>
            <a:ext cx="39293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517610" y="1535113"/>
            <a:ext cx="39309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517610" y="2174875"/>
            <a:ext cx="39309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F2ADD-95C7-4C80-8DB9-6D0C18B5280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B801A-F24E-492E-BCCA-A5EA32249D9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8D735-3943-4408-8755-53F17670AC7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4659" y="273050"/>
            <a:ext cx="292579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76984" y="273051"/>
            <a:ext cx="497153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44659" y="1435101"/>
            <a:ext cx="292579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121C6-3CBB-4F45-B43A-D561FCEB961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43125" y="4800600"/>
            <a:ext cx="53359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43125" y="612775"/>
            <a:ext cx="53359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43125" y="5367338"/>
            <a:ext cx="53359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1AC8C-3CF9-413D-913C-25DCDB32813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4500" y="274638"/>
            <a:ext cx="80041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4500" y="1600200"/>
            <a:ext cx="80041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4500" y="6245225"/>
            <a:ext cx="2074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38475" y="6245225"/>
            <a:ext cx="2816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73813" y="6245225"/>
            <a:ext cx="20748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3C7BDF7A-6AFE-4911-BED9-0D360055A3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28.wmf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wmf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-152400"/>
            <a:ext cx="8942388" cy="7010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50988" y="5867400"/>
            <a:ext cx="5791200" cy="609600"/>
          </a:xfrm>
        </p:spPr>
        <p:txBody>
          <a:bodyPr/>
          <a:lstStyle/>
          <a:p>
            <a:pPr marL="342900" indent="-342900" defTabSz="457200" eaLnBrk="1" hangingPunct="1">
              <a:defRPr/>
            </a:pPr>
            <a:r>
              <a:rPr lang="zh-CN" altLang="en-US" sz="2800" b="1" kern="1200" dirty="0" smtClean="0">
                <a:solidFill>
                  <a:schemeClr val="bg1"/>
                </a:solidFill>
                <a:latin typeface="+mn-ea"/>
                <a:cs typeface="Arial" charset="0"/>
              </a:rPr>
              <a:t>临床试验项目管理的需要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65188" y="5029200"/>
            <a:ext cx="7407275" cy="762000"/>
          </a:xfrm>
        </p:spPr>
        <p:txBody>
          <a:bodyPr/>
          <a:lstStyle/>
          <a:p>
            <a:pPr marL="342900" indent="-342900" defTabSz="457200" eaLnBrk="1" hangingPunct="1">
              <a:spcBef>
                <a:spcPct val="20000"/>
              </a:spcBef>
            </a:pPr>
            <a:r>
              <a:rPr lang="zh-CN" altLang="en-US" sz="6000" b="1" smtClean="0">
                <a:solidFill>
                  <a:srgbClr val="C00000"/>
                </a:solidFill>
                <a:cs typeface="Arial" charset="0"/>
              </a:rPr>
              <a:t>为什么</a:t>
            </a:r>
            <a:r>
              <a:rPr lang="zh-CN" altLang="en-US" sz="6000" b="1" smtClean="0">
                <a:solidFill>
                  <a:schemeClr val="bg1"/>
                </a:solidFill>
                <a:ea typeface="MS PGothic" pitchFamily="34" charset="-128"/>
                <a:cs typeface="Arial" charset="0"/>
              </a:rPr>
              <a:t>会有</a:t>
            </a:r>
            <a:r>
              <a:rPr lang="en-US" altLang="zh-CN" sz="6000" b="1" smtClean="0">
                <a:solidFill>
                  <a:schemeClr val="bg1"/>
                </a:solidFill>
                <a:ea typeface="MS PGothic" pitchFamily="34" charset="-128"/>
                <a:cs typeface="Arial" charset="0"/>
              </a:rPr>
              <a:t>CRA</a:t>
            </a:r>
            <a:r>
              <a:rPr lang="zh-CN" altLang="en-US" sz="6000" b="1" smtClean="0">
                <a:solidFill>
                  <a:schemeClr val="bg1"/>
                </a:solidFill>
                <a:ea typeface="MS PGothic" pitchFamily="34" charset="-128"/>
                <a:cs typeface="Arial" charset="0"/>
              </a:rPr>
              <a:t>？</a:t>
            </a:r>
          </a:p>
        </p:txBody>
      </p:sp>
      <p:pic>
        <p:nvPicPr>
          <p:cNvPr id="4101" name="Picture 7" descr="doctor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8942388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z="4000" kern="1200" dirty="0" smtClean="0">
                <a:latin typeface="Lucida Handwriting" pitchFamily="66" charset="0"/>
                <a:cs typeface="+mn-cs"/>
              </a:rPr>
              <a:t>Trainer</a:t>
            </a:r>
            <a:r>
              <a:rPr lang="zh-CN" altLang="en-US" dirty="0" smtClean="0"/>
              <a:t>，“教练”</a:t>
            </a:r>
          </a:p>
        </p:txBody>
      </p:sp>
      <p:pic>
        <p:nvPicPr>
          <p:cNvPr id="11267" name="Picture 4" descr="sport_train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113" y="1752600"/>
            <a:ext cx="3779837" cy="341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5" descr="trainin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8838" y="1828800"/>
            <a:ext cx="3414712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z="4000" kern="1200" dirty="0" smtClean="0">
                <a:latin typeface="Lucida Handwriting" pitchFamily="66" charset="0"/>
                <a:cs typeface="+mn-cs"/>
              </a:rPr>
              <a:t>Communicator</a:t>
            </a:r>
            <a:r>
              <a:rPr lang="zh-CN" altLang="en-US" dirty="0" smtClean="0"/>
              <a:t>，“桥”</a:t>
            </a:r>
          </a:p>
        </p:txBody>
      </p:sp>
      <p:pic>
        <p:nvPicPr>
          <p:cNvPr id="12291" name="Picture 4" descr="Fig_-_Power_of_Communic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0" y="1905000"/>
            <a:ext cx="3632200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5" descr="cemex-bridge"/>
          <p:cNvPicPr>
            <a:picLocks noChangeAspect="1" noChangeArrowheads="1"/>
          </p:cNvPicPr>
          <p:nvPr/>
        </p:nvPicPr>
        <p:blipFill>
          <a:blip r:embed="rId3"/>
          <a:srcRect r="17741"/>
          <a:stretch>
            <a:fillRect/>
          </a:stretch>
        </p:blipFill>
        <p:spPr bwMode="auto">
          <a:xfrm>
            <a:off x="4594225" y="1992313"/>
            <a:ext cx="3779838" cy="334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z="4000" kern="1200" dirty="0" smtClean="0">
                <a:latin typeface="Lucida Handwriting" pitchFamily="66" charset="0"/>
                <a:cs typeface="+mn-cs"/>
              </a:rPr>
              <a:t>Traveler</a:t>
            </a:r>
            <a:r>
              <a:rPr lang="zh-CN" altLang="en-US" dirty="0" smtClean="0"/>
              <a:t>，出差</a:t>
            </a:r>
          </a:p>
        </p:txBody>
      </p:sp>
      <p:pic>
        <p:nvPicPr>
          <p:cNvPr id="13315" name="Picture 4" descr="shanghai_taxi"/>
          <p:cNvPicPr>
            <a:picLocks noChangeAspect="1" noChangeArrowheads="1"/>
          </p:cNvPicPr>
          <p:nvPr/>
        </p:nvPicPr>
        <p:blipFill>
          <a:blip r:embed="rId2"/>
          <a:srcRect l="3847" t="5128" r="3847" b="12820"/>
          <a:stretch>
            <a:fillRect/>
          </a:stretch>
        </p:blipFill>
        <p:spPr bwMode="auto">
          <a:xfrm>
            <a:off x="815975" y="1482725"/>
            <a:ext cx="22225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tra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975" y="3006725"/>
            <a:ext cx="2222500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plan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5975" y="4530725"/>
            <a:ext cx="222250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7" descr="duane_hanson_travell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60725" y="1692275"/>
            <a:ext cx="5262563" cy="432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z="4000" kern="1200" dirty="0" smtClean="0">
                <a:latin typeface="Lucida Handwriting" pitchFamily="66" charset="0"/>
                <a:cs typeface="+mn-cs"/>
              </a:rPr>
              <a:t>Start-line</a:t>
            </a:r>
            <a:r>
              <a:rPr lang="zh-CN" altLang="en-US" dirty="0" smtClean="0"/>
              <a:t>，起点</a:t>
            </a:r>
          </a:p>
        </p:txBody>
      </p:sp>
      <p:pic>
        <p:nvPicPr>
          <p:cNvPr id="14339" name="Picture 4" descr="starting_li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500" y="1676400"/>
            <a:ext cx="4224338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 descr="Aiga_escalator_u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6175" y="2386013"/>
            <a:ext cx="3492500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8893175" cy="7010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536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88988" y="4876800"/>
            <a:ext cx="7559675" cy="917575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6000" b="1" kern="1200" dirty="0" smtClean="0">
                <a:solidFill>
                  <a:srgbClr val="C00000"/>
                </a:solidFill>
                <a:ea typeface="ＭＳ Ｐゴシック" pitchFamily="-65" charset="-128"/>
                <a:cs typeface="Arial" charset="0"/>
              </a:rPr>
              <a:t>为什么</a:t>
            </a:r>
            <a:r>
              <a:rPr lang="zh-CN" altLang="en-US" sz="6000" b="1" kern="1200" dirty="0" smtClean="0">
                <a:solidFill>
                  <a:schemeClr val="bg1"/>
                </a:solidFill>
                <a:ea typeface="ＭＳ Ｐゴシック" pitchFamily="-65" charset="-128"/>
                <a:cs typeface="Arial" charset="0"/>
              </a:rPr>
              <a:t>要做</a:t>
            </a:r>
            <a:r>
              <a:rPr lang="en-US" altLang="zh-CN" sz="6000" b="1" kern="1200" dirty="0" smtClean="0">
                <a:solidFill>
                  <a:schemeClr val="bg1"/>
                </a:solidFill>
                <a:ea typeface="ＭＳ Ｐゴシック" pitchFamily="-65" charset="-128"/>
                <a:cs typeface="Arial" charset="0"/>
              </a:rPr>
              <a:t>CRA</a:t>
            </a:r>
            <a:r>
              <a:rPr lang="zh-CN" altLang="en-US" sz="6000" b="1" kern="1200" dirty="0" smtClean="0">
                <a:solidFill>
                  <a:schemeClr val="bg1"/>
                </a:solidFill>
                <a:ea typeface="ＭＳ Ｐゴシック" pitchFamily="-65" charset="-128"/>
                <a:cs typeface="Arial" charset="0"/>
              </a:rPr>
              <a:t>？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98588" y="5867400"/>
            <a:ext cx="6224587" cy="4572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2800" b="1" kern="1200" dirty="0" smtClean="0">
                <a:solidFill>
                  <a:schemeClr val="bg1"/>
                </a:solidFill>
                <a:latin typeface="+mn-ea"/>
                <a:cs typeface="Arial" charset="0"/>
              </a:rPr>
              <a:t>中国未来庞大的人力需求</a:t>
            </a:r>
          </a:p>
        </p:txBody>
      </p:sp>
      <p:pic>
        <p:nvPicPr>
          <p:cNvPr id="15365" name="图片 13" descr="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931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中国在临床试验上的优势</a:t>
            </a:r>
          </a:p>
        </p:txBody>
      </p:sp>
      <p:pic>
        <p:nvPicPr>
          <p:cNvPr id="16387" name="Picture 4" descr="china是美国之外最有吸引力作临床研究的地方"/>
          <p:cNvPicPr>
            <a:picLocks noChangeAspect="1" noChangeArrowheads="1"/>
          </p:cNvPicPr>
          <p:nvPr/>
        </p:nvPicPr>
        <p:blipFill>
          <a:blip r:embed="rId2"/>
          <a:srcRect t="3455" b="8456"/>
          <a:stretch>
            <a:fillRect/>
          </a:stretch>
        </p:blipFill>
        <p:spPr bwMode="auto">
          <a:xfrm>
            <a:off x="296863" y="1752600"/>
            <a:ext cx="43719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Line 5"/>
          <p:cNvSpPr>
            <a:spLocks noChangeShapeType="1"/>
          </p:cNvSpPr>
          <p:nvPr/>
        </p:nvSpPr>
        <p:spPr bwMode="auto">
          <a:xfrm>
            <a:off x="666750" y="2781300"/>
            <a:ext cx="392747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89" name="Line 6"/>
          <p:cNvSpPr>
            <a:spLocks noChangeShapeType="1"/>
          </p:cNvSpPr>
          <p:nvPr/>
        </p:nvSpPr>
        <p:spPr bwMode="auto">
          <a:xfrm>
            <a:off x="369888" y="5181600"/>
            <a:ext cx="429895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6390" name="Picture 7" descr="中国做CT的成本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2563" y="2286000"/>
            <a:ext cx="343535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Line 8"/>
          <p:cNvSpPr>
            <a:spLocks noChangeShapeType="1"/>
          </p:cNvSpPr>
          <p:nvPr/>
        </p:nvSpPr>
        <p:spPr bwMode="auto">
          <a:xfrm>
            <a:off x="5495925" y="5054600"/>
            <a:ext cx="296863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2" name="Line 9"/>
          <p:cNvSpPr>
            <a:spLocks noChangeShapeType="1"/>
          </p:cNvSpPr>
          <p:nvPr/>
        </p:nvSpPr>
        <p:spPr bwMode="auto">
          <a:xfrm>
            <a:off x="7410450" y="5054600"/>
            <a:ext cx="4445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3" name="Line 10"/>
          <p:cNvSpPr>
            <a:spLocks noChangeShapeType="1"/>
          </p:cNvSpPr>
          <p:nvPr/>
        </p:nvSpPr>
        <p:spPr bwMode="auto">
          <a:xfrm>
            <a:off x="4965700" y="1676400"/>
            <a:ext cx="0" cy="441960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CRA</a:t>
            </a:r>
            <a:r>
              <a:rPr lang="zh-CN" altLang="en-US" smtClean="0"/>
              <a:t>和其他行业的薪酬比较</a:t>
            </a:r>
          </a:p>
        </p:txBody>
      </p:sp>
      <p:pic>
        <p:nvPicPr>
          <p:cNvPr id="17411" name="Picture 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8225" y="5178425"/>
            <a:ext cx="6816725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1400" y="3790950"/>
            <a:ext cx="6784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7588" y="4248150"/>
            <a:ext cx="68532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1400" y="2546350"/>
            <a:ext cx="67849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6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79513" y="2090738"/>
            <a:ext cx="6643687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6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55700" y="3398838"/>
            <a:ext cx="6643688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6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17588" y="2992438"/>
            <a:ext cx="678338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Rectangle 66"/>
          <p:cNvSpPr>
            <a:spLocks noChangeArrowheads="1"/>
          </p:cNvSpPr>
          <p:nvPr/>
        </p:nvSpPr>
        <p:spPr bwMode="auto">
          <a:xfrm>
            <a:off x="1019175" y="5845175"/>
            <a:ext cx="2297113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274638"/>
            <a:ext cx="8345488" cy="792162"/>
          </a:xfrm>
        </p:spPr>
        <p:txBody>
          <a:bodyPr/>
          <a:lstStyle/>
          <a:p>
            <a:pPr eaLnBrk="1" hangingPunct="1"/>
            <a:r>
              <a:rPr lang="en-US" altLang="zh-CN" sz="4000" smtClean="0"/>
              <a:t>CRA</a:t>
            </a:r>
            <a:r>
              <a:rPr lang="zh-CN" altLang="en-US" sz="4000" smtClean="0"/>
              <a:t>在医药行业内部的薪酬水平</a:t>
            </a:r>
          </a:p>
        </p:txBody>
      </p:sp>
      <p:grpSp>
        <p:nvGrpSpPr>
          <p:cNvPr id="18435" name="组合 12"/>
          <p:cNvGrpSpPr>
            <a:grpSpLocks/>
          </p:cNvGrpSpPr>
          <p:nvPr/>
        </p:nvGrpSpPr>
        <p:grpSpPr bwMode="auto">
          <a:xfrm>
            <a:off x="741363" y="1295400"/>
            <a:ext cx="7059612" cy="4800600"/>
            <a:chOff x="762000" y="1295400"/>
            <a:chExt cx="7259638" cy="4800600"/>
          </a:xfrm>
        </p:grpSpPr>
        <p:pic>
          <p:nvPicPr>
            <p:cNvPr id="1843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71525" y="2293938"/>
              <a:ext cx="7226300" cy="765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7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2000" y="3817938"/>
              <a:ext cx="7191375" cy="774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8" name="Picture 7"/>
            <p:cNvPicPr>
              <a:picLocks noChangeAspect="1" noChangeArrowheads="1"/>
            </p:cNvPicPr>
            <p:nvPr/>
          </p:nvPicPr>
          <p:blipFill>
            <a:blip r:embed="rId4"/>
            <a:srcRect b="46428"/>
            <a:stretch>
              <a:fillRect/>
            </a:stretch>
          </p:blipFill>
          <p:spPr bwMode="auto">
            <a:xfrm>
              <a:off x="1104900" y="3429000"/>
              <a:ext cx="6867525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9" name="Picture 8"/>
            <p:cNvPicPr>
              <a:picLocks noChangeAspect="1" noChangeArrowheads="1"/>
            </p:cNvPicPr>
            <p:nvPr/>
          </p:nvPicPr>
          <p:blipFill>
            <a:blip r:embed="rId5"/>
            <a:srcRect b="39345"/>
            <a:stretch>
              <a:fillRect/>
            </a:stretch>
          </p:blipFill>
          <p:spPr bwMode="auto">
            <a:xfrm>
              <a:off x="812800" y="4872038"/>
              <a:ext cx="7154863" cy="469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0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144588" y="5321300"/>
              <a:ext cx="6831012" cy="774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1" name="Picture 10"/>
            <p:cNvPicPr>
              <a:picLocks noChangeAspect="1" noChangeArrowheads="1"/>
            </p:cNvPicPr>
            <p:nvPr/>
          </p:nvPicPr>
          <p:blipFill>
            <a:blip r:embed="rId7"/>
            <a:srcRect b="8650"/>
            <a:stretch>
              <a:fillRect/>
            </a:stretch>
          </p:blipFill>
          <p:spPr bwMode="auto">
            <a:xfrm>
              <a:off x="1011238" y="1295400"/>
              <a:ext cx="70104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2" name="Rectangle 11"/>
            <p:cNvSpPr>
              <a:spLocks noChangeArrowheads="1"/>
            </p:cNvSpPr>
            <p:nvPr/>
          </p:nvSpPr>
          <p:spPr bwMode="auto">
            <a:xfrm>
              <a:off x="990600" y="1958975"/>
              <a:ext cx="236220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3" name="Rectangle 12"/>
            <p:cNvSpPr>
              <a:spLocks noChangeArrowheads="1"/>
            </p:cNvSpPr>
            <p:nvPr/>
          </p:nvSpPr>
          <p:spPr bwMode="auto">
            <a:xfrm>
              <a:off x="1054100" y="2851150"/>
              <a:ext cx="236220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4" name="Rectangle 13"/>
            <p:cNvSpPr>
              <a:spLocks noChangeArrowheads="1"/>
            </p:cNvSpPr>
            <p:nvPr/>
          </p:nvSpPr>
          <p:spPr bwMode="auto">
            <a:xfrm>
              <a:off x="1084263" y="4414838"/>
              <a:ext cx="236220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5" name="Rectangle 14"/>
            <p:cNvSpPr>
              <a:spLocks noChangeArrowheads="1"/>
            </p:cNvSpPr>
            <p:nvPr/>
          </p:nvSpPr>
          <p:spPr bwMode="auto">
            <a:xfrm>
              <a:off x="1047750" y="5889625"/>
              <a:ext cx="236220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CRA</a:t>
            </a:r>
            <a:r>
              <a:rPr lang="zh-CN" altLang="en-US" smtClean="0"/>
              <a:t>薪酬随升职的变化</a:t>
            </a:r>
          </a:p>
        </p:txBody>
      </p:sp>
      <p:grpSp>
        <p:nvGrpSpPr>
          <p:cNvPr id="19459" name="组合 6"/>
          <p:cNvGrpSpPr>
            <a:grpSpLocks/>
          </p:cNvGrpSpPr>
          <p:nvPr/>
        </p:nvGrpSpPr>
        <p:grpSpPr bwMode="auto">
          <a:xfrm>
            <a:off x="1111250" y="1905000"/>
            <a:ext cx="7412038" cy="4010025"/>
            <a:chOff x="1143000" y="1905000"/>
            <a:chExt cx="7620000" cy="4010025"/>
          </a:xfrm>
        </p:grpSpPr>
        <p:pic>
          <p:nvPicPr>
            <p:cNvPr id="19460" name="Picture 4" descr="index_banner"/>
            <p:cNvPicPr>
              <a:picLocks noChangeAspect="1" noChangeArrowheads="1"/>
            </p:cNvPicPr>
            <p:nvPr/>
          </p:nvPicPr>
          <p:blipFill>
            <a:blip r:embed="rId2"/>
            <a:srcRect l="67665" t="3548"/>
            <a:stretch>
              <a:fillRect/>
            </a:stretch>
          </p:blipFill>
          <p:spPr bwMode="auto">
            <a:xfrm>
              <a:off x="1143000" y="2209800"/>
              <a:ext cx="7620000" cy="3705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1" name="Text Box 5"/>
            <p:cNvSpPr txBox="1">
              <a:spLocks noChangeArrowheads="1"/>
            </p:cNvSpPr>
            <p:nvPr/>
          </p:nvSpPr>
          <p:spPr bwMode="auto">
            <a:xfrm>
              <a:off x="1371600" y="3260725"/>
              <a:ext cx="137160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200" b="1">
                  <a:solidFill>
                    <a:srgbClr val="3333FF"/>
                  </a:solidFill>
                </a:rPr>
                <a:t>一般公司：</a:t>
              </a:r>
              <a:r>
                <a:rPr lang="en-US" altLang="zh-CN" sz="1200" b="1">
                  <a:solidFill>
                    <a:srgbClr val="3333FF"/>
                  </a:solidFill>
                </a:rPr>
                <a:t>4000+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1200" b="1">
                  <a:solidFill>
                    <a:srgbClr val="3333FF"/>
                  </a:solidFill>
                </a:rPr>
                <a:t>外资公司：</a:t>
              </a:r>
              <a:r>
                <a:rPr lang="en-US" altLang="zh-CN" sz="1200" b="1">
                  <a:solidFill>
                    <a:srgbClr val="3333FF"/>
                  </a:solidFill>
                </a:rPr>
                <a:t>6000+</a:t>
              </a:r>
            </a:p>
          </p:txBody>
        </p:sp>
        <p:sp>
          <p:nvSpPr>
            <p:cNvPr id="19462" name="Text Box 6"/>
            <p:cNvSpPr txBox="1">
              <a:spLocks noChangeArrowheads="1"/>
            </p:cNvSpPr>
            <p:nvPr/>
          </p:nvSpPr>
          <p:spPr bwMode="auto">
            <a:xfrm>
              <a:off x="3657600" y="2633663"/>
              <a:ext cx="1600200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200" b="1">
                  <a:solidFill>
                    <a:srgbClr val="3333FF"/>
                  </a:solidFill>
                </a:rPr>
                <a:t>一般公司：</a:t>
              </a:r>
              <a:r>
                <a:rPr lang="en-US" altLang="zh-CN" sz="1200" b="1">
                  <a:solidFill>
                    <a:srgbClr val="3333FF"/>
                  </a:solidFill>
                </a:rPr>
                <a:t>8000+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1200" b="1">
                  <a:solidFill>
                    <a:srgbClr val="3333FF"/>
                  </a:solidFill>
                </a:rPr>
                <a:t>外资公司：</a:t>
              </a:r>
              <a:r>
                <a:rPr lang="en-US" altLang="zh-CN" sz="1200" b="1">
                  <a:solidFill>
                    <a:srgbClr val="3333FF"/>
                  </a:solidFill>
                </a:rPr>
                <a:t>10000+</a:t>
              </a:r>
            </a:p>
          </p:txBody>
        </p:sp>
        <p:sp>
          <p:nvSpPr>
            <p:cNvPr id="19463" name="Text Box 7"/>
            <p:cNvSpPr txBox="1">
              <a:spLocks noChangeArrowheads="1"/>
            </p:cNvSpPr>
            <p:nvPr/>
          </p:nvSpPr>
          <p:spPr bwMode="auto">
            <a:xfrm>
              <a:off x="6324600" y="1905000"/>
              <a:ext cx="1600200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200" b="1">
                  <a:solidFill>
                    <a:srgbClr val="3333FF"/>
                  </a:solidFill>
                </a:rPr>
                <a:t>一般公司：</a:t>
              </a:r>
              <a:r>
                <a:rPr lang="en-US" altLang="zh-CN" sz="1200" b="1">
                  <a:solidFill>
                    <a:srgbClr val="3333FF"/>
                  </a:solidFill>
                </a:rPr>
                <a:t>15000+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1200" b="1">
                  <a:solidFill>
                    <a:srgbClr val="3333FF"/>
                  </a:solidFill>
                </a:rPr>
                <a:t>外资公司：</a:t>
              </a:r>
              <a:r>
                <a:rPr lang="en-US" altLang="zh-CN" sz="1200" b="1">
                  <a:solidFill>
                    <a:srgbClr val="3333FF"/>
                  </a:solidFill>
                </a:rPr>
                <a:t>20000+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8893175" cy="7010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8988" y="4419600"/>
            <a:ext cx="7559675" cy="12192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6000" b="1" kern="1200" dirty="0" smtClean="0">
                <a:solidFill>
                  <a:srgbClr val="C00000"/>
                </a:solidFill>
                <a:ea typeface="ＭＳ Ｐゴシック" pitchFamily="-65" charset="-128"/>
                <a:cs typeface="Arial" charset="0"/>
              </a:rPr>
              <a:t>怎样</a:t>
            </a:r>
            <a:r>
              <a:rPr lang="zh-CN" altLang="en-US" sz="6000" b="1" kern="1200" dirty="0" smtClean="0">
                <a:solidFill>
                  <a:schemeClr val="bg1"/>
                </a:solidFill>
                <a:ea typeface="ＭＳ Ｐゴシック" pitchFamily="-65" charset="-128"/>
                <a:cs typeface="Arial" charset="0"/>
              </a:rPr>
              <a:t>成为一名</a:t>
            </a:r>
            <a:r>
              <a:rPr lang="en-US" altLang="zh-CN" sz="6000" b="1" kern="1200" dirty="0" smtClean="0">
                <a:solidFill>
                  <a:schemeClr val="bg1"/>
                </a:solidFill>
                <a:ea typeface="ＭＳ Ｐゴシック" pitchFamily="-65" charset="-128"/>
                <a:cs typeface="Arial" charset="0"/>
              </a:rPr>
              <a:t>CRA</a:t>
            </a:r>
            <a:r>
              <a:rPr lang="zh-CN" altLang="en-US" sz="6000" b="1" kern="1200" dirty="0" smtClean="0">
                <a:solidFill>
                  <a:schemeClr val="bg1"/>
                </a:solidFill>
                <a:ea typeface="ＭＳ Ｐゴシック" pitchFamily="-65" charset="-128"/>
                <a:cs typeface="Arial" charset="0"/>
              </a:rPr>
              <a:t>？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79588" y="5638800"/>
            <a:ext cx="5486400" cy="6096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2800" b="1" kern="1200" dirty="0" smtClean="0">
                <a:solidFill>
                  <a:schemeClr val="bg1"/>
                </a:solidFill>
                <a:latin typeface="+mn-ea"/>
                <a:cs typeface="Arial" charset="0"/>
              </a:rPr>
              <a:t>我自己的成长历程</a:t>
            </a:r>
          </a:p>
          <a:p>
            <a:pPr eaLnBrk="1" hangingPunct="1">
              <a:defRPr/>
            </a:pPr>
            <a:endParaRPr lang="en-US" altLang="zh-CN" sz="2800" b="1" kern="1200" dirty="0" smtClean="0">
              <a:solidFill>
                <a:schemeClr val="bg1"/>
              </a:solidFill>
              <a:latin typeface="+mn-ea"/>
              <a:cs typeface="Arial" charset="0"/>
            </a:endParaRPr>
          </a:p>
        </p:txBody>
      </p:sp>
      <p:pic>
        <p:nvPicPr>
          <p:cNvPr id="20485" name="图片 5" descr="未标题-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8931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8893175" cy="7010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17588" y="2514600"/>
            <a:ext cx="6705600" cy="2286000"/>
          </a:xfrm>
        </p:spPr>
        <p:txBody>
          <a:bodyPr/>
          <a:lstStyle/>
          <a:p>
            <a:pPr eaLnBrk="1" hangingPunct="1"/>
            <a:r>
              <a:rPr lang="en-US" altLang="zh-CN" sz="12800" smtClean="0">
                <a:solidFill>
                  <a:srgbClr val="FF0000"/>
                </a:solidFill>
              </a:rPr>
              <a:t>CRA</a:t>
            </a:r>
            <a:r>
              <a:rPr lang="zh-CN" altLang="en-US" sz="6000" smtClean="0">
                <a:solidFill>
                  <a:schemeClr val="bg1"/>
                </a:solidFill>
              </a:rPr>
              <a:t>吗</a:t>
            </a:r>
          </a:p>
        </p:txBody>
      </p:sp>
      <p:pic>
        <p:nvPicPr>
          <p:cNvPr id="8" name="图片 7" descr="3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59216">
            <a:off x="6462713" y="3003550"/>
            <a:ext cx="10001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37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15572">
            <a:off x="7477125" y="3316288"/>
            <a:ext cx="420688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 descr="37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959216">
            <a:off x="7256463" y="3967163"/>
            <a:ext cx="271462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 descr="37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59216">
            <a:off x="7734300" y="4006850"/>
            <a:ext cx="157163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093788" y="533400"/>
            <a:ext cx="18256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2800">
                <a:solidFill>
                  <a:schemeClr val="bg1"/>
                </a:solidFill>
              </a:rPr>
              <a:t>你</a:t>
            </a:r>
            <a:endParaRPr lang="zh-CN" altLang="en-US" sz="12800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846388" y="1371600"/>
            <a:ext cx="4032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6000">
                <a:solidFill>
                  <a:schemeClr val="bg1"/>
                </a:solidFill>
              </a:rPr>
              <a:t>想成为一名</a:t>
            </a:r>
            <a:endParaRPr lang="zh-CN" altLang="en-US" sz="6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999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2188" y="706438"/>
            <a:ext cx="6630987" cy="61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7988" y="1143000"/>
            <a:ext cx="5334000" cy="2819400"/>
          </a:xfrm>
        </p:spPr>
        <p:txBody>
          <a:bodyPr/>
          <a:lstStyle/>
          <a:p>
            <a:pPr eaLnBrk="1" hangingPunct="1">
              <a:lnSpc>
                <a:spcPts val="4300"/>
              </a:lnSpc>
            </a:pPr>
            <a:r>
              <a:rPr lang="zh-CN" altLang="en-US" b="1" smtClean="0"/>
              <a:t>为什么会有</a:t>
            </a:r>
            <a:r>
              <a:rPr lang="en-US" altLang="zh-CN" smtClean="0"/>
              <a:t>CRA</a:t>
            </a:r>
            <a:r>
              <a:rPr lang="zh-CN" altLang="en-US" b="1" smtClean="0"/>
              <a:t>？</a:t>
            </a:r>
          </a:p>
          <a:p>
            <a:pPr eaLnBrk="1" hangingPunct="1">
              <a:lnSpc>
                <a:spcPts val="4300"/>
              </a:lnSpc>
            </a:pPr>
            <a:r>
              <a:rPr lang="en-US" altLang="zh-CN" smtClean="0"/>
              <a:t>CRA</a:t>
            </a:r>
            <a:r>
              <a:rPr lang="zh-CN" altLang="en-US" b="1" smtClean="0"/>
              <a:t>是做什么的？</a:t>
            </a:r>
          </a:p>
          <a:p>
            <a:pPr eaLnBrk="1" hangingPunct="1">
              <a:lnSpc>
                <a:spcPts val="4300"/>
              </a:lnSpc>
            </a:pPr>
            <a:r>
              <a:rPr lang="zh-CN" altLang="en-US" b="1" smtClean="0"/>
              <a:t>为什么要做</a:t>
            </a:r>
            <a:r>
              <a:rPr lang="en-US" altLang="zh-CN" smtClean="0"/>
              <a:t>CRA</a:t>
            </a:r>
            <a:r>
              <a:rPr lang="zh-CN" altLang="en-US" b="1" smtClean="0"/>
              <a:t>？</a:t>
            </a:r>
          </a:p>
          <a:p>
            <a:pPr eaLnBrk="1" hangingPunct="1">
              <a:lnSpc>
                <a:spcPts val="4300"/>
              </a:lnSpc>
            </a:pPr>
            <a:r>
              <a:rPr lang="zh-CN" altLang="en-US" b="1" smtClean="0"/>
              <a:t>怎样成为一名</a:t>
            </a:r>
            <a:r>
              <a:rPr lang="en-US" altLang="zh-CN" smtClean="0"/>
              <a:t>CRA</a:t>
            </a:r>
            <a:r>
              <a:rPr lang="zh-CN" altLang="en-US" b="1" smtClean="0"/>
              <a:t>？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693988" y="5257800"/>
            <a:ext cx="285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/>
              <a:t>素材天下 </a:t>
            </a:r>
            <a:r>
              <a:rPr lang="en-US" altLang="zh-CN"/>
              <a:t>sucaitianxia.com</a:t>
            </a:r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274638"/>
            <a:ext cx="8004175" cy="1020762"/>
          </a:xfrm>
        </p:spPr>
        <p:txBody>
          <a:bodyPr/>
          <a:lstStyle/>
          <a:p>
            <a:pPr eaLnBrk="1" hangingPunct="1"/>
            <a:r>
              <a:rPr lang="zh-CN" altLang="en-US" smtClean="0"/>
              <a:t>药品开发并不容易</a:t>
            </a:r>
          </a:p>
        </p:txBody>
      </p:sp>
      <p:pic>
        <p:nvPicPr>
          <p:cNvPr id="5123" name="Picture 4" descr="Clinical%20Trial%20Process"/>
          <p:cNvPicPr>
            <a:picLocks noChangeAspect="1" noChangeArrowheads="1"/>
          </p:cNvPicPr>
          <p:nvPr/>
        </p:nvPicPr>
        <p:blipFill>
          <a:blip r:embed="rId2"/>
          <a:srcRect l="925" t="8612"/>
          <a:stretch>
            <a:fillRect/>
          </a:stretch>
        </p:blipFill>
        <p:spPr bwMode="auto">
          <a:xfrm>
            <a:off x="519113" y="1397000"/>
            <a:ext cx="7940675" cy="485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Line 5"/>
          <p:cNvSpPr>
            <a:spLocks noChangeShapeType="1"/>
          </p:cNvSpPr>
          <p:nvPr/>
        </p:nvSpPr>
        <p:spPr bwMode="auto">
          <a:xfrm>
            <a:off x="1728788" y="1219200"/>
            <a:ext cx="0" cy="533400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5" name="Line 6"/>
          <p:cNvSpPr>
            <a:spLocks noChangeShapeType="1"/>
          </p:cNvSpPr>
          <p:nvPr/>
        </p:nvSpPr>
        <p:spPr bwMode="auto">
          <a:xfrm>
            <a:off x="5286375" y="1219200"/>
            <a:ext cx="0" cy="533400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临床试验项目是如何进行的</a:t>
            </a:r>
          </a:p>
        </p:txBody>
      </p:sp>
      <p:pic>
        <p:nvPicPr>
          <p:cNvPr id="6147" name="Picture 4" descr="Clin%20Trials%20Diag%20v2"/>
          <p:cNvPicPr>
            <a:picLocks noChangeAspect="1" noChangeArrowheads="1"/>
          </p:cNvPicPr>
          <p:nvPr/>
        </p:nvPicPr>
        <p:blipFill>
          <a:blip r:embed="rId2"/>
          <a:srcRect l="1060" t="18715" r="1060" b="838"/>
          <a:stretch>
            <a:fillRect/>
          </a:stretch>
        </p:blipFill>
        <p:spPr bwMode="auto">
          <a:xfrm>
            <a:off x="444500" y="1371600"/>
            <a:ext cx="8078788" cy="457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074988" y="6248400"/>
            <a:ext cx="285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/>
              <a:t>素材天下 </a:t>
            </a:r>
            <a:r>
              <a:rPr lang="en-US" altLang="zh-CN"/>
              <a:t>sucaitianxia.com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4025" y="304800"/>
            <a:ext cx="8004175" cy="942975"/>
          </a:xfrm>
        </p:spPr>
        <p:txBody>
          <a:bodyPr/>
          <a:lstStyle/>
          <a:p>
            <a:pPr eaLnBrk="1" hangingPunct="1"/>
            <a:r>
              <a:rPr lang="zh-CN" altLang="en-US" smtClean="0"/>
              <a:t>临床试验中的信息传递</a:t>
            </a:r>
          </a:p>
        </p:txBody>
      </p:sp>
      <p:grpSp>
        <p:nvGrpSpPr>
          <p:cNvPr id="7171" name="组合 17"/>
          <p:cNvGrpSpPr>
            <a:grpSpLocks/>
          </p:cNvGrpSpPr>
          <p:nvPr/>
        </p:nvGrpSpPr>
        <p:grpSpPr bwMode="auto">
          <a:xfrm>
            <a:off x="519113" y="1371600"/>
            <a:ext cx="8151812" cy="4770438"/>
            <a:chOff x="533400" y="1371600"/>
            <a:chExt cx="8382000" cy="4770438"/>
          </a:xfrm>
        </p:grpSpPr>
        <p:pic>
          <p:nvPicPr>
            <p:cNvPr id="7172" name="Picture 4" descr="paper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3400" y="1981200"/>
              <a:ext cx="1428750" cy="140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3" name="Picture 5" descr="paper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3400" y="4457700"/>
              <a:ext cx="1428750" cy="140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4" name="Picture 6" descr="paper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43275" y="1939925"/>
              <a:ext cx="1914525" cy="1412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5" name="Picture 7" descr="paper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52800" y="4454525"/>
              <a:ext cx="1914525" cy="1412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6" name="Picture 8" descr="paper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111875" y="2057400"/>
              <a:ext cx="2803525" cy="358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7" name="Line 9"/>
            <p:cNvSpPr>
              <a:spLocks noChangeShapeType="1"/>
            </p:cNvSpPr>
            <p:nvPr/>
          </p:nvSpPr>
          <p:spPr bwMode="auto">
            <a:xfrm>
              <a:off x="2298700" y="2667000"/>
              <a:ext cx="685800" cy="0"/>
            </a:xfrm>
            <a:prstGeom prst="line">
              <a:avLst/>
            </a:prstGeom>
            <a:noFill/>
            <a:ln w="114300">
              <a:solidFill>
                <a:srgbClr val="FF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8" name="Line 10"/>
            <p:cNvSpPr>
              <a:spLocks noChangeShapeType="1"/>
            </p:cNvSpPr>
            <p:nvPr/>
          </p:nvSpPr>
          <p:spPr bwMode="auto">
            <a:xfrm rot="10800000">
              <a:off x="5410200" y="5181600"/>
              <a:ext cx="685800" cy="0"/>
            </a:xfrm>
            <a:prstGeom prst="line">
              <a:avLst/>
            </a:prstGeom>
            <a:noFill/>
            <a:ln w="114300">
              <a:solidFill>
                <a:srgbClr val="993366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9" name="Line 11"/>
            <p:cNvSpPr>
              <a:spLocks noChangeShapeType="1"/>
            </p:cNvSpPr>
            <p:nvPr/>
          </p:nvSpPr>
          <p:spPr bwMode="auto">
            <a:xfrm rot="10800000">
              <a:off x="2362200" y="5181600"/>
              <a:ext cx="685800" cy="0"/>
            </a:xfrm>
            <a:prstGeom prst="line">
              <a:avLst/>
            </a:prstGeom>
            <a:noFill/>
            <a:ln w="114300">
              <a:solidFill>
                <a:srgbClr val="993366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0" name="Line 13"/>
            <p:cNvSpPr>
              <a:spLocks noChangeShapeType="1"/>
            </p:cNvSpPr>
            <p:nvPr/>
          </p:nvSpPr>
          <p:spPr bwMode="auto">
            <a:xfrm>
              <a:off x="5486400" y="2743200"/>
              <a:ext cx="685800" cy="0"/>
            </a:xfrm>
            <a:prstGeom prst="line">
              <a:avLst/>
            </a:prstGeom>
            <a:noFill/>
            <a:ln w="114300">
              <a:solidFill>
                <a:srgbClr val="FF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1" name="Text Box 14"/>
            <p:cNvSpPr txBox="1">
              <a:spLocks noChangeArrowheads="1"/>
            </p:cNvSpPr>
            <p:nvPr/>
          </p:nvSpPr>
          <p:spPr bwMode="auto">
            <a:xfrm>
              <a:off x="635000" y="3352800"/>
              <a:ext cx="12192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200" b="1"/>
                <a:t>临床试验批件</a:t>
              </a:r>
            </a:p>
          </p:txBody>
        </p:sp>
        <p:sp>
          <p:nvSpPr>
            <p:cNvPr id="7182" name="Text Box 15"/>
            <p:cNvSpPr txBox="1">
              <a:spLocks noChangeArrowheads="1"/>
            </p:cNvSpPr>
            <p:nvPr/>
          </p:nvSpPr>
          <p:spPr bwMode="auto">
            <a:xfrm>
              <a:off x="3657600" y="3352800"/>
              <a:ext cx="12192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200" b="1"/>
                <a:t>临床试验方案</a:t>
              </a:r>
            </a:p>
          </p:txBody>
        </p:sp>
        <p:sp>
          <p:nvSpPr>
            <p:cNvPr id="7183" name="Text Box 16"/>
            <p:cNvSpPr txBox="1">
              <a:spLocks noChangeArrowheads="1"/>
            </p:cNvSpPr>
            <p:nvPr/>
          </p:nvSpPr>
          <p:spPr bwMode="auto">
            <a:xfrm>
              <a:off x="3733800" y="5867400"/>
              <a:ext cx="12192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200" b="1"/>
                <a:t>临床试验报告</a:t>
              </a:r>
            </a:p>
          </p:txBody>
        </p:sp>
        <p:sp>
          <p:nvSpPr>
            <p:cNvPr id="7184" name="Text Box 17"/>
            <p:cNvSpPr txBox="1">
              <a:spLocks noChangeArrowheads="1"/>
            </p:cNvSpPr>
            <p:nvPr/>
          </p:nvSpPr>
          <p:spPr bwMode="auto">
            <a:xfrm>
              <a:off x="647700" y="5867400"/>
              <a:ext cx="12192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200" b="1"/>
                <a:t>药品上市批件</a:t>
              </a:r>
            </a:p>
          </p:txBody>
        </p:sp>
        <p:sp>
          <p:nvSpPr>
            <p:cNvPr id="7185" name="Text Box 18"/>
            <p:cNvSpPr txBox="1">
              <a:spLocks noChangeArrowheads="1"/>
            </p:cNvSpPr>
            <p:nvPr/>
          </p:nvSpPr>
          <p:spPr bwMode="auto">
            <a:xfrm>
              <a:off x="6858000" y="5638800"/>
              <a:ext cx="12192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200" b="1"/>
                <a:t>临床试验数据</a:t>
              </a:r>
            </a:p>
          </p:txBody>
        </p:sp>
        <p:sp>
          <p:nvSpPr>
            <p:cNvPr id="7186" name="Rectangle 19"/>
            <p:cNvSpPr>
              <a:spLocks noChangeArrowheads="1"/>
            </p:cNvSpPr>
            <p:nvPr/>
          </p:nvSpPr>
          <p:spPr bwMode="auto">
            <a:xfrm>
              <a:off x="3048000" y="1371600"/>
              <a:ext cx="5715000" cy="24384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8893175" cy="7010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819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88988" y="4572000"/>
            <a:ext cx="755967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6000" b="1" kern="1200" dirty="0" smtClean="0">
                <a:solidFill>
                  <a:schemeClr val="bg1"/>
                </a:solidFill>
                <a:ea typeface="ＭＳ Ｐゴシック" pitchFamily="-65" charset="-128"/>
                <a:cs typeface="Arial" charset="0"/>
              </a:rPr>
              <a:t>CRA</a:t>
            </a:r>
            <a:r>
              <a:rPr lang="zh-CN" altLang="en-US" sz="6000" b="1" kern="1200" dirty="0" smtClean="0">
                <a:solidFill>
                  <a:schemeClr val="bg1"/>
                </a:solidFill>
                <a:ea typeface="ＭＳ Ｐゴシック" pitchFamily="-65" charset="-128"/>
                <a:cs typeface="Arial" charset="0"/>
              </a:rPr>
              <a:t>是</a:t>
            </a:r>
            <a:r>
              <a:rPr lang="zh-CN" altLang="en-US" sz="6000" b="1" kern="1200" dirty="0" smtClean="0">
                <a:solidFill>
                  <a:srgbClr val="C00000"/>
                </a:solidFill>
                <a:ea typeface="ＭＳ Ｐゴシック" pitchFamily="-65" charset="-128"/>
                <a:cs typeface="Arial" charset="0"/>
              </a:rPr>
              <a:t>做什么</a:t>
            </a:r>
            <a:r>
              <a:rPr lang="zh-CN" altLang="en-US" sz="6000" b="1" kern="1200" dirty="0" smtClean="0">
                <a:solidFill>
                  <a:schemeClr val="bg1"/>
                </a:solidFill>
                <a:ea typeface="ＭＳ Ｐゴシック" pitchFamily="-65" charset="-128"/>
                <a:cs typeface="Arial" charset="0"/>
              </a:rPr>
              <a:t>的？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22388" y="5715000"/>
            <a:ext cx="6224587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2800" b="1" kern="1200" dirty="0" smtClean="0">
                <a:solidFill>
                  <a:schemeClr val="bg1"/>
                </a:solidFill>
                <a:latin typeface="+mn-ea"/>
                <a:cs typeface="Arial" charset="0"/>
              </a:rPr>
              <a:t>CRA</a:t>
            </a:r>
            <a:r>
              <a:rPr lang="zh-CN" altLang="en-US" sz="2800" b="1" kern="1200" dirty="0" smtClean="0">
                <a:solidFill>
                  <a:schemeClr val="bg1"/>
                </a:solidFill>
                <a:latin typeface="+mn-ea"/>
                <a:cs typeface="Arial" charset="0"/>
              </a:rPr>
              <a:t>是一项综合性的工作</a:t>
            </a:r>
          </a:p>
        </p:txBody>
      </p:sp>
      <p:pic>
        <p:nvPicPr>
          <p:cNvPr id="8197" name="图片 3" descr="3310023939_82ca217b11_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931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2250" y="76200"/>
            <a:ext cx="8004175" cy="762000"/>
          </a:xfrm>
        </p:spPr>
        <p:txBody>
          <a:bodyPr/>
          <a:lstStyle/>
          <a:p>
            <a:pPr eaLnBrk="1" hangingPunct="1"/>
            <a:r>
              <a:rPr lang="en-US" altLang="zh-CN" smtClean="0"/>
              <a:t>CRA</a:t>
            </a:r>
            <a:r>
              <a:rPr lang="zh-CN" altLang="en-US" smtClean="0"/>
              <a:t>的工作是项目管理</a:t>
            </a:r>
          </a:p>
        </p:txBody>
      </p:sp>
      <p:grpSp>
        <p:nvGrpSpPr>
          <p:cNvPr id="9219" name="组合 30"/>
          <p:cNvGrpSpPr>
            <a:grpSpLocks/>
          </p:cNvGrpSpPr>
          <p:nvPr/>
        </p:nvGrpSpPr>
        <p:grpSpPr bwMode="auto">
          <a:xfrm>
            <a:off x="296863" y="762000"/>
            <a:ext cx="8374062" cy="5715000"/>
            <a:chOff x="304800" y="762000"/>
            <a:chExt cx="8610601" cy="5715000"/>
          </a:xfrm>
        </p:grpSpPr>
        <p:grpSp>
          <p:nvGrpSpPr>
            <p:cNvPr id="9220" name="Group 4"/>
            <p:cNvGrpSpPr>
              <a:grpSpLocks/>
            </p:cNvGrpSpPr>
            <p:nvPr/>
          </p:nvGrpSpPr>
          <p:grpSpPr bwMode="auto">
            <a:xfrm>
              <a:off x="2209800" y="4495800"/>
              <a:ext cx="6019800" cy="660400"/>
              <a:chOff x="1392" y="2816"/>
              <a:chExt cx="3792" cy="416"/>
            </a:xfrm>
          </p:grpSpPr>
          <p:sp>
            <p:nvSpPr>
              <p:cNvPr id="9246" name="Text Box 5"/>
              <p:cNvSpPr txBox="1">
                <a:spLocks noChangeArrowheads="1"/>
              </p:cNvSpPr>
              <p:nvPr/>
            </p:nvSpPr>
            <p:spPr bwMode="auto">
              <a:xfrm>
                <a:off x="1392" y="3024"/>
                <a:ext cx="3792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zh-CN" altLang="en-US" sz="1500">
                    <a:latin typeface="Times New Roman" pitchFamily="18" charset="0"/>
                  </a:rPr>
                  <a:t>研究文件的起草和相关文件的递交</a:t>
                </a:r>
              </a:p>
            </p:txBody>
          </p:sp>
          <p:sp>
            <p:nvSpPr>
              <p:cNvPr id="9247" name="Text Box 6"/>
              <p:cNvSpPr txBox="1">
                <a:spLocks noChangeArrowheads="1"/>
              </p:cNvSpPr>
              <p:nvPr/>
            </p:nvSpPr>
            <p:spPr bwMode="auto">
              <a:xfrm>
                <a:off x="1680" y="2816"/>
                <a:ext cx="3504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zh-CN" altLang="en-US" sz="1500">
                    <a:latin typeface="Times New Roman" pitchFamily="18" charset="0"/>
                  </a:rPr>
                  <a:t>伦理委员会同意</a:t>
                </a:r>
              </a:p>
            </p:txBody>
          </p:sp>
        </p:grpSp>
        <p:grpSp>
          <p:nvGrpSpPr>
            <p:cNvPr id="9221" name="Group 7"/>
            <p:cNvGrpSpPr>
              <a:grpSpLocks/>
            </p:cNvGrpSpPr>
            <p:nvPr/>
          </p:nvGrpSpPr>
          <p:grpSpPr bwMode="auto">
            <a:xfrm>
              <a:off x="3124200" y="3835400"/>
              <a:ext cx="5105400" cy="660400"/>
              <a:chOff x="1968" y="2384"/>
              <a:chExt cx="3216" cy="416"/>
            </a:xfrm>
          </p:grpSpPr>
          <p:sp>
            <p:nvSpPr>
              <p:cNvPr id="9244" name="Text Box 8"/>
              <p:cNvSpPr txBox="1">
                <a:spLocks noChangeArrowheads="1"/>
              </p:cNvSpPr>
              <p:nvPr/>
            </p:nvSpPr>
            <p:spPr bwMode="auto">
              <a:xfrm>
                <a:off x="1968" y="2592"/>
                <a:ext cx="3216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zh-CN" altLang="en-US" sz="1500">
                    <a:latin typeface="Times New Roman" pitchFamily="18" charset="0"/>
                  </a:rPr>
                  <a:t>研究者碰头会</a:t>
                </a:r>
              </a:p>
            </p:txBody>
          </p:sp>
          <p:sp>
            <p:nvSpPr>
              <p:cNvPr id="9245" name="Text Box 9"/>
              <p:cNvSpPr txBox="1">
                <a:spLocks noChangeArrowheads="1"/>
              </p:cNvSpPr>
              <p:nvPr/>
            </p:nvSpPr>
            <p:spPr bwMode="auto">
              <a:xfrm>
                <a:off x="2256" y="2384"/>
                <a:ext cx="2928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zh-CN" altLang="en-US" sz="1500">
                    <a:latin typeface="Times New Roman" pitchFamily="18" charset="0"/>
                  </a:rPr>
                  <a:t>研究启动访问</a:t>
                </a:r>
              </a:p>
            </p:txBody>
          </p:sp>
        </p:grpSp>
        <p:sp>
          <p:nvSpPr>
            <p:cNvPr id="9222" name="Text Box 10"/>
            <p:cNvSpPr txBox="1">
              <a:spLocks noChangeArrowheads="1"/>
            </p:cNvSpPr>
            <p:nvPr/>
          </p:nvSpPr>
          <p:spPr bwMode="auto">
            <a:xfrm>
              <a:off x="4038600" y="3505200"/>
              <a:ext cx="4191000" cy="330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1500">
                  <a:latin typeface="Times New Roman" pitchFamily="18" charset="0"/>
                </a:rPr>
                <a:t>招募病人</a:t>
              </a:r>
            </a:p>
          </p:txBody>
        </p:sp>
        <p:sp>
          <p:nvSpPr>
            <p:cNvPr id="9223" name="Text Box 11"/>
            <p:cNvSpPr txBox="1">
              <a:spLocks noChangeArrowheads="1"/>
            </p:cNvSpPr>
            <p:nvPr/>
          </p:nvSpPr>
          <p:spPr bwMode="auto">
            <a:xfrm>
              <a:off x="4495800" y="3175000"/>
              <a:ext cx="3733800" cy="330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1500">
                  <a:latin typeface="Times New Roman" pitchFamily="18" charset="0"/>
                </a:rPr>
                <a:t>病人的入选和知情同意</a:t>
              </a:r>
            </a:p>
          </p:txBody>
        </p:sp>
        <p:grpSp>
          <p:nvGrpSpPr>
            <p:cNvPr id="9224" name="Group 12"/>
            <p:cNvGrpSpPr>
              <a:grpSpLocks/>
            </p:cNvGrpSpPr>
            <p:nvPr/>
          </p:nvGrpSpPr>
          <p:grpSpPr bwMode="auto">
            <a:xfrm>
              <a:off x="533400" y="5156200"/>
              <a:ext cx="7696200" cy="1320800"/>
              <a:chOff x="336" y="3248"/>
              <a:chExt cx="4848" cy="832"/>
            </a:xfrm>
          </p:grpSpPr>
          <p:sp>
            <p:nvSpPr>
              <p:cNvPr id="9239" name="Text Box 13"/>
              <p:cNvSpPr txBox="1">
                <a:spLocks noChangeArrowheads="1"/>
              </p:cNvSpPr>
              <p:nvPr/>
            </p:nvSpPr>
            <p:spPr bwMode="auto">
              <a:xfrm>
                <a:off x="816" y="3456"/>
                <a:ext cx="4368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zh-CN" altLang="en-US" sz="1500">
                    <a:latin typeface="Times New Roman" pitchFamily="18" charset="0"/>
                  </a:rPr>
                  <a:t>申办者评价临床基地的访问，基地的选择和研究准备活动</a:t>
                </a:r>
              </a:p>
            </p:txBody>
          </p:sp>
          <p:sp>
            <p:nvSpPr>
              <p:cNvPr id="9240" name="Text Box 14"/>
              <p:cNvSpPr txBox="1">
                <a:spLocks noChangeArrowheads="1"/>
              </p:cNvSpPr>
              <p:nvPr/>
            </p:nvSpPr>
            <p:spPr bwMode="auto">
              <a:xfrm>
                <a:off x="1104" y="3248"/>
                <a:ext cx="4080" cy="2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zh-CN" altLang="en-US" sz="1500">
                    <a:latin typeface="Times New Roman" pitchFamily="18" charset="0"/>
                  </a:rPr>
                  <a:t>研究预算和谈判</a:t>
                </a:r>
              </a:p>
            </p:txBody>
          </p:sp>
          <p:grpSp>
            <p:nvGrpSpPr>
              <p:cNvPr id="9241" name="Group 15"/>
              <p:cNvGrpSpPr>
                <a:grpSpLocks/>
              </p:cNvGrpSpPr>
              <p:nvPr/>
            </p:nvGrpSpPr>
            <p:grpSpPr bwMode="auto">
              <a:xfrm>
                <a:off x="336" y="3664"/>
                <a:ext cx="4848" cy="416"/>
                <a:chOff x="336" y="3680"/>
                <a:chExt cx="4848" cy="416"/>
              </a:xfrm>
            </p:grpSpPr>
            <p:sp>
              <p:nvSpPr>
                <p:cNvPr id="9242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576" y="3680"/>
                  <a:ext cx="4608" cy="20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kumimoji="1" lang="zh-CN" altLang="en-US" sz="1500">
                      <a:latin typeface="Times New Roman" pitchFamily="18" charset="0"/>
                    </a:rPr>
                    <a:t>申报者与研究者的接触，保密协议的签订</a:t>
                  </a:r>
                </a:p>
              </p:txBody>
            </p:sp>
            <p:sp>
              <p:nvSpPr>
                <p:cNvPr id="9243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36" y="3888"/>
                  <a:ext cx="4848" cy="20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kumimoji="1" lang="zh-CN" altLang="en-US" sz="1500">
                      <a:latin typeface="Times New Roman" pitchFamily="18" charset="0"/>
                    </a:rPr>
                    <a:t>方案的设计</a:t>
                  </a:r>
                </a:p>
              </p:txBody>
            </p:sp>
          </p:grpSp>
        </p:grpSp>
        <p:sp>
          <p:nvSpPr>
            <p:cNvPr id="9225" name="Text Box 18"/>
            <p:cNvSpPr txBox="1">
              <a:spLocks noChangeArrowheads="1"/>
            </p:cNvSpPr>
            <p:nvPr/>
          </p:nvSpPr>
          <p:spPr bwMode="auto">
            <a:xfrm>
              <a:off x="4953000" y="2844800"/>
              <a:ext cx="3276600" cy="330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1500">
                  <a:latin typeface="Times New Roman" pitchFamily="18" charset="0"/>
                </a:rPr>
                <a:t>研究记录的管理</a:t>
              </a:r>
            </a:p>
          </p:txBody>
        </p:sp>
        <p:grpSp>
          <p:nvGrpSpPr>
            <p:cNvPr id="9226" name="Group 19"/>
            <p:cNvGrpSpPr>
              <a:grpSpLocks/>
            </p:cNvGrpSpPr>
            <p:nvPr/>
          </p:nvGrpSpPr>
          <p:grpSpPr bwMode="auto">
            <a:xfrm>
              <a:off x="5410200" y="962025"/>
              <a:ext cx="2819400" cy="1879600"/>
              <a:chOff x="3408" y="576"/>
              <a:chExt cx="1776" cy="1184"/>
            </a:xfrm>
          </p:grpSpPr>
          <p:grpSp>
            <p:nvGrpSpPr>
              <p:cNvPr id="9231" name="Group 20"/>
              <p:cNvGrpSpPr>
                <a:grpSpLocks/>
              </p:cNvGrpSpPr>
              <p:nvPr/>
            </p:nvGrpSpPr>
            <p:grpSpPr bwMode="auto">
              <a:xfrm>
                <a:off x="3408" y="1136"/>
                <a:ext cx="1776" cy="624"/>
                <a:chOff x="3408" y="1136"/>
                <a:chExt cx="1776" cy="624"/>
              </a:xfrm>
            </p:grpSpPr>
            <p:grpSp>
              <p:nvGrpSpPr>
                <p:cNvPr id="9235" name="Group 21"/>
                <p:cNvGrpSpPr>
                  <a:grpSpLocks/>
                </p:cNvGrpSpPr>
                <p:nvPr/>
              </p:nvGrpSpPr>
              <p:grpSpPr bwMode="auto">
                <a:xfrm>
                  <a:off x="3408" y="1344"/>
                  <a:ext cx="1776" cy="416"/>
                  <a:chOff x="3408" y="1360"/>
                  <a:chExt cx="1776" cy="416"/>
                </a:xfrm>
              </p:grpSpPr>
              <p:sp>
                <p:nvSpPr>
                  <p:cNvPr id="9237" name="Text Box 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08" y="1568"/>
                    <a:ext cx="1776" cy="208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kumimoji="1" lang="zh-CN" altLang="en-US" sz="1500">
                        <a:latin typeface="Times New Roman" pitchFamily="18" charset="0"/>
                      </a:rPr>
                      <a:t>研究药物的管理</a:t>
                    </a:r>
                  </a:p>
                </p:txBody>
              </p:sp>
              <p:sp>
                <p:nvSpPr>
                  <p:cNvPr id="9238" name="Text Box 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48" y="1360"/>
                    <a:ext cx="1536" cy="208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kumimoji="1" lang="zh-CN" altLang="en-US" sz="1500">
                        <a:latin typeface="Times New Roman" pitchFamily="18" charset="0"/>
                      </a:rPr>
                      <a:t>副作用管理</a:t>
                    </a:r>
                  </a:p>
                </p:txBody>
              </p:sp>
            </p:grpSp>
            <p:sp>
              <p:nvSpPr>
                <p:cNvPr id="9236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3936" y="1136"/>
                  <a:ext cx="1248" cy="20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kumimoji="1" lang="zh-CN" altLang="en-US" sz="1500">
                      <a:latin typeface="Times New Roman" pitchFamily="18" charset="0"/>
                    </a:rPr>
                    <a:t>监查访问</a:t>
                  </a:r>
                </a:p>
              </p:txBody>
            </p:sp>
          </p:grpSp>
          <p:grpSp>
            <p:nvGrpSpPr>
              <p:cNvPr id="9232" name="Group 25"/>
              <p:cNvGrpSpPr>
                <a:grpSpLocks/>
              </p:cNvGrpSpPr>
              <p:nvPr/>
            </p:nvGrpSpPr>
            <p:grpSpPr bwMode="auto">
              <a:xfrm>
                <a:off x="4272" y="576"/>
                <a:ext cx="912" cy="560"/>
                <a:chOff x="4272" y="560"/>
                <a:chExt cx="912" cy="560"/>
              </a:xfrm>
            </p:grpSpPr>
            <p:sp>
              <p:nvSpPr>
                <p:cNvPr id="9233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272" y="912"/>
                  <a:ext cx="912" cy="20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kumimoji="1" lang="zh-CN" altLang="en-US" sz="1500">
                      <a:latin typeface="Times New Roman" pitchFamily="18" charset="0"/>
                    </a:rPr>
                    <a:t>总结访问</a:t>
                  </a:r>
                </a:p>
              </p:txBody>
            </p:sp>
            <p:sp>
              <p:nvSpPr>
                <p:cNvPr id="9234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4560" y="560"/>
                  <a:ext cx="624" cy="352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kumimoji="1" lang="zh-CN" altLang="en-US" sz="1500">
                      <a:latin typeface="Times New Roman" pitchFamily="18" charset="0"/>
                    </a:rPr>
                    <a:t>研究收尾工作</a:t>
                  </a:r>
                </a:p>
              </p:txBody>
            </p:sp>
          </p:grpSp>
        </p:grpSp>
        <p:sp>
          <p:nvSpPr>
            <p:cNvPr id="9227" name="Line 29"/>
            <p:cNvSpPr>
              <a:spLocks noChangeShapeType="1"/>
            </p:cNvSpPr>
            <p:nvPr/>
          </p:nvSpPr>
          <p:spPr bwMode="auto">
            <a:xfrm flipV="1">
              <a:off x="304800" y="762000"/>
              <a:ext cx="7086600" cy="5334000"/>
            </a:xfrm>
            <a:prstGeom prst="line">
              <a:avLst/>
            </a:prstGeom>
            <a:noFill/>
            <a:ln w="57150">
              <a:solidFill>
                <a:srgbClr val="3366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8" name="Line 30"/>
            <p:cNvSpPr>
              <a:spLocks noChangeShapeType="1"/>
            </p:cNvSpPr>
            <p:nvPr/>
          </p:nvSpPr>
          <p:spPr bwMode="auto">
            <a:xfrm flipV="1">
              <a:off x="8382000" y="838200"/>
              <a:ext cx="0" cy="5638800"/>
            </a:xfrm>
            <a:prstGeom prst="line">
              <a:avLst/>
            </a:prstGeom>
            <a:noFill/>
            <a:ln w="4445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9" name="Text Box 31"/>
            <p:cNvSpPr txBox="1">
              <a:spLocks noChangeArrowheads="1"/>
            </p:cNvSpPr>
            <p:nvPr/>
          </p:nvSpPr>
          <p:spPr bwMode="auto">
            <a:xfrm rot="-2145183">
              <a:off x="1981200" y="3443288"/>
              <a:ext cx="22098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>
                  <a:solidFill>
                    <a:srgbClr val="3366FF"/>
                  </a:solidFill>
                </a:rPr>
                <a:t>项    目    进    展</a:t>
              </a:r>
            </a:p>
          </p:txBody>
        </p:sp>
        <p:sp>
          <p:nvSpPr>
            <p:cNvPr id="9230" name="Text Box 32"/>
            <p:cNvSpPr txBox="1">
              <a:spLocks noChangeArrowheads="1"/>
            </p:cNvSpPr>
            <p:nvPr/>
          </p:nvSpPr>
          <p:spPr bwMode="auto">
            <a:xfrm>
              <a:off x="8440715" y="2667000"/>
              <a:ext cx="474686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>
                  <a:solidFill>
                    <a:srgbClr val="FF6600"/>
                  </a:solidFill>
                </a:rPr>
                <a:t>质    量    控    制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z="4000" kern="1200" dirty="0" smtClean="0">
                <a:latin typeface="Lucida Handwriting" pitchFamily="66" charset="0"/>
                <a:cs typeface="+mn-cs"/>
              </a:rPr>
              <a:t>Monitor</a:t>
            </a:r>
            <a:r>
              <a:rPr lang="zh-CN" altLang="en-US" dirty="0" smtClean="0"/>
              <a:t>，“监工”</a:t>
            </a:r>
          </a:p>
        </p:txBody>
      </p:sp>
      <p:pic>
        <p:nvPicPr>
          <p:cNvPr id="10243" name="Picture 4" descr="moni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113" y="1801813"/>
            <a:ext cx="4224337" cy="376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 descr="100_3037"/>
          <p:cNvPicPr>
            <a:picLocks noChangeAspect="1" noChangeArrowheads="1"/>
          </p:cNvPicPr>
          <p:nvPr/>
        </p:nvPicPr>
        <p:blipFill>
          <a:blip r:embed="rId3"/>
          <a:srcRect l="12558" r="18175" b="104"/>
          <a:stretch>
            <a:fillRect/>
          </a:stretch>
        </p:blipFill>
        <p:spPr bwMode="auto">
          <a:xfrm>
            <a:off x="4873625" y="1905000"/>
            <a:ext cx="342741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2010/2/1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1096</TotalTime>
  <Words>266</Words>
  <Application>Microsoft PowerPoint</Application>
  <PresentationFormat>自定义</PresentationFormat>
  <Paragraphs>60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Arial</vt:lpstr>
      <vt:lpstr>宋体</vt:lpstr>
      <vt:lpstr>Calibri</vt:lpstr>
      <vt:lpstr>MS PGothic</vt:lpstr>
      <vt:lpstr>Times New Roman</vt:lpstr>
      <vt:lpstr>Lucida Handwriting</vt:lpstr>
      <vt:lpstr>默认设计模板</vt:lpstr>
      <vt:lpstr>为什么会有CRA？</vt:lpstr>
      <vt:lpstr>CRA吗</vt:lpstr>
      <vt:lpstr>幻灯片 3</vt:lpstr>
      <vt:lpstr>药品开发并不容易</vt:lpstr>
      <vt:lpstr>临床试验项目是如何进行的</vt:lpstr>
      <vt:lpstr>临床试验中的信息传递</vt:lpstr>
      <vt:lpstr>CRA是做什么的？</vt:lpstr>
      <vt:lpstr>CRA的工作是项目管理</vt:lpstr>
      <vt:lpstr>Monitor，“监工”</vt:lpstr>
      <vt:lpstr>Trainer，“教练”</vt:lpstr>
      <vt:lpstr>Communicator，“桥”</vt:lpstr>
      <vt:lpstr>Traveler，出差</vt:lpstr>
      <vt:lpstr>Start-line，起点</vt:lpstr>
      <vt:lpstr>为什么要做CRA？</vt:lpstr>
      <vt:lpstr>中国在临床试验上的优势</vt:lpstr>
      <vt:lpstr>CRA和其他行业的薪酬比较</vt:lpstr>
      <vt:lpstr>CRA在医药行业内部的薪酬水平</vt:lpstr>
      <vt:lpstr>CRA薪酬随升职的变化</vt:lpstr>
      <vt:lpstr>怎样成为一名CRA？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Windows 用户</cp:lastModifiedBy>
  <cp:revision>61</cp:revision>
  <cp:lastPrinted>1601-01-01T00:00:00Z</cp:lastPrinted>
  <dcterms:created xsi:type="dcterms:W3CDTF">1601-01-01T00:00:00Z</dcterms:created>
  <dcterms:modified xsi:type="dcterms:W3CDTF">2015-01-13T06:33:14Z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