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Lst>
  <p:notesMasterIdLst>
    <p:notesMasterId r:id="rId36"/>
  </p:notesMasterIdLst>
  <p:sldIdLst>
    <p:sldId id="257" r:id="rId6"/>
    <p:sldId id="301" r:id="rId7"/>
    <p:sldId id="302" r:id="rId8"/>
    <p:sldId id="258" r:id="rId9"/>
    <p:sldId id="259" r:id="rId10"/>
    <p:sldId id="303" r:id="rId11"/>
    <p:sldId id="281" r:id="rId12"/>
    <p:sldId id="304" r:id="rId13"/>
    <p:sldId id="261" r:id="rId14"/>
    <p:sldId id="262" r:id="rId15"/>
    <p:sldId id="305" r:id="rId16"/>
    <p:sldId id="307" r:id="rId17"/>
    <p:sldId id="308" r:id="rId18"/>
    <p:sldId id="309" r:id="rId19"/>
    <p:sldId id="310" r:id="rId20"/>
    <p:sldId id="311" r:id="rId21"/>
    <p:sldId id="312" r:id="rId22"/>
    <p:sldId id="313" r:id="rId23"/>
    <p:sldId id="314" r:id="rId24"/>
    <p:sldId id="315" r:id="rId25"/>
    <p:sldId id="317" r:id="rId26"/>
    <p:sldId id="318" r:id="rId27"/>
    <p:sldId id="319" r:id="rId28"/>
    <p:sldId id="320" r:id="rId29"/>
    <p:sldId id="321" r:id="rId30"/>
    <p:sldId id="322" r:id="rId31"/>
    <p:sldId id="323" r:id="rId32"/>
    <p:sldId id="324" r:id="rId33"/>
    <p:sldId id="325" r:id="rId34"/>
    <p:sldId id="326" r:id="rId3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76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7941" autoAdjust="0"/>
  </p:normalViewPr>
  <p:slideViewPr>
    <p:cSldViewPr>
      <p:cViewPr varScale="1">
        <p:scale>
          <a:sx n="97" d="100"/>
          <a:sy n="97" d="100"/>
        </p:scale>
        <p:origin x="-90" y="-1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4D32D7-CADB-4038-A4F4-A128DD06D79F}" type="doc">
      <dgm:prSet loTypeId="urn:microsoft.com/office/officeart/2005/8/layout/process1" loCatId="process" qsTypeId="urn:microsoft.com/office/officeart/2005/8/quickstyle/simple1" qsCatId="simple" csTypeId="urn:microsoft.com/office/officeart/2005/8/colors/accent1_2" csCatId="accent1" phldr="1"/>
      <dgm:spPr/>
    </dgm:pt>
    <dgm:pt modelId="{E36CF29B-CF4C-4721-ACD1-AA14FBCCB653}">
      <dgm:prSet phldrT="[文本]">
        <dgm:style>
          <a:lnRef idx="1">
            <a:schemeClr val="accent3"/>
          </a:lnRef>
          <a:fillRef idx="2">
            <a:schemeClr val="accent3"/>
          </a:fillRef>
          <a:effectRef idx="1">
            <a:schemeClr val="accent3"/>
          </a:effectRef>
          <a:fontRef idx="minor">
            <a:schemeClr val="dk1"/>
          </a:fontRef>
        </dgm:style>
      </dgm:prSet>
      <dgm:spPr/>
      <dgm:t>
        <a:bodyPr/>
        <a:lstStyle/>
        <a:p>
          <a:pPr rtl="0"/>
          <a:r>
            <a:rPr kumimoji="0" lang="en-US" altLang="zh-CN" b="0" i="0" u="none" strike="noStrike" cap="none" spc="0" normalizeH="0" baseline="0" noProof="0" dirty="0" smtClean="0">
              <a:ln>
                <a:noFill/>
              </a:ln>
              <a:solidFill>
                <a:schemeClr val="tx1"/>
              </a:solidFill>
              <a:effectLst/>
              <a:uLnTx/>
              <a:uFillTx/>
              <a:latin typeface="+mj-lt"/>
              <a:ea typeface="+mj-ea"/>
              <a:cs typeface="+mj-cs"/>
            </a:rPr>
            <a:t>Puncture</a:t>
          </a:r>
          <a:r>
            <a:rPr kumimoji="0" lang="en-US" altLang="zh-CN" b="0" i="0" u="none" strike="noStrike" cap="none" spc="0" normalizeH="0" noProof="0" dirty="0" smtClean="0">
              <a:ln>
                <a:noFill/>
              </a:ln>
              <a:solidFill>
                <a:schemeClr val="tx1"/>
              </a:solidFill>
              <a:effectLst/>
              <a:uLnTx/>
              <a:uFillTx/>
              <a:latin typeface="+mj-lt"/>
              <a:ea typeface="+mj-ea"/>
              <a:cs typeface="+mj-cs"/>
            </a:rPr>
            <a:t> related</a:t>
          </a:r>
          <a:endParaRPr lang="zh-CN" altLang="en-US" dirty="0"/>
        </a:p>
      </dgm:t>
    </dgm:pt>
    <dgm:pt modelId="{F94639BC-8175-495C-ADCE-ECE1CD9C0A29}" type="parTrans" cxnId="{B0A52CC4-710C-4E2A-A410-026BCD0B0FD4}">
      <dgm:prSet/>
      <dgm:spPr/>
      <dgm:t>
        <a:bodyPr/>
        <a:lstStyle/>
        <a:p>
          <a:endParaRPr lang="zh-CN" altLang="en-US"/>
        </a:p>
      </dgm:t>
    </dgm:pt>
    <dgm:pt modelId="{30C545DA-CE85-4130-A700-0085A5CB355B}" type="sibTrans" cxnId="{B0A52CC4-710C-4E2A-A410-026BCD0B0FD4}">
      <dgm:prSet/>
      <dgm:spPr/>
      <dgm:t>
        <a:bodyPr/>
        <a:lstStyle/>
        <a:p>
          <a:endParaRPr lang="zh-CN" altLang="en-US"/>
        </a:p>
      </dgm:t>
    </dgm:pt>
    <dgm:pt modelId="{30335E59-F13B-499B-B2FA-11A99CC5A311}">
      <dgm:prSet phldrT="[文本]">
        <dgm:style>
          <a:lnRef idx="1">
            <a:schemeClr val="accent3"/>
          </a:lnRef>
          <a:fillRef idx="2">
            <a:schemeClr val="accent3"/>
          </a:fillRef>
          <a:effectRef idx="1">
            <a:schemeClr val="accent3"/>
          </a:effectRef>
          <a:fontRef idx="minor">
            <a:schemeClr val="dk1"/>
          </a:fontRef>
        </dgm:style>
      </dgm:prSet>
      <dgm:spPr/>
      <dgm:t>
        <a:bodyPr/>
        <a:lstStyle/>
        <a:p>
          <a:pPr rtl="0"/>
          <a:r>
            <a:rPr kumimoji="0" lang="en-US" altLang="zh-CN" b="0" i="0" u="none" strike="noStrike" cap="none" spc="0" normalizeH="0" baseline="0" noProof="0" dirty="0" smtClean="0">
              <a:ln>
                <a:noFill/>
              </a:ln>
              <a:solidFill>
                <a:schemeClr val="tx1"/>
              </a:solidFill>
              <a:effectLst/>
              <a:uLnTx/>
              <a:uFillTx/>
              <a:latin typeface="+mj-lt"/>
              <a:ea typeface="+mj-ea"/>
              <a:cs typeface="+mj-cs"/>
            </a:rPr>
            <a:t>Drug</a:t>
          </a:r>
          <a:r>
            <a:rPr kumimoji="0" lang="en-US" altLang="zh-CN" b="0" i="0" u="none" strike="noStrike" cap="none" spc="0" normalizeH="0" noProof="0" dirty="0" smtClean="0">
              <a:ln>
                <a:noFill/>
              </a:ln>
              <a:solidFill>
                <a:schemeClr val="tx1"/>
              </a:solidFill>
              <a:effectLst/>
              <a:uLnTx/>
              <a:uFillTx/>
              <a:latin typeface="+mj-lt"/>
              <a:ea typeface="+mj-ea"/>
              <a:cs typeface="+mj-cs"/>
            </a:rPr>
            <a:t> injection</a:t>
          </a:r>
          <a:endParaRPr lang="zh-CN" altLang="en-US" dirty="0"/>
        </a:p>
      </dgm:t>
    </dgm:pt>
    <dgm:pt modelId="{8A84D3AF-33A0-47F8-836F-023BA5710B59}" type="parTrans" cxnId="{A757B77E-3099-4AAE-A0AA-8480F752B0E5}">
      <dgm:prSet/>
      <dgm:spPr/>
      <dgm:t>
        <a:bodyPr/>
        <a:lstStyle/>
        <a:p>
          <a:endParaRPr lang="zh-CN" altLang="en-US"/>
        </a:p>
      </dgm:t>
    </dgm:pt>
    <dgm:pt modelId="{3CDF1C69-B66F-471E-87F0-9E907CDB17FF}" type="sibTrans" cxnId="{A757B77E-3099-4AAE-A0AA-8480F752B0E5}">
      <dgm:prSet/>
      <dgm:spPr/>
      <dgm:t>
        <a:bodyPr/>
        <a:lstStyle/>
        <a:p>
          <a:endParaRPr lang="zh-CN" altLang="en-US"/>
        </a:p>
      </dgm:t>
    </dgm:pt>
    <dgm:pt modelId="{DB2867CB-E019-47B0-B43A-1C8D0BCDFCF3}">
      <dgm:prSet phldrT="[文本]">
        <dgm:style>
          <a:lnRef idx="1">
            <a:schemeClr val="accent3"/>
          </a:lnRef>
          <a:fillRef idx="2">
            <a:schemeClr val="accent3"/>
          </a:fillRef>
          <a:effectRef idx="1">
            <a:schemeClr val="accent3"/>
          </a:effectRef>
          <a:fontRef idx="minor">
            <a:schemeClr val="dk1"/>
          </a:fontRef>
        </dgm:style>
      </dgm:prSet>
      <dgm:spPr/>
      <dgm:t>
        <a:bodyPr/>
        <a:lstStyle/>
        <a:p>
          <a:pPr rtl="0"/>
          <a:r>
            <a:rPr kumimoji="0" lang="en-US" altLang="zh-CN" b="0" i="0" u="none" strike="noStrike" cap="none" spc="0" normalizeH="0" noProof="0" dirty="0" smtClean="0">
              <a:ln>
                <a:noFill/>
              </a:ln>
              <a:solidFill>
                <a:schemeClr val="tx1"/>
              </a:solidFill>
              <a:effectLst/>
              <a:uLnTx/>
              <a:uFillTx/>
              <a:latin typeface="+mj-lt"/>
              <a:ea typeface="+mj-ea"/>
              <a:cs typeface="+mj-cs"/>
            </a:rPr>
            <a:t>Postoperative</a:t>
          </a:r>
          <a:endParaRPr lang="zh-CN" altLang="en-US" b="0" i="0" u="sng" dirty="0"/>
        </a:p>
      </dgm:t>
    </dgm:pt>
    <dgm:pt modelId="{FCD56647-0FA1-44D1-9B45-336BA14A8510}" type="parTrans" cxnId="{8DEF715A-58B2-4720-92FF-9B9176528A36}">
      <dgm:prSet/>
      <dgm:spPr/>
      <dgm:t>
        <a:bodyPr/>
        <a:lstStyle/>
        <a:p>
          <a:endParaRPr lang="zh-CN" altLang="en-US"/>
        </a:p>
      </dgm:t>
    </dgm:pt>
    <dgm:pt modelId="{1D2F82A2-3145-4F83-A6A1-4C8FC2492419}" type="sibTrans" cxnId="{8DEF715A-58B2-4720-92FF-9B9176528A36}">
      <dgm:prSet/>
      <dgm:spPr/>
      <dgm:t>
        <a:bodyPr/>
        <a:lstStyle/>
        <a:p>
          <a:endParaRPr lang="zh-CN" altLang="en-US"/>
        </a:p>
      </dgm:t>
    </dgm:pt>
    <dgm:pt modelId="{087066E2-D9C8-48D6-8CCC-887FEA3DF9FF}" type="pres">
      <dgm:prSet presAssocID="{6C4D32D7-CADB-4038-A4F4-A128DD06D79F}" presName="Name0" presStyleCnt="0">
        <dgm:presLayoutVars>
          <dgm:dir/>
          <dgm:resizeHandles val="exact"/>
        </dgm:presLayoutVars>
      </dgm:prSet>
      <dgm:spPr/>
    </dgm:pt>
    <dgm:pt modelId="{1620FA5C-C26F-4256-95C5-E0283BFC8859}" type="pres">
      <dgm:prSet presAssocID="{E36CF29B-CF4C-4721-ACD1-AA14FBCCB653}" presName="node" presStyleLbl="node1" presStyleIdx="0" presStyleCnt="3">
        <dgm:presLayoutVars>
          <dgm:bulletEnabled val="1"/>
        </dgm:presLayoutVars>
      </dgm:prSet>
      <dgm:spPr/>
      <dgm:t>
        <a:bodyPr/>
        <a:lstStyle/>
        <a:p>
          <a:endParaRPr lang="zh-CN" altLang="en-US"/>
        </a:p>
      </dgm:t>
    </dgm:pt>
    <dgm:pt modelId="{3AED5F00-ACA6-46ED-A5D4-368BB7A8974D}" type="pres">
      <dgm:prSet presAssocID="{30C545DA-CE85-4130-A700-0085A5CB355B}" presName="sibTrans" presStyleLbl="sibTrans2D1" presStyleIdx="0" presStyleCnt="2"/>
      <dgm:spPr/>
      <dgm:t>
        <a:bodyPr/>
        <a:lstStyle/>
        <a:p>
          <a:endParaRPr lang="zh-CN" altLang="en-US"/>
        </a:p>
      </dgm:t>
    </dgm:pt>
    <dgm:pt modelId="{D9095822-E7C8-487B-A6DF-2AE313665476}" type="pres">
      <dgm:prSet presAssocID="{30C545DA-CE85-4130-A700-0085A5CB355B}" presName="connectorText" presStyleLbl="sibTrans2D1" presStyleIdx="0" presStyleCnt="2"/>
      <dgm:spPr/>
      <dgm:t>
        <a:bodyPr/>
        <a:lstStyle/>
        <a:p>
          <a:endParaRPr lang="zh-CN" altLang="en-US"/>
        </a:p>
      </dgm:t>
    </dgm:pt>
    <dgm:pt modelId="{6F4BFCBE-EA1F-4134-98F1-6B2BCB623D15}" type="pres">
      <dgm:prSet presAssocID="{30335E59-F13B-499B-B2FA-11A99CC5A311}" presName="node" presStyleLbl="node1" presStyleIdx="1" presStyleCnt="3">
        <dgm:presLayoutVars>
          <dgm:bulletEnabled val="1"/>
        </dgm:presLayoutVars>
      </dgm:prSet>
      <dgm:spPr/>
      <dgm:t>
        <a:bodyPr/>
        <a:lstStyle/>
        <a:p>
          <a:endParaRPr lang="zh-CN" altLang="en-US"/>
        </a:p>
      </dgm:t>
    </dgm:pt>
    <dgm:pt modelId="{C25B544E-8BBF-4309-AE6C-7E1A503DBEB1}" type="pres">
      <dgm:prSet presAssocID="{3CDF1C69-B66F-471E-87F0-9E907CDB17FF}" presName="sibTrans" presStyleLbl="sibTrans2D1" presStyleIdx="1" presStyleCnt="2"/>
      <dgm:spPr/>
      <dgm:t>
        <a:bodyPr/>
        <a:lstStyle/>
        <a:p>
          <a:endParaRPr lang="zh-CN" altLang="en-US"/>
        </a:p>
      </dgm:t>
    </dgm:pt>
    <dgm:pt modelId="{D0FD0B04-D706-4639-894B-B77BDE28FF5D}" type="pres">
      <dgm:prSet presAssocID="{3CDF1C69-B66F-471E-87F0-9E907CDB17FF}" presName="connectorText" presStyleLbl="sibTrans2D1" presStyleIdx="1" presStyleCnt="2"/>
      <dgm:spPr/>
      <dgm:t>
        <a:bodyPr/>
        <a:lstStyle/>
        <a:p>
          <a:endParaRPr lang="zh-CN" altLang="en-US"/>
        </a:p>
      </dgm:t>
    </dgm:pt>
    <dgm:pt modelId="{FAC781D3-7329-4846-822A-4986FC1F4429}" type="pres">
      <dgm:prSet presAssocID="{DB2867CB-E019-47B0-B43A-1C8D0BCDFCF3}" presName="node" presStyleLbl="node1" presStyleIdx="2" presStyleCnt="3">
        <dgm:presLayoutVars>
          <dgm:bulletEnabled val="1"/>
        </dgm:presLayoutVars>
      </dgm:prSet>
      <dgm:spPr/>
      <dgm:t>
        <a:bodyPr/>
        <a:lstStyle/>
        <a:p>
          <a:endParaRPr lang="zh-CN" altLang="en-US"/>
        </a:p>
      </dgm:t>
    </dgm:pt>
  </dgm:ptLst>
  <dgm:cxnLst>
    <dgm:cxn modelId="{E8349FA4-5EA6-4C48-B8D8-142D92E252D4}" type="presOf" srcId="{3CDF1C69-B66F-471E-87F0-9E907CDB17FF}" destId="{C25B544E-8BBF-4309-AE6C-7E1A503DBEB1}" srcOrd="0" destOrd="0" presId="urn:microsoft.com/office/officeart/2005/8/layout/process1"/>
    <dgm:cxn modelId="{B0A52CC4-710C-4E2A-A410-026BCD0B0FD4}" srcId="{6C4D32D7-CADB-4038-A4F4-A128DD06D79F}" destId="{E36CF29B-CF4C-4721-ACD1-AA14FBCCB653}" srcOrd="0" destOrd="0" parTransId="{F94639BC-8175-495C-ADCE-ECE1CD9C0A29}" sibTransId="{30C545DA-CE85-4130-A700-0085A5CB355B}"/>
    <dgm:cxn modelId="{A2A2BD82-A60C-4EF7-8BBF-6D66D7A6598C}" type="presOf" srcId="{E36CF29B-CF4C-4721-ACD1-AA14FBCCB653}" destId="{1620FA5C-C26F-4256-95C5-E0283BFC8859}" srcOrd="0" destOrd="0" presId="urn:microsoft.com/office/officeart/2005/8/layout/process1"/>
    <dgm:cxn modelId="{C3666CB0-CE77-47FC-9CE0-26CCCDD7F266}" type="presOf" srcId="{DB2867CB-E019-47B0-B43A-1C8D0BCDFCF3}" destId="{FAC781D3-7329-4846-822A-4986FC1F4429}" srcOrd="0" destOrd="0" presId="urn:microsoft.com/office/officeart/2005/8/layout/process1"/>
    <dgm:cxn modelId="{A757B77E-3099-4AAE-A0AA-8480F752B0E5}" srcId="{6C4D32D7-CADB-4038-A4F4-A128DD06D79F}" destId="{30335E59-F13B-499B-B2FA-11A99CC5A311}" srcOrd="1" destOrd="0" parTransId="{8A84D3AF-33A0-47F8-836F-023BA5710B59}" sibTransId="{3CDF1C69-B66F-471E-87F0-9E907CDB17FF}"/>
    <dgm:cxn modelId="{BD2EDEF7-EA1C-403A-BAB2-E313A3E93A39}" type="presOf" srcId="{30C545DA-CE85-4130-A700-0085A5CB355B}" destId="{D9095822-E7C8-487B-A6DF-2AE313665476}" srcOrd="1" destOrd="0" presId="urn:microsoft.com/office/officeart/2005/8/layout/process1"/>
    <dgm:cxn modelId="{0611A57C-5D08-4AF4-8BE1-4A8009DBBB44}" type="presOf" srcId="{6C4D32D7-CADB-4038-A4F4-A128DD06D79F}" destId="{087066E2-D9C8-48D6-8CCC-887FEA3DF9FF}" srcOrd="0" destOrd="0" presId="urn:microsoft.com/office/officeart/2005/8/layout/process1"/>
    <dgm:cxn modelId="{BE865E81-3069-4755-8C23-5BFF772C2528}" type="presOf" srcId="{30C545DA-CE85-4130-A700-0085A5CB355B}" destId="{3AED5F00-ACA6-46ED-A5D4-368BB7A8974D}" srcOrd="0" destOrd="0" presId="urn:microsoft.com/office/officeart/2005/8/layout/process1"/>
    <dgm:cxn modelId="{13666F57-AED0-4E96-B016-E8E1A7FFC39B}" type="presOf" srcId="{3CDF1C69-B66F-471E-87F0-9E907CDB17FF}" destId="{D0FD0B04-D706-4639-894B-B77BDE28FF5D}" srcOrd="1" destOrd="0" presId="urn:microsoft.com/office/officeart/2005/8/layout/process1"/>
    <dgm:cxn modelId="{18094E04-BE54-443D-90A0-1292B517CB89}" type="presOf" srcId="{30335E59-F13B-499B-B2FA-11A99CC5A311}" destId="{6F4BFCBE-EA1F-4134-98F1-6B2BCB623D15}" srcOrd="0" destOrd="0" presId="urn:microsoft.com/office/officeart/2005/8/layout/process1"/>
    <dgm:cxn modelId="{8DEF715A-58B2-4720-92FF-9B9176528A36}" srcId="{6C4D32D7-CADB-4038-A4F4-A128DD06D79F}" destId="{DB2867CB-E019-47B0-B43A-1C8D0BCDFCF3}" srcOrd="2" destOrd="0" parTransId="{FCD56647-0FA1-44D1-9B45-336BA14A8510}" sibTransId="{1D2F82A2-3145-4F83-A6A1-4C8FC2492419}"/>
    <dgm:cxn modelId="{38D1170E-4904-4DCD-9967-9F836E7ACC89}" type="presParOf" srcId="{087066E2-D9C8-48D6-8CCC-887FEA3DF9FF}" destId="{1620FA5C-C26F-4256-95C5-E0283BFC8859}" srcOrd="0" destOrd="0" presId="urn:microsoft.com/office/officeart/2005/8/layout/process1"/>
    <dgm:cxn modelId="{AB2F16F9-9427-4147-B545-0A10517B93D0}" type="presParOf" srcId="{087066E2-D9C8-48D6-8CCC-887FEA3DF9FF}" destId="{3AED5F00-ACA6-46ED-A5D4-368BB7A8974D}" srcOrd="1" destOrd="0" presId="urn:microsoft.com/office/officeart/2005/8/layout/process1"/>
    <dgm:cxn modelId="{1EE84D1F-55F2-4610-B2A3-9222653CE564}" type="presParOf" srcId="{3AED5F00-ACA6-46ED-A5D4-368BB7A8974D}" destId="{D9095822-E7C8-487B-A6DF-2AE313665476}" srcOrd="0" destOrd="0" presId="urn:microsoft.com/office/officeart/2005/8/layout/process1"/>
    <dgm:cxn modelId="{60BEDB8B-A278-4B65-84A3-A4E59B6FC0C6}" type="presParOf" srcId="{087066E2-D9C8-48D6-8CCC-887FEA3DF9FF}" destId="{6F4BFCBE-EA1F-4134-98F1-6B2BCB623D15}" srcOrd="2" destOrd="0" presId="urn:microsoft.com/office/officeart/2005/8/layout/process1"/>
    <dgm:cxn modelId="{3DB213E7-914D-46B8-9DEF-AAF1A1DE816D}" type="presParOf" srcId="{087066E2-D9C8-48D6-8CCC-887FEA3DF9FF}" destId="{C25B544E-8BBF-4309-AE6C-7E1A503DBEB1}" srcOrd="3" destOrd="0" presId="urn:microsoft.com/office/officeart/2005/8/layout/process1"/>
    <dgm:cxn modelId="{664D3D60-B354-40AE-9628-EE52B54EFC27}" type="presParOf" srcId="{C25B544E-8BBF-4309-AE6C-7E1A503DBEB1}" destId="{D0FD0B04-D706-4639-894B-B77BDE28FF5D}" srcOrd="0" destOrd="0" presId="urn:microsoft.com/office/officeart/2005/8/layout/process1"/>
    <dgm:cxn modelId="{7BA9B361-96BE-4C33-8378-8EFF355E4E66}" type="presParOf" srcId="{087066E2-D9C8-48D6-8CCC-887FEA3DF9FF}" destId="{FAC781D3-7329-4846-822A-4986FC1F4429}"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118E7-F631-42B6-A19C-0B4EDFFB251E}" type="doc">
      <dgm:prSet loTypeId="urn:microsoft.com/office/officeart/2005/8/layout/process2" loCatId="process" qsTypeId="urn:microsoft.com/office/officeart/2005/8/quickstyle/simple1" qsCatId="simple" csTypeId="urn:microsoft.com/office/officeart/2005/8/colors/accent1_1" csCatId="accent1" phldr="1"/>
      <dgm:spPr/>
      <dgm:t>
        <a:bodyPr/>
        <a:lstStyle/>
        <a:p>
          <a:endParaRPr lang="zh-CN" altLang="en-US"/>
        </a:p>
      </dgm:t>
    </dgm:pt>
    <dgm:pt modelId="{4FF29D50-0D26-4F9A-BF30-07B1E29640D2}">
      <dgm:prSet custT="1"/>
      <dgm:spPr/>
      <dgm:t>
        <a:bodyPr/>
        <a:lstStyle/>
        <a:p>
          <a:pPr rtl="0"/>
          <a:r>
            <a:rPr lang="en-US" sz="2000" b="0" i="0" baseline="0" dirty="0" smtClean="0"/>
            <a:t>L2-3</a:t>
          </a:r>
          <a:r>
            <a:rPr lang="zh-CN" sz="2000" b="0" i="0" baseline="0" dirty="0" smtClean="0"/>
            <a:t>进针，进针约</a:t>
          </a:r>
          <a:r>
            <a:rPr lang="en-US" sz="2000" b="0" i="0" baseline="0" dirty="0" smtClean="0"/>
            <a:t>6cm</a:t>
          </a:r>
          <a:r>
            <a:rPr lang="zh-CN" sz="2000" b="0" i="0" baseline="0" dirty="0" smtClean="0"/>
            <a:t>有明显落空感，阻力消失，判断进入硬膜外间隙</a:t>
          </a:r>
          <a:endParaRPr lang="en-US" sz="2000" dirty="0"/>
        </a:p>
      </dgm:t>
    </dgm:pt>
    <dgm:pt modelId="{923AC085-F223-4E6A-90E8-4661F770D2A5}" type="parTrans" cxnId="{C09BA2ED-CCD2-4CE1-B49A-D1786B8140B9}">
      <dgm:prSet/>
      <dgm:spPr/>
      <dgm:t>
        <a:bodyPr/>
        <a:lstStyle/>
        <a:p>
          <a:endParaRPr lang="zh-CN" altLang="en-US" sz="2000"/>
        </a:p>
      </dgm:t>
    </dgm:pt>
    <dgm:pt modelId="{AE07CF14-0FDF-45C6-B71D-483765B904A6}" type="sibTrans" cxnId="{C09BA2ED-CCD2-4CE1-B49A-D1786B8140B9}">
      <dgm:prSet custT="1"/>
      <dgm:spPr/>
      <dgm:t>
        <a:bodyPr/>
        <a:lstStyle/>
        <a:p>
          <a:endParaRPr lang="zh-CN" altLang="en-US" sz="2000"/>
        </a:p>
      </dgm:t>
    </dgm:pt>
    <dgm:pt modelId="{05F3D77E-D2E5-4DED-8E55-38BAA5C78B7F}">
      <dgm:prSet custT="1"/>
      <dgm:spPr/>
      <dgm:t>
        <a:bodyPr/>
        <a:lstStyle/>
        <a:p>
          <a:pPr rtl="0"/>
          <a:r>
            <a:rPr lang="zh-CN" sz="2000" b="0" i="0" baseline="0" dirty="0" smtClean="0"/>
            <a:t>术后</a:t>
          </a:r>
          <a:r>
            <a:rPr lang="en-US" sz="2000" b="0" i="0" baseline="0" dirty="0" smtClean="0"/>
            <a:t>4</a:t>
          </a:r>
          <a:r>
            <a:rPr lang="zh-CN" sz="2000" b="0" i="0" baseline="0" dirty="0" smtClean="0"/>
            <a:t>小时，诉左大腿外侧疼痛伴痉挛性抽搐，左足底轻触即有触电样感觉</a:t>
          </a:r>
          <a:endParaRPr lang="zh-CN" sz="2000" b="0" i="0" baseline="0" dirty="0"/>
        </a:p>
      </dgm:t>
    </dgm:pt>
    <dgm:pt modelId="{3E9F8535-CA78-42DD-9D5E-B4F1B167C8A8}" type="parTrans" cxnId="{3F15FBCA-B44F-43A9-9A26-80F5CF2AACE1}">
      <dgm:prSet/>
      <dgm:spPr/>
      <dgm:t>
        <a:bodyPr/>
        <a:lstStyle/>
        <a:p>
          <a:endParaRPr lang="zh-CN" altLang="en-US" sz="2000"/>
        </a:p>
      </dgm:t>
    </dgm:pt>
    <dgm:pt modelId="{803A5F74-A193-4811-92E6-EE068D757D73}" type="sibTrans" cxnId="{3F15FBCA-B44F-43A9-9A26-80F5CF2AACE1}">
      <dgm:prSet/>
      <dgm:spPr/>
      <dgm:t>
        <a:bodyPr/>
        <a:lstStyle/>
        <a:p>
          <a:endParaRPr lang="zh-CN" altLang="en-US" sz="2000"/>
        </a:p>
      </dgm:t>
    </dgm:pt>
    <dgm:pt modelId="{79C7E841-FF01-4630-9952-F7EFE9870223}">
      <dgm:prSet custT="1"/>
      <dgm:spPr/>
      <dgm:t>
        <a:bodyPr/>
        <a:lstStyle/>
        <a:p>
          <a:pPr rtl="0"/>
          <a:r>
            <a:rPr lang="zh-CN" sz="2000" b="0" i="0" baseline="0" dirty="0" smtClean="0"/>
            <a:t>继续进针，诉左大腿有过电感持续不缓解</a:t>
          </a:r>
          <a:endParaRPr lang="en-US" sz="2000" dirty="0"/>
        </a:p>
      </dgm:t>
    </dgm:pt>
    <dgm:pt modelId="{19273FCE-89D0-404E-B229-CA3A2E787FF4}" type="parTrans" cxnId="{14CDD9A7-1E2C-4978-A012-BDE19B65038C}">
      <dgm:prSet/>
      <dgm:spPr/>
      <dgm:t>
        <a:bodyPr/>
        <a:lstStyle/>
        <a:p>
          <a:endParaRPr lang="zh-CN" altLang="en-US" sz="2000"/>
        </a:p>
      </dgm:t>
    </dgm:pt>
    <dgm:pt modelId="{E3DB4D4C-FF70-401E-8A62-41D162F2067C}" type="sibTrans" cxnId="{14CDD9A7-1E2C-4978-A012-BDE19B65038C}">
      <dgm:prSet custT="1"/>
      <dgm:spPr/>
      <dgm:t>
        <a:bodyPr/>
        <a:lstStyle/>
        <a:p>
          <a:endParaRPr lang="zh-CN" altLang="en-US" sz="2000"/>
        </a:p>
      </dgm:t>
    </dgm:pt>
    <dgm:pt modelId="{C639C4EC-08E2-49C8-9FE4-4C2B892D086A}">
      <dgm:prSet custT="1"/>
      <dgm:spPr/>
      <dgm:t>
        <a:bodyPr/>
        <a:lstStyle/>
        <a:p>
          <a:pPr rtl="0"/>
          <a:r>
            <a:rPr lang="zh-CN" sz="2000" b="0" i="0" baseline="0" dirty="0" smtClean="0"/>
            <a:t>退出穿刺针，重新进行穿刺，过程顺利</a:t>
          </a:r>
          <a:endParaRPr lang="en-US" sz="2000" dirty="0"/>
        </a:p>
      </dgm:t>
    </dgm:pt>
    <dgm:pt modelId="{9FE6A332-7518-45D1-A498-26390E975AAF}" type="parTrans" cxnId="{9C51E44B-EFA7-4EA8-B19C-565697CC45E0}">
      <dgm:prSet/>
      <dgm:spPr/>
      <dgm:t>
        <a:bodyPr/>
        <a:lstStyle/>
        <a:p>
          <a:endParaRPr lang="zh-CN" altLang="en-US" sz="2000"/>
        </a:p>
      </dgm:t>
    </dgm:pt>
    <dgm:pt modelId="{D27F5D72-3DFC-4185-AD7D-7D7A2DBA5398}" type="sibTrans" cxnId="{9C51E44B-EFA7-4EA8-B19C-565697CC45E0}">
      <dgm:prSet custT="1"/>
      <dgm:spPr/>
      <dgm:t>
        <a:bodyPr/>
        <a:lstStyle/>
        <a:p>
          <a:endParaRPr lang="zh-CN" altLang="en-US" sz="2000"/>
        </a:p>
      </dgm:t>
    </dgm:pt>
    <dgm:pt modelId="{59EBDF7B-B324-47CE-9292-57825283ECC8}" type="pres">
      <dgm:prSet presAssocID="{6C9118E7-F631-42B6-A19C-0B4EDFFB251E}" presName="linearFlow" presStyleCnt="0">
        <dgm:presLayoutVars>
          <dgm:resizeHandles val="exact"/>
        </dgm:presLayoutVars>
      </dgm:prSet>
      <dgm:spPr/>
      <dgm:t>
        <a:bodyPr/>
        <a:lstStyle/>
        <a:p>
          <a:endParaRPr lang="zh-CN" altLang="en-US"/>
        </a:p>
      </dgm:t>
    </dgm:pt>
    <dgm:pt modelId="{17DCC447-0E13-4A1C-B8EB-D0051B673E4A}" type="pres">
      <dgm:prSet presAssocID="{4FF29D50-0D26-4F9A-BF30-07B1E29640D2}" presName="node" presStyleLbl="node1" presStyleIdx="0" presStyleCnt="4" custScaleX="121843" custLinFactNeighborX="-3481">
        <dgm:presLayoutVars>
          <dgm:bulletEnabled val="1"/>
        </dgm:presLayoutVars>
      </dgm:prSet>
      <dgm:spPr/>
      <dgm:t>
        <a:bodyPr/>
        <a:lstStyle/>
        <a:p>
          <a:endParaRPr lang="zh-CN" altLang="en-US"/>
        </a:p>
      </dgm:t>
    </dgm:pt>
    <dgm:pt modelId="{2E480A2A-69E6-45E3-B240-FDAEAA505501}" type="pres">
      <dgm:prSet presAssocID="{AE07CF14-0FDF-45C6-B71D-483765B904A6}" presName="sibTrans" presStyleLbl="sibTrans2D1" presStyleIdx="0" presStyleCnt="3"/>
      <dgm:spPr/>
      <dgm:t>
        <a:bodyPr/>
        <a:lstStyle/>
        <a:p>
          <a:endParaRPr lang="zh-CN" altLang="en-US"/>
        </a:p>
      </dgm:t>
    </dgm:pt>
    <dgm:pt modelId="{F659B10E-4E36-4D29-B40A-F721B5264E09}" type="pres">
      <dgm:prSet presAssocID="{AE07CF14-0FDF-45C6-B71D-483765B904A6}" presName="connectorText" presStyleLbl="sibTrans2D1" presStyleIdx="0" presStyleCnt="3"/>
      <dgm:spPr/>
      <dgm:t>
        <a:bodyPr/>
        <a:lstStyle/>
        <a:p>
          <a:endParaRPr lang="zh-CN" altLang="en-US"/>
        </a:p>
      </dgm:t>
    </dgm:pt>
    <dgm:pt modelId="{34623B79-DDE6-4E56-BED7-C971EA41B389}" type="pres">
      <dgm:prSet presAssocID="{79C7E841-FF01-4630-9952-F7EFE9870223}" presName="node" presStyleLbl="node1" presStyleIdx="1" presStyleCnt="4" custScaleX="121843" custLinFactNeighborY="-6572">
        <dgm:presLayoutVars>
          <dgm:bulletEnabled val="1"/>
        </dgm:presLayoutVars>
      </dgm:prSet>
      <dgm:spPr/>
      <dgm:t>
        <a:bodyPr/>
        <a:lstStyle/>
        <a:p>
          <a:endParaRPr lang="zh-CN" altLang="en-US"/>
        </a:p>
      </dgm:t>
    </dgm:pt>
    <dgm:pt modelId="{46CE4D2C-7ED7-482D-93D1-38CE3590915F}" type="pres">
      <dgm:prSet presAssocID="{E3DB4D4C-FF70-401E-8A62-41D162F2067C}" presName="sibTrans" presStyleLbl="sibTrans2D1" presStyleIdx="1" presStyleCnt="3"/>
      <dgm:spPr/>
      <dgm:t>
        <a:bodyPr/>
        <a:lstStyle/>
        <a:p>
          <a:endParaRPr lang="zh-CN" altLang="en-US"/>
        </a:p>
      </dgm:t>
    </dgm:pt>
    <dgm:pt modelId="{7FA4484A-F3BB-4105-94A3-9811FC9B87F2}" type="pres">
      <dgm:prSet presAssocID="{E3DB4D4C-FF70-401E-8A62-41D162F2067C}" presName="connectorText" presStyleLbl="sibTrans2D1" presStyleIdx="1" presStyleCnt="3"/>
      <dgm:spPr/>
      <dgm:t>
        <a:bodyPr/>
        <a:lstStyle/>
        <a:p>
          <a:endParaRPr lang="zh-CN" altLang="en-US"/>
        </a:p>
      </dgm:t>
    </dgm:pt>
    <dgm:pt modelId="{888DDAF4-23B7-4762-AF27-0ED63A222E8F}" type="pres">
      <dgm:prSet presAssocID="{C639C4EC-08E2-49C8-9FE4-4C2B892D086A}" presName="node" presStyleLbl="node1" presStyleIdx="2" presStyleCnt="4" custScaleX="121843" custLinFactNeighborX="-1740">
        <dgm:presLayoutVars>
          <dgm:bulletEnabled val="1"/>
        </dgm:presLayoutVars>
      </dgm:prSet>
      <dgm:spPr/>
      <dgm:t>
        <a:bodyPr/>
        <a:lstStyle/>
        <a:p>
          <a:endParaRPr lang="zh-CN" altLang="en-US"/>
        </a:p>
      </dgm:t>
    </dgm:pt>
    <dgm:pt modelId="{F073CDDB-CE19-4716-B654-F1831F9583E4}" type="pres">
      <dgm:prSet presAssocID="{D27F5D72-3DFC-4185-AD7D-7D7A2DBA5398}" presName="sibTrans" presStyleLbl="sibTrans2D1" presStyleIdx="2" presStyleCnt="3"/>
      <dgm:spPr/>
      <dgm:t>
        <a:bodyPr/>
        <a:lstStyle/>
        <a:p>
          <a:endParaRPr lang="zh-CN" altLang="en-US"/>
        </a:p>
      </dgm:t>
    </dgm:pt>
    <dgm:pt modelId="{7F4A0DDF-CD0B-4422-BC2E-A23188AF96EC}" type="pres">
      <dgm:prSet presAssocID="{D27F5D72-3DFC-4185-AD7D-7D7A2DBA5398}" presName="connectorText" presStyleLbl="sibTrans2D1" presStyleIdx="2" presStyleCnt="3"/>
      <dgm:spPr/>
      <dgm:t>
        <a:bodyPr/>
        <a:lstStyle/>
        <a:p>
          <a:endParaRPr lang="zh-CN" altLang="en-US"/>
        </a:p>
      </dgm:t>
    </dgm:pt>
    <dgm:pt modelId="{429B6623-2860-4671-9C0F-5AA7C6DE20E1}" type="pres">
      <dgm:prSet presAssocID="{05F3D77E-D2E5-4DED-8E55-38BAA5C78B7F}" presName="node" presStyleLbl="node1" presStyleIdx="3" presStyleCnt="4" custScaleX="121843" custLinFactNeighborX="-4292">
        <dgm:presLayoutVars>
          <dgm:bulletEnabled val="1"/>
        </dgm:presLayoutVars>
      </dgm:prSet>
      <dgm:spPr/>
      <dgm:t>
        <a:bodyPr/>
        <a:lstStyle/>
        <a:p>
          <a:endParaRPr lang="zh-CN" altLang="en-US"/>
        </a:p>
      </dgm:t>
    </dgm:pt>
  </dgm:ptLst>
  <dgm:cxnLst>
    <dgm:cxn modelId="{7C1F39A8-5DF9-4881-AD2D-3D650495C49C}" type="presOf" srcId="{E3DB4D4C-FF70-401E-8A62-41D162F2067C}" destId="{7FA4484A-F3BB-4105-94A3-9811FC9B87F2}" srcOrd="1" destOrd="0" presId="urn:microsoft.com/office/officeart/2005/8/layout/process2"/>
    <dgm:cxn modelId="{14CDD9A7-1E2C-4978-A012-BDE19B65038C}" srcId="{6C9118E7-F631-42B6-A19C-0B4EDFFB251E}" destId="{79C7E841-FF01-4630-9952-F7EFE9870223}" srcOrd="1" destOrd="0" parTransId="{19273FCE-89D0-404E-B229-CA3A2E787FF4}" sibTransId="{E3DB4D4C-FF70-401E-8A62-41D162F2067C}"/>
    <dgm:cxn modelId="{AED3DF63-1AAD-4D94-84E3-9D5DA56A246A}" type="presOf" srcId="{C639C4EC-08E2-49C8-9FE4-4C2B892D086A}" destId="{888DDAF4-23B7-4762-AF27-0ED63A222E8F}" srcOrd="0" destOrd="0" presId="urn:microsoft.com/office/officeart/2005/8/layout/process2"/>
    <dgm:cxn modelId="{0167618F-E700-402B-B1EC-D370B375726E}" type="presOf" srcId="{AE07CF14-0FDF-45C6-B71D-483765B904A6}" destId="{F659B10E-4E36-4D29-B40A-F721B5264E09}" srcOrd="1" destOrd="0" presId="urn:microsoft.com/office/officeart/2005/8/layout/process2"/>
    <dgm:cxn modelId="{3F15FBCA-B44F-43A9-9A26-80F5CF2AACE1}" srcId="{6C9118E7-F631-42B6-A19C-0B4EDFFB251E}" destId="{05F3D77E-D2E5-4DED-8E55-38BAA5C78B7F}" srcOrd="3" destOrd="0" parTransId="{3E9F8535-CA78-42DD-9D5E-B4F1B167C8A8}" sibTransId="{803A5F74-A193-4811-92E6-EE068D757D73}"/>
    <dgm:cxn modelId="{E4C9C83D-48F0-4078-AAD4-57557A366841}" type="presOf" srcId="{6C9118E7-F631-42B6-A19C-0B4EDFFB251E}" destId="{59EBDF7B-B324-47CE-9292-57825283ECC8}" srcOrd="0" destOrd="0" presId="urn:microsoft.com/office/officeart/2005/8/layout/process2"/>
    <dgm:cxn modelId="{92502046-0F47-4EA7-ACD1-B6454FC54522}" type="presOf" srcId="{D27F5D72-3DFC-4185-AD7D-7D7A2DBA5398}" destId="{F073CDDB-CE19-4716-B654-F1831F9583E4}" srcOrd="0" destOrd="0" presId="urn:microsoft.com/office/officeart/2005/8/layout/process2"/>
    <dgm:cxn modelId="{7E7AB24E-C6BE-40BF-80D8-A1AF945556B5}" type="presOf" srcId="{E3DB4D4C-FF70-401E-8A62-41D162F2067C}" destId="{46CE4D2C-7ED7-482D-93D1-38CE3590915F}" srcOrd="0" destOrd="0" presId="urn:microsoft.com/office/officeart/2005/8/layout/process2"/>
    <dgm:cxn modelId="{D68480AC-5097-4611-8C7E-BE1CC83F11DC}" type="presOf" srcId="{05F3D77E-D2E5-4DED-8E55-38BAA5C78B7F}" destId="{429B6623-2860-4671-9C0F-5AA7C6DE20E1}" srcOrd="0" destOrd="0" presId="urn:microsoft.com/office/officeart/2005/8/layout/process2"/>
    <dgm:cxn modelId="{F5D532F2-A980-402D-A7FA-2D3541C84806}" type="presOf" srcId="{4FF29D50-0D26-4F9A-BF30-07B1E29640D2}" destId="{17DCC447-0E13-4A1C-B8EB-D0051B673E4A}" srcOrd="0" destOrd="0" presId="urn:microsoft.com/office/officeart/2005/8/layout/process2"/>
    <dgm:cxn modelId="{96916318-3536-4EDE-A086-674ACFBCA5BE}" type="presOf" srcId="{79C7E841-FF01-4630-9952-F7EFE9870223}" destId="{34623B79-DDE6-4E56-BED7-C971EA41B389}" srcOrd="0" destOrd="0" presId="urn:microsoft.com/office/officeart/2005/8/layout/process2"/>
    <dgm:cxn modelId="{25077000-8ABB-4D8C-9504-78B399C48720}" type="presOf" srcId="{AE07CF14-0FDF-45C6-B71D-483765B904A6}" destId="{2E480A2A-69E6-45E3-B240-FDAEAA505501}" srcOrd="0" destOrd="0" presId="urn:microsoft.com/office/officeart/2005/8/layout/process2"/>
    <dgm:cxn modelId="{1F80B6D3-9E7A-461B-8ADF-C68D83553AEE}" type="presOf" srcId="{D27F5D72-3DFC-4185-AD7D-7D7A2DBA5398}" destId="{7F4A0DDF-CD0B-4422-BC2E-A23188AF96EC}" srcOrd="1" destOrd="0" presId="urn:microsoft.com/office/officeart/2005/8/layout/process2"/>
    <dgm:cxn modelId="{9C51E44B-EFA7-4EA8-B19C-565697CC45E0}" srcId="{6C9118E7-F631-42B6-A19C-0B4EDFFB251E}" destId="{C639C4EC-08E2-49C8-9FE4-4C2B892D086A}" srcOrd="2" destOrd="0" parTransId="{9FE6A332-7518-45D1-A498-26390E975AAF}" sibTransId="{D27F5D72-3DFC-4185-AD7D-7D7A2DBA5398}"/>
    <dgm:cxn modelId="{C09BA2ED-CCD2-4CE1-B49A-D1786B8140B9}" srcId="{6C9118E7-F631-42B6-A19C-0B4EDFFB251E}" destId="{4FF29D50-0D26-4F9A-BF30-07B1E29640D2}" srcOrd="0" destOrd="0" parTransId="{923AC085-F223-4E6A-90E8-4661F770D2A5}" sibTransId="{AE07CF14-0FDF-45C6-B71D-483765B904A6}"/>
    <dgm:cxn modelId="{CA65CB65-876C-4624-92E6-A3604E796EC3}" type="presParOf" srcId="{59EBDF7B-B324-47CE-9292-57825283ECC8}" destId="{17DCC447-0E13-4A1C-B8EB-D0051B673E4A}" srcOrd="0" destOrd="0" presId="urn:microsoft.com/office/officeart/2005/8/layout/process2"/>
    <dgm:cxn modelId="{EF8DF104-F4F0-40C1-A904-572670A69627}" type="presParOf" srcId="{59EBDF7B-B324-47CE-9292-57825283ECC8}" destId="{2E480A2A-69E6-45E3-B240-FDAEAA505501}" srcOrd="1" destOrd="0" presId="urn:microsoft.com/office/officeart/2005/8/layout/process2"/>
    <dgm:cxn modelId="{CD9CA61E-F24E-4CFE-88E0-3EDB73EFBF11}" type="presParOf" srcId="{2E480A2A-69E6-45E3-B240-FDAEAA505501}" destId="{F659B10E-4E36-4D29-B40A-F721B5264E09}" srcOrd="0" destOrd="0" presId="urn:microsoft.com/office/officeart/2005/8/layout/process2"/>
    <dgm:cxn modelId="{A8E008A9-1FE2-45FD-806D-CBECB7439D40}" type="presParOf" srcId="{59EBDF7B-B324-47CE-9292-57825283ECC8}" destId="{34623B79-DDE6-4E56-BED7-C971EA41B389}" srcOrd="2" destOrd="0" presId="urn:microsoft.com/office/officeart/2005/8/layout/process2"/>
    <dgm:cxn modelId="{D6B7D66E-439E-488B-9683-C1DA7D60D9CF}" type="presParOf" srcId="{59EBDF7B-B324-47CE-9292-57825283ECC8}" destId="{46CE4D2C-7ED7-482D-93D1-38CE3590915F}" srcOrd="3" destOrd="0" presId="urn:microsoft.com/office/officeart/2005/8/layout/process2"/>
    <dgm:cxn modelId="{9FE51A45-22C7-4D76-A844-1B7813C97034}" type="presParOf" srcId="{46CE4D2C-7ED7-482D-93D1-38CE3590915F}" destId="{7FA4484A-F3BB-4105-94A3-9811FC9B87F2}" srcOrd="0" destOrd="0" presId="urn:microsoft.com/office/officeart/2005/8/layout/process2"/>
    <dgm:cxn modelId="{C4AF9C91-863C-4CB5-A089-03C3A962C283}" type="presParOf" srcId="{59EBDF7B-B324-47CE-9292-57825283ECC8}" destId="{888DDAF4-23B7-4762-AF27-0ED63A222E8F}" srcOrd="4" destOrd="0" presId="urn:microsoft.com/office/officeart/2005/8/layout/process2"/>
    <dgm:cxn modelId="{61574806-AC49-4FB5-BA84-4E42504DB26F}" type="presParOf" srcId="{59EBDF7B-B324-47CE-9292-57825283ECC8}" destId="{F073CDDB-CE19-4716-B654-F1831F9583E4}" srcOrd="5" destOrd="0" presId="urn:microsoft.com/office/officeart/2005/8/layout/process2"/>
    <dgm:cxn modelId="{7D9F4C86-61E2-4386-9F4B-DD2FC3D29EFF}" type="presParOf" srcId="{F073CDDB-CE19-4716-B654-F1831F9583E4}" destId="{7F4A0DDF-CD0B-4422-BC2E-A23188AF96EC}" srcOrd="0" destOrd="0" presId="urn:microsoft.com/office/officeart/2005/8/layout/process2"/>
    <dgm:cxn modelId="{3819BFA7-D5D9-438C-B0D8-9BAE8533143A}" type="presParOf" srcId="{59EBDF7B-B324-47CE-9292-57825283ECC8}" destId="{429B6623-2860-4671-9C0F-5AA7C6DE20E1}"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20FA5C-C26F-4256-95C5-E0283BFC8859}">
      <dsp:nvSpPr>
        <dsp:cNvPr id="0" name=""/>
        <dsp:cNvSpPr/>
      </dsp:nvSpPr>
      <dsp:spPr>
        <a:xfrm>
          <a:off x="7094" y="1395818"/>
          <a:ext cx="2120606" cy="1272363"/>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kumimoji="0" lang="en-US" altLang="zh-CN" sz="2300" b="0" i="0" u="none" strike="noStrike" kern="1200" cap="none" spc="0" normalizeH="0" baseline="0" noProof="0" dirty="0" smtClean="0">
              <a:ln>
                <a:noFill/>
              </a:ln>
              <a:solidFill>
                <a:schemeClr val="tx1"/>
              </a:solidFill>
              <a:effectLst/>
              <a:uLnTx/>
              <a:uFillTx/>
              <a:latin typeface="+mj-lt"/>
              <a:ea typeface="+mj-ea"/>
              <a:cs typeface="+mj-cs"/>
            </a:rPr>
            <a:t>Puncture</a:t>
          </a:r>
          <a:r>
            <a:rPr kumimoji="0" lang="en-US" altLang="zh-CN" sz="2300" b="0" i="0" u="none" strike="noStrike" kern="1200" cap="none" spc="0" normalizeH="0" noProof="0" dirty="0" smtClean="0">
              <a:ln>
                <a:noFill/>
              </a:ln>
              <a:solidFill>
                <a:schemeClr val="tx1"/>
              </a:solidFill>
              <a:effectLst/>
              <a:uLnTx/>
              <a:uFillTx/>
              <a:latin typeface="+mj-lt"/>
              <a:ea typeface="+mj-ea"/>
              <a:cs typeface="+mj-cs"/>
            </a:rPr>
            <a:t> related</a:t>
          </a:r>
          <a:endParaRPr lang="zh-CN" altLang="en-US" sz="2300" kern="1200" dirty="0"/>
        </a:p>
      </dsp:txBody>
      <dsp:txXfrm>
        <a:off x="44360" y="1433084"/>
        <a:ext cx="2046074" cy="1197831"/>
      </dsp:txXfrm>
    </dsp:sp>
    <dsp:sp modelId="{3AED5F00-ACA6-46ED-A5D4-368BB7A8974D}">
      <dsp:nvSpPr>
        <dsp:cNvPr id="0" name=""/>
        <dsp:cNvSpPr/>
      </dsp:nvSpPr>
      <dsp:spPr>
        <a:xfrm>
          <a:off x="2339761" y="1769044"/>
          <a:ext cx="449568" cy="525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zh-CN" altLang="en-US" sz="1900" kern="1200"/>
        </a:p>
      </dsp:txBody>
      <dsp:txXfrm>
        <a:off x="2339761" y="1874226"/>
        <a:ext cx="314698" cy="315546"/>
      </dsp:txXfrm>
    </dsp:sp>
    <dsp:sp modelId="{6F4BFCBE-EA1F-4134-98F1-6B2BCB623D15}">
      <dsp:nvSpPr>
        <dsp:cNvPr id="0" name=""/>
        <dsp:cNvSpPr/>
      </dsp:nvSpPr>
      <dsp:spPr>
        <a:xfrm>
          <a:off x="2975943" y="1395818"/>
          <a:ext cx="2120606" cy="1272363"/>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kumimoji="0" lang="en-US" altLang="zh-CN" sz="2300" b="0" i="0" u="none" strike="noStrike" kern="1200" cap="none" spc="0" normalizeH="0" baseline="0" noProof="0" dirty="0" smtClean="0">
              <a:ln>
                <a:noFill/>
              </a:ln>
              <a:solidFill>
                <a:schemeClr val="tx1"/>
              </a:solidFill>
              <a:effectLst/>
              <a:uLnTx/>
              <a:uFillTx/>
              <a:latin typeface="+mj-lt"/>
              <a:ea typeface="+mj-ea"/>
              <a:cs typeface="+mj-cs"/>
            </a:rPr>
            <a:t>Drug</a:t>
          </a:r>
          <a:r>
            <a:rPr kumimoji="0" lang="en-US" altLang="zh-CN" sz="2300" b="0" i="0" u="none" strike="noStrike" kern="1200" cap="none" spc="0" normalizeH="0" noProof="0" dirty="0" smtClean="0">
              <a:ln>
                <a:noFill/>
              </a:ln>
              <a:solidFill>
                <a:schemeClr val="tx1"/>
              </a:solidFill>
              <a:effectLst/>
              <a:uLnTx/>
              <a:uFillTx/>
              <a:latin typeface="+mj-lt"/>
              <a:ea typeface="+mj-ea"/>
              <a:cs typeface="+mj-cs"/>
            </a:rPr>
            <a:t> injection</a:t>
          </a:r>
          <a:endParaRPr lang="zh-CN" altLang="en-US" sz="2300" kern="1200" dirty="0"/>
        </a:p>
      </dsp:txBody>
      <dsp:txXfrm>
        <a:off x="3013209" y="1433084"/>
        <a:ext cx="2046074" cy="1197831"/>
      </dsp:txXfrm>
    </dsp:sp>
    <dsp:sp modelId="{C25B544E-8BBF-4309-AE6C-7E1A503DBEB1}">
      <dsp:nvSpPr>
        <dsp:cNvPr id="0" name=""/>
        <dsp:cNvSpPr/>
      </dsp:nvSpPr>
      <dsp:spPr>
        <a:xfrm>
          <a:off x="5308610" y="1769044"/>
          <a:ext cx="449568" cy="52591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zh-CN" altLang="en-US" sz="1900" kern="1200"/>
        </a:p>
      </dsp:txBody>
      <dsp:txXfrm>
        <a:off x="5308610" y="1874226"/>
        <a:ext cx="314698" cy="315546"/>
      </dsp:txXfrm>
    </dsp:sp>
    <dsp:sp modelId="{FAC781D3-7329-4846-822A-4986FC1F4429}">
      <dsp:nvSpPr>
        <dsp:cNvPr id="0" name=""/>
        <dsp:cNvSpPr/>
      </dsp:nvSpPr>
      <dsp:spPr>
        <a:xfrm>
          <a:off x="5944792" y="1395818"/>
          <a:ext cx="2120606" cy="1272363"/>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kumimoji="0" lang="en-US" altLang="zh-CN" sz="2300" b="0" i="0" u="none" strike="noStrike" kern="1200" cap="none" spc="0" normalizeH="0" noProof="0" dirty="0" smtClean="0">
              <a:ln>
                <a:noFill/>
              </a:ln>
              <a:solidFill>
                <a:schemeClr val="tx1"/>
              </a:solidFill>
              <a:effectLst/>
              <a:uLnTx/>
              <a:uFillTx/>
              <a:latin typeface="+mj-lt"/>
              <a:ea typeface="+mj-ea"/>
              <a:cs typeface="+mj-cs"/>
            </a:rPr>
            <a:t>Postoperative</a:t>
          </a:r>
          <a:endParaRPr lang="zh-CN" altLang="en-US" sz="2300" b="0" i="0" u="sng" kern="1200" dirty="0"/>
        </a:p>
      </dsp:txBody>
      <dsp:txXfrm>
        <a:off x="5982058" y="1433084"/>
        <a:ext cx="2046074" cy="11978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CC447-0E13-4A1C-B8EB-D0051B673E4A}">
      <dsp:nvSpPr>
        <dsp:cNvPr id="0" name=""/>
        <dsp:cNvSpPr/>
      </dsp:nvSpPr>
      <dsp:spPr>
        <a:xfrm>
          <a:off x="0" y="5519"/>
          <a:ext cx="5000643" cy="1026042"/>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0" i="0" kern="1200" baseline="0" dirty="0" smtClean="0"/>
            <a:t>L2-3</a:t>
          </a:r>
          <a:r>
            <a:rPr lang="zh-CN" sz="2000" b="0" i="0" kern="1200" baseline="0" dirty="0" smtClean="0"/>
            <a:t>进针，进针约</a:t>
          </a:r>
          <a:r>
            <a:rPr lang="en-US" sz="2000" b="0" i="0" kern="1200" baseline="0" dirty="0" smtClean="0"/>
            <a:t>6cm</a:t>
          </a:r>
          <a:r>
            <a:rPr lang="zh-CN" sz="2000" b="0" i="0" kern="1200" baseline="0" dirty="0" smtClean="0"/>
            <a:t>有明显落空感，阻力消失，判断进入硬膜外间隙</a:t>
          </a:r>
          <a:endParaRPr lang="en-US" sz="2000" kern="1200" dirty="0"/>
        </a:p>
      </dsp:txBody>
      <dsp:txXfrm>
        <a:off x="30052" y="35571"/>
        <a:ext cx="4940539" cy="965938"/>
      </dsp:txXfrm>
    </dsp:sp>
    <dsp:sp modelId="{2E480A2A-69E6-45E3-B240-FDAEAA505501}">
      <dsp:nvSpPr>
        <dsp:cNvPr id="0" name=""/>
        <dsp:cNvSpPr/>
      </dsp:nvSpPr>
      <dsp:spPr>
        <a:xfrm rot="5399981">
          <a:off x="2320586" y="1040354"/>
          <a:ext cx="359479" cy="4617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p>
      </dsp:txBody>
      <dsp:txXfrm rot="-5400000">
        <a:off x="2361810" y="1091474"/>
        <a:ext cx="277031" cy="251635"/>
      </dsp:txXfrm>
    </dsp:sp>
    <dsp:sp modelId="{34623B79-DDE6-4E56-BED7-C971EA41B389}">
      <dsp:nvSpPr>
        <dsp:cNvPr id="0" name=""/>
        <dsp:cNvSpPr/>
      </dsp:nvSpPr>
      <dsp:spPr>
        <a:xfrm>
          <a:off x="8" y="1510866"/>
          <a:ext cx="5000643" cy="1026042"/>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0" i="0" kern="1200" baseline="0" dirty="0" smtClean="0"/>
            <a:t>继续进针，诉左大腿有过电感持续不缓解</a:t>
          </a:r>
          <a:endParaRPr lang="en-US" sz="2000" kern="1200" dirty="0"/>
        </a:p>
      </dsp:txBody>
      <dsp:txXfrm>
        <a:off x="30060" y="1540918"/>
        <a:ext cx="4940539" cy="965938"/>
      </dsp:txXfrm>
    </dsp:sp>
    <dsp:sp modelId="{46CE4D2C-7ED7-482D-93D1-38CE3590915F}">
      <dsp:nvSpPr>
        <dsp:cNvPr id="0" name=""/>
        <dsp:cNvSpPr/>
      </dsp:nvSpPr>
      <dsp:spPr>
        <a:xfrm rot="5400018">
          <a:off x="2295299" y="2579418"/>
          <a:ext cx="410052" cy="4617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p>
      </dsp:txBody>
      <dsp:txXfrm rot="-5400000">
        <a:off x="2361809" y="2605252"/>
        <a:ext cx="277031" cy="287036"/>
      </dsp:txXfrm>
    </dsp:sp>
    <dsp:sp modelId="{888DDAF4-23B7-4762-AF27-0ED63A222E8F}">
      <dsp:nvSpPr>
        <dsp:cNvPr id="0" name=""/>
        <dsp:cNvSpPr/>
      </dsp:nvSpPr>
      <dsp:spPr>
        <a:xfrm>
          <a:off x="0" y="3083646"/>
          <a:ext cx="5000643" cy="1026042"/>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0" i="0" kern="1200" baseline="0" dirty="0" smtClean="0"/>
            <a:t>退出穿刺针，重新进行穿刺，过程顺利</a:t>
          </a:r>
          <a:endParaRPr lang="en-US" sz="2000" kern="1200" dirty="0"/>
        </a:p>
      </dsp:txBody>
      <dsp:txXfrm>
        <a:off x="30052" y="3113698"/>
        <a:ext cx="4940539" cy="965938"/>
      </dsp:txXfrm>
    </dsp:sp>
    <dsp:sp modelId="{F073CDDB-CE19-4716-B654-F1831F9583E4}">
      <dsp:nvSpPr>
        <dsp:cNvPr id="0" name=""/>
        <dsp:cNvSpPr/>
      </dsp:nvSpPr>
      <dsp:spPr>
        <a:xfrm rot="5400000">
          <a:off x="2307938" y="4135339"/>
          <a:ext cx="384765" cy="4617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p>
      </dsp:txBody>
      <dsp:txXfrm rot="-5400000">
        <a:off x="2361806" y="4173816"/>
        <a:ext cx="277031" cy="269336"/>
      </dsp:txXfrm>
    </dsp:sp>
    <dsp:sp modelId="{429B6623-2860-4671-9C0F-5AA7C6DE20E1}">
      <dsp:nvSpPr>
        <dsp:cNvPr id="0" name=""/>
        <dsp:cNvSpPr/>
      </dsp:nvSpPr>
      <dsp:spPr>
        <a:xfrm>
          <a:off x="0" y="4622709"/>
          <a:ext cx="5000643" cy="1026042"/>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0" i="0" kern="1200" baseline="0" dirty="0" smtClean="0"/>
            <a:t>术后</a:t>
          </a:r>
          <a:r>
            <a:rPr lang="en-US" sz="2000" b="0" i="0" kern="1200" baseline="0" dirty="0" smtClean="0"/>
            <a:t>4</a:t>
          </a:r>
          <a:r>
            <a:rPr lang="zh-CN" sz="2000" b="0" i="0" kern="1200" baseline="0" dirty="0" smtClean="0"/>
            <a:t>小时，诉左大腿外侧疼痛伴痉挛性抽搐，左足底轻触即有触电样感觉</a:t>
          </a:r>
          <a:endParaRPr lang="zh-CN" sz="2000" b="0" i="0" kern="1200" baseline="0" dirty="0"/>
        </a:p>
      </dsp:txBody>
      <dsp:txXfrm>
        <a:off x="30052" y="4652761"/>
        <a:ext cx="4940539" cy="96593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B78397-8E23-4409-A624-C44B54A44447}" type="datetimeFigureOut">
              <a:rPr lang="zh-CN" altLang="en-US" smtClean="0"/>
              <a:pPr/>
              <a:t>2011-9-5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DEDED0-1F36-40B5-9F76-571E48349F55}" type="slidenum">
              <a:rPr lang="zh-CN" altLang="en-US" smtClean="0"/>
              <a:pPr/>
              <a:t>‹#›</a:t>
            </a:fld>
            <a:endParaRPr lang="zh-CN" altLang="en-US"/>
          </a:p>
        </p:txBody>
      </p:sp>
    </p:spTree>
    <p:extLst>
      <p:ext uri="{BB962C8B-B14F-4D97-AF65-F5344CB8AC3E}">
        <p14:creationId xmlns:p14="http://schemas.microsoft.com/office/powerpoint/2010/main" val="4023372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fld id="{922B2F6F-E2E8-482D-AFBA-9E2322895E28}" type="slidenum">
              <a:rPr lang="zh-CN" altLang="en-US" smtClean="0"/>
              <a:pPr/>
              <a:t>1</a:t>
            </a:fld>
            <a:fld id="{A33116C3-E99C-401A-AB45-C616F39657D4}" type="slidenum">
              <a:rPr lang="zh-CN" altLang="en-US" smtClean="0"/>
              <a:pPr/>
              <a:t>1</a:t>
            </a:fld>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D6C8CE4-4460-45A9-BB03-F0584CAA7294}" type="slidenum">
              <a:rPr lang="de-DE"/>
              <a:pPr/>
              <a:t>17</a:t>
            </a:fld>
            <a:endParaRPr lang="de-DE"/>
          </a:p>
        </p:txBody>
      </p:sp>
      <p:sp>
        <p:nvSpPr>
          <p:cNvPr id="273410"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E446F4A-1CF6-4094-B62F-ED64756143C3}" type="slidenum">
              <a:rPr lang="en-GB" sz="1300"/>
              <a:pPr algn="r" defTabSz="947738"/>
              <a:t>17</a:t>
            </a:fld>
            <a:endParaRPr lang="en-GB" sz="1300"/>
          </a:p>
        </p:txBody>
      </p:sp>
      <p:sp>
        <p:nvSpPr>
          <p:cNvPr id="273411" name="Rectangle 2"/>
          <p:cNvSpPr>
            <a:spLocks noGrp="1" noRot="1" noChangeAspect="1" noChangeArrowheads="1" noTextEdit="1"/>
          </p:cNvSpPr>
          <p:nvPr>
            <p:ph type="sldImg"/>
          </p:nvPr>
        </p:nvSpPr>
        <p:spPr>
          <a:xfrm>
            <a:off x="1143000" y="685800"/>
            <a:ext cx="4573588" cy="3430588"/>
          </a:xfrm>
          <a:ln/>
        </p:spPr>
      </p:sp>
      <p:sp>
        <p:nvSpPr>
          <p:cNvPr id="273412" name="Rectangle 3"/>
          <p:cNvSpPr>
            <a:spLocks noGrp="1" noChangeArrowheads="1"/>
          </p:cNvSpPr>
          <p:nvPr>
            <p:ph type="body" idx="1"/>
          </p:nvPr>
        </p:nvSpPr>
        <p:spPr>
          <a:xfrm>
            <a:off x="914400" y="4343400"/>
            <a:ext cx="5029200" cy="4114800"/>
          </a:xfrm>
        </p:spPr>
        <p:txBody>
          <a:bodyPr lIns="94824" tIns="47416" rIns="94824" bIns="47416"/>
          <a:lstStyle/>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12. Spinal or epidural hematoma A. </a:t>
            </a:r>
            <a:r>
              <a:rPr lang="en-US" sz="1200" kern="1200" dirty="0" smtClean="0">
                <a:solidFill>
                  <a:schemeClr val="tx1"/>
                </a:solidFill>
                <a:latin typeface="+mn-lt"/>
                <a:ea typeface="+mn-ea"/>
                <a:cs typeface="+mn-cs"/>
              </a:rPr>
              <a:t>Incidence of clinically significant hematoma: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1:150,000 for epidurals and 1:220,000 for spinals. </a:t>
            </a:r>
            <a:r>
              <a:rPr lang="en-US" sz="1200" b="1" kern="1200" dirty="0" smtClean="0">
                <a:solidFill>
                  <a:schemeClr val="tx1"/>
                </a:solidFill>
                <a:latin typeface="+mn-lt"/>
                <a:ea typeface="+mn-ea"/>
                <a:cs typeface="+mn-cs"/>
              </a:rPr>
              <a:t>B. </a:t>
            </a:r>
            <a:r>
              <a:rPr lang="en-US" sz="1200" kern="1200" dirty="0" smtClean="0">
                <a:solidFill>
                  <a:schemeClr val="tx1"/>
                </a:solidFill>
                <a:latin typeface="+mn-lt"/>
                <a:ea typeface="+mn-ea"/>
                <a:cs typeface="+mn-cs"/>
              </a:rPr>
              <a:t>Majority occur in patients with abnormal coagulation</a:t>
            </a:r>
            <a:endParaRPr lang="de-DE" noProof="1"/>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18</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t>若麻醉平面超过</a:t>
            </a:r>
            <a:r>
              <a:rPr lang="en-US" altLang="zh-CN" sz="1200" dirty="0" smtClean="0"/>
              <a:t>T4</a:t>
            </a:r>
            <a:r>
              <a:rPr lang="zh-CN" altLang="en-US" sz="1200" dirty="0" smtClean="0"/>
              <a:t>，心脏交感神经也同时被阻滞，更容易出现心动过缓和血压下降 。</a:t>
            </a:r>
          </a:p>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19</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椎管内麻醉对呼吸功能的影响主要取决于</a:t>
            </a:r>
            <a:r>
              <a:rPr lang="zh-CN" altLang="en-US" dirty="0" smtClean="0">
                <a:solidFill>
                  <a:schemeClr val="hlink"/>
                </a:solidFill>
              </a:rPr>
              <a:t>支配肋间肌和膈肌运动功能的脊神经被阻滞的范围和程度 </a:t>
            </a:r>
            <a:endParaRPr lang="en-US" altLang="zh-CN" dirty="0" smtClean="0">
              <a:solidFill>
                <a:schemeClr val="hlink"/>
              </a:solidFill>
            </a:endParaRPr>
          </a:p>
          <a:p>
            <a:endParaRPr lang="en-US" altLang="zh-CN" dirty="0" smtClean="0">
              <a:solidFill>
                <a:schemeClr val="hlink"/>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t>一旦膈神经（颈</a:t>
            </a:r>
            <a:r>
              <a:rPr lang="en-US" altLang="zh-CN" sz="1200" dirty="0" smtClean="0"/>
              <a:t>3</a:t>
            </a:r>
            <a:r>
              <a:rPr lang="en-US" altLang="en-US" dirty="0" smtClean="0"/>
              <a:t>～</a:t>
            </a:r>
            <a:r>
              <a:rPr lang="en-US" altLang="zh-CN" sz="1200" dirty="0" smtClean="0"/>
              <a:t>5</a:t>
            </a:r>
            <a:r>
              <a:rPr lang="zh-CN" altLang="en-US" sz="1200" dirty="0" smtClean="0"/>
              <a:t>脊神经）也被阻滞，则可能导致严重通气不足或呼吸停止 </a:t>
            </a:r>
          </a:p>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20</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en-US" altLang="zh-CN" sz="1200" b="1" kern="1200" baseline="0" dirty="0" err="1" smtClean="0">
                <a:solidFill>
                  <a:schemeClr val="tx1"/>
                </a:solidFill>
                <a:latin typeface="+mn-lt"/>
                <a:ea typeface="+mn-ea"/>
                <a:cs typeface="+mn-cs"/>
              </a:rPr>
              <a:t>Postdural</a:t>
            </a:r>
            <a:r>
              <a:rPr lang="en-US" altLang="zh-CN" sz="1200" b="1" kern="1200" baseline="0" dirty="0" smtClean="0">
                <a:solidFill>
                  <a:schemeClr val="tx1"/>
                </a:solidFill>
                <a:latin typeface="+mn-lt"/>
                <a:ea typeface="+mn-ea"/>
                <a:cs typeface="+mn-cs"/>
              </a:rPr>
              <a:t> puncture headache (PDPH) </a:t>
            </a:r>
          </a:p>
          <a:p>
            <a:r>
              <a:rPr lang="en-US" altLang="zh-CN" sz="1200" b="1" kern="1200" baseline="0" dirty="0" smtClean="0">
                <a:solidFill>
                  <a:schemeClr val="tx1"/>
                </a:solidFill>
                <a:latin typeface="+mn-lt"/>
                <a:ea typeface="+mn-ea"/>
                <a:cs typeface="+mn-cs"/>
              </a:rPr>
              <a:t>A. Characteristics of a </a:t>
            </a:r>
            <a:r>
              <a:rPr lang="en-US" altLang="zh-CN" sz="1200" b="1" kern="1200" baseline="0" dirty="0" err="1" smtClean="0">
                <a:solidFill>
                  <a:schemeClr val="tx1"/>
                </a:solidFill>
                <a:latin typeface="+mn-lt"/>
                <a:ea typeface="+mn-ea"/>
                <a:cs typeface="+mn-cs"/>
              </a:rPr>
              <a:t>postdural</a:t>
            </a:r>
            <a:r>
              <a:rPr lang="en-US" altLang="zh-CN" sz="1200" b="1" kern="1200" baseline="0" dirty="0" smtClean="0">
                <a:solidFill>
                  <a:schemeClr val="tx1"/>
                </a:solidFill>
                <a:latin typeface="+mn-lt"/>
                <a:ea typeface="+mn-ea"/>
                <a:cs typeface="+mn-cs"/>
              </a:rPr>
              <a:t> puncture headache: postural component (made worse by upright position), frontal or occipital location, tinnitus, </a:t>
            </a:r>
            <a:r>
              <a:rPr lang="en-US" altLang="zh-CN" sz="1200" b="1" kern="1200" baseline="0" dirty="0" err="1" smtClean="0">
                <a:solidFill>
                  <a:schemeClr val="tx1"/>
                </a:solidFill>
                <a:latin typeface="+mn-lt"/>
                <a:ea typeface="+mn-ea"/>
                <a:cs typeface="+mn-cs"/>
              </a:rPr>
              <a:t>diplopia</a:t>
            </a:r>
            <a:r>
              <a:rPr lang="en-US" altLang="zh-CN" sz="1200" b="1" kern="1200" baseline="0" dirty="0" smtClean="0">
                <a:solidFill>
                  <a:schemeClr val="tx1"/>
                </a:solidFill>
                <a:latin typeface="+mn-lt"/>
                <a:ea typeface="+mn-ea"/>
                <a:cs typeface="+mn-cs"/>
              </a:rPr>
              <a:t>, young females, use of a large-gauge needle. </a:t>
            </a:r>
          </a:p>
          <a:p>
            <a:endParaRPr lang="zh-CN" altLang="en-US" sz="1200" kern="1200" baseline="0" dirty="0" smtClean="0">
              <a:solidFill>
                <a:schemeClr val="tx1"/>
              </a:solidFill>
              <a:latin typeface="+mn-lt"/>
              <a:ea typeface="+mn-ea"/>
              <a:cs typeface="+mn-cs"/>
            </a:endParaRPr>
          </a:p>
          <a:p>
            <a:r>
              <a:rPr lang="en-US" altLang="zh-CN" sz="1200" b="1" kern="1200" baseline="0" dirty="0" smtClean="0">
                <a:solidFill>
                  <a:schemeClr val="tx1"/>
                </a:solidFill>
                <a:latin typeface="+mn-lt"/>
                <a:ea typeface="+mn-ea"/>
                <a:cs typeface="+mn-cs"/>
              </a:rPr>
              <a:t>B. Mechanism: usually due to a continued leak of CSF through the hole in the </a:t>
            </a:r>
            <a:r>
              <a:rPr lang="en-US" altLang="zh-CN" sz="1200" b="1" kern="1200" baseline="0" dirty="0" err="1" smtClean="0">
                <a:solidFill>
                  <a:schemeClr val="tx1"/>
                </a:solidFill>
                <a:latin typeface="+mn-lt"/>
                <a:ea typeface="+mn-ea"/>
                <a:cs typeface="+mn-cs"/>
              </a:rPr>
              <a:t>dura</a:t>
            </a:r>
            <a:r>
              <a:rPr lang="en-US" altLang="zh-CN" sz="1200" b="1" kern="1200" baseline="0" dirty="0" smtClean="0">
                <a:solidFill>
                  <a:schemeClr val="tx1"/>
                </a:solidFill>
                <a:latin typeface="+mn-lt"/>
                <a:ea typeface="+mn-ea"/>
                <a:cs typeface="+mn-cs"/>
              </a:rPr>
              <a:t> mater, resulting in low CSF pressure, which causes traction on </a:t>
            </a:r>
            <a:r>
              <a:rPr lang="en-US" altLang="zh-CN" sz="1200" b="1" kern="1200" baseline="0" dirty="0" err="1" smtClean="0">
                <a:solidFill>
                  <a:schemeClr val="tx1"/>
                </a:solidFill>
                <a:latin typeface="+mn-lt"/>
                <a:ea typeface="+mn-ea"/>
                <a:cs typeface="+mn-cs"/>
              </a:rPr>
              <a:t>meningeal</a:t>
            </a:r>
            <a:r>
              <a:rPr lang="en-US" altLang="zh-CN" sz="1200" b="1" kern="1200" baseline="0" dirty="0" smtClean="0">
                <a:solidFill>
                  <a:schemeClr val="tx1"/>
                </a:solidFill>
                <a:latin typeface="+mn-lt"/>
                <a:ea typeface="+mn-ea"/>
                <a:cs typeface="+mn-cs"/>
              </a:rPr>
              <a:t> vessels and nerves. </a:t>
            </a:r>
          </a:p>
          <a:p>
            <a:r>
              <a:rPr lang="en-US" altLang="zh-CN" sz="1200" b="1" kern="1200" baseline="0" dirty="0" smtClean="0">
                <a:solidFill>
                  <a:schemeClr val="tx1"/>
                </a:solidFill>
                <a:latin typeface="+mn-lt"/>
                <a:ea typeface="+mn-ea"/>
                <a:cs typeface="+mn-cs"/>
              </a:rPr>
              <a:t>C. Incidence: the overall incidence is approximately 5-10%. </a:t>
            </a:r>
          </a:p>
          <a:p>
            <a:endParaRPr lang="zh-CN" altLang="en-US" sz="1200" kern="1200" baseline="0" dirty="0" smtClean="0">
              <a:solidFill>
                <a:schemeClr val="tx1"/>
              </a:solidFill>
              <a:latin typeface="+mn-lt"/>
              <a:ea typeface="+mn-ea"/>
              <a:cs typeface="+mn-cs"/>
            </a:endParaRPr>
          </a:p>
          <a:p>
            <a:r>
              <a:rPr lang="en-US" altLang="zh-CN" sz="1200" b="1" kern="1200" baseline="0" dirty="0" smtClean="0">
                <a:solidFill>
                  <a:schemeClr val="tx1"/>
                </a:solidFill>
                <a:latin typeface="+mn-lt"/>
                <a:ea typeface="+mn-ea"/>
                <a:cs typeface="+mn-cs"/>
              </a:rPr>
              <a:t>D. Treatment of a </a:t>
            </a:r>
            <a:r>
              <a:rPr lang="en-US" altLang="zh-CN" sz="1200" b="1" kern="1200" baseline="0" dirty="0" err="1" smtClean="0">
                <a:solidFill>
                  <a:schemeClr val="tx1"/>
                </a:solidFill>
                <a:latin typeface="+mn-lt"/>
                <a:ea typeface="+mn-ea"/>
                <a:cs typeface="+mn-cs"/>
              </a:rPr>
              <a:t>postdural</a:t>
            </a:r>
            <a:r>
              <a:rPr lang="en-US" altLang="zh-CN" sz="1200" b="1" kern="1200" baseline="0" dirty="0" smtClean="0">
                <a:solidFill>
                  <a:schemeClr val="tx1"/>
                </a:solidFill>
                <a:latin typeface="+mn-lt"/>
                <a:ea typeface="+mn-ea"/>
                <a:cs typeface="+mn-cs"/>
              </a:rPr>
              <a:t> puncture headache </a:t>
            </a:r>
          </a:p>
          <a:p>
            <a:r>
              <a:rPr lang="en-US" altLang="zh-CN" sz="1200" b="1" kern="1200" baseline="0" dirty="0" smtClean="0">
                <a:solidFill>
                  <a:schemeClr val="tx1"/>
                </a:solidFill>
                <a:latin typeface="+mn-lt"/>
                <a:ea typeface="+mn-ea"/>
                <a:cs typeface="+mn-cs"/>
              </a:rPr>
              <a:t>1. Oral Analgesics. </a:t>
            </a:r>
          </a:p>
          <a:p>
            <a:endParaRPr lang="zh-CN" altLang="en-US" sz="1200" kern="1200" baseline="0" dirty="0" smtClean="0">
              <a:solidFill>
                <a:schemeClr val="tx1"/>
              </a:solidFill>
              <a:latin typeface="+mn-lt"/>
              <a:ea typeface="+mn-ea"/>
              <a:cs typeface="+mn-cs"/>
            </a:endParaRPr>
          </a:p>
          <a:p>
            <a:r>
              <a:rPr lang="en-US" altLang="zh-CN" sz="1200" b="1" kern="1200" baseline="0" dirty="0" smtClean="0">
                <a:solidFill>
                  <a:schemeClr val="tx1"/>
                </a:solidFill>
                <a:latin typeface="+mn-lt"/>
                <a:ea typeface="+mn-ea"/>
                <a:cs typeface="+mn-cs"/>
              </a:rPr>
              <a:t>2. Bed rest. </a:t>
            </a:r>
          </a:p>
          <a:p>
            <a:endParaRPr lang="zh-CN" altLang="en-US" sz="1200" kern="1200" baseline="0" dirty="0" smtClean="0">
              <a:solidFill>
                <a:schemeClr val="tx1"/>
              </a:solidFill>
              <a:latin typeface="+mn-lt"/>
              <a:ea typeface="+mn-ea"/>
              <a:cs typeface="+mn-cs"/>
            </a:endParaRPr>
          </a:p>
          <a:p>
            <a:r>
              <a:rPr lang="en-US" altLang="zh-CN" sz="1200" b="1" kern="1200" baseline="0" dirty="0" smtClean="0">
                <a:solidFill>
                  <a:schemeClr val="tx1"/>
                </a:solidFill>
                <a:latin typeface="+mn-lt"/>
                <a:ea typeface="+mn-ea"/>
                <a:cs typeface="+mn-cs"/>
              </a:rPr>
              <a:t>3. Hydration (IV fluids, PO </a:t>
            </a:r>
            <a:r>
              <a:rPr lang="en-US" altLang="zh-CN" sz="1200" b="1" kern="1200" baseline="0" dirty="0" err="1" smtClean="0">
                <a:solidFill>
                  <a:schemeClr val="tx1"/>
                </a:solidFill>
                <a:latin typeface="+mn-lt"/>
                <a:ea typeface="+mn-ea"/>
                <a:cs typeface="+mn-cs"/>
              </a:rPr>
              <a:t>fluids,caffeine</a:t>
            </a:r>
            <a:r>
              <a:rPr lang="en-US" altLang="zh-CN" sz="1200" b="1" kern="1200" baseline="0" dirty="0" smtClean="0">
                <a:solidFill>
                  <a:schemeClr val="tx1"/>
                </a:solidFill>
                <a:latin typeface="+mn-lt"/>
                <a:ea typeface="+mn-ea"/>
                <a:cs typeface="+mn-cs"/>
              </a:rPr>
              <a:t> containing beverages). </a:t>
            </a:r>
          </a:p>
          <a:p>
            <a:endParaRPr lang="zh-CN" altLang="en-US" sz="1200" kern="1200" baseline="0" dirty="0" smtClean="0">
              <a:solidFill>
                <a:schemeClr val="tx1"/>
              </a:solidFill>
              <a:latin typeface="+mn-lt"/>
              <a:ea typeface="+mn-ea"/>
              <a:cs typeface="+mn-cs"/>
            </a:endParaRPr>
          </a:p>
          <a:p>
            <a:r>
              <a:rPr lang="en-US" altLang="zh-CN" sz="1200" b="1" kern="1200" baseline="0" dirty="0" smtClean="0">
                <a:solidFill>
                  <a:schemeClr val="tx1"/>
                </a:solidFill>
                <a:latin typeface="+mn-lt"/>
                <a:ea typeface="+mn-ea"/>
                <a:cs typeface="+mn-cs"/>
              </a:rPr>
              <a:t>4. Caffeine infusion (500 mg caffeine and sodium benzoate in 1 liter of isotonic crystalloid given over 1-2 hours). </a:t>
            </a:r>
          </a:p>
          <a:p>
            <a:endParaRPr lang="zh-CN" altLang="en-US" sz="1200" kern="1200" baseline="0" dirty="0" smtClean="0">
              <a:solidFill>
                <a:schemeClr val="tx1"/>
              </a:solidFill>
              <a:latin typeface="+mn-lt"/>
              <a:ea typeface="+mn-ea"/>
              <a:cs typeface="+mn-cs"/>
            </a:endParaRPr>
          </a:p>
          <a:p>
            <a:r>
              <a:rPr lang="en-US" altLang="zh-CN" sz="1200" b="1" kern="1200" baseline="0" dirty="0" smtClean="0">
                <a:solidFill>
                  <a:schemeClr val="tx1"/>
                </a:solidFill>
                <a:latin typeface="+mn-lt"/>
                <a:ea typeface="+mn-ea"/>
                <a:cs typeface="+mn-cs"/>
              </a:rPr>
              <a:t>5. Epidural blood patch (placement of 10-20 cc of </a:t>
            </a:r>
            <a:r>
              <a:rPr lang="en-US" altLang="zh-CN" sz="1200" b="1" kern="1200" baseline="0" dirty="0" err="1" smtClean="0">
                <a:solidFill>
                  <a:schemeClr val="tx1"/>
                </a:solidFill>
                <a:latin typeface="+mn-lt"/>
                <a:ea typeface="+mn-ea"/>
                <a:cs typeface="+mn-cs"/>
              </a:rPr>
              <a:t>autologous</a:t>
            </a:r>
            <a:r>
              <a:rPr lang="en-US" altLang="zh-CN" sz="1200" b="1" kern="1200" baseline="0" dirty="0" smtClean="0">
                <a:solidFill>
                  <a:schemeClr val="tx1"/>
                </a:solidFill>
                <a:latin typeface="+mn-lt"/>
                <a:ea typeface="+mn-ea"/>
                <a:cs typeface="+mn-cs"/>
              </a:rPr>
              <a:t> blood in the epidural space). The success </a:t>
            </a:r>
            <a:r>
              <a:rPr lang="en-US" altLang="zh-CN" sz="1200" b="1" kern="1200" baseline="0" dirty="0" err="1" smtClean="0">
                <a:solidFill>
                  <a:schemeClr val="tx1"/>
                </a:solidFill>
                <a:latin typeface="+mn-lt"/>
                <a:ea typeface="+mn-ea"/>
                <a:cs typeface="+mn-cs"/>
              </a:rPr>
              <a:t>rateis</a:t>
            </a:r>
            <a:r>
              <a:rPr lang="en-US" altLang="zh-CN" sz="1200" b="1" kern="1200" baseline="0" dirty="0" smtClean="0">
                <a:solidFill>
                  <a:schemeClr val="tx1"/>
                </a:solidFill>
                <a:latin typeface="+mn-lt"/>
                <a:ea typeface="+mn-ea"/>
                <a:cs typeface="+mn-cs"/>
              </a:rPr>
              <a:t> approximately 95% (90% respond after initial patch; 90% of initial non-responders after second patch).. </a:t>
            </a:r>
          </a:p>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22</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1. Backache: </a:t>
            </a:r>
            <a:r>
              <a:rPr lang="en-US" sz="1200" kern="1200" dirty="0" smtClean="0">
                <a:solidFill>
                  <a:schemeClr val="tx1"/>
                </a:solidFill>
                <a:latin typeface="+mn-lt"/>
                <a:ea typeface="+mn-ea"/>
                <a:cs typeface="+mn-cs"/>
              </a:rPr>
              <a:t>usually benign, mild and self-limited; can treat with </a:t>
            </a:r>
            <a:r>
              <a:rPr lang="en-US" sz="1200" kern="1200" dirty="0" err="1" smtClean="0">
                <a:solidFill>
                  <a:schemeClr val="tx1"/>
                </a:solidFill>
                <a:latin typeface="+mn-lt"/>
                <a:ea typeface="+mn-ea"/>
                <a:cs typeface="+mn-cs"/>
              </a:rPr>
              <a:t>tylenol</a:t>
            </a:r>
            <a:r>
              <a:rPr lang="en-US" sz="1200" kern="1200" dirty="0" smtClean="0">
                <a:solidFill>
                  <a:schemeClr val="tx1"/>
                </a:solidFill>
                <a:latin typeface="+mn-lt"/>
                <a:ea typeface="+mn-ea"/>
                <a:cs typeface="+mn-cs"/>
              </a:rPr>
              <a:t>, ASA, NSAIDs, warm or cold packs; may be a clinical sign of a more serious complications, such as epidural hematoma or abscess.</a:t>
            </a:r>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23</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Transient neurologic symptoms (TNS)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 </a:t>
            </a:r>
            <a:r>
              <a:rPr lang="en-US" sz="1200" kern="1200" dirty="0" smtClean="0">
                <a:solidFill>
                  <a:schemeClr val="tx1"/>
                </a:solidFill>
                <a:latin typeface="+mn-lt"/>
                <a:ea typeface="+mn-ea"/>
                <a:cs typeface="+mn-cs"/>
              </a:rPr>
              <a:t>Characterized by back pain radiating to the legs without sensory or motor deficits, occurring after the resolution of the block; usually resolves spontaneously within several days; pathogenesis unclear. </a:t>
            </a:r>
            <a:endParaRPr lang="zh-CN" altLang="en-US" sz="1200" kern="1200" dirty="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25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蛛网膜下腔：前面解剖我们已经讲解过了</a:t>
            </a:r>
            <a:endParaRPr lang="en-US" altLang="zh-CN" dirty="0" smtClean="0"/>
          </a:p>
          <a:p>
            <a:r>
              <a:rPr lang="zh-CN" altLang="en-US" sz="4000" b="1" dirty="0" smtClean="0"/>
              <a:t>又叫腰麻或者脊麻</a:t>
            </a:r>
            <a:endParaRPr lang="en-US" altLang="zh-CN" sz="4000" b="1" dirty="0" smtClean="0"/>
          </a:p>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a:bodyPr>
          <a:lstStyle/>
          <a:p>
            <a:r>
              <a:rPr lang="en-US" sz="1200" b="0" i="0" kern="1200" dirty="0" smtClean="0">
                <a:solidFill>
                  <a:schemeClr val="tx1"/>
                </a:solidFill>
                <a:latin typeface="+mn-lt"/>
                <a:ea typeface="+mn-ea"/>
                <a:cs typeface="+mn-cs"/>
              </a:rPr>
              <a:t>When Dr August Bier pioneered spinal </a:t>
            </a:r>
            <a:r>
              <a:rPr lang="en-US" sz="1200" b="0" i="0" kern="1200" dirty="0" err="1" smtClean="0">
                <a:solidFill>
                  <a:schemeClr val="tx1"/>
                </a:solidFill>
                <a:latin typeface="+mn-lt"/>
                <a:ea typeface="+mn-ea"/>
                <a:cs typeface="+mn-cs"/>
              </a:rPr>
              <a:t>anaesthesia</a:t>
            </a:r>
            <a:r>
              <a:rPr lang="en-US" sz="1200" b="0" i="0" kern="1200" dirty="0" smtClean="0">
                <a:solidFill>
                  <a:schemeClr val="tx1"/>
                </a:solidFill>
                <a:latin typeface="+mn-lt"/>
                <a:ea typeface="+mn-ea"/>
                <a:cs typeface="+mn-cs"/>
              </a:rPr>
              <a:t> in the 1890s he observed that his patients, all apparently pain-free during the procedure, suffered from vomiting and severe headaches for days afterwards.</a:t>
            </a:r>
          </a:p>
          <a:p>
            <a:r>
              <a:rPr lang="en-US" sz="1200" b="0" i="0" kern="1200" dirty="0" smtClean="0">
                <a:solidFill>
                  <a:schemeClr val="tx1"/>
                </a:solidFill>
                <a:latin typeface="+mn-lt"/>
                <a:ea typeface="+mn-ea"/>
                <a:cs typeface="+mn-cs"/>
              </a:rPr>
              <a:t>The German doctor, concerned about these complications, decided he must experience the effects himself to truly understand, and hopefully prevent, them. He persuaded his colleague, Dr August Hildebrandt, to assist. The plan was for Hildebrandt to inject half a </a:t>
            </a:r>
            <a:r>
              <a:rPr lang="en-US" sz="1200" b="0" i="0" kern="1200" dirty="0" err="1" smtClean="0">
                <a:solidFill>
                  <a:schemeClr val="tx1"/>
                </a:solidFill>
                <a:latin typeface="+mn-lt"/>
                <a:ea typeface="+mn-ea"/>
                <a:cs typeface="+mn-cs"/>
              </a:rPr>
              <a:t>millilitre</a:t>
            </a:r>
            <a:r>
              <a:rPr lang="en-US" sz="1200" b="0" i="0" kern="1200" dirty="0" smtClean="0">
                <a:solidFill>
                  <a:schemeClr val="tx1"/>
                </a:solidFill>
                <a:latin typeface="+mn-lt"/>
                <a:ea typeface="+mn-ea"/>
                <a:cs typeface="+mn-cs"/>
              </a:rPr>
              <a:t> of cocaine into Bier's spine. Hildebrandt would then assess Bier's sensitivity to pain and determine how long it took for the </a:t>
            </a:r>
            <a:r>
              <a:rPr lang="en-US" sz="1200" b="0" i="0" kern="1200" dirty="0" err="1" smtClean="0">
                <a:solidFill>
                  <a:schemeClr val="tx1"/>
                </a:solidFill>
                <a:latin typeface="+mn-lt"/>
                <a:ea typeface="+mn-ea"/>
                <a:cs typeface="+mn-cs"/>
              </a:rPr>
              <a:t>anaesthetic</a:t>
            </a:r>
            <a:r>
              <a:rPr lang="en-US" sz="1200" b="0" i="0" kern="1200" dirty="0" smtClean="0">
                <a:solidFill>
                  <a:schemeClr val="tx1"/>
                </a:solidFill>
                <a:latin typeface="+mn-lt"/>
                <a:ea typeface="+mn-ea"/>
                <a:cs typeface="+mn-cs"/>
              </a:rPr>
              <a:t> effect to set in.</a:t>
            </a:r>
          </a:p>
          <a:p>
            <a:r>
              <a:rPr lang="en-US" sz="1200" b="0" i="0" kern="1200" dirty="0" smtClean="0">
                <a:solidFill>
                  <a:schemeClr val="tx1"/>
                </a:solidFill>
                <a:latin typeface="+mn-lt"/>
                <a:ea typeface="+mn-ea"/>
                <a:cs typeface="+mn-cs"/>
              </a:rPr>
              <a:t>The first attempt proved disastrous. After inserting the needle into Bier's spine, Hildebrandt struggled to connect the syringe. As a result, a significant amount of Bier's cerebrospinal fluid leaked out through the needle along with most of the cocaine. Undaunted, Hildebrandt immediately volunteered himself for the experiment.</a:t>
            </a:r>
          </a:p>
          <a:p>
            <a:r>
              <a:rPr lang="en-US" sz="1200" b="0" i="0" kern="1200" dirty="0" smtClean="0">
                <a:solidFill>
                  <a:schemeClr val="tx1"/>
                </a:solidFill>
                <a:latin typeface="+mn-lt"/>
                <a:ea typeface="+mn-ea"/>
                <a:cs typeface="+mn-cs"/>
              </a:rPr>
              <a:t>This time the injection was successful. Within minutes Hildebrandt reported a feeling of warmth in both legs. For the next 45 minutes, Bier tested Hildebrandt's ability to feel a variety of sensations including pin-pricks, pinching, tickling and stabbing. The </a:t>
            </a:r>
            <a:r>
              <a:rPr lang="en-US" sz="1200" b="0" i="0" kern="1200" dirty="0" err="1" smtClean="0">
                <a:solidFill>
                  <a:schemeClr val="tx1"/>
                </a:solidFill>
                <a:latin typeface="+mn-lt"/>
                <a:ea typeface="+mn-ea"/>
                <a:cs typeface="+mn-cs"/>
              </a:rPr>
              <a:t>anaesthetic</a:t>
            </a:r>
            <a:r>
              <a:rPr lang="en-US" sz="1200" b="0" i="0" kern="1200" dirty="0" smtClean="0">
                <a:solidFill>
                  <a:schemeClr val="tx1"/>
                </a:solidFill>
                <a:latin typeface="+mn-lt"/>
                <a:ea typeface="+mn-ea"/>
                <a:cs typeface="+mn-cs"/>
              </a:rPr>
              <a:t> was working. Being thorough, Bier also applied a burning cigar to his colleague's thigh (it felt warm but not painful), crushed his skin with forceps (no pain there) and administered a few blows to the shin with an iron hammer (no pain, although Hildebrandt did begin to sweat).</a:t>
            </a:r>
          </a:p>
          <a:p>
            <a:r>
              <a:rPr lang="en-US" sz="1200" b="0" i="0" kern="1200" dirty="0" err="1" smtClean="0">
                <a:solidFill>
                  <a:schemeClr val="tx1"/>
                </a:solidFill>
                <a:latin typeface="+mn-lt"/>
                <a:ea typeface="+mn-ea"/>
                <a:cs typeface="+mn-cs"/>
              </a:rPr>
              <a:t>AdvertisementAdvertisement</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As their respective </a:t>
            </a:r>
            <a:r>
              <a:rPr lang="en-US" sz="1200" b="0" i="0" kern="1200" dirty="0" err="1" smtClean="0">
                <a:solidFill>
                  <a:schemeClr val="tx1"/>
                </a:solidFill>
                <a:latin typeface="+mn-lt"/>
                <a:ea typeface="+mn-ea"/>
                <a:cs typeface="+mn-cs"/>
              </a:rPr>
              <a:t>anaesthetics</a:t>
            </a:r>
            <a:r>
              <a:rPr lang="en-US" sz="1200" b="0" i="0" kern="1200" dirty="0" smtClean="0">
                <a:solidFill>
                  <a:schemeClr val="tx1"/>
                </a:solidFill>
                <a:latin typeface="+mn-lt"/>
                <a:ea typeface="+mn-ea"/>
                <a:cs typeface="+mn-cs"/>
              </a:rPr>
              <a:t> wore off both doctors discovered first hand what their patients had reported. Bier's headache lasted almost two weeks. Hildebrandt was worse off. Aside from debilitating headaches and bouts of weakness, he suffered from severe bruising where his legs had been struck. It took over a month for him to recover.</a:t>
            </a:r>
          </a:p>
          <a:p>
            <a:endParaRPr lang="en-US" sz="1200" b="0" i="0" kern="1200" dirty="0" smtClean="0">
              <a:solidFill>
                <a:schemeClr val="tx1"/>
              </a:solidFill>
              <a:latin typeface="+mn-lt"/>
              <a:ea typeface="+mn-ea"/>
              <a:cs typeface="+mn-cs"/>
            </a:endParaRPr>
          </a:p>
          <a:p>
            <a:r>
              <a:rPr lang="en-US" smtClean="0"/>
              <a:t>He was also responsible for the invention the M1916 army helmet used by the Germans during the First World War</a:t>
            </a:r>
            <a:endParaRPr lang="en-US" sz="1200" b="0" i="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lnSpc>
                <a:spcPct val="140000"/>
              </a:lnSpc>
            </a:pPr>
            <a:r>
              <a:rPr lang="zh-CN" altLang="en-US" sz="1200" b="1" dirty="0" smtClean="0">
                <a:solidFill>
                  <a:schemeClr val="hlink"/>
                </a:solidFill>
              </a:rPr>
              <a:t>体    位</a:t>
            </a:r>
            <a:r>
              <a:rPr lang="zh-CN" altLang="en-US" sz="1200" dirty="0" smtClean="0"/>
              <a:t>：通常采用侧卧位或坐位。 </a:t>
            </a:r>
          </a:p>
          <a:p>
            <a:pPr>
              <a:lnSpc>
                <a:spcPct val="140000"/>
              </a:lnSpc>
            </a:pPr>
            <a:r>
              <a:rPr lang="zh-CN" altLang="en-US" sz="1200" b="1" dirty="0" smtClean="0">
                <a:solidFill>
                  <a:schemeClr val="hlink"/>
                </a:solidFill>
              </a:rPr>
              <a:t>穿刺点</a:t>
            </a:r>
            <a:r>
              <a:rPr lang="en-US" altLang="zh-CN" sz="1200" b="1" dirty="0" smtClean="0">
                <a:solidFill>
                  <a:schemeClr val="hlink"/>
                </a:solidFill>
              </a:rPr>
              <a:t>:</a:t>
            </a:r>
            <a:r>
              <a:rPr lang="zh-CN" altLang="en-US" sz="1200" dirty="0" smtClean="0"/>
              <a:t>  由于蛛网膜下腔在终池部位最宽，因此首选穿刺点为</a:t>
            </a:r>
            <a:r>
              <a:rPr lang="en-US" altLang="zh-CN" sz="1200" dirty="0" smtClean="0"/>
              <a:t>L3-4</a:t>
            </a:r>
            <a:r>
              <a:rPr lang="zh-CN" altLang="en-US" sz="1200" dirty="0" smtClean="0"/>
              <a:t>脊间隙，其次为</a:t>
            </a:r>
            <a:r>
              <a:rPr lang="en-US" altLang="zh-CN" sz="1200" dirty="0" smtClean="0"/>
              <a:t>L4-5</a:t>
            </a:r>
            <a:r>
              <a:rPr lang="zh-CN" altLang="en-US" sz="1200" dirty="0" smtClean="0"/>
              <a:t>，</a:t>
            </a:r>
            <a:r>
              <a:rPr lang="en-US" altLang="zh-CN" sz="1200" dirty="0" smtClean="0"/>
              <a:t>L2-3</a:t>
            </a:r>
            <a:r>
              <a:rPr lang="zh-CN" altLang="en-US" sz="1200" dirty="0" smtClean="0"/>
              <a:t>脊间隙。另外，成人脊髓终止于</a:t>
            </a:r>
            <a:r>
              <a:rPr lang="en-US" altLang="zh-CN" sz="1200" dirty="0" smtClean="0"/>
              <a:t>L1-2</a:t>
            </a:r>
            <a:r>
              <a:rPr lang="zh-CN" altLang="en-US" sz="1200" dirty="0" smtClean="0"/>
              <a:t>水平，小儿位置更低，为防止损伤脊髓尽可能避免在</a:t>
            </a:r>
            <a:r>
              <a:rPr lang="en-US" altLang="zh-CN" sz="1200" dirty="0" smtClean="0"/>
              <a:t>L2</a:t>
            </a:r>
            <a:r>
              <a:rPr lang="zh-CN" altLang="en-US" sz="1200" dirty="0" smtClean="0"/>
              <a:t>以上穿刺 。</a:t>
            </a:r>
          </a:p>
          <a:p>
            <a:pPr>
              <a:spcBef>
                <a:spcPct val="50000"/>
              </a:spcBef>
            </a:pPr>
            <a:endParaRPr lang="en-US" altLang="zh-CN" sz="1200" dirty="0" smtClean="0"/>
          </a:p>
          <a:p>
            <a:pPr>
              <a:spcBef>
                <a:spcPct val="50000"/>
              </a:spcBef>
            </a:pPr>
            <a:r>
              <a:rPr lang="zh-CN" altLang="en-US" sz="1200" dirty="0" smtClean="0"/>
              <a:t>影响腰麻平面的主要因素 </a:t>
            </a:r>
          </a:p>
          <a:p>
            <a:pPr>
              <a:spcBef>
                <a:spcPct val="50000"/>
              </a:spcBef>
              <a:buClr>
                <a:schemeClr val="hlink"/>
              </a:buClr>
              <a:buFont typeface="Wingdings" pitchFamily="2" charset="2"/>
              <a:buChar char="n"/>
            </a:pPr>
            <a:r>
              <a:rPr lang="zh-CN" altLang="en-US" sz="1200" dirty="0" smtClean="0"/>
              <a:t>局麻药的剂量</a:t>
            </a:r>
          </a:p>
          <a:p>
            <a:pPr>
              <a:spcBef>
                <a:spcPct val="50000"/>
              </a:spcBef>
              <a:buClr>
                <a:schemeClr val="hlink"/>
              </a:buClr>
              <a:buFont typeface="Wingdings" pitchFamily="2" charset="2"/>
              <a:buChar char="n"/>
            </a:pPr>
            <a:r>
              <a:rPr lang="zh-CN" altLang="en-US" sz="1200" dirty="0" smtClean="0"/>
              <a:t>比重</a:t>
            </a:r>
          </a:p>
          <a:p>
            <a:pPr>
              <a:spcBef>
                <a:spcPct val="50000"/>
              </a:spcBef>
              <a:buClr>
                <a:schemeClr val="hlink"/>
              </a:buClr>
              <a:buFont typeface="Wingdings" pitchFamily="2" charset="2"/>
              <a:buChar char="n"/>
            </a:pPr>
            <a:r>
              <a:rPr lang="zh-CN" altLang="en-US" sz="1200" dirty="0" smtClean="0"/>
              <a:t>病人体位</a:t>
            </a:r>
            <a:r>
              <a:rPr lang="zh-CN" altLang="en-US" dirty="0" smtClean="0"/>
              <a:t> </a:t>
            </a:r>
          </a:p>
          <a:p>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7</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比如：？？？</a:t>
            </a:r>
            <a:endParaRPr lang="zh-CN" altLang="en-US" dirty="0"/>
          </a:p>
        </p:txBody>
      </p:sp>
      <p:sp>
        <p:nvSpPr>
          <p:cNvPr id="4" name="灯片编号占位符 3"/>
          <p:cNvSpPr>
            <a:spLocks noGrp="1"/>
          </p:cNvSpPr>
          <p:nvPr>
            <p:ph type="sldNum" sz="quarter" idx="10"/>
          </p:nvPr>
        </p:nvSpPr>
        <p:spPr/>
        <p:txBody>
          <a:bodyPr/>
          <a:lstStyle/>
          <a:p>
            <a:fld id="{9BDEDED0-1F36-40B5-9F76-571E48349F55}" type="slidenum">
              <a:rPr lang="zh-CN" altLang="en-US" smtClean="0"/>
              <a:pPr/>
              <a:t>9</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D6C8CE4-4460-45A9-BB03-F0584CAA7294}" type="slidenum">
              <a:rPr lang="de-DE"/>
              <a:pPr/>
              <a:t>13</a:t>
            </a:fld>
            <a:endParaRPr lang="de-DE"/>
          </a:p>
        </p:txBody>
      </p:sp>
      <p:sp>
        <p:nvSpPr>
          <p:cNvPr id="273410"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E446F4A-1CF6-4094-B62F-ED64756143C3}" type="slidenum">
              <a:rPr lang="en-GB" sz="1300"/>
              <a:pPr algn="r" defTabSz="947738"/>
              <a:t>13</a:t>
            </a:fld>
            <a:endParaRPr lang="en-GB" sz="1300"/>
          </a:p>
        </p:txBody>
      </p:sp>
      <p:sp>
        <p:nvSpPr>
          <p:cNvPr id="273411" name="Rectangle 2"/>
          <p:cNvSpPr>
            <a:spLocks noGrp="1" noRot="1" noChangeAspect="1" noChangeArrowheads="1" noTextEdit="1"/>
          </p:cNvSpPr>
          <p:nvPr>
            <p:ph type="sldImg"/>
          </p:nvPr>
        </p:nvSpPr>
        <p:spPr>
          <a:xfrm>
            <a:off x="1143000" y="685800"/>
            <a:ext cx="4573588" cy="3430588"/>
          </a:xfrm>
          <a:ln/>
        </p:spPr>
      </p:sp>
      <p:sp>
        <p:nvSpPr>
          <p:cNvPr id="273412" name="Rectangle 3"/>
          <p:cNvSpPr>
            <a:spLocks noGrp="1" noChangeArrowheads="1"/>
          </p:cNvSpPr>
          <p:nvPr>
            <p:ph type="body" idx="1"/>
          </p:nvPr>
        </p:nvSpPr>
        <p:spPr>
          <a:xfrm>
            <a:off x="914400" y="4343400"/>
            <a:ext cx="5029200" cy="4114800"/>
          </a:xfrm>
        </p:spPr>
        <p:txBody>
          <a:bodyPr lIns="94824" tIns="47416" rIns="94824" bIns="47416"/>
          <a:lstStyle/>
          <a:p>
            <a:r>
              <a:rPr lang="zh-CN" altLang="en-US" noProof="1" smtClean="0"/>
              <a:t>无菌操作</a:t>
            </a:r>
            <a:endParaRPr lang="en-US" altLang="zh-CN" noProof="1" smtClean="0"/>
          </a:p>
          <a:p>
            <a:r>
              <a:rPr lang="en-US" sz="1200" b="1" kern="1200" dirty="0" smtClean="0">
                <a:solidFill>
                  <a:schemeClr val="tx1"/>
                </a:solidFill>
                <a:latin typeface="+mn-lt"/>
                <a:ea typeface="+mn-ea"/>
                <a:cs typeface="+mn-cs"/>
              </a:rPr>
              <a:t>Meningitis and </a:t>
            </a:r>
            <a:r>
              <a:rPr lang="en-US" sz="1200" b="1" kern="1200" dirty="0" err="1" smtClean="0">
                <a:solidFill>
                  <a:schemeClr val="tx1"/>
                </a:solidFill>
                <a:latin typeface="+mn-lt"/>
                <a:ea typeface="+mn-ea"/>
                <a:cs typeface="+mn-cs"/>
              </a:rPr>
              <a:t>arachnoiditis</a:t>
            </a:r>
            <a:r>
              <a:rPr lang="en-US" sz="1200" b="1"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Epidural abscess </a:t>
            </a:r>
          </a:p>
          <a:p>
            <a:pPr marL="228600" indent="-228600">
              <a:buAutoNum type="alphaUcPeriod"/>
            </a:pPr>
            <a:r>
              <a:rPr lang="en-US" sz="1200" kern="1200" dirty="0" smtClean="0">
                <a:solidFill>
                  <a:schemeClr val="tx1"/>
                </a:solidFill>
                <a:latin typeface="+mn-lt"/>
                <a:ea typeface="+mn-ea"/>
                <a:cs typeface="+mn-cs"/>
              </a:rPr>
              <a:t>Reported incidence: 1:6500 to 1:500,000 epidurals.</a:t>
            </a:r>
          </a:p>
          <a:p>
            <a:pPr marL="228600" indent="-228600">
              <a:buAutoNum type="alphaUcPeriod"/>
            </a:pPr>
            <a:r>
              <a:rPr lang="en-US" sz="1200" kern="1200" dirty="0" smtClean="0">
                <a:solidFill>
                  <a:schemeClr val="tx1"/>
                </a:solidFill>
                <a:latin typeface="+mn-lt"/>
                <a:ea typeface="+mn-ea"/>
                <a:cs typeface="+mn-cs"/>
              </a:rPr>
              <a:t>Four classic clinical stages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1. </a:t>
            </a:r>
            <a:r>
              <a:rPr lang="en-US" sz="1200" kern="1200" dirty="0" smtClean="0">
                <a:solidFill>
                  <a:schemeClr val="tx1"/>
                </a:solidFill>
                <a:latin typeface="+mn-lt"/>
                <a:ea typeface="+mn-ea"/>
                <a:cs typeface="+mn-cs"/>
              </a:rPr>
              <a:t>Back or vertebral pain that is intensified by percussion over spine.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2. </a:t>
            </a:r>
            <a:r>
              <a:rPr lang="en-US" sz="1200" kern="1200" dirty="0" smtClean="0">
                <a:solidFill>
                  <a:schemeClr val="tx1"/>
                </a:solidFill>
                <a:latin typeface="+mn-lt"/>
                <a:ea typeface="+mn-ea"/>
                <a:cs typeface="+mn-cs"/>
              </a:rPr>
              <a:t>Nerve root or </a:t>
            </a:r>
            <a:r>
              <a:rPr lang="en-US" sz="1200" kern="1200" dirty="0" err="1" smtClean="0">
                <a:solidFill>
                  <a:schemeClr val="tx1"/>
                </a:solidFill>
                <a:latin typeface="+mn-lt"/>
                <a:ea typeface="+mn-ea"/>
                <a:cs typeface="+mn-cs"/>
              </a:rPr>
              <a:t>radicular</a:t>
            </a:r>
            <a:r>
              <a:rPr lang="en-US" sz="1200" kern="1200" dirty="0" smtClean="0">
                <a:solidFill>
                  <a:schemeClr val="tx1"/>
                </a:solidFill>
                <a:latin typeface="+mn-lt"/>
                <a:ea typeface="+mn-ea"/>
                <a:cs typeface="+mn-cs"/>
              </a:rPr>
              <a:t> pain develops.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3. </a:t>
            </a:r>
            <a:r>
              <a:rPr lang="en-US" sz="1200" kern="1200" dirty="0" smtClean="0">
                <a:solidFill>
                  <a:schemeClr val="tx1"/>
                </a:solidFill>
                <a:latin typeface="+mn-lt"/>
                <a:ea typeface="+mn-ea"/>
                <a:cs typeface="+mn-cs"/>
              </a:rPr>
              <a:t>Motor and/or sensory deficits or sphincter dysfunction.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4. </a:t>
            </a:r>
            <a:r>
              <a:rPr lang="en-US" sz="1200" kern="1200" dirty="0" smtClean="0">
                <a:solidFill>
                  <a:schemeClr val="tx1"/>
                </a:solidFill>
                <a:latin typeface="+mn-lt"/>
                <a:ea typeface="+mn-ea"/>
                <a:cs typeface="+mn-cs"/>
              </a:rPr>
              <a:t>Paraplegia or paralysis. </a:t>
            </a:r>
            <a:endParaRPr lang="zh-CN" alt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zh-CN" alt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 </a:t>
            </a:r>
            <a:r>
              <a:rPr lang="en-US" sz="1200" kern="1200" dirty="0" smtClean="0">
                <a:solidFill>
                  <a:schemeClr val="tx1"/>
                </a:solidFill>
                <a:latin typeface="+mn-lt"/>
                <a:ea typeface="+mn-ea"/>
                <a:cs typeface="+mn-cs"/>
              </a:rPr>
              <a:t>If suspected: remove catheter (if placed), blood cultures, MRI or CT scan. </a:t>
            </a:r>
            <a:endParaRPr lang="zh-CN" altLang="en-US" sz="1200" kern="1200" dirty="0" smtClean="0">
              <a:solidFill>
                <a:schemeClr val="tx1"/>
              </a:solidFill>
              <a:latin typeface="+mn-lt"/>
              <a:ea typeface="+mn-ea"/>
              <a:cs typeface="+mn-cs"/>
            </a:endParaRPr>
          </a:p>
          <a:p>
            <a:endParaRPr lang="de-DE" noProof="1"/>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D6C8CE4-4460-45A9-BB03-F0584CAA7294}" type="slidenum">
              <a:rPr lang="de-DE"/>
              <a:pPr/>
              <a:t>14</a:t>
            </a:fld>
            <a:endParaRPr lang="de-DE"/>
          </a:p>
        </p:txBody>
      </p:sp>
      <p:sp>
        <p:nvSpPr>
          <p:cNvPr id="273410"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E446F4A-1CF6-4094-B62F-ED64756143C3}" type="slidenum">
              <a:rPr lang="en-GB" sz="1300"/>
              <a:pPr algn="r" defTabSz="947738"/>
              <a:t>14</a:t>
            </a:fld>
            <a:endParaRPr lang="en-GB" sz="1300"/>
          </a:p>
        </p:txBody>
      </p:sp>
      <p:sp>
        <p:nvSpPr>
          <p:cNvPr id="273411" name="Rectangle 2"/>
          <p:cNvSpPr>
            <a:spLocks noGrp="1" noRot="1" noChangeAspect="1" noChangeArrowheads="1" noTextEdit="1"/>
          </p:cNvSpPr>
          <p:nvPr>
            <p:ph type="sldImg"/>
          </p:nvPr>
        </p:nvSpPr>
        <p:spPr>
          <a:xfrm>
            <a:off x="1143000" y="685800"/>
            <a:ext cx="4573588" cy="3430588"/>
          </a:xfrm>
          <a:ln/>
        </p:spPr>
      </p:sp>
      <p:sp>
        <p:nvSpPr>
          <p:cNvPr id="273412" name="Rectangle 3"/>
          <p:cNvSpPr>
            <a:spLocks noGrp="1" noChangeArrowheads="1"/>
          </p:cNvSpPr>
          <p:nvPr>
            <p:ph type="body" idx="1"/>
          </p:nvPr>
        </p:nvSpPr>
        <p:spPr>
          <a:xfrm>
            <a:off x="914400" y="4343400"/>
            <a:ext cx="5029200" cy="4114800"/>
          </a:xfrm>
        </p:spPr>
        <p:txBody>
          <a:bodyPr lIns="94824" tIns="47416" rIns="94824" bIns="47416"/>
          <a:lstStyle/>
          <a:p>
            <a:r>
              <a:rPr lang="zh-CN" altLang="en-US" noProof="1" smtClean="0"/>
              <a:t>脊神经根或脊髓损伤可引起下肢感觉异常、腱反射失常或大小便失禁，可能与刺针直接损伤或其它化学刺激有关。</a:t>
            </a:r>
            <a:endParaRPr lang="en-US" altLang="zh-CN" noProof="1" smtClean="0"/>
          </a:p>
          <a:p>
            <a:endParaRPr lang="zh-CN" altLang="en-US" noProof="1"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D6C8CE4-4460-45A9-BB03-F0584CAA7294}" type="slidenum">
              <a:rPr lang="de-DE"/>
              <a:pPr/>
              <a:t>15</a:t>
            </a:fld>
            <a:endParaRPr lang="de-DE"/>
          </a:p>
        </p:txBody>
      </p:sp>
      <p:sp>
        <p:nvSpPr>
          <p:cNvPr id="273410"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E446F4A-1CF6-4094-B62F-ED64756143C3}" type="slidenum">
              <a:rPr lang="en-GB" sz="1300"/>
              <a:pPr algn="r" defTabSz="947738"/>
              <a:t>15</a:t>
            </a:fld>
            <a:endParaRPr lang="en-GB" sz="1300"/>
          </a:p>
        </p:txBody>
      </p:sp>
      <p:sp>
        <p:nvSpPr>
          <p:cNvPr id="273411" name="Rectangle 2"/>
          <p:cNvSpPr>
            <a:spLocks noGrp="1" noRot="1" noChangeAspect="1" noChangeArrowheads="1" noTextEdit="1"/>
          </p:cNvSpPr>
          <p:nvPr>
            <p:ph type="sldImg"/>
          </p:nvPr>
        </p:nvSpPr>
        <p:spPr>
          <a:xfrm>
            <a:off x="1143000" y="685800"/>
            <a:ext cx="4573588" cy="3430588"/>
          </a:xfrm>
          <a:ln/>
        </p:spPr>
      </p:sp>
      <p:sp>
        <p:nvSpPr>
          <p:cNvPr id="273412" name="Rectangle 3"/>
          <p:cNvSpPr>
            <a:spLocks noGrp="1" noChangeArrowheads="1"/>
          </p:cNvSpPr>
          <p:nvPr>
            <p:ph type="body" idx="1"/>
          </p:nvPr>
        </p:nvSpPr>
        <p:spPr>
          <a:xfrm>
            <a:off x="914400" y="4343400"/>
            <a:ext cx="5029200" cy="4114800"/>
          </a:xfrm>
        </p:spPr>
        <p:txBody>
          <a:bodyPr lIns="94824" tIns="47416" rIns="94824" bIns="47416"/>
          <a:lstStyle/>
          <a:p>
            <a:r>
              <a:rPr lang="zh-CN" altLang="en-US" noProof="1" smtClean="0"/>
              <a:t>脊神经根或脊髓损伤可引起下肢感觉异常、腱反射失常或大小失禁，可能与刺针直接损伤或其它化学刺激有关。</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D6C8CE4-4460-45A9-BB03-F0584CAA7294}" type="slidenum">
              <a:rPr lang="de-DE"/>
              <a:pPr/>
              <a:t>16</a:t>
            </a:fld>
            <a:endParaRPr lang="de-DE"/>
          </a:p>
        </p:txBody>
      </p:sp>
      <p:sp>
        <p:nvSpPr>
          <p:cNvPr id="273410" name="Rectangle 7"/>
          <p:cNvSpPr txBox="1">
            <a:spLocks noGrp="1" noChangeArrowheads="1"/>
          </p:cNvSpPr>
          <p:nvPr/>
        </p:nvSpPr>
        <p:spPr bwMode="auto">
          <a:xfrm>
            <a:off x="3887788" y="8689975"/>
            <a:ext cx="2970212" cy="454025"/>
          </a:xfrm>
          <a:prstGeom prst="rect">
            <a:avLst/>
          </a:prstGeom>
          <a:noFill/>
          <a:ln w="9525">
            <a:noFill/>
            <a:miter lim="800000"/>
            <a:headEnd/>
            <a:tailEnd/>
          </a:ln>
        </p:spPr>
        <p:txBody>
          <a:bodyPr lIns="94824" tIns="47416" rIns="94824" bIns="47416" anchor="b"/>
          <a:lstStyle/>
          <a:p>
            <a:pPr algn="r" defTabSz="947738"/>
            <a:fld id="{7E446F4A-1CF6-4094-B62F-ED64756143C3}" type="slidenum">
              <a:rPr lang="en-GB" sz="1300"/>
              <a:pPr algn="r" defTabSz="947738"/>
              <a:t>16</a:t>
            </a:fld>
            <a:endParaRPr lang="en-GB" sz="1300"/>
          </a:p>
        </p:txBody>
      </p:sp>
      <p:sp>
        <p:nvSpPr>
          <p:cNvPr id="273411" name="Rectangle 2"/>
          <p:cNvSpPr>
            <a:spLocks noGrp="1" noRot="1" noChangeAspect="1" noChangeArrowheads="1" noTextEdit="1"/>
          </p:cNvSpPr>
          <p:nvPr>
            <p:ph type="sldImg"/>
          </p:nvPr>
        </p:nvSpPr>
        <p:spPr>
          <a:xfrm>
            <a:off x="1143000" y="685800"/>
            <a:ext cx="4573588" cy="3430588"/>
          </a:xfrm>
          <a:ln/>
        </p:spPr>
      </p:sp>
      <p:sp>
        <p:nvSpPr>
          <p:cNvPr id="273412" name="Rectangle 3"/>
          <p:cNvSpPr>
            <a:spLocks noGrp="1" noChangeArrowheads="1"/>
          </p:cNvSpPr>
          <p:nvPr>
            <p:ph type="body" idx="1"/>
          </p:nvPr>
        </p:nvSpPr>
        <p:spPr>
          <a:xfrm>
            <a:off x="914400" y="4343400"/>
            <a:ext cx="5029200" cy="4114800"/>
          </a:xfrm>
        </p:spPr>
        <p:txBody>
          <a:bodyPr lIns="94824" tIns="47416" rIns="94824" bIns="47416"/>
          <a:lstStyle/>
          <a:p>
            <a:r>
              <a:rPr lang="zh-CN" altLang="en-US" noProof="1" smtClean="0"/>
              <a:t>静脉丛穿破出血</a:t>
            </a:r>
            <a:endParaRPr lang="en-US" altLang="zh-CN" noProof="1" smtClean="0"/>
          </a:p>
          <a:p>
            <a:r>
              <a:rPr lang="zh-CN" altLang="en-US" noProof="1" smtClean="0"/>
              <a:t>孕妇静脉丛压力升高，怒张，尤危险</a:t>
            </a:r>
            <a:endParaRPr lang="en-US" altLang="zh-CN" noProof="1" smtClean="0"/>
          </a:p>
          <a:p>
            <a:r>
              <a:rPr lang="zh-CN" altLang="en-US" noProof="1" smtClean="0"/>
              <a:t>小部分人，动静脉畸形</a:t>
            </a:r>
            <a:endParaRPr lang="en-US" altLang="zh-CN" noProof="1" smtClean="0"/>
          </a:p>
          <a:p>
            <a:endParaRPr lang="en-US" noProof="1" smtClean="0"/>
          </a:p>
          <a:p>
            <a:r>
              <a:rPr lang="zh-CN" altLang="en-US" noProof="1" smtClean="0"/>
              <a:t>症状可以有头痛，背痛</a:t>
            </a:r>
            <a:endParaRPr lang="en-US" altLang="zh-CN" noProof="1" smtClean="0"/>
          </a:p>
          <a:p>
            <a:r>
              <a:rPr lang="zh-CN" altLang="en-US" noProof="1" smtClean="0"/>
              <a:t>若造成弥漫性，蛛网膜下腔出血，会有相应症状体征</a:t>
            </a:r>
            <a:endParaRPr lang="de-DE" noProof="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4E012A8-2C2A-41BB-A8E3-81A4A7BE6E02}" type="datetime1">
              <a:rPr lang="zh-CN" altLang="en-US" smtClean="0"/>
              <a:pPr/>
              <a:t>2011-9-5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5F1C19A-15B7-425C-BC48-FC1DE25D5BEC}" type="datetime1">
              <a:rPr lang="zh-CN" altLang="en-US" smtClean="0"/>
              <a:pPr/>
              <a:t>2011-9-5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F190D2-30D0-4C66-B862-575852578A9A}" type="datetime1">
              <a:rPr lang="zh-CN" altLang="en-US" smtClean="0"/>
              <a:pPr/>
              <a:t>2011-9-5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2EA6D-D13B-4993-83F4-2BD4B7520DE0}" type="datetime1">
              <a:rPr lang="zh-CN" altLang="en-US" smtClean="0"/>
              <a:pPr/>
              <a:t>2011-9-5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B7617DF-D001-4835-ADE0-F8C14361A83A}" type="datetime1">
              <a:rPr lang="zh-CN" altLang="en-US" smtClean="0"/>
              <a:pPr/>
              <a:t>2011-9-5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4F19648-B970-4267-BD30-8CF118AA772F}" type="datetime1">
              <a:rPr lang="zh-CN" altLang="en-US" smtClean="0"/>
              <a:pPr/>
              <a:t>2011-9-5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3DDCC72-C10B-49CF-AC36-70A4D149BCCD}" type="datetime1">
              <a:rPr lang="zh-CN" altLang="en-US" smtClean="0"/>
              <a:pPr/>
              <a:t>2011-9-5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07DD68-96D6-4700-B614-7C53ED060242}" type="datetime1">
              <a:rPr lang="zh-CN" altLang="en-US" smtClean="0"/>
              <a:pPr/>
              <a:t>2011-9-5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C2514F2-77D1-4CD5-A05A-553C3F3BD188}" type="datetime1">
              <a:rPr lang="zh-CN" altLang="en-US" smtClean="0"/>
              <a:pPr/>
              <a:t>2011-9-5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55C5913-DDD7-485A-AE1F-EDD0C87A831D}" type="datetime1">
              <a:rPr lang="zh-CN" altLang="en-US" smtClean="0"/>
              <a:pPr/>
              <a:t>2011-9-5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FC1073-3FCC-4CC9-9927-91B119A87B4C}" type="datetime1">
              <a:rPr lang="zh-CN" altLang="en-US" smtClean="0"/>
              <a:pPr/>
              <a:t>2011-9-5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506F65-C63E-49AC-9A2E-0CC7C4F1A6CF}"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205E2-0C66-43B6-9825-59A034323D49}" type="datetime1">
              <a:rPr lang="zh-CN" altLang="en-US" smtClean="0"/>
              <a:pPr/>
              <a:t>2011-9-5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506F65-C63E-49AC-9A2E-0CC7C4F1A6C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8" name="Picture 14" descr="Image1fdsazprcndImage1vxnvezufds"/>
          <p:cNvPicPr>
            <a:picLocks noChangeAspect="1" noChangeArrowheads="1"/>
          </p:cNvPicPr>
          <p:nvPr userDrawn="1"/>
        </p:nvPicPr>
        <p:blipFill>
          <a:blip r:embed="rId13" cstate="email"/>
          <a:srcRect/>
          <a:stretch>
            <a:fillRect/>
          </a:stretch>
        </p:blipFill>
        <p:spPr bwMode="auto">
          <a:xfrm>
            <a:off x="0" y="3452813"/>
            <a:ext cx="9144000" cy="3432175"/>
          </a:xfrm>
          <a:prstGeom prst="rect">
            <a:avLst/>
          </a:prstGeom>
          <a:noFill/>
        </p:spPr>
      </p:pic>
      <p:sp>
        <p:nvSpPr>
          <p:cNvPr id="1032" name="Text Box 8"/>
          <p:cNvSpPr txBox="1">
            <a:spLocks noChangeArrowheads="1"/>
          </p:cNvSpPr>
          <p:nvPr userDrawn="1"/>
        </p:nvSpPr>
        <p:spPr bwMode="auto">
          <a:xfrm>
            <a:off x="7962900" y="6375400"/>
            <a:ext cx="1073150" cy="366713"/>
          </a:xfrm>
          <a:prstGeom prst="rect">
            <a:avLst/>
          </a:prstGeom>
          <a:noFill/>
          <a:ln w="9525">
            <a:noFill/>
            <a:miter lim="800000"/>
            <a:headEnd/>
            <a:tailEnd/>
          </a:ln>
          <a:effectLst/>
        </p:spPr>
        <p:txBody>
          <a:bodyPr wrap="none">
            <a:spAutoFit/>
          </a:bodyPr>
          <a:lstStyle/>
          <a:p>
            <a:pPr fontAlgn="base">
              <a:spcBef>
                <a:spcPct val="0"/>
              </a:spcBef>
              <a:spcAft>
                <a:spcPct val="0"/>
              </a:spcAft>
            </a:pPr>
            <a:r>
              <a:rPr lang="fr-FR" altLang="zh-CN" b="1" smtClean="0">
                <a:solidFill>
                  <a:srgbClr val="FFFFFF"/>
                </a:solidFill>
                <a:ea typeface="宋体" pitchFamily="2" charset="-122"/>
              </a:rPr>
              <a:t>Page </a:t>
            </a:r>
            <a:fld id="{E69B4B4D-CCE9-4C94-B106-603DDCEFB9F2}" type="slidenum">
              <a:rPr lang="fr-FR" altLang="zh-CN" b="1" smtClean="0">
                <a:solidFill>
                  <a:srgbClr val="FFFFFF"/>
                </a:solidFill>
                <a:ea typeface="宋体" pitchFamily="2" charset="-122"/>
              </a:rPr>
              <a:pPr fontAlgn="base">
                <a:spcBef>
                  <a:spcPct val="0"/>
                </a:spcBef>
                <a:spcAft>
                  <a:spcPct val="0"/>
                </a:spcAft>
              </a:pPr>
              <a:t>‹#›</a:t>
            </a:fld>
            <a:endParaRPr lang="fr-FR" altLang="zh-CN" b="1" smtClean="0">
              <a:solidFill>
                <a:srgbClr val="FFFFFF"/>
              </a:solidFill>
              <a:ea typeface="宋体" pitchFamily="2" charset="-122"/>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8" name="Picture 14" descr="Image1fdsazprcndImage1vxnvezufds"/>
          <p:cNvPicPr>
            <a:picLocks noChangeAspect="1" noChangeArrowheads="1"/>
          </p:cNvPicPr>
          <p:nvPr userDrawn="1"/>
        </p:nvPicPr>
        <p:blipFill>
          <a:blip r:embed="rId13" cstate="email"/>
          <a:srcRect/>
          <a:stretch>
            <a:fillRect/>
          </a:stretch>
        </p:blipFill>
        <p:spPr bwMode="auto">
          <a:xfrm>
            <a:off x="0" y="3452813"/>
            <a:ext cx="9144000" cy="3432175"/>
          </a:xfrm>
          <a:prstGeom prst="rect">
            <a:avLst/>
          </a:prstGeom>
          <a:noFill/>
        </p:spPr>
      </p:pic>
      <p:sp>
        <p:nvSpPr>
          <p:cNvPr id="1032" name="Text Box 8"/>
          <p:cNvSpPr txBox="1">
            <a:spLocks noChangeArrowheads="1"/>
          </p:cNvSpPr>
          <p:nvPr userDrawn="1"/>
        </p:nvSpPr>
        <p:spPr bwMode="auto">
          <a:xfrm>
            <a:off x="7962900" y="6375400"/>
            <a:ext cx="1073150" cy="366713"/>
          </a:xfrm>
          <a:prstGeom prst="rect">
            <a:avLst/>
          </a:prstGeom>
          <a:noFill/>
          <a:ln w="9525">
            <a:noFill/>
            <a:miter lim="800000"/>
            <a:headEnd/>
            <a:tailEnd/>
          </a:ln>
          <a:effectLst/>
        </p:spPr>
        <p:txBody>
          <a:bodyPr wrap="none">
            <a:spAutoFit/>
          </a:bodyPr>
          <a:lstStyle/>
          <a:p>
            <a:pPr fontAlgn="base">
              <a:spcBef>
                <a:spcPct val="0"/>
              </a:spcBef>
              <a:spcAft>
                <a:spcPct val="0"/>
              </a:spcAft>
            </a:pPr>
            <a:r>
              <a:rPr lang="fr-FR" altLang="zh-CN" b="1" smtClean="0">
                <a:solidFill>
                  <a:srgbClr val="FFFFFF"/>
                </a:solidFill>
                <a:ea typeface="宋体" pitchFamily="2" charset="-122"/>
              </a:rPr>
              <a:t>Page </a:t>
            </a:r>
            <a:fld id="{E69B4B4D-CCE9-4C94-B106-603DDCEFB9F2}" type="slidenum">
              <a:rPr lang="fr-FR" altLang="zh-CN" b="1" smtClean="0">
                <a:solidFill>
                  <a:srgbClr val="FFFFFF"/>
                </a:solidFill>
                <a:ea typeface="宋体" pitchFamily="2" charset="-122"/>
              </a:rPr>
              <a:pPr fontAlgn="base">
                <a:spcBef>
                  <a:spcPct val="0"/>
                </a:spcBef>
                <a:spcAft>
                  <a:spcPct val="0"/>
                </a:spcAft>
              </a:pPr>
              <a:t>‹#›</a:t>
            </a:fld>
            <a:endParaRPr lang="fr-FR" altLang="zh-CN" b="1" smtClean="0">
              <a:solidFill>
                <a:srgbClr val="FFFFFF"/>
              </a:solidFill>
              <a:ea typeface="宋体" pitchFamily="2" charset="-122"/>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8" name="Picture 14" descr="Image1fdsazprcndImage1vxnvezufds"/>
          <p:cNvPicPr>
            <a:picLocks noChangeAspect="1" noChangeArrowheads="1"/>
          </p:cNvPicPr>
          <p:nvPr userDrawn="1"/>
        </p:nvPicPr>
        <p:blipFill>
          <a:blip r:embed="rId13" cstate="email"/>
          <a:srcRect/>
          <a:stretch>
            <a:fillRect/>
          </a:stretch>
        </p:blipFill>
        <p:spPr bwMode="auto">
          <a:xfrm>
            <a:off x="0" y="3452813"/>
            <a:ext cx="9144000" cy="3432175"/>
          </a:xfrm>
          <a:prstGeom prst="rect">
            <a:avLst/>
          </a:prstGeom>
          <a:noFill/>
        </p:spPr>
      </p:pic>
      <p:sp>
        <p:nvSpPr>
          <p:cNvPr id="1032" name="Text Box 8"/>
          <p:cNvSpPr txBox="1">
            <a:spLocks noChangeArrowheads="1"/>
          </p:cNvSpPr>
          <p:nvPr userDrawn="1"/>
        </p:nvSpPr>
        <p:spPr bwMode="auto">
          <a:xfrm>
            <a:off x="7962900" y="6375400"/>
            <a:ext cx="1073150" cy="366713"/>
          </a:xfrm>
          <a:prstGeom prst="rect">
            <a:avLst/>
          </a:prstGeom>
          <a:noFill/>
          <a:ln w="9525">
            <a:noFill/>
            <a:miter lim="800000"/>
            <a:headEnd/>
            <a:tailEnd/>
          </a:ln>
          <a:effectLst/>
        </p:spPr>
        <p:txBody>
          <a:bodyPr wrap="none">
            <a:spAutoFit/>
          </a:bodyPr>
          <a:lstStyle/>
          <a:p>
            <a:pPr fontAlgn="base">
              <a:spcBef>
                <a:spcPct val="0"/>
              </a:spcBef>
              <a:spcAft>
                <a:spcPct val="0"/>
              </a:spcAft>
            </a:pPr>
            <a:r>
              <a:rPr lang="fr-FR" altLang="zh-CN" b="1" smtClean="0">
                <a:solidFill>
                  <a:srgbClr val="FFFFFF"/>
                </a:solidFill>
                <a:ea typeface="宋体" pitchFamily="2" charset="-122"/>
              </a:rPr>
              <a:t>Page </a:t>
            </a:r>
            <a:fld id="{E69B4B4D-CCE9-4C94-B106-603DDCEFB9F2}" type="slidenum">
              <a:rPr lang="fr-FR" altLang="zh-CN" b="1" smtClean="0">
                <a:solidFill>
                  <a:srgbClr val="FFFFFF"/>
                </a:solidFill>
                <a:ea typeface="宋体" pitchFamily="2" charset="-122"/>
              </a:rPr>
              <a:pPr fontAlgn="base">
                <a:spcBef>
                  <a:spcPct val="0"/>
                </a:spcBef>
                <a:spcAft>
                  <a:spcPct val="0"/>
                </a:spcAft>
              </a:pPr>
              <a:t>‹#›</a:t>
            </a:fld>
            <a:endParaRPr lang="fr-FR" altLang="zh-CN" b="1" smtClean="0">
              <a:solidFill>
                <a:srgbClr val="FFFFFF"/>
              </a:solidFill>
              <a:ea typeface="宋体" pitchFamily="2" charset="-122"/>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8" name="Picture 14" descr="Image1fdsazprcndImage1vxnvezufds"/>
          <p:cNvPicPr>
            <a:picLocks noChangeAspect="1" noChangeArrowheads="1"/>
          </p:cNvPicPr>
          <p:nvPr userDrawn="1"/>
        </p:nvPicPr>
        <p:blipFill>
          <a:blip r:embed="rId13" cstate="email"/>
          <a:srcRect/>
          <a:stretch>
            <a:fillRect/>
          </a:stretch>
        </p:blipFill>
        <p:spPr bwMode="auto">
          <a:xfrm>
            <a:off x="0" y="3452813"/>
            <a:ext cx="9144000" cy="3432175"/>
          </a:xfrm>
          <a:prstGeom prst="rect">
            <a:avLst/>
          </a:prstGeom>
          <a:noFill/>
        </p:spPr>
      </p:pic>
      <p:sp>
        <p:nvSpPr>
          <p:cNvPr id="1032" name="Text Box 8"/>
          <p:cNvSpPr txBox="1">
            <a:spLocks noChangeArrowheads="1"/>
          </p:cNvSpPr>
          <p:nvPr userDrawn="1"/>
        </p:nvSpPr>
        <p:spPr bwMode="auto">
          <a:xfrm>
            <a:off x="7962900" y="6375400"/>
            <a:ext cx="1073150" cy="366713"/>
          </a:xfrm>
          <a:prstGeom prst="rect">
            <a:avLst/>
          </a:prstGeom>
          <a:noFill/>
          <a:ln w="9525">
            <a:noFill/>
            <a:miter lim="800000"/>
            <a:headEnd/>
            <a:tailEnd/>
          </a:ln>
          <a:effectLst/>
        </p:spPr>
        <p:txBody>
          <a:bodyPr wrap="none">
            <a:spAutoFit/>
          </a:bodyPr>
          <a:lstStyle/>
          <a:p>
            <a:pPr fontAlgn="base">
              <a:spcBef>
                <a:spcPct val="0"/>
              </a:spcBef>
              <a:spcAft>
                <a:spcPct val="0"/>
              </a:spcAft>
            </a:pPr>
            <a:r>
              <a:rPr lang="fr-FR" altLang="zh-CN" b="1" smtClean="0">
                <a:solidFill>
                  <a:srgbClr val="FFFFFF"/>
                </a:solidFill>
                <a:ea typeface="宋体" pitchFamily="2" charset="-122"/>
              </a:rPr>
              <a:t>Page </a:t>
            </a:r>
            <a:fld id="{E69B4B4D-CCE9-4C94-B106-603DDCEFB9F2}" type="slidenum">
              <a:rPr lang="fr-FR" altLang="zh-CN" b="1" smtClean="0">
                <a:solidFill>
                  <a:srgbClr val="FFFFFF"/>
                </a:solidFill>
                <a:ea typeface="宋体" pitchFamily="2" charset="-122"/>
              </a:rPr>
              <a:pPr fontAlgn="base">
                <a:spcBef>
                  <a:spcPct val="0"/>
                </a:spcBef>
                <a:spcAft>
                  <a:spcPct val="0"/>
                </a:spcAft>
              </a:pPr>
              <a:t>‹#›</a:t>
            </a:fld>
            <a:endParaRPr lang="fr-FR" altLang="zh-CN" b="1" smtClean="0">
              <a:solidFill>
                <a:srgbClr val="FFFFFF"/>
              </a:solidFill>
              <a:ea typeface="宋体" pitchFamily="2" charset="-122"/>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Layout" Target="../diagrams/layout1.xml"/><Relationship Id="rId7" Type="http://schemas.openxmlformats.org/officeDocument/2006/relationships/image" Target="../media/image23.jpeg"/><Relationship Id="rId2" Type="http://schemas.openxmlformats.org/officeDocument/2006/relationships/diagramData" Target="../diagrams/data1.xml"/><Relationship Id="rId1" Type="http://schemas.openxmlformats.org/officeDocument/2006/relationships/slideLayout" Target="../slideLayouts/slideLayout4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50.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50.xml"/><Relationship Id="rId5" Type="http://schemas.openxmlformats.org/officeDocument/2006/relationships/image" Target="../media/image31.jpeg"/><Relationship Id="rId4" Type="http://schemas.openxmlformats.org/officeDocument/2006/relationships/image" Target="../media/image30.gif"/></Relationships>
</file>

<file path=ppt/slides/_rels/slide16.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9.xml"/><Relationship Id="rId1" Type="http://schemas.openxmlformats.org/officeDocument/2006/relationships/slideLayout" Target="../slideLayouts/slideLayout50.xml"/><Relationship Id="rId6" Type="http://schemas.openxmlformats.org/officeDocument/2006/relationships/image" Target="../media/image35.gif"/><Relationship Id="rId5" Type="http://schemas.openxmlformats.org/officeDocument/2006/relationships/image" Target="../media/image34.jpeg"/><Relationship Id="rId4" Type="http://schemas.openxmlformats.org/officeDocument/2006/relationships/image" Target="../media/image33.gif"/></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0.xml"/><Relationship Id="rId1" Type="http://schemas.openxmlformats.org/officeDocument/2006/relationships/slideLayout" Target="../slideLayouts/slideLayout50.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1.xml"/><Relationship Id="rId1" Type="http://schemas.openxmlformats.org/officeDocument/2006/relationships/slideLayout" Target="../slideLayouts/slideLayout50.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12.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3.xml"/><Relationship Id="rId1" Type="http://schemas.openxmlformats.org/officeDocument/2006/relationships/slideLayout" Target="../slideLayouts/slideLayout50.xml"/></Relationships>
</file>

<file path=ppt/slides/_rels/slide2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4.xml"/><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5.xml"/><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gif"/><Relationship Id="rId1" Type="http://schemas.openxmlformats.org/officeDocument/2006/relationships/slideLayout" Target="../slideLayouts/slideLayout50.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6.xml"/><Relationship Id="rId1" Type="http://schemas.openxmlformats.org/officeDocument/2006/relationships/slideLayout" Target="../slideLayouts/slideLayout5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0.jpeg"/><Relationship Id="rId2" Type="http://schemas.openxmlformats.org/officeDocument/2006/relationships/diagramData" Target="../diagrams/data2.xml"/><Relationship Id="rId1" Type="http://schemas.openxmlformats.org/officeDocument/2006/relationships/slideLayout" Target="../slideLayouts/slideLayout5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0.xml"/></Relationships>
</file>

<file path=ppt/slides/_rels/slide2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6.jpeg"/><Relationship Id="rId3" Type="http://schemas.openxmlformats.org/officeDocument/2006/relationships/notesSlide" Target="../notesSlides/notesSlide4.xml"/><Relationship Id="rId7" Type="http://schemas.openxmlformats.org/officeDocument/2006/relationships/image" Target="../media/image12.jpeg"/><Relationship Id="rId12"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jpeg"/><Relationship Id="rId11" Type="http://schemas.openxmlformats.org/officeDocument/2006/relationships/oleObject" Target="../embeddings/oleObject1.bin"/><Relationship Id="rId5" Type="http://schemas.openxmlformats.org/officeDocument/2006/relationships/image" Target="../media/image10.jpeg"/><Relationship Id="rId15" Type="http://schemas.openxmlformats.org/officeDocument/2006/relationships/image" Target="../media/image18.jpe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srcRect/>
          <a:stretch>
            <a:fillRect/>
          </a:stretch>
        </p:blipFill>
        <p:spPr bwMode="auto">
          <a:xfrm>
            <a:off x="0" y="5286388"/>
            <a:ext cx="9215470" cy="1571612"/>
          </a:xfrm>
          <a:prstGeom prst="rect">
            <a:avLst/>
          </a:prstGeom>
          <a:noFill/>
          <a:ln w="9525">
            <a:noFill/>
            <a:miter lim="800000"/>
            <a:headEnd/>
            <a:tailEnd/>
          </a:ln>
          <a:effectLst/>
        </p:spPr>
      </p:pic>
      <p:pic>
        <p:nvPicPr>
          <p:cNvPr id="4" name="图片 3" descr="back_pain_doctor.jpg"/>
          <p:cNvPicPr>
            <a:picLocks noChangeAspect="1"/>
          </p:cNvPicPr>
          <p:nvPr/>
        </p:nvPicPr>
        <p:blipFill>
          <a:blip r:embed="rId4" cstate="email"/>
          <a:srcRect/>
          <a:stretch>
            <a:fillRect/>
          </a:stretch>
        </p:blipFill>
        <p:spPr>
          <a:xfrm>
            <a:off x="4143404" y="0"/>
            <a:ext cx="5000596" cy="5348261"/>
          </a:xfrm>
          <a:prstGeom prst="rect">
            <a:avLst/>
          </a:prstGeom>
          <a:ln>
            <a:noFill/>
          </a:ln>
          <a:effectLst>
            <a:softEdge rad="112500"/>
          </a:effectLst>
        </p:spPr>
      </p:pic>
      <p:sp>
        <p:nvSpPr>
          <p:cNvPr id="5" name="剪去单角的矩形 4"/>
          <p:cNvSpPr/>
          <p:nvPr/>
        </p:nvSpPr>
        <p:spPr>
          <a:xfrm>
            <a:off x="0" y="1000108"/>
            <a:ext cx="4357686" cy="2214578"/>
          </a:xfrm>
          <a:prstGeom prst="snip1Rect">
            <a:avLst/>
          </a:prstGeom>
        </p:spPr>
        <p:style>
          <a:lnRef idx="1">
            <a:schemeClr val="accent6"/>
          </a:lnRef>
          <a:fillRef idx="2">
            <a:schemeClr val="accent6"/>
          </a:fillRef>
          <a:effectRef idx="1">
            <a:schemeClr val="accent6"/>
          </a:effectRef>
          <a:fontRef idx="minor">
            <a:schemeClr val="dk1"/>
          </a:fontRef>
        </p:style>
        <p:txBody>
          <a:bodyPr rtlCol="0" anchor="ctr"/>
          <a:lstStyle/>
          <a:p>
            <a:pPr algn="r">
              <a:lnSpc>
                <a:spcPct val="150000"/>
              </a:lnSpc>
            </a:pPr>
            <a:r>
              <a:rPr lang="zh-CN" altLang="en-US" sz="4400" dirty="0" smtClean="0">
                <a:solidFill>
                  <a:schemeClr val="tx1"/>
                </a:solidFill>
                <a:latin typeface="+mj-ea"/>
                <a:ea typeface="+mj-ea"/>
              </a:rPr>
              <a:t>蛛网膜下腔阻滞</a:t>
            </a:r>
            <a:endParaRPr lang="en-US" altLang="zh-CN" sz="4400" dirty="0" smtClean="0">
              <a:solidFill>
                <a:schemeClr val="tx1"/>
              </a:solidFill>
              <a:latin typeface="+mj-ea"/>
              <a:ea typeface="+mj-ea"/>
            </a:endParaRPr>
          </a:p>
          <a:p>
            <a:pPr algn="r">
              <a:lnSpc>
                <a:spcPct val="150000"/>
              </a:lnSpc>
            </a:pPr>
            <a:r>
              <a:rPr lang="en-US" altLang="zh-CN" dirty="0" smtClean="0">
                <a:solidFill>
                  <a:schemeClr val="tx1"/>
                </a:solidFill>
                <a:latin typeface="+mj-ea"/>
                <a:ea typeface="+mj-ea"/>
              </a:rPr>
              <a:t>——</a:t>
            </a:r>
            <a:r>
              <a:rPr lang="zh-CN" altLang="en-US" dirty="0" smtClean="0">
                <a:solidFill>
                  <a:schemeClr val="tx1"/>
                </a:solidFill>
                <a:latin typeface="+mj-ea"/>
                <a:ea typeface="+mj-ea"/>
              </a:rPr>
              <a:t>你该知道的</a:t>
            </a:r>
            <a:r>
              <a:rPr lang="en-US" altLang="zh-CN" dirty="0" smtClean="0">
                <a:solidFill>
                  <a:schemeClr val="tx1"/>
                </a:solidFill>
                <a:latin typeface="+mj-ea"/>
                <a:ea typeface="+mj-ea"/>
              </a:rPr>
              <a:t>N</a:t>
            </a:r>
            <a:r>
              <a:rPr lang="zh-CN" altLang="en-US" dirty="0" smtClean="0">
                <a:solidFill>
                  <a:schemeClr val="tx1"/>
                </a:solidFill>
                <a:latin typeface="+mj-ea"/>
                <a:ea typeface="+mj-ea"/>
              </a:rPr>
              <a:t>件事</a:t>
            </a:r>
            <a:endParaRPr lang="en-US" altLang="zh-CN" dirty="0" smtClean="0">
              <a:solidFill>
                <a:schemeClr val="tx1"/>
              </a:solidFill>
              <a:latin typeface="+mj-ea"/>
              <a:ea typeface="+mj-ea"/>
            </a:endParaRPr>
          </a:p>
          <a:p>
            <a:endParaRPr lang="en-US" altLang="zh-CN" dirty="0" smtClean="0">
              <a:solidFill>
                <a:schemeClr val="tx1"/>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1500174"/>
            <a:ext cx="9144000" cy="4786346"/>
          </a:xfrm>
          <a:prstGeom prst="rect">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3" name="内容占位符 12"/>
          <p:cNvGraphicFramePr>
            <a:graphicFrameLocks noGrp="1"/>
          </p:cNvGraphicFramePr>
          <p:nvPr>
            <p:ph idx="1"/>
          </p:nvPr>
        </p:nvGraphicFramePr>
        <p:xfrm>
          <a:off x="457200" y="1461534"/>
          <a:ext cx="4400552" cy="4937760"/>
        </p:xfrm>
        <a:graphic>
          <a:graphicData uri="http://schemas.openxmlformats.org/drawingml/2006/table">
            <a:tbl>
              <a:tblPr firstRow="1" bandRow="1">
                <a:tableStyleId>{8799B23B-EC83-4686-B30A-512413B5E67A}</a:tableStyleId>
              </a:tblPr>
              <a:tblGrid>
                <a:gridCol w="2053525"/>
                <a:gridCol w="2347027"/>
              </a:tblGrid>
              <a:tr h="370840">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休克</a:t>
                      </a:r>
                    </a:p>
                  </a:txBody>
                  <a:tcPr>
                    <a:lnR w="127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过敏</a:t>
                      </a:r>
                    </a:p>
                  </a:txBody>
                  <a:tcPr>
                    <a:lnL w="12700" cap="flat" cmpd="sng" algn="ctr">
                      <a:solidFill>
                        <a:srgbClr val="0070C0"/>
                      </a:solidFill>
                      <a:prstDash val="solid"/>
                      <a:round/>
                      <a:headEnd type="none" w="med" len="med"/>
                      <a:tailEnd type="none" w="med" len="med"/>
                    </a:lnL>
                  </a:tcPr>
                </a:tc>
              </a:tr>
              <a:tr h="370840">
                <a:tc gridSpan="2">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中枢神经系统疾病</a:t>
                      </a:r>
                    </a:p>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脑脊膜炎、脊髓炎、颅压升高</a:t>
                      </a:r>
                    </a:p>
                  </a:txBody>
                  <a:tcPr/>
                </a:tc>
                <a:tc hMerge="1">
                  <a:txBody>
                    <a:bodyPr/>
                    <a:lstStyle/>
                    <a:p>
                      <a:endParaRPr lang="zh-CN" altLang="en-US"/>
                    </a:p>
                  </a:txBody>
                  <a:tcPr/>
                </a:tc>
              </a:tr>
              <a:tr h="370840">
                <a:tc gridSpan="2">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凝血功能障碍</a:t>
                      </a:r>
                    </a:p>
                  </a:txBody>
                  <a:tcPr/>
                </a:tc>
                <a:tc hMerge="1">
                  <a:txBody>
                    <a:bodyPr/>
                    <a:lstStyle/>
                    <a:p>
                      <a:endParaRPr lang="zh-CN" altLang="en-US"/>
                    </a:p>
                  </a:txBody>
                  <a:tcPr/>
                </a:tc>
              </a:tr>
              <a:tr h="370840">
                <a:tc gridSpan="2">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穿刺部位炎症或感染</a:t>
                      </a:r>
                      <a:r>
                        <a:rPr lang="en-US" altLang="zh-CN" sz="2400" b="0" dirty="0" smtClean="0"/>
                        <a:t>,</a:t>
                      </a:r>
                      <a:r>
                        <a:rPr lang="zh-CN" altLang="en-US" sz="2400" b="0" dirty="0" smtClean="0"/>
                        <a:t>败血症</a:t>
                      </a:r>
                    </a:p>
                  </a:txBody>
                  <a:tcPr/>
                </a:tc>
                <a:tc hMerge="1">
                  <a:txBody>
                    <a:bodyPr/>
                    <a:lstStyle/>
                    <a:p>
                      <a:endParaRPr lang="zh-CN" altLang="en-US"/>
                    </a:p>
                  </a:txBody>
                  <a:tcPr/>
                </a:tc>
              </a:tr>
              <a:tr h="370840">
                <a:tc gridSpan="2">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2400" b="0" dirty="0" smtClean="0"/>
                        <a:t>脊椎外伤、结核</a:t>
                      </a:r>
                    </a:p>
                  </a:txBody>
                  <a:tcPr/>
                </a:tc>
                <a:tc hMerge="1">
                  <a:txBody>
                    <a:bodyPr/>
                    <a:lstStyle/>
                    <a:p>
                      <a:endParaRPr lang="zh-CN" altLang="en-US"/>
                    </a:p>
                  </a:txBody>
                  <a:tcPr/>
                </a:tc>
              </a:tr>
              <a:tr h="370840">
                <a:tc gridSpan="2">
                  <a:txBody>
                    <a:bodyPr/>
                    <a:lstStyle/>
                    <a:p>
                      <a:pPr>
                        <a:lnSpc>
                          <a:spcPct val="150000"/>
                        </a:lnSpc>
                      </a:pPr>
                      <a:r>
                        <a:rPr lang="zh-CN" altLang="en-US" sz="2400" b="0" dirty="0" smtClean="0"/>
                        <a:t>精神病</a:t>
                      </a:r>
                      <a:r>
                        <a:rPr lang="en-US" altLang="zh-CN" sz="2400" b="0" dirty="0" smtClean="0"/>
                        <a:t>/</a:t>
                      </a:r>
                      <a:r>
                        <a:rPr lang="zh-CN" altLang="en-US" sz="2400" b="0" dirty="0" smtClean="0"/>
                        <a:t>严重神经官能症</a:t>
                      </a:r>
                      <a:r>
                        <a:rPr lang="en-US" altLang="zh-CN" sz="2400" b="0" dirty="0" smtClean="0"/>
                        <a:t>/</a:t>
                      </a:r>
                      <a:r>
                        <a:rPr lang="zh-CN" altLang="en-US" sz="2400" b="0" dirty="0" smtClean="0"/>
                        <a:t>小儿</a:t>
                      </a:r>
                      <a:endParaRPr lang="en-US" altLang="zh-CN" sz="2400" b="0" dirty="0" smtClean="0"/>
                    </a:p>
                    <a:p>
                      <a:pPr>
                        <a:lnSpc>
                          <a:spcPct val="150000"/>
                        </a:lnSpc>
                      </a:pPr>
                      <a:r>
                        <a:rPr lang="zh-CN" altLang="en-US" sz="2400" b="0" dirty="0" smtClean="0"/>
                        <a:t>不能合作的病人</a:t>
                      </a:r>
                      <a:endParaRPr lang="zh-CN" altLang="en-US" sz="2400" b="0" dirty="0">
                        <a:solidFill>
                          <a:schemeClr val="bg1"/>
                        </a:solidFill>
                      </a:endParaRPr>
                    </a:p>
                  </a:txBody>
                  <a:tcPr/>
                </a:tc>
                <a:tc hMerge="1">
                  <a:txBody>
                    <a:bodyPr/>
                    <a:lstStyle/>
                    <a:p>
                      <a:endParaRPr lang="zh-CN" altLang="en-US"/>
                    </a:p>
                  </a:txBody>
                  <a:tcPr/>
                </a:tc>
              </a:tr>
            </a:tbl>
          </a:graphicData>
        </a:graphic>
      </p:graphicFrame>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6" name="标题 1"/>
          <p:cNvSpPr txBox="1">
            <a:spLocks/>
          </p:cNvSpPr>
          <p:nvPr/>
        </p:nvSpPr>
        <p:spPr>
          <a:xfrm>
            <a:off x="-642974" y="142852"/>
            <a:ext cx="6186502" cy="734994"/>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4000" dirty="0" smtClean="0">
                <a:latin typeface="+mj-lt"/>
                <a:ea typeface="+mj-ea"/>
                <a:cs typeface="+mj-cs"/>
              </a:rPr>
              <a:t>Contraindication</a:t>
            </a:r>
            <a:endParaRPr kumimoji="0" lang="zh-CN" altLang="en-US" sz="4000" b="0" i="0" u="none" strike="noStrike" kern="1200" cap="none" spc="0" normalizeH="0" baseline="0" noProof="0" dirty="0">
              <a:ln>
                <a:noFill/>
              </a:ln>
              <a:solidFill>
                <a:schemeClr val="tx1"/>
              </a:solidFill>
              <a:effectLst/>
              <a:uLnTx/>
              <a:uFillTx/>
              <a:latin typeface="+mj-lt"/>
              <a:ea typeface="+mj-ea"/>
              <a:cs typeface="+mj-cs"/>
            </a:endParaRPr>
          </a:p>
        </p:txBody>
      </p:sp>
      <p:pic>
        <p:nvPicPr>
          <p:cNvPr id="15" name="图片 14" descr="01300000167800121333008434123.gif"/>
          <p:cNvPicPr>
            <a:picLocks noChangeAspect="1"/>
          </p:cNvPicPr>
          <p:nvPr/>
        </p:nvPicPr>
        <p:blipFill>
          <a:blip r:embed="rId2" cstate="email"/>
          <a:srcRect l="11667" t="8876" r="4999" b="16716"/>
          <a:stretch>
            <a:fillRect/>
          </a:stretch>
        </p:blipFill>
        <p:spPr>
          <a:xfrm>
            <a:off x="5000628" y="1428736"/>
            <a:ext cx="3571900" cy="2395543"/>
          </a:xfrm>
          <a:prstGeom prst="snip1Rect">
            <a:avLst/>
          </a:prstGeom>
          <a:ln>
            <a:noFill/>
          </a:ln>
          <a:effectLst>
            <a:outerShdw blurRad="190500" algn="tl" rotWithShape="0">
              <a:srgbClr val="000000">
                <a:alpha val="70000"/>
              </a:srgbClr>
            </a:outerShdw>
          </a:effectLst>
        </p:spPr>
      </p:pic>
      <p:pic>
        <p:nvPicPr>
          <p:cNvPr id="16" name="图片 15" descr="20110505165748541.jpg"/>
          <p:cNvPicPr>
            <a:picLocks noChangeAspect="1"/>
          </p:cNvPicPr>
          <p:nvPr/>
        </p:nvPicPr>
        <p:blipFill>
          <a:blip r:embed="rId3" cstate="email"/>
          <a:srcRect/>
          <a:stretch>
            <a:fillRect/>
          </a:stretch>
        </p:blipFill>
        <p:spPr>
          <a:xfrm>
            <a:off x="5000628" y="4000504"/>
            <a:ext cx="3571900" cy="2390782"/>
          </a:xfrm>
          <a:prstGeom prst="snip1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3" name="标题 1"/>
          <p:cNvSpPr txBox="1">
            <a:spLocks/>
          </p:cNvSpPr>
          <p:nvPr/>
        </p:nvSpPr>
        <p:spPr>
          <a:xfrm>
            <a:off x="-1000164" y="21429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4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目录</a:t>
            </a:r>
            <a:endParaRPr kumimoji="0" lang="zh-CN" altLang="en-US" sz="44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sp>
        <p:nvSpPr>
          <p:cNvPr id="4" name="标题 1"/>
          <p:cNvSpPr txBox="1">
            <a:spLocks/>
          </p:cNvSpPr>
          <p:nvPr/>
        </p:nvSpPr>
        <p:spPr>
          <a:xfrm>
            <a:off x="314324" y="1560522"/>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1. Concept</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1000132" y="2285992"/>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6" name="标题 1"/>
          <p:cNvSpPr txBox="1">
            <a:spLocks/>
          </p:cNvSpPr>
          <p:nvPr/>
        </p:nvSpPr>
        <p:spPr>
          <a:xfrm>
            <a:off x="500034" y="2428868"/>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2. Procedure</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7" name="直接连接符 6"/>
          <p:cNvCxnSpPr/>
          <p:nvPr/>
        </p:nvCxnSpPr>
        <p:spPr>
          <a:xfrm>
            <a:off x="1000132" y="3143248"/>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8" name="标题 1"/>
          <p:cNvSpPr txBox="1">
            <a:spLocks/>
          </p:cNvSpPr>
          <p:nvPr/>
        </p:nvSpPr>
        <p:spPr>
          <a:xfrm>
            <a:off x="1000100" y="3357562"/>
            <a:ext cx="9072626" cy="654032"/>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3. Indication/Contraindication</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9" name="直接连接符 8"/>
          <p:cNvCxnSpPr/>
          <p:nvPr/>
        </p:nvCxnSpPr>
        <p:spPr>
          <a:xfrm>
            <a:off x="1000100" y="4070354"/>
            <a:ext cx="6929486"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10" name="标题 1"/>
          <p:cNvSpPr txBox="1">
            <a:spLocks/>
          </p:cNvSpPr>
          <p:nvPr/>
        </p:nvSpPr>
        <p:spPr>
          <a:xfrm>
            <a:off x="928662" y="4286256"/>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4. Complications</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11" name="直接连接符 10"/>
          <p:cNvCxnSpPr/>
          <p:nvPr/>
        </p:nvCxnSpPr>
        <p:spPr>
          <a:xfrm flipV="1">
            <a:off x="1000100" y="4989546"/>
            <a:ext cx="6929486" cy="11090"/>
          </a:xfrm>
          <a:prstGeom prst="line">
            <a:avLst/>
          </a:prstGeom>
          <a:ln/>
        </p:spPr>
        <p:style>
          <a:lnRef idx="3">
            <a:schemeClr val="accent3"/>
          </a:lnRef>
          <a:fillRef idx="0">
            <a:schemeClr val="accent3"/>
          </a:fillRef>
          <a:effectRef idx="2">
            <a:schemeClr val="accent3"/>
          </a:effectRef>
          <a:fontRef idx="minor">
            <a:schemeClr val="tx1"/>
          </a:fontRef>
        </p:style>
      </p:cxnSp>
      <p:sp>
        <p:nvSpPr>
          <p:cNvPr id="12" name="矩形 11"/>
          <p:cNvSpPr/>
          <p:nvPr/>
        </p:nvSpPr>
        <p:spPr>
          <a:xfrm>
            <a:off x="0" y="1285860"/>
            <a:ext cx="9144000" cy="292895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2"/>
          <p:cNvPicPr>
            <a:picLocks noChangeAspect="1" noChangeArrowheads="1"/>
          </p:cNvPicPr>
          <p:nvPr/>
        </p:nvPicPr>
        <p:blipFill>
          <a:blip r:embed="rId2" cstate="email"/>
          <a:srcRect/>
          <a:stretch>
            <a:fillRect/>
          </a:stretch>
        </p:blipFill>
        <p:spPr bwMode="auto">
          <a:xfrm>
            <a:off x="-142876" y="5072074"/>
            <a:ext cx="9358346"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100010" y="20320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Complication</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标题 1"/>
          <p:cNvSpPr txBox="1">
            <a:spLocks/>
          </p:cNvSpPr>
          <p:nvPr/>
        </p:nvSpPr>
        <p:spPr>
          <a:xfrm>
            <a:off x="285720" y="156052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标题 1"/>
          <p:cNvSpPr txBox="1">
            <a:spLocks/>
          </p:cNvSpPr>
          <p:nvPr/>
        </p:nvSpPr>
        <p:spPr>
          <a:xfrm>
            <a:off x="314324" y="2203464"/>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8" name="图示 7"/>
          <p:cNvGraphicFramePr/>
          <p:nvPr/>
        </p:nvGraphicFramePr>
        <p:xfrm>
          <a:off x="571472" y="2794000"/>
          <a:ext cx="807249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图片 8" descr="imagesfgdh.jpeg"/>
          <p:cNvPicPr>
            <a:picLocks noChangeAspect="1"/>
          </p:cNvPicPr>
          <p:nvPr/>
        </p:nvPicPr>
        <p:blipFill>
          <a:blip r:embed="rId7" cstate="email"/>
          <a:srcRect b="10155"/>
          <a:stretch>
            <a:fillRect/>
          </a:stretch>
        </p:blipFill>
        <p:spPr>
          <a:xfrm>
            <a:off x="428596" y="1785926"/>
            <a:ext cx="3255065" cy="2143140"/>
          </a:xfrm>
          <a:prstGeom prst="rect">
            <a:avLst/>
          </a:prstGeom>
        </p:spPr>
      </p:pic>
      <p:pic>
        <p:nvPicPr>
          <p:cNvPr id="10" name="图片 9" descr="Injection_Syringe_01.jpg"/>
          <p:cNvPicPr>
            <a:picLocks noChangeAspect="1"/>
          </p:cNvPicPr>
          <p:nvPr/>
        </p:nvPicPr>
        <p:blipFill>
          <a:blip r:embed="rId8" cstate="email"/>
          <a:srcRect l="-21625"/>
          <a:stretch>
            <a:fillRect/>
          </a:stretch>
        </p:blipFill>
        <p:spPr>
          <a:xfrm>
            <a:off x="3643306" y="1714488"/>
            <a:ext cx="2000264" cy="2272755"/>
          </a:xfrm>
          <a:prstGeom prst="rect">
            <a:avLst/>
          </a:prstGeom>
          <a:ln>
            <a:noFill/>
          </a:ln>
          <a:effectLst>
            <a:softEdge rad="112500"/>
          </a:effectLst>
        </p:spPr>
      </p:pic>
      <p:pic>
        <p:nvPicPr>
          <p:cNvPr id="12" name="图片 11" descr="delayed.png"/>
          <p:cNvPicPr>
            <a:picLocks noChangeAspect="1"/>
          </p:cNvPicPr>
          <p:nvPr/>
        </p:nvPicPr>
        <p:blipFill>
          <a:blip r:embed="rId9" cstate="email"/>
          <a:srcRect t="2896" r="10231"/>
          <a:stretch>
            <a:fillRect/>
          </a:stretch>
        </p:blipFill>
        <p:spPr>
          <a:xfrm>
            <a:off x="6561471" y="1714488"/>
            <a:ext cx="2082495" cy="23240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412" name="Freeform 28" descr="© INSCALE GmbH, 26.05.2010&#10;http://www.presentationload.com/"/>
          <p:cNvSpPr>
            <a:spLocks/>
          </p:cNvSpPr>
          <p:nvPr/>
        </p:nvSpPr>
        <p:spPr bwMode="gray">
          <a:xfrm>
            <a:off x="6715093" y="1293797"/>
            <a:ext cx="2046287" cy="503238"/>
          </a:xfrm>
          <a:custGeom>
            <a:avLst/>
            <a:gdLst/>
            <a:ahLst/>
            <a:cxnLst>
              <a:cxn ang="0">
                <a:pos x="621" y="113"/>
              </a:cxn>
              <a:cxn ang="0">
                <a:pos x="599"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9" y="113"/>
                  <a:pt x="599" y="113"/>
                  <a:pt x="599"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8"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C9C9C9"/>
              </a:gs>
              <a:gs pos="100000">
                <a:srgbClr val="C9C9C9">
                  <a:gamma/>
                  <a:tint val="22353"/>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1" name="Freeform 27" descr="© INSCALE GmbH, 26.05.2010&#10;http://www.presentationload.com/"/>
          <p:cNvSpPr>
            <a:spLocks/>
          </p:cNvSpPr>
          <p:nvPr/>
        </p:nvSpPr>
        <p:spPr bwMode="gray">
          <a:xfrm>
            <a:off x="5099018" y="1293797"/>
            <a:ext cx="2047875" cy="503238"/>
          </a:xfrm>
          <a:custGeom>
            <a:avLst/>
            <a:gdLst/>
            <a:ahLst/>
            <a:cxnLst>
              <a:cxn ang="0">
                <a:pos x="621" y="113"/>
              </a:cxn>
              <a:cxn ang="0">
                <a:pos x="598"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8" y="113"/>
                  <a:pt x="598" y="113"/>
                  <a:pt x="598"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7"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DBDBDB"/>
              </a:gs>
              <a:gs pos="100000">
                <a:srgbClr val="DBDBDB">
                  <a:gamma/>
                  <a:tint val="16078"/>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0" name="Freeform 26" descr="© INSCALE GmbH, 26.05.2010&#10;http://www.presentationload.com/"/>
          <p:cNvSpPr>
            <a:spLocks/>
          </p:cNvSpPr>
          <p:nvPr/>
        </p:nvSpPr>
        <p:spPr bwMode="gray">
          <a:xfrm>
            <a:off x="3481355" y="1293797"/>
            <a:ext cx="2051050" cy="503238"/>
          </a:xfrm>
          <a:custGeom>
            <a:avLst/>
            <a:gdLst/>
            <a:ahLst/>
            <a:cxnLst>
              <a:cxn ang="0">
                <a:pos x="622" y="113"/>
              </a:cxn>
              <a:cxn ang="0">
                <a:pos x="599" y="113"/>
              </a:cxn>
              <a:cxn ang="0">
                <a:pos x="577" y="90"/>
              </a:cxn>
              <a:cxn ang="0">
                <a:pos x="577" y="22"/>
              </a:cxn>
              <a:cxn ang="0">
                <a:pos x="554" y="0"/>
              </a:cxn>
              <a:cxn ang="0">
                <a:pos x="91" y="0"/>
              </a:cxn>
              <a:cxn ang="0">
                <a:pos x="68" y="22"/>
              </a:cxn>
              <a:cxn ang="0">
                <a:pos x="68" y="90"/>
              </a:cxn>
              <a:cxn ang="0">
                <a:pos x="46" y="113"/>
              </a:cxn>
              <a:cxn ang="0">
                <a:pos x="23" y="113"/>
              </a:cxn>
              <a:cxn ang="0">
                <a:pos x="0" y="136"/>
              </a:cxn>
              <a:cxn ang="0">
                <a:pos x="0" y="158"/>
              </a:cxn>
              <a:cxn ang="0">
                <a:pos x="645" y="158"/>
              </a:cxn>
              <a:cxn ang="0">
                <a:pos x="645" y="136"/>
              </a:cxn>
              <a:cxn ang="0">
                <a:pos x="622" y="113"/>
              </a:cxn>
            </a:cxnLst>
            <a:rect l="0" t="0" r="r" b="b"/>
            <a:pathLst>
              <a:path w="645" h="158">
                <a:moveTo>
                  <a:pt x="622" y="113"/>
                </a:moveTo>
                <a:cubicBezTo>
                  <a:pt x="599" y="113"/>
                  <a:pt x="599" y="113"/>
                  <a:pt x="599" y="113"/>
                </a:cubicBezTo>
                <a:cubicBezTo>
                  <a:pt x="587" y="113"/>
                  <a:pt x="577" y="103"/>
                  <a:pt x="577" y="90"/>
                </a:cubicBezTo>
                <a:cubicBezTo>
                  <a:pt x="577" y="22"/>
                  <a:pt x="577" y="22"/>
                  <a:pt x="577" y="22"/>
                </a:cubicBezTo>
                <a:cubicBezTo>
                  <a:pt x="577" y="10"/>
                  <a:pt x="566" y="0"/>
                  <a:pt x="554" y="0"/>
                </a:cubicBezTo>
                <a:cubicBezTo>
                  <a:pt x="91" y="0"/>
                  <a:pt x="91" y="0"/>
                  <a:pt x="91" y="0"/>
                </a:cubicBezTo>
                <a:cubicBezTo>
                  <a:pt x="79" y="0"/>
                  <a:pt x="68" y="10"/>
                  <a:pt x="68" y="22"/>
                </a:cubicBezTo>
                <a:cubicBezTo>
                  <a:pt x="68" y="90"/>
                  <a:pt x="68" y="90"/>
                  <a:pt x="68" y="90"/>
                </a:cubicBezTo>
                <a:cubicBezTo>
                  <a:pt x="68" y="103"/>
                  <a:pt x="58" y="113"/>
                  <a:pt x="46" y="113"/>
                </a:cubicBezTo>
                <a:cubicBezTo>
                  <a:pt x="23" y="113"/>
                  <a:pt x="23" y="113"/>
                  <a:pt x="23" y="113"/>
                </a:cubicBezTo>
                <a:cubicBezTo>
                  <a:pt x="11" y="113"/>
                  <a:pt x="0" y="123"/>
                  <a:pt x="0" y="136"/>
                </a:cubicBezTo>
                <a:cubicBezTo>
                  <a:pt x="0" y="158"/>
                  <a:pt x="0" y="158"/>
                  <a:pt x="0" y="158"/>
                </a:cubicBezTo>
                <a:cubicBezTo>
                  <a:pt x="645" y="158"/>
                  <a:pt x="645" y="158"/>
                  <a:pt x="645" y="158"/>
                </a:cubicBezTo>
                <a:cubicBezTo>
                  <a:pt x="645" y="136"/>
                  <a:pt x="645" y="136"/>
                  <a:pt x="645" y="136"/>
                </a:cubicBezTo>
                <a:cubicBezTo>
                  <a:pt x="645" y="123"/>
                  <a:pt x="635" y="113"/>
                  <a:pt x="622" y="113"/>
                </a:cubicBezTo>
                <a:close/>
              </a:path>
            </a:pathLst>
          </a:custGeom>
          <a:gradFill rotWithShape="1">
            <a:gsLst>
              <a:gs pos="0">
                <a:srgbClr val="C9C9C9"/>
              </a:gs>
              <a:gs pos="100000">
                <a:srgbClr val="C9C9C9">
                  <a:gamma/>
                  <a:tint val="22353"/>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9" name="Freeform 25" descr="© INSCALE GmbH, 26.05.2010&#10;http://www.presentationload.com/"/>
          <p:cNvSpPr>
            <a:spLocks/>
          </p:cNvSpPr>
          <p:nvPr/>
        </p:nvSpPr>
        <p:spPr bwMode="gray">
          <a:xfrm>
            <a:off x="1866868" y="1293797"/>
            <a:ext cx="2047875"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6"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7"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6"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DBDBDB"/>
              </a:gs>
              <a:gs pos="100000">
                <a:srgbClr val="DBDBDB">
                  <a:gamma/>
                  <a:tint val="16078"/>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8" name="Freeform 24" descr="© INSCALE GmbH, 26.05.2010&#10;http://www.presentationload.com/"/>
          <p:cNvSpPr>
            <a:spLocks/>
          </p:cNvSpPr>
          <p:nvPr/>
        </p:nvSpPr>
        <p:spPr bwMode="gray">
          <a:xfrm>
            <a:off x="269158" y="1302186"/>
            <a:ext cx="2046288"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5"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6"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5"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126AA0">
                  <a:gamma/>
                  <a:tint val="60784"/>
                  <a:invGamma/>
                </a:srgbClr>
              </a:gs>
              <a:gs pos="100000">
                <a:srgbClr val="126AA0"/>
              </a:gs>
            </a:gsLst>
            <a:lin ang="5400000" scaled="1"/>
          </a:gradFill>
          <a:ln w="12700" cmpd="sng">
            <a:noFill/>
            <a:round/>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3" name="AutoShape 29" descr="© INSCALE GmbH, 26.05.2010&#10;http://www.presentationload.com/"/>
          <p:cNvSpPr>
            <a:spLocks noChangeArrowheads="1"/>
          </p:cNvSpPr>
          <p:nvPr/>
        </p:nvSpPr>
        <p:spPr bwMode="gray">
          <a:xfrm>
            <a:off x="252380" y="1652571"/>
            <a:ext cx="8605868" cy="4729185"/>
          </a:xfrm>
          <a:prstGeom prst="roundRect">
            <a:avLst>
              <a:gd name="adj" fmla="val 1838"/>
            </a:avLst>
          </a:prstGeom>
          <a:ln>
            <a:headEnd/>
            <a:tailEnd/>
          </a:ln>
        </p:spPr>
        <p:style>
          <a:lnRef idx="1">
            <a:schemeClr val="accent3"/>
          </a:lnRef>
          <a:fillRef idx="2">
            <a:schemeClr val="accent3"/>
          </a:fillRef>
          <a:effectRef idx="1">
            <a:schemeClr val="accent3"/>
          </a:effectRef>
          <a:fontRef idx="minor">
            <a:schemeClr val="dk1"/>
          </a:fontRef>
        </p:style>
        <p:txBody>
          <a:bodyPr/>
          <a:lstStyle/>
          <a:p>
            <a:endParaRPr lang="de-DE"/>
          </a:p>
        </p:txBody>
      </p:sp>
      <p:sp>
        <p:nvSpPr>
          <p:cNvPr id="272465" name="Rectangle 81" descr="© INSCALE GmbH, 26.05.2010&#10;http://www.presentationload.com/"/>
          <p:cNvSpPr>
            <a:spLocks noChangeArrowheads="1"/>
          </p:cNvSpPr>
          <p:nvPr/>
        </p:nvSpPr>
        <p:spPr bwMode="gray">
          <a:xfrm>
            <a:off x="395255" y="1943085"/>
            <a:ext cx="4022725" cy="1009648"/>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288000" tIns="0" rIns="0" bIns="0" anchor="ctr"/>
          <a:lstStyle/>
          <a:p>
            <a:pPr defTabSz="801688" eaLnBrk="0" hangingPunct="0">
              <a:defRPr/>
            </a:pPr>
            <a:r>
              <a:rPr lang="de-DE" sz="4400" b="1" dirty="0" smtClean="0">
                <a:solidFill>
                  <a:srgbClr val="000000"/>
                </a:solidFill>
                <a:latin typeface="Calibri" pitchFamily="34" charset="0"/>
                <a:cs typeface="Arial" charset="0"/>
              </a:rPr>
              <a:t>Infection</a:t>
            </a:r>
            <a:endParaRPr lang="de-DE" sz="4400" b="1" dirty="0">
              <a:solidFill>
                <a:srgbClr val="000000"/>
              </a:solidFill>
              <a:latin typeface="Calibri" pitchFamily="34" charset="0"/>
              <a:cs typeface="Arial" charset="0"/>
            </a:endParaRPr>
          </a:p>
        </p:txBody>
      </p:sp>
      <p:sp>
        <p:nvSpPr>
          <p:cNvPr id="272415" name="Rectangle 5" descr="© INSCALE GmbH, 26.05.2010&#10;http://www.presentationload.com/"/>
          <p:cNvSpPr>
            <a:spLocks noChangeArrowheads="1"/>
          </p:cNvSpPr>
          <p:nvPr/>
        </p:nvSpPr>
        <p:spPr bwMode="gray">
          <a:xfrm>
            <a:off x="395255" y="2928934"/>
            <a:ext cx="4033837" cy="307500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blurRad="127000" dist="38100" dir="2700000" algn="tl" rotWithShape="0">
              <a:prstClr val="black">
                <a:alpha val="40000"/>
              </a:prstClr>
            </a:outerShdw>
          </a:effectLst>
        </p:spPr>
        <p:txBody>
          <a:bodyPr lIns="108000" tIns="108000" rIns="144000" bIns="72000"/>
          <a:lstStyle/>
          <a:p>
            <a:pPr marL="190500" indent="-190500">
              <a:lnSpc>
                <a:spcPct val="95000"/>
              </a:lnSpc>
              <a:spcAft>
                <a:spcPct val="40000"/>
              </a:spcAft>
              <a:buClr>
                <a:srgbClr val="292929"/>
              </a:buClr>
              <a:buFont typeface="Wingdings" pitchFamily="2" charset="2"/>
              <a:buChar char="§"/>
            </a:pPr>
            <a:endParaRPr lang="de-DE" sz="3200" dirty="0"/>
          </a:p>
        </p:txBody>
      </p:sp>
      <p:sp>
        <p:nvSpPr>
          <p:cNvPr id="272490" name="Text Box 106" descr="© INSCALE GmbH, 26.05.2010&#10;http://www.presentationload.com/"/>
          <p:cNvSpPr txBox="1">
            <a:spLocks noChangeArrowheads="1"/>
          </p:cNvSpPr>
          <p:nvPr/>
        </p:nvSpPr>
        <p:spPr bwMode="gray">
          <a:xfrm>
            <a:off x="484155" y="1293797"/>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solidFill>
                  <a:schemeClr val="bg1"/>
                </a:solidFill>
              </a:rPr>
              <a:t>Infection</a:t>
            </a:r>
            <a:endParaRPr lang="de-DE" sz="1600" dirty="0">
              <a:solidFill>
                <a:schemeClr val="bg1"/>
              </a:solidFill>
            </a:endParaRPr>
          </a:p>
        </p:txBody>
      </p:sp>
      <p:sp>
        <p:nvSpPr>
          <p:cNvPr id="272491" name="Text Box 107" descr="© INSCALE GmbH, 26.05.2010&#10;http://www.presentationload.com/"/>
          <p:cNvSpPr txBox="1">
            <a:spLocks noChangeArrowheads="1"/>
          </p:cNvSpPr>
          <p:nvPr/>
        </p:nvSpPr>
        <p:spPr bwMode="gray">
          <a:xfrm>
            <a:off x="6942105"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Hematoma</a:t>
            </a:r>
            <a:endParaRPr lang="de-DE" sz="1600" dirty="0"/>
          </a:p>
        </p:txBody>
      </p:sp>
      <p:sp>
        <p:nvSpPr>
          <p:cNvPr id="272492" name="Text Box 108" descr="© INSCALE GmbH, 26.05.2010&#10;http://www.presentationload.com/"/>
          <p:cNvSpPr txBox="1">
            <a:spLocks noChangeArrowheads="1"/>
          </p:cNvSpPr>
          <p:nvPr/>
        </p:nvSpPr>
        <p:spPr bwMode="gray">
          <a:xfrm>
            <a:off x="3706780"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Nerve Root</a:t>
            </a:r>
            <a:endParaRPr lang="de-DE" sz="1600" dirty="0"/>
          </a:p>
        </p:txBody>
      </p:sp>
      <p:sp>
        <p:nvSpPr>
          <p:cNvPr id="272494" name="Text Box 110" descr="© INSCALE GmbH, 26.05.2010&#10;http://www.presentationload.com/"/>
          <p:cNvSpPr txBox="1">
            <a:spLocks noChangeArrowheads="1"/>
          </p:cNvSpPr>
          <p:nvPr/>
        </p:nvSpPr>
        <p:spPr bwMode="gray">
          <a:xfrm>
            <a:off x="2104993" y="1293797"/>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Spinal</a:t>
            </a:r>
            <a:endParaRPr lang="de-DE" sz="1600" dirty="0"/>
          </a:p>
        </p:txBody>
      </p:sp>
      <p:sp>
        <p:nvSpPr>
          <p:cNvPr id="2" name="_ID135682048"/>
          <p:cNvSpPr/>
          <p:nvPr/>
        </p:nvSpPr>
        <p:spPr>
          <a:xfrm>
            <a:off x="-71470" y="5983399"/>
            <a:ext cx="914400" cy="612648"/>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 Box 109" descr="© INSCALE GmbH, 26.05.2010&#10;http://www.presentationload.com/"/>
          <p:cNvSpPr txBox="1">
            <a:spLocks noChangeArrowheads="1"/>
          </p:cNvSpPr>
          <p:nvPr/>
        </p:nvSpPr>
        <p:spPr bwMode="gray">
          <a:xfrm>
            <a:off x="5324443"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Bleed</a:t>
            </a:r>
            <a:endParaRPr lang="de-DE" sz="1600" dirty="0"/>
          </a:p>
        </p:txBody>
      </p:sp>
      <p:pic>
        <p:nvPicPr>
          <p:cNvPr id="24" name="图片 23" descr="图片1.png"/>
          <p:cNvPicPr>
            <a:picLocks noChangeAspect="1"/>
          </p:cNvPicPr>
          <p:nvPr/>
        </p:nvPicPr>
        <p:blipFill>
          <a:blip r:embed="rId3" cstate="email"/>
          <a:stretch>
            <a:fillRect/>
          </a:stretch>
        </p:blipFill>
        <p:spPr>
          <a:xfrm>
            <a:off x="5214910" y="1952601"/>
            <a:ext cx="3143272" cy="4235039"/>
          </a:xfrm>
          <a:prstGeom prst="rect">
            <a:avLst/>
          </a:prstGeom>
          <a:ln>
            <a:noFill/>
          </a:ln>
          <a:effectLst>
            <a:softEdge rad="112500"/>
          </a:effectLst>
        </p:spPr>
      </p:pic>
      <p:cxnSp>
        <p:nvCxnSpPr>
          <p:cNvPr id="25" name="直接连接符 24"/>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26" name="标题 1"/>
          <p:cNvSpPr txBox="1">
            <a:spLocks/>
          </p:cNvSpPr>
          <p:nvPr/>
        </p:nvSpPr>
        <p:spPr>
          <a:xfrm>
            <a:off x="-1143040" y="142852"/>
            <a:ext cx="7358114" cy="65403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1"/>
                </a:solidFill>
                <a:effectLst/>
                <a:uLnTx/>
                <a:uFillTx/>
                <a:latin typeface="+mj-lt"/>
                <a:ea typeface="+mj-ea"/>
                <a:cs typeface="+mj-cs"/>
              </a:rPr>
              <a:t>Puncture</a:t>
            </a:r>
            <a:r>
              <a:rPr kumimoji="0" lang="en-US" altLang="zh-CN" sz="4000" b="0" i="0" u="none" strike="noStrike" kern="1200" cap="none" spc="0" normalizeH="0" noProof="0" dirty="0" smtClean="0">
                <a:ln>
                  <a:noFill/>
                </a:ln>
                <a:solidFill>
                  <a:schemeClr val="tx1"/>
                </a:solidFill>
                <a:effectLst/>
                <a:uLnTx/>
                <a:uFillTx/>
                <a:latin typeface="+mj-lt"/>
                <a:ea typeface="+mj-ea"/>
                <a:cs typeface="+mj-cs"/>
              </a:rPr>
              <a:t> Related</a:t>
            </a:r>
            <a:endParaRPr kumimoji="0" lang="zh-CN" alt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27" name="矩形 26"/>
          <p:cNvSpPr/>
          <p:nvPr/>
        </p:nvSpPr>
        <p:spPr>
          <a:xfrm>
            <a:off x="500034" y="3000372"/>
            <a:ext cx="3643338" cy="27146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90500" indent="-190500">
              <a:lnSpc>
                <a:spcPct val="95000"/>
              </a:lnSpc>
              <a:spcAft>
                <a:spcPct val="40000"/>
              </a:spcAft>
              <a:buClr>
                <a:srgbClr val="292929"/>
              </a:buClr>
              <a:buFont typeface="Wingdings" pitchFamily="2" charset="2"/>
              <a:buChar char="§"/>
            </a:pPr>
            <a:r>
              <a:rPr lang="en-US" sz="2800" dirty="0" smtClean="0">
                <a:solidFill>
                  <a:schemeClr val="tx1"/>
                </a:solidFill>
              </a:rPr>
              <a:t>Meningitis </a:t>
            </a:r>
          </a:p>
          <a:p>
            <a:pPr marL="190500" indent="-190500">
              <a:lnSpc>
                <a:spcPct val="95000"/>
              </a:lnSpc>
              <a:spcAft>
                <a:spcPct val="40000"/>
              </a:spcAft>
              <a:buClr>
                <a:srgbClr val="292929"/>
              </a:buClr>
              <a:buFont typeface="Wingdings" pitchFamily="2" charset="2"/>
              <a:buChar char="§"/>
            </a:pPr>
            <a:r>
              <a:rPr lang="en-US" sz="2800" dirty="0" err="1" smtClean="0">
                <a:solidFill>
                  <a:schemeClr val="tx1"/>
                </a:solidFill>
              </a:rPr>
              <a:t>Arachnoiditis</a:t>
            </a:r>
            <a:endParaRPr lang="en-US" sz="2800" dirty="0" smtClean="0">
              <a:solidFill>
                <a:schemeClr val="tx1"/>
              </a:solidFill>
            </a:endParaRPr>
          </a:p>
          <a:p>
            <a:pPr marL="190500" indent="-190500">
              <a:lnSpc>
                <a:spcPct val="95000"/>
              </a:lnSpc>
              <a:spcAft>
                <a:spcPct val="40000"/>
              </a:spcAft>
              <a:buClr>
                <a:srgbClr val="292929"/>
              </a:buClr>
              <a:buFont typeface="Wingdings" pitchFamily="2" charset="2"/>
              <a:buChar char="§"/>
            </a:pPr>
            <a:r>
              <a:rPr lang="en-US" sz="2800" dirty="0" smtClean="0">
                <a:solidFill>
                  <a:schemeClr val="tx1"/>
                </a:solidFill>
              </a:rPr>
              <a:t>Abscess</a:t>
            </a:r>
          </a:p>
        </p:txBody>
      </p:sp>
      <p:sp>
        <p:nvSpPr>
          <p:cNvPr id="28" name="矩形 27"/>
          <p:cNvSpPr/>
          <p:nvPr/>
        </p:nvSpPr>
        <p:spPr>
          <a:xfrm>
            <a:off x="357158" y="2928934"/>
            <a:ext cx="4071966" cy="3214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b="1" dirty="0" smtClean="0">
                <a:solidFill>
                  <a:schemeClr val="tx1"/>
                </a:solidFill>
              </a:rPr>
              <a:t>1. </a:t>
            </a:r>
            <a:r>
              <a:rPr lang="en-US" sz="2000" dirty="0" smtClean="0">
                <a:solidFill>
                  <a:schemeClr val="tx1"/>
                </a:solidFill>
              </a:rPr>
              <a:t>Back or vertebral pain</a:t>
            </a:r>
            <a:endParaRPr lang="zh-CN" altLang="en-US" sz="2000" dirty="0" smtClean="0">
              <a:solidFill>
                <a:schemeClr val="tx1"/>
              </a:solidFill>
            </a:endParaRPr>
          </a:p>
          <a:p>
            <a:pPr>
              <a:lnSpc>
                <a:spcPct val="150000"/>
              </a:lnSpc>
            </a:pPr>
            <a:r>
              <a:rPr lang="en-US" sz="2000" b="1" dirty="0" smtClean="0">
                <a:solidFill>
                  <a:schemeClr val="tx1"/>
                </a:solidFill>
              </a:rPr>
              <a:t>2. </a:t>
            </a:r>
            <a:r>
              <a:rPr lang="en-US" sz="2000" dirty="0" smtClean="0">
                <a:solidFill>
                  <a:schemeClr val="tx1"/>
                </a:solidFill>
              </a:rPr>
              <a:t>Nerve root pain</a:t>
            </a:r>
            <a:endParaRPr lang="zh-CN" altLang="en-US" sz="2000" dirty="0" smtClean="0">
              <a:solidFill>
                <a:schemeClr val="tx1"/>
              </a:solidFill>
            </a:endParaRPr>
          </a:p>
          <a:p>
            <a:pPr>
              <a:lnSpc>
                <a:spcPct val="150000"/>
              </a:lnSpc>
            </a:pPr>
            <a:r>
              <a:rPr lang="en-US" sz="2000" b="1" dirty="0" smtClean="0">
                <a:solidFill>
                  <a:schemeClr val="tx1"/>
                </a:solidFill>
              </a:rPr>
              <a:t>3. </a:t>
            </a:r>
            <a:r>
              <a:rPr lang="en-US" sz="2000" dirty="0" smtClean="0">
                <a:solidFill>
                  <a:schemeClr val="tx1"/>
                </a:solidFill>
              </a:rPr>
              <a:t>Motor / sensory deficits </a:t>
            </a:r>
          </a:p>
          <a:p>
            <a:pPr>
              <a:lnSpc>
                <a:spcPct val="150000"/>
              </a:lnSpc>
            </a:pPr>
            <a:r>
              <a:rPr lang="en-US" sz="2000" dirty="0" smtClean="0">
                <a:solidFill>
                  <a:schemeClr val="tx1"/>
                </a:solidFill>
              </a:rPr>
              <a:t>or sphincter dysfunction. </a:t>
            </a:r>
            <a:endParaRPr lang="zh-CN" altLang="en-US" sz="2000" dirty="0" smtClean="0">
              <a:solidFill>
                <a:schemeClr val="tx1"/>
              </a:solidFill>
            </a:endParaRPr>
          </a:p>
          <a:p>
            <a:pPr>
              <a:lnSpc>
                <a:spcPct val="150000"/>
              </a:lnSpc>
            </a:pPr>
            <a:r>
              <a:rPr lang="en-US" sz="2000" b="1" dirty="0" smtClean="0">
                <a:solidFill>
                  <a:schemeClr val="tx1"/>
                </a:solidFill>
              </a:rPr>
              <a:t>4. </a:t>
            </a:r>
            <a:r>
              <a:rPr lang="en-US" sz="2000" dirty="0" smtClean="0">
                <a:solidFill>
                  <a:schemeClr val="tx1"/>
                </a:solidFill>
              </a:rPr>
              <a:t>Paraplegia or paralysis. </a:t>
            </a:r>
            <a:endParaRPr lang="zh-CN" altLang="en-US" sz="2000" dirty="0" smtClean="0">
              <a:solidFill>
                <a:schemeClr val="tx1"/>
              </a:solidFill>
            </a:endParaRPr>
          </a:p>
          <a:p>
            <a:pPr marL="190500" indent="-190500">
              <a:lnSpc>
                <a:spcPct val="150000"/>
              </a:lnSpc>
              <a:spcAft>
                <a:spcPct val="40000"/>
              </a:spcAft>
              <a:buClr>
                <a:srgbClr val="292929"/>
              </a:buClr>
            </a:pPr>
            <a:endParaRPr lang="en-US" sz="2000" dirty="0" smtClean="0">
              <a:solidFill>
                <a:schemeClr val="tx1"/>
              </a:solidFill>
            </a:endParaRPr>
          </a:p>
        </p:txBody>
      </p:sp>
      <p:sp>
        <p:nvSpPr>
          <p:cNvPr id="29" name="矩形 28"/>
          <p:cNvSpPr/>
          <p:nvPr/>
        </p:nvSpPr>
        <p:spPr>
          <a:xfrm>
            <a:off x="4500562" y="2714620"/>
            <a:ext cx="4357718" cy="785818"/>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tx1"/>
                </a:solidFill>
              </a:rPr>
              <a:t>Blood culture, CT, MRI</a:t>
            </a:r>
            <a:endParaRPr lang="zh-CN" altLang="en-US" sz="2000" dirty="0">
              <a:solidFill>
                <a:schemeClr val="tx1"/>
              </a:solidFill>
            </a:endParaRPr>
          </a:p>
        </p:txBody>
      </p:sp>
      <p:sp>
        <p:nvSpPr>
          <p:cNvPr id="30" name="矩形 29"/>
          <p:cNvSpPr/>
          <p:nvPr/>
        </p:nvSpPr>
        <p:spPr>
          <a:xfrm>
            <a:off x="4500562" y="4071942"/>
            <a:ext cx="4357718" cy="785818"/>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tx1"/>
                </a:solidFill>
              </a:rPr>
              <a:t>Antibiotics</a:t>
            </a:r>
            <a:endParaRPr lang="zh-CN" altLang="en-US" sz="20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412" name="Freeform 28" descr="© INSCALE GmbH, 26.05.2010&#10;http://www.presentationload.com/"/>
          <p:cNvSpPr>
            <a:spLocks/>
          </p:cNvSpPr>
          <p:nvPr/>
        </p:nvSpPr>
        <p:spPr bwMode="gray">
          <a:xfrm>
            <a:off x="6715093" y="1293797"/>
            <a:ext cx="2046287" cy="503238"/>
          </a:xfrm>
          <a:custGeom>
            <a:avLst/>
            <a:gdLst/>
            <a:ahLst/>
            <a:cxnLst>
              <a:cxn ang="0">
                <a:pos x="621" y="113"/>
              </a:cxn>
              <a:cxn ang="0">
                <a:pos x="599"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9" y="113"/>
                  <a:pt x="599" y="113"/>
                  <a:pt x="599"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8"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C9C9C9"/>
              </a:gs>
              <a:gs pos="100000">
                <a:srgbClr val="C9C9C9">
                  <a:gamma/>
                  <a:tint val="22353"/>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1" name="Freeform 27" descr="© INSCALE GmbH, 26.05.2010&#10;http://www.presentationload.com/"/>
          <p:cNvSpPr>
            <a:spLocks/>
          </p:cNvSpPr>
          <p:nvPr/>
        </p:nvSpPr>
        <p:spPr bwMode="gray">
          <a:xfrm>
            <a:off x="5099018" y="1293797"/>
            <a:ext cx="2047875" cy="503238"/>
          </a:xfrm>
          <a:custGeom>
            <a:avLst/>
            <a:gdLst/>
            <a:ahLst/>
            <a:cxnLst>
              <a:cxn ang="0">
                <a:pos x="621" y="113"/>
              </a:cxn>
              <a:cxn ang="0">
                <a:pos x="598"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8" y="113"/>
                  <a:pt x="598" y="113"/>
                  <a:pt x="598"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7"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DBDBDB"/>
              </a:gs>
              <a:gs pos="100000">
                <a:srgbClr val="DBDBDB">
                  <a:gamma/>
                  <a:tint val="16078"/>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0" name="Freeform 26" descr="© INSCALE GmbH, 26.05.2010&#10;http://www.presentationload.com/"/>
          <p:cNvSpPr>
            <a:spLocks/>
          </p:cNvSpPr>
          <p:nvPr/>
        </p:nvSpPr>
        <p:spPr bwMode="gray">
          <a:xfrm>
            <a:off x="3481355" y="1293797"/>
            <a:ext cx="2051050" cy="503238"/>
          </a:xfrm>
          <a:custGeom>
            <a:avLst/>
            <a:gdLst/>
            <a:ahLst/>
            <a:cxnLst>
              <a:cxn ang="0">
                <a:pos x="622" y="113"/>
              </a:cxn>
              <a:cxn ang="0">
                <a:pos x="599" y="113"/>
              </a:cxn>
              <a:cxn ang="0">
                <a:pos x="577" y="90"/>
              </a:cxn>
              <a:cxn ang="0">
                <a:pos x="577" y="22"/>
              </a:cxn>
              <a:cxn ang="0">
                <a:pos x="554" y="0"/>
              </a:cxn>
              <a:cxn ang="0">
                <a:pos x="91" y="0"/>
              </a:cxn>
              <a:cxn ang="0">
                <a:pos x="68" y="22"/>
              </a:cxn>
              <a:cxn ang="0">
                <a:pos x="68" y="90"/>
              </a:cxn>
              <a:cxn ang="0">
                <a:pos x="46" y="113"/>
              </a:cxn>
              <a:cxn ang="0">
                <a:pos x="23" y="113"/>
              </a:cxn>
              <a:cxn ang="0">
                <a:pos x="0" y="136"/>
              </a:cxn>
              <a:cxn ang="0">
                <a:pos x="0" y="158"/>
              </a:cxn>
              <a:cxn ang="0">
                <a:pos x="645" y="158"/>
              </a:cxn>
              <a:cxn ang="0">
                <a:pos x="645" y="136"/>
              </a:cxn>
              <a:cxn ang="0">
                <a:pos x="622" y="113"/>
              </a:cxn>
            </a:cxnLst>
            <a:rect l="0" t="0" r="r" b="b"/>
            <a:pathLst>
              <a:path w="645" h="158">
                <a:moveTo>
                  <a:pt x="622" y="113"/>
                </a:moveTo>
                <a:cubicBezTo>
                  <a:pt x="599" y="113"/>
                  <a:pt x="599" y="113"/>
                  <a:pt x="599" y="113"/>
                </a:cubicBezTo>
                <a:cubicBezTo>
                  <a:pt x="587" y="113"/>
                  <a:pt x="577" y="103"/>
                  <a:pt x="577" y="90"/>
                </a:cubicBezTo>
                <a:cubicBezTo>
                  <a:pt x="577" y="22"/>
                  <a:pt x="577" y="22"/>
                  <a:pt x="577" y="22"/>
                </a:cubicBezTo>
                <a:cubicBezTo>
                  <a:pt x="577" y="10"/>
                  <a:pt x="566" y="0"/>
                  <a:pt x="554" y="0"/>
                </a:cubicBezTo>
                <a:cubicBezTo>
                  <a:pt x="91" y="0"/>
                  <a:pt x="91" y="0"/>
                  <a:pt x="91" y="0"/>
                </a:cubicBezTo>
                <a:cubicBezTo>
                  <a:pt x="79" y="0"/>
                  <a:pt x="68" y="10"/>
                  <a:pt x="68" y="22"/>
                </a:cubicBezTo>
                <a:cubicBezTo>
                  <a:pt x="68" y="90"/>
                  <a:pt x="68" y="90"/>
                  <a:pt x="68" y="90"/>
                </a:cubicBezTo>
                <a:cubicBezTo>
                  <a:pt x="68" y="103"/>
                  <a:pt x="58" y="113"/>
                  <a:pt x="46" y="113"/>
                </a:cubicBezTo>
                <a:cubicBezTo>
                  <a:pt x="23" y="113"/>
                  <a:pt x="23" y="113"/>
                  <a:pt x="23" y="113"/>
                </a:cubicBezTo>
                <a:cubicBezTo>
                  <a:pt x="11" y="113"/>
                  <a:pt x="0" y="123"/>
                  <a:pt x="0" y="136"/>
                </a:cubicBezTo>
                <a:cubicBezTo>
                  <a:pt x="0" y="158"/>
                  <a:pt x="0" y="158"/>
                  <a:pt x="0" y="158"/>
                </a:cubicBezTo>
                <a:cubicBezTo>
                  <a:pt x="645" y="158"/>
                  <a:pt x="645" y="158"/>
                  <a:pt x="645" y="158"/>
                </a:cubicBezTo>
                <a:cubicBezTo>
                  <a:pt x="645" y="136"/>
                  <a:pt x="645" y="136"/>
                  <a:pt x="645" y="136"/>
                </a:cubicBezTo>
                <a:cubicBezTo>
                  <a:pt x="645" y="123"/>
                  <a:pt x="635" y="113"/>
                  <a:pt x="622" y="113"/>
                </a:cubicBezTo>
                <a:close/>
              </a:path>
            </a:pathLst>
          </a:custGeom>
          <a:gradFill rotWithShape="1">
            <a:gsLst>
              <a:gs pos="0">
                <a:srgbClr val="C9C9C9"/>
              </a:gs>
              <a:gs pos="100000">
                <a:srgbClr val="C9C9C9">
                  <a:gamma/>
                  <a:tint val="22353"/>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9" name="Freeform 25" descr="© INSCALE GmbH, 26.05.2010&#10;http://www.presentationload.com/"/>
          <p:cNvSpPr>
            <a:spLocks/>
          </p:cNvSpPr>
          <p:nvPr/>
        </p:nvSpPr>
        <p:spPr bwMode="gray">
          <a:xfrm>
            <a:off x="309547" y="1293797"/>
            <a:ext cx="2047875"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6"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7"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6"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DBDBDB"/>
              </a:gs>
              <a:gs pos="100000">
                <a:srgbClr val="DBDBDB">
                  <a:gamma/>
                  <a:tint val="16078"/>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8" name="Freeform 24" descr="© INSCALE GmbH, 26.05.2010&#10;http://www.presentationload.com/"/>
          <p:cNvSpPr>
            <a:spLocks/>
          </p:cNvSpPr>
          <p:nvPr/>
        </p:nvSpPr>
        <p:spPr bwMode="gray">
          <a:xfrm>
            <a:off x="1882770" y="1302186"/>
            <a:ext cx="2046288"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5"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6"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5"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126AA0">
                  <a:gamma/>
                  <a:tint val="60784"/>
                  <a:invGamma/>
                </a:srgbClr>
              </a:gs>
              <a:gs pos="100000">
                <a:srgbClr val="126AA0"/>
              </a:gs>
            </a:gsLst>
            <a:lin ang="5400000" scaled="1"/>
          </a:gradFill>
          <a:ln w="12700" cmpd="sng">
            <a:noFill/>
            <a:round/>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3" name="AutoShape 29" descr="© INSCALE GmbH, 26.05.2010&#10;http://www.presentationload.com/"/>
          <p:cNvSpPr>
            <a:spLocks noChangeArrowheads="1"/>
          </p:cNvSpPr>
          <p:nvPr/>
        </p:nvSpPr>
        <p:spPr bwMode="gray">
          <a:xfrm>
            <a:off x="252380" y="1652571"/>
            <a:ext cx="8605868" cy="4729185"/>
          </a:xfrm>
          <a:prstGeom prst="roundRect">
            <a:avLst>
              <a:gd name="adj" fmla="val 1838"/>
            </a:avLst>
          </a:prstGeom>
          <a:ln>
            <a:headEnd/>
            <a:tailEnd/>
          </a:ln>
        </p:spPr>
        <p:style>
          <a:lnRef idx="1">
            <a:schemeClr val="accent3"/>
          </a:lnRef>
          <a:fillRef idx="2">
            <a:schemeClr val="accent3"/>
          </a:fillRef>
          <a:effectRef idx="1">
            <a:schemeClr val="accent3"/>
          </a:effectRef>
          <a:fontRef idx="minor">
            <a:schemeClr val="dk1"/>
          </a:fontRef>
        </p:style>
        <p:txBody>
          <a:bodyPr/>
          <a:lstStyle/>
          <a:p>
            <a:endParaRPr lang="de-DE"/>
          </a:p>
        </p:txBody>
      </p:sp>
      <p:sp>
        <p:nvSpPr>
          <p:cNvPr id="272465" name="Rectangle 81" descr="© INSCALE GmbH, 26.05.2010&#10;http://www.presentationload.com/"/>
          <p:cNvSpPr>
            <a:spLocks noChangeArrowheads="1"/>
          </p:cNvSpPr>
          <p:nvPr/>
        </p:nvSpPr>
        <p:spPr bwMode="gray">
          <a:xfrm>
            <a:off x="395255" y="1943085"/>
            <a:ext cx="4022725" cy="1009648"/>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288000" tIns="0" rIns="0" bIns="0" anchor="ctr"/>
          <a:lstStyle/>
          <a:p>
            <a:pPr defTabSz="801688" eaLnBrk="0" hangingPunct="0">
              <a:defRPr/>
            </a:pPr>
            <a:r>
              <a:rPr lang="en-US" altLang="zh-CN" sz="4400" b="1" dirty="0" smtClean="0">
                <a:solidFill>
                  <a:srgbClr val="000000"/>
                </a:solidFill>
                <a:latin typeface="Calibri" pitchFamily="34" charset="0"/>
                <a:cs typeface="Arial" charset="0"/>
              </a:rPr>
              <a:t>Spinal cord</a:t>
            </a:r>
            <a:endParaRPr lang="de-DE" sz="4400" b="1" dirty="0">
              <a:solidFill>
                <a:srgbClr val="000000"/>
              </a:solidFill>
              <a:latin typeface="Calibri" pitchFamily="34" charset="0"/>
              <a:cs typeface="Arial" charset="0"/>
            </a:endParaRPr>
          </a:p>
        </p:txBody>
      </p:sp>
      <p:sp>
        <p:nvSpPr>
          <p:cNvPr id="272415" name="Rectangle 5" descr="© INSCALE GmbH, 26.05.2010&#10;http://www.presentationload.com/"/>
          <p:cNvSpPr>
            <a:spLocks noChangeArrowheads="1"/>
          </p:cNvSpPr>
          <p:nvPr/>
        </p:nvSpPr>
        <p:spPr bwMode="gray">
          <a:xfrm>
            <a:off x="395255" y="2952733"/>
            <a:ext cx="4033837" cy="307500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blurRad="127000" dist="38100" dir="2700000" algn="tl" rotWithShape="0">
              <a:prstClr val="black">
                <a:alpha val="40000"/>
              </a:prstClr>
            </a:outerShdw>
          </a:effectLst>
        </p:spPr>
        <p:txBody>
          <a:bodyPr lIns="108000" tIns="108000" rIns="144000" bIns="72000"/>
          <a:lstStyle/>
          <a:p>
            <a:pPr marL="190500" indent="-190500">
              <a:lnSpc>
                <a:spcPct val="95000"/>
              </a:lnSpc>
              <a:spcAft>
                <a:spcPct val="40000"/>
              </a:spcAft>
              <a:buClr>
                <a:srgbClr val="292929"/>
              </a:buClr>
              <a:buFont typeface="Wingdings" pitchFamily="2" charset="2"/>
              <a:buChar char="§"/>
            </a:pPr>
            <a:endParaRPr lang="de-DE" dirty="0"/>
          </a:p>
        </p:txBody>
      </p:sp>
      <p:sp>
        <p:nvSpPr>
          <p:cNvPr id="272490" name="Text Box 106" descr="© INSCALE GmbH, 26.05.2010&#10;http://www.presentationload.com/"/>
          <p:cNvSpPr txBox="1">
            <a:spLocks noChangeArrowheads="1"/>
          </p:cNvSpPr>
          <p:nvPr/>
        </p:nvSpPr>
        <p:spPr bwMode="gray">
          <a:xfrm>
            <a:off x="523861" y="1293797"/>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Infection</a:t>
            </a:r>
            <a:endParaRPr lang="de-DE" sz="1600" dirty="0"/>
          </a:p>
        </p:txBody>
      </p:sp>
      <p:sp>
        <p:nvSpPr>
          <p:cNvPr id="272491" name="Text Box 107" descr="© INSCALE GmbH, 26.05.2010&#10;http://www.presentationload.com/"/>
          <p:cNvSpPr txBox="1">
            <a:spLocks noChangeArrowheads="1"/>
          </p:cNvSpPr>
          <p:nvPr/>
        </p:nvSpPr>
        <p:spPr bwMode="gray">
          <a:xfrm>
            <a:off x="6942105"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Hematoma</a:t>
            </a:r>
            <a:endParaRPr lang="de-DE" sz="1600" dirty="0"/>
          </a:p>
        </p:txBody>
      </p:sp>
      <p:sp>
        <p:nvSpPr>
          <p:cNvPr id="272492" name="Text Box 108" descr="© INSCALE GmbH, 26.05.2010&#10;http://www.presentationload.com/"/>
          <p:cNvSpPr txBox="1">
            <a:spLocks noChangeArrowheads="1"/>
          </p:cNvSpPr>
          <p:nvPr/>
        </p:nvSpPr>
        <p:spPr bwMode="gray">
          <a:xfrm>
            <a:off x="3706780"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Nerve Root</a:t>
            </a:r>
            <a:endParaRPr lang="de-DE" sz="1600" dirty="0"/>
          </a:p>
        </p:txBody>
      </p:sp>
      <p:sp>
        <p:nvSpPr>
          <p:cNvPr id="272494" name="Text Box 110" descr="© INSCALE GmbH, 26.05.2010&#10;http://www.presentationload.com/"/>
          <p:cNvSpPr txBox="1">
            <a:spLocks noChangeArrowheads="1"/>
          </p:cNvSpPr>
          <p:nvPr/>
        </p:nvSpPr>
        <p:spPr bwMode="gray">
          <a:xfrm>
            <a:off x="2071670" y="1285860"/>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solidFill>
                  <a:schemeClr val="bg1"/>
                </a:solidFill>
              </a:rPr>
              <a:t>Spinal</a:t>
            </a:r>
            <a:endParaRPr lang="de-DE" sz="1600" dirty="0">
              <a:solidFill>
                <a:schemeClr val="bg1"/>
              </a:solidFill>
            </a:endParaRPr>
          </a:p>
        </p:txBody>
      </p:sp>
      <p:sp>
        <p:nvSpPr>
          <p:cNvPr id="2" name="_ID135682048"/>
          <p:cNvSpPr/>
          <p:nvPr/>
        </p:nvSpPr>
        <p:spPr>
          <a:xfrm>
            <a:off x="-71470" y="5983399"/>
            <a:ext cx="914400" cy="612648"/>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 Box 109" descr="© INSCALE GmbH, 26.05.2010&#10;http://www.presentationload.com/"/>
          <p:cNvSpPr txBox="1">
            <a:spLocks noChangeArrowheads="1"/>
          </p:cNvSpPr>
          <p:nvPr/>
        </p:nvSpPr>
        <p:spPr bwMode="gray">
          <a:xfrm>
            <a:off x="5324443"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Bleed</a:t>
            </a:r>
            <a:endParaRPr lang="de-DE" sz="1600" dirty="0"/>
          </a:p>
        </p:txBody>
      </p:sp>
      <p:cxnSp>
        <p:nvCxnSpPr>
          <p:cNvPr id="25" name="直接连接符 24"/>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pic>
        <p:nvPicPr>
          <p:cNvPr id="30" name="图片 29" descr="spinalcord1.jpg"/>
          <p:cNvPicPr>
            <a:picLocks noChangeAspect="1"/>
          </p:cNvPicPr>
          <p:nvPr/>
        </p:nvPicPr>
        <p:blipFill>
          <a:blip r:embed="rId3" cstate="email"/>
          <a:stretch>
            <a:fillRect/>
          </a:stretch>
        </p:blipFill>
        <p:spPr>
          <a:xfrm>
            <a:off x="357158" y="2928934"/>
            <a:ext cx="4071966" cy="3266952"/>
          </a:xfrm>
          <a:prstGeom prst="rect">
            <a:avLst/>
          </a:prstGeom>
        </p:spPr>
      </p:pic>
      <p:sp>
        <p:nvSpPr>
          <p:cNvPr id="31" name="圆角矩形 30"/>
          <p:cNvSpPr/>
          <p:nvPr/>
        </p:nvSpPr>
        <p:spPr>
          <a:xfrm>
            <a:off x="3357554" y="5072074"/>
            <a:ext cx="1000132" cy="50006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descr="lumbar-spine.jpg"/>
          <p:cNvPicPr>
            <a:picLocks noChangeAspect="1"/>
          </p:cNvPicPr>
          <p:nvPr/>
        </p:nvPicPr>
        <p:blipFill>
          <a:blip r:embed="rId4" cstate="email"/>
          <a:stretch>
            <a:fillRect/>
          </a:stretch>
        </p:blipFill>
        <p:spPr>
          <a:xfrm>
            <a:off x="5072066" y="1928801"/>
            <a:ext cx="3286148" cy="4285137"/>
          </a:xfrm>
          <a:prstGeom prst="rect">
            <a:avLst/>
          </a:prstGeom>
          <a:ln>
            <a:noFill/>
          </a:ln>
          <a:effectLst>
            <a:softEdge rad="112500"/>
          </a:effectLst>
        </p:spPr>
      </p:pic>
      <p:sp>
        <p:nvSpPr>
          <p:cNvPr id="36" name="标题 1"/>
          <p:cNvSpPr txBox="1">
            <a:spLocks/>
          </p:cNvSpPr>
          <p:nvPr/>
        </p:nvSpPr>
        <p:spPr>
          <a:xfrm>
            <a:off x="-1143040" y="142852"/>
            <a:ext cx="7358114" cy="65403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1"/>
                </a:solidFill>
                <a:effectLst/>
                <a:uLnTx/>
                <a:uFillTx/>
                <a:latin typeface="+mj-lt"/>
                <a:ea typeface="+mj-ea"/>
                <a:cs typeface="+mj-cs"/>
              </a:rPr>
              <a:t>Puncture</a:t>
            </a:r>
            <a:r>
              <a:rPr kumimoji="0" lang="en-US" altLang="zh-CN" sz="4000" b="0" i="0" u="none" strike="noStrike" kern="1200" cap="none" spc="0" normalizeH="0" noProof="0" dirty="0" smtClean="0">
                <a:ln>
                  <a:noFill/>
                </a:ln>
                <a:solidFill>
                  <a:schemeClr val="tx1"/>
                </a:solidFill>
                <a:effectLst/>
                <a:uLnTx/>
                <a:uFillTx/>
                <a:latin typeface="+mj-lt"/>
                <a:ea typeface="+mj-ea"/>
                <a:cs typeface="+mj-cs"/>
              </a:rPr>
              <a:t> Related</a:t>
            </a:r>
            <a:endParaRPr kumimoji="0" lang="zh-CN" altLang="en-US" sz="4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412" name="Freeform 28" descr="© INSCALE GmbH, 26.05.2010&#10;http://www.presentationload.com/"/>
          <p:cNvSpPr>
            <a:spLocks/>
          </p:cNvSpPr>
          <p:nvPr/>
        </p:nvSpPr>
        <p:spPr bwMode="gray">
          <a:xfrm>
            <a:off x="6715093" y="1293797"/>
            <a:ext cx="2046287" cy="503238"/>
          </a:xfrm>
          <a:custGeom>
            <a:avLst/>
            <a:gdLst/>
            <a:ahLst/>
            <a:cxnLst>
              <a:cxn ang="0">
                <a:pos x="621" y="113"/>
              </a:cxn>
              <a:cxn ang="0">
                <a:pos x="599"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9" y="113"/>
                  <a:pt x="599" y="113"/>
                  <a:pt x="599"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8"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C9C9C9"/>
              </a:gs>
              <a:gs pos="100000">
                <a:srgbClr val="C9C9C9">
                  <a:gamma/>
                  <a:tint val="22353"/>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1" name="Freeform 27" descr="© INSCALE GmbH, 26.05.2010&#10;http://www.presentationload.com/"/>
          <p:cNvSpPr>
            <a:spLocks/>
          </p:cNvSpPr>
          <p:nvPr/>
        </p:nvSpPr>
        <p:spPr bwMode="gray">
          <a:xfrm>
            <a:off x="5099018" y="1293797"/>
            <a:ext cx="2047875" cy="503238"/>
          </a:xfrm>
          <a:custGeom>
            <a:avLst/>
            <a:gdLst/>
            <a:ahLst/>
            <a:cxnLst>
              <a:cxn ang="0">
                <a:pos x="621" y="113"/>
              </a:cxn>
              <a:cxn ang="0">
                <a:pos x="598"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8" y="113"/>
                  <a:pt x="598" y="113"/>
                  <a:pt x="598"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7"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DBDBDB"/>
              </a:gs>
              <a:gs pos="100000">
                <a:srgbClr val="DBDBDB">
                  <a:gamma/>
                  <a:tint val="16078"/>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0" name="Freeform 26" descr="© INSCALE GmbH, 26.05.2010&#10;http://www.presentationload.com/"/>
          <p:cNvSpPr>
            <a:spLocks/>
          </p:cNvSpPr>
          <p:nvPr/>
        </p:nvSpPr>
        <p:spPr bwMode="gray">
          <a:xfrm>
            <a:off x="1928794" y="1293797"/>
            <a:ext cx="2051050" cy="503238"/>
          </a:xfrm>
          <a:custGeom>
            <a:avLst/>
            <a:gdLst/>
            <a:ahLst/>
            <a:cxnLst>
              <a:cxn ang="0">
                <a:pos x="622" y="113"/>
              </a:cxn>
              <a:cxn ang="0">
                <a:pos x="599" y="113"/>
              </a:cxn>
              <a:cxn ang="0">
                <a:pos x="577" y="90"/>
              </a:cxn>
              <a:cxn ang="0">
                <a:pos x="577" y="22"/>
              </a:cxn>
              <a:cxn ang="0">
                <a:pos x="554" y="0"/>
              </a:cxn>
              <a:cxn ang="0">
                <a:pos x="91" y="0"/>
              </a:cxn>
              <a:cxn ang="0">
                <a:pos x="68" y="22"/>
              </a:cxn>
              <a:cxn ang="0">
                <a:pos x="68" y="90"/>
              </a:cxn>
              <a:cxn ang="0">
                <a:pos x="46" y="113"/>
              </a:cxn>
              <a:cxn ang="0">
                <a:pos x="23" y="113"/>
              </a:cxn>
              <a:cxn ang="0">
                <a:pos x="0" y="136"/>
              </a:cxn>
              <a:cxn ang="0">
                <a:pos x="0" y="158"/>
              </a:cxn>
              <a:cxn ang="0">
                <a:pos x="645" y="158"/>
              </a:cxn>
              <a:cxn ang="0">
                <a:pos x="645" y="136"/>
              </a:cxn>
              <a:cxn ang="0">
                <a:pos x="622" y="113"/>
              </a:cxn>
            </a:cxnLst>
            <a:rect l="0" t="0" r="r" b="b"/>
            <a:pathLst>
              <a:path w="645" h="158">
                <a:moveTo>
                  <a:pt x="622" y="113"/>
                </a:moveTo>
                <a:cubicBezTo>
                  <a:pt x="599" y="113"/>
                  <a:pt x="599" y="113"/>
                  <a:pt x="599" y="113"/>
                </a:cubicBezTo>
                <a:cubicBezTo>
                  <a:pt x="587" y="113"/>
                  <a:pt x="577" y="103"/>
                  <a:pt x="577" y="90"/>
                </a:cubicBezTo>
                <a:cubicBezTo>
                  <a:pt x="577" y="22"/>
                  <a:pt x="577" y="22"/>
                  <a:pt x="577" y="22"/>
                </a:cubicBezTo>
                <a:cubicBezTo>
                  <a:pt x="577" y="10"/>
                  <a:pt x="566" y="0"/>
                  <a:pt x="554" y="0"/>
                </a:cubicBezTo>
                <a:cubicBezTo>
                  <a:pt x="91" y="0"/>
                  <a:pt x="91" y="0"/>
                  <a:pt x="91" y="0"/>
                </a:cubicBezTo>
                <a:cubicBezTo>
                  <a:pt x="79" y="0"/>
                  <a:pt x="68" y="10"/>
                  <a:pt x="68" y="22"/>
                </a:cubicBezTo>
                <a:cubicBezTo>
                  <a:pt x="68" y="90"/>
                  <a:pt x="68" y="90"/>
                  <a:pt x="68" y="90"/>
                </a:cubicBezTo>
                <a:cubicBezTo>
                  <a:pt x="68" y="103"/>
                  <a:pt x="58" y="113"/>
                  <a:pt x="46" y="113"/>
                </a:cubicBezTo>
                <a:cubicBezTo>
                  <a:pt x="23" y="113"/>
                  <a:pt x="23" y="113"/>
                  <a:pt x="23" y="113"/>
                </a:cubicBezTo>
                <a:cubicBezTo>
                  <a:pt x="11" y="113"/>
                  <a:pt x="0" y="123"/>
                  <a:pt x="0" y="136"/>
                </a:cubicBezTo>
                <a:cubicBezTo>
                  <a:pt x="0" y="158"/>
                  <a:pt x="0" y="158"/>
                  <a:pt x="0" y="158"/>
                </a:cubicBezTo>
                <a:cubicBezTo>
                  <a:pt x="645" y="158"/>
                  <a:pt x="645" y="158"/>
                  <a:pt x="645" y="158"/>
                </a:cubicBezTo>
                <a:cubicBezTo>
                  <a:pt x="645" y="136"/>
                  <a:pt x="645" y="136"/>
                  <a:pt x="645" y="136"/>
                </a:cubicBezTo>
                <a:cubicBezTo>
                  <a:pt x="645" y="123"/>
                  <a:pt x="635" y="113"/>
                  <a:pt x="622" y="113"/>
                </a:cubicBezTo>
                <a:close/>
              </a:path>
            </a:pathLst>
          </a:custGeom>
          <a:gradFill rotWithShape="1">
            <a:gsLst>
              <a:gs pos="0">
                <a:srgbClr val="C9C9C9"/>
              </a:gs>
              <a:gs pos="100000">
                <a:srgbClr val="C9C9C9">
                  <a:gamma/>
                  <a:tint val="22353"/>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8" name="Freeform 24" descr="© INSCALE GmbH, 26.05.2010&#10;http://www.presentationload.com/"/>
          <p:cNvSpPr>
            <a:spLocks/>
          </p:cNvSpPr>
          <p:nvPr/>
        </p:nvSpPr>
        <p:spPr bwMode="gray">
          <a:xfrm>
            <a:off x="3525844" y="1285860"/>
            <a:ext cx="2046288"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5"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6"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5"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126AA0">
                  <a:gamma/>
                  <a:tint val="60784"/>
                  <a:invGamma/>
                </a:srgbClr>
              </a:gs>
              <a:gs pos="100000">
                <a:srgbClr val="126AA0"/>
              </a:gs>
            </a:gsLst>
            <a:lin ang="5400000" scaled="1"/>
          </a:gradFill>
          <a:ln w="12700" cmpd="sng">
            <a:noFill/>
            <a:round/>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9" name="Freeform 25" descr="© INSCALE GmbH, 26.05.2010&#10;http://www.presentationload.com/"/>
          <p:cNvSpPr>
            <a:spLocks/>
          </p:cNvSpPr>
          <p:nvPr/>
        </p:nvSpPr>
        <p:spPr bwMode="gray">
          <a:xfrm>
            <a:off x="309547" y="1293797"/>
            <a:ext cx="2047875"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6"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7"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6"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DBDBDB"/>
              </a:gs>
              <a:gs pos="100000">
                <a:srgbClr val="DBDBDB">
                  <a:gamma/>
                  <a:tint val="16078"/>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3" name="AutoShape 29" descr="© INSCALE GmbH, 26.05.2010&#10;http://www.presentationload.com/"/>
          <p:cNvSpPr>
            <a:spLocks noChangeArrowheads="1"/>
          </p:cNvSpPr>
          <p:nvPr/>
        </p:nvSpPr>
        <p:spPr bwMode="gray">
          <a:xfrm>
            <a:off x="252380" y="1652571"/>
            <a:ext cx="8605868" cy="4729185"/>
          </a:xfrm>
          <a:prstGeom prst="roundRect">
            <a:avLst>
              <a:gd name="adj" fmla="val 1838"/>
            </a:avLst>
          </a:prstGeom>
          <a:ln>
            <a:headEnd/>
            <a:tailEnd/>
          </a:ln>
        </p:spPr>
        <p:style>
          <a:lnRef idx="1">
            <a:schemeClr val="accent3"/>
          </a:lnRef>
          <a:fillRef idx="2">
            <a:schemeClr val="accent3"/>
          </a:fillRef>
          <a:effectRef idx="1">
            <a:schemeClr val="accent3"/>
          </a:effectRef>
          <a:fontRef idx="minor">
            <a:schemeClr val="dk1"/>
          </a:fontRef>
        </p:style>
        <p:txBody>
          <a:bodyPr/>
          <a:lstStyle/>
          <a:p>
            <a:endParaRPr lang="de-DE"/>
          </a:p>
        </p:txBody>
      </p:sp>
      <p:sp>
        <p:nvSpPr>
          <p:cNvPr id="272465" name="Rectangle 81" descr="© INSCALE GmbH, 26.05.2010&#10;http://www.presentationload.com/"/>
          <p:cNvSpPr>
            <a:spLocks noChangeArrowheads="1"/>
          </p:cNvSpPr>
          <p:nvPr/>
        </p:nvSpPr>
        <p:spPr bwMode="gray">
          <a:xfrm>
            <a:off x="395255" y="1943085"/>
            <a:ext cx="4022725" cy="1009648"/>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288000" tIns="0" rIns="0" bIns="0" anchor="ctr"/>
          <a:lstStyle/>
          <a:p>
            <a:pPr defTabSz="801688" eaLnBrk="0" hangingPunct="0">
              <a:defRPr/>
            </a:pPr>
            <a:r>
              <a:rPr lang="en-US" altLang="zh-CN" sz="4400" b="1" dirty="0" smtClean="0">
                <a:solidFill>
                  <a:srgbClr val="000000"/>
                </a:solidFill>
                <a:latin typeface="Calibri" pitchFamily="34" charset="0"/>
                <a:cs typeface="Arial" charset="0"/>
              </a:rPr>
              <a:t>Nerve root</a:t>
            </a:r>
            <a:endParaRPr lang="de-DE" sz="4400" b="1" dirty="0">
              <a:solidFill>
                <a:srgbClr val="000000"/>
              </a:solidFill>
              <a:latin typeface="Calibri" pitchFamily="34" charset="0"/>
              <a:cs typeface="Arial" charset="0"/>
            </a:endParaRPr>
          </a:p>
        </p:txBody>
      </p:sp>
      <p:sp>
        <p:nvSpPr>
          <p:cNvPr id="272415" name="Rectangle 5" descr="© INSCALE GmbH, 26.05.2010&#10;http://www.presentationload.com/"/>
          <p:cNvSpPr>
            <a:spLocks noChangeArrowheads="1"/>
          </p:cNvSpPr>
          <p:nvPr/>
        </p:nvSpPr>
        <p:spPr bwMode="gray">
          <a:xfrm>
            <a:off x="395255" y="2952733"/>
            <a:ext cx="4033837" cy="307500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blurRad="127000" dist="38100" dir="2700000" algn="tl" rotWithShape="0">
              <a:prstClr val="black">
                <a:alpha val="40000"/>
              </a:prstClr>
            </a:outerShdw>
          </a:effectLst>
        </p:spPr>
        <p:txBody>
          <a:bodyPr lIns="108000" tIns="108000" rIns="144000" bIns="72000"/>
          <a:lstStyle/>
          <a:p>
            <a:pPr marL="190500" indent="-190500">
              <a:lnSpc>
                <a:spcPct val="95000"/>
              </a:lnSpc>
              <a:spcAft>
                <a:spcPct val="40000"/>
              </a:spcAft>
              <a:buClr>
                <a:srgbClr val="292929"/>
              </a:buClr>
              <a:buFont typeface="Wingdings" pitchFamily="2" charset="2"/>
              <a:buChar char="§"/>
            </a:pPr>
            <a:endParaRPr lang="de-DE" dirty="0"/>
          </a:p>
        </p:txBody>
      </p:sp>
      <p:sp>
        <p:nvSpPr>
          <p:cNvPr id="272490" name="Text Box 106" descr="© INSCALE GmbH, 26.05.2010&#10;http://www.presentationload.com/"/>
          <p:cNvSpPr txBox="1">
            <a:spLocks noChangeArrowheads="1"/>
          </p:cNvSpPr>
          <p:nvPr/>
        </p:nvSpPr>
        <p:spPr bwMode="gray">
          <a:xfrm>
            <a:off x="523861" y="1293797"/>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Infection</a:t>
            </a:r>
            <a:endParaRPr lang="de-DE" sz="1600" dirty="0"/>
          </a:p>
        </p:txBody>
      </p:sp>
      <p:sp>
        <p:nvSpPr>
          <p:cNvPr id="272492" name="Text Box 108" descr="© INSCALE GmbH, 26.05.2010&#10;http://www.presentationload.com/"/>
          <p:cNvSpPr txBox="1">
            <a:spLocks noChangeArrowheads="1"/>
          </p:cNvSpPr>
          <p:nvPr/>
        </p:nvSpPr>
        <p:spPr bwMode="gray">
          <a:xfrm>
            <a:off x="3786182"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solidFill>
                  <a:schemeClr val="bg1"/>
                </a:solidFill>
              </a:rPr>
              <a:t>Nerve Root</a:t>
            </a:r>
            <a:endParaRPr lang="de-DE" sz="1600" dirty="0">
              <a:solidFill>
                <a:schemeClr val="bg1"/>
              </a:solidFill>
            </a:endParaRPr>
          </a:p>
        </p:txBody>
      </p:sp>
      <p:sp>
        <p:nvSpPr>
          <p:cNvPr id="272491" name="Text Box 107" descr="© INSCALE GmbH, 26.05.2010&#10;http://www.presentationload.com/"/>
          <p:cNvSpPr txBox="1">
            <a:spLocks noChangeArrowheads="1"/>
          </p:cNvSpPr>
          <p:nvPr/>
        </p:nvSpPr>
        <p:spPr bwMode="gray">
          <a:xfrm>
            <a:off x="6942105"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Hematoma</a:t>
            </a:r>
            <a:endParaRPr lang="de-DE" sz="1600" dirty="0"/>
          </a:p>
        </p:txBody>
      </p:sp>
      <p:sp>
        <p:nvSpPr>
          <p:cNvPr id="272494" name="Text Box 110" descr="© INSCALE GmbH, 26.05.2010&#10;http://www.presentationload.com/"/>
          <p:cNvSpPr txBox="1">
            <a:spLocks noChangeArrowheads="1"/>
          </p:cNvSpPr>
          <p:nvPr/>
        </p:nvSpPr>
        <p:spPr bwMode="gray">
          <a:xfrm>
            <a:off x="2071670" y="1285860"/>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Spinal</a:t>
            </a:r>
            <a:endParaRPr lang="de-DE" sz="1600" dirty="0"/>
          </a:p>
        </p:txBody>
      </p:sp>
      <p:sp>
        <p:nvSpPr>
          <p:cNvPr id="2" name="_ID135682048"/>
          <p:cNvSpPr/>
          <p:nvPr/>
        </p:nvSpPr>
        <p:spPr>
          <a:xfrm>
            <a:off x="-71470" y="5983399"/>
            <a:ext cx="914400" cy="612648"/>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 Box 109" descr="© INSCALE GmbH, 26.05.2010&#10;http://www.presentationload.com/"/>
          <p:cNvSpPr txBox="1">
            <a:spLocks noChangeArrowheads="1"/>
          </p:cNvSpPr>
          <p:nvPr/>
        </p:nvSpPr>
        <p:spPr bwMode="gray">
          <a:xfrm>
            <a:off x="5324443"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Bleed</a:t>
            </a:r>
            <a:endParaRPr lang="de-DE" sz="1600" dirty="0"/>
          </a:p>
        </p:txBody>
      </p:sp>
      <p:cxnSp>
        <p:nvCxnSpPr>
          <p:cNvPr id="25" name="直接连接符 24"/>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pic>
        <p:nvPicPr>
          <p:cNvPr id="18" name="图片 17" descr="Spinal-Cord-vertebra-Tingling-in-arms-and-hands.jpg"/>
          <p:cNvPicPr>
            <a:picLocks noChangeAspect="1"/>
          </p:cNvPicPr>
          <p:nvPr/>
        </p:nvPicPr>
        <p:blipFill>
          <a:blip r:embed="rId3" cstate="email"/>
          <a:srcRect/>
          <a:stretch>
            <a:fillRect/>
          </a:stretch>
        </p:blipFill>
        <p:spPr>
          <a:xfrm>
            <a:off x="428596" y="2997266"/>
            <a:ext cx="4000528" cy="3003502"/>
          </a:xfrm>
          <a:prstGeom prst="rect">
            <a:avLst/>
          </a:prstGeom>
        </p:spPr>
      </p:pic>
      <p:sp>
        <p:nvSpPr>
          <p:cNvPr id="20" name="圆角矩形 19"/>
          <p:cNvSpPr/>
          <p:nvPr/>
        </p:nvSpPr>
        <p:spPr>
          <a:xfrm>
            <a:off x="3643306" y="5429264"/>
            <a:ext cx="785818" cy="50006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6"/>
          <p:cNvGrpSpPr/>
          <p:nvPr/>
        </p:nvGrpSpPr>
        <p:grpSpPr>
          <a:xfrm>
            <a:off x="5072066" y="2000240"/>
            <a:ext cx="3143272" cy="4000528"/>
            <a:chOff x="5072066" y="1928802"/>
            <a:chExt cx="3214710" cy="4143404"/>
          </a:xfrm>
        </p:grpSpPr>
        <p:pic>
          <p:nvPicPr>
            <p:cNvPr id="24" name="图片 23" descr="tingling-extremities-legs.gif"/>
            <p:cNvPicPr>
              <a:picLocks noChangeAspect="1"/>
            </p:cNvPicPr>
            <p:nvPr/>
          </p:nvPicPr>
          <p:blipFill>
            <a:blip r:embed="rId4" cstate="email"/>
            <a:stretch>
              <a:fillRect/>
            </a:stretch>
          </p:blipFill>
          <p:spPr>
            <a:xfrm>
              <a:off x="5072066" y="3908459"/>
              <a:ext cx="3214710" cy="21637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 name="图片 22" descr="kneeJerkReflex.jpg"/>
            <p:cNvPicPr>
              <a:picLocks noChangeAspect="1"/>
            </p:cNvPicPr>
            <p:nvPr/>
          </p:nvPicPr>
          <p:blipFill>
            <a:blip r:embed="rId5" cstate="email"/>
            <a:stretch>
              <a:fillRect/>
            </a:stretch>
          </p:blipFill>
          <p:spPr>
            <a:xfrm>
              <a:off x="5072066" y="1928802"/>
              <a:ext cx="3195640" cy="20002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
        <p:nvSpPr>
          <p:cNvPr id="19" name="矩形 18"/>
          <p:cNvSpPr/>
          <p:nvPr/>
        </p:nvSpPr>
        <p:spPr>
          <a:xfrm>
            <a:off x="4500562" y="2714620"/>
            <a:ext cx="4357718" cy="785818"/>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solidFill>
              </a:rPr>
              <a:t>Prevention</a:t>
            </a:r>
            <a:endParaRPr lang="zh-CN" altLang="en-US" sz="2800" dirty="0">
              <a:solidFill>
                <a:schemeClr val="tx1"/>
              </a:solidFill>
            </a:endParaRPr>
          </a:p>
        </p:txBody>
      </p:sp>
      <p:sp>
        <p:nvSpPr>
          <p:cNvPr id="28" name="矩形 27"/>
          <p:cNvSpPr/>
          <p:nvPr/>
        </p:nvSpPr>
        <p:spPr>
          <a:xfrm>
            <a:off x="4500562" y="4214818"/>
            <a:ext cx="4357718" cy="785818"/>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solidFill>
              </a:rPr>
              <a:t>Observation</a:t>
            </a:r>
            <a:endParaRPr lang="zh-CN" altLang="en-US" sz="2800" dirty="0">
              <a:solidFill>
                <a:schemeClr val="tx1"/>
              </a:solidFill>
            </a:endParaRPr>
          </a:p>
        </p:txBody>
      </p:sp>
      <p:sp>
        <p:nvSpPr>
          <p:cNvPr id="30" name="标题 1"/>
          <p:cNvSpPr txBox="1">
            <a:spLocks/>
          </p:cNvSpPr>
          <p:nvPr/>
        </p:nvSpPr>
        <p:spPr>
          <a:xfrm>
            <a:off x="-1143040" y="142852"/>
            <a:ext cx="7358114" cy="65403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1"/>
                </a:solidFill>
                <a:effectLst/>
                <a:uLnTx/>
                <a:uFillTx/>
                <a:latin typeface="+mj-lt"/>
                <a:ea typeface="+mj-ea"/>
                <a:cs typeface="+mj-cs"/>
              </a:rPr>
              <a:t>Puncture</a:t>
            </a:r>
            <a:r>
              <a:rPr kumimoji="0" lang="en-US" altLang="zh-CN" sz="4000" b="0" i="0" u="none" strike="noStrike" kern="1200" cap="none" spc="0" normalizeH="0" noProof="0" dirty="0" smtClean="0">
                <a:ln>
                  <a:noFill/>
                </a:ln>
                <a:solidFill>
                  <a:schemeClr val="tx1"/>
                </a:solidFill>
                <a:effectLst/>
                <a:uLnTx/>
                <a:uFillTx/>
                <a:latin typeface="+mj-lt"/>
                <a:ea typeface="+mj-ea"/>
                <a:cs typeface="+mj-cs"/>
              </a:rPr>
              <a:t> Related</a:t>
            </a:r>
            <a:endParaRPr kumimoji="0" lang="zh-CN" altLang="en-US" sz="4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412" name="Freeform 28" descr="© INSCALE GmbH, 26.05.2010&#10;http://www.presentationload.com/"/>
          <p:cNvSpPr>
            <a:spLocks/>
          </p:cNvSpPr>
          <p:nvPr/>
        </p:nvSpPr>
        <p:spPr bwMode="gray">
          <a:xfrm>
            <a:off x="6715093" y="1293797"/>
            <a:ext cx="2046287" cy="503238"/>
          </a:xfrm>
          <a:custGeom>
            <a:avLst/>
            <a:gdLst/>
            <a:ahLst/>
            <a:cxnLst>
              <a:cxn ang="0">
                <a:pos x="621" y="113"/>
              </a:cxn>
              <a:cxn ang="0">
                <a:pos x="599"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9" y="113"/>
                  <a:pt x="599" y="113"/>
                  <a:pt x="599"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8"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C9C9C9"/>
              </a:gs>
              <a:gs pos="100000">
                <a:srgbClr val="C9C9C9">
                  <a:gamma/>
                  <a:tint val="22353"/>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1" name="Freeform 27" descr="© INSCALE GmbH, 26.05.2010&#10;http://www.presentationload.com/"/>
          <p:cNvSpPr>
            <a:spLocks/>
          </p:cNvSpPr>
          <p:nvPr/>
        </p:nvSpPr>
        <p:spPr bwMode="gray">
          <a:xfrm>
            <a:off x="1928794" y="1293797"/>
            <a:ext cx="2047875" cy="503238"/>
          </a:xfrm>
          <a:custGeom>
            <a:avLst/>
            <a:gdLst/>
            <a:ahLst/>
            <a:cxnLst>
              <a:cxn ang="0">
                <a:pos x="621" y="113"/>
              </a:cxn>
              <a:cxn ang="0">
                <a:pos x="598"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8" y="113"/>
                  <a:pt x="598" y="113"/>
                  <a:pt x="598"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7"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DBDBDB"/>
              </a:gs>
              <a:gs pos="100000">
                <a:srgbClr val="DBDBDB">
                  <a:gamma/>
                  <a:tint val="16078"/>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0" name="Freeform 26" descr="© INSCALE GmbH, 26.05.2010&#10;http://www.presentationload.com/"/>
          <p:cNvSpPr>
            <a:spLocks/>
          </p:cNvSpPr>
          <p:nvPr/>
        </p:nvSpPr>
        <p:spPr bwMode="gray">
          <a:xfrm>
            <a:off x="3481355" y="1293797"/>
            <a:ext cx="2051050" cy="503238"/>
          </a:xfrm>
          <a:custGeom>
            <a:avLst/>
            <a:gdLst/>
            <a:ahLst/>
            <a:cxnLst>
              <a:cxn ang="0">
                <a:pos x="622" y="113"/>
              </a:cxn>
              <a:cxn ang="0">
                <a:pos x="599" y="113"/>
              </a:cxn>
              <a:cxn ang="0">
                <a:pos x="577" y="90"/>
              </a:cxn>
              <a:cxn ang="0">
                <a:pos x="577" y="22"/>
              </a:cxn>
              <a:cxn ang="0">
                <a:pos x="554" y="0"/>
              </a:cxn>
              <a:cxn ang="0">
                <a:pos x="91" y="0"/>
              </a:cxn>
              <a:cxn ang="0">
                <a:pos x="68" y="22"/>
              </a:cxn>
              <a:cxn ang="0">
                <a:pos x="68" y="90"/>
              </a:cxn>
              <a:cxn ang="0">
                <a:pos x="46" y="113"/>
              </a:cxn>
              <a:cxn ang="0">
                <a:pos x="23" y="113"/>
              </a:cxn>
              <a:cxn ang="0">
                <a:pos x="0" y="136"/>
              </a:cxn>
              <a:cxn ang="0">
                <a:pos x="0" y="158"/>
              </a:cxn>
              <a:cxn ang="0">
                <a:pos x="645" y="158"/>
              </a:cxn>
              <a:cxn ang="0">
                <a:pos x="645" y="136"/>
              </a:cxn>
              <a:cxn ang="0">
                <a:pos x="622" y="113"/>
              </a:cxn>
            </a:cxnLst>
            <a:rect l="0" t="0" r="r" b="b"/>
            <a:pathLst>
              <a:path w="645" h="158">
                <a:moveTo>
                  <a:pt x="622" y="113"/>
                </a:moveTo>
                <a:cubicBezTo>
                  <a:pt x="599" y="113"/>
                  <a:pt x="599" y="113"/>
                  <a:pt x="599" y="113"/>
                </a:cubicBezTo>
                <a:cubicBezTo>
                  <a:pt x="587" y="113"/>
                  <a:pt x="577" y="103"/>
                  <a:pt x="577" y="90"/>
                </a:cubicBezTo>
                <a:cubicBezTo>
                  <a:pt x="577" y="22"/>
                  <a:pt x="577" y="22"/>
                  <a:pt x="577" y="22"/>
                </a:cubicBezTo>
                <a:cubicBezTo>
                  <a:pt x="577" y="10"/>
                  <a:pt x="566" y="0"/>
                  <a:pt x="554" y="0"/>
                </a:cubicBezTo>
                <a:cubicBezTo>
                  <a:pt x="91" y="0"/>
                  <a:pt x="91" y="0"/>
                  <a:pt x="91" y="0"/>
                </a:cubicBezTo>
                <a:cubicBezTo>
                  <a:pt x="79" y="0"/>
                  <a:pt x="68" y="10"/>
                  <a:pt x="68" y="22"/>
                </a:cubicBezTo>
                <a:cubicBezTo>
                  <a:pt x="68" y="90"/>
                  <a:pt x="68" y="90"/>
                  <a:pt x="68" y="90"/>
                </a:cubicBezTo>
                <a:cubicBezTo>
                  <a:pt x="68" y="103"/>
                  <a:pt x="58" y="113"/>
                  <a:pt x="46" y="113"/>
                </a:cubicBezTo>
                <a:cubicBezTo>
                  <a:pt x="23" y="113"/>
                  <a:pt x="23" y="113"/>
                  <a:pt x="23" y="113"/>
                </a:cubicBezTo>
                <a:cubicBezTo>
                  <a:pt x="11" y="113"/>
                  <a:pt x="0" y="123"/>
                  <a:pt x="0" y="136"/>
                </a:cubicBezTo>
                <a:cubicBezTo>
                  <a:pt x="0" y="158"/>
                  <a:pt x="0" y="158"/>
                  <a:pt x="0" y="158"/>
                </a:cubicBezTo>
                <a:cubicBezTo>
                  <a:pt x="645" y="158"/>
                  <a:pt x="645" y="158"/>
                  <a:pt x="645" y="158"/>
                </a:cubicBezTo>
                <a:cubicBezTo>
                  <a:pt x="645" y="136"/>
                  <a:pt x="645" y="136"/>
                  <a:pt x="645" y="136"/>
                </a:cubicBezTo>
                <a:cubicBezTo>
                  <a:pt x="645" y="123"/>
                  <a:pt x="635" y="113"/>
                  <a:pt x="622" y="113"/>
                </a:cubicBezTo>
                <a:close/>
              </a:path>
            </a:pathLst>
          </a:custGeom>
          <a:gradFill rotWithShape="1">
            <a:gsLst>
              <a:gs pos="0">
                <a:srgbClr val="C9C9C9"/>
              </a:gs>
              <a:gs pos="100000">
                <a:srgbClr val="C9C9C9">
                  <a:gamma/>
                  <a:tint val="22353"/>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9" name="Freeform 25" descr="© INSCALE GmbH, 26.05.2010&#10;http://www.presentationload.com/"/>
          <p:cNvSpPr>
            <a:spLocks/>
          </p:cNvSpPr>
          <p:nvPr/>
        </p:nvSpPr>
        <p:spPr bwMode="gray">
          <a:xfrm>
            <a:off x="309547" y="1293797"/>
            <a:ext cx="2047875"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6"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7"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6"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DBDBDB"/>
              </a:gs>
              <a:gs pos="100000">
                <a:srgbClr val="DBDBDB">
                  <a:gamma/>
                  <a:tint val="16078"/>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8" name="Freeform 24" descr="© INSCALE GmbH, 26.05.2010&#10;http://www.presentationload.com/"/>
          <p:cNvSpPr>
            <a:spLocks/>
          </p:cNvSpPr>
          <p:nvPr/>
        </p:nvSpPr>
        <p:spPr bwMode="gray">
          <a:xfrm>
            <a:off x="5097480" y="1285860"/>
            <a:ext cx="2046288"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5"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6"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5"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126AA0">
                  <a:gamma/>
                  <a:tint val="60784"/>
                  <a:invGamma/>
                </a:srgbClr>
              </a:gs>
              <a:gs pos="100000">
                <a:srgbClr val="126AA0"/>
              </a:gs>
            </a:gsLst>
            <a:lin ang="5400000" scaled="1"/>
          </a:gradFill>
          <a:ln w="12700" cmpd="sng">
            <a:noFill/>
            <a:round/>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3" name="AutoShape 29" descr="© INSCALE GmbH, 26.05.2010&#10;http://www.presentationload.com/"/>
          <p:cNvSpPr>
            <a:spLocks noChangeArrowheads="1"/>
          </p:cNvSpPr>
          <p:nvPr/>
        </p:nvSpPr>
        <p:spPr bwMode="gray">
          <a:xfrm>
            <a:off x="252380" y="1652571"/>
            <a:ext cx="8605868" cy="4729185"/>
          </a:xfrm>
          <a:prstGeom prst="roundRect">
            <a:avLst>
              <a:gd name="adj" fmla="val 1838"/>
            </a:avLst>
          </a:prstGeom>
          <a:ln>
            <a:headEnd/>
            <a:tailEnd/>
          </a:ln>
        </p:spPr>
        <p:style>
          <a:lnRef idx="1">
            <a:schemeClr val="accent3"/>
          </a:lnRef>
          <a:fillRef idx="2">
            <a:schemeClr val="accent3"/>
          </a:fillRef>
          <a:effectRef idx="1">
            <a:schemeClr val="accent3"/>
          </a:effectRef>
          <a:fontRef idx="minor">
            <a:schemeClr val="dk1"/>
          </a:fontRef>
        </p:style>
        <p:txBody>
          <a:bodyPr/>
          <a:lstStyle/>
          <a:p>
            <a:endParaRPr lang="de-DE"/>
          </a:p>
        </p:txBody>
      </p:sp>
      <p:sp>
        <p:nvSpPr>
          <p:cNvPr id="272465" name="Rectangle 81" descr="© INSCALE GmbH, 26.05.2010&#10;http://www.presentationload.com/"/>
          <p:cNvSpPr>
            <a:spLocks noChangeArrowheads="1"/>
          </p:cNvSpPr>
          <p:nvPr/>
        </p:nvSpPr>
        <p:spPr bwMode="gray">
          <a:xfrm>
            <a:off x="395255" y="1943085"/>
            <a:ext cx="4022725" cy="1009648"/>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288000" tIns="0" rIns="0" bIns="0" anchor="ctr"/>
          <a:lstStyle/>
          <a:p>
            <a:pPr defTabSz="801688" eaLnBrk="0" hangingPunct="0">
              <a:defRPr/>
            </a:pPr>
            <a:r>
              <a:rPr lang="en-US" altLang="zh-CN" sz="4400" b="1" dirty="0" smtClean="0">
                <a:solidFill>
                  <a:srgbClr val="000000"/>
                </a:solidFill>
                <a:latin typeface="Calibri" pitchFamily="34" charset="0"/>
                <a:cs typeface="Arial" charset="0"/>
              </a:rPr>
              <a:t>Bleed</a:t>
            </a:r>
            <a:endParaRPr lang="de-DE" sz="4400" b="1" dirty="0">
              <a:solidFill>
                <a:srgbClr val="000000"/>
              </a:solidFill>
              <a:latin typeface="Calibri" pitchFamily="34" charset="0"/>
              <a:cs typeface="Arial" charset="0"/>
            </a:endParaRPr>
          </a:p>
        </p:txBody>
      </p:sp>
      <p:sp>
        <p:nvSpPr>
          <p:cNvPr id="272415" name="Rectangle 5" descr="© INSCALE GmbH, 26.05.2010&#10;http://www.presentationload.com/"/>
          <p:cNvSpPr>
            <a:spLocks noChangeArrowheads="1"/>
          </p:cNvSpPr>
          <p:nvPr/>
        </p:nvSpPr>
        <p:spPr bwMode="gray">
          <a:xfrm>
            <a:off x="395255" y="2952733"/>
            <a:ext cx="4033837" cy="307500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blurRad="127000" dist="38100" dir="2700000" algn="tl" rotWithShape="0">
              <a:prstClr val="black">
                <a:alpha val="40000"/>
              </a:prstClr>
            </a:outerShdw>
          </a:effectLst>
        </p:spPr>
        <p:txBody>
          <a:bodyPr lIns="108000" tIns="108000" rIns="144000" bIns="72000"/>
          <a:lstStyle/>
          <a:p>
            <a:pPr marL="190500" indent="-190500">
              <a:lnSpc>
                <a:spcPct val="95000"/>
              </a:lnSpc>
              <a:spcAft>
                <a:spcPct val="40000"/>
              </a:spcAft>
              <a:buClr>
                <a:srgbClr val="292929"/>
              </a:buClr>
              <a:buFont typeface="Wingdings" pitchFamily="2" charset="2"/>
              <a:buChar char="§"/>
            </a:pPr>
            <a:endParaRPr lang="de-DE" dirty="0"/>
          </a:p>
        </p:txBody>
      </p:sp>
      <p:sp>
        <p:nvSpPr>
          <p:cNvPr id="272490" name="Text Box 106" descr="© INSCALE GmbH, 26.05.2010&#10;http://www.presentationload.com/"/>
          <p:cNvSpPr txBox="1">
            <a:spLocks noChangeArrowheads="1"/>
          </p:cNvSpPr>
          <p:nvPr/>
        </p:nvSpPr>
        <p:spPr bwMode="gray">
          <a:xfrm>
            <a:off x="523861" y="1293797"/>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Infection</a:t>
            </a:r>
            <a:endParaRPr lang="de-DE" sz="1600" dirty="0"/>
          </a:p>
        </p:txBody>
      </p:sp>
      <p:sp>
        <p:nvSpPr>
          <p:cNvPr id="272491" name="Text Box 107" descr="© INSCALE GmbH, 26.05.2010&#10;http://www.presentationload.com/"/>
          <p:cNvSpPr txBox="1">
            <a:spLocks noChangeArrowheads="1"/>
          </p:cNvSpPr>
          <p:nvPr/>
        </p:nvSpPr>
        <p:spPr bwMode="gray">
          <a:xfrm>
            <a:off x="6942105"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Hematoma</a:t>
            </a:r>
            <a:endParaRPr lang="de-DE" sz="1600" dirty="0"/>
          </a:p>
        </p:txBody>
      </p:sp>
      <p:sp>
        <p:nvSpPr>
          <p:cNvPr id="272492" name="Text Box 108" descr="© INSCALE GmbH, 26.05.2010&#10;http://www.presentationload.com/"/>
          <p:cNvSpPr txBox="1">
            <a:spLocks noChangeArrowheads="1"/>
          </p:cNvSpPr>
          <p:nvPr/>
        </p:nvSpPr>
        <p:spPr bwMode="gray">
          <a:xfrm>
            <a:off x="3706780"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Nerve Root</a:t>
            </a:r>
            <a:endParaRPr lang="de-DE" sz="1600" dirty="0"/>
          </a:p>
        </p:txBody>
      </p:sp>
      <p:sp>
        <p:nvSpPr>
          <p:cNvPr id="272494" name="Text Box 110" descr="© INSCALE GmbH, 26.05.2010&#10;http://www.presentationload.com/"/>
          <p:cNvSpPr txBox="1">
            <a:spLocks noChangeArrowheads="1"/>
          </p:cNvSpPr>
          <p:nvPr/>
        </p:nvSpPr>
        <p:spPr bwMode="gray">
          <a:xfrm>
            <a:off x="2071670" y="1285860"/>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Spinal</a:t>
            </a:r>
            <a:endParaRPr lang="de-DE" sz="1600" dirty="0"/>
          </a:p>
        </p:txBody>
      </p:sp>
      <p:sp>
        <p:nvSpPr>
          <p:cNvPr id="2" name="_ID135682048"/>
          <p:cNvSpPr/>
          <p:nvPr/>
        </p:nvSpPr>
        <p:spPr>
          <a:xfrm>
            <a:off x="-71470" y="5983399"/>
            <a:ext cx="914400" cy="612648"/>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 Box 109" descr="© INSCALE GmbH, 26.05.2010&#10;http://www.presentationload.com/"/>
          <p:cNvSpPr txBox="1">
            <a:spLocks noChangeArrowheads="1"/>
          </p:cNvSpPr>
          <p:nvPr/>
        </p:nvSpPr>
        <p:spPr bwMode="gray">
          <a:xfrm>
            <a:off x="5324443"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solidFill>
                  <a:schemeClr val="bg1"/>
                </a:solidFill>
              </a:rPr>
              <a:t>Bleed</a:t>
            </a:r>
            <a:endParaRPr lang="de-DE" sz="1600" dirty="0">
              <a:solidFill>
                <a:schemeClr val="bg1"/>
              </a:solidFill>
            </a:endParaRPr>
          </a:p>
        </p:txBody>
      </p:sp>
      <p:cxnSp>
        <p:nvCxnSpPr>
          <p:cNvPr id="25" name="直接连接符 24"/>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20" name="矩形 19"/>
          <p:cNvSpPr/>
          <p:nvPr/>
        </p:nvSpPr>
        <p:spPr>
          <a:xfrm>
            <a:off x="500034" y="3000372"/>
            <a:ext cx="3500462" cy="2643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b="1" dirty="0" smtClean="0">
                <a:solidFill>
                  <a:schemeClr val="tx1"/>
                </a:solidFill>
              </a:rPr>
              <a:t>1.</a:t>
            </a:r>
            <a:r>
              <a:rPr lang="en-US" sz="2000" dirty="0" smtClean="0">
                <a:solidFill>
                  <a:schemeClr val="tx1"/>
                </a:solidFill>
              </a:rPr>
              <a:t>Venous plexus</a:t>
            </a:r>
            <a:endParaRPr lang="zh-CN" altLang="en-US" sz="2000" dirty="0" smtClean="0">
              <a:solidFill>
                <a:schemeClr val="tx1"/>
              </a:solidFill>
            </a:endParaRPr>
          </a:p>
          <a:p>
            <a:pPr>
              <a:lnSpc>
                <a:spcPct val="150000"/>
              </a:lnSpc>
            </a:pPr>
            <a:r>
              <a:rPr lang="en-US" sz="2000" b="1" dirty="0" smtClean="0">
                <a:solidFill>
                  <a:schemeClr val="tx1"/>
                </a:solidFill>
              </a:rPr>
              <a:t>2.</a:t>
            </a:r>
            <a:r>
              <a:rPr lang="en-US" sz="2000" dirty="0" smtClean="0">
                <a:solidFill>
                  <a:schemeClr val="tx1"/>
                </a:solidFill>
              </a:rPr>
              <a:t>Pregnancy/AVM</a:t>
            </a:r>
          </a:p>
          <a:p>
            <a:pPr algn="just">
              <a:lnSpc>
                <a:spcPct val="150000"/>
              </a:lnSpc>
            </a:pPr>
            <a:r>
              <a:rPr lang="en-US" sz="2000" b="1" dirty="0" smtClean="0">
                <a:solidFill>
                  <a:schemeClr val="tx1"/>
                </a:solidFill>
              </a:rPr>
              <a:t>3.</a:t>
            </a:r>
            <a:r>
              <a:rPr lang="en-US" altLang="zh-CN" sz="2000" dirty="0" smtClean="0">
                <a:solidFill>
                  <a:schemeClr val="tx1"/>
                </a:solidFill>
              </a:rPr>
              <a:t>Subarachnoid                                                                    hemorrhage </a:t>
            </a:r>
            <a:endParaRPr lang="en-US" sz="2000" dirty="0" smtClean="0">
              <a:solidFill>
                <a:schemeClr val="tx1"/>
              </a:solidFill>
            </a:endParaRPr>
          </a:p>
        </p:txBody>
      </p:sp>
      <p:sp>
        <p:nvSpPr>
          <p:cNvPr id="23" name="标题 1"/>
          <p:cNvSpPr txBox="1">
            <a:spLocks/>
          </p:cNvSpPr>
          <p:nvPr/>
        </p:nvSpPr>
        <p:spPr>
          <a:xfrm>
            <a:off x="-1143040" y="142852"/>
            <a:ext cx="7358114" cy="65403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1"/>
                </a:solidFill>
                <a:effectLst/>
                <a:uLnTx/>
                <a:uFillTx/>
                <a:latin typeface="+mj-lt"/>
                <a:ea typeface="+mj-ea"/>
                <a:cs typeface="+mj-cs"/>
              </a:rPr>
              <a:t>Puncture</a:t>
            </a:r>
            <a:r>
              <a:rPr kumimoji="0" lang="en-US" altLang="zh-CN" sz="4000" b="0" i="0" u="none" strike="noStrike" kern="1200" cap="none" spc="0" normalizeH="0" noProof="0" dirty="0" smtClean="0">
                <a:ln>
                  <a:noFill/>
                </a:ln>
                <a:solidFill>
                  <a:schemeClr val="tx1"/>
                </a:solidFill>
                <a:effectLst/>
                <a:uLnTx/>
                <a:uFillTx/>
                <a:latin typeface="+mj-lt"/>
                <a:ea typeface="+mj-ea"/>
                <a:cs typeface="+mj-cs"/>
              </a:rPr>
              <a:t> Related</a:t>
            </a:r>
            <a:endParaRPr kumimoji="0" lang="zh-CN" altLang="en-US" sz="40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3" name="组合 29"/>
          <p:cNvGrpSpPr/>
          <p:nvPr/>
        </p:nvGrpSpPr>
        <p:grpSpPr>
          <a:xfrm>
            <a:off x="4929190" y="2000240"/>
            <a:ext cx="3500462" cy="4000528"/>
            <a:chOff x="4714876" y="1928802"/>
            <a:chExt cx="3810015" cy="4335923"/>
          </a:xfrm>
        </p:grpSpPr>
        <p:pic>
          <p:nvPicPr>
            <p:cNvPr id="28" name="图片 27" descr="Radicular.gif"/>
            <p:cNvPicPr>
              <a:picLocks noChangeAspect="1"/>
            </p:cNvPicPr>
            <p:nvPr/>
          </p:nvPicPr>
          <p:blipFill>
            <a:blip r:embed="rId3" cstate="email"/>
            <a:srcRect t="12500"/>
            <a:stretch>
              <a:fillRect/>
            </a:stretch>
          </p:blipFill>
          <p:spPr>
            <a:xfrm>
              <a:off x="4714876" y="1928802"/>
              <a:ext cx="3810015" cy="250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6" name="图片 25" descr="SCVeins.gif"/>
            <p:cNvPicPr>
              <a:picLocks noChangeAspect="1"/>
            </p:cNvPicPr>
            <p:nvPr/>
          </p:nvPicPr>
          <p:blipFill>
            <a:blip r:embed="rId4" cstate="email"/>
            <a:srcRect t="42373" b="5085"/>
            <a:stretch>
              <a:fillRect/>
            </a:stretch>
          </p:blipFill>
          <p:spPr>
            <a:xfrm>
              <a:off x="4714876" y="4500570"/>
              <a:ext cx="3786214" cy="17641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grpSp>
        <p:nvGrpSpPr>
          <p:cNvPr id="4" name="组合 30"/>
          <p:cNvGrpSpPr/>
          <p:nvPr/>
        </p:nvGrpSpPr>
        <p:grpSpPr>
          <a:xfrm>
            <a:off x="4810124" y="2000240"/>
            <a:ext cx="3833842" cy="3985159"/>
            <a:chOff x="4810124" y="2000240"/>
            <a:chExt cx="3833842" cy="3985159"/>
          </a:xfrm>
        </p:grpSpPr>
        <p:pic>
          <p:nvPicPr>
            <p:cNvPr id="18" name="图片 17" descr="blood-cells.jpg"/>
            <p:cNvPicPr>
              <a:picLocks noChangeAspect="1"/>
            </p:cNvPicPr>
            <p:nvPr/>
          </p:nvPicPr>
          <p:blipFill>
            <a:blip r:embed="rId5" cstate="email"/>
            <a:srcRect/>
            <a:stretch>
              <a:fillRect/>
            </a:stretch>
          </p:blipFill>
          <p:spPr>
            <a:xfrm>
              <a:off x="4810124" y="2000240"/>
              <a:ext cx="3810000" cy="19288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 name="图片 23" descr="AVMphoto.gif"/>
            <p:cNvPicPr>
              <a:picLocks noChangeAspect="1"/>
            </p:cNvPicPr>
            <p:nvPr/>
          </p:nvPicPr>
          <p:blipFill>
            <a:blip r:embed="rId6" cstate="email"/>
            <a:stretch>
              <a:fillRect/>
            </a:stretch>
          </p:blipFill>
          <p:spPr>
            <a:xfrm>
              <a:off x="4810124" y="3929066"/>
              <a:ext cx="3833842" cy="20563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412" name="Freeform 28" descr="© INSCALE GmbH, 26.05.2010&#10;http://www.presentationload.com/"/>
          <p:cNvSpPr>
            <a:spLocks/>
          </p:cNvSpPr>
          <p:nvPr/>
        </p:nvSpPr>
        <p:spPr bwMode="gray">
          <a:xfrm>
            <a:off x="1928794" y="1293797"/>
            <a:ext cx="2046287" cy="503238"/>
          </a:xfrm>
          <a:custGeom>
            <a:avLst/>
            <a:gdLst/>
            <a:ahLst/>
            <a:cxnLst>
              <a:cxn ang="0">
                <a:pos x="621" y="113"/>
              </a:cxn>
              <a:cxn ang="0">
                <a:pos x="599"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9" y="113"/>
                  <a:pt x="599" y="113"/>
                  <a:pt x="599"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8"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C9C9C9"/>
              </a:gs>
              <a:gs pos="100000">
                <a:srgbClr val="C9C9C9">
                  <a:gamma/>
                  <a:tint val="22353"/>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1" name="Freeform 27" descr="© INSCALE GmbH, 26.05.2010&#10;http://www.presentationload.com/"/>
          <p:cNvSpPr>
            <a:spLocks/>
          </p:cNvSpPr>
          <p:nvPr/>
        </p:nvSpPr>
        <p:spPr bwMode="gray">
          <a:xfrm>
            <a:off x="5099018" y="1293797"/>
            <a:ext cx="2047875" cy="503238"/>
          </a:xfrm>
          <a:custGeom>
            <a:avLst/>
            <a:gdLst/>
            <a:ahLst/>
            <a:cxnLst>
              <a:cxn ang="0">
                <a:pos x="621" y="113"/>
              </a:cxn>
              <a:cxn ang="0">
                <a:pos x="598" y="113"/>
              </a:cxn>
              <a:cxn ang="0">
                <a:pos x="576" y="90"/>
              </a:cxn>
              <a:cxn ang="0">
                <a:pos x="576" y="22"/>
              </a:cxn>
              <a:cxn ang="0">
                <a:pos x="553" y="0"/>
              </a:cxn>
              <a:cxn ang="0">
                <a:pos x="90" y="0"/>
              </a:cxn>
              <a:cxn ang="0">
                <a:pos x="68" y="22"/>
              </a:cxn>
              <a:cxn ang="0">
                <a:pos x="68" y="90"/>
              </a:cxn>
              <a:cxn ang="0">
                <a:pos x="45" y="113"/>
              </a:cxn>
              <a:cxn ang="0">
                <a:pos x="22" y="113"/>
              </a:cxn>
              <a:cxn ang="0">
                <a:pos x="0" y="136"/>
              </a:cxn>
              <a:cxn ang="0">
                <a:pos x="0" y="158"/>
              </a:cxn>
              <a:cxn ang="0">
                <a:pos x="644" y="158"/>
              </a:cxn>
              <a:cxn ang="0">
                <a:pos x="644" y="136"/>
              </a:cxn>
              <a:cxn ang="0">
                <a:pos x="621" y="113"/>
              </a:cxn>
            </a:cxnLst>
            <a:rect l="0" t="0" r="r" b="b"/>
            <a:pathLst>
              <a:path w="644" h="158">
                <a:moveTo>
                  <a:pt x="621" y="113"/>
                </a:moveTo>
                <a:cubicBezTo>
                  <a:pt x="598" y="113"/>
                  <a:pt x="598" y="113"/>
                  <a:pt x="598" y="113"/>
                </a:cubicBezTo>
                <a:cubicBezTo>
                  <a:pt x="586" y="113"/>
                  <a:pt x="576" y="103"/>
                  <a:pt x="576" y="90"/>
                </a:cubicBezTo>
                <a:cubicBezTo>
                  <a:pt x="576" y="22"/>
                  <a:pt x="576" y="22"/>
                  <a:pt x="576" y="22"/>
                </a:cubicBezTo>
                <a:cubicBezTo>
                  <a:pt x="576" y="10"/>
                  <a:pt x="566" y="0"/>
                  <a:pt x="553" y="0"/>
                </a:cubicBezTo>
                <a:cubicBezTo>
                  <a:pt x="90" y="0"/>
                  <a:pt x="90" y="0"/>
                  <a:pt x="90" y="0"/>
                </a:cubicBezTo>
                <a:cubicBezTo>
                  <a:pt x="78" y="0"/>
                  <a:pt x="68" y="10"/>
                  <a:pt x="68" y="22"/>
                </a:cubicBezTo>
                <a:cubicBezTo>
                  <a:pt x="68" y="90"/>
                  <a:pt x="68" y="90"/>
                  <a:pt x="68" y="90"/>
                </a:cubicBezTo>
                <a:cubicBezTo>
                  <a:pt x="68" y="103"/>
                  <a:pt x="57" y="113"/>
                  <a:pt x="45" y="113"/>
                </a:cubicBezTo>
                <a:cubicBezTo>
                  <a:pt x="22" y="113"/>
                  <a:pt x="22" y="113"/>
                  <a:pt x="22"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1" y="113"/>
                </a:cubicBezTo>
                <a:close/>
              </a:path>
            </a:pathLst>
          </a:custGeom>
          <a:gradFill rotWithShape="1">
            <a:gsLst>
              <a:gs pos="0">
                <a:srgbClr val="DBDBDB"/>
              </a:gs>
              <a:gs pos="100000">
                <a:srgbClr val="DBDBDB">
                  <a:gamma/>
                  <a:tint val="16078"/>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0" name="Freeform 26" descr="© INSCALE GmbH, 26.05.2010&#10;http://www.presentationload.com/"/>
          <p:cNvSpPr>
            <a:spLocks/>
          </p:cNvSpPr>
          <p:nvPr/>
        </p:nvSpPr>
        <p:spPr bwMode="gray">
          <a:xfrm>
            <a:off x="3481355" y="1293797"/>
            <a:ext cx="2051050" cy="503238"/>
          </a:xfrm>
          <a:custGeom>
            <a:avLst/>
            <a:gdLst/>
            <a:ahLst/>
            <a:cxnLst>
              <a:cxn ang="0">
                <a:pos x="622" y="113"/>
              </a:cxn>
              <a:cxn ang="0">
                <a:pos x="599" y="113"/>
              </a:cxn>
              <a:cxn ang="0">
                <a:pos x="577" y="90"/>
              </a:cxn>
              <a:cxn ang="0">
                <a:pos x="577" y="22"/>
              </a:cxn>
              <a:cxn ang="0">
                <a:pos x="554" y="0"/>
              </a:cxn>
              <a:cxn ang="0">
                <a:pos x="91" y="0"/>
              </a:cxn>
              <a:cxn ang="0">
                <a:pos x="68" y="22"/>
              </a:cxn>
              <a:cxn ang="0">
                <a:pos x="68" y="90"/>
              </a:cxn>
              <a:cxn ang="0">
                <a:pos x="46" y="113"/>
              </a:cxn>
              <a:cxn ang="0">
                <a:pos x="23" y="113"/>
              </a:cxn>
              <a:cxn ang="0">
                <a:pos x="0" y="136"/>
              </a:cxn>
              <a:cxn ang="0">
                <a:pos x="0" y="158"/>
              </a:cxn>
              <a:cxn ang="0">
                <a:pos x="645" y="158"/>
              </a:cxn>
              <a:cxn ang="0">
                <a:pos x="645" y="136"/>
              </a:cxn>
              <a:cxn ang="0">
                <a:pos x="622" y="113"/>
              </a:cxn>
            </a:cxnLst>
            <a:rect l="0" t="0" r="r" b="b"/>
            <a:pathLst>
              <a:path w="645" h="158">
                <a:moveTo>
                  <a:pt x="622" y="113"/>
                </a:moveTo>
                <a:cubicBezTo>
                  <a:pt x="599" y="113"/>
                  <a:pt x="599" y="113"/>
                  <a:pt x="599" y="113"/>
                </a:cubicBezTo>
                <a:cubicBezTo>
                  <a:pt x="587" y="113"/>
                  <a:pt x="577" y="103"/>
                  <a:pt x="577" y="90"/>
                </a:cubicBezTo>
                <a:cubicBezTo>
                  <a:pt x="577" y="22"/>
                  <a:pt x="577" y="22"/>
                  <a:pt x="577" y="22"/>
                </a:cubicBezTo>
                <a:cubicBezTo>
                  <a:pt x="577" y="10"/>
                  <a:pt x="566" y="0"/>
                  <a:pt x="554" y="0"/>
                </a:cubicBezTo>
                <a:cubicBezTo>
                  <a:pt x="91" y="0"/>
                  <a:pt x="91" y="0"/>
                  <a:pt x="91" y="0"/>
                </a:cubicBezTo>
                <a:cubicBezTo>
                  <a:pt x="79" y="0"/>
                  <a:pt x="68" y="10"/>
                  <a:pt x="68" y="22"/>
                </a:cubicBezTo>
                <a:cubicBezTo>
                  <a:pt x="68" y="90"/>
                  <a:pt x="68" y="90"/>
                  <a:pt x="68" y="90"/>
                </a:cubicBezTo>
                <a:cubicBezTo>
                  <a:pt x="68" y="103"/>
                  <a:pt x="58" y="113"/>
                  <a:pt x="46" y="113"/>
                </a:cubicBezTo>
                <a:cubicBezTo>
                  <a:pt x="23" y="113"/>
                  <a:pt x="23" y="113"/>
                  <a:pt x="23" y="113"/>
                </a:cubicBezTo>
                <a:cubicBezTo>
                  <a:pt x="11" y="113"/>
                  <a:pt x="0" y="123"/>
                  <a:pt x="0" y="136"/>
                </a:cubicBezTo>
                <a:cubicBezTo>
                  <a:pt x="0" y="158"/>
                  <a:pt x="0" y="158"/>
                  <a:pt x="0" y="158"/>
                </a:cubicBezTo>
                <a:cubicBezTo>
                  <a:pt x="645" y="158"/>
                  <a:pt x="645" y="158"/>
                  <a:pt x="645" y="158"/>
                </a:cubicBezTo>
                <a:cubicBezTo>
                  <a:pt x="645" y="136"/>
                  <a:pt x="645" y="136"/>
                  <a:pt x="645" y="136"/>
                </a:cubicBezTo>
                <a:cubicBezTo>
                  <a:pt x="645" y="123"/>
                  <a:pt x="635" y="113"/>
                  <a:pt x="622" y="113"/>
                </a:cubicBezTo>
                <a:close/>
              </a:path>
            </a:pathLst>
          </a:custGeom>
          <a:gradFill rotWithShape="1">
            <a:gsLst>
              <a:gs pos="0">
                <a:srgbClr val="C9C9C9"/>
              </a:gs>
              <a:gs pos="100000">
                <a:srgbClr val="C9C9C9">
                  <a:gamma/>
                  <a:tint val="22353"/>
                  <a:invGamma/>
                </a:srgbClr>
              </a:gs>
            </a:gsLst>
            <a:lin ang="5400000" scaled="1"/>
          </a:gradFill>
          <a:ln w="12700" cmpd="sng">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9" name="Freeform 25" descr="© INSCALE GmbH, 26.05.2010&#10;http://www.presentationload.com/"/>
          <p:cNvSpPr>
            <a:spLocks/>
          </p:cNvSpPr>
          <p:nvPr/>
        </p:nvSpPr>
        <p:spPr bwMode="gray">
          <a:xfrm>
            <a:off x="309547" y="1293797"/>
            <a:ext cx="2047875"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6"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7"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6"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DBDBDB"/>
              </a:gs>
              <a:gs pos="100000">
                <a:srgbClr val="DBDBDB">
                  <a:gamma/>
                  <a:tint val="16078"/>
                  <a:invGamma/>
                </a:srgbClr>
              </a:gs>
            </a:gsLst>
            <a:lin ang="5400000" scaled="1"/>
          </a:gradFill>
          <a:ln w="12700"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08" name="Freeform 24" descr="© INSCALE GmbH, 26.05.2010&#10;http://www.presentationload.com/"/>
          <p:cNvSpPr>
            <a:spLocks/>
          </p:cNvSpPr>
          <p:nvPr/>
        </p:nvSpPr>
        <p:spPr bwMode="gray">
          <a:xfrm>
            <a:off x="6715140" y="1285860"/>
            <a:ext cx="2046288" cy="503238"/>
          </a:xfrm>
          <a:custGeom>
            <a:avLst/>
            <a:gdLst/>
            <a:ahLst/>
            <a:cxnLst>
              <a:cxn ang="0">
                <a:pos x="622" y="113"/>
              </a:cxn>
              <a:cxn ang="0">
                <a:pos x="599" y="113"/>
              </a:cxn>
              <a:cxn ang="0">
                <a:pos x="576" y="90"/>
              </a:cxn>
              <a:cxn ang="0">
                <a:pos x="576" y="22"/>
              </a:cxn>
              <a:cxn ang="0">
                <a:pos x="554" y="0"/>
              </a:cxn>
              <a:cxn ang="0">
                <a:pos x="91" y="0"/>
              </a:cxn>
              <a:cxn ang="0">
                <a:pos x="68" y="22"/>
              </a:cxn>
              <a:cxn ang="0">
                <a:pos x="68" y="90"/>
              </a:cxn>
              <a:cxn ang="0">
                <a:pos x="45" y="113"/>
              </a:cxn>
              <a:cxn ang="0">
                <a:pos x="23" y="113"/>
              </a:cxn>
              <a:cxn ang="0">
                <a:pos x="0" y="136"/>
              </a:cxn>
              <a:cxn ang="0">
                <a:pos x="0" y="158"/>
              </a:cxn>
              <a:cxn ang="0">
                <a:pos x="644" y="158"/>
              </a:cxn>
              <a:cxn ang="0">
                <a:pos x="644" y="136"/>
              </a:cxn>
              <a:cxn ang="0">
                <a:pos x="622" y="113"/>
              </a:cxn>
            </a:cxnLst>
            <a:rect l="0" t="0" r="r" b="b"/>
            <a:pathLst>
              <a:path w="644" h="158">
                <a:moveTo>
                  <a:pt x="622" y="113"/>
                </a:moveTo>
                <a:cubicBezTo>
                  <a:pt x="599" y="113"/>
                  <a:pt x="599" y="113"/>
                  <a:pt x="599" y="113"/>
                </a:cubicBezTo>
                <a:cubicBezTo>
                  <a:pt x="586" y="113"/>
                  <a:pt x="576" y="103"/>
                  <a:pt x="576" y="90"/>
                </a:cubicBezTo>
                <a:cubicBezTo>
                  <a:pt x="576" y="22"/>
                  <a:pt x="576" y="22"/>
                  <a:pt x="576" y="22"/>
                </a:cubicBezTo>
                <a:cubicBezTo>
                  <a:pt x="576" y="10"/>
                  <a:pt x="566" y="0"/>
                  <a:pt x="554" y="0"/>
                </a:cubicBezTo>
                <a:cubicBezTo>
                  <a:pt x="91" y="0"/>
                  <a:pt x="91" y="0"/>
                  <a:pt x="91" y="0"/>
                </a:cubicBezTo>
                <a:cubicBezTo>
                  <a:pt x="78" y="0"/>
                  <a:pt x="68" y="10"/>
                  <a:pt x="68" y="22"/>
                </a:cubicBezTo>
                <a:cubicBezTo>
                  <a:pt x="68" y="90"/>
                  <a:pt x="68" y="90"/>
                  <a:pt x="68" y="90"/>
                </a:cubicBezTo>
                <a:cubicBezTo>
                  <a:pt x="68" y="103"/>
                  <a:pt x="58" y="113"/>
                  <a:pt x="45" y="113"/>
                </a:cubicBezTo>
                <a:cubicBezTo>
                  <a:pt x="23" y="113"/>
                  <a:pt x="23" y="113"/>
                  <a:pt x="23" y="113"/>
                </a:cubicBezTo>
                <a:cubicBezTo>
                  <a:pt x="10" y="113"/>
                  <a:pt x="0" y="123"/>
                  <a:pt x="0" y="136"/>
                </a:cubicBezTo>
                <a:cubicBezTo>
                  <a:pt x="0" y="158"/>
                  <a:pt x="0" y="158"/>
                  <a:pt x="0" y="158"/>
                </a:cubicBezTo>
                <a:cubicBezTo>
                  <a:pt x="644" y="158"/>
                  <a:pt x="644" y="158"/>
                  <a:pt x="644" y="158"/>
                </a:cubicBezTo>
                <a:cubicBezTo>
                  <a:pt x="644" y="136"/>
                  <a:pt x="644" y="136"/>
                  <a:pt x="644" y="136"/>
                </a:cubicBezTo>
                <a:cubicBezTo>
                  <a:pt x="644" y="123"/>
                  <a:pt x="634" y="113"/>
                  <a:pt x="622" y="113"/>
                </a:cubicBezTo>
                <a:close/>
              </a:path>
            </a:pathLst>
          </a:custGeom>
          <a:gradFill rotWithShape="1">
            <a:gsLst>
              <a:gs pos="0">
                <a:srgbClr val="126AA0">
                  <a:gamma/>
                  <a:tint val="60784"/>
                  <a:invGamma/>
                </a:srgbClr>
              </a:gs>
              <a:gs pos="100000">
                <a:srgbClr val="126AA0"/>
              </a:gs>
            </a:gsLst>
            <a:lin ang="5400000" scaled="1"/>
          </a:gradFill>
          <a:ln w="12700" cmpd="sng">
            <a:noFill/>
            <a:round/>
            <a:headEnd/>
            <a:tailEn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63500" h="25400"/>
          </a:sp3d>
        </p:spPr>
        <p:txBody>
          <a:bodyPr/>
          <a:lstStyle/>
          <a:p>
            <a:endParaRPr lang="de-DE"/>
          </a:p>
        </p:txBody>
      </p:sp>
      <p:sp>
        <p:nvSpPr>
          <p:cNvPr id="272413" name="AutoShape 29" descr="© INSCALE GmbH, 26.05.2010&#10;http://www.presentationload.com/"/>
          <p:cNvSpPr>
            <a:spLocks noChangeArrowheads="1"/>
          </p:cNvSpPr>
          <p:nvPr/>
        </p:nvSpPr>
        <p:spPr bwMode="gray">
          <a:xfrm>
            <a:off x="252380" y="1652571"/>
            <a:ext cx="8605868" cy="4729185"/>
          </a:xfrm>
          <a:prstGeom prst="roundRect">
            <a:avLst>
              <a:gd name="adj" fmla="val 1838"/>
            </a:avLst>
          </a:prstGeom>
          <a:ln>
            <a:headEnd/>
            <a:tailEnd/>
          </a:ln>
        </p:spPr>
        <p:style>
          <a:lnRef idx="1">
            <a:schemeClr val="accent3"/>
          </a:lnRef>
          <a:fillRef idx="2">
            <a:schemeClr val="accent3"/>
          </a:fillRef>
          <a:effectRef idx="1">
            <a:schemeClr val="accent3"/>
          </a:effectRef>
          <a:fontRef idx="minor">
            <a:schemeClr val="dk1"/>
          </a:fontRef>
        </p:style>
        <p:txBody>
          <a:bodyPr/>
          <a:lstStyle/>
          <a:p>
            <a:endParaRPr lang="de-DE"/>
          </a:p>
        </p:txBody>
      </p:sp>
      <p:sp>
        <p:nvSpPr>
          <p:cNvPr id="272465" name="Rectangle 81" descr="© INSCALE GmbH, 26.05.2010&#10;http://www.presentationload.com/"/>
          <p:cNvSpPr>
            <a:spLocks noChangeArrowheads="1"/>
          </p:cNvSpPr>
          <p:nvPr/>
        </p:nvSpPr>
        <p:spPr bwMode="gray">
          <a:xfrm>
            <a:off x="395255" y="1943085"/>
            <a:ext cx="4022725" cy="1009648"/>
          </a:xfrm>
          <a:prstGeom prst="rect">
            <a:avLst/>
          </a:prstGeom>
          <a:gradFill rotWithShape="1">
            <a:gsLst>
              <a:gs pos="0">
                <a:srgbClr val="FFFFFF"/>
              </a:gs>
              <a:gs pos="100000">
                <a:srgbClr val="DDDDDD"/>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lIns="288000" tIns="0" rIns="0" bIns="0" anchor="ctr"/>
          <a:lstStyle/>
          <a:p>
            <a:pPr>
              <a:spcBef>
                <a:spcPct val="50000"/>
              </a:spcBef>
            </a:pPr>
            <a:r>
              <a:rPr lang="de-DE" altLang="zh-CN" sz="4400" b="1" dirty="0" smtClean="0">
                <a:solidFill>
                  <a:srgbClr val="000000"/>
                </a:solidFill>
                <a:latin typeface="Calibri" pitchFamily="34" charset="0"/>
                <a:cs typeface="Arial" charset="0"/>
              </a:rPr>
              <a:t> Hematoma</a:t>
            </a:r>
          </a:p>
        </p:txBody>
      </p:sp>
      <p:sp>
        <p:nvSpPr>
          <p:cNvPr id="272415" name="Rectangle 5" descr="© INSCALE GmbH, 26.05.2010&#10;http://www.presentationload.com/"/>
          <p:cNvSpPr>
            <a:spLocks noChangeArrowheads="1"/>
          </p:cNvSpPr>
          <p:nvPr/>
        </p:nvSpPr>
        <p:spPr bwMode="gray">
          <a:xfrm>
            <a:off x="395255" y="2952733"/>
            <a:ext cx="4033837" cy="3075003"/>
          </a:xfrm>
          <a:prstGeom prst="rect">
            <a:avLst/>
          </a:prstGeom>
          <a:gradFill rotWithShape="1">
            <a:gsLst>
              <a:gs pos="0">
                <a:srgbClr val="FFFFFF"/>
              </a:gs>
              <a:gs pos="100000">
                <a:srgbClr val="EAEAEA"/>
              </a:gs>
            </a:gsLst>
            <a:lin ang="5400000" scaled="1"/>
          </a:gradFill>
          <a:ln w="12700">
            <a:solidFill>
              <a:srgbClr val="DDDDDD"/>
            </a:solidFill>
            <a:miter lim="800000"/>
            <a:headEnd/>
            <a:tailEnd/>
          </a:ln>
          <a:effectLst>
            <a:outerShdw blurRad="127000" dist="38100" dir="2700000" algn="tl" rotWithShape="0">
              <a:prstClr val="black">
                <a:alpha val="40000"/>
              </a:prstClr>
            </a:outerShdw>
          </a:effectLst>
        </p:spPr>
        <p:txBody>
          <a:bodyPr lIns="108000" tIns="108000" rIns="144000" bIns="72000"/>
          <a:lstStyle/>
          <a:p>
            <a:pPr marL="190500" indent="-190500">
              <a:lnSpc>
                <a:spcPct val="95000"/>
              </a:lnSpc>
              <a:spcAft>
                <a:spcPct val="40000"/>
              </a:spcAft>
              <a:buClr>
                <a:srgbClr val="292929"/>
              </a:buClr>
              <a:buFont typeface="Wingdings" pitchFamily="2" charset="2"/>
              <a:buChar char="§"/>
            </a:pPr>
            <a:endParaRPr lang="de-DE" dirty="0"/>
          </a:p>
        </p:txBody>
      </p:sp>
      <p:sp>
        <p:nvSpPr>
          <p:cNvPr id="272490" name="Text Box 106" descr="© INSCALE GmbH, 26.05.2010&#10;http://www.presentationload.com/"/>
          <p:cNvSpPr txBox="1">
            <a:spLocks noChangeArrowheads="1"/>
          </p:cNvSpPr>
          <p:nvPr/>
        </p:nvSpPr>
        <p:spPr bwMode="gray">
          <a:xfrm>
            <a:off x="523861" y="1293797"/>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Infection</a:t>
            </a:r>
            <a:endParaRPr lang="de-DE" sz="1600" dirty="0"/>
          </a:p>
        </p:txBody>
      </p:sp>
      <p:sp>
        <p:nvSpPr>
          <p:cNvPr id="272491" name="Text Box 107" descr="© INSCALE GmbH, 26.05.2010&#10;http://www.presentationload.com/"/>
          <p:cNvSpPr txBox="1">
            <a:spLocks noChangeArrowheads="1"/>
          </p:cNvSpPr>
          <p:nvPr/>
        </p:nvSpPr>
        <p:spPr bwMode="gray">
          <a:xfrm>
            <a:off x="6923115"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solidFill>
                  <a:schemeClr val="bg1"/>
                </a:solidFill>
              </a:rPr>
              <a:t>Hematoma</a:t>
            </a:r>
            <a:endParaRPr lang="de-DE" sz="1600" dirty="0">
              <a:solidFill>
                <a:schemeClr val="bg1"/>
              </a:solidFill>
            </a:endParaRPr>
          </a:p>
        </p:txBody>
      </p:sp>
      <p:sp>
        <p:nvSpPr>
          <p:cNvPr id="272492" name="Text Box 108" descr="© INSCALE GmbH, 26.05.2010&#10;http://www.presentationload.com/"/>
          <p:cNvSpPr txBox="1">
            <a:spLocks noChangeArrowheads="1"/>
          </p:cNvSpPr>
          <p:nvPr/>
        </p:nvSpPr>
        <p:spPr bwMode="gray">
          <a:xfrm>
            <a:off x="3706780"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Nerve Root</a:t>
            </a:r>
            <a:endParaRPr lang="de-DE" sz="1600" dirty="0"/>
          </a:p>
        </p:txBody>
      </p:sp>
      <p:sp>
        <p:nvSpPr>
          <p:cNvPr id="272494" name="Text Box 110" descr="© INSCALE GmbH, 26.05.2010&#10;http://www.presentationload.com/"/>
          <p:cNvSpPr txBox="1">
            <a:spLocks noChangeArrowheads="1"/>
          </p:cNvSpPr>
          <p:nvPr/>
        </p:nvSpPr>
        <p:spPr bwMode="gray">
          <a:xfrm>
            <a:off x="2071670" y="1285860"/>
            <a:ext cx="1577975" cy="366713"/>
          </a:xfrm>
          <a:prstGeom prst="rect">
            <a:avLst/>
          </a:prstGeom>
          <a:noFill/>
          <a:ln w="9525">
            <a:noFill/>
            <a:miter lim="800000"/>
            <a:headEnd/>
            <a:tailEnd/>
          </a:ln>
          <a:effectLst/>
        </p:spPr>
        <p:txBody>
          <a:bodyPr anchor="ctr"/>
          <a:lstStyle/>
          <a:p>
            <a:pPr algn="ctr">
              <a:spcBef>
                <a:spcPct val="50000"/>
              </a:spcBef>
            </a:pPr>
            <a:r>
              <a:rPr lang="de-DE" sz="1600" dirty="0" smtClean="0"/>
              <a:t>Spinal</a:t>
            </a:r>
            <a:endParaRPr lang="de-DE" sz="1600" dirty="0"/>
          </a:p>
        </p:txBody>
      </p:sp>
      <p:sp>
        <p:nvSpPr>
          <p:cNvPr id="2" name="_ID135682048"/>
          <p:cNvSpPr/>
          <p:nvPr/>
        </p:nvSpPr>
        <p:spPr>
          <a:xfrm>
            <a:off x="-71470" y="5983399"/>
            <a:ext cx="914400" cy="612648"/>
          </a:xfrm>
          <a:prstGeom prst="flowChartInputOutpu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 Box 109" descr="© INSCALE GmbH, 26.05.2010&#10;http://www.presentationload.com/"/>
          <p:cNvSpPr txBox="1">
            <a:spLocks noChangeArrowheads="1"/>
          </p:cNvSpPr>
          <p:nvPr/>
        </p:nvSpPr>
        <p:spPr bwMode="gray">
          <a:xfrm>
            <a:off x="5324443" y="1285860"/>
            <a:ext cx="1577975" cy="366712"/>
          </a:xfrm>
          <a:prstGeom prst="rect">
            <a:avLst/>
          </a:prstGeom>
          <a:noFill/>
          <a:ln w="9525">
            <a:noFill/>
            <a:miter lim="800000"/>
            <a:headEnd/>
            <a:tailEnd/>
          </a:ln>
          <a:effectLst/>
        </p:spPr>
        <p:txBody>
          <a:bodyPr anchor="ctr"/>
          <a:lstStyle/>
          <a:p>
            <a:pPr algn="ctr">
              <a:spcBef>
                <a:spcPct val="50000"/>
              </a:spcBef>
            </a:pPr>
            <a:r>
              <a:rPr lang="de-DE" sz="1600" dirty="0" smtClean="0"/>
              <a:t>Bleed</a:t>
            </a:r>
            <a:endParaRPr lang="de-DE" sz="1600" dirty="0"/>
          </a:p>
        </p:txBody>
      </p:sp>
      <p:cxnSp>
        <p:nvCxnSpPr>
          <p:cNvPr id="25" name="直接连接符 24"/>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pic>
        <p:nvPicPr>
          <p:cNvPr id="18" name="图片 17" descr="601230550253987339.jpg"/>
          <p:cNvPicPr>
            <a:picLocks noChangeAspect="1"/>
          </p:cNvPicPr>
          <p:nvPr/>
        </p:nvPicPr>
        <p:blipFill>
          <a:blip r:embed="rId3" cstate="email"/>
          <a:stretch>
            <a:fillRect/>
          </a:stretch>
        </p:blipFill>
        <p:spPr>
          <a:xfrm>
            <a:off x="4786314" y="2000240"/>
            <a:ext cx="1857388" cy="3929090"/>
          </a:xfrm>
          <a:prstGeom prst="rect">
            <a:avLst/>
          </a:prstGeom>
          <a:ln>
            <a:noFill/>
          </a:ln>
          <a:effectLst>
            <a:softEdge rad="112500"/>
          </a:effectLst>
        </p:spPr>
      </p:pic>
      <p:pic>
        <p:nvPicPr>
          <p:cNvPr id="19" name="Picture 4"/>
          <p:cNvPicPr>
            <a:picLocks noChangeAspect="1" noChangeArrowheads="1"/>
          </p:cNvPicPr>
          <p:nvPr/>
        </p:nvPicPr>
        <p:blipFill>
          <a:blip r:embed="rId4" cstate="email"/>
          <a:srcRect/>
          <a:stretch>
            <a:fillRect/>
          </a:stretch>
        </p:blipFill>
        <p:spPr bwMode="auto">
          <a:xfrm>
            <a:off x="6572263" y="2071678"/>
            <a:ext cx="2000264" cy="3822237"/>
          </a:xfrm>
          <a:prstGeom prst="rect">
            <a:avLst/>
          </a:prstGeom>
          <a:noFill/>
          <a:ln w="12700" cap="sq">
            <a:noFill/>
            <a:miter lim="800000"/>
            <a:headEnd type="none" w="sm" len="sm"/>
            <a:tailEnd type="none" w="sm" len="sm"/>
          </a:ln>
          <a:effectLst/>
        </p:spPr>
      </p:pic>
      <p:sp>
        <p:nvSpPr>
          <p:cNvPr id="20" name="矩形 19"/>
          <p:cNvSpPr/>
          <p:nvPr/>
        </p:nvSpPr>
        <p:spPr>
          <a:xfrm>
            <a:off x="500034" y="3000372"/>
            <a:ext cx="3500462" cy="2643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b="1" dirty="0" smtClean="0">
                <a:solidFill>
                  <a:schemeClr val="tx1"/>
                </a:solidFill>
              </a:rPr>
              <a:t>1. </a:t>
            </a:r>
            <a:r>
              <a:rPr lang="en-US" sz="2000" dirty="0" smtClean="0">
                <a:solidFill>
                  <a:schemeClr val="tx1"/>
                </a:solidFill>
              </a:rPr>
              <a:t>Spinal</a:t>
            </a:r>
            <a:r>
              <a:rPr lang="en-US" sz="2000" b="1" dirty="0" smtClean="0">
                <a:solidFill>
                  <a:schemeClr val="tx1"/>
                </a:solidFill>
              </a:rPr>
              <a:t> </a:t>
            </a:r>
            <a:r>
              <a:rPr lang="en-US" sz="2000" dirty="0" smtClean="0">
                <a:solidFill>
                  <a:schemeClr val="tx1"/>
                </a:solidFill>
              </a:rPr>
              <a:t>1:220,000</a:t>
            </a:r>
            <a:endParaRPr lang="zh-CN" altLang="en-US" sz="2000" dirty="0" smtClean="0">
              <a:solidFill>
                <a:schemeClr val="tx1"/>
              </a:solidFill>
            </a:endParaRPr>
          </a:p>
          <a:p>
            <a:pPr>
              <a:lnSpc>
                <a:spcPct val="150000"/>
              </a:lnSpc>
            </a:pPr>
            <a:r>
              <a:rPr lang="en-US" sz="2000" b="1" dirty="0" smtClean="0">
                <a:solidFill>
                  <a:schemeClr val="tx1"/>
                </a:solidFill>
              </a:rPr>
              <a:t>2.</a:t>
            </a:r>
            <a:r>
              <a:rPr lang="en-US" sz="2000" dirty="0" smtClean="0">
                <a:solidFill>
                  <a:schemeClr val="tx1"/>
                </a:solidFill>
              </a:rPr>
              <a:t> Epidural</a:t>
            </a:r>
            <a:r>
              <a:rPr lang="en-US" sz="2000" b="1" dirty="0" smtClean="0">
                <a:solidFill>
                  <a:schemeClr val="tx1"/>
                </a:solidFill>
              </a:rPr>
              <a:t> </a:t>
            </a:r>
            <a:r>
              <a:rPr lang="en-US" sz="2000" dirty="0" smtClean="0">
                <a:solidFill>
                  <a:schemeClr val="tx1"/>
                </a:solidFill>
              </a:rPr>
              <a:t>1:150,000</a:t>
            </a:r>
          </a:p>
          <a:p>
            <a:pPr algn="just">
              <a:lnSpc>
                <a:spcPct val="150000"/>
              </a:lnSpc>
            </a:pPr>
            <a:r>
              <a:rPr lang="en-US" sz="2000" b="1" dirty="0" smtClean="0">
                <a:solidFill>
                  <a:schemeClr val="tx1"/>
                </a:solidFill>
              </a:rPr>
              <a:t>3.</a:t>
            </a:r>
            <a:r>
              <a:rPr lang="en-US" sz="2000" dirty="0" smtClean="0">
                <a:solidFill>
                  <a:schemeClr val="tx1"/>
                </a:solidFill>
              </a:rPr>
              <a:t> Abnormal coagulation</a:t>
            </a:r>
          </a:p>
        </p:txBody>
      </p:sp>
      <p:sp>
        <p:nvSpPr>
          <p:cNvPr id="24" name="标题 1"/>
          <p:cNvSpPr txBox="1">
            <a:spLocks/>
          </p:cNvSpPr>
          <p:nvPr/>
        </p:nvSpPr>
        <p:spPr>
          <a:xfrm>
            <a:off x="-1143040" y="142852"/>
            <a:ext cx="7358114" cy="65403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1"/>
                </a:solidFill>
                <a:effectLst/>
                <a:uLnTx/>
                <a:uFillTx/>
                <a:latin typeface="+mj-lt"/>
                <a:ea typeface="+mj-ea"/>
                <a:cs typeface="+mj-cs"/>
              </a:rPr>
              <a:t>Puncture</a:t>
            </a:r>
            <a:r>
              <a:rPr kumimoji="0" lang="en-US" altLang="zh-CN" sz="4000" b="0" i="0" u="none" strike="noStrike" kern="1200" cap="none" spc="0" normalizeH="0" noProof="0" dirty="0" smtClean="0">
                <a:ln>
                  <a:noFill/>
                </a:ln>
                <a:solidFill>
                  <a:schemeClr val="tx1"/>
                </a:solidFill>
                <a:effectLst/>
                <a:uLnTx/>
                <a:uFillTx/>
                <a:latin typeface="+mj-lt"/>
                <a:ea typeface="+mj-ea"/>
                <a:cs typeface="+mj-cs"/>
              </a:rPr>
              <a:t> Related</a:t>
            </a:r>
            <a:endParaRPr kumimoji="0" lang="zh-CN" altLang="en-US" sz="4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242886"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Drug</a:t>
            </a:r>
            <a:r>
              <a:rPr kumimoji="0" lang="en-US" altLang="zh-CN" sz="4400" b="0" i="0" u="none" strike="noStrike" kern="1200" cap="none" spc="0" normalizeH="0" noProof="0" dirty="0" smtClean="0">
                <a:ln>
                  <a:noFill/>
                </a:ln>
                <a:solidFill>
                  <a:schemeClr val="tx1"/>
                </a:solidFill>
                <a:effectLst/>
                <a:uLnTx/>
                <a:uFillTx/>
                <a:latin typeface="+mj-lt"/>
                <a:ea typeface="+mj-ea"/>
                <a:cs typeface="+mj-cs"/>
              </a:rPr>
              <a:t> Injection</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2" name="组合 23"/>
          <p:cNvGrpSpPr/>
          <p:nvPr/>
        </p:nvGrpSpPr>
        <p:grpSpPr>
          <a:xfrm>
            <a:off x="4214810" y="1500174"/>
            <a:ext cx="2340000" cy="2340000"/>
            <a:chOff x="500034" y="2000240"/>
            <a:chExt cx="2714644" cy="2786082"/>
          </a:xfrm>
        </p:grpSpPr>
        <p:pic>
          <p:nvPicPr>
            <p:cNvPr id="14" name="图片 13" descr="Cardiac-Arrest.jpg"/>
            <p:cNvPicPr>
              <a:picLocks noChangeAspect="1"/>
            </p:cNvPicPr>
            <p:nvPr/>
          </p:nvPicPr>
          <p:blipFill>
            <a:blip r:embed="rId3" cstate="email"/>
            <a:srcRect/>
            <a:stretch>
              <a:fillRect/>
            </a:stretch>
          </p:blipFill>
          <p:spPr>
            <a:xfrm>
              <a:off x="857224" y="2000240"/>
              <a:ext cx="1857388" cy="2214578"/>
            </a:xfrm>
            <a:prstGeom prst="rect">
              <a:avLst/>
            </a:prstGeom>
          </p:spPr>
        </p:pic>
        <p:sp>
          <p:nvSpPr>
            <p:cNvPr id="15" name="矩形 14"/>
            <p:cNvSpPr/>
            <p:nvPr/>
          </p:nvSpPr>
          <p:spPr>
            <a:xfrm>
              <a:off x="500034" y="2000240"/>
              <a:ext cx="2428892" cy="221457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13" name="TextBox 12"/>
            <p:cNvSpPr txBox="1"/>
            <p:nvPr/>
          </p:nvSpPr>
          <p:spPr>
            <a:xfrm>
              <a:off x="500034" y="4201591"/>
              <a:ext cx="2428892" cy="54967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rtlCol="0" anchor="ctr">
              <a:spAutoFit/>
            </a:bodyPr>
            <a:lstStyle/>
            <a:p>
              <a:r>
                <a:rPr lang="zh-CN" altLang="en-US" sz="2400" dirty="0" smtClean="0">
                  <a:latin typeface="微软雅黑" pitchFamily="34" charset="-122"/>
                  <a:ea typeface="微软雅黑" pitchFamily="34" charset="-122"/>
                </a:rPr>
                <a:t>心血管效应</a:t>
              </a:r>
              <a:endParaRPr lang="en-US" altLang="zh-CN" sz="2400" dirty="0" smtClean="0">
                <a:latin typeface="微软雅黑" pitchFamily="34" charset="-122"/>
                <a:ea typeface="微软雅黑" pitchFamily="34" charset="-122"/>
              </a:endParaRPr>
            </a:p>
          </p:txBody>
        </p:sp>
        <p:sp>
          <p:nvSpPr>
            <p:cNvPr id="21" name="椭圆 20"/>
            <p:cNvSpPr/>
            <p:nvPr/>
          </p:nvSpPr>
          <p:spPr>
            <a:xfrm>
              <a:off x="2571736" y="4214818"/>
              <a:ext cx="642942" cy="5715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rPr>
                <a:t>2</a:t>
              </a:r>
              <a:endParaRPr lang="zh-CN" alt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endParaRPr>
            </a:p>
          </p:txBody>
        </p:sp>
      </p:grpSp>
      <p:grpSp>
        <p:nvGrpSpPr>
          <p:cNvPr id="3" name="组合 24"/>
          <p:cNvGrpSpPr/>
          <p:nvPr/>
        </p:nvGrpSpPr>
        <p:grpSpPr>
          <a:xfrm>
            <a:off x="2946380" y="4089396"/>
            <a:ext cx="2340000" cy="2340000"/>
            <a:chOff x="3357554" y="2000240"/>
            <a:chExt cx="2643206" cy="2786082"/>
          </a:xfrm>
        </p:grpSpPr>
        <p:pic>
          <p:nvPicPr>
            <p:cNvPr id="22" name="图片 21" descr="respiratory-system.jpg"/>
            <p:cNvPicPr>
              <a:picLocks noChangeAspect="1"/>
            </p:cNvPicPr>
            <p:nvPr/>
          </p:nvPicPr>
          <p:blipFill>
            <a:blip r:embed="rId4" cstate="email"/>
            <a:stretch>
              <a:fillRect/>
            </a:stretch>
          </p:blipFill>
          <p:spPr>
            <a:xfrm>
              <a:off x="3357554" y="2000240"/>
              <a:ext cx="2428892" cy="2228866"/>
            </a:xfrm>
            <a:prstGeom prst="rect">
              <a:avLst/>
            </a:prstGeom>
            <a:ln>
              <a:noFill/>
            </a:ln>
            <a:effectLst>
              <a:softEdge rad="112500"/>
            </a:effectLst>
          </p:spPr>
        </p:pic>
        <p:sp>
          <p:nvSpPr>
            <p:cNvPr id="18" name="矩形 17"/>
            <p:cNvSpPr/>
            <p:nvPr/>
          </p:nvSpPr>
          <p:spPr>
            <a:xfrm>
              <a:off x="3357554" y="2000240"/>
              <a:ext cx="2428892" cy="221457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10" name="TextBox 9"/>
            <p:cNvSpPr txBox="1"/>
            <p:nvPr/>
          </p:nvSpPr>
          <p:spPr>
            <a:xfrm>
              <a:off x="3357554" y="4214818"/>
              <a:ext cx="2428892" cy="54967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rtlCol="0">
              <a:spAutoFit/>
            </a:bodyPr>
            <a:lstStyle/>
            <a:p>
              <a:r>
                <a:rPr lang="zh-CN" altLang="en-US" sz="2400" dirty="0" smtClean="0">
                  <a:latin typeface="微软雅黑" pitchFamily="34" charset="-122"/>
                  <a:ea typeface="微软雅黑" pitchFamily="34" charset="-122"/>
                </a:rPr>
                <a:t>呼吸抑制</a:t>
              </a:r>
              <a:endParaRPr lang="en-US" altLang="zh-CN" sz="2400" dirty="0" smtClean="0">
                <a:latin typeface="微软雅黑" pitchFamily="34" charset="-122"/>
                <a:ea typeface="微软雅黑" pitchFamily="34" charset="-122"/>
              </a:endParaRPr>
            </a:p>
          </p:txBody>
        </p:sp>
        <p:sp>
          <p:nvSpPr>
            <p:cNvPr id="20" name="椭圆 19"/>
            <p:cNvSpPr/>
            <p:nvPr/>
          </p:nvSpPr>
          <p:spPr>
            <a:xfrm>
              <a:off x="5357818" y="4214818"/>
              <a:ext cx="642942" cy="5715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rPr>
                <a:t>3</a:t>
              </a:r>
              <a:endParaRPr lang="zh-CN" alt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endParaRPr>
            </a:p>
          </p:txBody>
        </p:sp>
      </p:grpSp>
      <p:grpSp>
        <p:nvGrpSpPr>
          <p:cNvPr id="6" name="组合 25"/>
          <p:cNvGrpSpPr/>
          <p:nvPr/>
        </p:nvGrpSpPr>
        <p:grpSpPr>
          <a:xfrm>
            <a:off x="5518148" y="4089396"/>
            <a:ext cx="2340000" cy="2340000"/>
            <a:chOff x="6215074" y="2000240"/>
            <a:chExt cx="2643206" cy="2786082"/>
          </a:xfrm>
        </p:grpSpPr>
        <p:pic>
          <p:nvPicPr>
            <p:cNvPr id="19" name="图片 18" descr="si1925_105433_1.jpg"/>
            <p:cNvPicPr>
              <a:picLocks noChangeAspect="1"/>
            </p:cNvPicPr>
            <p:nvPr/>
          </p:nvPicPr>
          <p:blipFill>
            <a:blip r:embed="rId5" cstate="email"/>
            <a:srcRect/>
            <a:stretch>
              <a:fillRect/>
            </a:stretch>
          </p:blipFill>
          <p:spPr>
            <a:xfrm>
              <a:off x="6215074" y="2000240"/>
              <a:ext cx="2428892" cy="2214578"/>
            </a:xfrm>
            <a:prstGeom prst="rect">
              <a:avLst/>
            </a:prstGeom>
          </p:spPr>
        </p:pic>
        <p:sp>
          <p:nvSpPr>
            <p:cNvPr id="23" name="矩形 22"/>
            <p:cNvSpPr/>
            <p:nvPr/>
          </p:nvSpPr>
          <p:spPr>
            <a:xfrm>
              <a:off x="6215074" y="2000240"/>
              <a:ext cx="2428892" cy="221457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16" name="TextBox 15"/>
            <p:cNvSpPr txBox="1"/>
            <p:nvPr/>
          </p:nvSpPr>
          <p:spPr>
            <a:xfrm>
              <a:off x="6215074" y="4214818"/>
              <a:ext cx="2428892" cy="54967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rtlCol="0">
              <a:spAutoFit/>
            </a:bodyPr>
            <a:lstStyle/>
            <a:p>
              <a:r>
                <a:rPr lang="zh-CN" altLang="en-US" sz="2400" dirty="0" smtClean="0">
                  <a:latin typeface="微软雅黑" pitchFamily="34" charset="-122"/>
                  <a:ea typeface="微软雅黑" pitchFamily="34" charset="-122"/>
                </a:rPr>
                <a:t>马尾综合征</a:t>
              </a:r>
              <a:endParaRPr lang="en-US" altLang="zh-CN" sz="2400" dirty="0" smtClean="0">
                <a:latin typeface="微软雅黑" pitchFamily="34" charset="-122"/>
                <a:ea typeface="微软雅黑" pitchFamily="34" charset="-122"/>
              </a:endParaRPr>
            </a:p>
          </p:txBody>
        </p:sp>
        <p:sp>
          <p:nvSpPr>
            <p:cNvPr id="17" name="椭圆 16"/>
            <p:cNvSpPr/>
            <p:nvPr/>
          </p:nvSpPr>
          <p:spPr>
            <a:xfrm>
              <a:off x="8215338" y="4214818"/>
              <a:ext cx="642942" cy="5715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rPr>
                <a:t>4</a:t>
              </a:r>
              <a:endParaRPr lang="zh-CN" alt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endParaRPr>
            </a:p>
          </p:txBody>
        </p:sp>
      </p:grpSp>
      <p:grpSp>
        <p:nvGrpSpPr>
          <p:cNvPr id="7" name="组合 32"/>
          <p:cNvGrpSpPr/>
          <p:nvPr/>
        </p:nvGrpSpPr>
        <p:grpSpPr>
          <a:xfrm>
            <a:off x="1571604" y="1500174"/>
            <a:ext cx="2357454" cy="2301304"/>
            <a:chOff x="5286380" y="4056654"/>
            <a:chExt cx="2357454" cy="2301304"/>
          </a:xfrm>
        </p:grpSpPr>
        <p:pic>
          <p:nvPicPr>
            <p:cNvPr id="32" name="图片 31" descr="nausea.jpg"/>
            <p:cNvPicPr>
              <a:picLocks noChangeAspect="1"/>
            </p:cNvPicPr>
            <p:nvPr/>
          </p:nvPicPr>
          <p:blipFill>
            <a:blip r:embed="rId6" cstate="email"/>
            <a:srcRect/>
            <a:stretch>
              <a:fillRect/>
            </a:stretch>
          </p:blipFill>
          <p:spPr>
            <a:xfrm>
              <a:off x="5286380" y="4071942"/>
              <a:ext cx="2177627" cy="1857388"/>
            </a:xfrm>
            <a:prstGeom prst="rect">
              <a:avLst/>
            </a:prstGeom>
          </p:spPr>
        </p:pic>
        <p:grpSp>
          <p:nvGrpSpPr>
            <p:cNvPr id="8" name="组合 26"/>
            <p:cNvGrpSpPr/>
            <p:nvPr/>
          </p:nvGrpSpPr>
          <p:grpSpPr>
            <a:xfrm>
              <a:off x="5303834" y="4056654"/>
              <a:ext cx="2340000" cy="2301304"/>
              <a:chOff x="6215074" y="2000240"/>
              <a:chExt cx="2643206" cy="2786082"/>
            </a:xfrm>
          </p:grpSpPr>
          <p:sp>
            <p:nvSpPr>
              <p:cNvPr id="29" name="矩形 28"/>
              <p:cNvSpPr/>
              <p:nvPr/>
            </p:nvSpPr>
            <p:spPr>
              <a:xfrm>
                <a:off x="6215074" y="2000240"/>
                <a:ext cx="2428892" cy="221457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30" name="TextBox 29"/>
              <p:cNvSpPr txBox="1"/>
              <p:nvPr/>
            </p:nvSpPr>
            <p:spPr>
              <a:xfrm>
                <a:off x="6215074" y="4214818"/>
                <a:ext cx="2428892" cy="55891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rtlCol="0">
                <a:spAutoFit/>
              </a:bodyPr>
              <a:lstStyle/>
              <a:p>
                <a:r>
                  <a:rPr lang="zh-CN" altLang="en-US" sz="2400" dirty="0" smtClean="0">
                    <a:latin typeface="微软雅黑" pitchFamily="34" charset="-122"/>
                    <a:ea typeface="微软雅黑" pitchFamily="34" charset="-122"/>
                  </a:rPr>
                  <a:t>恶心呕吐</a:t>
                </a:r>
                <a:endParaRPr lang="en-US" altLang="zh-CN" sz="2400" dirty="0" smtClean="0">
                  <a:latin typeface="微软雅黑" pitchFamily="34" charset="-122"/>
                  <a:ea typeface="微软雅黑" pitchFamily="34" charset="-122"/>
                </a:endParaRPr>
              </a:p>
            </p:txBody>
          </p:sp>
          <p:sp>
            <p:nvSpPr>
              <p:cNvPr id="31" name="椭圆 30"/>
              <p:cNvSpPr/>
              <p:nvPr/>
            </p:nvSpPr>
            <p:spPr>
              <a:xfrm>
                <a:off x="8215338" y="4214818"/>
                <a:ext cx="642942" cy="5715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rPr>
                  <a:t>1</a:t>
                </a:r>
                <a:endParaRPr lang="zh-CN" alt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pitchFamily="34" charset="0"/>
                  <a:cs typeface="Calibri" pitchFamily="34" charset="0"/>
                </a:endParaRPr>
              </a:p>
            </p:txBody>
          </p:sp>
        </p:gr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 name="标题 1"/>
          <p:cNvSpPr txBox="1">
            <a:spLocks/>
          </p:cNvSpPr>
          <p:nvPr/>
        </p:nvSpPr>
        <p:spPr>
          <a:xfrm>
            <a:off x="242886"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Drug</a:t>
            </a:r>
            <a:r>
              <a:rPr kumimoji="0" lang="en-US" altLang="zh-CN" sz="4400" b="0" i="0" u="none" strike="noStrike" kern="1200" cap="none" spc="0" normalizeH="0" noProof="0" dirty="0" smtClean="0">
                <a:ln>
                  <a:noFill/>
                </a:ln>
                <a:solidFill>
                  <a:schemeClr val="tx1"/>
                </a:solidFill>
                <a:effectLst/>
                <a:uLnTx/>
                <a:uFillTx/>
                <a:latin typeface="+mj-lt"/>
                <a:ea typeface="+mj-ea"/>
                <a:cs typeface="+mj-cs"/>
              </a:rPr>
              <a:t> Injection</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图片 4" descr="sympth_parasymth.gif"/>
          <p:cNvPicPr>
            <a:picLocks noChangeAspect="1"/>
          </p:cNvPicPr>
          <p:nvPr/>
        </p:nvPicPr>
        <p:blipFill>
          <a:blip r:embed="rId3" cstate="email"/>
          <a:srcRect l="37152" b="3615"/>
          <a:stretch>
            <a:fillRect/>
          </a:stretch>
        </p:blipFill>
        <p:spPr>
          <a:xfrm>
            <a:off x="0" y="1142984"/>
            <a:ext cx="6286544" cy="5715016"/>
          </a:xfrm>
          <a:prstGeom prst="rect">
            <a:avLst/>
          </a:prstGeom>
        </p:spPr>
      </p:pic>
      <p:sp>
        <p:nvSpPr>
          <p:cNvPr id="6" name="圆角矩形 5"/>
          <p:cNvSpPr/>
          <p:nvPr/>
        </p:nvSpPr>
        <p:spPr>
          <a:xfrm>
            <a:off x="4929190" y="3543484"/>
            <a:ext cx="1357322" cy="71438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500826" y="2000240"/>
            <a:ext cx="3500462" cy="2643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lnSpc>
                <a:spcPct val="150000"/>
              </a:lnSpc>
            </a:pPr>
            <a:endParaRPr lang="en-US" sz="2800" dirty="0" smtClean="0">
              <a:solidFill>
                <a:schemeClr val="tx1"/>
              </a:solidFill>
            </a:endParaRPr>
          </a:p>
        </p:txBody>
      </p:sp>
      <p:sp>
        <p:nvSpPr>
          <p:cNvPr id="10" name="圆角矩形 9"/>
          <p:cNvSpPr/>
          <p:nvPr/>
        </p:nvSpPr>
        <p:spPr>
          <a:xfrm>
            <a:off x="6357950" y="2643182"/>
            <a:ext cx="2571736" cy="64294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marL="514350" indent="-514350" algn="ctr">
              <a:lnSpc>
                <a:spcPct val="150000"/>
              </a:lnSpc>
            </a:pPr>
            <a:r>
              <a:rPr lang="en-US" sz="2400" dirty="0" smtClean="0">
                <a:solidFill>
                  <a:schemeClr val="tx1"/>
                </a:solidFill>
              </a:rPr>
              <a:t>Cardiac arrest</a:t>
            </a:r>
          </a:p>
        </p:txBody>
      </p:sp>
      <p:sp>
        <p:nvSpPr>
          <p:cNvPr id="11" name="圆角矩形 10"/>
          <p:cNvSpPr/>
          <p:nvPr/>
        </p:nvSpPr>
        <p:spPr>
          <a:xfrm>
            <a:off x="6357950" y="4143380"/>
            <a:ext cx="2571736" cy="64294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marL="514350" indent="-514350" algn="ctr">
              <a:lnSpc>
                <a:spcPct val="150000"/>
              </a:lnSpc>
            </a:pPr>
            <a:r>
              <a:rPr lang="en-US" sz="2400" dirty="0" smtClean="0">
                <a:solidFill>
                  <a:schemeClr val="tx1"/>
                </a:solidFill>
              </a:rPr>
              <a:t>Low BP</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1000164" y="21429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4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目录</a:t>
            </a:r>
            <a:endParaRPr kumimoji="0" lang="zh-CN" altLang="en-US" sz="44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314324" y="1560522"/>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1. Concept</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7" name="直接连接符 6"/>
          <p:cNvCxnSpPr/>
          <p:nvPr/>
        </p:nvCxnSpPr>
        <p:spPr>
          <a:xfrm>
            <a:off x="1000132" y="2285992"/>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8" name="标题 1"/>
          <p:cNvSpPr txBox="1">
            <a:spLocks/>
          </p:cNvSpPr>
          <p:nvPr/>
        </p:nvSpPr>
        <p:spPr>
          <a:xfrm>
            <a:off x="500034" y="2428868"/>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2. Procedure</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9" name="直接连接符 8"/>
          <p:cNvCxnSpPr/>
          <p:nvPr/>
        </p:nvCxnSpPr>
        <p:spPr>
          <a:xfrm>
            <a:off x="1000132" y="3143248"/>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10" name="标题 1"/>
          <p:cNvSpPr txBox="1">
            <a:spLocks/>
          </p:cNvSpPr>
          <p:nvPr/>
        </p:nvSpPr>
        <p:spPr>
          <a:xfrm>
            <a:off x="1000100" y="3357562"/>
            <a:ext cx="9072626" cy="654032"/>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3. Indication/Contraindication</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11" name="直接连接符 10"/>
          <p:cNvCxnSpPr/>
          <p:nvPr/>
        </p:nvCxnSpPr>
        <p:spPr>
          <a:xfrm>
            <a:off x="1000100" y="4070354"/>
            <a:ext cx="6929486"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12" name="标题 1"/>
          <p:cNvSpPr txBox="1">
            <a:spLocks/>
          </p:cNvSpPr>
          <p:nvPr/>
        </p:nvSpPr>
        <p:spPr>
          <a:xfrm>
            <a:off x="928662" y="4286256"/>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4. Complications</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13" name="直接连接符 12"/>
          <p:cNvCxnSpPr/>
          <p:nvPr/>
        </p:nvCxnSpPr>
        <p:spPr>
          <a:xfrm flipV="1">
            <a:off x="1000100" y="4989546"/>
            <a:ext cx="6929486" cy="11090"/>
          </a:xfrm>
          <a:prstGeom prst="line">
            <a:avLst/>
          </a:prstGeom>
          <a:ln/>
        </p:spPr>
        <p:style>
          <a:lnRef idx="3">
            <a:schemeClr val="accent3"/>
          </a:lnRef>
          <a:fillRef idx="0">
            <a:schemeClr val="accent3"/>
          </a:fillRef>
          <a:effectRef idx="2">
            <a:schemeClr val="accent3"/>
          </a:effectRef>
          <a:fontRef idx="minor">
            <a:schemeClr val="tx1"/>
          </a:fontRef>
        </p:style>
      </p:cxnSp>
      <p:cxnSp>
        <p:nvCxnSpPr>
          <p:cNvPr id="19" name="直接连接符 18"/>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pic>
        <p:nvPicPr>
          <p:cNvPr id="15" name="Picture 2"/>
          <p:cNvPicPr>
            <a:picLocks noChangeAspect="1" noChangeArrowheads="1"/>
          </p:cNvPicPr>
          <p:nvPr/>
        </p:nvPicPr>
        <p:blipFill>
          <a:blip r:embed="rId2" cstate="email"/>
          <a:srcRect/>
          <a:stretch>
            <a:fillRect/>
          </a:stretch>
        </p:blipFill>
        <p:spPr bwMode="auto">
          <a:xfrm>
            <a:off x="-142876" y="5072074"/>
            <a:ext cx="9358346" cy="228601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10">
                                            <p:txEl>
                                              <p:pRg st="0" end="0"/>
                                            </p:txEl>
                                          </p:spTgt>
                                        </p:tgtEl>
                                        <p:attrNameLst>
                                          <p:attrName>style.color</p:attrName>
                                        </p:attrNameLst>
                                      </p:cBhvr>
                                      <p:to>
                                        <a:srgbClr val="FF0000"/>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dir="cw">
                                      <p:cBhvr override="childStyle">
                                        <p:cTn id="10" dur="500" fill="hold"/>
                                        <p:tgtEl>
                                          <p:spTgt spid="12">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矩形 2"/>
          <p:cNvSpPr/>
          <p:nvPr/>
        </p:nvSpPr>
        <p:spPr>
          <a:xfrm>
            <a:off x="5286380" y="2000240"/>
            <a:ext cx="3005566" cy="3293209"/>
          </a:xfrm>
          <a:prstGeom prst="rect">
            <a:avLst/>
          </a:prstGeom>
        </p:spPr>
        <p:txBody>
          <a:bodyPr wrap="none">
            <a:spAutoFit/>
          </a:bodyPr>
          <a:lstStyle/>
          <a:p>
            <a:pPr>
              <a:lnSpc>
                <a:spcPct val="150000"/>
              </a:lnSpc>
            </a:pPr>
            <a:r>
              <a:rPr lang="en-US" sz="3200" dirty="0" err="1" smtClean="0"/>
              <a:t>Phrenic</a:t>
            </a:r>
            <a:r>
              <a:rPr lang="en-US" sz="3200" dirty="0" smtClean="0"/>
              <a:t> nerve</a:t>
            </a:r>
          </a:p>
          <a:p>
            <a:pPr>
              <a:lnSpc>
                <a:spcPct val="150000"/>
              </a:lnSpc>
            </a:pPr>
            <a:endParaRPr lang="en-US" sz="3200" dirty="0" smtClean="0"/>
          </a:p>
          <a:p>
            <a:pPr>
              <a:lnSpc>
                <a:spcPct val="150000"/>
              </a:lnSpc>
            </a:pPr>
            <a:endParaRPr lang="en-US" sz="3200" dirty="0" smtClean="0"/>
          </a:p>
          <a:p>
            <a:r>
              <a:rPr lang="en-US" sz="3200" dirty="0" smtClean="0"/>
              <a:t>Respiratory </a:t>
            </a:r>
          </a:p>
          <a:p>
            <a:r>
              <a:rPr lang="en-US" sz="3200" dirty="0" smtClean="0"/>
              <a:t>depression</a:t>
            </a:r>
          </a:p>
        </p:txBody>
      </p:sp>
      <p:pic>
        <p:nvPicPr>
          <p:cNvPr id="4" name="图片 3" descr="respiratory-system.jpg"/>
          <p:cNvPicPr>
            <a:picLocks noChangeAspect="1"/>
          </p:cNvPicPr>
          <p:nvPr/>
        </p:nvPicPr>
        <p:blipFill>
          <a:blip r:embed="rId3" cstate="email"/>
          <a:stretch>
            <a:fillRect/>
          </a:stretch>
        </p:blipFill>
        <p:spPr>
          <a:xfrm>
            <a:off x="714348" y="1500174"/>
            <a:ext cx="3810000" cy="4572000"/>
          </a:xfrm>
          <a:prstGeom prst="rect">
            <a:avLst/>
          </a:prstGeom>
          <a:ln>
            <a:noFill/>
          </a:ln>
          <a:effectLst>
            <a:outerShdw blurRad="190500" algn="tl" rotWithShape="0">
              <a:srgbClr val="000000">
                <a:alpha val="70000"/>
              </a:srgbClr>
            </a:outerShdw>
          </a:effectLst>
        </p:spPr>
      </p:pic>
      <p:cxnSp>
        <p:nvCxnSpPr>
          <p:cNvPr id="5" name="直接连接符 4"/>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6" name="标题 1"/>
          <p:cNvSpPr txBox="1">
            <a:spLocks/>
          </p:cNvSpPr>
          <p:nvPr/>
        </p:nvSpPr>
        <p:spPr>
          <a:xfrm>
            <a:off x="242886"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Drug</a:t>
            </a:r>
            <a:r>
              <a:rPr kumimoji="0" lang="en-US" altLang="zh-CN" sz="4400" b="0" i="0" u="none" strike="noStrike" kern="1200" cap="none" spc="0" normalizeH="0" noProof="0" dirty="0" smtClean="0">
                <a:ln>
                  <a:noFill/>
                </a:ln>
                <a:solidFill>
                  <a:schemeClr val="tx1"/>
                </a:solidFill>
                <a:effectLst/>
                <a:uLnTx/>
                <a:uFillTx/>
                <a:latin typeface="+mj-lt"/>
                <a:ea typeface="+mj-ea"/>
                <a:cs typeface="+mj-cs"/>
              </a:rPr>
              <a:t> Injection</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虚尾箭头 6"/>
          <p:cNvSpPr/>
          <p:nvPr/>
        </p:nvSpPr>
        <p:spPr>
          <a:xfrm rot="5400000">
            <a:off x="6000760" y="2928934"/>
            <a:ext cx="1357322" cy="1071570"/>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360Banner_PostOpAdvice_01.jpg"/>
          <p:cNvPicPr>
            <a:picLocks noChangeAspect="1"/>
          </p:cNvPicPr>
          <p:nvPr/>
        </p:nvPicPr>
        <p:blipFill>
          <a:blip r:embed="rId2" cstate="email"/>
          <a:srcRect/>
          <a:stretch>
            <a:fillRect/>
          </a:stretch>
        </p:blipFill>
        <p:spPr>
          <a:xfrm>
            <a:off x="-500098" y="0"/>
            <a:ext cx="9858444" cy="7143776"/>
          </a:xfrm>
          <a:prstGeom prst="rect">
            <a:avLst/>
          </a:prstGeom>
          <a:noFill/>
          <a:ln>
            <a:noFill/>
          </a:ln>
        </p:spPr>
      </p:pic>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5172108" y="142852"/>
            <a:ext cx="3900486" cy="654032"/>
          </a:xfrm>
          <a:prstGeom prst="rect">
            <a:avLst/>
          </a:prstGeom>
        </p:spPr>
        <p:txBody>
          <a:bodyPr vert="horz" lIns="91440" tIns="45720" rIns="91440" bIns="45720" rtlCol="0" anchor="ctr">
            <a:normAutofit fontScale="90000" lnSpcReduction="1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Postoperative</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圆角矩形 7"/>
          <p:cNvSpPr/>
          <p:nvPr/>
        </p:nvSpPr>
        <p:spPr>
          <a:xfrm>
            <a:off x="3071802" y="1428736"/>
            <a:ext cx="5929354" cy="784800"/>
          </a:xfrm>
          <a:prstGeom prst="roundRect">
            <a:avLst/>
          </a:prstGeom>
          <a:solidFill>
            <a:schemeClr val="bg1">
              <a:alpha val="76000"/>
            </a:schemeClr>
          </a:solidFill>
        </p:spPr>
        <p:style>
          <a:lnRef idx="2">
            <a:schemeClr val="accent1"/>
          </a:lnRef>
          <a:fillRef idx="1">
            <a:schemeClr val="lt1"/>
          </a:fillRef>
          <a:effectRef idx="0">
            <a:schemeClr val="accent1"/>
          </a:effectRef>
          <a:fontRef idx="minor">
            <a:schemeClr val="dk1"/>
          </a:fontRef>
        </p:style>
        <p:txBody>
          <a:bodyPr rtlCol="0" anchor="ctr"/>
          <a:lstStyle/>
          <a:p>
            <a:r>
              <a:rPr lang="en-US" altLang="zh-CN" sz="2400" dirty="0" err="1" smtClean="0">
                <a:solidFill>
                  <a:schemeClr val="tx1"/>
                </a:solidFill>
              </a:rPr>
              <a:t>Postdural</a:t>
            </a:r>
            <a:r>
              <a:rPr lang="en-US" altLang="zh-CN" sz="2400" dirty="0" smtClean="0">
                <a:solidFill>
                  <a:schemeClr val="tx1"/>
                </a:solidFill>
              </a:rPr>
              <a:t> Puncture Headache(PDPH)</a:t>
            </a:r>
            <a:endParaRPr lang="zh-CN" altLang="en-US" sz="2400" dirty="0">
              <a:solidFill>
                <a:schemeClr val="tx1"/>
              </a:solidFill>
            </a:endParaRPr>
          </a:p>
        </p:txBody>
      </p:sp>
      <p:sp>
        <p:nvSpPr>
          <p:cNvPr id="9" name="圆角矩形 8"/>
          <p:cNvSpPr/>
          <p:nvPr/>
        </p:nvSpPr>
        <p:spPr>
          <a:xfrm>
            <a:off x="3071802" y="4500570"/>
            <a:ext cx="5929354" cy="784800"/>
          </a:xfrm>
          <a:prstGeom prst="roundRect">
            <a:avLst/>
          </a:prstGeom>
          <a:solidFill>
            <a:schemeClr val="bg1">
              <a:alpha val="76000"/>
            </a:schemeClr>
          </a:solidFill>
        </p:spPr>
        <p:style>
          <a:lnRef idx="2">
            <a:schemeClr val="accent1"/>
          </a:lnRef>
          <a:fillRef idx="1">
            <a:schemeClr val="lt1"/>
          </a:fillRef>
          <a:effectRef idx="0">
            <a:schemeClr val="accent1"/>
          </a:effectRef>
          <a:fontRef idx="minor">
            <a:schemeClr val="dk1"/>
          </a:fontRef>
        </p:style>
        <p:txBody>
          <a:bodyPr rtlCol="0" anchor="ctr"/>
          <a:lstStyle/>
          <a:p>
            <a:r>
              <a:rPr lang="en-US" altLang="zh-CN" sz="2400" dirty="0" smtClean="0">
                <a:solidFill>
                  <a:schemeClr val="tx1"/>
                </a:solidFill>
              </a:rPr>
              <a:t>Transient neurologic symptoms(TNS)</a:t>
            </a:r>
            <a:endParaRPr lang="zh-CN" altLang="en-US" sz="2400" dirty="0">
              <a:solidFill>
                <a:schemeClr val="tx1"/>
              </a:solidFill>
            </a:endParaRPr>
          </a:p>
        </p:txBody>
      </p:sp>
      <p:sp>
        <p:nvSpPr>
          <p:cNvPr id="10" name="圆角矩形 9"/>
          <p:cNvSpPr/>
          <p:nvPr/>
        </p:nvSpPr>
        <p:spPr>
          <a:xfrm>
            <a:off x="3071802" y="3500438"/>
            <a:ext cx="5929354" cy="785818"/>
          </a:xfrm>
          <a:prstGeom prst="roundRect">
            <a:avLst/>
          </a:prstGeom>
          <a:solidFill>
            <a:schemeClr val="bg1">
              <a:alpha val="76000"/>
            </a:schemeClr>
          </a:solidFill>
        </p:spPr>
        <p:style>
          <a:lnRef idx="2">
            <a:schemeClr val="accent1"/>
          </a:lnRef>
          <a:fillRef idx="1">
            <a:schemeClr val="lt1"/>
          </a:fillRef>
          <a:effectRef idx="0">
            <a:schemeClr val="accent1"/>
          </a:effectRef>
          <a:fontRef idx="minor">
            <a:schemeClr val="dk1"/>
          </a:fontRef>
        </p:style>
        <p:txBody>
          <a:bodyPr rtlCol="0" anchor="ctr"/>
          <a:lstStyle/>
          <a:p>
            <a:r>
              <a:rPr lang="en-US" altLang="zh-CN" sz="2400" dirty="0" smtClean="0">
                <a:solidFill>
                  <a:schemeClr val="tx1"/>
                </a:solidFill>
              </a:rPr>
              <a:t>Urinary Retention</a:t>
            </a:r>
            <a:endParaRPr lang="zh-CN" altLang="en-US" sz="2400" dirty="0">
              <a:solidFill>
                <a:schemeClr val="tx1"/>
              </a:solidFill>
            </a:endParaRPr>
          </a:p>
        </p:txBody>
      </p:sp>
      <p:sp>
        <p:nvSpPr>
          <p:cNvPr id="11" name="圆角矩形 10"/>
          <p:cNvSpPr/>
          <p:nvPr/>
        </p:nvSpPr>
        <p:spPr>
          <a:xfrm>
            <a:off x="3071802" y="2500306"/>
            <a:ext cx="5929354" cy="785818"/>
          </a:xfrm>
          <a:prstGeom prst="roundRect">
            <a:avLst/>
          </a:prstGeom>
          <a:solidFill>
            <a:schemeClr val="bg1">
              <a:alpha val="76000"/>
            </a:schemeClr>
          </a:solidFill>
        </p:spPr>
        <p:style>
          <a:lnRef idx="2">
            <a:schemeClr val="accent1"/>
          </a:lnRef>
          <a:fillRef idx="1">
            <a:schemeClr val="lt1"/>
          </a:fillRef>
          <a:effectRef idx="0">
            <a:schemeClr val="accent1"/>
          </a:effectRef>
          <a:fontRef idx="minor">
            <a:schemeClr val="dk1"/>
          </a:fontRef>
        </p:style>
        <p:txBody>
          <a:bodyPr rtlCol="0" anchor="ctr"/>
          <a:lstStyle/>
          <a:p>
            <a:r>
              <a:rPr lang="en-US" altLang="zh-CN" sz="2400" dirty="0" smtClean="0">
                <a:solidFill>
                  <a:schemeClr val="tx1"/>
                </a:solidFill>
              </a:rPr>
              <a:t>Backache</a:t>
            </a:r>
            <a:endParaRPr lang="zh-CN" altLang="en-US" sz="2400"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man_sitting_on_bed_with_backache_and_headache_pe0067627.jpg"/>
          <p:cNvPicPr>
            <a:picLocks noChangeAspect="1"/>
          </p:cNvPicPr>
          <p:nvPr/>
        </p:nvPicPr>
        <p:blipFill>
          <a:blip r:embed="rId3" cstate="email"/>
          <a:srcRect/>
          <a:stretch>
            <a:fillRect/>
          </a:stretch>
        </p:blipFill>
        <p:spPr>
          <a:xfrm>
            <a:off x="0" y="0"/>
            <a:ext cx="9144000" cy="6858000"/>
          </a:xfrm>
          <a:prstGeom prst="rect">
            <a:avLst/>
          </a:prstGeom>
        </p:spPr>
      </p:pic>
      <p:sp>
        <p:nvSpPr>
          <p:cNvPr id="13" name="矩形 12"/>
          <p:cNvSpPr/>
          <p:nvPr/>
        </p:nvSpPr>
        <p:spPr>
          <a:xfrm>
            <a:off x="-1" y="-1"/>
            <a:ext cx="4143373" cy="6858001"/>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tLang="zh-CN" sz="2400" dirty="0" smtClean="0">
              <a:solidFill>
                <a:schemeClr val="tx1"/>
              </a:solidFill>
            </a:endParaRPr>
          </a:p>
          <a:p>
            <a:pPr algn="ctr">
              <a:lnSpc>
                <a:spcPct val="150000"/>
              </a:lnSpc>
            </a:pPr>
            <a:endParaRPr lang="en-US" altLang="zh-CN" sz="2400" dirty="0" smtClean="0">
              <a:solidFill>
                <a:schemeClr val="tx1"/>
              </a:solidFill>
            </a:endParaRPr>
          </a:p>
        </p:txBody>
      </p:sp>
      <p:cxnSp>
        <p:nvCxnSpPr>
          <p:cNvPr id="3" name="直接连接符 2"/>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 name="标题 1"/>
          <p:cNvSpPr txBox="1">
            <a:spLocks/>
          </p:cNvSpPr>
          <p:nvPr/>
        </p:nvSpPr>
        <p:spPr>
          <a:xfrm>
            <a:off x="-357222" y="142852"/>
            <a:ext cx="9429784" cy="654032"/>
          </a:xfrm>
          <a:prstGeom prst="rect">
            <a:avLst/>
          </a:prstGeom>
        </p:spPr>
        <p:txBody>
          <a:bodyPr vert="horz" lIns="91440" tIns="45720" rIns="91440" bIns="45720" rtlCol="0" anchor="ctr">
            <a:normAutofit fontScale="90000" lnSpcReduction="10000"/>
          </a:bodyPr>
          <a:lstStyle/>
          <a:p>
            <a:pPr lvl="0" algn="ctr">
              <a:spcBef>
                <a:spcPct val="0"/>
              </a:spcBef>
              <a:defRPr/>
            </a:pPr>
            <a:r>
              <a:rPr kumimoji="0" lang="en-US" altLang="zh-CN" sz="4400" i="0" u="none" strike="noStrike" kern="1200" cap="none" spc="0" normalizeH="0" baseline="0" noProof="0" dirty="0" err="1" smtClean="0">
                <a:ln>
                  <a:noFill/>
                </a:ln>
                <a:solidFill>
                  <a:schemeClr val="tx1"/>
                </a:solidFill>
                <a:effectLst/>
                <a:uLnTx/>
                <a:uFillTx/>
                <a:latin typeface="+mj-lt"/>
                <a:ea typeface="+mj-ea"/>
                <a:cs typeface="+mj-cs"/>
              </a:rPr>
              <a:t>Postdural</a:t>
            </a:r>
            <a:r>
              <a:rPr kumimoji="0" lang="en-US" altLang="zh-CN" sz="4400" i="0" u="none" strike="noStrike" kern="1200" cap="none" spc="0" normalizeH="0" baseline="0" noProof="0" dirty="0" smtClean="0">
                <a:ln>
                  <a:noFill/>
                </a:ln>
                <a:solidFill>
                  <a:schemeClr val="tx1"/>
                </a:solidFill>
                <a:effectLst/>
                <a:uLnTx/>
                <a:uFillTx/>
                <a:latin typeface="+mj-lt"/>
                <a:ea typeface="+mj-ea"/>
                <a:cs typeface="+mj-cs"/>
              </a:rPr>
              <a:t> </a:t>
            </a:r>
            <a:r>
              <a:rPr lang="en-US" altLang="zh-CN" sz="4000" dirty="0" smtClean="0"/>
              <a:t>Puncture Headache </a:t>
            </a:r>
            <a:r>
              <a:rPr lang="en-US" altLang="zh-CN" sz="2200" dirty="0" smtClean="0"/>
              <a:t>(PDPH) </a:t>
            </a:r>
            <a:endParaRPr kumimoji="0" lang="zh-CN" altLang="en-US" sz="4400" i="0" u="none" strike="noStrike" kern="1200" cap="none" spc="0" normalizeH="0" baseline="0" noProof="0" dirty="0">
              <a:ln>
                <a:noFill/>
              </a:ln>
              <a:solidFill>
                <a:schemeClr val="tx1"/>
              </a:solidFill>
              <a:effectLst/>
              <a:uLnTx/>
              <a:uFillTx/>
              <a:latin typeface="+mj-lt"/>
              <a:ea typeface="+mj-ea"/>
              <a:cs typeface="+mj-cs"/>
            </a:endParaRPr>
          </a:p>
        </p:txBody>
      </p:sp>
      <p:sp>
        <p:nvSpPr>
          <p:cNvPr id="16" name="矩形 15"/>
          <p:cNvSpPr/>
          <p:nvPr/>
        </p:nvSpPr>
        <p:spPr>
          <a:xfrm>
            <a:off x="71439" y="2714644"/>
            <a:ext cx="4143371" cy="4071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2400" b="1" dirty="0" smtClean="0">
                <a:solidFill>
                  <a:schemeClr val="tx1"/>
                </a:solidFill>
              </a:rPr>
              <a:t>   Treatment</a:t>
            </a:r>
          </a:p>
          <a:p>
            <a:pPr>
              <a:lnSpc>
                <a:spcPct val="150000"/>
              </a:lnSpc>
            </a:pPr>
            <a:r>
              <a:rPr lang="en-US" altLang="zh-CN" sz="2400" dirty="0" smtClean="0">
                <a:solidFill>
                  <a:schemeClr val="tx1"/>
                </a:solidFill>
              </a:rPr>
              <a:t>   1. Oral Analgesics</a:t>
            </a:r>
            <a:endParaRPr lang="zh-CN" altLang="en-US" sz="2400" dirty="0" smtClean="0">
              <a:solidFill>
                <a:schemeClr val="tx1"/>
              </a:solidFill>
            </a:endParaRPr>
          </a:p>
          <a:p>
            <a:pPr>
              <a:lnSpc>
                <a:spcPct val="150000"/>
              </a:lnSpc>
            </a:pPr>
            <a:r>
              <a:rPr lang="en-US" altLang="zh-CN" sz="2400" dirty="0" smtClean="0">
                <a:solidFill>
                  <a:schemeClr val="tx1"/>
                </a:solidFill>
              </a:rPr>
              <a:t>   2. Bed rest</a:t>
            </a:r>
            <a:endParaRPr lang="zh-CN" altLang="en-US" sz="2400" dirty="0" smtClean="0">
              <a:solidFill>
                <a:schemeClr val="tx1"/>
              </a:solidFill>
            </a:endParaRPr>
          </a:p>
          <a:p>
            <a:pPr>
              <a:lnSpc>
                <a:spcPct val="150000"/>
              </a:lnSpc>
            </a:pPr>
            <a:r>
              <a:rPr lang="en-US" altLang="zh-CN" sz="2400" dirty="0" smtClean="0">
                <a:solidFill>
                  <a:schemeClr val="tx1"/>
                </a:solidFill>
              </a:rPr>
              <a:t>   3. Hydration</a:t>
            </a:r>
            <a:endParaRPr lang="zh-CN" altLang="en-US" sz="2400" dirty="0" smtClean="0">
              <a:solidFill>
                <a:schemeClr val="tx1"/>
              </a:solidFill>
            </a:endParaRPr>
          </a:p>
          <a:p>
            <a:pPr>
              <a:lnSpc>
                <a:spcPct val="150000"/>
              </a:lnSpc>
            </a:pPr>
            <a:r>
              <a:rPr lang="en-US" altLang="zh-CN" sz="2400" dirty="0" smtClean="0">
                <a:solidFill>
                  <a:schemeClr val="tx1"/>
                </a:solidFill>
              </a:rPr>
              <a:t>   4. Caffeine infusion </a:t>
            </a:r>
            <a:endParaRPr lang="zh-CN" altLang="en-US" sz="2400" dirty="0" smtClean="0">
              <a:solidFill>
                <a:schemeClr val="tx1"/>
              </a:solidFill>
            </a:endParaRPr>
          </a:p>
          <a:p>
            <a:pPr>
              <a:lnSpc>
                <a:spcPct val="150000"/>
              </a:lnSpc>
            </a:pPr>
            <a:r>
              <a:rPr lang="en-US" altLang="zh-CN" sz="2400" dirty="0" smtClean="0">
                <a:solidFill>
                  <a:schemeClr val="tx1"/>
                </a:solidFill>
              </a:rPr>
              <a:t>   5. Epidural blood patch </a:t>
            </a:r>
          </a:p>
        </p:txBody>
      </p:sp>
      <p:sp>
        <p:nvSpPr>
          <p:cNvPr id="19" name="TextBox 18"/>
          <p:cNvSpPr txBox="1"/>
          <p:nvPr/>
        </p:nvSpPr>
        <p:spPr>
          <a:xfrm>
            <a:off x="357158" y="1111923"/>
            <a:ext cx="3108543" cy="2031325"/>
          </a:xfrm>
          <a:prstGeom prst="rect">
            <a:avLst/>
          </a:prstGeom>
          <a:noFill/>
        </p:spPr>
        <p:txBody>
          <a:bodyPr wrap="none" rtlCol="0">
            <a:spAutoFit/>
          </a:bodyPr>
          <a:lstStyle/>
          <a:p>
            <a:pPr>
              <a:lnSpc>
                <a:spcPct val="150000"/>
              </a:lnSpc>
            </a:pPr>
            <a:r>
              <a:rPr lang="en-US" altLang="zh-CN" sz="2400" dirty="0" err="1" smtClean="0"/>
              <a:t>1.Frontal/Occipital</a:t>
            </a:r>
          </a:p>
          <a:p>
            <a:pPr>
              <a:lnSpc>
                <a:spcPct val="150000"/>
              </a:lnSpc>
            </a:pPr>
            <a:r>
              <a:rPr lang="en-US" altLang="zh-CN" sz="2400" dirty="0" err="1" smtClean="0"/>
              <a:t>2.Tinnitus/Diplopia</a:t>
            </a:r>
          </a:p>
          <a:p>
            <a:pPr>
              <a:lnSpc>
                <a:spcPct val="150000"/>
              </a:lnSpc>
            </a:pPr>
            <a:r>
              <a:rPr lang="en-US" altLang="zh-CN" sz="2400" dirty="0" smtClean="0"/>
              <a:t>3.Upright position</a:t>
            </a:r>
            <a:endParaRPr lang="zh-CN" altLang="en-US" sz="2400" dirty="0" smtClean="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backpain.jpg"/>
          <p:cNvPicPr>
            <a:picLocks noChangeAspect="1"/>
          </p:cNvPicPr>
          <p:nvPr/>
        </p:nvPicPr>
        <p:blipFill>
          <a:blip r:embed="rId3" cstate="email"/>
          <a:srcRect/>
          <a:stretch>
            <a:fillRect/>
          </a:stretch>
        </p:blipFill>
        <p:spPr>
          <a:xfrm>
            <a:off x="5365056" y="0"/>
            <a:ext cx="3778944" cy="6858000"/>
          </a:xfrm>
          <a:prstGeom prst="rect">
            <a:avLst/>
          </a:prstGeom>
        </p:spPr>
      </p:pic>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285720" y="142852"/>
            <a:ext cx="7858180" cy="654032"/>
          </a:xfrm>
          <a:prstGeom prst="rect">
            <a:avLst/>
          </a:prstGeom>
        </p:spPr>
        <p:txBody>
          <a:bodyPr vert="horz" lIns="91440" tIns="45720" rIns="91440" bIns="45720" rtlCol="0" anchor="ctr">
            <a:normAutofit fontScale="90000" lnSpcReduction="10000"/>
          </a:bodyPr>
          <a:lstStyle/>
          <a:p>
            <a:pPr lvl="0">
              <a:spcBef>
                <a:spcPct val="0"/>
              </a:spcBef>
              <a:defRPr/>
            </a:pPr>
            <a:r>
              <a:rPr lang="en-US" altLang="zh-CN" sz="4400" dirty="0" smtClean="0"/>
              <a:t>Backache</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矩形 6"/>
          <p:cNvSpPr/>
          <p:nvPr/>
        </p:nvSpPr>
        <p:spPr>
          <a:xfrm>
            <a:off x="571472" y="1285860"/>
            <a:ext cx="5786478" cy="1754326"/>
          </a:xfrm>
          <a:prstGeom prst="rect">
            <a:avLst/>
          </a:prstGeom>
        </p:spPr>
        <p:txBody>
          <a:bodyPr wrap="square">
            <a:spAutoFit/>
          </a:bodyPr>
          <a:lstStyle/>
          <a:p>
            <a:pPr>
              <a:lnSpc>
                <a:spcPct val="150000"/>
              </a:lnSpc>
            </a:pPr>
            <a:r>
              <a:rPr lang="en-US" altLang="zh-CN" sz="2400" dirty="0" smtClean="0"/>
              <a:t>1.Benign, mild and self-limited</a:t>
            </a:r>
          </a:p>
          <a:p>
            <a:pPr>
              <a:lnSpc>
                <a:spcPct val="150000"/>
              </a:lnSpc>
            </a:pPr>
            <a:r>
              <a:rPr lang="en-US" altLang="zh-CN" sz="2400" dirty="0" smtClean="0"/>
              <a:t>2.Tylenol, ASA, NSAIDs,</a:t>
            </a:r>
          </a:p>
          <a:p>
            <a:pPr>
              <a:lnSpc>
                <a:spcPct val="150000"/>
              </a:lnSpc>
            </a:pPr>
            <a:r>
              <a:rPr lang="en-US" altLang="zh-CN" sz="2400" dirty="0" smtClean="0"/>
              <a:t>   warm or cold packs</a:t>
            </a:r>
          </a:p>
        </p:txBody>
      </p:sp>
      <p:sp>
        <p:nvSpPr>
          <p:cNvPr id="8" name="矩形 7"/>
          <p:cNvSpPr/>
          <p:nvPr/>
        </p:nvSpPr>
        <p:spPr>
          <a:xfrm>
            <a:off x="0" y="3857628"/>
            <a:ext cx="9144000" cy="100013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2800" dirty="0" smtClean="0">
                <a:solidFill>
                  <a:schemeClr val="tx1"/>
                </a:solidFill>
              </a:rPr>
              <a:t>Clinical sign of a more serious complication?</a:t>
            </a:r>
            <a:endParaRPr lang="zh-CN" alt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urinary-system-2.jpg"/>
          <p:cNvPicPr>
            <a:picLocks noChangeAspect="1"/>
          </p:cNvPicPr>
          <p:nvPr/>
        </p:nvPicPr>
        <p:blipFill>
          <a:blip r:embed="rId2" cstate="email"/>
          <a:srcRect l="11611" r="9144"/>
          <a:stretch>
            <a:fillRect/>
          </a:stretch>
        </p:blipFill>
        <p:spPr>
          <a:xfrm>
            <a:off x="0" y="1500174"/>
            <a:ext cx="5572132" cy="4643470"/>
          </a:xfrm>
          <a:prstGeom prst="rect">
            <a:avLst/>
          </a:prstGeom>
        </p:spPr>
      </p:pic>
      <p:sp>
        <p:nvSpPr>
          <p:cNvPr id="2" name="标题 1"/>
          <p:cNvSpPr>
            <a:spLocks noGrp="1"/>
          </p:cNvSpPr>
          <p:nvPr>
            <p:ph type="title"/>
          </p:nvPr>
        </p:nvSpPr>
        <p:spPr>
          <a:xfrm>
            <a:off x="5500694" y="1428744"/>
            <a:ext cx="8229600" cy="1143000"/>
          </a:xfrm>
        </p:spPr>
        <p:txBody>
          <a:bodyPr>
            <a:noAutofit/>
          </a:bodyPr>
          <a:lstStyle/>
          <a:p>
            <a:pPr algn="l">
              <a:lnSpc>
                <a:spcPct val="150000"/>
              </a:lnSpc>
            </a:pPr>
            <a:r>
              <a:rPr lang="en-US" sz="2400" dirty="0" smtClean="0">
                <a:latin typeface="+mn-lt"/>
              </a:rPr>
              <a:t>1.Block of S2-S4 root  </a:t>
            </a:r>
            <a:r>
              <a:rPr lang="zh-CN" altLang="en-US" sz="2400" dirty="0" smtClean="0">
                <a:latin typeface="+mn-lt"/>
              </a:rPr>
              <a:t/>
            </a:r>
            <a:br>
              <a:rPr lang="zh-CN" altLang="en-US" sz="2400" dirty="0" smtClean="0">
                <a:latin typeface="+mn-lt"/>
              </a:rPr>
            </a:br>
            <a:r>
              <a:rPr lang="en-US" altLang="zh-CN" sz="2400" dirty="0" smtClean="0">
                <a:latin typeface="+mn-lt"/>
              </a:rPr>
              <a:t>2.</a:t>
            </a:r>
            <a:r>
              <a:rPr lang="en-US" sz="2400" dirty="0" smtClean="0">
                <a:latin typeface="+mn-lt"/>
              </a:rPr>
              <a:t>Opioids </a:t>
            </a:r>
            <a:endParaRPr lang="zh-CN" altLang="en-US" sz="2400" dirty="0">
              <a:latin typeface="+mn-lt"/>
            </a:endParaRPr>
          </a:p>
        </p:txBody>
      </p:sp>
      <p:cxnSp>
        <p:nvCxnSpPr>
          <p:cNvPr id="3" name="直接连接符 2"/>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 name="标题 1"/>
          <p:cNvSpPr txBox="1">
            <a:spLocks/>
          </p:cNvSpPr>
          <p:nvPr/>
        </p:nvSpPr>
        <p:spPr>
          <a:xfrm>
            <a:off x="285720" y="142852"/>
            <a:ext cx="7858180" cy="654032"/>
          </a:xfrm>
          <a:prstGeom prst="rect">
            <a:avLst/>
          </a:prstGeom>
        </p:spPr>
        <p:txBody>
          <a:bodyPr vert="horz" lIns="91440" tIns="45720" rIns="91440" bIns="45720" rtlCol="0" anchor="ctr">
            <a:noAutofit/>
          </a:bodyPr>
          <a:lstStyle/>
          <a:p>
            <a:pPr lvl="0">
              <a:spcBef>
                <a:spcPct val="0"/>
              </a:spcBef>
              <a:defRPr/>
            </a:pPr>
            <a:r>
              <a:rPr lang="en-US" sz="4000" dirty="0" smtClean="0"/>
              <a:t>Urinary Retention</a:t>
            </a:r>
            <a:endParaRPr kumimoji="0" lang="zh-CN" altLang="en-US" sz="4000" i="0" u="none" strike="noStrike" kern="1200" cap="none" spc="0" normalizeH="0" baseline="0" noProof="0" dirty="0">
              <a:ln>
                <a:noFill/>
              </a:ln>
              <a:solidFill>
                <a:schemeClr val="tx1"/>
              </a:solidFill>
              <a:effectLst/>
              <a:uLnTx/>
              <a:uFillTx/>
              <a:latin typeface="+mj-lt"/>
              <a:ea typeface="+mj-ea"/>
              <a:cs typeface="+mj-cs"/>
            </a:endParaRPr>
          </a:p>
        </p:txBody>
      </p:sp>
      <p:pic>
        <p:nvPicPr>
          <p:cNvPr id="5" name="图片 4" descr="BJ00029.jpg"/>
          <p:cNvPicPr>
            <a:picLocks noChangeAspect="1"/>
          </p:cNvPicPr>
          <p:nvPr/>
        </p:nvPicPr>
        <p:blipFill>
          <a:blip r:embed="rId3" cstate="email"/>
          <a:stretch>
            <a:fillRect/>
          </a:stretch>
        </p:blipFill>
        <p:spPr>
          <a:xfrm>
            <a:off x="68855" y="1857364"/>
            <a:ext cx="5472661" cy="3929090"/>
          </a:xfrm>
          <a:prstGeom prst="rect">
            <a:avLst/>
          </a:prstGeom>
        </p:spPr>
      </p:pic>
      <p:sp>
        <p:nvSpPr>
          <p:cNvPr id="8" name="标题 1"/>
          <p:cNvSpPr txBox="1">
            <a:spLocks/>
          </p:cNvSpPr>
          <p:nvPr/>
        </p:nvSpPr>
        <p:spPr>
          <a:xfrm>
            <a:off x="5572132" y="4143380"/>
            <a:ext cx="3286148" cy="11430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en-US" sz="2400" b="1" i="0" u="none" strike="noStrike" kern="1200" cap="none" spc="0" normalizeH="0" baseline="0" noProof="0" dirty="0" smtClean="0">
                <a:ln>
                  <a:noFill/>
                </a:ln>
                <a:solidFill>
                  <a:schemeClr val="tx1"/>
                </a:solidFill>
                <a:effectLst/>
                <a:uLnTx/>
                <a:uFillTx/>
                <a:latin typeface="+mn-lt"/>
                <a:ea typeface="+mj-ea"/>
                <a:cs typeface="+mj-cs"/>
              </a:rPr>
              <a:t>Treatment</a:t>
            </a:r>
          </a:p>
          <a:p>
            <a:pPr lvl="0">
              <a:lnSpc>
                <a:spcPct val="150000"/>
              </a:lnSpc>
              <a:spcBef>
                <a:spcPct val="0"/>
              </a:spcBef>
            </a:pPr>
            <a:r>
              <a:rPr lang="en-US" sz="2400" dirty="0" smtClean="0"/>
              <a:t>Catheterization</a:t>
            </a:r>
            <a:r>
              <a:rPr kumimoji="0" lang="zh-CN" altLang="en-US" sz="2400" i="0" u="none" strike="noStrike" kern="1200" cap="none" spc="0" normalizeH="0" baseline="0" noProof="0" dirty="0" smtClean="0">
                <a:ln>
                  <a:noFill/>
                </a:ln>
                <a:solidFill>
                  <a:schemeClr val="tx1"/>
                </a:solidFill>
                <a:effectLst/>
                <a:uLnTx/>
                <a:uFillTx/>
                <a:latin typeface="+mn-lt"/>
                <a:ea typeface="+mj-ea"/>
                <a:cs typeface="+mj-cs"/>
              </a:rPr>
              <a:t/>
            </a:r>
            <a:br>
              <a:rPr kumimoji="0" lang="zh-CN" altLang="en-US" sz="2400" i="0" u="none" strike="noStrike" kern="1200" cap="none" spc="0" normalizeH="0" baseline="0" noProof="0" dirty="0" smtClean="0">
                <a:ln>
                  <a:noFill/>
                </a:ln>
                <a:solidFill>
                  <a:schemeClr val="tx1"/>
                </a:solidFill>
                <a:effectLst/>
                <a:uLnTx/>
                <a:uFillTx/>
                <a:latin typeface="+mn-lt"/>
                <a:ea typeface="+mj-ea"/>
                <a:cs typeface="+mj-cs"/>
              </a:rPr>
            </a:br>
            <a:r>
              <a:rPr kumimoji="0" lang="en-US" sz="2400" i="0" u="none" strike="noStrike" kern="1200" cap="none" spc="0" normalizeH="0" baseline="0" noProof="0" dirty="0" smtClean="0">
                <a:ln>
                  <a:noFill/>
                </a:ln>
                <a:solidFill>
                  <a:schemeClr val="tx1"/>
                </a:solidFill>
                <a:effectLst/>
                <a:uLnTx/>
                <a:uFillTx/>
                <a:latin typeface="+mn-lt"/>
                <a:ea typeface="+mj-ea"/>
                <a:cs typeface="+mj-cs"/>
              </a:rPr>
              <a:t> </a:t>
            </a:r>
            <a:endParaRPr kumimoji="0" lang="zh-CN" altLang="en-US" sz="2400" i="0" u="none" strike="noStrike" kern="1200" cap="none" spc="0" normalizeH="0" baseline="0" noProof="0" dirty="0">
              <a:ln>
                <a:noFill/>
              </a:ln>
              <a:solidFill>
                <a:schemeClr val="tx1"/>
              </a:solidFill>
              <a:effectLst/>
              <a:uLnTx/>
              <a:uFillTx/>
              <a:latin typeface="+mn-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23" presetClass="entr" presetSubtype="16"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71454"/>
            <a:ext cx="10930014" cy="1143000"/>
          </a:xfrm>
        </p:spPr>
        <p:txBody>
          <a:bodyPr>
            <a:noAutofit/>
          </a:bodyPr>
          <a:lstStyle/>
          <a:p>
            <a:pPr algn="l"/>
            <a:r>
              <a:rPr lang="en-US" altLang="zh-CN" sz="4000" dirty="0" smtClean="0"/>
              <a:t>Transient neurologic symptoms</a:t>
            </a:r>
            <a:r>
              <a:rPr lang="en-US" altLang="zh-CN" sz="2000" dirty="0" smtClean="0"/>
              <a:t>(TNS)</a:t>
            </a:r>
            <a:endParaRPr lang="zh-CN" altLang="en-US" sz="2000" dirty="0"/>
          </a:p>
        </p:txBody>
      </p:sp>
      <p:cxnSp>
        <p:nvCxnSpPr>
          <p:cNvPr id="3" name="直接连接符 2"/>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pic>
        <p:nvPicPr>
          <p:cNvPr id="7" name="图片 6" descr="image002.jpg"/>
          <p:cNvPicPr>
            <a:picLocks noChangeAspect="1"/>
          </p:cNvPicPr>
          <p:nvPr/>
        </p:nvPicPr>
        <p:blipFill>
          <a:blip r:embed="rId3" cstate="email"/>
          <a:srcRect l="14287"/>
          <a:stretch>
            <a:fillRect/>
          </a:stretch>
        </p:blipFill>
        <p:spPr>
          <a:xfrm>
            <a:off x="0" y="1602083"/>
            <a:ext cx="3857588" cy="5113065"/>
          </a:xfrm>
          <a:prstGeom prst="rect">
            <a:avLst/>
          </a:prstGeom>
        </p:spPr>
      </p:pic>
      <p:sp>
        <p:nvSpPr>
          <p:cNvPr id="6" name="矩形 5"/>
          <p:cNvSpPr/>
          <p:nvPr/>
        </p:nvSpPr>
        <p:spPr>
          <a:xfrm>
            <a:off x="3357554" y="1595021"/>
            <a:ext cx="5786446" cy="3785652"/>
          </a:xfrm>
          <a:prstGeom prst="rect">
            <a:avLst/>
          </a:prstGeom>
        </p:spPr>
        <p:txBody>
          <a:bodyPr wrap="square">
            <a:spAutoFit/>
          </a:bodyPr>
          <a:lstStyle/>
          <a:p>
            <a:pPr>
              <a:lnSpc>
                <a:spcPct val="150000"/>
              </a:lnSpc>
            </a:pPr>
            <a:r>
              <a:rPr lang="en-US" altLang="zh-CN" sz="2400" dirty="0" smtClean="0"/>
              <a:t>1.Back pain</a:t>
            </a:r>
          </a:p>
          <a:p>
            <a:pPr>
              <a:lnSpc>
                <a:spcPct val="150000"/>
              </a:lnSpc>
            </a:pPr>
            <a:r>
              <a:rPr lang="en-US" altLang="zh-CN" sz="2400" dirty="0" smtClean="0"/>
              <a:t>2.Radiating to the legs</a:t>
            </a:r>
          </a:p>
          <a:p>
            <a:pPr>
              <a:lnSpc>
                <a:spcPct val="150000"/>
              </a:lnSpc>
            </a:pPr>
            <a:r>
              <a:rPr lang="en-US" altLang="zh-CN" sz="2400" dirty="0" smtClean="0"/>
              <a:t>3.Without sensory or motor deficits </a:t>
            </a:r>
          </a:p>
          <a:p>
            <a:pPr>
              <a:lnSpc>
                <a:spcPct val="150000"/>
              </a:lnSpc>
            </a:pPr>
            <a:r>
              <a:rPr lang="en-US" altLang="zh-CN" sz="2400" dirty="0" smtClean="0"/>
              <a:t>4.After the resolution of the block</a:t>
            </a:r>
          </a:p>
          <a:p>
            <a:endParaRPr lang="en-US" altLang="zh-CN" sz="2400" dirty="0" smtClean="0"/>
          </a:p>
          <a:p>
            <a:endParaRPr lang="en-US" altLang="zh-CN" sz="2400" dirty="0" smtClean="0"/>
          </a:p>
          <a:p>
            <a:r>
              <a:rPr lang="en-US" altLang="zh-CN" sz="2400" dirty="0" smtClean="0"/>
              <a:t>  </a:t>
            </a:r>
          </a:p>
          <a:p>
            <a:r>
              <a:rPr lang="en-US" altLang="zh-CN" sz="2400" dirty="0" smtClean="0"/>
              <a:t> </a:t>
            </a:r>
          </a:p>
        </p:txBody>
      </p:sp>
      <p:sp>
        <p:nvSpPr>
          <p:cNvPr id="8" name="矩形 7"/>
          <p:cNvSpPr/>
          <p:nvPr/>
        </p:nvSpPr>
        <p:spPr>
          <a:xfrm>
            <a:off x="3500430" y="4429132"/>
            <a:ext cx="5286412" cy="107157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CN" sz="2400" dirty="0" smtClean="0"/>
              <a:t>Resolves spontaneously within  several days</a:t>
            </a:r>
            <a:endParaRPr lang="zh-CN" alt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cxnSp>
        <p:nvCxnSpPr>
          <p:cNvPr id="3" name="直接连接符 2"/>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 name="标题 1"/>
          <p:cNvSpPr txBox="1">
            <a:spLocks/>
          </p:cNvSpPr>
          <p:nvPr/>
        </p:nvSpPr>
        <p:spPr>
          <a:xfrm>
            <a:off x="-642974" y="20320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Case </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9" name="图示 8"/>
          <p:cNvGraphicFramePr/>
          <p:nvPr/>
        </p:nvGraphicFramePr>
        <p:xfrm>
          <a:off x="3643306" y="571480"/>
          <a:ext cx="5000660" cy="56542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矩形 7"/>
          <p:cNvSpPr/>
          <p:nvPr/>
        </p:nvSpPr>
        <p:spPr>
          <a:xfrm>
            <a:off x="428596" y="1714488"/>
            <a:ext cx="2714644" cy="714380"/>
          </a:xfrm>
          <a:prstGeom prst="rect">
            <a:avLst/>
          </a:prstGeom>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zh-CN" altLang="zh-CN" dirty="0" smtClean="0">
                <a:solidFill>
                  <a:srgbClr val="FF0000"/>
                </a:solidFill>
                <a:latin typeface="+mn-ea"/>
                <a:cs typeface="Times New Roman" pitchFamily="18" charset="0"/>
              </a:rPr>
              <a:t>女性</a:t>
            </a:r>
            <a:r>
              <a:rPr lang="zh-CN" altLang="zh-CN" dirty="0" smtClean="0">
                <a:solidFill>
                  <a:schemeClr val="tx1"/>
                </a:solidFill>
                <a:latin typeface="+mn-ea"/>
                <a:cs typeface="Times New Roman" pitchFamily="18" charset="0"/>
              </a:rPr>
              <a:t>，</a:t>
            </a:r>
            <a:r>
              <a:rPr lang="en-US" altLang="zh-CN" dirty="0" smtClean="0">
                <a:solidFill>
                  <a:schemeClr val="tx1"/>
                </a:solidFill>
                <a:latin typeface="+mn-ea"/>
                <a:cs typeface="Times New Roman" pitchFamily="18" charset="0"/>
              </a:rPr>
              <a:t>27</a:t>
            </a:r>
            <a:r>
              <a:rPr lang="zh-CN" altLang="en-US" dirty="0" smtClean="0">
                <a:solidFill>
                  <a:schemeClr val="tx1"/>
                </a:solidFill>
                <a:latin typeface="+mn-ea"/>
                <a:cs typeface="Times New Roman" pitchFamily="18" charset="0"/>
              </a:rPr>
              <a:t>岁</a:t>
            </a:r>
            <a:endParaRPr lang="en-US" altLang="zh-CN" dirty="0" smtClean="0">
              <a:solidFill>
                <a:schemeClr val="tx1"/>
              </a:solidFill>
              <a:latin typeface="+mn-ea"/>
              <a:cs typeface="Times New Roman" pitchFamily="18" charset="0"/>
            </a:endParaRPr>
          </a:p>
          <a:p>
            <a:r>
              <a:rPr lang="zh-CN" altLang="en-US" dirty="0" smtClean="0">
                <a:solidFill>
                  <a:schemeClr val="tx1"/>
                </a:solidFill>
                <a:latin typeface="+mn-ea"/>
                <a:cs typeface="Times New Roman" pitchFamily="18" charset="0"/>
              </a:rPr>
              <a:t>拟在</a:t>
            </a:r>
            <a:r>
              <a:rPr lang="zh-CN" altLang="en-US" dirty="0" smtClean="0">
                <a:solidFill>
                  <a:srgbClr val="FF0000"/>
                </a:solidFill>
                <a:latin typeface="+mn-ea"/>
                <a:cs typeface="Times New Roman" pitchFamily="18" charset="0"/>
              </a:rPr>
              <a:t>腰麻</a:t>
            </a:r>
            <a:r>
              <a:rPr lang="zh-CN" altLang="en-US" dirty="0" smtClean="0">
                <a:solidFill>
                  <a:schemeClr val="tx1"/>
                </a:solidFill>
                <a:latin typeface="+mn-ea"/>
                <a:cs typeface="Times New Roman" pitchFamily="18" charset="0"/>
              </a:rPr>
              <a:t>下行</a:t>
            </a:r>
            <a:r>
              <a:rPr lang="zh-CN" altLang="en-US" dirty="0" smtClean="0">
                <a:solidFill>
                  <a:srgbClr val="FF0000"/>
                </a:solidFill>
                <a:latin typeface="+mn-ea"/>
                <a:cs typeface="Times New Roman" pitchFamily="18" charset="0"/>
              </a:rPr>
              <a:t>剖宫产</a:t>
            </a:r>
            <a:r>
              <a:rPr lang="zh-CN" altLang="en-US" dirty="0" smtClean="0">
                <a:solidFill>
                  <a:schemeClr val="tx1"/>
                </a:solidFill>
                <a:latin typeface="+mn-ea"/>
                <a:cs typeface="Times New Roman" pitchFamily="18" charset="0"/>
              </a:rPr>
              <a:t>手术</a:t>
            </a:r>
            <a:endParaRPr lang="zh-CN" altLang="en-US" dirty="0"/>
          </a:p>
        </p:txBody>
      </p:sp>
      <p:pic>
        <p:nvPicPr>
          <p:cNvPr id="7" name="图片 6" descr="pregnantwomen.jpg"/>
          <p:cNvPicPr>
            <a:picLocks noChangeAspect="1"/>
          </p:cNvPicPr>
          <p:nvPr/>
        </p:nvPicPr>
        <p:blipFill>
          <a:blip r:embed="rId7" cstate="email"/>
          <a:stretch>
            <a:fillRect/>
          </a:stretch>
        </p:blipFill>
        <p:spPr>
          <a:xfrm>
            <a:off x="428596" y="2500306"/>
            <a:ext cx="2714644" cy="35719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cxnSp>
        <p:nvCxnSpPr>
          <p:cNvPr id="3" name="直接连接符 2"/>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4" name="标题 1"/>
          <p:cNvSpPr txBox="1">
            <a:spLocks/>
          </p:cNvSpPr>
          <p:nvPr/>
        </p:nvSpPr>
        <p:spPr>
          <a:xfrm>
            <a:off x="-685808" y="20320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Case </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2945" name="Rectangle 1"/>
          <p:cNvSpPr>
            <a:spLocks noChangeArrowheads="1"/>
          </p:cNvSpPr>
          <p:nvPr/>
        </p:nvSpPr>
        <p:spPr bwMode="auto">
          <a:xfrm>
            <a:off x="714348" y="1857364"/>
            <a:ext cx="3786214"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50000"/>
              </a:lnSpc>
              <a:spcBef>
                <a:spcPct val="0"/>
              </a:spcBef>
              <a:spcAft>
                <a:spcPct val="0"/>
              </a:spcAft>
              <a:buClrTx/>
              <a:buSzTx/>
              <a:buFontTx/>
              <a:buNone/>
              <a:tabLst/>
            </a:pPr>
            <a:endParaRPr lang="en-US" altLang="zh-CN" sz="2000" dirty="0" smtClean="0">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endParaRPr lang="en-US" altLang="zh-CN" sz="2000" dirty="0" smtClean="0">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endParaRPr lang="en-US" altLang="zh-CN" sz="2000" dirty="0" smtClean="0">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endParaRPr lang="en-US" altLang="zh-CN" sz="2000" dirty="0" smtClean="0">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zh-CN" sz="2000" b="0" i="0" u="none" strike="noStrike" cap="none" normalizeH="0" baseline="0" dirty="0" smtClean="0">
                <a:ln>
                  <a:noFill/>
                </a:ln>
                <a:solidFill>
                  <a:schemeClr val="tx1"/>
                </a:solidFill>
                <a:effectLst/>
                <a:latin typeface="+mn-ea"/>
                <a:cs typeface="Times New Roman" pitchFamily="18" charset="0"/>
              </a:rPr>
              <a:t>激素</a:t>
            </a:r>
            <a:endParaRPr kumimoji="0" lang="en-US" altLang="zh-CN" sz="2000" b="0"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mn-ea"/>
                <a:cs typeface="Times New Roman" pitchFamily="18" charset="0"/>
              </a:rPr>
              <a:t>B</a:t>
            </a:r>
            <a:r>
              <a:rPr kumimoji="0" lang="zh-CN" altLang="en-US" sz="2000" b="0" i="0" u="none" strike="noStrike" cap="none" normalizeH="0" baseline="0" dirty="0" smtClean="0">
                <a:ln>
                  <a:noFill/>
                </a:ln>
                <a:solidFill>
                  <a:schemeClr val="tx1"/>
                </a:solidFill>
                <a:effectLst/>
                <a:latin typeface="+mn-ea"/>
                <a:cs typeface="Times New Roman" pitchFamily="18" charset="0"/>
              </a:rPr>
              <a:t>族维生素</a:t>
            </a:r>
            <a:endParaRPr kumimoji="0" lang="en-US" altLang="zh-CN" sz="2000" b="0" i="0" u="none" strike="noStrike" cap="none" normalizeH="0" baseline="0" dirty="0" smtClean="0">
              <a:ln>
                <a:noFill/>
              </a:ln>
              <a:solidFill>
                <a:schemeClr val="tx1"/>
              </a:solidFill>
              <a:effectLst/>
              <a:latin typeface="+mn-ea"/>
              <a:cs typeface="Times New Roman" pitchFamily="18" charset="0"/>
            </a:endParaRPr>
          </a:p>
          <a:p>
            <a:pPr marL="0" marR="0" lvl="0" indent="266700" algn="l" defTabSz="914400" rtl="0" eaLnBrk="1" fontAlgn="base" latinLnBrk="0" hangingPunct="1">
              <a:lnSpc>
                <a:spcPct val="15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mn-ea"/>
                <a:cs typeface="Times New Roman" pitchFamily="18" charset="0"/>
              </a:rPr>
              <a:t>针灸、理疗</a:t>
            </a:r>
            <a:endParaRPr kumimoji="0" lang="en-US" altLang="zh-CN" sz="2000" b="0" i="0" u="none" strike="noStrike" cap="none" normalizeH="0" baseline="0" dirty="0" smtClean="0">
              <a:ln>
                <a:noFill/>
              </a:ln>
              <a:solidFill>
                <a:schemeClr val="tx1"/>
              </a:solidFill>
              <a:effectLst/>
              <a:latin typeface="+mn-ea"/>
              <a:cs typeface="Times New Roman" pitchFamily="18" charset="0"/>
            </a:endParaRPr>
          </a:p>
        </p:txBody>
      </p:sp>
      <p:pic>
        <p:nvPicPr>
          <p:cNvPr id="7" name="图片 6"/>
          <p:cNvPicPr/>
          <p:nvPr/>
        </p:nvPicPr>
        <p:blipFill>
          <a:blip r:embed="rId2" cstate="email"/>
          <a:srcRect/>
          <a:stretch>
            <a:fillRect/>
          </a:stretch>
        </p:blipFill>
        <p:spPr bwMode="auto">
          <a:xfrm>
            <a:off x="4786314" y="1214422"/>
            <a:ext cx="3911610" cy="4137036"/>
          </a:xfrm>
          <a:prstGeom prst="rect">
            <a:avLst/>
          </a:prstGeom>
          <a:noFill/>
          <a:ln w="9525">
            <a:noFill/>
            <a:miter lim="800000"/>
            <a:headEnd/>
            <a:tailEnd/>
          </a:ln>
          <a:effectLst/>
        </p:spPr>
      </p:pic>
      <p:sp>
        <p:nvSpPr>
          <p:cNvPr id="8" name="下箭头 7"/>
          <p:cNvSpPr/>
          <p:nvPr/>
        </p:nvSpPr>
        <p:spPr>
          <a:xfrm rot="16200000">
            <a:off x="1464447" y="750075"/>
            <a:ext cx="2143140" cy="3786214"/>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dirty="0"/>
          </a:p>
        </p:txBody>
      </p:sp>
      <p:sp>
        <p:nvSpPr>
          <p:cNvPr id="9" name="矩形 8"/>
          <p:cNvSpPr/>
          <p:nvPr/>
        </p:nvSpPr>
        <p:spPr>
          <a:xfrm>
            <a:off x="928662" y="2214554"/>
            <a:ext cx="2500330"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266700" fontAlgn="base">
              <a:spcBef>
                <a:spcPct val="0"/>
              </a:spcBef>
              <a:spcAft>
                <a:spcPct val="0"/>
              </a:spcAft>
            </a:pPr>
            <a:r>
              <a:rPr lang="zh-CN" altLang="zh-CN" sz="2800" dirty="0" smtClean="0">
                <a:solidFill>
                  <a:schemeClr val="tx1"/>
                </a:solidFill>
                <a:latin typeface="+mn-ea"/>
                <a:cs typeface="Times New Roman" pitchFamily="18" charset="0"/>
              </a:rPr>
              <a:t>脊神经损伤</a:t>
            </a:r>
            <a:endParaRPr lang="en-US" altLang="zh-CN" sz="2800" dirty="0" smtClean="0">
              <a:solidFill>
                <a:schemeClr val="tx1"/>
              </a:solidFill>
              <a:latin typeface="+mn-ea"/>
              <a:cs typeface="Times New Roman" pitchFamily="18" charset="0"/>
            </a:endParaRPr>
          </a:p>
        </p:txBody>
      </p:sp>
      <p:sp>
        <p:nvSpPr>
          <p:cNvPr id="10" name="TextBox 9"/>
          <p:cNvSpPr txBox="1"/>
          <p:nvPr/>
        </p:nvSpPr>
        <p:spPr>
          <a:xfrm>
            <a:off x="1013560" y="5507196"/>
            <a:ext cx="7773282" cy="707886"/>
          </a:xfrm>
          <a:prstGeom prst="rect">
            <a:avLst/>
          </a:prstGeom>
          <a:noFill/>
        </p:spPr>
        <p:txBody>
          <a:bodyPr wrap="none" rtlCol="0">
            <a:spAutoFit/>
          </a:bodyPr>
          <a:lstStyle/>
          <a:p>
            <a:pPr lvl="0"/>
            <a:r>
              <a:rPr lang="zh-CN" altLang="en-US" sz="2000" dirty="0" smtClean="0">
                <a:latin typeface="+mn-ea"/>
                <a:cs typeface="Times New Roman" pitchFamily="18" charset="0"/>
              </a:rPr>
              <a:t>术后</a:t>
            </a:r>
            <a:r>
              <a:rPr lang="en-US" altLang="zh-CN" sz="2000" dirty="0" smtClean="0">
                <a:latin typeface="+mn-ea"/>
                <a:cs typeface="Times New Roman" pitchFamily="18" charset="0"/>
              </a:rPr>
              <a:t>2</a:t>
            </a:r>
            <a:r>
              <a:rPr lang="zh-CN" altLang="en-US" sz="2000" dirty="0" smtClean="0">
                <a:latin typeface="+mn-ea"/>
                <a:cs typeface="Times New Roman" pitchFamily="18" charset="0"/>
              </a:rPr>
              <a:t>周：左下肢疼痛及痉挛性抽搐消失，左足底触觉敏感明显减退</a:t>
            </a:r>
            <a:endParaRPr lang="zh-CN" altLang="en-US" sz="2000" dirty="0" smtClean="0">
              <a:latin typeface="+mn-ea"/>
              <a:cs typeface="宋体" pitchFamily="2" charset="-122"/>
            </a:endParaRPr>
          </a:p>
          <a:p>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428660"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Progress</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5" name="内容占位符 14" descr="huizhen.jpg"/>
          <p:cNvPicPr>
            <a:picLocks noGrp="1" noChangeAspect="1"/>
          </p:cNvPicPr>
          <p:nvPr>
            <p:ph idx="1"/>
          </p:nvPr>
        </p:nvPicPr>
        <p:blipFill>
          <a:blip r:embed="rId2" cstate="email"/>
          <a:stretch>
            <a:fillRect/>
          </a:stretch>
        </p:blipFill>
        <p:spPr>
          <a:xfrm>
            <a:off x="548922" y="1600200"/>
            <a:ext cx="8046156" cy="4525963"/>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buNone/>
              <a:defRPr/>
            </a:pPr>
            <a:r>
              <a:rPr lang="zh-CN" altLang="en-US" sz="2400" dirty="0" smtClean="0">
                <a:latin typeface="微软雅黑" pitchFamily="34" charset="-122"/>
                <a:ea typeface="微软雅黑" pitchFamily="34" charset="-122"/>
              </a:rPr>
              <a:t>现代麻醉学 第</a:t>
            </a:r>
            <a:r>
              <a:rPr lang="en-US" altLang="zh-CN" sz="2400" dirty="0" smtClean="0">
                <a:latin typeface="微软雅黑" pitchFamily="34" charset="-122"/>
                <a:ea typeface="微软雅黑" pitchFamily="34" charset="-122"/>
              </a:rPr>
              <a:t>3</a:t>
            </a:r>
            <a:r>
              <a:rPr lang="zh-CN" altLang="en-US" sz="2400" dirty="0" smtClean="0">
                <a:latin typeface="微软雅黑" pitchFamily="34" charset="-122"/>
                <a:ea typeface="微软雅黑" pitchFamily="34" charset="-122"/>
              </a:rPr>
              <a:t>版  人民卫生出版社</a:t>
            </a:r>
            <a:endParaRPr lang="en-US" altLang="zh-CN" sz="2400" dirty="0" smtClean="0">
              <a:latin typeface="微软雅黑" pitchFamily="34" charset="-122"/>
              <a:ea typeface="微软雅黑" pitchFamily="34" charset="-122"/>
            </a:endParaRPr>
          </a:p>
          <a:p>
            <a:pPr>
              <a:buNone/>
              <a:defRPr/>
            </a:pPr>
            <a:endParaRPr lang="zh-CN" altLang="en-US" sz="2400" dirty="0" smtClean="0">
              <a:latin typeface="微软雅黑" pitchFamily="34" charset="-122"/>
              <a:ea typeface="微软雅黑" pitchFamily="34" charset="-122"/>
            </a:endParaRPr>
          </a:p>
          <a:p>
            <a:pPr>
              <a:buNone/>
              <a:defRPr/>
            </a:pPr>
            <a:r>
              <a:rPr lang="zh-CN" altLang="en-US" sz="2400" dirty="0" smtClean="0">
                <a:latin typeface="微软雅黑" pitchFamily="34" charset="-122"/>
                <a:ea typeface="微软雅黑" pitchFamily="34" charset="-122"/>
              </a:rPr>
              <a:t>临床麻醉学 第</a:t>
            </a:r>
            <a:r>
              <a:rPr lang="en-US" altLang="zh-CN" sz="2400" dirty="0" smtClean="0">
                <a:latin typeface="微软雅黑" pitchFamily="34" charset="-122"/>
                <a:ea typeface="微软雅黑" pitchFamily="34" charset="-122"/>
              </a:rPr>
              <a:t>4</a:t>
            </a:r>
            <a:r>
              <a:rPr lang="zh-CN" altLang="en-US" sz="2400" dirty="0" smtClean="0">
                <a:latin typeface="微软雅黑" pitchFamily="34" charset="-122"/>
                <a:ea typeface="微软雅黑" pitchFamily="34" charset="-122"/>
              </a:rPr>
              <a:t>版 </a:t>
            </a: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人民卫生出版社</a:t>
            </a:r>
            <a:endParaRPr lang="en-US" altLang="zh-CN" sz="2400" dirty="0" smtClean="0">
              <a:latin typeface="微软雅黑" pitchFamily="34" charset="-122"/>
              <a:ea typeface="微软雅黑" pitchFamily="34" charset="-122"/>
            </a:endParaRPr>
          </a:p>
          <a:p>
            <a:pPr>
              <a:buNone/>
              <a:defRPr/>
            </a:pPr>
            <a:endParaRPr lang="zh-CN" altLang="en-US" sz="2400" dirty="0" smtClean="0">
              <a:latin typeface="微软雅黑" pitchFamily="34" charset="-122"/>
              <a:ea typeface="微软雅黑" pitchFamily="34" charset="-122"/>
            </a:endParaRPr>
          </a:p>
          <a:p>
            <a:pPr>
              <a:buNone/>
              <a:defRPr/>
            </a:pPr>
            <a:r>
              <a:rPr lang="en-US" altLang="zh-CN" sz="2400" dirty="0" smtClean="0">
                <a:latin typeface="微软雅黑" pitchFamily="34" charset="-122"/>
                <a:ea typeface="微软雅黑" pitchFamily="34" charset="-122"/>
              </a:rPr>
              <a:t>Anesthesia  Miller RD</a:t>
            </a:r>
          </a:p>
          <a:p>
            <a:pPr>
              <a:buNone/>
            </a:pPr>
            <a:endParaRPr lang="en-US" altLang="zh-CN" sz="2400" dirty="0" smtClean="0"/>
          </a:p>
          <a:p>
            <a:pPr>
              <a:buNone/>
            </a:pPr>
            <a:r>
              <a:rPr lang="en-US" altLang="zh-CN" sz="2400" dirty="0" smtClean="0"/>
              <a:t>Handbook of Anesthesiology</a:t>
            </a:r>
          </a:p>
          <a:p>
            <a:pPr>
              <a:buNone/>
            </a:pPr>
            <a:r>
              <a:rPr lang="de-DE" altLang="zh-CN" sz="2400" i="1" dirty="0" smtClean="0"/>
              <a:t>Mark R. Ezekiel, MD, MS</a:t>
            </a:r>
            <a:endParaRPr lang="zh-CN" altLang="en-US" sz="2400" dirty="0"/>
          </a:p>
        </p:txBody>
      </p:sp>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142908"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References</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3" name="标题 1"/>
          <p:cNvSpPr txBox="1">
            <a:spLocks/>
          </p:cNvSpPr>
          <p:nvPr/>
        </p:nvSpPr>
        <p:spPr>
          <a:xfrm>
            <a:off x="-1000164" y="21429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4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目录</a:t>
            </a:r>
            <a:endParaRPr kumimoji="0" lang="zh-CN" altLang="en-US" sz="44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sp>
        <p:nvSpPr>
          <p:cNvPr id="4" name="标题 1"/>
          <p:cNvSpPr txBox="1">
            <a:spLocks/>
          </p:cNvSpPr>
          <p:nvPr/>
        </p:nvSpPr>
        <p:spPr>
          <a:xfrm>
            <a:off x="314324" y="1560522"/>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1. Concept</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1000132" y="2285992"/>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6" name="标题 1"/>
          <p:cNvSpPr txBox="1">
            <a:spLocks/>
          </p:cNvSpPr>
          <p:nvPr/>
        </p:nvSpPr>
        <p:spPr>
          <a:xfrm>
            <a:off x="500034" y="2428868"/>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2. Procedure</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7" name="直接连接符 6"/>
          <p:cNvCxnSpPr/>
          <p:nvPr/>
        </p:nvCxnSpPr>
        <p:spPr>
          <a:xfrm>
            <a:off x="1000132" y="3143248"/>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8" name="标题 1"/>
          <p:cNvSpPr txBox="1">
            <a:spLocks/>
          </p:cNvSpPr>
          <p:nvPr/>
        </p:nvSpPr>
        <p:spPr>
          <a:xfrm>
            <a:off x="1000100" y="3357562"/>
            <a:ext cx="9072626" cy="654032"/>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3. Indication/Contraindication</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9" name="直接连接符 8"/>
          <p:cNvCxnSpPr/>
          <p:nvPr/>
        </p:nvCxnSpPr>
        <p:spPr>
          <a:xfrm>
            <a:off x="1000100" y="4070354"/>
            <a:ext cx="6929486"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10" name="标题 1"/>
          <p:cNvSpPr txBox="1">
            <a:spLocks/>
          </p:cNvSpPr>
          <p:nvPr/>
        </p:nvSpPr>
        <p:spPr>
          <a:xfrm>
            <a:off x="928662" y="4286256"/>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4. Complications</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11" name="直接连接符 10"/>
          <p:cNvCxnSpPr/>
          <p:nvPr/>
        </p:nvCxnSpPr>
        <p:spPr>
          <a:xfrm flipV="1">
            <a:off x="1000100" y="4989546"/>
            <a:ext cx="6929486" cy="11090"/>
          </a:xfrm>
          <a:prstGeom prst="line">
            <a:avLst/>
          </a:prstGeom>
          <a:ln/>
        </p:spPr>
        <p:style>
          <a:lnRef idx="3">
            <a:schemeClr val="accent3"/>
          </a:lnRef>
          <a:fillRef idx="0">
            <a:schemeClr val="accent3"/>
          </a:fillRef>
          <a:effectRef idx="2">
            <a:schemeClr val="accent3"/>
          </a:effectRef>
          <a:fontRef idx="minor">
            <a:schemeClr val="tx1"/>
          </a:fontRef>
        </p:style>
      </p:cxnSp>
      <p:sp>
        <p:nvSpPr>
          <p:cNvPr id="12" name="矩形 11"/>
          <p:cNvSpPr/>
          <p:nvPr/>
        </p:nvSpPr>
        <p:spPr>
          <a:xfrm>
            <a:off x="0" y="2428868"/>
            <a:ext cx="9144000" cy="2643206"/>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2"/>
          <p:cNvPicPr>
            <a:picLocks noChangeAspect="1" noChangeArrowheads="1"/>
          </p:cNvPicPr>
          <p:nvPr/>
        </p:nvPicPr>
        <p:blipFill>
          <a:blip r:embed="rId2" cstate="email"/>
          <a:srcRect/>
          <a:stretch>
            <a:fillRect/>
          </a:stretch>
        </p:blipFill>
        <p:spPr bwMode="auto">
          <a:xfrm>
            <a:off x="-142876" y="5072074"/>
            <a:ext cx="9358346"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fdsazprcndImage1vxnvezufds"/>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054" name="Text Box 6"/>
          <p:cNvSpPr txBox="1">
            <a:spLocks noChangeArrowheads="1"/>
          </p:cNvSpPr>
          <p:nvPr/>
        </p:nvSpPr>
        <p:spPr bwMode="auto">
          <a:xfrm>
            <a:off x="1719268" y="2653911"/>
            <a:ext cx="5781690" cy="1846659"/>
          </a:xfrm>
          <a:prstGeom prst="rect">
            <a:avLst/>
          </a:prstGeom>
          <a:noFill/>
          <a:ln w="9525">
            <a:noFill/>
            <a:miter lim="800000"/>
            <a:headEnd/>
            <a:tailEnd/>
          </a:ln>
          <a:effectLst/>
        </p:spPr>
        <p:txBody>
          <a:bodyPr wrap="square">
            <a:spAutoFit/>
          </a:bodyPr>
          <a:lstStyle/>
          <a:p>
            <a:pPr algn="ctr"/>
            <a:r>
              <a:rPr lang="en-US" altLang="zh-CN" sz="6600" dirty="0" smtClean="0">
                <a:latin typeface="Cooper Black" pitchFamily="18" charset="0"/>
              </a:rPr>
              <a:t>Thank you!</a:t>
            </a:r>
            <a:endParaRPr lang="zh-CN" altLang="en-US" sz="6600" dirty="0" smtClean="0">
              <a:latin typeface="Cooper Black" pitchFamily="18" charset="0"/>
            </a:endParaRPr>
          </a:p>
          <a:p>
            <a:endParaRPr lang="fr-FR" altLang="zh-CN" sz="4800" i="1" dirty="0">
              <a:solidFill>
                <a:srgbClr val="1C7BA9"/>
              </a:solidFill>
              <a:latin typeface="Cooper Black" pitchFamily="18" charset="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内容占位符 12" descr="19070.jpg"/>
          <p:cNvPicPr>
            <a:picLocks noGrp="1" noChangeAspect="1"/>
          </p:cNvPicPr>
          <p:nvPr>
            <p:ph idx="1"/>
          </p:nvPr>
        </p:nvPicPr>
        <p:blipFill>
          <a:blip r:embed="rId3" cstate="email"/>
          <a:srcRect/>
          <a:stretch>
            <a:fillRect/>
          </a:stretch>
        </p:blipFill>
        <p:spPr>
          <a:xfrm>
            <a:off x="500033" y="2000240"/>
            <a:ext cx="4740729" cy="3548066"/>
          </a:xfrm>
          <a:prstGeom prst="rect">
            <a:avLst/>
          </a:prstGeom>
          <a:ln>
            <a:noFill/>
          </a:ln>
          <a:effectLst>
            <a:outerShdw blurRad="190500" algn="tl" rotWithShape="0">
              <a:srgbClr val="000000">
                <a:alpha val="70000"/>
              </a:srgbClr>
            </a:outerShdw>
          </a:effectLst>
        </p:spPr>
      </p:pic>
      <p:sp>
        <p:nvSpPr>
          <p:cNvPr id="14" name="矩形 13"/>
          <p:cNvSpPr/>
          <p:nvPr/>
        </p:nvSpPr>
        <p:spPr>
          <a:xfrm>
            <a:off x="2857488" y="2143116"/>
            <a:ext cx="2071702" cy="1857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500098" y="142852"/>
            <a:ext cx="3900486" cy="654032"/>
          </a:xfrm>
        </p:spPr>
        <p:txBody>
          <a:bodyPr>
            <a:normAutofit fontScale="90000"/>
          </a:bodyPr>
          <a:lstStyle/>
          <a:p>
            <a:r>
              <a:rPr lang="en-US" altLang="zh-CN" dirty="0" smtClean="0"/>
              <a:t>Concept</a:t>
            </a:r>
            <a:endParaRPr lang="zh-CN" altLang="en-US" dirty="0"/>
          </a:p>
        </p:txBody>
      </p:sp>
      <p:cxnSp>
        <p:nvCxnSpPr>
          <p:cNvPr id="9" name="直接连接符 8"/>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11" name="矩形 10"/>
          <p:cNvSpPr/>
          <p:nvPr/>
        </p:nvSpPr>
        <p:spPr>
          <a:xfrm>
            <a:off x="5857884" y="2833662"/>
            <a:ext cx="184731" cy="369332"/>
          </a:xfrm>
          <a:prstGeom prst="rect">
            <a:avLst/>
          </a:prstGeom>
        </p:spPr>
        <p:txBody>
          <a:bodyPr wrap="none">
            <a:spAutoFit/>
          </a:bodyPr>
          <a:lstStyle/>
          <a:p>
            <a:endParaRPr lang="zh-CN" altLang="en-US" dirty="0"/>
          </a:p>
        </p:txBody>
      </p:sp>
      <p:pic>
        <p:nvPicPr>
          <p:cNvPr id="18" name="图片 17" descr="2744900_101151082_2.jpg"/>
          <p:cNvPicPr>
            <a:picLocks noChangeAspect="1"/>
          </p:cNvPicPr>
          <p:nvPr/>
        </p:nvPicPr>
        <p:blipFill>
          <a:blip r:embed="rId4" cstate="email"/>
          <a:srcRect/>
          <a:stretch>
            <a:fillRect/>
          </a:stretch>
        </p:blipFill>
        <p:spPr>
          <a:xfrm>
            <a:off x="5715008" y="1928802"/>
            <a:ext cx="2214578" cy="1824626"/>
          </a:xfrm>
          <a:prstGeom prst="rect">
            <a:avLst/>
          </a:prstGeom>
        </p:spPr>
      </p:pic>
      <p:sp>
        <p:nvSpPr>
          <p:cNvPr id="20" name="TextBox 19"/>
          <p:cNvSpPr txBox="1"/>
          <p:nvPr/>
        </p:nvSpPr>
        <p:spPr>
          <a:xfrm rot="20823410">
            <a:off x="5698754" y="2896461"/>
            <a:ext cx="2270318" cy="523220"/>
          </a:xfrm>
          <a:prstGeom prst="rect">
            <a:avLst/>
          </a:prstGeom>
          <a:solidFill>
            <a:schemeClr val="bg1"/>
          </a:solidFill>
        </p:spPr>
        <p:txBody>
          <a:bodyPr wrap="square" rtlCol="0">
            <a:spAutoFit/>
          </a:bodyPr>
          <a:lstStyle/>
          <a:p>
            <a:pPr algn="ctr"/>
            <a:r>
              <a:rPr lang="zh-CN" altLang="en-US" sz="2800" dirty="0" smtClean="0"/>
              <a:t>蛛网膜下腔</a:t>
            </a:r>
            <a:endParaRPr lang="zh-CN" altLang="en-US" sz="2800" dirty="0"/>
          </a:p>
        </p:txBody>
      </p:sp>
      <p:sp>
        <p:nvSpPr>
          <p:cNvPr id="22" name="矩形 21"/>
          <p:cNvSpPr/>
          <p:nvPr/>
        </p:nvSpPr>
        <p:spPr>
          <a:xfrm>
            <a:off x="6002956" y="4691050"/>
            <a:ext cx="184731" cy="369332"/>
          </a:xfrm>
          <a:prstGeom prst="rect">
            <a:avLst/>
          </a:prstGeom>
        </p:spPr>
        <p:txBody>
          <a:bodyPr wrap="none">
            <a:spAutoFit/>
          </a:bodyPr>
          <a:lstStyle/>
          <a:p>
            <a:endParaRPr lang="zh-CN" altLang="en-US" dirty="0"/>
          </a:p>
        </p:txBody>
      </p:sp>
      <p:pic>
        <p:nvPicPr>
          <p:cNvPr id="23" name="图片 22" descr="2744900_101151082_2.jpg"/>
          <p:cNvPicPr>
            <a:picLocks noChangeAspect="1"/>
          </p:cNvPicPr>
          <p:nvPr/>
        </p:nvPicPr>
        <p:blipFill>
          <a:blip r:embed="rId4" cstate="email"/>
          <a:srcRect/>
          <a:stretch>
            <a:fillRect/>
          </a:stretch>
        </p:blipFill>
        <p:spPr>
          <a:xfrm>
            <a:off x="5860080" y="3786190"/>
            <a:ext cx="2214578" cy="1824626"/>
          </a:xfrm>
          <a:prstGeom prst="rect">
            <a:avLst/>
          </a:prstGeom>
        </p:spPr>
      </p:pic>
      <p:sp>
        <p:nvSpPr>
          <p:cNvPr id="24" name="TextBox 23"/>
          <p:cNvSpPr txBox="1"/>
          <p:nvPr/>
        </p:nvSpPr>
        <p:spPr>
          <a:xfrm rot="20823410">
            <a:off x="5843826" y="4753849"/>
            <a:ext cx="2270318" cy="523220"/>
          </a:xfrm>
          <a:prstGeom prst="rect">
            <a:avLst/>
          </a:prstGeom>
          <a:solidFill>
            <a:schemeClr val="bg1"/>
          </a:solidFill>
        </p:spPr>
        <p:txBody>
          <a:bodyPr wrap="square" rtlCol="0">
            <a:spAutoFit/>
          </a:bodyPr>
          <a:lstStyle/>
          <a:p>
            <a:pPr algn="ctr"/>
            <a:r>
              <a:rPr lang="zh-CN" altLang="en-US" sz="2800" dirty="0" smtClean="0"/>
              <a:t>截断性阻滞</a:t>
            </a:r>
            <a:endParaRPr lang="zh-CN" alt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428736"/>
            <a:ext cx="8229600" cy="1143000"/>
          </a:xfrm>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642974"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History</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6" name="组合 5"/>
          <p:cNvGrpSpPr/>
          <p:nvPr/>
        </p:nvGrpSpPr>
        <p:grpSpPr>
          <a:xfrm>
            <a:off x="642910" y="3214686"/>
            <a:ext cx="7643866" cy="3143272"/>
            <a:chOff x="1643043" y="1714488"/>
            <a:chExt cx="9196526" cy="3786214"/>
          </a:xfrm>
        </p:grpSpPr>
        <p:sp>
          <p:nvSpPr>
            <p:cNvPr id="7" name="矩形 6"/>
            <p:cNvSpPr/>
            <p:nvPr/>
          </p:nvSpPr>
          <p:spPr>
            <a:xfrm>
              <a:off x="1643043" y="1714488"/>
              <a:ext cx="2922259" cy="378621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96"/>
            <p:cNvGrpSpPr/>
            <p:nvPr/>
          </p:nvGrpSpPr>
          <p:grpSpPr>
            <a:xfrm>
              <a:off x="1643043" y="1714488"/>
              <a:ext cx="9196526" cy="2796748"/>
              <a:chOff x="1643043" y="1714488"/>
              <a:chExt cx="9196526" cy="2796748"/>
            </a:xfrm>
          </p:grpSpPr>
          <p:pic>
            <p:nvPicPr>
              <p:cNvPr id="9" name="图片 8" descr="1257069609uuaAqUz1腰麻 Bier.jpg"/>
              <p:cNvPicPr>
                <a:picLocks noChangeAspect="1"/>
              </p:cNvPicPr>
              <p:nvPr/>
            </p:nvPicPr>
            <p:blipFill>
              <a:blip r:embed="rId3" cstate="email"/>
              <a:stretch>
                <a:fillRect/>
              </a:stretch>
            </p:blipFill>
            <p:spPr>
              <a:xfrm>
                <a:off x="1643043" y="1714488"/>
                <a:ext cx="2148721" cy="2796748"/>
              </a:xfrm>
              <a:prstGeom prst="rect">
                <a:avLst/>
              </a:prstGeom>
              <a:ln>
                <a:noFill/>
              </a:ln>
              <a:effectLst>
                <a:softEdge rad="112500"/>
              </a:effectLst>
            </p:spPr>
          </p:pic>
          <p:sp>
            <p:nvSpPr>
              <p:cNvPr id="10" name="标题 8"/>
              <p:cNvSpPr txBox="1">
                <a:spLocks/>
              </p:cNvSpPr>
              <p:nvPr/>
            </p:nvSpPr>
            <p:spPr>
              <a:xfrm>
                <a:off x="4500563" y="1785925"/>
                <a:ext cx="6339006" cy="2682172"/>
              </a:xfrm>
              <a:prstGeom prst="rect">
                <a:avLst/>
              </a:prstGeom>
            </p:spPr>
            <p:txBody>
              <a:bodyPr vert="horz" lIns="91440" tIns="45720" rIns="91440" bIns="45720" rtlCol="0" anchor="ctr">
                <a:noAutofit/>
              </a:bodyPr>
              <a:lstStyle/>
              <a:p>
                <a:pPr marL="742950" lvl="0" indent="-742950">
                  <a:lnSpc>
                    <a:spcPct val="200000"/>
                  </a:lnSpc>
                  <a:spcBef>
                    <a:spcPct val="0"/>
                  </a:spcBef>
                  <a:buAutoNum type="arabicPlain" startAt="1898"/>
                </a:pPr>
                <a:r>
                  <a:rPr lang="en-US" altLang="zh-CN" sz="3600" dirty="0" smtClean="0">
                    <a:latin typeface="Cooper Black" pitchFamily="18" charset="0"/>
                    <a:ea typeface="微软雅黑" pitchFamily="34" charset="-122"/>
                    <a:cs typeface="+mj-cs"/>
                  </a:rPr>
                  <a:t>   Bier</a:t>
                </a:r>
              </a:p>
              <a:p>
                <a:pPr marL="742950" lvl="0" indent="-742950">
                  <a:spcBef>
                    <a:spcPct val="0"/>
                  </a:spcBef>
                </a:pPr>
                <a:r>
                  <a:rPr lang="zh-CN" altLang="en-US" sz="2400" dirty="0" smtClean="0">
                    <a:latin typeface="微软雅黑" pitchFamily="34" charset="-122"/>
                    <a:ea typeface="微软雅黑" pitchFamily="34" charset="-122"/>
                  </a:rPr>
                  <a:t>把小剂量的可卡因注射到脊髓周围的</a:t>
                </a:r>
                <a:endParaRPr lang="en-US" altLang="zh-CN" sz="2400" dirty="0" smtClean="0">
                  <a:latin typeface="微软雅黑" pitchFamily="34" charset="-122"/>
                  <a:ea typeface="微软雅黑" pitchFamily="34" charset="-122"/>
                </a:endParaRPr>
              </a:p>
              <a:p>
                <a:pPr marL="742950" lvl="0" indent="-742950">
                  <a:spcBef>
                    <a:spcPct val="0"/>
                  </a:spcBef>
                </a:pPr>
                <a:r>
                  <a:rPr lang="zh-CN" altLang="en-US" sz="2400" dirty="0" smtClean="0">
                    <a:latin typeface="微软雅黑" pitchFamily="34" charset="-122"/>
                    <a:ea typeface="微软雅黑" pitchFamily="34" charset="-122"/>
                  </a:rPr>
                  <a:t>脑脊液中。在动物和人身上都取得了</a:t>
                </a:r>
                <a:endParaRPr lang="en-US" altLang="zh-CN" sz="2400" dirty="0" smtClean="0">
                  <a:latin typeface="微软雅黑" pitchFamily="34" charset="-122"/>
                  <a:ea typeface="微软雅黑" pitchFamily="34" charset="-122"/>
                </a:endParaRPr>
              </a:p>
              <a:p>
                <a:pPr marL="742950" lvl="0" indent="-742950">
                  <a:spcBef>
                    <a:spcPct val="0"/>
                  </a:spcBef>
                </a:pPr>
                <a:r>
                  <a:rPr lang="zh-CN" altLang="en-US" sz="2400" dirty="0" smtClean="0">
                    <a:latin typeface="微软雅黑" pitchFamily="34" charset="-122"/>
                    <a:ea typeface="微软雅黑" pitchFamily="34" charset="-122"/>
                  </a:rPr>
                  <a:t>成功。</a:t>
                </a:r>
                <a:endParaRPr lang="zh-CN" altLang="en-US" sz="2400" dirty="0" smtClean="0">
                  <a:latin typeface="微软雅黑" pitchFamily="34" charset="-122"/>
                  <a:ea typeface="微软雅黑" pitchFamily="34" charset="-122"/>
                  <a:cs typeface="+mj-cs"/>
                </a:endParaRPr>
              </a:p>
            </p:txBody>
          </p:sp>
        </p:grpSp>
      </p:grpSp>
      <p:sp>
        <p:nvSpPr>
          <p:cNvPr id="14" name="Rectangle 10"/>
          <p:cNvSpPr>
            <a:spLocks noChangeArrowheads="1"/>
          </p:cNvSpPr>
          <p:nvPr/>
        </p:nvSpPr>
        <p:spPr bwMode="auto">
          <a:xfrm>
            <a:off x="836555" y="2028788"/>
            <a:ext cx="5221287" cy="428625"/>
          </a:xfrm>
          <a:prstGeom prst="rect">
            <a:avLst/>
          </a:prstGeom>
          <a:noFill/>
          <a:ln w="9525" algn="ctr">
            <a:noFill/>
            <a:miter lim="800000"/>
            <a:headEnd/>
            <a:tailEnd/>
          </a:ln>
        </p:spPr>
        <p:txBody>
          <a:bodyPr>
            <a:spAutoFit/>
          </a:bodyPr>
          <a:lstStyle/>
          <a:p>
            <a:pPr algn="ctr"/>
            <a:r>
              <a:rPr kumimoji="0" lang="en-US" altLang="ko-KR" sz="1100" dirty="0">
                <a:solidFill>
                  <a:schemeClr val="bg1"/>
                </a:solidFill>
                <a:latin typeface="Arial" pitchFamily="34" charset="0"/>
                <a:ea typeface="Malgun Gothic" pitchFamily="34" charset="-127"/>
              </a:rPr>
              <a:t>Trendy Design in contemporary colors and styles - PowerPoint Templates </a:t>
            </a:r>
          </a:p>
          <a:p>
            <a:pPr algn="ctr"/>
            <a:r>
              <a:rPr kumimoji="0" lang="en-US" altLang="ko-KR" sz="1100" dirty="0">
                <a:solidFill>
                  <a:schemeClr val="bg1"/>
                </a:solidFill>
                <a:latin typeface="Arial" pitchFamily="34" charset="0"/>
                <a:ea typeface="Malgun Gothic" pitchFamily="34" charset="-127"/>
              </a:rPr>
              <a:t>&amp; Backgrounds, PowerPoint Diagrams &amp; Charts for your Presentation</a:t>
            </a:r>
          </a:p>
        </p:txBody>
      </p:sp>
      <p:sp>
        <p:nvSpPr>
          <p:cNvPr id="19" name="Freeform 6"/>
          <p:cNvSpPr>
            <a:spLocks/>
          </p:cNvSpPr>
          <p:nvPr/>
        </p:nvSpPr>
        <p:spPr bwMode="auto">
          <a:xfrm>
            <a:off x="571472" y="1566832"/>
            <a:ext cx="8001056" cy="1147788"/>
          </a:xfrm>
          <a:custGeom>
            <a:avLst/>
            <a:gdLst>
              <a:gd name="T0" fmla="*/ 3247 w 3701"/>
              <a:gd name="T1" fmla="*/ 6 h 772"/>
              <a:gd name="T2" fmla="*/ 3080 w 3701"/>
              <a:gd name="T3" fmla="*/ 23 h 772"/>
              <a:gd name="T4" fmla="*/ 2983 w 3701"/>
              <a:gd name="T5" fmla="*/ 1 h 772"/>
              <a:gd name="T6" fmla="*/ 2897 w 3701"/>
              <a:gd name="T7" fmla="*/ 4 h 772"/>
              <a:gd name="T8" fmla="*/ 2714 w 3701"/>
              <a:gd name="T9" fmla="*/ 23 h 772"/>
              <a:gd name="T10" fmla="*/ 2634 w 3701"/>
              <a:gd name="T11" fmla="*/ 4 h 772"/>
              <a:gd name="T12" fmla="*/ 2548 w 3701"/>
              <a:gd name="T13" fmla="*/ 1 h 772"/>
              <a:gd name="T14" fmla="*/ 2452 w 3701"/>
              <a:gd name="T15" fmla="*/ 23 h 772"/>
              <a:gd name="T16" fmla="*/ 2284 w 3701"/>
              <a:gd name="T17" fmla="*/ 6 h 772"/>
              <a:gd name="T18" fmla="*/ 2200 w 3701"/>
              <a:gd name="T19" fmla="*/ 0 h 772"/>
              <a:gd name="T20" fmla="*/ 2101 w 3701"/>
              <a:gd name="T21" fmla="*/ 17 h 772"/>
              <a:gd name="T22" fmla="*/ 1934 w 3701"/>
              <a:gd name="T23" fmla="*/ 9 h 772"/>
              <a:gd name="T24" fmla="*/ 1851 w 3701"/>
              <a:gd name="T25" fmla="*/ 0 h 772"/>
              <a:gd name="T26" fmla="*/ 1751 w 3701"/>
              <a:gd name="T27" fmla="*/ 13 h 772"/>
              <a:gd name="T28" fmla="*/ 1584 w 3701"/>
              <a:gd name="T29" fmla="*/ 13 h 772"/>
              <a:gd name="T30" fmla="*/ 1484 w 3701"/>
              <a:gd name="T31" fmla="*/ 0 h 772"/>
              <a:gd name="T32" fmla="*/ 1400 w 3701"/>
              <a:gd name="T33" fmla="*/ 9 h 772"/>
              <a:gd name="T34" fmla="*/ 1234 w 3701"/>
              <a:gd name="T35" fmla="*/ 17 h 772"/>
              <a:gd name="T36" fmla="*/ 1136 w 3701"/>
              <a:gd name="T37" fmla="*/ 0 h 772"/>
              <a:gd name="T38" fmla="*/ 1051 w 3701"/>
              <a:gd name="T39" fmla="*/ 6 h 772"/>
              <a:gd name="T40" fmla="*/ 883 w 3701"/>
              <a:gd name="T41" fmla="*/ 23 h 772"/>
              <a:gd name="T42" fmla="*/ 787 w 3701"/>
              <a:gd name="T43" fmla="*/ 1 h 772"/>
              <a:gd name="T44" fmla="*/ 701 w 3701"/>
              <a:gd name="T45" fmla="*/ 4 h 772"/>
              <a:gd name="T46" fmla="*/ 518 w 3701"/>
              <a:gd name="T47" fmla="*/ 23 h 772"/>
              <a:gd name="T48" fmla="*/ 437 w 3701"/>
              <a:gd name="T49" fmla="*/ 4 h 772"/>
              <a:gd name="T50" fmla="*/ 347 w 3701"/>
              <a:gd name="T51" fmla="*/ 2 h 772"/>
              <a:gd name="T52" fmla="*/ 236 w 3701"/>
              <a:gd name="T53" fmla="*/ 30 h 772"/>
              <a:gd name="T54" fmla="*/ 141 w 3701"/>
              <a:gd name="T55" fmla="*/ 88 h 772"/>
              <a:gd name="T56" fmla="*/ 65 w 3701"/>
              <a:gd name="T57" fmla="*/ 171 h 772"/>
              <a:gd name="T58" fmla="*/ 17 w 3701"/>
              <a:gd name="T59" fmla="*/ 271 h 772"/>
              <a:gd name="T60" fmla="*/ 0 w 3701"/>
              <a:gd name="T61" fmla="*/ 386 h 772"/>
              <a:gd name="T62" fmla="*/ 12 w 3701"/>
              <a:gd name="T63" fmla="*/ 482 h 772"/>
              <a:gd name="T64" fmla="*/ 56 w 3701"/>
              <a:gd name="T65" fmla="*/ 586 h 772"/>
              <a:gd name="T66" fmla="*/ 126 w 3701"/>
              <a:gd name="T67" fmla="*/ 672 h 772"/>
              <a:gd name="T68" fmla="*/ 219 w 3701"/>
              <a:gd name="T69" fmla="*/ 734 h 772"/>
              <a:gd name="T70" fmla="*/ 328 w 3701"/>
              <a:gd name="T71" fmla="*/ 768 h 772"/>
              <a:gd name="T72" fmla="*/ 444 w 3701"/>
              <a:gd name="T73" fmla="*/ 768 h 772"/>
              <a:gd name="T74" fmla="*/ 694 w 3701"/>
              <a:gd name="T75" fmla="*/ 768 h 772"/>
              <a:gd name="T76" fmla="*/ 839 w 3701"/>
              <a:gd name="T77" fmla="*/ 763 h 772"/>
              <a:gd name="T78" fmla="*/ 1089 w 3701"/>
              <a:gd name="T79" fmla="*/ 771 h 772"/>
              <a:gd name="T80" fmla="*/ 1233 w 3701"/>
              <a:gd name="T81" fmla="*/ 755 h 772"/>
              <a:gd name="T82" fmla="*/ 1484 w 3701"/>
              <a:gd name="T83" fmla="*/ 772 h 772"/>
              <a:gd name="T84" fmla="*/ 1736 w 3701"/>
              <a:gd name="T85" fmla="*/ 755 h 772"/>
              <a:gd name="T86" fmla="*/ 1851 w 3701"/>
              <a:gd name="T87" fmla="*/ 772 h 772"/>
              <a:gd name="T88" fmla="*/ 2101 w 3701"/>
              <a:gd name="T89" fmla="*/ 755 h 772"/>
              <a:gd name="T90" fmla="*/ 2247 w 3701"/>
              <a:gd name="T91" fmla="*/ 771 h 772"/>
              <a:gd name="T92" fmla="*/ 2495 w 3701"/>
              <a:gd name="T93" fmla="*/ 763 h 772"/>
              <a:gd name="T94" fmla="*/ 2642 w 3701"/>
              <a:gd name="T95" fmla="*/ 768 h 772"/>
              <a:gd name="T96" fmla="*/ 2890 w 3701"/>
              <a:gd name="T97" fmla="*/ 768 h 772"/>
              <a:gd name="T98" fmla="*/ 3036 w 3701"/>
              <a:gd name="T99" fmla="*/ 763 h 772"/>
              <a:gd name="T100" fmla="*/ 3285 w 3701"/>
              <a:gd name="T101" fmla="*/ 771 h 772"/>
              <a:gd name="T102" fmla="*/ 3393 w 3701"/>
              <a:gd name="T103" fmla="*/ 765 h 772"/>
              <a:gd name="T104" fmla="*/ 3498 w 3701"/>
              <a:gd name="T105" fmla="*/ 726 h 772"/>
              <a:gd name="T106" fmla="*/ 3588 w 3701"/>
              <a:gd name="T107" fmla="*/ 660 h 772"/>
              <a:gd name="T108" fmla="*/ 3654 w 3701"/>
              <a:gd name="T109" fmla="*/ 570 h 772"/>
              <a:gd name="T110" fmla="*/ 3693 w 3701"/>
              <a:gd name="T111" fmla="*/ 464 h 772"/>
              <a:gd name="T112" fmla="*/ 3701 w 3701"/>
              <a:gd name="T113" fmla="*/ 367 h 772"/>
              <a:gd name="T114" fmla="*/ 3677 w 3701"/>
              <a:gd name="T115" fmla="*/ 253 h 772"/>
              <a:gd name="T116" fmla="*/ 3624 w 3701"/>
              <a:gd name="T117" fmla="*/ 155 h 772"/>
              <a:gd name="T118" fmla="*/ 3545 w 3701"/>
              <a:gd name="T119" fmla="*/ 77 h 772"/>
              <a:gd name="T120" fmla="*/ 3448 w 3701"/>
              <a:gd name="T121" fmla="*/ 23 h 772"/>
              <a:gd name="T122" fmla="*/ 3335 w 3701"/>
              <a:gd name="T123" fmla="*/ 0 h 7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701"/>
              <a:gd name="T187" fmla="*/ 0 h 772"/>
              <a:gd name="T188" fmla="*/ 3701 w 3701"/>
              <a:gd name="T189" fmla="*/ 772 h 77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701" h="772">
                <a:moveTo>
                  <a:pt x="3315" y="0"/>
                </a:moveTo>
                <a:lnTo>
                  <a:pt x="3315" y="0"/>
                </a:lnTo>
                <a:lnTo>
                  <a:pt x="3298" y="0"/>
                </a:lnTo>
                <a:lnTo>
                  <a:pt x="3281" y="1"/>
                </a:lnTo>
                <a:lnTo>
                  <a:pt x="3264" y="4"/>
                </a:lnTo>
                <a:lnTo>
                  <a:pt x="3247" y="6"/>
                </a:lnTo>
                <a:lnTo>
                  <a:pt x="3230" y="9"/>
                </a:lnTo>
                <a:lnTo>
                  <a:pt x="3214" y="13"/>
                </a:lnTo>
                <a:lnTo>
                  <a:pt x="3199" y="17"/>
                </a:lnTo>
                <a:lnTo>
                  <a:pt x="3183" y="23"/>
                </a:lnTo>
                <a:lnTo>
                  <a:pt x="3080" y="23"/>
                </a:lnTo>
                <a:lnTo>
                  <a:pt x="3064" y="17"/>
                </a:lnTo>
                <a:lnTo>
                  <a:pt x="3048" y="13"/>
                </a:lnTo>
                <a:lnTo>
                  <a:pt x="3032" y="9"/>
                </a:lnTo>
                <a:lnTo>
                  <a:pt x="3016" y="6"/>
                </a:lnTo>
                <a:lnTo>
                  <a:pt x="2999" y="4"/>
                </a:lnTo>
                <a:lnTo>
                  <a:pt x="2983" y="1"/>
                </a:lnTo>
                <a:lnTo>
                  <a:pt x="2966" y="0"/>
                </a:lnTo>
                <a:lnTo>
                  <a:pt x="2949" y="0"/>
                </a:lnTo>
                <a:lnTo>
                  <a:pt x="2931" y="0"/>
                </a:lnTo>
                <a:lnTo>
                  <a:pt x="2914" y="1"/>
                </a:lnTo>
                <a:lnTo>
                  <a:pt x="2897" y="4"/>
                </a:lnTo>
                <a:lnTo>
                  <a:pt x="2881" y="6"/>
                </a:lnTo>
                <a:lnTo>
                  <a:pt x="2865" y="9"/>
                </a:lnTo>
                <a:lnTo>
                  <a:pt x="2849" y="13"/>
                </a:lnTo>
                <a:lnTo>
                  <a:pt x="2833" y="17"/>
                </a:lnTo>
                <a:lnTo>
                  <a:pt x="2817" y="23"/>
                </a:lnTo>
                <a:lnTo>
                  <a:pt x="2714" y="23"/>
                </a:lnTo>
                <a:lnTo>
                  <a:pt x="2698" y="17"/>
                </a:lnTo>
                <a:lnTo>
                  <a:pt x="2683" y="13"/>
                </a:lnTo>
                <a:lnTo>
                  <a:pt x="2666" y="9"/>
                </a:lnTo>
                <a:lnTo>
                  <a:pt x="2650" y="6"/>
                </a:lnTo>
                <a:lnTo>
                  <a:pt x="2634" y="4"/>
                </a:lnTo>
                <a:lnTo>
                  <a:pt x="2617" y="1"/>
                </a:lnTo>
                <a:lnTo>
                  <a:pt x="2599" y="0"/>
                </a:lnTo>
                <a:lnTo>
                  <a:pt x="2582" y="0"/>
                </a:lnTo>
                <a:lnTo>
                  <a:pt x="2565" y="0"/>
                </a:lnTo>
                <a:lnTo>
                  <a:pt x="2548" y="1"/>
                </a:lnTo>
                <a:lnTo>
                  <a:pt x="2532" y="4"/>
                </a:lnTo>
                <a:lnTo>
                  <a:pt x="2515" y="6"/>
                </a:lnTo>
                <a:lnTo>
                  <a:pt x="2499" y="9"/>
                </a:lnTo>
                <a:lnTo>
                  <a:pt x="2483" y="13"/>
                </a:lnTo>
                <a:lnTo>
                  <a:pt x="2467" y="17"/>
                </a:lnTo>
                <a:lnTo>
                  <a:pt x="2452" y="23"/>
                </a:lnTo>
                <a:lnTo>
                  <a:pt x="2347" y="23"/>
                </a:lnTo>
                <a:lnTo>
                  <a:pt x="2333" y="17"/>
                </a:lnTo>
                <a:lnTo>
                  <a:pt x="2317" y="13"/>
                </a:lnTo>
                <a:lnTo>
                  <a:pt x="2301" y="9"/>
                </a:lnTo>
                <a:lnTo>
                  <a:pt x="2284" y="6"/>
                </a:lnTo>
                <a:lnTo>
                  <a:pt x="2267" y="4"/>
                </a:lnTo>
                <a:lnTo>
                  <a:pt x="2250" y="1"/>
                </a:lnTo>
                <a:lnTo>
                  <a:pt x="2234" y="0"/>
                </a:lnTo>
                <a:lnTo>
                  <a:pt x="2217" y="0"/>
                </a:lnTo>
                <a:lnTo>
                  <a:pt x="2200" y="0"/>
                </a:lnTo>
                <a:lnTo>
                  <a:pt x="2183" y="1"/>
                </a:lnTo>
                <a:lnTo>
                  <a:pt x="2165" y="4"/>
                </a:lnTo>
                <a:lnTo>
                  <a:pt x="2149" y="6"/>
                </a:lnTo>
                <a:lnTo>
                  <a:pt x="2132" y="9"/>
                </a:lnTo>
                <a:lnTo>
                  <a:pt x="2116" y="13"/>
                </a:lnTo>
                <a:lnTo>
                  <a:pt x="2101" y="17"/>
                </a:lnTo>
                <a:lnTo>
                  <a:pt x="2085" y="23"/>
                </a:lnTo>
                <a:lnTo>
                  <a:pt x="1982" y="23"/>
                </a:lnTo>
                <a:lnTo>
                  <a:pt x="1966" y="17"/>
                </a:lnTo>
                <a:lnTo>
                  <a:pt x="1950" y="13"/>
                </a:lnTo>
                <a:lnTo>
                  <a:pt x="1934" y="9"/>
                </a:lnTo>
                <a:lnTo>
                  <a:pt x="1918" y="6"/>
                </a:lnTo>
                <a:lnTo>
                  <a:pt x="1901" y="4"/>
                </a:lnTo>
                <a:lnTo>
                  <a:pt x="1885" y="1"/>
                </a:lnTo>
                <a:lnTo>
                  <a:pt x="1868" y="0"/>
                </a:lnTo>
                <a:lnTo>
                  <a:pt x="1851" y="0"/>
                </a:lnTo>
                <a:lnTo>
                  <a:pt x="1833" y="0"/>
                </a:lnTo>
                <a:lnTo>
                  <a:pt x="1816" y="1"/>
                </a:lnTo>
                <a:lnTo>
                  <a:pt x="1799" y="4"/>
                </a:lnTo>
                <a:lnTo>
                  <a:pt x="1783" y="6"/>
                </a:lnTo>
                <a:lnTo>
                  <a:pt x="1767" y="9"/>
                </a:lnTo>
                <a:lnTo>
                  <a:pt x="1751" y="13"/>
                </a:lnTo>
                <a:lnTo>
                  <a:pt x="1735" y="17"/>
                </a:lnTo>
                <a:lnTo>
                  <a:pt x="1719" y="23"/>
                </a:lnTo>
                <a:lnTo>
                  <a:pt x="1616" y="23"/>
                </a:lnTo>
                <a:lnTo>
                  <a:pt x="1600" y="17"/>
                </a:lnTo>
                <a:lnTo>
                  <a:pt x="1584" y="13"/>
                </a:lnTo>
                <a:lnTo>
                  <a:pt x="1568" y="9"/>
                </a:lnTo>
                <a:lnTo>
                  <a:pt x="1552" y="6"/>
                </a:lnTo>
                <a:lnTo>
                  <a:pt x="1536" y="4"/>
                </a:lnTo>
                <a:lnTo>
                  <a:pt x="1518" y="1"/>
                </a:lnTo>
                <a:lnTo>
                  <a:pt x="1501" y="0"/>
                </a:lnTo>
                <a:lnTo>
                  <a:pt x="1484" y="0"/>
                </a:lnTo>
                <a:lnTo>
                  <a:pt x="1467" y="0"/>
                </a:lnTo>
                <a:lnTo>
                  <a:pt x="1450" y="1"/>
                </a:lnTo>
                <a:lnTo>
                  <a:pt x="1434" y="4"/>
                </a:lnTo>
                <a:lnTo>
                  <a:pt x="1417" y="6"/>
                </a:lnTo>
                <a:lnTo>
                  <a:pt x="1400" y="9"/>
                </a:lnTo>
                <a:lnTo>
                  <a:pt x="1384" y="13"/>
                </a:lnTo>
                <a:lnTo>
                  <a:pt x="1368" y="17"/>
                </a:lnTo>
                <a:lnTo>
                  <a:pt x="1354" y="23"/>
                </a:lnTo>
                <a:lnTo>
                  <a:pt x="1249" y="23"/>
                </a:lnTo>
                <a:lnTo>
                  <a:pt x="1234" y="17"/>
                </a:lnTo>
                <a:lnTo>
                  <a:pt x="1218" y="13"/>
                </a:lnTo>
                <a:lnTo>
                  <a:pt x="1202" y="9"/>
                </a:lnTo>
                <a:lnTo>
                  <a:pt x="1186" y="6"/>
                </a:lnTo>
                <a:lnTo>
                  <a:pt x="1169" y="4"/>
                </a:lnTo>
                <a:lnTo>
                  <a:pt x="1152" y="1"/>
                </a:lnTo>
                <a:lnTo>
                  <a:pt x="1136" y="0"/>
                </a:lnTo>
                <a:lnTo>
                  <a:pt x="1119" y="0"/>
                </a:lnTo>
                <a:lnTo>
                  <a:pt x="1102" y="0"/>
                </a:lnTo>
                <a:lnTo>
                  <a:pt x="1084" y="1"/>
                </a:lnTo>
                <a:lnTo>
                  <a:pt x="1067" y="4"/>
                </a:lnTo>
                <a:lnTo>
                  <a:pt x="1051" y="6"/>
                </a:lnTo>
                <a:lnTo>
                  <a:pt x="1034" y="9"/>
                </a:lnTo>
                <a:lnTo>
                  <a:pt x="1018" y="13"/>
                </a:lnTo>
                <a:lnTo>
                  <a:pt x="1003" y="17"/>
                </a:lnTo>
                <a:lnTo>
                  <a:pt x="987" y="23"/>
                </a:lnTo>
                <a:lnTo>
                  <a:pt x="883" y="23"/>
                </a:lnTo>
                <a:lnTo>
                  <a:pt x="868" y="17"/>
                </a:lnTo>
                <a:lnTo>
                  <a:pt x="852" y="13"/>
                </a:lnTo>
                <a:lnTo>
                  <a:pt x="836" y="9"/>
                </a:lnTo>
                <a:lnTo>
                  <a:pt x="820" y="6"/>
                </a:lnTo>
                <a:lnTo>
                  <a:pt x="803" y="4"/>
                </a:lnTo>
                <a:lnTo>
                  <a:pt x="787" y="1"/>
                </a:lnTo>
                <a:lnTo>
                  <a:pt x="770" y="0"/>
                </a:lnTo>
                <a:lnTo>
                  <a:pt x="752" y="0"/>
                </a:lnTo>
                <a:lnTo>
                  <a:pt x="735" y="0"/>
                </a:lnTo>
                <a:lnTo>
                  <a:pt x="718" y="1"/>
                </a:lnTo>
                <a:lnTo>
                  <a:pt x="701" y="4"/>
                </a:lnTo>
                <a:lnTo>
                  <a:pt x="685" y="6"/>
                </a:lnTo>
                <a:lnTo>
                  <a:pt x="669" y="9"/>
                </a:lnTo>
                <a:lnTo>
                  <a:pt x="653" y="13"/>
                </a:lnTo>
                <a:lnTo>
                  <a:pt x="637" y="17"/>
                </a:lnTo>
                <a:lnTo>
                  <a:pt x="621" y="23"/>
                </a:lnTo>
                <a:lnTo>
                  <a:pt x="518" y="23"/>
                </a:lnTo>
                <a:lnTo>
                  <a:pt x="502" y="17"/>
                </a:lnTo>
                <a:lnTo>
                  <a:pt x="486" y="13"/>
                </a:lnTo>
                <a:lnTo>
                  <a:pt x="470" y="9"/>
                </a:lnTo>
                <a:lnTo>
                  <a:pt x="454" y="6"/>
                </a:lnTo>
                <a:lnTo>
                  <a:pt x="437" y="4"/>
                </a:lnTo>
                <a:lnTo>
                  <a:pt x="420" y="1"/>
                </a:lnTo>
                <a:lnTo>
                  <a:pt x="403" y="0"/>
                </a:lnTo>
                <a:lnTo>
                  <a:pt x="386" y="0"/>
                </a:lnTo>
                <a:lnTo>
                  <a:pt x="366" y="0"/>
                </a:lnTo>
                <a:lnTo>
                  <a:pt x="347" y="2"/>
                </a:lnTo>
                <a:lnTo>
                  <a:pt x="328" y="5"/>
                </a:lnTo>
                <a:lnTo>
                  <a:pt x="308" y="8"/>
                </a:lnTo>
                <a:lnTo>
                  <a:pt x="290" y="12"/>
                </a:lnTo>
                <a:lnTo>
                  <a:pt x="271" y="17"/>
                </a:lnTo>
                <a:lnTo>
                  <a:pt x="253" y="23"/>
                </a:lnTo>
                <a:lnTo>
                  <a:pt x="236" y="30"/>
                </a:lnTo>
                <a:lnTo>
                  <a:pt x="219" y="38"/>
                </a:lnTo>
                <a:lnTo>
                  <a:pt x="202" y="47"/>
                </a:lnTo>
                <a:lnTo>
                  <a:pt x="186" y="56"/>
                </a:lnTo>
                <a:lnTo>
                  <a:pt x="171" y="65"/>
                </a:lnTo>
                <a:lnTo>
                  <a:pt x="155" y="77"/>
                </a:lnTo>
                <a:lnTo>
                  <a:pt x="141" y="88"/>
                </a:lnTo>
                <a:lnTo>
                  <a:pt x="126" y="100"/>
                </a:lnTo>
                <a:lnTo>
                  <a:pt x="113" y="113"/>
                </a:lnTo>
                <a:lnTo>
                  <a:pt x="100" y="126"/>
                </a:lnTo>
                <a:lnTo>
                  <a:pt x="88" y="141"/>
                </a:lnTo>
                <a:lnTo>
                  <a:pt x="77" y="155"/>
                </a:lnTo>
                <a:lnTo>
                  <a:pt x="65" y="171"/>
                </a:lnTo>
                <a:lnTo>
                  <a:pt x="56" y="186"/>
                </a:lnTo>
                <a:lnTo>
                  <a:pt x="47" y="202"/>
                </a:lnTo>
                <a:lnTo>
                  <a:pt x="38" y="219"/>
                </a:lnTo>
                <a:lnTo>
                  <a:pt x="30" y="236"/>
                </a:lnTo>
                <a:lnTo>
                  <a:pt x="23" y="253"/>
                </a:lnTo>
                <a:lnTo>
                  <a:pt x="17" y="271"/>
                </a:lnTo>
                <a:lnTo>
                  <a:pt x="12" y="290"/>
                </a:lnTo>
                <a:lnTo>
                  <a:pt x="8" y="308"/>
                </a:lnTo>
                <a:lnTo>
                  <a:pt x="5" y="328"/>
                </a:lnTo>
                <a:lnTo>
                  <a:pt x="2" y="347"/>
                </a:lnTo>
                <a:lnTo>
                  <a:pt x="0" y="367"/>
                </a:lnTo>
                <a:lnTo>
                  <a:pt x="0" y="386"/>
                </a:lnTo>
                <a:lnTo>
                  <a:pt x="0" y="407"/>
                </a:lnTo>
                <a:lnTo>
                  <a:pt x="2" y="426"/>
                </a:lnTo>
                <a:lnTo>
                  <a:pt x="5" y="446"/>
                </a:lnTo>
                <a:lnTo>
                  <a:pt x="8" y="464"/>
                </a:lnTo>
                <a:lnTo>
                  <a:pt x="12" y="482"/>
                </a:lnTo>
                <a:lnTo>
                  <a:pt x="17" y="501"/>
                </a:lnTo>
                <a:lnTo>
                  <a:pt x="23" y="519"/>
                </a:lnTo>
                <a:lnTo>
                  <a:pt x="30" y="536"/>
                </a:lnTo>
                <a:lnTo>
                  <a:pt x="38" y="553"/>
                </a:lnTo>
                <a:lnTo>
                  <a:pt x="47" y="570"/>
                </a:lnTo>
                <a:lnTo>
                  <a:pt x="56" y="586"/>
                </a:lnTo>
                <a:lnTo>
                  <a:pt x="65" y="602"/>
                </a:lnTo>
                <a:lnTo>
                  <a:pt x="77" y="617"/>
                </a:lnTo>
                <a:lnTo>
                  <a:pt x="88" y="632"/>
                </a:lnTo>
                <a:lnTo>
                  <a:pt x="100" y="646"/>
                </a:lnTo>
                <a:lnTo>
                  <a:pt x="113" y="660"/>
                </a:lnTo>
                <a:lnTo>
                  <a:pt x="126" y="672"/>
                </a:lnTo>
                <a:lnTo>
                  <a:pt x="141" y="684"/>
                </a:lnTo>
                <a:lnTo>
                  <a:pt x="155" y="695"/>
                </a:lnTo>
                <a:lnTo>
                  <a:pt x="171" y="707"/>
                </a:lnTo>
                <a:lnTo>
                  <a:pt x="186" y="717"/>
                </a:lnTo>
                <a:lnTo>
                  <a:pt x="202" y="726"/>
                </a:lnTo>
                <a:lnTo>
                  <a:pt x="219" y="734"/>
                </a:lnTo>
                <a:lnTo>
                  <a:pt x="236" y="742"/>
                </a:lnTo>
                <a:lnTo>
                  <a:pt x="253" y="749"/>
                </a:lnTo>
                <a:lnTo>
                  <a:pt x="271" y="755"/>
                </a:lnTo>
                <a:lnTo>
                  <a:pt x="290" y="760"/>
                </a:lnTo>
                <a:lnTo>
                  <a:pt x="308" y="765"/>
                </a:lnTo>
                <a:lnTo>
                  <a:pt x="328" y="768"/>
                </a:lnTo>
                <a:lnTo>
                  <a:pt x="347" y="771"/>
                </a:lnTo>
                <a:lnTo>
                  <a:pt x="366" y="772"/>
                </a:lnTo>
                <a:lnTo>
                  <a:pt x="386" y="772"/>
                </a:lnTo>
                <a:lnTo>
                  <a:pt x="416" y="771"/>
                </a:lnTo>
                <a:lnTo>
                  <a:pt x="444" y="768"/>
                </a:lnTo>
                <a:lnTo>
                  <a:pt x="473" y="763"/>
                </a:lnTo>
                <a:lnTo>
                  <a:pt x="500" y="755"/>
                </a:lnTo>
                <a:lnTo>
                  <a:pt x="638" y="755"/>
                </a:lnTo>
                <a:lnTo>
                  <a:pt x="665" y="763"/>
                </a:lnTo>
                <a:lnTo>
                  <a:pt x="694" y="768"/>
                </a:lnTo>
                <a:lnTo>
                  <a:pt x="723" y="771"/>
                </a:lnTo>
                <a:lnTo>
                  <a:pt x="752" y="772"/>
                </a:lnTo>
                <a:lnTo>
                  <a:pt x="782" y="771"/>
                </a:lnTo>
                <a:lnTo>
                  <a:pt x="811" y="768"/>
                </a:lnTo>
                <a:lnTo>
                  <a:pt x="839" y="763"/>
                </a:lnTo>
                <a:lnTo>
                  <a:pt x="867" y="755"/>
                </a:lnTo>
                <a:lnTo>
                  <a:pt x="1003" y="755"/>
                </a:lnTo>
                <a:lnTo>
                  <a:pt x="1032" y="763"/>
                </a:lnTo>
                <a:lnTo>
                  <a:pt x="1059" y="768"/>
                </a:lnTo>
                <a:lnTo>
                  <a:pt x="1089" y="771"/>
                </a:lnTo>
                <a:lnTo>
                  <a:pt x="1119" y="772"/>
                </a:lnTo>
                <a:lnTo>
                  <a:pt x="1147" y="771"/>
                </a:lnTo>
                <a:lnTo>
                  <a:pt x="1177" y="768"/>
                </a:lnTo>
                <a:lnTo>
                  <a:pt x="1206" y="763"/>
                </a:lnTo>
                <a:lnTo>
                  <a:pt x="1233" y="755"/>
                </a:lnTo>
                <a:lnTo>
                  <a:pt x="1370" y="755"/>
                </a:lnTo>
                <a:lnTo>
                  <a:pt x="1397" y="763"/>
                </a:lnTo>
                <a:lnTo>
                  <a:pt x="1426" y="768"/>
                </a:lnTo>
                <a:lnTo>
                  <a:pt x="1454" y="771"/>
                </a:lnTo>
                <a:lnTo>
                  <a:pt x="1484" y="772"/>
                </a:lnTo>
                <a:lnTo>
                  <a:pt x="1514" y="771"/>
                </a:lnTo>
                <a:lnTo>
                  <a:pt x="1544" y="768"/>
                </a:lnTo>
                <a:lnTo>
                  <a:pt x="1571" y="763"/>
                </a:lnTo>
                <a:lnTo>
                  <a:pt x="1599" y="755"/>
                </a:lnTo>
                <a:lnTo>
                  <a:pt x="1736" y="755"/>
                </a:lnTo>
                <a:lnTo>
                  <a:pt x="1763" y="763"/>
                </a:lnTo>
                <a:lnTo>
                  <a:pt x="1792" y="768"/>
                </a:lnTo>
                <a:lnTo>
                  <a:pt x="1821" y="771"/>
                </a:lnTo>
                <a:lnTo>
                  <a:pt x="1851" y="772"/>
                </a:lnTo>
                <a:lnTo>
                  <a:pt x="1880" y="771"/>
                </a:lnTo>
                <a:lnTo>
                  <a:pt x="1909" y="768"/>
                </a:lnTo>
                <a:lnTo>
                  <a:pt x="1938" y="763"/>
                </a:lnTo>
                <a:lnTo>
                  <a:pt x="1965" y="755"/>
                </a:lnTo>
                <a:lnTo>
                  <a:pt x="2101" y="755"/>
                </a:lnTo>
                <a:lnTo>
                  <a:pt x="2130" y="763"/>
                </a:lnTo>
                <a:lnTo>
                  <a:pt x="2157" y="768"/>
                </a:lnTo>
                <a:lnTo>
                  <a:pt x="2187" y="771"/>
                </a:lnTo>
                <a:lnTo>
                  <a:pt x="2217" y="772"/>
                </a:lnTo>
                <a:lnTo>
                  <a:pt x="2247" y="771"/>
                </a:lnTo>
                <a:lnTo>
                  <a:pt x="2275" y="768"/>
                </a:lnTo>
                <a:lnTo>
                  <a:pt x="2304" y="763"/>
                </a:lnTo>
                <a:lnTo>
                  <a:pt x="2331" y="755"/>
                </a:lnTo>
                <a:lnTo>
                  <a:pt x="2468" y="755"/>
                </a:lnTo>
                <a:lnTo>
                  <a:pt x="2495" y="763"/>
                </a:lnTo>
                <a:lnTo>
                  <a:pt x="2524" y="768"/>
                </a:lnTo>
                <a:lnTo>
                  <a:pt x="2552" y="771"/>
                </a:lnTo>
                <a:lnTo>
                  <a:pt x="2582" y="772"/>
                </a:lnTo>
                <a:lnTo>
                  <a:pt x="2612" y="771"/>
                </a:lnTo>
                <a:lnTo>
                  <a:pt x="2642" y="768"/>
                </a:lnTo>
                <a:lnTo>
                  <a:pt x="2669" y="763"/>
                </a:lnTo>
                <a:lnTo>
                  <a:pt x="2697" y="755"/>
                </a:lnTo>
                <a:lnTo>
                  <a:pt x="2834" y="755"/>
                </a:lnTo>
                <a:lnTo>
                  <a:pt x="2862" y="763"/>
                </a:lnTo>
                <a:lnTo>
                  <a:pt x="2890" y="768"/>
                </a:lnTo>
                <a:lnTo>
                  <a:pt x="2919" y="771"/>
                </a:lnTo>
                <a:lnTo>
                  <a:pt x="2949" y="772"/>
                </a:lnTo>
                <a:lnTo>
                  <a:pt x="2978" y="771"/>
                </a:lnTo>
                <a:lnTo>
                  <a:pt x="3007" y="768"/>
                </a:lnTo>
                <a:lnTo>
                  <a:pt x="3036" y="763"/>
                </a:lnTo>
                <a:lnTo>
                  <a:pt x="3063" y="755"/>
                </a:lnTo>
                <a:lnTo>
                  <a:pt x="3201" y="755"/>
                </a:lnTo>
                <a:lnTo>
                  <a:pt x="3228" y="763"/>
                </a:lnTo>
                <a:lnTo>
                  <a:pt x="3256" y="768"/>
                </a:lnTo>
                <a:lnTo>
                  <a:pt x="3285" y="771"/>
                </a:lnTo>
                <a:lnTo>
                  <a:pt x="3315" y="772"/>
                </a:lnTo>
                <a:lnTo>
                  <a:pt x="3335" y="772"/>
                </a:lnTo>
                <a:lnTo>
                  <a:pt x="3354" y="771"/>
                </a:lnTo>
                <a:lnTo>
                  <a:pt x="3373" y="768"/>
                </a:lnTo>
                <a:lnTo>
                  <a:pt x="3393" y="765"/>
                </a:lnTo>
                <a:lnTo>
                  <a:pt x="3411" y="760"/>
                </a:lnTo>
                <a:lnTo>
                  <a:pt x="3430" y="755"/>
                </a:lnTo>
                <a:lnTo>
                  <a:pt x="3448" y="749"/>
                </a:lnTo>
                <a:lnTo>
                  <a:pt x="3465" y="742"/>
                </a:lnTo>
                <a:lnTo>
                  <a:pt x="3482" y="734"/>
                </a:lnTo>
                <a:lnTo>
                  <a:pt x="3498" y="726"/>
                </a:lnTo>
                <a:lnTo>
                  <a:pt x="3515" y="717"/>
                </a:lnTo>
                <a:lnTo>
                  <a:pt x="3530" y="707"/>
                </a:lnTo>
                <a:lnTo>
                  <a:pt x="3545" y="695"/>
                </a:lnTo>
                <a:lnTo>
                  <a:pt x="3560" y="684"/>
                </a:lnTo>
                <a:lnTo>
                  <a:pt x="3574" y="672"/>
                </a:lnTo>
                <a:lnTo>
                  <a:pt x="3588" y="660"/>
                </a:lnTo>
                <a:lnTo>
                  <a:pt x="3600" y="646"/>
                </a:lnTo>
                <a:lnTo>
                  <a:pt x="3613" y="632"/>
                </a:lnTo>
                <a:lnTo>
                  <a:pt x="3624" y="617"/>
                </a:lnTo>
                <a:lnTo>
                  <a:pt x="3635" y="602"/>
                </a:lnTo>
                <a:lnTo>
                  <a:pt x="3645" y="586"/>
                </a:lnTo>
                <a:lnTo>
                  <a:pt x="3654" y="570"/>
                </a:lnTo>
                <a:lnTo>
                  <a:pt x="3663" y="553"/>
                </a:lnTo>
                <a:lnTo>
                  <a:pt x="3670" y="536"/>
                </a:lnTo>
                <a:lnTo>
                  <a:pt x="3677" y="519"/>
                </a:lnTo>
                <a:lnTo>
                  <a:pt x="3684" y="501"/>
                </a:lnTo>
                <a:lnTo>
                  <a:pt x="3688" y="482"/>
                </a:lnTo>
                <a:lnTo>
                  <a:pt x="3693" y="464"/>
                </a:lnTo>
                <a:lnTo>
                  <a:pt x="3696" y="446"/>
                </a:lnTo>
                <a:lnTo>
                  <a:pt x="3699" y="426"/>
                </a:lnTo>
                <a:lnTo>
                  <a:pt x="3701" y="407"/>
                </a:lnTo>
                <a:lnTo>
                  <a:pt x="3701" y="386"/>
                </a:lnTo>
                <a:lnTo>
                  <a:pt x="3701" y="367"/>
                </a:lnTo>
                <a:lnTo>
                  <a:pt x="3699" y="347"/>
                </a:lnTo>
                <a:lnTo>
                  <a:pt x="3696" y="328"/>
                </a:lnTo>
                <a:lnTo>
                  <a:pt x="3693" y="308"/>
                </a:lnTo>
                <a:lnTo>
                  <a:pt x="3688" y="290"/>
                </a:lnTo>
                <a:lnTo>
                  <a:pt x="3684" y="271"/>
                </a:lnTo>
                <a:lnTo>
                  <a:pt x="3677" y="253"/>
                </a:lnTo>
                <a:lnTo>
                  <a:pt x="3670" y="236"/>
                </a:lnTo>
                <a:lnTo>
                  <a:pt x="3663" y="219"/>
                </a:lnTo>
                <a:lnTo>
                  <a:pt x="3654" y="202"/>
                </a:lnTo>
                <a:lnTo>
                  <a:pt x="3645" y="186"/>
                </a:lnTo>
                <a:lnTo>
                  <a:pt x="3635" y="171"/>
                </a:lnTo>
                <a:lnTo>
                  <a:pt x="3624" y="155"/>
                </a:lnTo>
                <a:lnTo>
                  <a:pt x="3613" y="141"/>
                </a:lnTo>
                <a:lnTo>
                  <a:pt x="3600" y="126"/>
                </a:lnTo>
                <a:lnTo>
                  <a:pt x="3588" y="113"/>
                </a:lnTo>
                <a:lnTo>
                  <a:pt x="3574" y="100"/>
                </a:lnTo>
                <a:lnTo>
                  <a:pt x="3560" y="88"/>
                </a:lnTo>
                <a:lnTo>
                  <a:pt x="3545" y="77"/>
                </a:lnTo>
                <a:lnTo>
                  <a:pt x="3530" y="65"/>
                </a:lnTo>
                <a:lnTo>
                  <a:pt x="3515" y="56"/>
                </a:lnTo>
                <a:lnTo>
                  <a:pt x="3498" y="47"/>
                </a:lnTo>
                <a:lnTo>
                  <a:pt x="3482" y="38"/>
                </a:lnTo>
                <a:lnTo>
                  <a:pt x="3465" y="30"/>
                </a:lnTo>
                <a:lnTo>
                  <a:pt x="3448" y="23"/>
                </a:lnTo>
                <a:lnTo>
                  <a:pt x="3430" y="17"/>
                </a:lnTo>
                <a:lnTo>
                  <a:pt x="3411" y="12"/>
                </a:lnTo>
                <a:lnTo>
                  <a:pt x="3393" y="8"/>
                </a:lnTo>
                <a:lnTo>
                  <a:pt x="3373" y="5"/>
                </a:lnTo>
                <a:lnTo>
                  <a:pt x="3354" y="2"/>
                </a:lnTo>
                <a:lnTo>
                  <a:pt x="3335" y="0"/>
                </a:lnTo>
                <a:lnTo>
                  <a:pt x="3315" y="0"/>
                </a:lnTo>
                <a:close/>
              </a:path>
            </a:pathLst>
          </a:custGeom>
          <a:solidFill>
            <a:srgbClr val="139AFF">
              <a:alpha val="30196"/>
            </a:srgbClr>
          </a:solidFill>
          <a:ln w="101600">
            <a:solidFill>
              <a:srgbClr val="139AFF"/>
            </a:solidFill>
            <a:round/>
            <a:headEnd/>
            <a:tailEnd/>
          </a:ln>
        </p:spPr>
        <p:txBody>
          <a:bodyPr/>
          <a:lstStyle/>
          <a:p>
            <a:endParaRPr kumimoji="0" lang="ko-KR" altLang="en-US">
              <a:latin typeface="Malgun Gothic" pitchFamily="34" charset="-127"/>
              <a:ea typeface="Malgun Gothic" pitchFamily="34" charset="-127"/>
            </a:endParaRPr>
          </a:p>
        </p:txBody>
      </p:sp>
      <p:sp>
        <p:nvSpPr>
          <p:cNvPr id="21" name="Rectangle 8"/>
          <p:cNvSpPr>
            <a:spLocks noChangeArrowheads="1"/>
          </p:cNvSpPr>
          <p:nvPr/>
        </p:nvSpPr>
        <p:spPr bwMode="auto">
          <a:xfrm>
            <a:off x="428596" y="1754145"/>
            <a:ext cx="8286808" cy="830997"/>
          </a:xfrm>
          <a:prstGeom prst="rect">
            <a:avLst/>
          </a:prstGeom>
          <a:noFill/>
          <a:ln w="9525">
            <a:noFill/>
            <a:miter lim="800000"/>
            <a:headEnd/>
            <a:tailEnd/>
          </a:ln>
        </p:spPr>
        <p:txBody>
          <a:bodyPr wrap="square">
            <a:spAutoFit/>
          </a:bodyPr>
          <a:lstStyle/>
          <a:p>
            <a:pPr algn="ctr"/>
            <a:r>
              <a:rPr lang="en-US" sz="2400" b="1" dirty="0" smtClean="0"/>
              <a:t>Doctors sometimes turn out to be their own best guinea pigs</a:t>
            </a:r>
            <a:r>
              <a:rPr lang="en-US" altLang="zh-CN" sz="2400" b="1" dirty="0" smtClean="0"/>
              <a:t>——</a:t>
            </a:r>
            <a:r>
              <a:rPr lang="en-US" sz="2400" b="1" dirty="0" smtClean="0"/>
              <a:t>Anne Fawcett.</a:t>
            </a:r>
            <a:endParaRPr kumimoji="0" lang="en-US" altLang="ko-KR" sz="2400" dirty="0">
              <a:latin typeface="Arial" pitchFamily="34" charset="0"/>
              <a:ea typeface="Malgun Gothic" pitchFamily="34" charset="-127"/>
            </a:endParaRPr>
          </a:p>
        </p:txBody>
      </p:sp>
      <p:grpSp>
        <p:nvGrpSpPr>
          <p:cNvPr id="22" name="Group 17"/>
          <p:cNvGrpSpPr>
            <a:grpSpLocks/>
          </p:cNvGrpSpPr>
          <p:nvPr/>
        </p:nvGrpSpPr>
        <p:grpSpPr bwMode="auto">
          <a:xfrm>
            <a:off x="4225924" y="2573307"/>
            <a:ext cx="396875" cy="396875"/>
            <a:chOff x="1661" y="2034"/>
            <a:chExt cx="250" cy="250"/>
          </a:xfrm>
        </p:grpSpPr>
        <p:sp>
          <p:nvSpPr>
            <p:cNvPr id="23" name="Oval 18"/>
            <p:cNvSpPr>
              <a:spLocks noChangeArrowheads="1"/>
            </p:cNvSpPr>
            <p:nvPr/>
          </p:nvSpPr>
          <p:spPr bwMode="auto">
            <a:xfrm>
              <a:off x="1661" y="2034"/>
              <a:ext cx="250" cy="250"/>
            </a:xfrm>
            <a:prstGeom prst="ellipse">
              <a:avLst/>
            </a:prstGeom>
            <a:solidFill>
              <a:srgbClr val="139AFF"/>
            </a:solidFill>
            <a:ln w="101600">
              <a:noFill/>
              <a:round/>
              <a:headEnd/>
              <a:tailEnd/>
            </a:ln>
          </p:spPr>
          <p:txBody>
            <a:bodyPr wrap="none" anchor="ctr"/>
            <a:lstStyle/>
            <a:p>
              <a:pPr algn="ctr"/>
              <a:endParaRPr kumimoji="0" lang="ko-KR" altLang="ko-KR">
                <a:latin typeface="Malgun Gothic" pitchFamily="34" charset="-127"/>
                <a:ea typeface="Malgun Gothic" pitchFamily="34" charset="-127"/>
              </a:endParaRPr>
            </a:p>
          </p:txBody>
        </p:sp>
        <p:sp>
          <p:nvSpPr>
            <p:cNvPr id="24" name="Oval 19"/>
            <p:cNvSpPr>
              <a:spLocks noChangeArrowheads="1"/>
            </p:cNvSpPr>
            <p:nvPr/>
          </p:nvSpPr>
          <p:spPr bwMode="auto">
            <a:xfrm>
              <a:off x="1729" y="2104"/>
              <a:ext cx="114" cy="114"/>
            </a:xfrm>
            <a:prstGeom prst="ellipse">
              <a:avLst/>
            </a:prstGeom>
            <a:solidFill>
              <a:schemeClr val="bg1"/>
            </a:solidFill>
            <a:ln w="101600">
              <a:noFill/>
              <a:round/>
              <a:headEnd/>
              <a:tailEnd/>
            </a:ln>
          </p:spPr>
          <p:txBody>
            <a:bodyPr wrap="none" anchor="ctr"/>
            <a:lstStyle/>
            <a:p>
              <a:pPr algn="ctr"/>
              <a:endParaRPr kumimoji="0" lang="ko-KR" altLang="ko-KR">
                <a:latin typeface="Malgun Gothic" pitchFamily="34" charset="-127"/>
                <a:ea typeface="Malgun Gothic" pitchFamily="34" charset="-127"/>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3" name="标题 1"/>
          <p:cNvSpPr txBox="1">
            <a:spLocks/>
          </p:cNvSpPr>
          <p:nvPr/>
        </p:nvSpPr>
        <p:spPr>
          <a:xfrm>
            <a:off x="-1000164" y="21429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4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目录</a:t>
            </a:r>
            <a:endParaRPr kumimoji="0" lang="zh-CN" altLang="en-US" sz="44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sp>
        <p:nvSpPr>
          <p:cNvPr id="4" name="标题 1"/>
          <p:cNvSpPr txBox="1">
            <a:spLocks/>
          </p:cNvSpPr>
          <p:nvPr/>
        </p:nvSpPr>
        <p:spPr>
          <a:xfrm>
            <a:off x="314324" y="1560522"/>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1. Concept</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1000132" y="2285992"/>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6" name="标题 1"/>
          <p:cNvSpPr txBox="1">
            <a:spLocks/>
          </p:cNvSpPr>
          <p:nvPr/>
        </p:nvSpPr>
        <p:spPr>
          <a:xfrm>
            <a:off x="500034" y="2428868"/>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2. Procedure</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7" name="直接连接符 6"/>
          <p:cNvCxnSpPr/>
          <p:nvPr/>
        </p:nvCxnSpPr>
        <p:spPr>
          <a:xfrm>
            <a:off x="1000132" y="3143248"/>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8" name="标题 1"/>
          <p:cNvSpPr txBox="1">
            <a:spLocks/>
          </p:cNvSpPr>
          <p:nvPr/>
        </p:nvSpPr>
        <p:spPr>
          <a:xfrm>
            <a:off x="1000100" y="3357562"/>
            <a:ext cx="9072626" cy="654032"/>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3. Indication/Contraindication</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9" name="直接连接符 8"/>
          <p:cNvCxnSpPr/>
          <p:nvPr/>
        </p:nvCxnSpPr>
        <p:spPr>
          <a:xfrm>
            <a:off x="1000100" y="4070354"/>
            <a:ext cx="6929486"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10" name="标题 1"/>
          <p:cNvSpPr txBox="1">
            <a:spLocks/>
          </p:cNvSpPr>
          <p:nvPr/>
        </p:nvSpPr>
        <p:spPr>
          <a:xfrm>
            <a:off x="928662" y="4286256"/>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4. Complications</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11" name="直接连接符 10"/>
          <p:cNvCxnSpPr/>
          <p:nvPr/>
        </p:nvCxnSpPr>
        <p:spPr>
          <a:xfrm flipV="1">
            <a:off x="1000100" y="4989546"/>
            <a:ext cx="6929486" cy="11090"/>
          </a:xfrm>
          <a:prstGeom prst="line">
            <a:avLst/>
          </a:prstGeom>
          <a:ln/>
        </p:spPr>
        <p:style>
          <a:lnRef idx="3">
            <a:schemeClr val="accent3"/>
          </a:lnRef>
          <a:fillRef idx="0">
            <a:schemeClr val="accent3"/>
          </a:fillRef>
          <a:effectRef idx="2">
            <a:schemeClr val="accent3"/>
          </a:effectRef>
          <a:fontRef idx="minor">
            <a:schemeClr val="tx1"/>
          </a:fontRef>
        </p:style>
      </p:cxnSp>
      <p:sp>
        <p:nvSpPr>
          <p:cNvPr id="12" name="矩形 11"/>
          <p:cNvSpPr/>
          <p:nvPr/>
        </p:nvSpPr>
        <p:spPr>
          <a:xfrm>
            <a:off x="0" y="1285860"/>
            <a:ext cx="9144000" cy="107157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0" y="3357562"/>
            <a:ext cx="9144000" cy="185738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2"/>
          <p:cNvPicPr>
            <a:picLocks noChangeAspect="1" noChangeArrowheads="1"/>
          </p:cNvPicPr>
          <p:nvPr/>
        </p:nvPicPr>
        <p:blipFill>
          <a:blip r:embed="rId2" cstate="email"/>
          <a:srcRect/>
          <a:stretch>
            <a:fillRect/>
          </a:stretch>
        </p:blipFill>
        <p:spPr bwMode="auto">
          <a:xfrm>
            <a:off x="-142876" y="5072074"/>
            <a:ext cx="9358346"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2"/>
          <p:cNvSpPr>
            <a:spLocks noChangeArrowheads="1"/>
          </p:cNvSpPr>
          <p:nvPr/>
        </p:nvSpPr>
        <p:spPr bwMode="auto">
          <a:xfrm>
            <a:off x="1606550" y="1417638"/>
            <a:ext cx="2173288" cy="1671637"/>
          </a:xfrm>
          <a:prstGeom prst="roundRect">
            <a:avLst>
              <a:gd name="adj" fmla="val 13009"/>
            </a:avLst>
          </a:prstGeom>
          <a:solidFill>
            <a:srgbClr val="FFFFFF">
              <a:alpha val="30196"/>
            </a:srgbClr>
          </a:solidFill>
          <a:ln w="19050" cap="rnd" algn="ctr">
            <a:solidFill>
              <a:srgbClr val="9E9E9E"/>
            </a:solidFill>
            <a:prstDash val="sysDot"/>
            <a:round/>
            <a:headEnd/>
            <a:tailEnd/>
          </a:ln>
          <a:effectLst/>
        </p:spPr>
        <p:txBody>
          <a:bodyPr wrap="none" anchor="ctr"/>
          <a:lstStyle/>
          <a:p>
            <a:endParaRPr lang="zh-CN" altLang="en-US"/>
          </a:p>
        </p:txBody>
      </p:sp>
      <p:sp>
        <p:nvSpPr>
          <p:cNvPr id="91139" name="AutoShape 3"/>
          <p:cNvSpPr>
            <a:spLocks noChangeArrowheads="1"/>
          </p:cNvSpPr>
          <p:nvPr/>
        </p:nvSpPr>
        <p:spPr bwMode="auto">
          <a:xfrm>
            <a:off x="4067175" y="1417638"/>
            <a:ext cx="2173288" cy="1671637"/>
          </a:xfrm>
          <a:prstGeom prst="roundRect">
            <a:avLst>
              <a:gd name="adj" fmla="val 13009"/>
            </a:avLst>
          </a:prstGeom>
          <a:solidFill>
            <a:srgbClr val="FFFFFF">
              <a:alpha val="30196"/>
            </a:srgbClr>
          </a:solidFill>
          <a:ln w="19050" cap="rnd" algn="ctr">
            <a:solidFill>
              <a:srgbClr val="9E9E9E"/>
            </a:solidFill>
            <a:prstDash val="sysDot"/>
            <a:round/>
            <a:headEnd/>
            <a:tailEnd/>
          </a:ln>
          <a:effectLst/>
        </p:spPr>
        <p:txBody>
          <a:bodyPr wrap="none" anchor="ctr"/>
          <a:lstStyle/>
          <a:p>
            <a:endParaRPr lang="zh-CN" altLang="en-US"/>
          </a:p>
        </p:txBody>
      </p:sp>
      <p:sp>
        <p:nvSpPr>
          <p:cNvPr id="91140" name="AutoShape 4"/>
          <p:cNvSpPr>
            <a:spLocks noChangeArrowheads="1"/>
          </p:cNvSpPr>
          <p:nvPr/>
        </p:nvSpPr>
        <p:spPr bwMode="auto">
          <a:xfrm>
            <a:off x="6575425" y="1417638"/>
            <a:ext cx="2173288" cy="1671637"/>
          </a:xfrm>
          <a:prstGeom prst="roundRect">
            <a:avLst>
              <a:gd name="adj" fmla="val 13009"/>
            </a:avLst>
          </a:prstGeom>
          <a:solidFill>
            <a:srgbClr val="FDB602">
              <a:alpha val="10001"/>
            </a:srgbClr>
          </a:solidFill>
          <a:ln w="19050" cap="rnd" algn="ctr">
            <a:solidFill>
              <a:srgbClr val="F7B60D"/>
            </a:solidFill>
            <a:prstDash val="sysDot"/>
            <a:round/>
            <a:headEnd/>
            <a:tailEnd/>
          </a:ln>
          <a:effectLst/>
        </p:spPr>
        <p:txBody>
          <a:bodyPr/>
          <a:lstStyle/>
          <a:p>
            <a:endParaRPr lang="zh-CN" altLang="en-US"/>
          </a:p>
        </p:txBody>
      </p:sp>
      <p:sp>
        <p:nvSpPr>
          <p:cNvPr id="91141" name="AutoShape 5"/>
          <p:cNvSpPr>
            <a:spLocks noChangeArrowheads="1"/>
          </p:cNvSpPr>
          <p:nvPr/>
        </p:nvSpPr>
        <p:spPr bwMode="auto">
          <a:xfrm>
            <a:off x="2903538" y="4230688"/>
            <a:ext cx="2173287" cy="1671637"/>
          </a:xfrm>
          <a:prstGeom prst="roundRect">
            <a:avLst>
              <a:gd name="adj" fmla="val 13009"/>
            </a:avLst>
          </a:prstGeom>
          <a:solidFill>
            <a:srgbClr val="FFFFFF">
              <a:alpha val="30196"/>
            </a:srgbClr>
          </a:solidFill>
          <a:ln w="19050" cap="rnd" algn="ctr">
            <a:solidFill>
              <a:srgbClr val="9E9E9E"/>
            </a:solidFill>
            <a:prstDash val="sysDot"/>
            <a:round/>
            <a:headEnd/>
            <a:tailEnd/>
          </a:ln>
          <a:effectLst/>
        </p:spPr>
        <p:txBody>
          <a:bodyPr wrap="none" anchor="ctr"/>
          <a:lstStyle/>
          <a:p>
            <a:endParaRPr lang="zh-CN" altLang="en-US"/>
          </a:p>
        </p:txBody>
      </p:sp>
      <p:sp>
        <p:nvSpPr>
          <p:cNvPr id="91142" name="AutoShape 6"/>
          <p:cNvSpPr>
            <a:spLocks noChangeArrowheads="1"/>
          </p:cNvSpPr>
          <p:nvPr/>
        </p:nvSpPr>
        <p:spPr bwMode="auto">
          <a:xfrm>
            <a:off x="5338763" y="4230688"/>
            <a:ext cx="2173287" cy="1671637"/>
          </a:xfrm>
          <a:prstGeom prst="roundRect">
            <a:avLst>
              <a:gd name="adj" fmla="val 13009"/>
            </a:avLst>
          </a:prstGeom>
          <a:solidFill>
            <a:srgbClr val="FFFFFF">
              <a:alpha val="30196"/>
            </a:srgbClr>
          </a:solidFill>
          <a:ln w="19050" cap="rnd" algn="ctr">
            <a:solidFill>
              <a:srgbClr val="9E9E9E"/>
            </a:solidFill>
            <a:prstDash val="sysDot"/>
            <a:round/>
            <a:headEnd/>
            <a:tailEnd/>
          </a:ln>
          <a:effectLst/>
        </p:spPr>
        <p:txBody>
          <a:bodyPr wrap="none" anchor="ctr"/>
          <a:lstStyle/>
          <a:p>
            <a:endParaRPr lang="zh-CN" altLang="en-US"/>
          </a:p>
        </p:txBody>
      </p:sp>
      <p:sp>
        <p:nvSpPr>
          <p:cNvPr id="91143" name="Line 7"/>
          <p:cNvSpPr>
            <a:spLocks noChangeShapeType="1"/>
          </p:cNvSpPr>
          <p:nvPr/>
        </p:nvSpPr>
        <p:spPr bwMode="auto">
          <a:xfrm flipH="1">
            <a:off x="5522913" y="3708400"/>
            <a:ext cx="3175" cy="779463"/>
          </a:xfrm>
          <a:prstGeom prst="line">
            <a:avLst/>
          </a:prstGeom>
          <a:noFill/>
          <a:ln w="19050">
            <a:solidFill>
              <a:schemeClr val="tx1"/>
            </a:solidFill>
            <a:prstDash val="sysDot"/>
            <a:round/>
            <a:headEnd type="oval" w="med" len="med"/>
            <a:tailEnd type="oval" w="med" len="med"/>
          </a:ln>
          <a:effectLst/>
        </p:spPr>
        <p:txBody>
          <a:bodyPr/>
          <a:lstStyle/>
          <a:p>
            <a:endParaRPr lang="zh-CN" altLang="en-US"/>
          </a:p>
        </p:txBody>
      </p:sp>
      <p:sp>
        <p:nvSpPr>
          <p:cNvPr id="91144" name="TextBox 57"/>
          <p:cNvSpPr txBox="1">
            <a:spLocks noChangeArrowheads="1"/>
          </p:cNvSpPr>
          <p:nvPr/>
        </p:nvSpPr>
        <p:spPr bwMode="auto">
          <a:xfrm>
            <a:off x="5616575" y="4306888"/>
            <a:ext cx="1347788" cy="461665"/>
          </a:xfrm>
          <a:prstGeom prst="rect">
            <a:avLst/>
          </a:prstGeom>
          <a:noFill/>
          <a:ln w="19050" algn="ctr">
            <a:noFill/>
            <a:round/>
            <a:headEnd/>
            <a:tailEnd type="oval" w="med" len="med"/>
          </a:ln>
          <a:effectLst/>
        </p:spPr>
        <p:txBody>
          <a:bodyPr>
            <a:spAutoFit/>
          </a:bodyPr>
          <a:lstStyle/>
          <a:p>
            <a:r>
              <a:rPr lang="zh-CN" altLang="en-US" sz="2400" b="1" dirty="0" smtClean="0">
                <a:latin typeface="+mn-ea"/>
              </a:rPr>
              <a:t>注药</a:t>
            </a:r>
            <a:endParaRPr lang="ko-KR" altLang="en-US" sz="2400" b="1" dirty="0" smtClean="0">
              <a:latin typeface="+mn-ea"/>
            </a:endParaRPr>
          </a:p>
        </p:txBody>
      </p:sp>
      <p:sp>
        <p:nvSpPr>
          <p:cNvPr id="91146" name="Line 10"/>
          <p:cNvSpPr>
            <a:spLocks noChangeShapeType="1"/>
          </p:cNvSpPr>
          <p:nvPr/>
        </p:nvSpPr>
        <p:spPr bwMode="auto">
          <a:xfrm flipH="1">
            <a:off x="3071802" y="3792545"/>
            <a:ext cx="3175" cy="779463"/>
          </a:xfrm>
          <a:prstGeom prst="line">
            <a:avLst/>
          </a:prstGeom>
          <a:noFill/>
          <a:ln w="19050">
            <a:solidFill>
              <a:schemeClr val="tx1"/>
            </a:solidFill>
            <a:prstDash val="sysDot"/>
            <a:round/>
            <a:headEnd type="oval" w="med" len="med"/>
            <a:tailEnd type="oval" w="med" len="med"/>
          </a:ln>
          <a:effectLst/>
        </p:spPr>
        <p:txBody>
          <a:bodyPr/>
          <a:lstStyle/>
          <a:p>
            <a:endParaRPr lang="zh-CN" altLang="en-US"/>
          </a:p>
        </p:txBody>
      </p:sp>
      <p:sp>
        <p:nvSpPr>
          <p:cNvPr id="91147" name="TextBox 57"/>
          <p:cNvSpPr txBox="1">
            <a:spLocks noChangeArrowheads="1"/>
          </p:cNvSpPr>
          <p:nvPr/>
        </p:nvSpPr>
        <p:spPr bwMode="auto">
          <a:xfrm>
            <a:off x="3181350" y="4306888"/>
            <a:ext cx="1819278" cy="461665"/>
          </a:xfrm>
          <a:prstGeom prst="rect">
            <a:avLst/>
          </a:prstGeom>
          <a:noFill/>
          <a:ln w="19050" algn="ctr">
            <a:noFill/>
            <a:round/>
            <a:headEnd/>
            <a:tailEnd type="oval" w="med" len="med"/>
          </a:ln>
          <a:effectLst/>
        </p:spPr>
        <p:txBody>
          <a:bodyPr wrap="square">
            <a:spAutoFit/>
          </a:bodyPr>
          <a:lstStyle/>
          <a:p>
            <a:r>
              <a:rPr lang="zh-CN" altLang="en-US" sz="2400" b="1" dirty="0" smtClean="0">
                <a:latin typeface="+mn-ea"/>
              </a:rPr>
              <a:t>消毒铺巾</a:t>
            </a:r>
            <a:endParaRPr lang="ko-KR" altLang="en-US" sz="2400" b="1" dirty="0" smtClean="0">
              <a:latin typeface="+mn-ea"/>
            </a:endParaRPr>
          </a:p>
        </p:txBody>
      </p:sp>
      <p:sp>
        <p:nvSpPr>
          <p:cNvPr id="91149" name="Line 13"/>
          <p:cNvSpPr>
            <a:spLocks noChangeShapeType="1"/>
          </p:cNvSpPr>
          <p:nvPr/>
        </p:nvSpPr>
        <p:spPr bwMode="auto">
          <a:xfrm flipV="1">
            <a:off x="0" y="3703638"/>
            <a:ext cx="8591550" cy="11114"/>
          </a:xfrm>
          <a:prstGeom prst="line">
            <a:avLst/>
          </a:prstGeom>
          <a:noFill/>
          <a:ln w="101600">
            <a:solidFill>
              <a:schemeClr val="tx1"/>
            </a:solidFill>
            <a:round/>
            <a:headEnd/>
            <a:tailEnd type="triangle" w="med" len="med"/>
          </a:ln>
          <a:effectLst/>
        </p:spPr>
        <p:txBody>
          <a:bodyPr/>
          <a:lstStyle/>
          <a:p>
            <a:endParaRPr lang="zh-CN" altLang="en-US"/>
          </a:p>
        </p:txBody>
      </p:sp>
      <p:sp>
        <p:nvSpPr>
          <p:cNvPr id="91151" name="Line 15"/>
          <p:cNvSpPr>
            <a:spLocks noChangeShapeType="1"/>
          </p:cNvSpPr>
          <p:nvPr/>
        </p:nvSpPr>
        <p:spPr bwMode="auto">
          <a:xfrm flipH="1">
            <a:off x="4308475" y="2800350"/>
            <a:ext cx="3175" cy="903288"/>
          </a:xfrm>
          <a:prstGeom prst="line">
            <a:avLst/>
          </a:prstGeom>
          <a:noFill/>
          <a:ln w="19050">
            <a:solidFill>
              <a:schemeClr val="tx1"/>
            </a:solidFill>
            <a:prstDash val="sysDot"/>
            <a:round/>
            <a:headEnd type="oval" w="med" len="med"/>
            <a:tailEnd type="oval" w="med" len="med"/>
          </a:ln>
          <a:effectLst/>
        </p:spPr>
        <p:txBody>
          <a:bodyPr/>
          <a:lstStyle/>
          <a:p>
            <a:endParaRPr lang="zh-CN" altLang="en-US"/>
          </a:p>
        </p:txBody>
      </p:sp>
      <p:sp>
        <p:nvSpPr>
          <p:cNvPr id="91152" name="Line 16"/>
          <p:cNvSpPr>
            <a:spLocks noChangeShapeType="1"/>
          </p:cNvSpPr>
          <p:nvPr/>
        </p:nvSpPr>
        <p:spPr bwMode="auto">
          <a:xfrm flipH="1">
            <a:off x="1857375" y="2792413"/>
            <a:ext cx="3175" cy="903287"/>
          </a:xfrm>
          <a:prstGeom prst="line">
            <a:avLst/>
          </a:prstGeom>
          <a:noFill/>
          <a:ln w="19050">
            <a:solidFill>
              <a:schemeClr val="tx1"/>
            </a:solidFill>
            <a:prstDash val="sysDot"/>
            <a:round/>
            <a:headEnd type="oval" w="med" len="med"/>
            <a:tailEnd type="oval" w="med" len="med"/>
          </a:ln>
          <a:effectLst/>
        </p:spPr>
        <p:txBody>
          <a:bodyPr/>
          <a:lstStyle/>
          <a:p>
            <a:endParaRPr lang="zh-CN" altLang="en-US"/>
          </a:p>
        </p:txBody>
      </p:sp>
      <p:sp>
        <p:nvSpPr>
          <p:cNvPr id="91153" name="AutoShape 17"/>
          <p:cNvSpPr>
            <a:spLocks noChangeArrowheads="1"/>
          </p:cNvSpPr>
          <p:nvPr/>
        </p:nvSpPr>
        <p:spPr bwMode="auto">
          <a:xfrm>
            <a:off x="506413" y="4230688"/>
            <a:ext cx="2173287" cy="1671637"/>
          </a:xfrm>
          <a:prstGeom prst="roundRect">
            <a:avLst>
              <a:gd name="adj" fmla="val 13009"/>
            </a:avLst>
          </a:prstGeom>
          <a:solidFill>
            <a:srgbClr val="139AFF">
              <a:alpha val="10001"/>
            </a:srgbClr>
          </a:solidFill>
          <a:ln w="19050" cap="rnd" algn="ctr">
            <a:solidFill>
              <a:srgbClr val="139AFF"/>
            </a:solidFill>
            <a:prstDash val="sysDot"/>
            <a:round/>
            <a:headEnd/>
            <a:tailEnd/>
          </a:ln>
          <a:effectLst/>
        </p:spPr>
        <p:txBody>
          <a:bodyPr/>
          <a:lstStyle/>
          <a:p>
            <a:endParaRPr lang="zh-CN" altLang="en-US"/>
          </a:p>
        </p:txBody>
      </p:sp>
      <p:grpSp>
        <p:nvGrpSpPr>
          <p:cNvPr id="2" name="Group 138"/>
          <p:cNvGrpSpPr>
            <a:grpSpLocks/>
          </p:cNvGrpSpPr>
          <p:nvPr/>
        </p:nvGrpSpPr>
        <p:grpSpPr bwMode="auto">
          <a:xfrm>
            <a:off x="1730375" y="3578225"/>
            <a:ext cx="244475" cy="244475"/>
            <a:chOff x="1661" y="2750"/>
            <a:chExt cx="250" cy="250"/>
          </a:xfrm>
        </p:grpSpPr>
        <p:sp>
          <p:nvSpPr>
            <p:cNvPr id="91156" name="Oval 139"/>
            <p:cNvSpPr>
              <a:spLocks noChangeArrowheads="1"/>
            </p:cNvSpPr>
            <p:nvPr/>
          </p:nvSpPr>
          <p:spPr bwMode="auto">
            <a:xfrm>
              <a:off x="1661" y="2750"/>
              <a:ext cx="250" cy="250"/>
            </a:xfrm>
            <a:prstGeom prst="ellipse">
              <a:avLst/>
            </a:prstGeom>
            <a:solidFill>
              <a:schemeClr val="tx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sp>
          <p:nvSpPr>
            <p:cNvPr id="91157" name="Oval 140"/>
            <p:cNvSpPr>
              <a:spLocks noChangeArrowheads="1"/>
            </p:cNvSpPr>
            <p:nvPr/>
          </p:nvSpPr>
          <p:spPr bwMode="auto">
            <a:xfrm>
              <a:off x="1729" y="2818"/>
              <a:ext cx="114" cy="114"/>
            </a:xfrm>
            <a:prstGeom prst="ellipse">
              <a:avLst/>
            </a:prstGeom>
            <a:solidFill>
              <a:schemeClr val="bg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grpSp>
      <p:sp>
        <p:nvSpPr>
          <p:cNvPr id="91158" name="TextBox 57"/>
          <p:cNvSpPr txBox="1">
            <a:spLocks noChangeArrowheads="1"/>
          </p:cNvSpPr>
          <p:nvPr/>
        </p:nvSpPr>
        <p:spPr bwMode="auto">
          <a:xfrm>
            <a:off x="758825" y="4306888"/>
            <a:ext cx="1347788" cy="461665"/>
          </a:xfrm>
          <a:prstGeom prst="rect">
            <a:avLst/>
          </a:prstGeom>
          <a:noFill/>
          <a:ln w="19050" algn="ctr">
            <a:noFill/>
            <a:round/>
            <a:headEnd/>
            <a:tailEnd type="oval" w="med" len="med"/>
          </a:ln>
          <a:effectLst/>
        </p:spPr>
        <p:txBody>
          <a:bodyPr>
            <a:spAutoFit/>
          </a:bodyPr>
          <a:lstStyle/>
          <a:p>
            <a:r>
              <a:rPr lang="zh-CN" altLang="en-US" sz="2400" b="1" dirty="0" smtClean="0">
                <a:latin typeface="+mn-ea"/>
              </a:rPr>
              <a:t>摆体位</a:t>
            </a:r>
            <a:endParaRPr lang="ko-KR" altLang="en-US" sz="2400" b="1" dirty="0" smtClean="0">
              <a:latin typeface="+mn-ea"/>
            </a:endParaRPr>
          </a:p>
        </p:txBody>
      </p:sp>
      <p:sp>
        <p:nvSpPr>
          <p:cNvPr id="91159" name="TextBox 57"/>
          <p:cNvSpPr txBox="1">
            <a:spLocks noChangeArrowheads="1"/>
          </p:cNvSpPr>
          <p:nvPr/>
        </p:nvSpPr>
        <p:spPr bwMode="auto">
          <a:xfrm>
            <a:off x="1917700" y="2655888"/>
            <a:ext cx="1316038" cy="461665"/>
          </a:xfrm>
          <a:prstGeom prst="rect">
            <a:avLst/>
          </a:prstGeom>
          <a:noFill/>
          <a:ln w="19050" algn="ctr">
            <a:noFill/>
            <a:round/>
            <a:headEnd/>
            <a:tailEnd type="oval" w="med" len="med"/>
          </a:ln>
          <a:effectLst/>
        </p:spPr>
        <p:txBody>
          <a:bodyPr>
            <a:spAutoFit/>
          </a:bodyPr>
          <a:lstStyle/>
          <a:p>
            <a:r>
              <a:rPr kumimoji="0" lang="zh-CN" altLang="en-US" sz="2400" b="1" dirty="0" smtClean="0">
                <a:latin typeface="+mn-ea"/>
              </a:rPr>
              <a:t>定位</a:t>
            </a:r>
            <a:endParaRPr kumimoji="0" lang="ko-KR" altLang="en-US" sz="2400" b="1" dirty="0">
              <a:latin typeface="+mn-ea"/>
            </a:endParaRPr>
          </a:p>
        </p:txBody>
      </p:sp>
      <p:sp>
        <p:nvSpPr>
          <p:cNvPr id="91165" name="TextBox 57"/>
          <p:cNvSpPr txBox="1">
            <a:spLocks noChangeArrowheads="1"/>
          </p:cNvSpPr>
          <p:nvPr/>
        </p:nvSpPr>
        <p:spPr bwMode="auto">
          <a:xfrm>
            <a:off x="4368800" y="2663825"/>
            <a:ext cx="1316038" cy="461665"/>
          </a:xfrm>
          <a:prstGeom prst="rect">
            <a:avLst/>
          </a:prstGeom>
          <a:noFill/>
          <a:ln w="19050" algn="ctr">
            <a:noFill/>
            <a:round/>
            <a:headEnd/>
            <a:tailEnd type="oval" w="med" len="med"/>
          </a:ln>
          <a:effectLst/>
        </p:spPr>
        <p:txBody>
          <a:bodyPr>
            <a:spAutoFit/>
          </a:bodyPr>
          <a:lstStyle/>
          <a:p>
            <a:r>
              <a:rPr lang="zh-CN" altLang="en-US" sz="2400" b="1" dirty="0" smtClean="0">
                <a:latin typeface="+mn-ea"/>
              </a:rPr>
              <a:t>穿刺</a:t>
            </a:r>
            <a:endParaRPr lang="ko-KR" altLang="en-US" sz="2400" b="1" dirty="0" smtClean="0">
              <a:latin typeface="+mn-ea"/>
            </a:endParaRPr>
          </a:p>
        </p:txBody>
      </p:sp>
      <p:sp>
        <p:nvSpPr>
          <p:cNvPr id="91167" name="TextBox 57"/>
          <p:cNvSpPr txBox="1">
            <a:spLocks noChangeArrowheads="1"/>
          </p:cNvSpPr>
          <p:nvPr/>
        </p:nvSpPr>
        <p:spPr bwMode="auto">
          <a:xfrm>
            <a:off x="6859588" y="2651125"/>
            <a:ext cx="1641502" cy="461665"/>
          </a:xfrm>
          <a:prstGeom prst="rect">
            <a:avLst/>
          </a:prstGeom>
          <a:noFill/>
          <a:ln w="19050" algn="ctr">
            <a:noFill/>
            <a:round/>
            <a:headEnd/>
            <a:tailEnd type="oval" w="med" len="med"/>
          </a:ln>
          <a:effectLst/>
        </p:spPr>
        <p:txBody>
          <a:bodyPr wrap="square">
            <a:spAutoFit/>
          </a:bodyPr>
          <a:lstStyle/>
          <a:p>
            <a:r>
              <a:rPr lang="zh-CN" altLang="en-US" sz="2400" b="1" dirty="0" smtClean="0">
                <a:latin typeface="+mn-ea"/>
              </a:rPr>
              <a:t>调节平面</a:t>
            </a:r>
            <a:endParaRPr lang="ko-KR" altLang="en-US" sz="2400" b="1" dirty="0" smtClean="0">
              <a:latin typeface="+mn-ea"/>
            </a:endParaRPr>
          </a:p>
        </p:txBody>
      </p:sp>
      <p:grpSp>
        <p:nvGrpSpPr>
          <p:cNvPr id="5" name="Group 138"/>
          <p:cNvGrpSpPr>
            <a:grpSpLocks/>
          </p:cNvGrpSpPr>
          <p:nvPr/>
        </p:nvGrpSpPr>
        <p:grpSpPr bwMode="auto">
          <a:xfrm>
            <a:off x="2974975" y="3578225"/>
            <a:ext cx="244475" cy="244475"/>
            <a:chOff x="1661" y="2750"/>
            <a:chExt cx="250" cy="250"/>
          </a:xfrm>
        </p:grpSpPr>
        <p:sp>
          <p:nvSpPr>
            <p:cNvPr id="91173" name="Oval 139"/>
            <p:cNvSpPr>
              <a:spLocks noChangeArrowheads="1"/>
            </p:cNvSpPr>
            <p:nvPr/>
          </p:nvSpPr>
          <p:spPr bwMode="auto">
            <a:xfrm>
              <a:off x="1661" y="2750"/>
              <a:ext cx="250" cy="250"/>
            </a:xfrm>
            <a:prstGeom prst="ellipse">
              <a:avLst/>
            </a:prstGeom>
            <a:solidFill>
              <a:schemeClr val="tx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sp>
          <p:nvSpPr>
            <p:cNvPr id="91174" name="Oval 140"/>
            <p:cNvSpPr>
              <a:spLocks noChangeArrowheads="1"/>
            </p:cNvSpPr>
            <p:nvPr/>
          </p:nvSpPr>
          <p:spPr bwMode="auto">
            <a:xfrm>
              <a:off x="1729" y="2818"/>
              <a:ext cx="114" cy="114"/>
            </a:xfrm>
            <a:prstGeom prst="ellipse">
              <a:avLst/>
            </a:prstGeom>
            <a:solidFill>
              <a:schemeClr val="bg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grpSp>
      <p:grpSp>
        <p:nvGrpSpPr>
          <p:cNvPr id="6" name="Group 138"/>
          <p:cNvGrpSpPr>
            <a:grpSpLocks/>
          </p:cNvGrpSpPr>
          <p:nvPr/>
        </p:nvGrpSpPr>
        <p:grpSpPr bwMode="auto">
          <a:xfrm>
            <a:off x="4186238" y="3578225"/>
            <a:ext cx="244475" cy="244475"/>
            <a:chOff x="1661" y="2750"/>
            <a:chExt cx="250" cy="250"/>
          </a:xfrm>
        </p:grpSpPr>
        <p:sp>
          <p:nvSpPr>
            <p:cNvPr id="91176" name="Oval 139"/>
            <p:cNvSpPr>
              <a:spLocks noChangeArrowheads="1"/>
            </p:cNvSpPr>
            <p:nvPr/>
          </p:nvSpPr>
          <p:spPr bwMode="auto">
            <a:xfrm>
              <a:off x="1661" y="2750"/>
              <a:ext cx="250" cy="250"/>
            </a:xfrm>
            <a:prstGeom prst="ellipse">
              <a:avLst/>
            </a:prstGeom>
            <a:solidFill>
              <a:schemeClr val="tx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sp>
          <p:nvSpPr>
            <p:cNvPr id="91177" name="Oval 140"/>
            <p:cNvSpPr>
              <a:spLocks noChangeArrowheads="1"/>
            </p:cNvSpPr>
            <p:nvPr/>
          </p:nvSpPr>
          <p:spPr bwMode="auto">
            <a:xfrm>
              <a:off x="1729" y="2818"/>
              <a:ext cx="114" cy="114"/>
            </a:xfrm>
            <a:prstGeom prst="ellipse">
              <a:avLst/>
            </a:prstGeom>
            <a:solidFill>
              <a:schemeClr val="bg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grpSp>
      <p:grpSp>
        <p:nvGrpSpPr>
          <p:cNvPr id="7" name="Group 138"/>
          <p:cNvGrpSpPr>
            <a:grpSpLocks/>
          </p:cNvGrpSpPr>
          <p:nvPr/>
        </p:nvGrpSpPr>
        <p:grpSpPr bwMode="auto">
          <a:xfrm>
            <a:off x="5410200" y="3578225"/>
            <a:ext cx="244475" cy="244475"/>
            <a:chOff x="1661" y="2750"/>
            <a:chExt cx="250" cy="250"/>
          </a:xfrm>
        </p:grpSpPr>
        <p:sp>
          <p:nvSpPr>
            <p:cNvPr id="91179" name="Oval 139"/>
            <p:cNvSpPr>
              <a:spLocks noChangeArrowheads="1"/>
            </p:cNvSpPr>
            <p:nvPr/>
          </p:nvSpPr>
          <p:spPr bwMode="auto">
            <a:xfrm>
              <a:off x="1661" y="2750"/>
              <a:ext cx="250" cy="250"/>
            </a:xfrm>
            <a:prstGeom prst="ellipse">
              <a:avLst/>
            </a:prstGeom>
            <a:solidFill>
              <a:schemeClr val="tx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sp>
          <p:nvSpPr>
            <p:cNvPr id="91180" name="Oval 140"/>
            <p:cNvSpPr>
              <a:spLocks noChangeArrowheads="1"/>
            </p:cNvSpPr>
            <p:nvPr/>
          </p:nvSpPr>
          <p:spPr bwMode="auto">
            <a:xfrm>
              <a:off x="1729" y="2818"/>
              <a:ext cx="114" cy="114"/>
            </a:xfrm>
            <a:prstGeom prst="ellipse">
              <a:avLst/>
            </a:prstGeom>
            <a:solidFill>
              <a:schemeClr val="bg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grpSp>
      <p:sp>
        <p:nvSpPr>
          <p:cNvPr id="91185" name="WordArt 2"/>
          <p:cNvSpPr>
            <a:spLocks noChangeArrowheads="1" noChangeShapeType="1" noTextEdit="1"/>
          </p:cNvSpPr>
          <p:nvPr/>
        </p:nvSpPr>
        <p:spPr bwMode="auto">
          <a:xfrm>
            <a:off x="1908175" y="215900"/>
            <a:ext cx="5327650" cy="569894"/>
          </a:xfrm>
          <a:prstGeom prst="rect">
            <a:avLst/>
          </a:prstGeom>
        </p:spPr>
        <p:txBody>
          <a:bodyPr wrap="none" fromWordArt="1">
            <a:prstTxWarp prst="textPlain">
              <a:avLst>
                <a:gd name="adj" fmla="val 50000"/>
              </a:avLst>
            </a:prstTxWarp>
          </a:bodyPr>
          <a:lstStyle/>
          <a:p>
            <a:pPr algn="ctr"/>
            <a:r>
              <a:rPr lang="zh-CN" altLang="en-US" b="1" kern="10" spc="-90" dirty="0" smtClean="0">
                <a:ln w="9525">
                  <a:noFill/>
                  <a:round/>
                  <a:headEnd/>
                  <a:tailEnd/>
                </a:ln>
                <a:solidFill>
                  <a:srgbClr val="595959"/>
                </a:solidFill>
                <a:latin typeface="Times New Roman"/>
                <a:cs typeface="Times New Roman"/>
              </a:rPr>
              <a:t>蛛网膜下腔阻滞流程图</a:t>
            </a:r>
            <a:endParaRPr lang="zh-CN" altLang="en-US" b="1" kern="10" spc="-90" dirty="0">
              <a:ln w="9525">
                <a:noFill/>
                <a:round/>
                <a:headEnd/>
                <a:tailEnd/>
              </a:ln>
              <a:solidFill>
                <a:srgbClr val="595959"/>
              </a:solidFill>
              <a:latin typeface="Times New Roman"/>
              <a:cs typeface="Times New Roman"/>
            </a:endParaRPr>
          </a:p>
        </p:txBody>
      </p:sp>
      <p:pic>
        <p:nvPicPr>
          <p:cNvPr id="52" name="Picture 7" descr="05"/>
          <p:cNvPicPr>
            <a:picLocks noChangeAspect="1" noChangeArrowheads="1"/>
          </p:cNvPicPr>
          <p:nvPr/>
        </p:nvPicPr>
        <p:blipFill>
          <a:blip r:embed="rId4" cstate="email"/>
          <a:srcRect/>
          <a:stretch>
            <a:fillRect/>
          </a:stretch>
        </p:blipFill>
        <p:spPr>
          <a:xfrm>
            <a:off x="1785918" y="1571612"/>
            <a:ext cx="1785918" cy="989786"/>
          </a:xfrm>
          <a:prstGeom prst="rect">
            <a:avLst/>
          </a:prstGeom>
          <a:noFill/>
          <a:ln/>
        </p:spPr>
      </p:pic>
      <p:pic>
        <p:nvPicPr>
          <p:cNvPr id="53" name="Picture 4" descr="F:\硬膜外\硬膜外 007.jpg"/>
          <p:cNvPicPr>
            <a:picLocks noChangeAspect="1" noChangeArrowheads="1"/>
          </p:cNvPicPr>
          <p:nvPr/>
        </p:nvPicPr>
        <p:blipFill>
          <a:blip r:embed="rId5" cstate="email"/>
          <a:srcRect/>
          <a:stretch>
            <a:fillRect/>
          </a:stretch>
        </p:blipFill>
        <p:spPr>
          <a:xfrm>
            <a:off x="3143240" y="4714885"/>
            <a:ext cx="1714512" cy="1143008"/>
          </a:xfrm>
          <a:prstGeom prst="rect">
            <a:avLst/>
          </a:prstGeom>
          <a:ln>
            <a:noFill/>
          </a:ln>
          <a:effectLst>
            <a:softEdge rad="112500"/>
          </a:effectLst>
        </p:spPr>
      </p:pic>
      <p:pic>
        <p:nvPicPr>
          <p:cNvPr id="2050" name="Picture 2" descr="F:\Q2\19078.jpg"/>
          <p:cNvPicPr>
            <a:picLocks noChangeAspect="1" noChangeArrowheads="1"/>
          </p:cNvPicPr>
          <p:nvPr/>
        </p:nvPicPr>
        <p:blipFill>
          <a:blip r:embed="rId6" cstate="email"/>
          <a:srcRect/>
          <a:stretch>
            <a:fillRect/>
          </a:stretch>
        </p:blipFill>
        <p:spPr bwMode="auto">
          <a:xfrm>
            <a:off x="4214810" y="1500174"/>
            <a:ext cx="1857388" cy="1214446"/>
          </a:xfrm>
          <a:prstGeom prst="rect">
            <a:avLst/>
          </a:prstGeom>
          <a:noFill/>
        </p:spPr>
      </p:pic>
      <p:pic>
        <p:nvPicPr>
          <p:cNvPr id="55" name="图片 54" descr="anesthesia.jpg"/>
          <p:cNvPicPr>
            <a:picLocks noChangeAspect="1"/>
          </p:cNvPicPr>
          <p:nvPr/>
        </p:nvPicPr>
        <p:blipFill>
          <a:blip r:embed="rId7" cstate="email"/>
          <a:stretch>
            <a:fillRect/>
          </a:stretch>
        </p:blipFill>
        <p:spPr>
          <a:xfrm>
            <a:off x="5572132" y="4714884"/>
            <a:ext cx="1695346" cy="1143008"/>
          </a:xfrm>
          <a:prstGeom prst="rect">
            <a:avLst/>
          </a:prstGeom>
          <a:ln>
            <a:noFill/>
          </a:ln>
          <a:effectLst>
            <a:softEdge rad="112500"/>
          </a:effectLst>
        </p:spPr>
      </p:pic>
      <p:pic>
        <p:nvPicPr>
          <p:cNvPr id="2052" name="Picture 4"/>
          <p:cNvPicPr>
            <a:picLocks noChangeAspect="1" noChangeArrowheads="1"/>
          </p:cNvPicPr>
          <p:nvPr/>
        </p:nvPicPr>
        <p:blipFill>
          <a:blip r:embed="rId8" cstate="email"/>
          <a:srcRect/>
          <a:stretch>
            <a:fillRect/>
          </a:stretch>
        </p:blipFill>
        <p:spPr bwMode="auto">
          <a:xfrm>
            <a:off x="642910" y="4857760"/>
            <a:ext cx="1928826" cy="985838"/>
          </a:xfrm>
          <a:prstGeom prst="rect">
            <a:avLst/>
          </a:prstGeom>
          <a:noFill/>
        </p:spPr>
      </p:pic>
      <p:pic>
        <p:nvPicPr>
          <p:cNvPr id="83" name="图片 82" descr="slepp.jpg"/>
          <p:cNvPicPr>
            <a:picLocks noChangeAspect="1"/>
          </p:cNvPicPr>
          <p:nvPr/>
        </p:nvPicPr>
        <p:blipFill>
          <a:blip r:embed="rId9" cstate="email"/>
          <a:srcRect/>
          <a:stretch>
            <a:fillRect/>
          </a:stretch>
        </p:blipFill>
        <p:spPr>
          <a:xfrm>
            <a:off x="6643702" y="1500174"/>
            <a:ext cx="2071702" cy="1071570"/>
          </a:xfrm>
          <a:prstGeom prst="roundRect">
            <a:avLst/>
          </a:prstGeom>
        </p:spPr>
      </p:pic>
      <p:grpSp>
        <p:nvGrpSpPr>
          <p:cNvPr id="77" name="组合 76"/>
          <p:cNvGrpSpPr/>
          <p:nvPr/>
        </p:nvGrpSpPr>
        <p:grpSpPr>
          <a:xfrm>
            <a:off x="814400" y="1214422"/>
            <a:ext cx="5543550" cy="1871663"/>
            <a:chOff x="5600746" y="4786322"/>
            <a:chExt cx="5543550" cy="1871663"/>
          </a:xfrm>
        </p:grpSpPr>
        <p:pic>
          <p:nvPicPr>
            <p:cNvPr id="81" name="Picture 5"/>
            <p:cNvPicPr>
              <a:picLocks noChangeAspect="1" noChangeArrowheads="1"/>
            </p:cNvPicPr>
            <p:nvPr/>
          </p:nvPicPr>
          <p:blipFill>
            <a:blip r:embed="rId10" cstate="email"/>
            <a:srcRect/>
            <a:stretch>
              <a:fillRect/>
            </a:stretch>
          </p:blipFill>
          <p:spPr bwMode="auto">
            <a:xfrm>
              <a:off x="5600746" y="4786322"/>
              <a:ext cx="5543550" cy="1871663"/>
            </a:xfrm>
            <a:prstGeom prst="rect">
              <a:avLst/>
            </a:prstGeom>
            <a:noFill/>
            <a:ln>
              <a:noFill/>
            </a:ln>
            <a:effectLst/>
          </p:spPr>
        </p:pic>
        <p:sp>
          <p:nvSpPr>
            <p:cNvPr id="82" name="Text Box 6"/>
            <p:cNvSpPr txBox="1">
              <a:spLocks noChangeArrowheads="1"/>
            </p:cNvSpPr>
            <p:nvPr/>
          </p:nvSpPr>
          <p:spPr bwMode="auto">
            <a:xfrm>
              <a:off x="8613534" y="5357826"/>
              <a:ext cx="530466" cy="456560"/>
            </a:xfrm>
            <a:prstGeom prst="rect">
              <a:avLst/>
            </a:prstGeom>
            <a:noFill/>
            <a:ln w="9525">
              <a:noFill/>
              <a:miter lim="800000"/>
              <a:headEnd/>
              <a:tailEnd/>
            </a:ln>
            <a:effectLst/>
          </p:spPr>
          <p:txBody>
            <a:bodyPr>
              <a:spAutoFit/>
            </a:bodyPr>
            <a:lstStyle/>
            <a:p>
              <a:pPr>
                <a:spcBef>
                  <a:spcPct val="50000"/>
                </a:spcBef>
              </a:pPr>
              <a:r>
                <a:rPr lang="en-US" altLang="zh-CN" sz="2400" b="1" dirty="0">
                  <a:solidFill>
                    <a:srgbClr val="FF0000"/>
                  </a:solidFill>
                  <a:latin typeface="Arial" pitchFamily="34" charset="0"/>
                  <a:ea typeface="黑体" pitchFamily="49" charset="-122"/>
                </a:rPr>
                <a:t>L</a:t>
              </a:r>
              <a:r>
                <a:rPr lang="en-US" altLang="zh-CN" sz="2400" b="1" baseline="-25000" dirty="0">
                  <a:solidFill>
                    <a:srgbClr val="FF0000"/>
                  </a:solidFill>
                  <a:latin typeface="Arial" pitchFamily="34" charset="0"/>
                  <a:ea typeface=""/>
                  <a:cs typeface=""/>
                </a:rPr>
                <a:t>3</a:t>
              </a:r>
            </a:p>
          </p:txBody>
        </p:sp>
      </p:grpSp>
      <p:sp>
        <p:nvSpPr>
          <p:cNvPr id="62" name="Line 10"/>
          <p:cNvSpPr>
            <a:spLocks noChangeShapeType="1"/>
          </p:cNvSpPr>
          <p:nvPr/>
        </p:nvSpPr>
        <p:spPr bwMode="auto">
          <a:xfrm flipH="1">
            <a:off x="668299" y="3786196"/>
            <a:ext cx="3175" cy="779463"/>
          </a:xfrm>
          <a:prstGeom prst="line">
            <a:avLst/>
          </a:prstGeom>
          <a:noFill/>
          <a:ln w="19050">
            <a:solidFill>
              <a:schemeClr val="tx1"/>
            </a:solidFill>
            <a:prstDash val="sysDot"/>
            <a:round/>
            <a:headEnd type="oval" w="med" len="med"/>
            <a:tailEnd type="oval" w="med" len="med"/>
          </a:ln>
          <a:effectLst/>
        </p:spPr>
        <p:txBody>
          <a:bodyPr/>
          <a:lstStyle/>
          <a:p>
            <a:endParaRPr lang="zh-CN" altLang="en-US"/>
          </a:p>
        </p:txBody>
      </p:sp>
      <p:grpSp>
        <p:nvGrpSpPr>
          <p:cNvPr id="63" name="Group 138"/>
          <p:cNvGrpSpPr>
            <a:grpSpLocks/>
          </p:cNvGrpSpPr>
          <p:nvPr/>
        </p:nvGrpSpPr>
        <p:grpSpPr bwMode="auto">
          <a:xfrm>
            <a:off x="571472" y="3571876"/>
            <a:ext cx="244475" cy="244475"/>
            <a:chOff x="1661" y="2750"/>
            <a:chExt cx="250" cy="250"/>
          </a:xfrm>
        </p:grpSpPr>
        <p:sp>
          <p:nvSpPr>
            <p:cNvPr id="64" name="Oval 139"/>
            <p:cNvSpPr>
              <a:spLocks noChangeArrowheads="1"/>
            </p:cNvSpPr>
            <p:nvPr/>
          </p:nvSpPr>
          <p:spPr bwMode="auto">
            <a:xfrm>
              <a:off x="1661" y="2750"/>
              <a:ext cx="250" cy="250"/>
            </a:xfrm>
            <a:prstGeom prst="ellipse">
              <a:avLst/>
            </a:prstGeom>
            <a:solidFill>
              <a:schemeClr val="tx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sp>
          <p:nvSpPr>
            <p:cNvPr id="66" name="Oval 140"/>
            <p:cNvSpPr>
              <a:spLocks noChangeArrowheads="1"/>
            </p:cNvSpPr>
            <p:nvPr/>
          </p:nvSpPr>
          <p:spPr bwMode="auto">
            <a:xfrm>
              <a:off x="1729" y="2818"/>
              <a:ext cx="114" cy="114"/>
            </a:xfrm>
            <a:prstGeom prst="ellipse">
              <a:avLst/>
            </a:prstGeom>
            <a:solidFill>
              <a:schemeClr val="bg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grpSp>
      <p:sp>
        <p:nvSpPr>
          <p:cNvPr id="69" name="Line 15"/>
          <p:cNvSpPr>
            <a:spLocks noChangeShapeType="1"/>
          </p:cNvSpPr>
          <p:nvPr/>
        </p:nvSpPr>
        <p:spPr bwMode="auto">
          <a:xfrm flipH="1">
            <a:off x="6807216" y="2786058"/>
            <a:ext cx="3175" cy="903288"/>
          </a:xfrm>
          <a:prstGeom prst="line">
            <a:avLst/>
          </a:prstGeom>
          <a:noFill/>
          <a:ln w="19050">
            <a:solidFill>
              <a:schemeClr val="tx1"/>
            </a:solidFill>
            <a:prstDash val="sysDot"/>
            <a:round/>
            <a:headEnd type="oval" w="med" len="med"/>
            <a:tailEnd type="oval" w="med" len="med"/>
          </a:ln>
          <a:effectLst/>
        </p:spPr>
        <p:txBody>
          <a:bodyPr/>
          <a:lstStyle/>
          <a:p>
            <a:endParaRPr lang="zh-CN" altLang="en-US"/>
          </a:p>
        </p:txBody>
      </p:sp>
      <p:grpSp>
        <p:nvGrpSpPr>
          <p:cNvPr id="70" name="Group 138"/>
          <p:cNvGrpSpPr>
            <a:grpSpLocks/>
          </p:cNvGrpSpPr>
          <p:nvPr/>
        </p:nvGrpSpPr>
        <p:grpSpPr bwMode="auto">
          <a:xfrm>
            <a:off x="6684979" y="3563933"/>
            <a:ext cx="244475" cy="244475"/>
            <a:chOff x="1661" y="2750"/>
            <a:chExt cx="250" cy="250"/>
          </a:xfrm>
        </p:grpSpPr>
        <p:sp>
          <p:nvSpPr>
            <p:cNvPr id="72" name="Oval 139"/>
            <p:cNvSpPr>
              <a:spLocks noChangeArrowheads="1"/>
            </p:cNvSpPr>
            <p:nvPr/>
          </p:nvSpPr>
          <p:spPr bwMode="auto">
            <a:xfrm>
              <a:off x="1661" y="2750"/>
              <a:ext cx="250" cy="250"/>
            </a:xfrm>
            <a:prstGeom prst="ellipse">
              <a:avLst/>
            </a:prstGeom>
            <a:solidFill>
              <a:schemeClr val="tx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sp>
          <p:nvSpPr>
            <p:cNvPr id="73" name="Oval 140"/>
            <p:cNvSpPr>
              <a:spLocks noChangeArrowheads="1"/>
            </p:cNvSpPr>
            <p:nvPr/>
          </p:nvSpPr>
          <p:spPr bwMode="auto">
            <a:xfrm>
              <a:off x="1729" y="2818"/>
              <a:ext cx="114" cy="114"/>
            </a:xfrm>
            <a:prstGeom prst="ellipse">
              <a:avLst/>
            </a:prstGeom>
            <a:solidFill>
              <a:schemeClr val="bg1"/>
            </a:solidFill>
            <a:ln w="101600">
              <a:noFill/>
              <a:round/>
              <a:headEnd/>
              <a:tailEnd/>
            </a:ln>
          </p:spPr>
          <p:txBody>
            <a:bodyPr wrap="none" anchor="ctr"/>
            <a:lstStyle/>
            <a:p>
              <a:pPr algn="ctr"/>
              <a:endParaRPr kumimoji="0" lang="ko-KR" altLang="ko-KR">
                <a:latin typeface="맑은 고딕" pitchFamily="50" charset="-127"/>
                <a:ea typeface="맑은 고딕" pitchFamily="50" charset="-127"/>
              </a:endParaRPr>
            </a:p>
          </p:txBody>
        </p:sp>
      </p:grpSp>
      <p:sp>
        <p:nvSpPr>
          <p:cNvPr id="74" name="圆角矩形 73"/>
          <p:cNvSpPr/>
          <p:nvPr/>
        </p:nvSpPr>
        <p:spPr>
          <a:xfrm>
            <a:off x="500034" y="4214818"/>
            <a:ext cx="2214578"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1571604" y="1428736"/>
            <a:ext cx="2214578"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3"/>
          <p:cNvGrpSpPr/>
          <p:nvPr/>
        </p:nvGrpSpPr>
        <p:grpSpPr>
          <a:xfrm>
            <a:off x="-71470" y="1000132"/>
            <a:ext cx="9215470" cy="5929330"/>
            <a:chOff x="-71470" y="928694"/>
            <a:chExt cx="9215470" cy="5929330"/>
          </a:xfrm>
        </p:grpSpPr>
        <p:sp>
          <p:nvSpPr>
            <p:cNvPr id="85" name="矩形 84"/>
            <p:cNvSpPr/>
            <p:nvPr/>
          </p:nvSpPr>
          <p:spPr>
            <a:xfrm>
              <a:off x="0" y="928694"/>
              <a:ext cx="9144000" cy="5929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7"/>
            <p:cNvGrpSpPr/>
            <p:nvPr/>
          </p:nvGrpSpPr>
          <p:grpSpPr>
            <a:xfrm>
              <a:off x="-71470" y="1643050"/>
              <a:ext cx="8317832" cy="4965511"/>
              <a:chOff x="685800" y="1600200"/>
              <a:chExt cx="7772400" cy="4495800"/>
            </a:xfrm>
          </p:grpSpPr>
          <p:sp>
            <p:nvSpPr>
              <p:cNvPr id="87" name="Rectangle 3"/>
              <p:cNvSpPr txBox="1">
                <a:spLocks noChangeArrowheads="1"/>
              </p:cNvSpPr>
              <p:nvPr/>
            </p:nvSpPr>
            <p:spPr>
              <a:xfrm>
                <a:off x="685800" y="1600200"/>
                <a:ext cx="7772400" cy="449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altLang="zh-CN" sz="4000" b="1" i="0" u="none" strike="noStrike" kern="1200" cap="none" spc="0" normalizeH="0" baseline="0" noProof="0" dirty="0" smtClean="0">
                    <a:ln>
                      <a:noFill/>
                    </a:ln>
                    <a:solidFill>
                      <a:srgbClr val="FF7C80"/>
                    </a:solidFill>
                    <a:effectLst/>
                    <a:uLnTx/>
                    <a:uFillTx/>
                    <a:latin typeface="Times New Roman" charset="0"/>
                    <a:ea typeface="隶书" pitchFamily="49" charset="-122"/>
                    <a:cs typeface="+mn-cs"/>
                  </a:rPr>
                  <a:t>                     </a:t>
                </a:r>
                <a:r>
                  <a:rPr kumimoji="0" lang="zh-CN" altLang="en-US" sz="3200" b="0" i="0" u="none" strike="noStrike" kern="1200" cap="none" spc="0" normalizeH="0" baseline="0" noProof="0" dirty="0" smtClean="0">
                    <a:ln>
                      <a:noFill/>
                    </a:ln>
                    <a:solidFill>
                      <a:schemeClr val="tx1"/>
                    </a:solidFill>
                    <a:effectLst/>
                    <a:uLnTx/>
                    <a:uFillTx/>
                    <a:latin typeface="Times New Roman" charset="0"/>
                    <a:ea typeface="+mn-ea"/>
                    <a:cs typeface="+mn-cs"/>
                  </a:rPr>
                  <a:t>侧卧位               坐位              </a:t>
                </a:r>
                <a:r>
                  <a:rPr kumimoji="0" lang="zh-CN" altLang="en-US" sz="3200" b="0" i="0" u="none" strike="noStrike" kern="1200" cap="none" spc="0" normalizeH="0" baseline="0" noProof="0" dirty="0" smtClean="0">
                    <a:ln>
                      <a:noFill/>
                    </a:ln>
                    <a:solidFill>
                      <a:schemeClr val="tx1"/>
                    </a:solidFill>
                    <a:effectLst/>
                    <a:uLnTx/>
                    <a:uFillTx/>
                    <a:latin typeface="+mn-lt"/>
                    <a:ea typeface="+mn-ea"/>
                    <a:cs typeface="+mn-cs"/>
                  </a:rPr>
                  <a:t> </a:t>
                </a:r>
                <a:endParaRPr kumimoji="0" lang="zh-CN" altLang="en-US" sz="32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88" name="Object 5"/>
              <p:cNvGraphicFramePr>
                <a:graphicFrameLocks noChangeAspect="1"/>
              </p:cNvGraphicFramePr>
              <p:nvPr/>
            </p:nvGraphicFramePr>
            <p:xfrm>
              <a:off x="2154408" y="2356091"/>
              <a:ext cx="5295900" cy="3124200"/>
            </p:xfrm>
            <a:graphic>
              <a:graphicData uri="http://schemas.openxmlformats.org/presentationml/2006/ole">
                <mc:AlternateContent xmlns:mc="http://schemas.openxmlformats.org/markup-compatibility/2006">
                  <mc:Choice xmlns:v="urn:schemas-microsoft-com:vml" Requires="v">
                    <p:oleObj spid="_x0000_s5124" name="BMP 图象" r:id="rId11" imgW="5296639" imgH="3457143" progId="PBrush">
                      <p:embed/>
                    </p:oleObj>
                  </mc:Choice>
                  <mc:Fallback>
                    <p:oleObj name="BMP 图象" r:id="rId11" imgW="5296639" imgH="3457143" progId="PBrush">
                      <p:embed/>
                      <p:pic>
                        <p:nvPicPr>
                          <p:cNvPr id="0"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54408" y="2356091"/>
                            <a:ext cx="52959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grpSp>
        <p:nvGrpSpPr>
          <p:cNvPr id="89" name="组合 88"/>
          <p:cNvGrpSpPr/>
          <p:nvPr/>
        </p:nvGrpSpPr>
        <p:grpSpPr>
          <a:xfrm>
            <a:off x="-79548" y="1142984"/>
            <a:ext cx="9223548" cy="5929330"/>
            <a:chOff x="-79548" y="928694"/>
            <a:chExt cx="9223548" cy="5929330"/>
          </a:xfrm>
        </p:grpSpPr>
        <p:sp>
          <p:nvSpPr>
            <p:cNvPr id="90" name="矩形 89"/>
            <p:cNvSpPr/>
            <p:nvPr/>
          </p:nvSpPr>
          <p:spPr>
            <a:xfrm>
              <a:off x="0" y="928694"/>
              <a:ext cx="9144000" cy="5929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1" name="Picture 2" descr="硬膜外体位"/>
            <p:cNvPicPr>
              <a:picLocks noChangeAspect="1" noChangeArrowheads="1"/>
            </p:cNvPicPr>
            <p:nvPr/>
          </p:nvPicPr>
          <p:blipFill>
            <a:blip r:embed="rId13" cstate="email"/>
            <a:srcRect l="-5123"/>
            <a:stretch>
              <a:fillRect/>
            </a:stretch>
          </p:blipFill>
          <p:spPr bwMode="auto">
            <a:xfrm>
              <a:off x="-79548" y="1285884"/>
              <a:ext cx="8794952" cy="4786346"/>
            </a:xfrm>
            <a:prstGeom prst="rect">
              <a:avLst/>
            </a:prstGeom>
            <a:noFill/>
          </p:spPr>
        </p:pic>
      </p:grpSp>
      <p:sp>
        <p:nvSpPr>
          <p:cNvPr id="93" name="圆角矩形 92"/>
          <p:cNvSpPr/>
          <p:nvPr/>
        </p:nvSpPr>
        <p:spPr>
          <a:xfrm>
            <a:off x="2857488" y="4214818"/>
            <a:ext cx="2214578"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4" name="组合 93"/>
          <p:cNvGrpSpPr/>
          <p:nvPr/>
        </p:nvGrpSpPr>
        <p:grpSpPr>
          <a:xfrm>
            <a:off x="0" y="1000108"/>
            <a:ext cx="9144000" cy="5929330"/>
            <a:chOff x="0" y="928694"/>
            <a:chExt cx="9144000" cy="5929330"/>
          </a:xfrm>
        </p:grpSpPr>
        <p:sp>
          <p:nvSpPr>
            <p:cNvPr id="95" name="矩形 94"/>
            <p:cNvSpPr/>
            <p:nvPr/>
          </p:nvSpPr>
          <p:spPr>
            <a:xfrm>
              <a:off x="0" y="928694"/>
              <a:ext cx="9144000" cy="5929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6" name="Picture 4" descr="F:\硬膜外\硬膜外 007.jpg"/>
            <p:cNvPicPr>
              <a:picLocks noChangeAspect="1" noChangeArrowheads="1"/>
            </p:cNvPicPr>
            <p:nvPr/>
          </p:nvPicPr>
          <p:blipFill>
            <a:blip r:embed="rId14" cstate="email"/>
            <a:srcRect/>
            <a:stretch>
              <a:fillRect/>
            </a:stretch>
          </p:blipFill>
          <p:spPr>
            <a:xfrm>
              <a:off x="785786" y="1428736"/>
              <a:ext cx="7572428" cy="495628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sp>
        <p:nvSpPr>
          <p:cNvPr id="97" name="圆角矩形 96"/>
          <p:cNvSpPr/>
          <p:nvPr/>
        </p:nvSpPr>
        <p:spPr>
          <a:xfrm>
            <a:off x="4071934" y="1428736"/>
            <a:ext cx="2214578"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圆角矩形 97"/>
          <p:cNvSpPr/>
          <p:nvPr/>
        </p:nvSpPr>
        <p:spPr>
          <a:xfrm>
            <a:off x="5286380" y="4214818"/>
            <a:ext cx="2214578"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 name="组合 98"/>
          <p:cNvGrpSpPr/>
          <p:nvPr/>
        </p:nvGrpSpPr>
        <p:grpSpPr>
          <a:xfrm>
            <a:off x="0" y="928670"/>
            <a:ext cx="9144000" cy="5929330"/>
            <a:chOff x="0" y="928694"/>
            <a:chExt cx="9144000" cy="5929330"/>
          </a:xfrm>
        </p:grpSpPr>
        <p:sp>
          <p:nvSpPr>
            <p:cNvPr id="100" name="矩形 99"/>
            <p:cNvSpPr/>
            <p:nvPr/>
          </p:nvSpPr>
          <p:spPr>
            <a:xfrm>
              <a:off x="0" y="928694"/>
              <a:ext cx="9144000" cy="5929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1" name="内容占位符 6" descr="18.JPG"/>
            <p:cNvPicPr>
              <a:picLocks noChangeAspect="1"/>
            </p:cNvPicPr>
            <p:nvPr/>
          </p:nvPicPr>
          <p:blipFill>
            <a:blip r:embed="rId15" cstate="email"/>
            <a:stretch>
              <a:fillRect/>
            </a:stretch>
          </p:blipFill>
          <p:spPr>
            <a:xfrm>
              <a:off x="500034" y="1422635"/>
              <a:ext cx="8129374" cy="5006761"/>
            </a:xfrm>
            <a:prstGeom prst="rect">
              <a:avLst/>
            </a:prstGeom>
          </p:spPr>
        </p:pic>
        <p:sp>
          <p:nvSpPr>
            <p:cNvPr id="102" name="矩形 101"/>
            <p:cNvSpPr/>
            <p:nvPr/>
          </p:nvSpPr>
          <p:spPr>
            <a:xfrm>
              <a:off x="6072198" y="1428736"/>
              <a:ext cx="2217079" cy="968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圆角矩形 102"/>
          <p:cNvSpPr/>
          <p:nvPr/>
        </p:nvSpPr>
        <p:spPr>
          <a:xfrm>
            <a:off x="6572264" y="1428736"/>
            <a:ext cx="2214578" cy="17145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84"/>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7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89"/>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75"/>
                                        </p:tgtEl>
                                        <p:attrNameLst>
                                          <p:attrName>style.visibility</p:attrName>
                                        </p:attrNameLst>
                                      </p:cBhvr>
                                      <p:to>
                                        <p:strVal val="hidden"/>
                                      </p:to>
                                    </p:set>
                                  </p:childTnLst>
                                </p:cTn>
                              </p:par>
                              <p:par>
                                <p:cTn id="29" presetID="1" presetClass="entr" presetSubtype="0" fill="hold" grpId="1" nodeType="with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94"/>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93"/>
                                        </p:tgtEl>
                                        <p:attrNameLst>
                                          <p:attrName>style.visibility</p:attrName>
                                        </p:attrNameLst>
                                      </p:cBhvr>
                                      <p:to>
                                        <p:strVal val="hidden"/>
                                      </p:to>
                                    </p:set>
                                  </p:childTnLst>
                                </p:cTn>
                              </p:par>
                              <p:par>
                                <p:cTn id="41" presetID="1" presetClass="entr" presetSubtype="0" fill="hold" grpId="2" nodeType="withEffect">
                                  <p:stCondLst>
                                    <p:cond delay="0"/>
                                  </p:stCondLst>
                                  <p:childTnLst>
                                    <p:set>
                                      <p:cBhvr>
                                        <p:cTn id="42" dur="1" fill="hold">
                                          <p:stCondLst>
                                            <p:cond delay="0"/>
                                          </p:stCondLst>
                                        </p:cTn>
                                        <p:tgtEl>
                                          <p:spTgt spid="9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9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99"/>
                                        </p:tgtEl>
                                        <p:attrNameLst>
                                          <p:attrName>style.visibility</p:attrName>
                                        </p:attrNameLst>
                                      </p:cBhvr>
                                      <p:to>
                                        <p:strVal val="hidden"/>
                                      </p:to>
                                    </p:set>
                                  </p:childTnLst>
                                </p:cTn>
                              </p:par>
                              <p:par>
                                <p:cTn id="53" presetID="1" presetClass="exit" presetSubtype="0" fill="hold" grpId="3" nodeType="withEffect">
                                  <p:stCondLst>
                                    <p:cond delay="0"/>
                                  </p:stCondLst>
                                  <p:childTnLst>
                                    <p:set>
                                      <p:cBhvr>
                                        <p:cTn id="54" dur="1" fill="hold">
                                          <p:stCondLst>
                                            <p:cond delay="0"/>
                                          </p:stCondLst>
                                        </p:cTn>
                                        <p:tgtEl>
                                          <p:spTgt spid="97"/>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98"/>
                                        </p:tgtEl>
                                        <p:attrNameLst>
                                          <p:attrName>style.visibility</p:attrName>
                                        </p:attrNameLst>
                                      </p:cBhvr>
                                      <p:to>
                                        <p:strVal val="hidden"/>
                                      </p:to>
                                    </p:set>
                                  </p:childTnLst>
                                </p:cTn>
                              </p:par>
                              <p:par>
                                <p:cTn id="57" presetID="1" presetClass="entr" presetSubtype="0" fill="hold" grpId="0" nodeType="withEffect">
                                  <p:stCondLst>
                                    <p:cond delay="0"/>
                                  </p:stCondLst>
                                  <p:childTnLst>
                                    <p:set>
                                      <p:cBhvr>
                                        <p:cTn id="58" dur="1" fill="hold">
                                          <p:stCondLst>
                                            <p:cond delay="0"/>
                                          </p:stCondLst>
                                        </p:cTn>
                                        <p:tgtEl>
                                          <p:spTgt spid="10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4" grpId="1" animBg="1"/>
      <p:bldP spid="75" grpId="0" animBg="1"/>
      <p:bldP spid="75" grpId="1" animBg="1"/>
      <p:bldP spid="93" grpId="1" animBg="1"/>
      <p:bldP spid="93" grpId="2" animBg="1"/>
      <p:bldP spid="97" grpId="2" animBg="1"/>
      <p:bldP spid="97" grpId="3" animBg="1"/>
      <p:bldP spid="98" grpId="0" animBg="1"/>
      <p:bldP spid="98" grpId="1" animBg="1"/>
      <p:bldP spid="10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3" name="标题 1"/>
          <p:cNvSpPr txBox="1">
            <a:spLocks/>
          </p:cNvSpPr>
          <p:nvPr/>
        </p:nvSpPr>
        <p:spPr>
          <a:xfrm>
            <a:off x="-1000164" y="21429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4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目录</a:t>
            </a:r>
            <a:endParaRPr kumimoji="0" lang="zh-CN" altLang="en-US" sz="44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sp>
        <p:nvSpPr>
          <p:cNvPr id="4" name="标题 1"/>
          <p:cNvSpPr txBox="1">
            <a:spLocks/>
          </p:cNvSpPr>
          <p:nvPr/>
        </p:nvSpPr>
        <p:spPr>
          <a:xfrm>
            <a:off x="314324" y="1560522"/>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1. Concept</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1000132" y="2285992"/>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6" name="标题 1"/>
          <p:cNvSpPr txBox="1">
            <a:spLocks/>
          </p:cNvSpPr>
          <p:nvPr/>
        </p:nvSpPr>
        <p:spPr>
          <a:xfrm>
            <a:off x="500034" y="2428868"/>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2. Procedure</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7" name="直接连接符 6"/>
          <p:cNvCxnSpPr/>
          <p:nvPr/>
        </p:nvCxnSpPr>
        <p:spPr>
          <a:xfrm>
            <a:off x="1000132" y="3143248"/>
            <a:ext cx="6929454" cy="0"/>
          </a:xfrm>
          <a:prstGeom prst="line">
            <a:avLst/>
          </a:prstGeom>
          <a:ln/>
        </p:spPr>
        <p:style>
          <a:lnRef idx="3">
            <a:schemeClr val="accent3"/>
          </a:lnRef>
          <a:fillRef idx="0">
            <a:schemeClr val="accent3"/>
          </a:fillRef>
          <a:effectRef idx="2">
            <a:schemeClr val="accent3"/>
          </a:effectRef>
          <a:fontRef idx="minor">
            <a:schemeClr val="tx1"/>
          </a:fontRef>
        </p:style>
      </p:cxnSp>
      <p:sp>
        <p:nvSpPr>
          <p:cNvPr id="8" name="标题 1"/>
          <p:cNvSpPr txBox="1">
            <a:spLocks/>
          </p:cNvSpPr>
          <p:nvPr/>
        </p:nvSpPr>
        <p:spPr>
          <a:xfrm>
            <a:off x="1000100" y="3357562"/>
            <a:ext cx="9072626" cy="654032"/>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3. Indication/Contraindication</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9" name="直接连接符 8"/>
          <p:cNvCxnSpPr/>
          <p:nvPr/>
        </p:nvCxnSpPr>
        <p:spPr>
          <a:xfrm>
            <a:off x="1000100" y="4070354"/>
            <a:ext cx="6929486"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10" name="标题 1"/>
          <p:cNvSpPr txBox="1">
            <a:spLocks/>
          </p:cNvSpPr>
          <p:nvPr/>
        </p:nvSpPr>
        <p:spPr>
          <a:xfrm>
            <a:off x="928662" y="4286256"/>
            <a:ext cx="3900486" cy="654032"/>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6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4. Complications</a:t>
            </a:r>
            <a:endParaRPr kumimoji="0" lang="zh-CN" altLang="en-US" sz="36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endParaRPr>
          </a:p>
        </p:txBody>
      </p:sp>
      <p:cxnSp>
        <p:nvCxnSpPr>
          <p:cNvPr id="11" name="直接连接符 10"/>
          <p:cNvCxnSpPr/>
          <p:nvPr/>
        </p:nvCxnSpPr>
        <p:spPr>
          <a:xfrm flipV="1">
            <a:off x="1000100" y="4989546"/>
            <a:ext cx="6929486" cy="11090"/>
          </a:xfrm>
          <a:prstGeom prst="line">
            <a:avLst/>
          </a:prstGeom>
          <a:ln/>
        </p:spPr>
        <p:style>
          <a:lnRef idx="3">
            <a:schemeClr val="accent3"/>
          </a:lnRef>
          <a:fillRef idx="0">
            <a:schemeClr val="accent3"/>
          </a:fillRef>
          <a:effectRef idx="2">
            <a:schemeClr val="accent3"/>
          </a:effectRef>
          <a:fontRef idx="minor">
            <a:schemeClr val="tx1"/>
          </a:fontRef>
        </p:style>
      </p:cxnSp>
      <p:sp>
        <p:nvSpPr>
          <p:cNvPr id="12" name="矩形 11"/>
          <p:cNvSpPr/>
          <p:nvPr/>
        </p:nvSpPr>
        <p:spPr>
          <a:xfrm>
            <a:off x="357158" y="1285860"/>
            <a:ext cx="8501122" cy="2000264"/>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0" y="4357694"/>
            <a:ext cx="9144000" cy="857256"/>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2"/>
          <p:cNvPicPr>
            <a:picLocks noChangeAspect="1" noChangeArrowheads="1"/>
          </p:cNvPicPr>
          <p:nvPr/>
        </p:nvPicPr>
        <p:blipFill>
          <a:blip r:embed="rId2" cstate="email"/>
          <a:srcRect/>
          <a:stretch>
            <a:fillRect/>
          </a:stretch>
        </p:blipFill>
        <p:spPr bwMode="auto">
          <a:xfrm>
            <a:off x="-142876" y="5072074"/>
            <a:ext cx="9358346"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endParaRPr lang="zh-CN" altLang="en-US" dirty="0"/>
          </a:p>
        </p:txBody>
      </p:sp>
      <p:cxnSp>
        <p:nvCxnSpPr>
          <p:cNvPr id="4" name="直接连接符 3"/>
          <p:cNvCxnSpPr/>
          <p:nvPr/>
        </p:nvCxnSpPr>
        <p:spPr>
          <a:xfrm>
            <a:off x="0" y="928670"/>
            <a:ext cx="9144000" cy="1588"/>
          </a:xfrm>
          <a:prstGeom prst="line">
            <a:avLst/>
          </a:prstGeom>
          <a:ln/>
        </p:spPr>
        <p:style>
          <a:lnRef idx="3">
            <a:schemeClr val="accent3"/>
          </a:lnRef>
          <a:fillRef idx="0">
            <a:schemeClr val="accent3"/>
          </a:fillRef>
          <a:effectRef idx="2">
            <a:schemeClr val="accent3"/>
          </a:effectRef>
          <a:fontRef idx="minor">
            <a:schemeClr val="tx1"/>
          </a:fontRef>
        </p:style>
      </p:cxnSp>
      <p:sp>
        <p:nvSpPr>
          <p:cNvPr id="5" name="标题 1"/>
          <p:cNvSpPr txBox="1">
            <a:spLocks/>
          </p:cNvSpPr>
          <p:nvPr/>
        </p:nvSpPr>
        <p:spPr>
          <a:xfrm>
            <a:off x="-500098" y="142852"/>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标题 1"/>
          <p:cNvSpPr txBox="1">
            <a:spLocks/>
          </p:cNvSpPr>
          <p:nvPr/>
        </p:nvSpPr>
        <p:spPr>
          <a:xfrm>
            <a:off x="-328618" y="203200"/>
            <a:ext cx="3900486" cy="654032"/>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400" b="0" i="0" u="none" strike="noStrike" kern="1200" cap="none" spc="0" normalizeH="0" baseline="0" noProof="0" dirty="0" smtClean="0">
                <a:ln>
                  <a:noFill/>
                </a:ln>
                <a:solidFill>
                  <a:schemeClr val="tx1"/>
                </a:solidFill>
                <a:effectLst/>
                <a:uLnTx/>
                <a:uFillTx/>
                <a:latin typeface="+mj-lt"/>
                <a:ea typeface="+mj-ea"/>
                <a:cs typeface="+mj-cs"/>
              </a:rPr>
              <a:t>Indication</a:t>
            </a:r>
            <a:endParaRPr kumimoji="0" lang="zh-CN"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矩形 8"/>
          <p:cNvSpPr/>
          <p:nvPr/>
        </p:nvSpPr>
        <p:spPr>
          <a:xfrm>
            <a:off x="0" y="1071546"/>
            <a:ext cx="5572132" cy="57864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内容占位符 7" descr="Human_Body.jpg"/>
          <p:cNvPicPr>
            <a:picLocks noChangeAspect="1"/>
          </p:cNvPicPr>
          <p:nvPr/>
        </p:nvPicPr>
        <p:blipFill>
          <a:blip r:embed="rId3" cstate="email"/>
          <a:srcRect/>
          <a:stretch>
            <a:fillRect/>
          </a:stretch>
        </p:blipFill>
        <p:spPr>
          <a:xfrm>
            <a:off x="1000100" y="1071546"/>
            <a:ext cx="2143140" cy="5772658"/>
          </a:xfrm>
          <a:prstGeom prst="rect">
            <a:avLst/>
          </a:prstGeom>
          <a:ln>
            <a:noFill/>
          </a:ln>
        </p:spPr>
      </p:pic>
      <p:sp>
        <p:nvSpPr>
          <p:cNvPr id="11" name="圆角矩形 10"/>
          <p:cNvSpPr/>
          <p:nvPr/>
        </p:nvSpPr>
        <p:spPr>
          <a:xfrm>
            <a:off x="1357290" y="3429000"/>
            <a:ext cx="1285884" cy="3429024"/>
          </a:xfrm>
          <a:prstGeom prst="roundRect">
            <a:avLst/>
          </a:prstGeom>
          <a:solidFill>
            <a:srgbClr val="FE7606">
              <a:alpha val="54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428728" y="3143248"/>
            <a:ext cx="1204922" cy="500066"/>
          </a:xfrm>
          <a:prstGeom prst="roundRect">
            <a:avLst/>
          </a:prstGeom>
          <a:solidFill>
            <a:srgbClr val="FE7606">
              <a:alpha val="54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cxnSp>
        <p:nvCxnSpPr>
          <p:cNvPr id="22" name="肘形连接符 21"/>
          <p:cNvCxnSpPr>
            <a:stCxn id="20" idx="3"/>
            <a:endCxn id="23" idx="1"/>
          </p:cNvCxnSpPr>
          <p:nvPr/>
        </p:nvCxnSpPr>
        <p:spPr>
          <a:xfrm flipV="1">
            <a:off x="2633650" y="2893215"/>
            <a:ext cx="2724168" cy="500066"/>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
        <p:nvSpPr>
          <p:cNvPr id="23" name="圆角矩形 22"/>
          <p:cNvSpPr/>
          <p:nvPr/>
        </p:nvSpPr>
        <p:spPr>
          <a:xfrm>
            <a:off x="5357818" y="2428868"/>
            <a:ext cx="2357454" cy="92869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zh-CN" altLang="en-US" sz="3200" dirty="0" smtClean="0">
                <a:latin typeface="+mn-ea"/>
              </a:rPr>
              <a:t>下腹，盆腔</a:t>
            </a:r>
            <a:endParaRPr lang="en-US" altLang="zh-CN" sz="3200" dirty="0" smtClean="0">
              <a:latin typeface="+mn-ea"/>
            </a:endParaRPr>
          </a:p>
        </p:txBody>
      </p:sp>
      <p:sp>
        <p:nvSpPr>
          <p:cNvPr id="24" name="圆角矩形 23"/>
          <p:cNvSpPr/>
          <p:nvPr/>
        </p:nvSpPr>
        <p:spPr>
          <a:xfrm>
            <a:off x="2000232" y="4214818"/>
            <a:ext cx="785818" cy="2643182"/>
          </a:xfrm>
          <a:prstGeom prst="roundRect">
            <a:avLst/>
          </a:prstGeom>
          <a:solidFill>
            <a:srgbClr val="FE7606">
              <a:alpha val="37000"/>
            </a:srgb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cxnSp>
        <p:nvCxnSpPr>
          <p:cNvPr id="25" name="肘形连接符 24"/>
          <p:cNvCxnSpPr/>
          <p:nvPr/>
        </p:nvCxnSpPr>
        <p:spPr>
          <a:xfrm flipV="1">
            <a:off x="2786050" y="5000636"/>
            <a:ext cx="2571768" cy="423866"/>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
        <p:nvSpPr>
          <p:cNvPr id="29" name="圆角矩形 28"/>
          <p:cNvSpPr/>
          <p:nvPr/>
        </p:nvSpPr>
        <p:spPr>
          <a:xfrm>
            <a:off x="5357818" y="4572008"/>
            <a:ext cx="2357454" cy="92869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3200" dirty="0" smtClean="0">
                <a:latin typeface="+mn-ea"/>
              </a:rPr>
              <a:t>下肢</a:t>
            </a:r>
            <a:endParaRPr lang="en-US" altLang="zh-CN" sz="3200" dirty="0" smtClean="0">
              <a:latin typeface="+mn-ea"/>
            </a:endParaRPr>
          </a:p>
        </p:txBody>
      </p:sp>
      <p:sp>
        <p:nvSpPr>
          <p:cNvPr id="31" name="圆角矩形 30"/>
          <p:cNvSpPr/>
          <p:nvPr/>
        </p:nvSpPr>
        <p:spPr>
          <a:xfrm>
            <a:off x="1428728" y="3643314"/>
            <a:ext cx="1204922" cy="500066"/>
          </a:xfrm>
          <a:prstGeom prst="roundRect">
            <a:avLst/>
          </a:prstGeom>
          <a:solidFill>
            <a:srgbClr val="FE7606">
              <a:alpha val="47000"/>
            </a:srgb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cxnSp>
        <p:nvCxnSpPr>
          <p:cNvPr id="32" name="肘形连接符 31"/>
          <p:cNvCxnSpPr>
            <a:endCxn id="34" idx="1"/>
          </p:cNvCxnSpPr>
          <p:nvPr/>
        </p:nvCxnSpPr>
        <p:spPr>
          <a:xfrm>
            <a:off x="2643174" y="3964784"/>
            <a:ext cx="2714644" cy="1"/>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
        <p:nvSpPr>
          <p:cNvPr id="34" name="圆角矩形 33"/>
          <p:cNvSpPr/>
          <p:nvPr/>
        </p:nvSpPr>
        <p:spPr>
          <a:xfrm>
            <a:off x="5357818" y="3500438"/>
            <a:ext cx="2357454" cy="92869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zh-CN" altLang="en-US" sz="3200" dirty="0" smtClean="0">
                <a:latin typeface="+mn-ea"/>
              </a:rPr>
              <a:t>肛门会阴部</a:t>
            </a:r>
            <a:endParaRPr lang="zh-CN" altLang="en-US" sz="3200" dirty="0">
              <a:latin typeface="+mn-ea"/>
            </a:endParaRPr>
          </a:p>
        </p:txBody>
      </p:sp>
      <p:sp>
        <p:nvSpPr>
          <p:cNvPr id="35" name="左右箭头 34"/>
          <p:cNvSpPr/>
          <p:nvPr/>
        </p:nvSpPr>
        <p:spPr>
          <a:xfrm>
            <a:off x="5072066" y="1071546"/>
            <a:ext cx="2786082" cy="1000132"/>
          </a:xfrm>
          <a:prstGeom prst="lef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en-US" altLang="zh-CN" sz="2800" dirty="0" smtClean="0">
                <a:latin typeface="+mn-ea"/>
              </a:rPr>
              <a:t>   2-3</a:t>
            </a:r>
            <a:r>
              <a:rPr lang="zh-CN" altLang="en-US" sz="2800" dirty="0" smtClean="0">
                <a:latin typeface="+mn-ea"/>
              </a:rPr>
              <a:t>小时内</a:t>
            </a:r>
            <a:endParaRPr lang="en-US" altLang="zh-CN" sz="2800" dirty="0" smtClean="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3" grpId="0" animBg="1"/>
      <p:bldP spid="24" grpId="0" animBg="1"/>
      <p:bldP spid="29" grpId="0" animBg="1"/>
      <p:bldP spid="31" grpId="0" animBg="1"/>
      <p:bldP spid="34" grpId="0" animBg="1"/>
    </p:bldLst>
  </p:timing>
</p:sld>
</file>

<file path=ppt/theme/theme1.xml><?xml version="1.0" encoding="utf-8"?>
<a:theme xmlns:a="http://schemas.openxmlformats.org/drawingml/2006/main" name="Office 主题">
  <a:themeElements>
    <a:clrScheme name="视点">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视点">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988</TotalTime>
  <Words>1491</Words>
  <Application>Microsoft Office PowerPoint</Application>
  <PresentationFormat>全屏显示(4:3)</PresentationFormat>
  <Paragraphs>289</Paragraphs>
  <Slides>30</Slides>
  <Notes>16</Notes>
  <HiddenSlides>0</HiddenSlides>
  <MMClips>0</MMClips>
  <ScaleCrop>false</ScaleCrop>
  <HeadingPairs>
    <vt:vector size="6" baseType="variant">
      <vt:variant>
        <vt:lpstr>主题</vt:lpstr>
      </vt:variant>
      <vt:variant>
        <vt:i4>5</vt:i4>
      </vt:variant>
      <vt:variant>
        <vt:lpstr>嵌入 OLE 服务器</vt:lpstr>
      </vt:variant>
      <vt:variant>
        <vt:i4>1</vt:i4>
      </vt:variant>
      <vt:variant>
        <vt:lpstr>幻灯片标题</vt:lpstr>
      </vt:variant>
      <vt:variant>
        <vt:i4>30</vt:i4>
      </vt:variant>
    </vt:vector>
  </HeadingPairs>
  <TitlesOfParts>
    <vt:vector size="36" baseType="lpstr">
      <vt:lpstr>Office 主题</vt:lpstr>
      <vt:lpstr>Modèle par défaut</vt:lpstr>
      <vt:lpstr>1_Modèle par défaut</vt:lpstr>
      <vt:lpstr>2_Modèle par défaut</vt:lpstr>
      <vt:lpstr>3_Modèle par défaut</vt:lpstr>
      <vt:lpstr>BMP 图象</vt:lpstr>
      <vt:lpstr>PowerPoint 演示文稿</vt:lpstr>
      <vt:lpstr>PowerPoint 演示文稿</vt:lpstr>
      <vt:lpstr>PowerPoint 演示文稿</vt:lpstr>
      <vt:lpstr>Concept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1.Block of S2-S4 root   2.Opioids </vt:lpstr>
      <vt:lpstr>Transient neurologic symptoms(TNS)</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小牛奶</dc:creator>
  <cp:lastModifiedBy>微软中国</cp:lastModifiedBy>
  <cp:revision>182</cp:revision>
  <dcterms:created xsi:type="dcterms:W3CDTF">2011-07-19T16:04:45Z</dcterms:created>
  <dcterms:modified xsi:type="dcterms:W3CDTF">2011-09-05T07:06:21Z</dcterms:modified>
</cp:coreProperties>
</file>