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>
  <p:sldMasterIdLst>
    <p:sldMasterId id="2147483648" r:id="rId1"/>
  </p:sldMasterIdLst>
  <p:notesMasterIdLst>
    <p:notesMasterId r:id="rId88"/>
  </p:notesMasterIdLst>
  <p:sldIdLst>
    <p:sldId id="256" r:id="rId2"/>
    <p:sldId id="290" r:id="rId3"/>
    <p:sldId id="350" r:id="rId4"/>
    <p:sldId id="351" r:id="rId5"/>
    <p:sldId id="261" r:id="rId6"/>
    <p:sldId id="262" r:id="rId7"/>
    <p:sldId id="349" r:id="rId8"/>
    <p:sldId id="347" r:id="rId9"/>
    <p:sldId id="451" r:id="rId10"/>
    <p:sldId id="292" r:id="rId11"/>
    <p:sldId id="260" r:id="rId12"/>
    <p:sldId id="264" r:id="rId13"/>
    <p:sldId id="265" r:id="rId14"/>
    <p:sldId id="363" r:id="rId15"/>
    <p:sldId id="364" r:id="rId16"/>
    <p:sldId id="365" r:id="rId17"/>
    <p:sldId id="276" r:id="rId18"/>
    <p:sldId id="267" r:id="rId19"/>
    <p:sldId id="266" r:id="rId20"/>
    <p:sldId id="272" r:id="rId21"/>
    <p:sldId id="273" r:id="rId22"/>
    <p:sldId id="274" r:id="rId23"/>
    <p:sldId id="277" r:id="rId24"/>
    <p:sldId id="278" r:id="rId25"/>
    <p:sldId id="280" r:id="rId26"/>
    <p:sldId id="291" r:id="rId27"/>
    <p:sldId id="284" r:id="rId28"/>
    <p:sldId id="311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1" r:id="rId37"/>
    <p:sldId id="322" r:id="rId38"/>
    <p:sldId id="323" r:id="rId39"/>
    <p:sldId id="324" r:id="rId40"/>
    <p:sldId id="325" r:id="rId41"/>
    <p:sldId id="326" r:id="rId42"/>
    <p:sldId id="327" r:id="rId43"/>
    <p:sldId id="328" r:id="rId44"/>
    <p:sldId id="329" r:id="rId45"/>
    <p:sldId id="330" r:id="rId46"/>
    <p:sldId id="331" r:id="rId47"/>
    <p:sldId id="332" r:id="rId48"/>
    <p:sldId id="333" r:id="rId49"/>
    <p:sldId id="334" r:id="rId50"/>
    <p:sldId id="335" r:id="rId51"/>
    <p:sldId id="336" r:id="rId52"/>
    <p:sldId id="337" r:id="rId53"/>
    <p:sldId id="338" r:id="rId54"/>
    <p:sldId id="339" r:id="rId55"/>
    <p:sldId id="340" r:id="rId56"/>
    <p:sldId id="341" r:id="rId57"/>
    <p:sldId id="342" r:id="rId58"/>
    <p:sldId id="343" r:id="rId59"/>
    <p:sldId id="344" r:id="rId60"/>
    <p:sldId id="345" r:id="rId61"/>
    <p:sldId id="346" r:id="rId62"/>
    <p:sldId id="380" r:id="rId63"/>
    <p:sldId id="288" r:id="rId64"/>
    <p:sldId id="378" r:id="rId65"/>
    <p:sldId id="379" r:id="rId66"/>
    <p:sldId id="374" r:id="rId67"/>
    <p:sldId id="353" r:id="rId68"/>
    <p:sldId id="354" r:id="rId69"/>
    <p:sldId id="355" r:id="rId70"/>
    <p:sldId id="356" r:id="rId71"/>
    <p:sldId id="357" r:id="rId72"/>
    <p:sldId id="435" r:id="rId73"/>
    <p:sldId id="375" r:id="rId74"/>
    <p:sldId id="366" r:id="rId75"/>
    <p:sldId id="367" r:id="rId76"/>
    <p:sldId id="368" r:id="rId77"/>
    <p:sldId id="369" r:id="rId78"/>
    <p:sldId id="370" r:id="rId79"/>
    <p:sldId id="371" r:id="rId80"/>
    <p:sldId id="372" r:id="rId81"/>
    <p:sldId id="373" r:id="rId82"/>
    <p:sldId id="377" r:id="rId83"/>
    <p:sldId id="448" r:id="rId84"/>
    <p:sldId id="449" r:id="rId85"/>
    <p:sldId id="450" r:id="rId86"/>
    <p:sldId id="289" r:id="rId8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600" b="1" kern="1200">
        <a:solidFill>
          <a:srgbClr val="003366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rgbClr val="003366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rgbClr val="003366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rgbClr val="003366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rgbClr val="003366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3600" b="1" kern="1200">
        <a:solidFill>
          <a:srgbClr val="003366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3600" b="1" kern="1200">
        <a:solidFill>
          <a:srgbClr val="003366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3600" b="1" kern="1200">
        <a:solidFill>
          <a:srgbClr val="003366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3600" b="1" kern="1200">
        <a:solidFill>
          <a:srgbClr val="003366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1">
          <p15:clr>
            <a:srgbClr val="A4A3A4"/>
          </p15:clr>
        </p15:guide>
        <p15:guide id="2" pos="29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B37F50"/>
    <a:srgbClr val="B78A0D"/>
    <a:srgbClr val="A89663"/>
    <a:srgbClr val="000099"/>
    <a:srgbClr val="D66C94"/>
    <a:srgbClr val="B73365"/>
    <a:srgbClr val="005DA8"/>
    <a:srgbClr val="EEC4D4"/>
    <a:srgbClr val="4FA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6454" autoAdjust="0"/>
  </p:normalViewPr>
  <p:slideViewPr>
    <p:cSldViewPr>
      <p:cViewPr varScale="1">
        <p:scale>
          <a:sx n="110" d="100"/>
          <a:sy n="110" d="100"/>
        </p:scale>
        <p:origin x="-888" y="-90"/>
      </p:cViewPr>
      <p:guideLst>
        <p:guide orient="horz" pos="2111"/>
        <p:guide pos="29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88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17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C23FB3E-880D-4AC4-9F44-5EAE2FE00B60}" type="slidenum">
              <a:rPr lang="zh-CN" altLang="en-US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13785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DB753CDA-38F5-49D5-A8C2-9FFCDA0F243C}" type="slidenum">
              <a:rPr lang="zh-CN" altLang="en-US" smtClean="0">
                <a:latin typeface="Calibri" panose="020F0502020204030204" pitchFamily="34" charset="0"/>
              </a:rPr>
              <a:t>1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191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9213AAAF-34D0-4BDB-BFA6-D84BB07720CF}" type="slidenum">
              <a:rPr lang="zh-CN" altLang="en-US" smtClean="0">
                <a:latin typeface="Calibri" panose="020F0502020204030204" pitchFamily="34" charset="0"/>
              </a:rPr>
              <a:t>16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5874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855C38-886F-4B33-B09D-F5523E847D87}" type="slidenum">
              <a:rPr lang="zh-CN" altLang="en-US" smtClean="0">
                <a:latin typeface="Calibri" panose="020F0502020204030204" pitchFamily="34" charset="0"/>
              </a:rPr>
              <a:t>17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2343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855C38-886F-4B33-B09D-F5523E847D87}" type="slidenum">
              <a:rPr lang="zh-CN" altLang="en-US" smtClean="0">
                <a:latin typeface="Calibri" panose="020F0502020204030204" pitchFamily="34" charset="0"/>
              </a:rPr>
              <a:t>18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829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283307E-897E-447D-919B-32AE1187CB0B}" type="slidenum">
              <a:rPr lang="zh-CN" altLang="en-US" smtClean="0">
                <a:latin typeface="Calibri" panose="020F0502020204030204" pitchFamily="34" charset="0"/>
              </a:rPr>
              <a:t>19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4075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3084BC4-37CF-464A-820B-64559DA530C1}" type="slidenum">
              <a:rPr lang="zh-CN" altLang="en-US" smtClean="0"/>
              <a:t>20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888826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3084BC4-37CF-464A-820B-64559DA530C1}" type="slidenum">
              <a:rPr lang="zh-CN" altLang="en-US" smtClean="0"/>
              <a:t>21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7500193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EB470F4-265C-4509-BBE4-09926ABF98E2}" type="slidenum">
              <a:rPr lang="zh-CN" altLang="en-US" smtClean="0">
                <a:latin typeface="Calibri" panose="020F0502020204030204" pitchFamily="34" charset="0"/>
              </a:rPr>
              <a:t>22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4365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FD8872A8-5761-45C6-A0CE-559968E6A318}" type="slidenum">
              <a:rPr lang="zh-CN" altLang="en-US" smtClean="0">
                <a:latin typeface="Calibri" panose="020F0502020204030204" pitchFamily="34" charset="0"/>
              </a:rPr>
              <a:t>24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918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797E81D3-B824-4E9D-94B3-B1F6DCD7639F}" type="slidenum">
              <a:rPr lang="zh-CN" altLang="en-US" smtClean="0">
                <a:latin typeface="Calibri" panose="020F0502020204030204" pitchFamily="34" charset="0"/>
              </a:rPr>
              <a:t>62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250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  <a:t>66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49155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6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7168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  <a:t>2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34819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20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51438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  <a:t>68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50179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80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r>
              <a:rPr lang="zh-CN" altLang="en-US" dirty="0">
                <a:ea typeface="宋体" panose="02010600030101010101" pitchFamily="2" charset="-122"/>
              </a:rPr>
              <a:t>这是我们部门今后强调的重点工作。</a:t>
            </a:r>
          </a:p>
        </p:txBody>
      </p:sp>
    </p:spTree>
    <p:extLst>
      <p:ext uri="{BB962C8B-B14F-4D97-AF65-F5344CB8AC3E}">
        <p14:creationId xmlns:p14="http://schemas.microsoft.com/office/powerpoint/2010/main" val="40051020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  <a:t>69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51203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4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10966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  <a:t>70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52227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8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87837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r>
              <a:rPr lang="zh-CN" altLang="en-US" dirty="0"/>
              <a:t>其他场景：工作汇报，总需要盯着领导，只有当领导在的时候才能得到批示</a:t>
            </a:r>
            <a:endParaRPr lang="en-US" altLang="zh-CN" dirty="0"/>
          </a:p>
          <a:p>
            <a:pPr lvl="0"/>
            <a:endParaRPr lang="zh-CN" altLang="en-US" dirty="0"/>
          </a:p>
        </p:txBody>
      </p:sp>
      <p:sp>
        <p:nvSpPr>
          <p:cNvPr id="440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b="0" dirty="0"/>
              <a:t>80</a:t>
            </a:fld>
            <a:endParaRPr lang="zh-CN" alt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22292553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  <a:t>82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53251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2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9279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  <a:t>83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54275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6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59152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  <a:t>84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55299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300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6128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ea typeface="宋体" panose="02010600030101010101" pitchFamily="2" charset="-122"/>
              </a:rPr>
              <a:t>3</a:t>
            </a:fld>
            <a:endParaRPr lang="zh-CN" altLang="en-US" sz="1200" dirty="0">
              <a:ea typeface="宋体" panose="02010600030101010101" pitchFamily="2" charset="-122"/>
            </a:endParaRPr>
          </a:p>
        </p:txBody>
      </p:sp>
      <p:sp>
        <p:nvSpPr>
          <p:cNvPr id="36867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6868" name="Rectangle 3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6382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855C38-886F-4B33-B09D-F5523E847D87}" type="slidenum">
              <a:rPr lang="zh-CN" altLang="en-US" smtClean="0">
                <a:latin typeface="Calibri" panose="020F0502020204030204" pitchFamily="34" charset="0"/>
              </a:rPr>
              <a:t>8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0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6951075-8CB9-40B0-BA7D-5DBE35962F24}" type="slidenum">
              <a:rPr lang="zh-CN" altLang="en-US" smtClean="0">
                <a:latin typeface="Calibri" panose="020F0502020204030204" pitchFamily="34" charset="0"/>
              </a:rPr>
              <a:t>9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600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855C38-886F-4B33-B09D-F5523E847D87}" type="slidenum">
              <a:rPr lang="zh-CN" altLang="en-US" smtClean="0">
                <a:latin typeface="Calibri" panose="020F0502020204030204" pitchFamily="34" charset="0"/>
              </a:rPr>
              <a:t>10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61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855C38-886F-4B33-B09D-F5523E847D87}" type="slidenum">
              <a:rPr lang="zh-CN" altLang="en-US" smtClean="0">
                <a:latin typeface="Calibri" panose="020F0502020204030204" pitchFamily="34" charset="0"/>
              </a:rPr>
              <a:t>11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221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855C38-886F-4B33-B09D-F5523E847D87}" type="slidenum">
              <a:rPr lang="zh-CN" altLang="en-US" smtClean="0">
                <a:latin typeface="Calibri" panose="020F0502020204030204" pitchFamily="34" charset="0"/>
              </a:rPr>
              <a:t>12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388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r>
              <a:rPr lang="en-US" altLang="zh-CN" dirty="0"/>
              <a:t>CarbonCopy</a:t>
            </a:r>
            <a:endParaRPr lang="zh-CN" altLang="en-US" dirty="0"/>
          </a:p>
        </p:txBody>
      </p:sp>
      <p:sp>
        <p:nvSpPr>
          <p:cNvPr id="43012" name="Slide Number Placeholder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de-DE" altLang="en-US" sz="1200" b="0" dirty="0"/>
              <a:t>14</a:t>
            </a:fld>
            <a:endParaRPr lang="de-DE" alt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268364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-9331" y="4599992"/>
            <a:ext cx="6251511" cy="1875453"/>
          </a:xfrm>
          <a:custGeom>
            <a:avLst/>
            <a:gdLst>
              <a:gd name="connsiteX0" fmla="*/ 0 w 6251511"/>
              <a:gd name="connsiteY0" fmla="*/ 1875453 h 1875453"/>
              <a:gd name="connsiteX1" fmla="*/ 1278294 w 6251511"/>
              <a:gd name="connsiteY1" fmla="*/ 1838130 h 1875453"/>
              <a:gd name="connsiteX2" fmla="*/ 6251511 w 6251511"/>
              <a:gd name="connsiteY2" fmla="*/ 177281 h 1875453"/>
              <a:gd name="connsiteX3" fmla="*/ 5617029 w 6251511"/>
              <a:gd name="connsiteY3" fmla="*/ 0 h 1875453"/>
              <a:gd name="connsiteX4" fmla="*/ 0 w 6251511"/>
              <a:gd name="connsiteY4" fmla="*/ 1875453 h 1875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1511" h="1875453">
                <a:moveTo>
                  <a:pt x="0" y="1875453"/>
                </a:moveTo>
                <a:lnTo>
                  <a:pt x="1278294" y="1838130"/>
                </a:lnTo>
                <a:lnTo>
                  <a:pt x="6251511" y="177281"/>
                </a:lnTo>
                <a:lnTo>
                  <a:pt x="5617029" y="0"/>
                </a:lnTo>
                <a:lnTo>
                  <a:pt x="0" y="1875453"/>
                </a:lnTo>
                <a:close/>
              </a:path>
            </a:pathLst>
          </a:custGeom>
          <a:solidFill>
            <a:srgbClr val="F2E8E0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>
            <a:off x="387707" y="4881606"/>
            <a:ext cx="3126053" cy="1996796"/>
          </a:xfrm>
          <a:custGeom>
            <a:avLst/>
            <a:gdLst>
              <a:gd name="connsiteX0" fmla="*/ 1940768 w 3544064"/>
              <a:gd name="connsiteY0" fmla="*/ 0 h 2066465"/>
              <a:gd name="connsiteX1" fmla="*/ 3544064 w 3544064"/>
              <a:gd name="connsiteY1" fmla="*/ 2066465 h 2066465"/>
              <a:gd name="connsiteX2" fmla="*/ 2580829 w 3544064"/>
              <a:gd name="connsiteY2" fmla="*/ 2066465 h 2066465"/>
              <a:gd name="connsiteX3" fmla="*/ 0 w 3544064"/>
              <a:gd name="connsiteY3" fmla="*/ 316114 h 2066465"/>
              <a:gd name="connsiteX0-1" fmla="*/ 1487922 w 3544064"/>
              <a:gd name="connsiteY0-2" fmla="*/ 0 h 1988088"/>
              <a:gd name="connsiteX1-3" fmla="*/ 3544064 w 3544064"/>
              <a:gd name="connsiteY1-4" fmla="*/ 1988088 h 1988088"/>
              <a:gd name="connsiteX2-5" fmla="*/ 2580829 w 3544064"/>
              <a:gd name="connsiteY2-6" fmla="*/ 1988088 h 1988088"/>
              <a:gd name="connsiteX3-7" fmla="*/ 0 w 3544064"/>
              <a:gd name="connsiteY3-8" fmla="*/ 237737 h 1988088"/>
              <a:gd name="connsiteX4" fmla="*/ 1487922 w 3544064"/>
              <a:gd name="connsiteY4" fmla="*/ 0 h 1988088"/>
              <a:gd name="connsiteX0-9" fmla="*/ 1487922 w 3126053"/>
              <a:gd name="connsiteY0-10" fmla="*/ 0 h 1996796"/>
              <a:gd name="connsiteX1-11" fmla="*/ 3126053 w 3126053"/>
              <a:gd name="connsiteY1-12" fmla="*/ 1996796 h 1996796"/>
              <a:gd name="connsiteX2-13" fmla="*/ 2580829 w 3126053"/>
              <a:gd name="connsiteY2-14" fmla="*/ 1988088 h 1996796"/>
              <a:gd name="connsiteX3-15" fmla="*/ 0 w 3126053"/>
              <a:gd name="connsiteY3-16" fmla="*/ 237737 h 1996796"/>
              <a:gd name="connsiteX4-17" fmla="*/ 1487922 w 3126053"/>
              <a:gd name="connsiteY4-18" fmla="*/ 0 h 199679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3126053" h="1996796">
                <a:moveTo>
                  <a:pt x="1487922" y="0"/>
                </a:moveTo>
                <a:lnTo>
                  <a:pt x="3126053" y="1996796"/>
                </a:lnTo>
                <a:lnTo>
                  <a:pt x="2580829" y="1988088"/>
                </a:lnTo>
                <a:lnTo>
                  <a:pt x="0" y="237737"/>
                </a:lnTo>
                <a:lnTo>
                  <a:pt x="1487922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1390261" y="-46653"/>
            <a:ext cx="7744408" cy="5803641"/>
          </a:xfrm>
          <a:custGeom>
            <a:avLst/>
            <a:gdLst>
              <a:gd name="connsiteX0" fmla="*/ 1595535 w 7744408"/>
              <a:gd name="connsiteY0" fmla="*/ 0 h 5803641"/>
              <a:gd name="connsiteX1" fmla="*/ 0 w 7744408"/>
              <a:gd name="connsiteY1" fmla="*/ 2024743 h 5803641"/>
              <a:gd name="connsiteX2" fmla="*/ 7725747 w 7744408"/>
              <a:gd name="connsiteY2" fmla="*/ 5803641 h 5803641"/>
              <a:gd name="connsiteX3" fmla="*/ 7744408 w 7744408"/>
              <a:gd name="connsiteY3" fmla="*/ 2957804 h 5803641"/>
              <a:gd name="connsiteX4" fmla="*/ 970384 w 7744408"/>
              <a:gd name="connsiteY4" fmla="*/ 1744824 h 5803641"/>
              <a:gd name="connsiteX5" fmla="*/ 1847461 w 7744408"/>
              <a:gd name="connsiteY5" fmla="*/ 1110343 h 5803641"/>
              <a:gd name="connsiteX6" fmla="*/ 1595535 w 7744408"/>
              <a:gd name="connsiteY6" fmla="*/ 0 h 5803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44408" h="5803641">
                <a:moveTo>
                  <a:pt x="1595535" y="0"/>
                </a:moveTo>
                <a:lnTo>
                  <a:pt x="0" y="2024743"/>
                </a:lnTo>
                <a:lnTo>
                  <a:pt x="7725747" y="5803641"/>
                </a:lnTo>
                <a:lnTo>
                  <a:pt x="7744408" y="2957804"/>
                </a:lnTo>
                <a:lnTo>
                  <a:pt x="970384" y="1744824"/>
                </a:lnTo>
                <a:lnTo>
                  <a:pt x="1847461" y="1110343"/>
                </a:lnTo>
                <a:lnTo>
                  <a:pt x="1595535" y="0"/>
                </a:lnTo>
                <a:close/>
              </a:path>
            </a:pathLst>
          </a:custGeom>
          <a:solidFill>
            <a:srgbClr val="F2E8E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-9330" y="2725782"/>
            <a:ext cx="1084312" cy="1687795"/>
          </a:xfrm>
          <a:custGeom>
            <a:avLst/>
            <a:gdLst>
              <a:gd name="connsiteX0" fmla="*/ 914400 w 1660849"/>
              <a:gd name="connsiteY0" fmla="*/ 0 h 2080726"/>
              <a:gd name="connsiteX1" fmla="*/ 9331 w 1660849"/>
              <a:gd name="connsiteY1" fmla="*/ 578498 h 2080726"/>
              <a:gd name="connsiteX2" fmla="*/ 0 w 1660849"/>
              <a:gd name="connsiteY2" fmla="*/ 2080726 h 2080726"/>
              <a:gd name="connsiteX3" fmla="*/ 1660849 w 1660849"/>
              <a:gd name="connsiteY3" fmla="*/ 597159 h 2080726"/>
              <a:gd name="connsiteX4" fmla="*/ 914400 w 1660849"/>
              <a:gd name="connsiteY4" fmla="*/ 0 h 2080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0849" h="2080726">
                <a:moveTo>
                  <a:pt x="914400" y="0"/>
                </a:moveTo>
                <a:lnTo>
                  <a:pt x="9331" y="578498"/>
                </a:lnTo>
                <a:cubicBezTo>
                  <a:pt x="6221" y="1079241"/>
                  <a:pt x="3110" y="1579983"/>
                  <a:pt x="0" y="2080726"/>
                </a:cubicBezTo>
                <a:lnTo>
                  <a:pt x="1660849" y="597159"/>
                </a:lnTo>
                <a:lnTo>
                  <a:pt x="91440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316669">
            <a:off x="-9146" y="1847375"/>
            <a:ext cx="1015181" cy="1545857"/>
          </a:xfrm>
          <a:custGeom>
            <a:avLst/>
            <a:gdLst>
              <a:gd name="connsiteX0" fmla="*/ 222079 w 1015181"/>
              <a:gd name="connsiteY0" fmla="*/ 0 h 1545857"/>
              <a:gd name="connsiteX1" fmla="*/ 1015181 w 1015181"/>
              <a:gd name="connsiteY1" fmla="*/ 727788 h 1545857"/>
              <a:gd name="connsiteX2" fmla="*/ 75273 w 1015181"/>
              <a:gd name="connsiteY2" fmla="*/ 1545857 h 1545857"/>
              <a:gd name="connsiteX3" fmla="*/ 0 w 1015181"/>
              <a:gd name="connsiteY3" fmla="*/ 731010 h 1545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5181" h="1545857">
                <a:moveTo>
                  <a:pt x="222079" y="0"/>
                </a:moveTo>
                <a:lnTo>
                  <a:pt x="1015181" y="727788"/>
                </a:lnTo>
                <a:lnTo>
                  <a:pt x="75273" y="1545857"/>
                </a:lnTo>
                <a:lnTo>
                  <a:pt x="0" y="73101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7098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1443756" y="-18661"/>
            <a:ext cx="1744825" cy="1073021"/>
          </a:xfrm>
          <a:custGeom>
            <a:avLst/>
            <a:gdLst>
              <a:gd name="connsiteX0" fmla="*/ 0 w 1744825"/>
              <a:gd name="connsiteY0" fmla="*/ 0 h 1073021"/>
              <a:gd name="connsiteX1" fmla="*/ 1744825 w 1744825"/>
              <a:gd name="connsiteY1" fmla="*/ 1073021 h 1073021"/>
              <a:gd name="connsiteX2" fmla="*/ 1492898 w 1744825"/>
              <a:gd name="connsiteY2" fmla="*/ 9331 h 1073021"/>
              <a:gd name="connsiteX3" fmla="*/ 0 w 1744825"/>
              <a:gd name="connsiteY3" fmla="*/ 0 h 1073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825" h="1073021">
                <a:moveTo>
                  <a:pt x="0" y="0"/>
                </a:moveTo>
                <a:lnTo>
                  <a:pt x="1744825" y="1073021"/>
                </a:lnTo>
                <a:lnTo>
                  <a:pt x="1492898" y="93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4392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-18661" y="5421086"/>
            <a:ext cx="1287624" cy="1035698"/>
          </a:xfrm>
          <a:custGeom>
            <a:avLst/>
            <a:gdLst>
              <a:gd name="connsiteX0" fmla="*/ 149290 w 1287624"/>
              <a:gd name="connsiteY0" fmla="*/ 37322 h 1035698"/>
              <a:gd name="connsiteX1" fmla="*/ 1287624 w 1287624"/>
              <a:gd name="connsiteY1" fmla="*/ 1017036 h 1035698"/>
              <a:gd name="connsiteX2" fmla="*/ 27992 w 1287624"/>
              <a:gd name="connsiteY2" fmla="*/ 1035698 h 1035698"/>
              <a:gd name="connsiteX3" fmla="*/ 0 w 1287624"/>
              <a:gd name="connsiteY3" fmla="*/ 0 h 1035698"/>
              <a:gd name="connsiteX4" fmla="*/ 149290 w 1287624"/>
              <a:gd name="connsiteY4" fmla="*/ 37322 h 103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7624" h="1035698">
                <a:moveTo>
                  <a:pt x="149290" y="37322"/>
                </a:moveTo>
                <a:lnTo>
                  <a:pt x="1287624" y="1017036"/>
                </a:lnTo>
                <a:lnTo>
                  <a:pt x="27992" y="1035698"/>
                </a:lnTo>
                <a:lnTo>
                  <a:pt x="0" y="0"/>
                </a:lnTo>
                <a:lnTo>
                  <a:pt x="149290" y="37322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4392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19286" y="5466402"/>
            <a:ext cx="1384989" cy="678916"/>
          </a:xfrm>
          <a:custGeom>
            <a:avLst/>
            <a:gdLst>
              <a:gd name="connsiteX0" fmla="*/ 0 w 1903445"/>
              <a:gd name="connsiteY0" fmla="*/ 9330 h 933061"/>
              <a:gd name="connsiteX1" fmla="*/ 1903445 w 1903445"/>
              <a:gd name="connsiteY1" fmla="*/ 933061 h 933061"/>
              <a:gd name="connsiteX2" fmla="*/ 429208 w 1903445"/>
              <a:gd name="connsiteY2" fmla="*/ 0 h 933061"/>
              <a:gd name="connsiteX3" fmla="*/ 0 w 1903445"/>
              <a:gd name="connsiteY3" fmla="*/ 9330 h 933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3445" h="933061">
                <a:moveTo>
                  <a:pt x="0" y="9330"/>
                </a:moveTo>
                <a:lnTo>
                  <a:pt x="1903445" y="933061"/>
                </a:lnTo>
                <a:lnTo>
                  <a:pt x="429208" y="0"/>
                </a:lnTo>
                <a:lnTo>
                  <a:pt x="0" y="933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-9330" y="-18661"/>
            <a:ext cx="4650999" cy="5486399"/>
            <a:chOff x="-9331" y="-18661"/>
            <a:chExt cx="6830009" cy="5486400"/>
          </a:xfrm>
        </p:grpSpPr>
        <p:sp>
          <p:nvSpPr>
            <p:cNvPr id="7" name="任意多边形 6"/>
            <p:cNvSpPr/>
            <p:nvPr userDrawn="1"/>
          </p:nvSpPr>
          <p:spPr>
            <a:xfrm>
              <a:off x="-9331" y="-9331"/>
              <a:ext cx="6830009" cy="5477070"/>
            </a:xfrm>
            <a:custGeom>
              <a:avLst/>
              <a:gdLst>
                <a:gd name="connsiteX0" fmla="*/ 0 w 6830009"/>
                <a:gd name="connsiteY0" fmla="*/ 4432041 h 5477070"/>
                <a:gd name="connsiteX1" fmla="*/ 0 w 6830009"/>
                <a:gd name="connsiteY1" fmla="*/ 5477070 h 5477070"/>
                <a:gd name="connsiteX2" fmla="*/ 4058817 w 6830009"/>
                <a:gd name="connsiteY2" fmla="*/ 4917233 h 5477070"/>
                <a:gd name="connsiteX3" fmla="*/ 6830009 w 6830009"/>
                <a:gd name="connsiteY3" fmla="*/ 0 h 5477070"/>
                <a:gd name="connsiteX4" fmla="*/ 4506686 w 6830009"/>
                <a:gd name="connsiteY4" fmla="*/ 326572 h 5477070"/>
                <a:gd name="connsiteX5" fmla="*/ 0 w 6830009"/>
                <a:gd name="connsiteY5" fmla="*/ 4432041 h 5477070"/>
                <a:gd name="connsiteX0-1" fmla="*/ 0 w 6830009"/>
                <a:gd name="connsiteY0-2" fmla="*/ 4432041 h 5477070"/>
                <a:gd name="connsiteX1-3" fmla="*/ 0 w 6830009"/>
                <a:gd name="connsiteY1-4" fmla="*/ 5477070 h 5477070"/>
                <a:gd name="connsiteX2-5" fmla="*/ 3201984 w 6830009"/>
                <a:gd name="connsiteY2-6" fmla="*/ 5030445 h 5477070"/>
                <a:gd name="connsiteX3-7" fmla="*/ 6830009 w 6830009"/>
                <a:gd name="connsiteY3-8" fmla="*/ 0 h 5477070"/>
                <a:gd name="connsiteX4-9" fmla="*/ 4506686 w 6830009"/>
                <a:gd name="connsiteY4-10" fmla="*/ 326572 h 5477070"/>
                <a:gd name="connsiteX5-11" fmla="*/ 0 w 6830009"/>
                <a:gd name="connsiteY5-12" fmla="*/ 4432041 h 547707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6830009" h="5477070">
                  <a:moveTo>
                    <a:pt x="0" y="4432041"/>
                  </a:moveTo>
                  <a:lnTo>
                    <a:pt x="0" y="5477070"/>
                  </a:lnTo>
                  <a:lnTo>
                    <a:pt x="3201984" y="5030445"/>
                  </a:lnTo>
                  <a:lnTo>
                    <a:pt x="6830009" y="0"/>
                  </a:lnTo>
                  <a:lnTo>
                    <a:pt x="4506686" y="326572"/>
                  </a:lnTo>
                  <a:lnTo>
                    <a:pt x="0" y="443204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 userDrawn="1"/>
          </p:nvSpPr>
          <p:spPr>
            <a:xfrm>
              <a:off x="4068147" y="-18661"/>
              <a:ext cx="2724539" cy="335902"/>
            </a:xfrm>
            <a:custGeom>
              <a:avLst/>
              <a:gdLst>
                <a:gd name="connsiteX0" fmla="*/ 0 w 2724539"/>
                <a:gd name="connsiteY0" fmla="*/ 0 h 335902"/>
                <a:gd name="connsiteX1" fmla="*/ 485192 w 2724539"/>
                <a:gd name="connsiteY1" fmla="*/ 335902 h 335902"/>
                <a:gd name="connsiteX2" fmla="*/ 2724539 w 2724539"/>
                <a:gd name="connsiteY2" fmla="*/ 18661 h 335902"/>
                <a:gd name="connsiteX3" fmla="*/ 0 w 2724539"/>
                <a:gd name="connsiteY3" fmla="*/ 0 h 33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24539" h="335902">
                  <a:moveTo>
                    <a:pt x="0" y="0"/>
                  </a:moveTo>
                  <a:lnTo>
                    <a:pt x="485192" y="335902"/>
                  </a:lnTo>
                  <a:lnTo>
                    <a:pt x="2724539" y="186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KSO_CT1"/>
          <p:cNvSpPr>
            <a:spLocks noGrp="1"/>
          </p:cNvSpPr>
          <p:nvPr>
            <p:ph type="ctrTitle" hasCustomPrompt="1"/>
          </p:nvPr>
        </p:nvSpPr>
        <p:spPr>
          <a:xfrm>
            <a:off x="4093025" y="1271449"/>
            <a:ext cx="4521572" cy="2418633"/>
          </a:xfrm>
        </p:spPr>
        <p:txBody>
          <a:bodyPr anchor="b">
            <a:normAutofit/>
          </a:bodyPr>
          <a:lstStyle>
            <a:lvl1pPr algn="r">
              <a:lnSpc>
                <a:spcPct val="110000"/>
              </a:lnSpc>
              <a:defRPr sz="4800" b="1" cap="none" spc="0" baseline="0">
                <a:ln w="15875">
                  <a:solidFill>
                    <a:schemeClr val="bg1"/>
                  </a:solidFill>
                  <a:prstDash val="solid"/>
                </a:ln>
                <a:pattFill prst="dkDnDiag">
                  <a:fgClr>
                    <a:schemeClr val="accent1">
                      <a:lumMod val="75000"/>
                    </a:schemeClr>
                  </a:fgClr>
                  <a:bgClr>
                    <a:schemeClr val="accent1">
                      <a:lumMod val="50000"/>
                    </a:schemeClr>
                  </a:bgClr>
                </a:pattFill>
                <a:effectLst>
                  <a:outerShdw dist="38100" dir="2700000" algn="tl" rotWithShape="0">
                    <a:schemeClr val="accent1"/>
                  </a:outerShdw>
                </a:effectLst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添加您的标题</a:t>
            </a:r>
            <a:endParaRPr lang="en-US" dirty="0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4093025" y="3749033"/>
            <a:ext cx="4549603" cy="32656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8575">
            <a:noFill/>
          </a:ln>
        </p:spPr>
        <p:txBody>
          <a:bodyPr anchor="ctr">
            <a:noAutofit/>
          </a:bodyPr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单击此处添加您的副标题</a:t>
            </a:r>
            <a:endParaRPr lang="en-US" dirty="0"/>
          </a:p>
        </p:txBody>
      </p:sp>
      <p:pic>
        <p:nvPicPr>
          <p:cNvPr id="24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02876"/>
            <a:ext cx="1468404" cy="381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3F0D8-5F80-408E-8A9B-83A19452000F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0925DA-D94D-493D-962E-1DE7A2173B29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858442" y="533402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dirty="0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15992" y="1053737"/>
            <a:ext cx="4629150" cy="488351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858442" y="2133602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1EDD3-1749-46AD-975C-A684D4127CC3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F4278-11BF-462A-ACF5-68652403B8C2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934644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4082125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934644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81AAB-C87C-4900-905E-62D58329C6EF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1C2474-1429-49D9-97E6-2A8F820B4C64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BE6F6-0A43-4CB2-846E-49EA55B3D82C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DA0F10-CAA0-4B15-B474-0F8C84313003}" type="slidenum">
              <a:rPr lang="zh-CN" altLang="en-US" smtClean="0"/>
              <a:t>‹#›</a:t>
            </a:fld>
            <a:endParaRPr lang="en-US" altLang="zh-CN"/>
          </a:p>
        </p:txBody>
      </p:sp>
      <p:cxnSp>
        <p:nvCxnSpPr>
          <p:cNvPr id="7" name="直接连接符 6"/>
          <p:cNvCxnSpPr/>
          <p:nvPr/>
        </p:nvCxnSpPr>
        <p:spPr>
          <a:xfrm>
            <a:off x="527538" y="860951"/>
            <a:ext cx="8616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710088" y="677008"/>
            <a:ext cx="433912" cy="1839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7628467" y="365125"/>
            <a:ext cx="886883" cy="5811838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1585381" y="365125"/>
            <a:ext cx="5949952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C64DC-788A-4C6C-BC6C-5DA6D7137EC9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3E0376-55AA-407D-B439-8A421E002663}" type="slidenum">
              <a:rPr lang="zh-CN" altLang="en-US" smtClean="0"/>
              <a:t>‹#›</a:t>
            </a:fld>
            <a:endParaRPr lang="en-US" altLang="zh-CN" dirty="0"/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KSO_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83471" y="232221"/>
            <a:ext cx="7820300" cy="534132"/>
          </a:xfrm>
        </p:spPr>
        <p:txBody>
          <a:bodyPr/>
          <a:lstStyle/>
          <a:p>
            <a:r>
              <a:rPr lang="zh-CN" altLang="en-US" dirty="0" smtClean="0"/>
              <a:t>单击此处添加目录页标题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FA2A1-8BE2-4808-93D5-14F0C879CC48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3E0376-55AA-407D-B439-8A421E002663}" type="slidenum">
              <a:rPr lang="zh-CN" altLang="en-US" smtClean="0"/>
              <a:t>‹#›</a:t>
            </a:fld>
            <a:endParaRPr lang="en-US" altLang="zh-CN" dirty="0"/>
          </a:p>
        </p:txBody>
      </p:sp>
      <p:sp>
        <p:nvSpPr>
          <p:cNvPr id="9" name="目录条目"/>
          <p:cNvSpPr>
            <a:spLocks noGrp="1"/>
          </p:cNvSpPr>
          <p:nvPr>
            <p:ph type="body" sz="quarter" idx="13" hasCustomPrompt="1"/>
          </p:nvPr>
        </p:nvSpPr>
        <p:spPr>
          <a:xfrm>
            <a:off x="583471" y="1323703"/>
            <a:ext cx="7820300" cy="4902926"/>
          </a:xfrm>
          <a:effectLst/>
        </p:spPr>
        <p:txBody>
          <a:bodyPr>
            <a:normAutofit/>
          </a:bodyPr>
          <a:lstStyle>
            <a:lvl1pPr marL="514350" indent="-514350">
              <a:buClr>
                <a:schemeClr val="accent1">
                  <a:lumMod val="75000"/>
                </a:schemeClr>
              </a:buClr>
              <a:buSzPct val="100000"/>
              <a:buFont typeface="+mj-lt"/>
              <a:buAutoNum type="arabicPeriod"/>
              <a:defRPr sz="2800" b="0" cap="none" spc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ea"/>
                <a:ea typeface="+mn-ea"/>
              </a:defRPr>
            </a:lvl1pPr>
          </a:lstStyle>
          <a:p>
            <a:pPr lvl="0"/>
            <a:r>
              <a:rPr lang="zh-CN" altLang="en-US" dirty="0" smtClean="0"/>
              <a:t>单击此处添加目录条目</a:t>
            </a: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‹#›</a:t>
            </a:fld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418012" y="101595"/>
            <a:ext cx="8292076" cy="759356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418403" y="1184365"/>
            <a:ext cx="8283218" cy="4992597"/>
          </a:xfrm>
        </p:spPr>
        <p:txBody>
          <a:bodyPr/>
          <a:lstStyle>
            <a:lvl1pPr marL="357505" indent="-357505">
              <a:spcBef>
                <a:spcPts val="2400"/>
              </a:spcBef>
              <a:buClr>
                <a:srgbClr val="B78A0D"/>
              </a:buClr>
              <a:buSzPct val="75000"/>
              <a:defRPr baseline="0">
                <a:solidFill>
                  <a:srgbClr val="B78A0D"/>
                </a:solidFill>
              </a:defRPr>
            </a:lvl1pPr>
            <a:lvl2pPr marL="357505" indent="-357505" defTabSz="-635">
              <a:spcBef>
                <a:spcPts val="0"/>
              </a:spcBef>
              <a:buFont typeface="幼圆" panose="02010509060101010101" pitchFamily="49" charset="-122"/>
              <a:buChar char=" "/>
              <a:tabLst>
                <a:tab pos="356870" algn="l"/>
              </a:tabLst>
              <a:defRPr sz="1600"/>
            </a:lvl2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3C5EF-C03D-49B1-972C-5F47B175259A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5F25B3-04A5-4E59-9A57-3BE46E218F65}" type="slidenum">
              <a:rPr lang="zh-CN" altLang="en-US" smtClean="0"/>
              <a:t>‹#›</a:t>
            </a:fld>
            <a:endParaRPr lang="en-US" altLang="zh-CN"/>
          </a:p>
        </p:txBody>
      </p:sp>
      <p:cxnSp>
        <p:nvCxnSpPr>
          <p:cNvPr id="7" name="直接连接符 6"/>
          <p:cNvCxnSpPr/>
          <p:nvPr/>
        </p:nvCxnSpPr>
        <p:spPr>
          <a:xfrm>
            <a:off x="527538" y="860951"/>
            <a:ext cx="8616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8710088" y="677008"/>
            <a:ext cx="433912" cy="1839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9"/>
          <p:cNvSpPr txBox="1"/>
          <p:nvPr/>
        </p:nvSpPr>
        <p:spPr>
          <a:xfrm>
            <a:off x="3341957" y="1014997"/>
            <a:ext cx="2991303" cy="4084320"/>
          </a:xfrm>
          <a:prstGeom prst="rect">
            <a:avLst/>
          </a:prstGeom>
        </p:spPr>
        <p:txBody>
          <a:bodyPr lIns="0" tIns="0" rIns="252000" bIns="900000" anchor="ctr">
            <a:noAutofit/>
          </a:bodyPr>
          <a:lstStyle>
            <a:lvl1pPr marL="0" indent="0" algn="just" defTabSz="914400" rtl="0" eaLnBrk="1" latinLnBrk="0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rgbClr val="B78A0D"/>
              </a:buClr>
              <a:buSzPct val="70000"/>
              <a:buFont typeface="Arial" panose="020B0604020202020204" pitchFamily="34" charset="0"/>
              <a:buNone/>
              <a:defRPr sz="49600" kern="12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Bell MT" panose="02020503060305020303" pitchFamily="18" charset="0"/>
                <a:ea typeface="微软雅黑" panose="020B0503020204020204" pitchFamily="34" charset="-122"/>
                <a:cs typeface="+mn-cs"/>
              </a:defRPr>
            </a:lvl1pPr>
            <a:lvl2pPr marL="357505" indent="0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Pct val="60000"/>
              <a:buFont typeface="Arial" panose="020B0604020202020204" pitchFamily="34" charset="0"/>
              <a:buNone/>
              <a:defRPr sz="1400" kern="1200" baseline="0">
                <a:solidFill>
                  <a:srgbClr val="777777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229391" y="2830294"/>
            <a:ext cx="5216435" cy="759002"/>
          </a:xfrm>
          <a:solidFill>
            <a:srgbClr val="FFFFFF">
              <a:alpha val="80000"/>
            </a:srgbClr>
          </a:solidFill>
        </p:spPr>
        <p:txBody>
          <a:bodyPr bIns="0"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2238102" y="3590156"/>
            <a:ext cx="5216433" cy="337414"/>
          </a:xfrm>
          <a:solidFill>
            <a:srgbClr val="FFFFFF">
              <a:alpha val="74118"/>
            </a:srgbClr>
          </a:solidFill>
        </p:spPr>
        <p:txBody>
          <a:bodyPr anchor="b">
            <a:normAutofit/>
          </a:bodyPr>
          <a:lstStyle>
            <a:lvl1pPr marL="0" indent="0" algn="ctr"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2AFB4-6E3B-42BD-B262-D9FB0A3AF870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F1F4AD-F495-447F-90C7-07347B7C21CE}" type="slidenum">
              <a:rPr lang="zh-CN" altLang="en-US" smtClean="0"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9"/>
          <p:cNvSpPr txBox="1"/>
          <p:nvPr/>
        </p:nvSpPr>
        <p:spPr>
          <a:xfrm>
            <a:off x="3341957" y="901784"/>
            <a:ext cx="2991303" cy="4084320"/>
          </a:xfrm>
          <a:prstGeom prst="rect">
            <a:avLst/>
          </a:prstGeom>
        </p:spPr>
        <p:txBody>
          <a:bodyPr lIns="0" tIns="0" rIns="252000" bIns="900000" anchor="ctr">
            <a:noAutofit/>
          </a:bodyPr>
          <a:lstStyle>
            <a:lvl1pPr marL="0" indent="0" algn="just" defTabSz="914400" rtl="0" eaLnBrk="1" latinLnBrk="0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rgbClr val="B78A0D"/>
              </a:buClr>
              <a:buSzPct val="70000"/>
              <a:buFont typeface="Arial" panose="020B0604020202020204" pitchFamily="34" charset="0"/>
              <a:buNone/>
              <a:defRPr sz="49600" kern="12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Bell MT" panose="02020503060305020303" pitchFamily="18" charset="0"/>
                <a:ea typeface="微软雅黑" panose="020B0503020204020204" pitchFamily="34" charset="-122"/>
                <a:cs typeface="+mn-cs"/>
              </a:defRPr>
            </a:lvl1pPr>
            <a:lvl2pPr marL="357505" indent="0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Pct val="60000"/>
              <a:buFont typeface="Arial" panose="020B0604020202020204" pitchFamily="34" charset="0"/>
              <a:buNone/>
              <a:defRPr sz="1400" kern="1200" baseline="0">
                <a:solidFill>
                  <a:srgbClr val="777777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229391" y="2830294"/>
            <a:ext cx="5216435" cy="759002"/>
          </a:xfrm>
          <a:solidFill>
            <a:srgbClr val="FFFFFF">
              <a:alpha val="80000"/>
            </a:srgbClr>
          </a:solidFill>
        </p:spPr>
        <p:txBody>
          <a:bodyPr bIns="0"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2238102" y="3590156"/>
            <a:ext cx="5216433" cy="337414"/>
          </a:xfrm>
          <a:solidFill>
            <a:srgbClr val="FFFFFF">
              <a:alpha val="74118"/>
            </a:srgbClr>
          </a:solidFill>
        </p:spPr>
        <p:txBody>
          <a:bodyPr anchor="b">
            <a:normAutofit/>
          </a:bodyPr>
          <a:lstStyle>
            <a:lvl1pPr marL="0" indent="0" algn="ctr"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81AAB-C87C-4900-905E-62D58329C6EF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3E0376-55AA-407D-B439-8A421E002663}" type="slidenum">
              <a:rPr lang="zh-CN" altLang="en-US" smtClean="0"/>
              <a:t>‹#›</a:t>
            </a:fld>
            <a:endParaRPr lang="en-US" altLang="zh-CN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9"/>
          <p:cNvSpPr txBox="1"/>
          <p:nvPr/>
        </p:nvSpPr>
        <p:spPr>
          <a:xfrm>
            <a:off x="3341957" y="840823"/>
            <a:ext cx="2991303" cy="4084320"/>
          </a:xfrm>
          <a:prstGeom prst="rect">
            <a:avLst/>
          </a:prstGeom>
        </p:spPr>
        <p:txBody>
          <a:bodyPr lIns="0" tIns="0" rIns="252000" bIns="900000" anchor="ctr">
            <a:noAutofit/>
          </a:bodyPr>
          <a:lstStyle>
            <a:lvl1pPr marL="0" indent="0" algn="just" defTabSz="914400" rtl="0" eaLnBrk="1" latinLnBrk="0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rgbClr val="B78A0D"/>
              </a:buClr>
              <a:buSzPct val="70000"/>
              <a:buFont typeface="Arial" panose="020B0604020202020204" pitchFamily="34" charset="0"/>
              <a:buNone/>
              <a:defRPr sz="49600" kern="12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Bell MT" panose="02020503060305020303" pitchFamily="18" charset="0"/>
                <a:ea typeface="微软雅黑" panose="020B0503020204020204" pitchFamily="34" charset="-122"/>
                <a:cs typeface="+mn-cs"/>
              </a:defRPr>
            </a:lvl1pPr>
            <a:lvl2pPr marL="357505" indent="0" algn="just" defTabSz="91440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Pct val="60000"/>
              <a:buFont typeface="Arial" panose="020B0604020202020204" pitchFamily="34" charset="0"/>
              <a:buNone/>
              <a:defRPr sz="1400" kern="1200" baseline="0">
                <a:solidFill>
                  <a:srgbClr val="777777"/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229391" y="2830294"/>
            <a:ext cx="5216435" cy="759002"/>
          </a:xfrm>
          <a:solidFill>
            <a:srgbClr val="FFFFFF">
              <a:alpha val="80000"/>
            </a:srgbClr>
          </a:solidFill>
        </p:spPr>
        <p:txBody>
          <a:bodyPr bIns="0"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2238102" y="3590156"/>
            <a:ext cx="5216433" cy="337414"/>
          </a:xfrm>
          <a:solidFill>
            <a:srgbClr val="FFFFFF">
              <a:alpha val="74118"/>
            </a:srgbClr>
          </a:solidFill>
        </p:spPr>
        <p:txBody>
          <a:bodyPr anchor="b">
            <a:normAutofit/>
          </a:bodyPr>
          <a:lstStyle>
            <a:lvl1pPr marL="0" indent="0" algn="ctr"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81AAB-C87C-4900-905E-62D58329C6EF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3E0376-55AA-407D-B439-8A421E002663}" type="slidenum">
              <a:rPr lang="zh-CN" altLang="en-US" smtClean="0"/>
              <a:t>‹#›</a:t>
            </a:fld>
            <a:endParaRPr lang="en-US" altLang="zh-CN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SO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3" hasCustomPrompt="1"/>
          </p:nvPr>
        </p:nvSpPr>
        <p:spPr>
          <a:xfrm>
            <a:off x="3341957" y="1049393"/>
            <a:ext cx="2991303" cy="4084320"/>
          </a:xfrm>
        </p:spPr>
        <p:txBody>
          <a:bodyPr lIns="0" tIns="0" rIns="252000" bIns="900000" anchor="ctr">
            <a:noAutofit/>
          </a:bodyPr>
          <a:lstStyle>
            <a:lvl1pPr marL="0" indent="0" algn="ctr">
              <a:buNone/>
              <a:defRPr sz="49600">
                <a:solidFill>
                  <a:schemeClr val="accent1">
                    <a:lumMod val="60000"/>
                    <a:lumOff val="40000"/>
                  </a:schemeClr>
                </a:solidFill>
                <a:latin typeface="Bell MT" panose="02020503060305020303" pitchFamily="18" charset="0"/>
              </a:defRPr>
            </a:lvl1pPr>
          </a:lstStyle>
          <a:p>
            <a:pPr lvl="0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229391" y="2830294"/>
            <a:ext cx="5216435" cy="759002"/>
          </a:xfrm>
          <a:solidFill>
            <a:srgbClr val="FFFFFF">
              <a:alpha val="80000"/>
            </a:srgbClr>
          </a:solidFill>
        </p:spPr>
        <p:txBody>
          <a:bodyPr bIns="0"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 dirty="0" smtClean="0"/>
              <a:t>单击此处编辑标题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2238102" y="3590156"/>
            <a:ext cx="5216433" cy="337414"/>
          </a:xfrm>
          <a:solidFill>
            <a:srgbClr val="FFFFFF">
              <a:alpha val="74118"/>
            </a:srgbClr>
          </a:solidFill>
        </p:spPr>
        <p:txBody>
          <a:bodyPr anchor="b">
            <a:normAutofit/>
          </a:bodyPr>
          <a:lstStyle>
            <a:lvl1pPr marL="0" indent="0" algn="ctr"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1C98E-E477-454F-A8CA-17CC2D20BBB4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3E0376-55AA-407D-B439-8A421E002663}" type="slidenum">
              <a:rPr lang="zh-CN" altLang="en-US" smtClean="0"/>
              <a:t>‹#›</a:t>
            </a:fld>
            <a:endParaRPr lang="en-US" altLang="zh-CN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492523" y="1244600"/>
            <a:ext cx="3810000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9499" y="1244600"/>
            <a:ext cx="3820587" cy="4932363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C896-5FE3-40D3-A3DA-18BA1B46C4E2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1E647F-23B3-44F1-9F82-192D6399AC75}" type="slidenum">
              <a:rPr lang="zh-CN" altLang="en-US" smtClean="0"/>
              <a:t>‹#›</a:t>
            </a:fld>
            <a:endParaRPr lang="en-US" altLang="zh-CN"/>
          </a:p>
        </p:txBody>
      </p:sp>
      <p:cxnSp>
        <p:nvCxnSpPr>
          <p:cNvPr id="8" name="直接连接符 7"/>
          <p:cNvCxnSpPr/>
          <p:nvPr/>
        </p:nvCxnSpPr>
        <p:spPr>
          <a:xfrm>
            <a:off x="527538" y="860951"/>
            <a:ext cx="8616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8710088" y="677008"/>
            <a:ext cx="433912" cy="1839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27538" y="147706"/>
            <a:ext cx="6984076" cy="717022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576" y="137636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576" y="2200274"/>
            <a:ext cx="3868340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884" y="1376362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3884" y="2200274"/>
            <a:ext cx="3887391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BA963-5AC8-4029-8EFB-3168D483BF44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260412-30FE-4C2F-8745-AD56AD943AE0}" type="slidenum">
              <a:rPr lang="zh-CN" altLang="en-US" smtClean="0"/>
              <a:t>‹#›</a:t>
            </a:fld>
            <a:endParaRPr lang="en-US" altLang="zh-CN"/>
          </a:p>
        </p:txBody>
      </p:sp>
      <p:cxnSp>
        <p:nvCxnSpPr>
          <p:cNvPr id="10" name="直接连接符 9"/>
          <p:cNvCxnSpPr/>
          <p:nvPr/>
        </p:nvCxnSpPr>
        <p:spPr>
          <a:xfrm>
            <a:off x="527538" y="860951"/>
            <a:ext cx="8616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8710088" y="677008"/>
            <a:ext cx="433912" cy="1839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02FFB-103B-433C-9828-573D8047F0D7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C117D-150D-405A-BB9E-CBCF360A4013}" type="slidenum">
              <a:rPr lang="zh-CN" altLang="en-US" smtClean="0"/>
              <a:t>‹#›</a:t>
            </a:fld>
            <a:endParaRPr lang="en-US" altLang="zh-CN"/>
          </a:p>
        </p:txBody>
      </p:sp>
      <p:cxnSp>
        <p:nvCxnSpPr>
          <p:cNvPr id="6" name="直接连接符 5"/>
          <p:cNvCxnSpPr/>
          <p:nvPr/>
        </p:nvCxnSpPr>
        <p:spPr>
          <a:xfrm>
            <a:off x="527538" y="860951"/>
            <a:ext cx="8616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8710088" y="677008"/>
            <a:ext cx="433912" cy="1839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 33"/>
          <p:cNvSpPr/>
          <p:nvPr/>
        </p:nvSpPr>
        <p:spPr>
          <a:xfrm>
            <a:off x="4319" y="963730"/>
            <a:ext cx="2686050" cy="3989723"/>
          </a:xfrm>
          <a:custGeom>
            <a:avLst/>
            <a:gdLst>
              <a:gd name="connsiteX0" fmla="*/ 395696 w 2686050"/>
              <a:gd name="connsiteY0" fmla="*/ 0 h 3989723"/>
              <a:gd name="connsiteX1" fmla="*/ 2686050 w 2686050"/>
              <a:gd name="connsiteY1" fmla="*/ 3989723 h 3989723"/>
              <a:gd name="connsiteX2" fmla="*/ 0 w 2686050"/>
              <a:gd name="connsiteY2" fmla="*/ 3989723 h 3989723"/>
              <a:gd name="connsiteX3" fmla="*/ 0 w 2686050"/>
              <a:gd name="connsiteY3" fmla="*/ 689289 h 398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6050" h="3989723">
                <a:moveTo>
                  <a:pt x="395696" y="0"/>
                </a:moveTo>
                <a:lnTo>
                  <a:pt x="2686050" y="3989723"/>
                </a:lnTo>
                <a:lnTo>
                  <a:pt x="0" y="3989723"/>
                </a:lnTo>
                <a:lnTo>
                  <a:pt x="0" y="689289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4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-9331" y="4599992"/>
            <a:ext cx="6251511" cy="1875453"/>
          </a:xfrm>
          <a:custGeom>
            <a:avLst/>
            <a:gdLst>
              <a:gd name="connsiteX0" fmla="*/ 0 w 6251511"/>
              <a:gd name="connsiteY0" fmla="*/ 1875453 h 1875453"/>
              <a:gd name="connsiteX1" fmla="*/ 1278294 w 6251511"/>
              <a:gd name="connsiteY1" fmla="*/ 1838130 h 1875453"/>
              <a:gd name="connsiteX2" fmla="*/ 6251511 w 6251511"/>
              <a:gd name="connsiteY2" fmla="*/ 177281 h 1875453"/>
              <a:gd name="connsiteX3" fmla="*/ 5617029 w 6251511"/>
              <a:gd name="connsiteY3" fmla="*/ 0 h 1875453"/>
              <a:gd name="connsiteX4" fmla="*/ 0 w 6251511"/>
              <a:gd name="connsiteY4" fmla="*/ 1875453 h 1875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1511" h="1875453">
                <a:moveTo>
                  <a:pt x="0" y="1875453"/>
                </a:moveTo>
                <a:lnTo>
                  <a:pt x="1278294" y="1838130"/>
                </a:lnTo>
                <a:lnTo>
                  <a:pt x="6251511" y="177281"/>
                </a:lnTo>
                <a:lnTo>
                  <a:pt x="5617029" y="0"/>
                </a:lnTo>
                <a:lnTo>
                  <a:pt x="0" y="1875453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4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1390261" y="-46653"/>
            <a:ext cx="7744408" cy="5803641"/>
          </a:xfrm>
          <a:custGeom>
            <a:avLst/>
            <a:gdLst>
              <a:gd name="connsiteX0" fmla="*/ 1595535 w 7744408"/>
              <a:gd name="connsiteY0" fmla="*/ 0 h 5803641"/>
              <a:gd name="connsiteX1" fmla="*/ 0 w 7744408"/>
              <a:gd name="connsiteY1" fmla="*/ 2024743 h 5803641"/>
              <a:gd name="connsiteX2" fmla="*/ 7725747 w 7744408"/>
              <a:gd name="connsiteY2" fmla="*/ 5803641 h 5803641"/>
              <a:gd name="connsiteX3" fmla="*/ 7744408 w 7744408"/>
              <a:gd name="connsiteY3" fmla="*/ 2957804 h 5803641"/>
              <a:gd name="connsiteX4" fmla="*/ 970384 w 7744408"/>
              <a:gd name="connsiteY4" fmla="*/ 1744824 h 5803641"/>
              <a:gd name="connsiteX5" fmla="*/ 1847461 w 7744408"/>
              <a:gd name="connsiteY5" fmla="*/ 1110343 h 5803641"/>
              <a:gd name="connsiteX6" fmla="*/ 1595535 w 7744408"/>
              <a:gd name="connsiteY6" fmla="*/ 0 h 5803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44408" h="5803641">
                <a:moveTo>
                  <a:pt x="1595535" y="0"/>
                </a:moveTo>
                <a:lnTo>
                  <a:pt x="0" y="2024743"/>
                </a:lnTo>
                <a:lnTo>
                  <a:pt x="7725747" y="5803641"/>
                </a:lnTo>
                <a:lnTo>
                  <a:pt x="7744408" y="2957804"/>
                </a:lnTo>
                <a:lnTo>
                  <a:pt x="970384" y="1744824"/>
                </a:lnTo>
                <a:lnTo>
                  <a:pt x="1847461" y="1110343"/>
                </a:lnTo>
                <a:lnTo>
                  <a:pt x="1595535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4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1443756" y="-18661"/>
            <a:ext cx="1744825" cy="1073021"/>
          </a:xfrm>
          <a:custGeom>
            <a:avLst/>
            <a:gdLst>
              <a:gd name="connsiteX0" fmla="*/ 0 w 1744825"/>
              <a:gd name="connsiteY0" fmla="*/ 0 h 1073021"/>
              <a:gd name="connsiteX1" fmla="*/ 1744825 w 1744825"/>
              <a:gd name="connsiteY1" fmla="*/ 1073021 h 1073021"/>
              <a:gd name="connsiteX2" fmla="*/ 1492898 w 1744825"/>
              <a:gd name="connsiteY2" fmla="*/ 9331 h 1073021"/>
              <a:gd name="connsiteX3" fmla="*/ 0 w 1744825"/>
              <a:gd name="connsiteY3" fmla="*/ 0 h 1073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4825" h="1073021">
                <a:moveTo>
                  <a:pt x="0" y="0"/>
                </a:moveTo>
                <a:lnTo>
                  <a:pt x="1744825" y="1073021"/>
                </a:lnTo>
                <a:lnTo>
                  <a:pt x="1492898" y="93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380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-18661" y="5421086"/>
            <a:ext cx="1287624" cy="1035698"/>
          </a:xfrm>
          <a:custGeom>
            <a:avLst/>
            <a:gdLst>
              <a:gd name="connsiteX0" fmla="*/ 149290 w 1287624"/>
              <a:gd name="connsiteY0" fmla="*/ 37322 h 1035698"/>
              <a:gd name="connsiteX1" fmla="*/ 1287624 w 1287624"/>
              <a:gd name="connsiteY1" fmla="*/ 1017036 h 1035698"/>
              <a:gd name="connsiteX2" fmla="*/ 27992 w 1287624"/>
              <a:gd name="connsiteY2" fmla="*/ 1035698 h 1035698"/>
              <a:gd name="connsiteX3" fmla="*/ 0 w 1287624"/>
              <a:gd name="connsiteY3" fmla="*/ 0 h 1035698"/>
              <a:gd name="connsiteX4" fmla="*/ 149290 w 1287624"/>
              <a:gd name="connsiteY4" fmla="*/ 37322 h 103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7624" h="1035698">
                <a:moveTo>
                  <a:pt x="149290" y="37322"/>
                </a:moveTo>
                <a:lnTo>
                  <a:pt x="1287624" y="1017036"/>
                </a:lnTo>
                <a:lnTo>
                  <a:pt x="27992" y="1035698"/>
                </a:lnTo>
                <a:lnTo>
                  <a:pt x="0" y="0"/>
                </a:lnTo>
                <a:lnTo>
                  <a:pt x="149290" y="37322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380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5617029" y="4609322"/>
            <a:ext cx="3526971" cy="2286000"/>
          </a:xfrm>
          <a:custGeom>
            <a:avLst/>
            <a:gdLst>
              <a:gd name="connsiteX0" fmla="*/ 0 w 3526971"/>
              <a:gd name="connsiteY0" fmla="*/ 0 h 2286000"/>
              <a:gd name="connsiteX1" fmla="*/ 2034073 w 3526971"/>
              <a:gd name="connsiteY1" fmla="*/ 2286000 h 2286000"/>
              <a:gd name="connsiteX2" fmla="*/ 3526971 w 3526971"/>
              <a:gd name="connsiteY2" fmla="*/ 2248678 h 2286000"/>
              <a:gd name="connsiteX3" fmla="*/ 643812 w 3526971"/>
              <a:gd name="connsiteY3" fmla="*/ 158621 h 2286000"/>
              <a:gd name="connsiteX4" fmla="*/ 0 w 3526971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26971" h="2286000">
                <a:moveTo>
                  <a:pt x="0" y="0"/>
                </a:moveTo>
                <a:lnTo>
                  <a:pt x="2034073" y="2286000"/>
                </a:lnTo>
                <a:lnTo>
                  <a:pt x="3526971" y="2248678"/>
                </a:lnTo>
                <a:lnTo>
                  <a:pt x="643812" y="1586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  <a:alpha val="380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505097" y="1157139"/>
            <a:ext cx="8196523" cy="5019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81AAB-C87C-4900-905E-62D58329C6EF}" type="datetime1">
              <a:rPr lang="zh-CN" altLang="en-US" smtClean="0"/>
              <a:t>2019/10/30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3E0376-55AA-407D-B439-8A421E002663}" type="slidenum">
              <a:rPr lang="zh-CN" altLang="en-US" smtClean="0"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latin typeface="Arial Black" panose="020B0A040201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357505" indent="-357505" algn="just" defTabSz="914400" rtl="0" eaLnBrk="1" latinLnBrk="0" hangingPunct="1">
        <a:lnSpc>
          <a:spcPct val="120000"/>
        </a:lnSpc>
        <a:spcBef>
          <a:spcPts val="1800"/>
        </a:spcBef>
        <a:spcAft>
          <a:spcPts val="0"/>
        </a:spcAft>
        <a:buClr>
          <a:srgbClr val="B78A0D"/>
        </a:buClr>
        <a:buSzPct val="70000"/>
        <a:buFont typeface="Arial" panose="020B0604020202020204" pitchFamily="34" charset="0"/>
        <a:buChar char="▐"/>
        <a:defRPr sz="2000" kern="1200" baseline="0">
          <a:solidFill>
            <a:srgbClr val="B78A0D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357505" indent="-269875" algn="just" defTabSz="914400" rtl="0" eaLnBrk="1" latinLnBrk="0" hangingPunct="1">
        <a:lnSpc>
          <a:spcPct val="130000"/>
        </a:lnSpc>
        <a:spcBef>
          <a:spcPts val="0"/>
        </a:spcBef>
        <a:spcAft>
          <a:spcPts val="0"/>
        </a:spcAft>
        <a:buClr>
          <a:schemeClr val="accent2">
            <a:lumMod val="75000"/>
          </a:schemeClr>
        </a:buClr>
        <a:buSzPct val="60000"/>
        <a:buFont typeface="幼圆" panose="02010509060101010101" pitchFamily="49" charset="-122"/>
        <a:buChar char=" "/>
        <a:defRPr sz="1600" kern="1200" baseline="0">
          <a:solidFill>
            <a:srgbClr val="777777"/>
          </a:solidFill>
          <a:latin typeface="幼圆" panose="02010509060101010101" pitchFamily="49" charset="-122"/>
          <a:ea typeface="幼圆" panose="02010509060101010101" pitchFamily="49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hyperlink" Target="&#37038;&#20214;&#31614;&#21517;&#35774;&#32622;&#25945;&#31243;.doc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30005;&#23376;&#37038;&#20214;&#31649;&#29702;&#20043;&#37038;&#20214;&#35268;&#21017;&#35774;&#32622;&#25945;&#31243;.docx" TargetMode="External"/><Relationship Id="rId5" Type="http://schemas.openxmlformats.org/officeDocument/2006/relationships/hyperlink" Target="&#33258;&#21160;&#22238;&#22797;&#37038;&#20214;&#35774;&#32622;&#25945;&#31243;.docx" TargetMode="External"/><Relationship Id="rId4" Type="http://schemas.openxmlformats.org/officeDocument/2006/relationships/hyperlink" Target="&#36229;&#22823;&#38468;&#20214;&#22788;&#29702;&#25945;&#31243;.doc" TargetMode="Externa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&#37038;&#31665;&#23494;&#30721;&#26356;&#25913;&#25945;&#31243;.doc" TargetMode="External"/><Relationship Id="rId7" Type="http://schemas.openxmlformats.org/officeDocument/2006/relationships/hyperlink" Target="Outlook_Express_6_&#20013;&#25991;&#20214;&#22841;&#22823;&#23567;&#36229;&#36807;2G&#30340;&#35299;&#20915;&#26041;&#27861;.doc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30005;&#23376;&#37038;&#20214;&#22791;&#20221;&#25945;&#31243;.doc" TargetMode="External"/><Relationship Id="rId5" Type="http://schemas.openxmlformats.org/officeDocument/2006/relationships/hyperlink" Target="&#30005;&#23376;&#37038;&#20214;&#23458;&#25143;&#31471;&#21152;&#23494;&#20445;&#25252;&#35774;&#32622;.docx" TargetMode="External"/><Relationship Id="rId4" Type="http://schemas.openxmlformats.org/officeDocument/2006/relationships/hyperlink" Target="&#37038;&#20214;&#23433;&#20840;.docx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发送职业化的、</a:t>
            </a:r>
            <a:r>
              <a:rPr lang="zh-CN" altLang="en-US" dirty="0"/>
              <a:t>高效</a:t>
            </a:r>
            <a:r>
              <a:rPr lang="zh-CN" altLang="en-US" dirty="0" smtClean="0"/>
              <a:t>的邮件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191000" y="914400"/>
            <a:ext cx="4615366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b="1" spc="600" dirty="0" smtClean="0">
                <a:solidFill>
                  <a:srgbClr val="FF6600"/>
                </a:solidFill>
                <a:effectLst>
                  <a:glow rad="635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+mn-ea"/>
                <a:sym typeface="+mn-lt"/>
              </a:rPr>
              <a:t>电子邮件</a:t>
            </a:r>
            <a:endParaRPr lang="en-US" altLang="zh-CN" sz="8000" b="1" spc="600" dirty="0" smtClean="0">
              <a:solidFill>
                <a:srgbClr val="FF6600"/>
              </a:solidFill>
              <a:effectLst>
                <a:glow rad="635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  <a:cs typeface="+mn-ea"/>
              <a:sym typeface="+mn-lt"/>
            </a:endParaRPr>
          </a:p>
          <a:p>
            <a:r>
              <a:rPr lang="zh-CN" altLang="en-US" sz="8000" b="1" spc="600" dirty="0" smtClean="0">
                <a:solidFill>
                  <a:srgbClr val="FF6600"/>
                </a:solidFill>
                <a:effectLst>
                  <a:glow rad="635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+mn-ea"/>
                <a:sym typeface="+mn-lt"/>
              </a:rPr>
              <a:t>礼仪培训</a:t>
            </a:r>
            <a:endParaRPr lang="zh-CN" altLang="en-US" sz="8000" b="1" spc="600" dirty="0">
              <a:solidFill>
                <a:srgbClr val="FF6600"/>
              </a:solidFill>
              <a:effectLst>
                <a:glow rad="63500">
                  <a:schemeClr val="bg1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>
            <a:off x="1428750" y="1939764"/>
            <a:ext cx="1893888" cy="1223962"/>
          </a:xfrm>
          <a:prstGeom prst="roundRect">
            <a:avLst/>
          </a:prstGeom>
          <a:solidFill>
            <a:srgbClr val="EA603A"/>
          </a:solidFill>
          <a:ln w="25400" cap="flat" cmpd="sng" algn="ctr">
            <a:noFill/>
            <a:prstDash val="solid"/>
          </a:ln>
          <a:effectLst/>
        </p:spPr>
        <p:txBody>
          <a:bodyPr lIns="144000" tIns="0" rIns="144000" bIns="468000"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收件人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428750" y="3557426"/>
            <a:ext cx="1893888" cy="1223963"/>
          </a:xfrm>
          <a:prstGeom prst="roundRect">
            <a:avLst/>
          </a:prstGeom>
          <a:solidFill>
            <a:srgbClr val="EA603A"/>
          </a:solidFill>
          <a:ln w="25400" cap="flat" cmpd="sng" algn="ctr">
            <a:noFill/>
            <a:prstDash val="solid"/>
          </a:ln>
          <a:effectLst/>
        </p:spPr>
        <p:txBody>
          <a:bodyPr lIns="144000" tIns="468000" rIns="144000" bIns="0"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>
                    <a:lumMod val="9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正文内容</a:t>
            </a:r>
          </a:p>
        </p:txBody>
      </p:sp>
      <p:sp>
        <p:nvSpPr>
          <p:cNvPr id="18" name="圆角矩形 7"/>
          <p:cNvSpPr/>
          <p:nvPr/>
        </p:nvSpPr>
        <p:spPr>
          <a:xfrm>
            <a:off x="1616075" y="2706526"/>
            <a:ext cx="1519238" cy="457200"/>
          </a:xfrm>
          <a:custGeom>
            <a:avLst/>
            <a:gdLst/>
            <a:ahLst/>
            <a:cxnLst/>
            <a:rect l="l" t="t" r="r" b="b"/>
            <a:pathLst>
              <a:path w="2568129" h="560586">
                <a:moveTo>
                  <a:pt x="282878" y="0"/>
                </a:moveTo>
                <a:lnTo>
                  <a:pt x="2285251" y="0"/>
                </a:lnTo>
                <a:cubicBezTo>
                  <a:pt x="2441480" y="0"/>
                  <a:pt x="2568129" y="126649"/>
                  <a:pt x="2568129" y="282878"/>
                </a:cubicBezTo>
                <a:lnTo>
                  <a:pt x="2568129" y="560586"/>
                </a:lnTo>
                <a:lnTo>
                  <a:pt x="0" y="560586"/>
                </a:lnTo>
                <a:lnTo>
                  <a:pt x="0" y="282878"/>
                </a:lnTo>
                <a:cubicBezTo>
                  <a:pt x="0" y="126649"/>
                  <a:pt x="126649" y="0"/>
                  <a:pt x="282878" y="0"/>
                </a:cubicBezTo>
                <a:close/>
              </a:path>
            </a:pathLst>
          </a:custGeom>
          <a:solidFill>
            <a:srgbClr val="F1947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3686175" y="1939764"/>
            <a:ext cx="1895475" cy="1223962"/>
          </a:xfrm>
          <a:prstGeom prst="roundRect">
            <a:avLst/>
          </a:prstGeom>
          <a:solidFill>
            <a:srgbClr val="F8931D"/>
          </a:solidFill>
          <a:ln w="25400" cap="flat" cmpd="sng" algn="ctr">
            <a:noFill/>
            <a:prstDash val="solid"/>
          </a:ln>
          <a:effectLst/>
        </p:spPr>
        <p:txBody>
          <a:bodyPr lIns="144000" tIns="0" rIns="144000" bIns="468000"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3686175" y="3557426"/>
            <a:ext cx="1895475" cy="1223963"/>
          </a:xfrm>
          <a:prstGeom prst="roundRect">
            <a:avLst/>
          </a:prstGeom>
          <a:solidFill>
            <a:srgbClr val="F8931D"/>
          </a:solidFill>
          <a:ln w="25400" cap="flat" cmpd="sng" algn="ctr">
            <a:noFill/>
            <a:prstDash val="solid"/>
          </a:ln>
          <a:effectLst/>
        </p:spPr>
        <p:txBody>
          <a:bodyPr lIns="144000" tIns="468000" rIns="144000" bIns="0"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附件</a:t>
            </a:r>
          </a:p>
        </p:txBody>
      </p:sp>
      <p:sp>
        <p:nvSpPr>
          <p:cNvPr id="14" name="圆角矩形 7"/>
          <p:cNvSpPr/>
          <p:nvPr/>
        </p:nvSpPr>
        <p:spPr>
          <a:xfrm>
            <a:off x="3913188" y="2706526"/>
            <a:ext cx="1517650" cy="457200"/>
          </a:xfrm>
          <a:custGeom>
            <a:avLst/>
            <a:gdLst/>
            <a:ahLst/>
            <a:cxnLst/>
            <a:rect l="l" t="t" r="r" b="b"/>
            <a:pathLst>
              <a:path w="2568129" h="560586">
                <a:moveTo>
                  <a:pt x="282878" y="0"/>
                </a:moveTo>
                <a:lnTo>
                  <a:pt x="2285251" y="0"/>
                </a:lnTo>
                <a:cubicBezTo>
                  <a:pt x="2441480" y="0"/>
                  <a:pt x="2568129" y="126649"/>
                  <a:pt x="2568129" y="282878"/>
                </a:cubicBezTo>
                <a:lnTo>
                  <a:pt x="2568129" y="560586"/>
                </a:lnTo>
                <a:lnTo>
                  <a:pt x="0" y="560586"/>
                </a:lnTo>
                <a:lnTo>
                  <a:pt x="0" y="282878"/>
                </a:lnTo>
                <a:cubicBezTo>
                  <a:pt x="0" y="126649"/>
                  <a:pt x="126649" y="0"/>
                  <a:pt x="282878" y="0"/>
                </a:cubicBezTo>
                <a:close/>
              </a:path>
            </a:pathLst>
          </a:custGeom>
          <a:solidFill>
            <a:srgbClr val="FBBE7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</a:p>
        </p:txBody>
      </p:sp>
      <p:sp>
        <p:nvSpPr>
          <p:cNvPr id="19" name="圆角矩形 7"/>
          <p:cNvSpPr/>
          <p:nvPr/>
        </p:nvSpPr>
        <p:spPr>
          <a:xfrm>
            <a:off x="1616075" y="3557426"/>
            <a:ext cx="1519238" cy="458788"/>
          </a:xfrm>
          <a:prstGeom prst="round2SameRect">
            <a:avLst>
              <a:gd name="adj1" fmla="val 0"/>
              <a:gd name="adj2" fmla="val 37099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kern="0" dirty="0">
                <a:ln w="18415" cmpd="sng">
                  <a:noFill/>
                  <a:prstDash val="solid"/>
                </a:ln>
                <a:solidFill>
                  <a:srgbClr val="E84C22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</a:p>
        </p:txBody>
      </p:sp>
      <p:sp>
        <p:nvSpPr>
          <p:cNvPr id="20" name="圆角矩形 7"/>
          <p:cNvSpPr/>
          <p:nvPr/>
        </p:nvSpPr>
        <p:spPr>
          <a:xfrm>
            <a:off x="3873500" y="3557426"/>
            <a:ext cx="1519238" cy="458788"/>
          </a:xfrm>
          <a:prstGeom prst="round2SameRect">
            <a:avLst>
              <a:gd name="adj1" fmla="val 0"/>
              <a:gd name="adj2" fmla="val 37099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kern="0" dirty="0">
                <a:ln w="18415" cmpd="sng">
                  <a:noFill/>
                  <a:prstDash val="solid"/>
                </a:ln>
                <a:solidFill>
                  <a:srgbClr val="F8931D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05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5943600" y="1939764"/>
            <a:ext cx="1895475" cy="1223962"/>
          </a:xfrm>
          <a:prstGeom prst="roundRect">
            <a:avLst/>
          </a:prstGeom>
          <a:solidFill>
            <a:srgbClr val="EA603A"/>
          </a:solidFill>
          <a:ln w="25400" cap="flat" cmpd="sng" algn="ctr">
            <a:noFill/>
            <a:prstDash val="solid"/>
          </a:ln>
          <a:effectLst/>
        </p:spPr>
        <p:txBody>
          <a:bodyPr lIns="144000" tIns="0" rIns="144000" bIns="468000"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称呼、问候语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5943600" y="3557426"/>
            <a:ext cx="1895475" cy="1223963"/>
          </a:xfrm>
          <a:prstGeom prst="roundRect">
            <a:avLst/>
          </a:prstGeom>
          <a:solidFill>
            <a:srgbClr val="EA603A"/>
          </a:solidFill>
          <a:ln w="25400" cap="flat" cmpd="sng" algn="ctr">
            <a:noFill/>
            <a:prstDash val="solid"/>
          </a:ln>
          <a:effectLst/>
        </p:spPr>
        <p:txBody>
          <a:bodyPr lIns="144000" tIns="468000" rIns="144000" bIns="0" anchor="ctr"/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签名、落款</a:t>
            </a:r>
          </a:p>
        </p:txBody>
      </p:sp>
      <p:sp>
        <p:nvSpPr>
          <p:cNvPr id="21" name="圆角矩形 7"/>
          <p:cNvSpPr/>
          <p:nvPr/>
        </p:nvSpPr>
        <p:spPr>
          <a:xfrm>
            <a:off x="6170613" y="2706526"/>
            <a:ext cx="1517650" cy="457200"/>
          </a:xfrm>
          <a:custGeom>
            <a:avLst/>
            <a:gdLst/>
            <a:ahLst/>
            <a:cxnLst/>
            <a:rect l="l" t="t" r="r" b="b"/>
            <a:pathLst>
              <a:path w="2568129" h="560586">
                <a:moveTo>
                  <a:pt x="282878" y="0"/>
                </a:moveTo>
                <a:lnTo>
                  <a:pt x="2285251" y="0"/>
                </a:lnTo>
                <a:cubicBezTo>
                  <a:pt x="2441480" y="0"/>
                  <a:pt x="2568129" y="126649"/>
                  <a:pt x="2568129" y="282878"/>
                </a:cubicBezTo>
                <a:lnTo>
                  <a:pt x="2568129" y="560586"/>
                </a:lnTo>
                <a:lnTo>
                  <a:pt x="0" y="560586"/>
                </a:lnTo>
                <a:lnTo>
                  <a:pt x="0" y="282878"/>
                </a:lnTo>
                <a:cubicBezTo>
                  <a:pt x="0" y="126649"/>
                  <a:pt x="126649" y="0"/>
                  <a:pt x="282878" y="0"/>
                </a:cubicBezTo>
                <a:close/>
              </a:path>
            </a:pathLst>
          </a:custGeom>
          <a:solidFill>
            <a:srgbClr val="F1947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kern="0" dirty="0">
                <a:ln w="18415" cmpd="sng">
                  <a:noFill/>
                  <a:prstDash val="solid"/>
                </a:ln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</a:p>
        </p:txBody>
      </p:sp>
      <p:sp>
        <p:nvSpPr>
          <p:cNvPr id="22" name="圆角矩形 7"/>
          <p:cNvSpPr/>
          <p:nvPr/>
        </p:nvSpPr>
        <p:spPr>
          <a:xfrm>
            <a:off x="6132513" y="3557426"/>
            <a:ext cx="1517650" cy="458788"/>
          </a:xfrm>
          <a:prstGeom prst="round2SameRect">
            <a:avLst>
              <a:gd name="adj1" fmla="val 0"/>
              <a:gd name="adj2" fmla="val 37099"/>
            </a:avLst>
          </a:prstGeom>
          <a:solidFill>
            <a:schemeClr val="bg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kern="0" dirty="0">
                <a:ln w="18415" cmpd="sng">
                  <a:noFill/>
                  <a:prstDash val="solid"/>
                </a:ln>
                <a:solidFill>
                  <a:srgbClr val="E84C22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06</a:t>
            </a:r>
          </a:p>
        </p:txBody>
      </p:sp>
      <p:sp>
        <p:nvSpPr>
          <p:cNvPr id="5134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邮件的格式</a:t>
            </a:r>
            <a:endParaRPr lang="zh-CN" altLang="en-US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326965" y="5175089"/>
            <a:ext cx="3616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5">
                    <a:lumMod val="50000"/>
                  </a:schemeClr>
                </a:solidFill>
              </a:rPr>
              <a:t>03 </a:t>
            </a:r>
            <a:r>
              <a:rPr lang="en-US" altLang="zh-CN" sz="2800" dirty="0">
                <a:solidFill>
                  <a:schemeClr val="accent5">
                    <a:lumMod val="50000"/>
                  </a:schemeClr>
                </a:solidFill>
              </a:rPr>
              <a:t>– 06 </a:t>
            </a:r>
            <a:r>
              <a:rPr lang="zh-CN" altLang="en-US" sz="2800" dirty="0">
                <a:solidFill>
                  <a:schemeClr val="accent5">
                    <a:lumMod val="50000"/>
                  </a:schemeClr>
                </a:solidFill>
              </a:rPr>
              <a:t>为邮件主体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371600" y="1219200"/>
            <a:ext cx="6705600" cy="788476"/>
            <a:chOff x="1525488" y="2757685"/>
            <a:chExt cx="6093023" cy="529828"/>
          </a:xfrm>
        </p:grpSpPr>
        <p:sp>
          <p:nvSpPr>
            <p:cNvPr id="10" name="Freeform 9"/>
            <p:cNvSpPr/>
            <p:nvPr/>
          </p:nvSpPr>
          <p:spPr>
            <a:xfrm>
              <a:off x="1525488" y="2757685"/>
              <a:ext cx="1324570" cy="529828"/>
            </a:xfrm>
            <a:custGeom>
              <a:avLst/>
              <a:gdLst>
                <a:gd name="connsiteX0" fmla="*/ 0 w 1324570"/>
                <a:gd name="connsiteY0" fmla="*/ 0 h 529828"/>
                <a:gd name="connsiteX1" fmla="*/ 1059656 w 1324570"/>
                <a:gd name="connsiteY1" fmla="*/ 0 h 529828"/>
                <a:gd name="connsiteX2" fmla="*/ 1324570 w 1324570"/>
                <a:gd name="connsiteY2" fmla="*/ 264914 h 529828"/>
                <a:gd name="connsiteX3" fmla="*/ 1059656 w 1324570"/>
                <a:gd name="connsiteY3" fmla="*/ 529828 h 529828"/>
                <a:gd name="connsiteX4" fmla="*/ 0 w 1324570"/>
                <a:gd name="connsiteY4" fmla="*/ 529828 h 529828"/>
                <a:gd name="connsiteX5" fmla="*/ 264914 w 1324570"/>
                <a:gd name="connsiteY5" fmla="*/ 264914 h 529828"/>
                <a:gd name="connsiteX6" fmla="*/ 0 w 1324570"/>
                <a:gd name="connsiteY6" fmla="*/ 0 h 52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4570" h="529828">
                  <a:moveTo>
                    <a:pt x="0" y="0"/>
                  </a:moveTo>
                  <a:lnTo>
                    <a:pt x="1059656" y="0"/>
                  </a:lnTo>
                  <a:lnTo>
                    <a:pt x="1324570" y="264914"/>
                  </a:lnTo>
                  <a:lnTo>
                    <a:pt x="1059656" y="529828"/>
                  </a:lnTo>
                  <a:lnTo>
                    <a:pt x="0" y="529828"/>
                  </a:lnTo>
                  <a:lnTo>
                    <a:pt x="264914" y="264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8922" tIns="21336" rIns="286250" bIns="2133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kern="1200" dirty="0" smtClean="0"/>
                <a:t>员工</a:t>
              </a:r>
              <a:endParaRPr lang="en-US" sz="1600" kern="12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717601" y="2757685"/>
              <a:ext cx="1324570" cy="529828"/>
            </a:xfrm>
            <a:custGeom>
              <a:avLst/>
              <a:gdLst>
                <a:gd name="connsiteX0" fmla="*/ 0 w 1324570"/>
                <a:gd name="connsiteY0" fmla="*/ 0 h 529828"/>
                <a:gd name="connsiteX1" fmla="*/ 1059656 w 1324570"/>
                <a:gd name="connsiteY1" fmla="*/ 0 h 529828"/>
                <a:gd name="connsiteX2" fmla="*/ 1324570 w 1324570"/>
                <a:gd name="connsiteY2" fmla="*/ 264914 h 529828"/>
                <a:gd name="connsiteX3" fmla="*/ 1059656 w 1324570"/>
                <a:gd name="connsiteY3" fmla="*/ 529828 h 529828"/>
                <a:gd name="connsiteX4" fmla="*/ 0 w 1324570"/>
                <a:gd name="connsiteY4" fmla="*/ 529828 h 529828"/>
                <a:gd name="connsiteX5" fmla="*/ 264914 w 1324570"/>
                <a:gd name="connsiteY5" fmla="*/ 264914 h 529828"/>
                <a:gd name="connsiteX6" fmla="*/ 0 w 1324570"/>
                <a:gd name="connsiteY6" fmla="*/ 0 h 52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4570" h="529828">
                  <a:moveTo>
                    <a:pt x="0" y="0"/>
                  </a:moveTo>
                  <a:lnTo>
                    <a:pt x="1059656" y="0"/>
                  </a:lnTo>
                  <a:lnTo>
                    <a:pt x="1324570" y="264914"/>
                  </a:lnTo>
                  <a:lnTo>
                    <a:pt x="1059656" y="529828"/>
                  </a:lnTo>
                  <a:lnTo>
                    <a:pt x="0" y="529828"/>
                  </a:lnTo>
                  <a:lnTo>
                    <a:pt x="264914" y="264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8922" tIns="21336" rIns="286250" bIns="2133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kern="1200" dirty="0" smtClean="0"/>
                <a:t>部门经理</a:t>
              </a:r>
              <a:endParaRPr lang="en-US" sz="1600" kern="12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3909714" y="2757685"/>
              <a:ext cx="1324570" cy="529828"/>
            </a:xfrm>
            <a:custGeom>
              <a:avLst/>
              <a:gdLst>
                <a:gd name="connsiteX0" fmla="*/ 0 w 1324570"/>
                <a:gd name="connsiteY0" fmla="*/ 0 h 529828"/>
                <a:gd name="connsiteX1" fmla="*/ 1059656 w 1324570"/>
                <a:gd name="connsiteY1" fmla="*/ 0 h 529828"/>
                <a:gd name="connsiteX2" fmla="*/ 1324570 w 1324570"/>
                <a:gd name="connsiteY2" fmla="*/ 264914 h 529828"/>
                <a:gd name="connsiteX3" fmla="*/ 1059656 w 1324570"/>
                <a:gd name="connsiteY3" fmla="*/ 529828 h 529828"/>
                <a:gd name="connsiteX4" fmla="*/ 0 w 1324570"/>
                <a:gd name="connsiteY4" fmla="*/ 529828 h 529828"/>
                <a:gd name="connsiteX5" fmla="*/ 264914 w 1324570"/>
                <a:gd name="connsiteY5" fmla="*/ 264914 h 529828"/>
                <a:gd name="connsiteX6" fmla="*/ 0 w 1324570"/>
                <a:gd name="connsiteY6" fmla="*/ 0 h 52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4570" h="529828">
                  <a:moveTo>
                    <a:pt x="0" y="0"/>
                  </a:moveTo>
                  <a:lnTo>
                    <a:pt x="1059656" y="0"/>
                  </a:lnTo>
                  <a:lnTo>
                    <a:pt x="1324570" y="264914"/>
                  </a:lnTo>
                  <a:lnTo>
                    <a:pt x="1059656" y="529828"/>
                  </a:lnTo>
                  <a:lnTo>
                    <a:pt x="0" y="529828"/>
                  </a:lnTo>
                  <a:lnTo>
                    <a:pt x="264914" y="264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8922" tIns="21336" rIns="286250" bIns="2133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kern="1200" dirty="0" smtClean="0"/>
                <a:t>副总经理</a:t>
              </a:r>
              <a:endParaRPr lang="en-US" sz="1600" kern="12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101828" y="2757685"/>
              <a:ext cx="1324570" cy="529828"/>
            </a:xfrm>
            <a:custGeom>
              <a:avLst/>
              <a:gdLst>
                <a:gd name="connsiteX0" fmla="*/ 0 w 1324570"/>
                <a:gd name="connsiteY0" fmla="*/ 0 h 529828"/>
                <a:gd name="connsiteX1" fmla="*/ 1059656 w 1324570"/>
                <a:gd name="connsiteY1" fmla="*/ 0 h 529828"/>
                <a:gd name="connsiteX2" fmla="*/ 1324570 w 1324570"/>
                <a:gd name="connsiteY2" fmla="*/ 264914 h 529828"/>
                <a:gd name="connsiteX3" fmla="*/ 1059656 w 1324570"/>
                <a:gd name="connsiteY3" fmla="*/ 529828 h 529828"/>
                <a:gd name="connsiteX4" fmla="*/ 0 w 1324570"/>
                <a:gd name="connsiteY4" fmla="*/ 529828 h 529828"/>
                <a:gd name="connsiteX5" fmla="*/ 264914 w 1324570"/>
                <a:gd name="connsiteY5" fmla="*/ 264914 h 529828"/>
                <a:gd name="connsiteX6" fmla="*/ 0 w 1324570"/>
                <a:gd name="connsiteY6" fmla="*/ 0 h 52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4570" h="529828">
                  <a:moveTo>
                    <a:pt x="0" y="0"/>
                  </a:moveTo>
                  <a:lnTo>
                    <a:pt x="1059656" y="0"/>
                  </a:lnTo>
                  <a:lnTo>
                    <a:pt x="1324570" y="264914"/>
                  </a:lnTo>
                  <a:lnTo>
                    <a:pt x="1059656" y="529828"/>
                  </a:lnTo>
                  <a:lnTo>
                    <a:pt x="0" y="529828"/>
                  </a:lnTo>
                  <a:lnTo>
                    <a:pt x="264914" y="264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009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8922" tIns="21336" rIns="286250" bIns="2133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kern="1200" dirty="0" smtClean="0"/>
                <a:t>综合管理部经理</a:t>
              </a:r>
              <a:endParaRPr lang="en-US" sz="1600" kern="1200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6293941" y="2757685"/>
              <a:ext cx="1324570" cy="529828"/>
            </a:xfrm>
            <a:custGeom>
              <a:avLst/>
              <a:gdLst>
                <a:gd name="connsiteX0" fmla="*/ 0 w 1324570"/>
                <a:gd name="connsiteY0" fmla="*/ 0 h 529828"/>
                <a:gd name="connsiteX1" fmla="*/ 1059656 w 1324570"/>
                <a:gd name="connsiteY1" fmla="*/ 0 h 529828"/>
                <a:gd name="connsiteX2" fmla="*/ 1324570 w 1324570"/>
                <a:gd name="connsiteY2" fmla="*/ 264914 h 529828"/>
                <a:gd name="connsiteX3" fmla="*/ 1059656 w 1324570"/>
                <a:gd name="connsiteY3" fmla="*/ 529828 h 529828"/>
                <a:gd name="connsiteX4" fmla="*/ 0 w 1324570"/>
                <a:gd name="connsiteY4" fmla="*/ 529828 h 529828"/>
                <a:gd name="connsiteX5" fmla="*/ 264914 w 1324570"/>
                <a:gd name="connsiteY5" fmla="*/ 264914 h 529828"/>
                <a:gd name="connsiteX6" fmla="*/ 0 w 1324570"/>
                <a:gd name="connsiteY6" fmla="*/ 0 h 52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4570" h="529828">
                  <a:moveTo>
                    <a:pt x="0" y="0"/>
                  </a:moveTo>
                  <a:lnTo>
                    <a:pt x="1059656" y="0"/>
                  </a:lnTo>
                  <a:lnTo>
                    <a:pt x="1324570" y="264914"/>
                  </a:lnTo>
                  <a:lnTo>
                    <a:pt x="1059656" y="529828"/>
                  </a:lnTo>
                  <a:lnTo>
                    <a:pt x="0" y="529828"/>
                  </a:lnTo>
                  <a:lnTo>
                    <a:pt x="264914" y="2649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8922" tIns="21336" rIns="286250" bIns="2133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kern="1200" dirty="0" smtClean="0"/>
                <a:t>人事专员</a:t>
              </a:r>
              <a:endParaRPr lang="en-US" sz="1600" kern="1200" dirty="0"/>
            </a:p>
          </p:txBody>
        </p:sp>
      </p:grpSp>
      <p:sp>
        <p:nvSpPr>
          <p:cNvPr id="17" name="Freeform 16"/>
          <p:cNvSpPr/>
          <p:nvPr/>
        </p:nvSpPr>
        <p:spPr>
          <a:xfrm>
            <a:off x="970552" y="2466460"/>
            <a:ext cx="1246397" cy="533400"/>
          </a:xfrm>
          <a:custGeom>
            <a:avLst/>
            <a:gdLst>
              <a:gd name="connsiteX0" fmla="*/ 0 w 1523627"/>
              <a:gd name="connsiteY0" fmla="*/ 91418 h 914176"/>
              <a:gd name="connsiteX1" fmla="*/ 91418 w 1523627"/>
              <a:gd name="connsiteY1" fmla="*/ 0 h 914176"/>
              <a:gd name="connsiteX2" fmla="*/ 1432209 w 1523627"/>
              <a:gd name="connsiteY2" fmla="*/ 0 h 914176"/>
              <a:gd name="connsiteX3" fmla="*/ 1523627 w 1523627"/>
              <a:gd name="connsiteY3" fmla="*/ 91418 h 914176"/>
              <a:gd name="connsiteX4" fmla="*/ 1523627 w 1523627"/>
              <a:gd name="connsiteY4" fmla="*/ 822758 h 914176"/>
              <a:gd name="connsiteX5" fmla="*/ 1432209 w 1523627"/>
              <a:gd name="connsiteY5" fmla="*/ 914176 h 914176"/>
              <a:gd name="connsiteX6" fmla="*/ 91418 w 1523627"/>
              <a:gd name="connsiteY6" fmla="*/ 914176 h 914176"/>
              <a:gd name="connsiteX7" fmla="*/ 0 w 1523627"/>
              <a:gd name="connsiteY7" fmla="*/ 822758 h 914176"/>
              <a:gd name="connsiteX8" fmla="*/ 0 w 1523627"/>
              <a:gd name="connsiteY8" fmla="*/ 91418 h 91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627" h="914176">
                <a:moveTo>
                  <a:pt x="0" y="91418"/>
                </a:moveTo>
                <a:cubicBezTo>
                  <a:pt x="0" y="40929"/>
                  <a:pt x="40929" y="0"/>
                  <a:pt x="91418" y="0"/>
                </a:cubicBezTo>
                <a:lnTo>
                  <a:pt x="1432209" y="0"/>
                </a:lnTo>
                <a:cubicBezTo>
                  <a:pt x="1482698" y="0"/>
                  <a:pt x="1523627" y="40929"/>
                  <a:pt x="1523627" y="91418"/>
                </a:cubicBezTo>
                <a:lnTo>
                  <a:pt x="1523627" y="822758"/>
                </a:lnTo>
                <a:cubicBezTo>
                  <a:pt x="1523627" y="873247"/>
                  <a:pt x="1482698" y="914176"/>
                  <a:pt x="1432209" y="914176"/>
                </a:cubicBezTo>
                <a:lnTo>
                  <a:pt x="91418" y="914176"/>
                </a:lnTo>
                <a:cubicBezTo>
                  <a:pt x="40929" y="914176"/>
                  <a:pt x="0" y="873247"/>
                  <a:pt x="0" y="822758"/>
                </a:cubicBezTo>
                <a:lnTo>
                  <a:pt x="0" y="9141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3925" tIns="83925" rIns="83925" bIns="839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500" kern="1200" dirty="0" smtClean="0"/>
              <a:t>员工</a:t>
            </a:r>
            <a:endParaRPr lang="en-US" sz="1500" kern="1200" dirty="0"/>
          </a:p>
        </p:txBody>
      </p:sp>
      <p:sp>
        <p:nvSpPr>
          <p:cNvPr id="20" name="Rounded Rectangle 19"/>
          <p:cNvSpPr/>
          <p:nvPr/>
        </p:nvSpPr>
        <p:spPr bwMode="auto">
          <a:xfrm>
            <a:off x="2829339" y="2466460"/>
            <a:ext cx="5570182" cy="533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部门</a:t>
            </a:r>
            <a:r>
              <a:rPr lang="zh-CN" altLang="en-US" sz="1500" dirty="0">
                <a:solidFill>
                  <a:schemeClr val="bg1"/>
                </a:solidFill>
                <a:latin typeface="+mn-lt"/>
                <a:ea typeface="+mn-ea"/>
              </a:rPr>
              <a:t>经</a:t>
            </a:r>
            <a:r>
              <a:rPr lang="zh-CN" altLang="en-US" sz="1500" dirty="0">
                <a:solidFill>
                  <a:schemeClr val="lt1"/>
                </a:solidFill>
                <a:latin typeface="+mn-lt"/>
                <a:ea typeface="+mn-ea"/>
              </a:rPr>
              <a:t>理</a:t>
            </a:r>
            <a:r>
              <a:rPr lang="zh-CN" altLang="en-US" sz="1500" dirty="0">
                <a:solidFill>
                  <a:schemeClr val="bg1"/>
                </a:solidFill>
                <a:latin typeface="+mn-lt"/>
                <a:ea typeface="+mn-ea"/>
              </a:rPr>
              <a:t>、</a:t>
            </a: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副总</a:t>
            </a:r>
            <a:r>
              <a:rPr lang="zh-CN" altLang="en-US" sz="1500" dirty="0">
                <a:solidFill>
                  <a:schemeClr val="lt1"/>
                </a:solidFill>
                <a:latin typeface="+mn-lt"/>
                <a:ea typeface="+mn-ea"/>
              </a:rPr>
              <a:t>经理、</a:t>
            </a: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综合管理部经理</a:t>
            </a:r>
            <a:r>
              <a:rPr lang="zh-CN" altLang="en-US" sz="1500" dirty="0">
                <a:solidFill>
                  <a:schemeClr val="lt1"/>
                </a:solidFill>
                <a:latin typeface="+mn-lt"/>
                <a:ea typeface="+mn-ea"/>
              </a:rPr>
              <a:t>、人事专员</a:t>
            </a:r>
          </a:p>
        </p:txBody>
      </p:sp>
      <p:sp>
        <p:nvSpPr>
          <p:cNvPr id="15" name="Freeform 14"/>
          <p:cNvSpPr/>
          <p:nvPr/>
        </p:nvSpPr>
        <p:spPr>
          <a:xfrm>
            <a:off x="970552" y="3294401"/>
            <a:ext cx="1246397" cy="533400"/>
          </a:xfrm>
          <a:custGeom>
            <a:avLst/>
            <a:gdLst>
              <a:gd name="connsiteX0" fmla="*/ 0 w 1523627"/>
              <a:gd name="connsiteY0" fmla="*/ 91418 h 914176"/>
              <a:gd name="connsiteX1" fmla="*/ 91418 w 1523627"/>
              <a:gd name="connsiteY1" fmla="*/ 0 h 914176"/>
              <a:gd name="connsiteX2" fmla="*/ 1432209 w 1523627"/>
              <a:gd name="connsiteY2" fmla="*/ 0 h 914176"/>
              <a:gd name="connsiteX3" fmla="*/ 1523627 w 1523627"/>
              <a:gd name="connsiteY3" fmla="*/ 91418 h 914176"/>
              <a:gd name="connsiteX4" fmla="*/ 1523627 w 1523627"/>
              <a:gd name="connsiteY4" fmla="*/ 822758 h 914176"/>
              <a:gd name="connsiteX5" fmla="*/ 1432209 w 1523627"/>
              <a:gd name="connsiteY5" fmla="*/ 914176 h 914176"/>
              <a:gd name="connsiteX6" fmla="*/ 91418 w 1523627"/>
              <a:gd name="connsiteY6" fmla="*/ 914176 h 914176"/>
              <a:gd name="connsiteX7" fmla="*/ 0 w 1523627"/>
              <a:gd name="connsiteY7" fmla="*/ 822758 h 914176"/>
              <a:gd name="connsiteX8" fmla="*/ 0 w 1523627"/>
              <a:gd name="connsiteY8" fmla="*/ 91418 h 91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627" h="914176">
                <a:moveTo>
                  <a:pt x="0" y="91418"/>
                </a:moveTo>
                <a:cubicBezTo>
                  <a:pt x="0" y="40929"/>
                  <a:pt x="40929" y="0"/>
                  <a:pt x="91418" y="0"/>
                </a:cubicBezTo>
                <a:lnTo>
                  <a:pt x="1432209" y="0"/>
                </a:lnTo>
                <a:cubicBezTo>
                  <a:pt x="1482698" y="0"/>
                  <a:pt x="1523627" y="40929"/>
                  <a:pt x="1523627" y="91418"/>
                </a:cubicBezTo>
                <a:lnTo>
                  <a:pt x="1523627" y="822758"/>
                </a:lnTo>
                <a:cubicBezTo>
                  <a:pt x="1523627" y="873247"/>
                  <a:pt x="1482698" y="914176"/>
                  <a:pt x="1432209" y="914176"/>
                </a:cubicBezTo>
                <a:lnTo>
                  <a:pt x="91418" y="914176"/>
                </a:lnTo>
                <a:cubicBezTo>
                  <a:pt x="40929" y="914176"/>
                  <a:pt x="0" y="873247"/>
                  <a:pt x="0" y="822758"/>
                </a:cubicBezTo>
                <a:lnTo>
                  <a:pt x="0" y="9141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3925" tIns="83925" rIns="83925" bIns="839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500" kern="1200" dirty="0" smtClean="0"/>
              <a:t>员工</a:t>
            </a:r>
            <a:endParaRPr lang="en-US" sz="1500" kern="1200" dirty="0"/>
          </a:p>
        </p:txBody>
      </p:sp>
      <p:sp>
        <p:nvSpPr>
          <p:cNvPr id="19" name="Rounded Rectangle 18"/>
          <p:cNvSpPr/>
          <p:nvPr/>
        </p:nvSpPr>
        <p:spPr bwMode="auto">
          <a:xfrm>
            <a:off x="2829339" y="3294401"/>
            <a:ext cx="5570182" cy="533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部门</a:t>
            </a:r>
            <a:r>
              <a:rPr lang="zh-CN" altLang="en-US" sz="1500" dirty="0">
                <a:solidFill>
                  <a:schemeClr val="bg1"/>
                </a:solidFill>
                <a:latin typeface="+mn-lt"/>
                <a:ea typeface="+mn-ea"/>
              </a:rPr>
              <a:t>经</a:t>
            </a:r>
            <a:r>
              <a:rPr lang="zh-CN" altLang="en-US" sz="1500" dirty="0" smtClean="0">
                <a:solidFill>
                  <a:schemeClr val="lt1"/>
                </a:solidFill>
                <a:latin typeface="+mn-lt"/>
                <a:ea typeface="+mn-ea"/>
              </a:rPr>
              <a:t>理</a:t>
            </a:r>
            <a:endParaRPr lang="zh-CN" altLang="en-US" sz="15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2829339" y="4089184"/>
            <a:ext cx="5570182" cy="533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副总</a:t>
            </a:r>
            <a:r>
              <a:rPr lang="zh-CN" altLang="en-US" sz="1500" dirty="0">
                <a:solidFill>
                  <a:schemeClr val="lt1"/>
                </a:solidFill>
                <a:latin typeface="+mn-lt"/>
                <a:ea typeface="+mn-ea"/>
              </a:rPr>
              <a:t>经理</a:t>
            </a:r>
            <a:r>
              <a:rPr lang="zh-CN" altLang="en-US" sz="1500" dirty="0">
                <a:solidFill>
                  <a:schemeClr val="bg1"/>
                </a:solidFill>
                <a:latin typeface="+mn-lt"/>
                <a:ea typeface="+mn-ea"/>
              </a:rPr>
              <a:t>、</a:t>
            </a: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综合管理部经理</a:t>
            </a:r>
            <a:r>
              <a:rPr lang="zh-CN" altLang="en-US" sz="1500" dirty="0">
                <a:solidFill>
                  <a:schemeClr val="lt1"/>
                </a:solidFill>
                <a:latin typeface="+mn-lt"/>
                <a:ea typeface="+mn-ea"/>
              </a:rPr>
              <a:t>、人事专员</a:t>
            </a:r>
          </a:p>
        </p:txBody>
      </p:sp>
      <p:sp>
        <p:nvSpPr>
          <p:cNvPr id="22" name="Freeform 21"/>
          <p:cNvSpPr/>
          <p:nvPr/>
        </p:nvSpPr>
        <p:spPr>
          <a:xfrm>
            <a:off x="970552" y="5017089"/>
            <a:ext cx="1246397" cy="533400"/>
          </a:xfrm>
          <a:custGeom>
            <a:avLst/>
            <a:gdLst>
              <a:gd name="connsiteX0" fmla="*/ 0 w 1523627"/>
              <a:gd name="connsiteY0" fmla="*/ 91418 h 914176"/>
              <a:gd name="connsiteX1" fmla="*/ 91418 w 1523627"/>
              <a:gd name="connsiteY1" fmla="*/ 0 h 914176"/>
              <a:gd name="connsiteX2" fmla="*/ 1432209 w 1523627"/>
              <a:gd name="connsiteY2" fmla="*/ 0 h 914176"/>
              <a:gd name="connsiteX3" fmla="*/ 1523627 w 1523627"/>
              <a:gd name="connsiteY3" fmla="*/ 91418 h 914176"/>
              <a:gd name="connsiteX4" fmla="*/ 1523627 w 1523627"/>
              <a:gd name="connsiteY4" fmla="*/ 822758 h 914176"/>
              <a:gd name="connsiteX5" fmla="*/ 1432209 w 1523627"/>
              <a:gd name="connsiteY5" fmla="*/ 914176 h 914176"/>
              <a:gd name="connsiteX6" fmla="*/ 91418 w 1523627"/>
              <a:gd name="connsiteY6" fmla="*/ 914176 h 914176"/>
              <a:gd name="connsiteX7" fmla="*/ 0 w 1523627"/>
              <a:gd name="connsiteY7" fmla="*/ 822758 h 914176"/>
              <a:gd name="connsiteX8" fmla="*/ 0 w 1523627"/>
              <a:gd name="connsiteY8" fmla="*/ 91418 h 91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3627" h="914176">
                <a:moveTo>
                  <a:pt x="0" y="91418"/>
                </a:moveTo>
                <a:cubicBezTo>
                  <a:pt x="0" y="40929"/>
                  <a:pt x="40929" y="0"/>
                  <a:pt x="91418" y="0"/>
                </a:cubicBezTo>
                <a:lnTo>
                  <a:pt x="1432209" y="0"/>
                </a:lnTo>
                <a:cubicBezTo>
                  <a:pt x="1482698" y="0"/>
                  <a:pt x="1523627" y="40929"/>
                  <a:pt x="1523627" y="91418"/>
                </a:cubicBezTo>
                <a:lnTo>
                  <a:pt x="1523627" y="822758"/>
                </a:lnTo>
                <a:cubicBezTo>
                  <a:pt x="1523627" y="873247"/>
                  <a:pt x="1482698" y="914176"/>
                  <a:pt x="1432209" y="914176"/>
                </a:cubicBezTo>
                <a:lnTo>
                  <a:pt x="91418" y="914176"/>
                </a:lnTo>
                <a:cubicBezTo>
                  <a:pt x="40929" y="914176"/>
                  <a:pt x="0" y="873247"/>
                  <a:pt x="0" y="822758"/>
                </a:cubicBezTo>
                <a:lnTo>
                  <a:pt x="0" y="9141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3925" tIns="83925" rIns="83925" bIns="839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1500" kern="1200" dirty="0" smtClean="0"/>
              <a:t>员工</a:t>
            </a:r>
            <a:endParaRPr lang="en-US" sz="1500" kern="1200" dirty="0"/>
          </a:p>
        </p:txBody>
      </p:sp>
      <p:sp>
        <p:nvSpPr>
          <p:cNvPr id="24" name="Rounded Rectangle 23"/>
          <p:cNvSpPr/>
          <p:nvPr/>
        </p:nvSpPr>
        <p:spPr bwMode="auto">
          <a:xfrm>
            <a:off x="2829339" y="5017089"/>
            <a:ext cx="1371600" cy="533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部门</a:t>
            </a:r>
            <a:r>
              <a:rPr lang="zh-CN" altLang="en-US" sz="1500" dirty="0">
                <a:solidFill>
                  <a:schemeClr val="lt1"/>
                </a:solidFill>
                <a:latin typeface="+mn-lt"/>
                <a:ea typeface="+mn-ea"/>
              </a:rPr>
              <a:t>经</a:t>
            </a:r>
            <a:r>
              <a:rPr lang="zh-CN" altLang="en-US" sz="1500" dirty="0" smtClean="0">
                <a:solidFill>
                  <a:schemeClr val="lt1"/>
                </a:solidFill>
                <a:latin typeface="+mn-lt"/>
                <a:ea typeface="+mn-ea"/>
              </a:rPr>
              <a:t>理</a:t>
            </a:r>
            <a:endParaRPr lang="zh-CN" altLang="en-US" sz="15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4847430" y="5017089"/>
            <a:ext cx="1371600" cy="533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部门</a:t>
            </a:r>
            <a:r>
              <a:rPr lang="zh-CN" altLang="en-US" sz="1500" dirty="0">
                <a:solidFill>
                  <a:schemeClr val="bg1"/>
                </a:solidFill>
                <a:latin typeface="+mn-lt"/>
                <a:ea typeface="+mn-ea"/>
              </a:rPr>
              <a:t>经</a:t>
            </a:r>
            <a:r>
              <a:rPr lang="zh-CN" altLang="en-US" sz="1500" dirty="0" smtClean="0">
                <a:solidFill>
                  <a:schemeClr val="lt1"/>
                </a:solidFill>
                <a:latin typeface="+mn-lt"/>
                <a:ea typeface="+mn-ea"/>
              </a:rPr>
              <a:t>理</a:t>
            </a:r>
            <a:endParaRPr lang="zh-CN" altLang="en-US" sz="15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6977269" y="5017089"/>
            <a:ext cx="1371600" cy="533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部门</a:t>
            </a:r>
            <a:r>
              <a:rPr lang="zh-CN" altLang="en-US" sz="1500" dirty="0">
                <a:solidFill>
                  <a:schemeClr val="lt1"/>
                </a:solidFill>
                <a:latin typeface="+mn-lt"/>
                <a:ea typeface="+mn-ea"/>
              </a:rPr>
              <a:t>经</a:t>
            </a:r>
            <a:r>
              <a:rPr lang="zh-CN" altLang="en-US" sz="1500" dirty="0" smtClean="0">
                <a:solidFill>
                  <a:schemeClr val="lt1"/>
                </a:solidFill>
                <a:latin typeface="+mn-lt"/>
                <a:ea typeface="+mn-ea"/>
              </a:rPr>
              <a:t>理</a:t>
            </a:r>
            <a:endParaRPr lang="zh-CN" altLang="en-US" sz="15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6987706" y="6079481"/>
            <a:ext cx="1371600" cy="5334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zh-CN" altLang="en-US" sz="1500" dirty="0" smtClean="0">
                <a:solidFill>
                  <a:schemeClr val="bg1"/>
                </a:solidFill>
                <a:sym typeface="+mn-ea"/>
              </a:rPr>
              <a:t>部门</a:t>
            </a:r>
            <a:r>
              <a:rPr lang="zh-CN" altLang="en-US" sz="1500" dirty="0">
                <a:solidFill>
                  <a:schemeClr val="bg1"/>
                </a:solidFill>
                <a:latin typeface="+mn-lt"/>
                <a:ea typeface="+mn-ea"/>
              </a:rPr>
              <a:t>经</a:t>
            </a:r>
            <a:r>
              <a:rPr lang="zh-CN" altLang="en-US" sz="1500" dirty="0" smtClean="0">
                <a:solidFill>
                  <a:schemeClr val="lt1"/>
                </a:solidFill>
                <a:latin typeface="+mn-lt"/>
                <a:ea typeface="+mn-ea"/>
              </a:rPr>
              <a:t>理</a:t>
            </a:r>
            <a:endParaRPr lang="zh-CN" altLang="en-US" sz="150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512827" y="2585650"/>
            <a:ext cx="295021" cy="295021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560789" y="2633612"/>
            <a:ext cx="199096" cy="199096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512827" y="3413591"/>
            <a:ext cx="295021" cy="295021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560789" y="3461553"/>
            <a:ext cx="199096" cy="199096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2323552" y="2733160"/>
            <a:ext cx="448366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52" name="TextBox 5151"/>
          <p:cNvSpPr txBox="1"/>
          <p:nvPr/>
        </p:nvSpPr>
        <p:spPr>
          <a:xfrm>
            <a:off x="2251151" y="238178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0" dirty="0" smtClean="0">
                <a:solidFill>
                  <a:schemeClr val="accent1">
                    <a:lumMod val="90000"/>
                  </a:schemeClr>
                </a:solidFill>
              </a:rPr>
              <a:t>主送</a:t>
            </a:r>
            <a:endParaRPr lang="en-US" sz="1400" b="0" dirty="0">
              <a:solidFill>
                <a:schemeClr val="accent1">
                  <a:lumMod val="90000"/>
                </a:schemeClr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>
            <a:off x="2323552" y="3611078"/>
            <a:ext cx="448366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2216949" y="325970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0" dirty="0" smtClean="0">
                <a:solidFill>
                  <a:schemeClr val="accent1">
                    <a:lumMod val="90000"/>
                  </a:schemeClr>
                </a:solidFill>
              </a:rPr>
              <a:t>主送</a:t>
            </a:r>
            <a:endParaRPr lang="en-US" sz="1400" b="0" dirty="0">
              <a:solidFill>
                <a:schemeClr val="accent1">
                  <a:lumMod val="90000"/>
                </a:schemeClr>
              </a:solidFill>
            </a:endParaRPr>
          </a:p>
        </p:txBody>
      </p:sp>
      <p:cxnSp>
        <p:nvCxnSpPr>
          <p:cNvPr id="5154" name="Elbow Connector 5153"/>
          <p:cNvCxnSpPr/>
          <p:nvPr/>
        </p:nvCxnSpPr>
        <p:spPr bwMode="auto">
          <a:xfrm>
            <a:off x="1534281" y="3896143"/>
            <a:ext cx="1226407" cy="467325"/>
          </a:xfrm>
          <a:prstGeom prst="bentConnector3">
            <a:avLst>
              <a:gd name="adj1" fmla="val -47"/>
            </a:avLst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1875614" y="398518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0" dirty="0">
                <a:solidFill>
                  <a:schemeClr val="accent1">
                    <a:lumMod val="90000"/>
                  </a:schemeClr>
                </a:solidFill>
              </a:rPr>
              <a:t>抄</a:t>
            </a:r>
            <a:r>
              <a:rPr lang="zh-CN" altLang="en-US" sz="1400" b="0" dirty="0" smtClean="0">
                <a:solidFill>
                  <a:schemeClr val="accent1">
                    <a:lumMod val="90000"/>
                  </a:schemeClr>
                </a:solidFill>
              </a:rPr>
              <a:t>送</a:t>
            </a:r>
            <a:endParaRPr lang="en-US" sz="1400" b="0" dirty="0">
              <a:solidFill>
                <a:schemeClr val="accent1">
                  <a:lumMod val="90000"/>
                </a:schemeClr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2323552" y="5283789"/>
            <a:ext cx="448366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4276033" y="5283789"/>
            <a:ext cx="448366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>
            <a:off x="6421615" y="5283789"/>
            <a:ext cx="448366" cy="0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7673506" y="5654458"/>
            <a:ext cx="0" cy="351147"/>
          </a:xfrm>
          <a:prstGeom prst="straightConnector1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Oval 54"/>
          <p:cNvSpPr/>
          <p:nvPr/>
        </p:nvSpPr>
        <p:spPr bwMode="auto">
          <a:xfrm>
            <a:off x="512827" y="5136279"/>
            <a:ext cx="295021" cy="295021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560789" y="5184241"/>
            <a:ext cx="199096" cy="199096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5" name="标题 5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</p:spPr>
        <p:txBody>
          <a:bodyPr/>
          <a:lstStyle/>
          <a:p>
            <a:r>
              <a:rPr lang="zh-CN" altLang="en-US" dirty="0"/>
              <a:t>收件人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02" y="2801695"/>
            <a:ext cx="8452254" cy="17526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Line Callout 1 3"/>
          <p:cNvSpPr/>
          <p:nvPr/>
        </p:nvSpPr>
        <p:spPr bwMode="auto">
          <a:xfrm>
            <a:off x="1982244" y="1371600"/>
            <a:ext cx="6793112" cy="1163395"/>
          </a:xfrm>
          <a:prstGeom prst="borderCallout1">
            <a:avLst>
              <a:gd name="adj1" fmla="val 49098"/>
              <a:gd name="adj2" fmla="val -2216"/>
              <a:gd name="adj3" fmla="val 186884"/>
              <a:gd name="adj4" fmla="val -7218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000" dirty="0">
                <a:solidFill>
                  <a:srgbClr val="B78A0D"/>
                </a:solidFill>
              </a:rPr>
              <a:t>收件人（</a:t>
            </a:r>
            <a:r>
              <a:rPr lang="en-US" altLang="zh-CN" sz="2000" dirty="0">
                <a:solidFill>
                  <a:srgbClr val="B78A0D"/>
                </a:solidFill>
              </a:rPr>
              <a:t>To</a:t>
            </a:r>
            <a:r>
              <a:rPr lang="zh-CN" altLang="en-US" sz="2000" dirty="0">
                <a:solidFill>
                  <a:srgbClr val="B78A0D"/>
                </a:solidFill>
              </a:rPr>
              <a:t>）</a:t>
            </a:r>
            <a:r>
              <a:rPr lang="en-US" altLang="zh-CN" sz="2000" dirty="0">
                <a:solidFill>
                  <a:srgbClr val="B78A0D"/>
                </a:solidFill>
              </a:rPr>
              <a:t>:</a:t>
            </a:r>
            <a:endParaRPr lang="zh-CN" altLang="en-US" sz="2000" dirty="0">
              <a:solidFill>
                <a:srgbClr val="B78A0D"/>
              </a:solidFill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400" b="0" dirty="0">
                <a:solidFill>
                  <a:schemeClr val="accent1">
                    <a:lumMod val="90000"/>
                  </a:schemeClr>
                </a:solidFill>
              </a:rPr>
              <a:t>直接收信人</a:t>
            </a:r>
            <a:r>
              <a:rPr lang="en-US" altLang="zh-CN" sz="1400" b="0" dirty="0">
                <a:solidFill>
                  <a:schemeClr val="accent1">
                    <a:lumMod val="90000"/>
                  </a:schemeClr>
                </a:solidFill>
              </a:rPr>
              <a:t>,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400" b="0" dirty="0">
                <a:solidFill>
                  <a:schemeClr val="accent1">
                    <a:lumMod val="90000"/>
                  </a:schemeClr>
                </a:solidFill>
              </a:rPr>
              <a:t>要求收信人回复确认、归档保存或有直接关系、直接负责的人。</a:t>
            </a:r>
            <a:endParaRPr lang="en-US" sz="1400" b="0" dirty="0">
              <a:solidFill>
                <a:schemeClr val="accent1">
                  <a:lumMod val="90000"/>
                </a:schemeClr>
              </a:solidFill>
            </a:endParaRPr>
          </a:p>
        </p:txBody>
      </p:sp>
      <p:sp>
        <p:nvSpPr>
          <p:cNvPr id="41" name="Line Callout 1 40"/>
          <p:cNvSpPr/>
          <p:nvPr/>
        </p:nvSpPr>
        <p:spPr bwMode="auto">
          <a:xfrm>
            <a:off x="1982244" y="5087695"/>
            <a:ext cx="6793112" cy="1200329"/>
          </a:xfrm>
          <a:prstGeom prst="borderCallout1">
            <a:avLst>
              <a:gd name="adj1" fmla="val 49098"/>
              <a:gd name="adj2" fmla="val -2216"/>
              <a:gd name="adj3" fmla="val -95302"/>
              <a:gd name="adj4" fmla="val -6577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000" dirty="0">
                <a:solidFill>
                  <a:srgbClr val="B78A0D"/>
                </a:solidFill>
              </a:rPr>
              <a:t>抄送（</a:t>
            </a:r>
            <a:r>
              <a:rPr lang="en-US" altLang="zh-CN" sz="2000" dirty="0">
                <a:solidFill>
                  <a:srgbClr val="B78A0D"/>
                </a:solidFill>
              </a:rPr>
              <a:t>Cc</a:t>
            </a:r>
            <a:r>
              <a:rPr lang="zh-CN" altLang="en-US" sz="2000" dirty="0">
                <a:solidFill>
                  <a:srgbClr val="B78A0D"/>
                </a:solidFill>
              </a:rPr>
              <a:t>）：</a:t>
            </a:r>
            <a:endParaRPr lang="en-US" altLang="zh-CN" sz="2000" dirty="0">
              <a:solidFill>
                <a:srgbClr val="B78A0D"/>
              </a:solidFill>
            </a:endParaRP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400" b="0" dirty="0">
                <a:solidFill>
                  <a:schemeClr val="accent1">
                    <a:lumMod val="90000"/>
                  </a:schemeClr>
                </a:solidFill>
              </a:rPr>
              <a:t>间接收信人，</a:t>
            </a:r>
          </a:p>
          <a:p>
            <a:pPr marL="342900" indent="-342900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sz="1400" b="0" dirty="0">
                <a:solidFill>
                  <a:schemeClr val="accent1">
                    <a:lumMod val="90000"/>
                  </a:schemeClr>
                </a:solidFill>
              </a:rPr>
              <a:t>供参考、了解即可、可提意见或间接关系、间接责任的人。</a:t>
            </a: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</p:spPr>
        <p:txBody>
          <a:bodyPr/>
          <a:lstStyle/>
          <a:p>
            <a:r>
              <a:rPr lang="zh-CN" altLang="en-US" dirty="0"/>
              <a:t>收件人</a:t>
            </a:r>
            <a:endParaRPr lang="zh-CN" alt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2819400" y="2971800"/>
            <a:ext cx="990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5"/>
          <p:cNvCxnSpPr/>
          <p:nvPr/>
        </p:nvCxnSpPr>
        <p:spPr>
          <a:xfrm flipV="1">
            <a:off x="2520582" y="5794895"/>
            <a:ext cx="0" cy="51752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5"/>
          <p:cNvCxnSpPr/>
          <p:nvPr/>
        </p:nvCxnSpPr>
        <p:spPr>
          <a:xfrm flipV="1">
            <a:off x="873996" y="4675160"/>
            <a:ext cx="0" cy="51752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44827" y="990600"/>
            <a:ext cx="8525493" cy="56388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v"/>
              <a:defRPr/>
            </a:pPr>
            <a:r>
              <a:rPr lang="zh-CN" altLang="en-US" sz="2000" dirty="0">
                <a:solidFill>
                  <a:srgbClr val="B78A0D"/>
                </a:solidFill>
              </a:rPr>
              <a:t>收件人选事例：</a:t>
            </a:r>
            <a:endParaRPr lang="en-US" altLang="zh-CN" sz="2000" dirty="0">
              <a:solidFill>
                <a:srgbClr val="B78A0D"/>
              </a:solidFill>
            </a:endParaRPr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zh-CN" altLang="en-US" sz="2000" dirty="0">
                <a:solidFill>
                  <a:srgbClr val="B78A0D"/>
                </a:solidFill>
              </a:rPr>
              <a:t>收件人（抄送）排列基本礼仪：</a:t>
            </a:r>
            <a:endParaRPr lang="en-US" altLang="zh-CN" sz="2000" dirty="0">
              <a:solidFill>
                <a:srgbClr val="B78A0D"/>
              </a:solidFill>
            </a:endParaRPr>
          </a:p>
          <a:p>
            <a:r>
              <a:rPr lang="en-US" altLang="zh-CN" sz="2000" dirty="0" smtClean="0"/>
              <a:t>   </a:t>
            </a:r>
            <a:endParaRPr lang="en-US" altLang="zh-CN" sz="2000" dirty="0"/>
          </a:p>
          <a:p>
            <a:endParaRPr lang="zh-CN" altLang="en-US" sz="2000" dirty="0"/>
          </a:p>
        </p:txBody>
      </p:sp>
      <p:graphicFrame>
        <p:nvGraphicFramePr>
          <p:cNvPr id="6" name="表格 4"/>
          <p:cNvGraphicFramePr>
            <a:graphicFrameLocks noGrp="1"/>
          </p:cNvGraphicFramePr>
          <p:nvPr/>
        </p:nvGraphicFramePr>
        <p:xfrm>
          <a:off x="797572" y="1524000"/>
          <a:ext cx="7620001" cy="212464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652531"/>
                <a:gridCol w="2283074"/>
                <a:gridCol w="3684396"/>
              </a:tblGrid>
              <a:tr h="361234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dirty="0" smtClean="0"/>
                        <a:t>邮件主题</a:t>
                      </a:r>
                      <a:endParaRPr lang="zh-CN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dirty="0" smtClean="0"/>
                        <a:t>收件人</a:t>
                      </a:r>
                      <a:endParaRPr lang="zh-CN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600" dirty="0" smtClean="0"/>
                        <a:t>抄送</a:t>
                      </a:r>
                      <a:endParaRPr lang="zh-CN" altLang="en-US" sz="1600" b="1" dirty="0"/>
                    </a:p>
                  </a:txBody>
                  <a:tcPr/>
                </a:tc>
              </a:tr>
              <a:tr h="361234"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会议通知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必需参加人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可以参加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</a:tr>
              <a:tr h="639106"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会议记录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已经参加人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需要参加但没有参加的人</a:t>
                      </a:r>
                      <a:endParaRPr lang="en-US" altLang="zh-CN" sz="1400" b="0" kern="1200" dirty="0" smtClean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相关领导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</a:tr>
              <a:tr h="361234"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申请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直接审批人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无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</a:tr>
              <a:tr h="361234"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活动通知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活动成员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rtl="0" fontAlgn="base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FontTx/>
                        <a:buNone/>
                        <a:defRPr/>
                      </a:pPr>
                      <a:r>
                        <a:rPr lang="zh-CN" altLang="en-US" sz="1400" b="0" kern="1200" dirty="0" smtClean="0">
                          <a:solidFill>
                            <a:schemeClr val="accent1">
                              <a:lumMod val="90000"/>
                            </a:schemeClr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+mn-cs"/>
                        </a:rPr>
                        <a:t>活动成员的领导</a:t>
                      </a:r>
                      <a:endParaRPr lang="zh-CN" altLang="en-US" sz="1400" b="0" kern="1200" dirty="0">
                        <a:solidFill>
                          <a:schemeClr val="accent1">
                            <a:lumMod val="90000"/>
                          </a:schemeClr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864819" y="5185295"/>
            <a:ext cx="4627562" cy="685800"/>
            <a:chOff x="1870075" y="4572000"/>
            <a:chExt cx="4627562" cy="685800"/>
          </a:xfrm>
        </p:grpSpPr>
        <p:sp>
          <p:nvSpPr>
            <p:cNvPr id="11" name="矩形 3"/>
            <p:cNvSpPr/>
            <p:nvPr/>
          </p:nvSpPr>
          <p:spPr>
            <a:xfrm>
              <a:off x="1870075" y="4572000"/>
              <a:ext cx="1316037" cy="685800"/>
            </a:xfrm>
            <a:prstGeom prst="rect">
              <a:avLst/>
            </a:prstGeom>
            <a:solidFill>
              <a:srgbClr val="F884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latin typeface="微软雅黑" panose="020B0503020204020204" pitchFamily="34" charset="-122"/>
                </a:rPr>
                <a:t>主次客先</a:t>
              </a:r>
              <a:endParaRPr lang="zh-CN" altLang="en-US" sz="2000" dirty="0">
                <a:latin typeface="微软雅黑" panose="020B0503020204020204" pitchFamily="34" charset="-122"/>
              </a:endParaRPr>
            </a:p>
          </p:txBody>
        </p:sp>
        <p:sp>
          <p:nvSpPr>
            <p:cNvPr id="12" name="矩形 9"/>
            <p:cNvSpPr/>
            <p:nvPr/>
          </p:nvSpPr>
          <p:spPr>
            <a:xfrm>
              <a:off x="3525838" y="4572000"/>
              <a:ext cx="1316036" cy="685800"/>
            </a:xfrm>
            <a:prstGeom prst="rect">
              <a:avLst/>
            </a:prstGeom>
            <a:solidFill>
              <a:srgbClr val="42C7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latin typeface="微软雅黑" panose="020B0503020204020204" pitchFamily="34" charset="-122"/>
                </a:rPr>
                <a:t>部门次序</a:t>
              </a:r>
              <a:endParaRPr lang="zh-CN" altLang="en-US" sz="2000" dirty="0">
                <a:latin typeface="微软雅黑" panose="020B0503020204020204" pitchFamily="34" charset="-122"/>
              </a:endParaRPr>
            </a:p>
          </p:txBody>
        </p:sp>
        <p:sp>
          <p:nvSpPr>
            <p:cNvPr id="13" name="矩形 10"/>
            <p:cNvSpPr/>
            <p:nvPr/>
          </p:nvSpPr>
          <p:spPr>
            <a:xfrm>
              <a:off x="5181600" y="4572000"/>
              <a:ext cx="1316037" cy="685800"/>
            </a:xfrm>
            <a:prstGeom prst="rect">
              <a:avLst/>
            </a:prstGeom>
            <a:solidFill>
              <a:srgbClr val="D058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 smtClean="0">
                  <a:latin typeface="微软雅黑" panose="020B0503020204020204" pitchFamily="34" charset="-122"/>
                </a:rPr>
                <a:t>职位高低</a:t>
              </a:r>
              <a:endParaRPr lang="zh-CN" altLang="en-US" sz="2000" dirty="0">
                <a:latin typeface="微软雅黑" panose="020B0503020204020204" pitchFamily="34" charset="-122"/>
              </a:endParaRPr>
            </a:p>
          </p:txBody>
        </p:sp>
      </p:grpSp>
      <p:cxnSp>
        <p:nvCxnSpPr>
          <p:cNvPr id="15" name="直接连接符 7"/>
          <p:cNvCxnSpPr/>
          <p:nvPr/>
        </p:nvCxnSpPr>
        <p:spPr>
          <a:xfrm flipH="1" flipV="1">
            <a:off x="888457" y="4495800"/>
            <a:ext cx="3175" cy="434428"/>
          </a:xfrm>
          <a:prstGeom prst="line">
            <a:avLst/>
          </a:prstGeom>
          <a:ln w="44450">
            <a:solidFill>
              <a:srgbClr val="F884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29"/>
          <p:cNvSpPr/>
          <p:nvPr/>
        </p:nvSpPr>
        <p:spPr>
          <a:xfrm>
            <a:off x="877345" y="4499495"/>
            <a:ext cx="1303511" cy="434428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户在前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7"/>
          <p:cNvCxnSpPr/>
          <p:nvPr/>
        </p:nvCxnSpPr>
        <p:spPr>
          <a:xfrm flipH="1" flipV="1">
            <a:off x="2541394" y="6118652"/>
            <a:ext cx="3175" cy="434428"/>
          </a:xfrm>
          <a:prstGeom prst="line">
            <a:avLst/>
          </a:prstGeom>
          <a:ln w="44450">
            <a:solidFill>
              <a:srgbClr val="42C7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5"/>
          <p:cNvCxnSpPr/>
          <p:nvPr/>
        </p:nvCxnSpPr>
        <p:spPr>
          <a:xfrm flipV="1">
            <a:off x="4173365" y="4713014"/>
            <a:ext cx="0" cy="517526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9"/>
          <p:cNvSpPr/>
          <p:nvPr/>
        </p:nvSpPr>
        <p:spPr>
          <a:xfrm>
            <a:off x="2571730" y="6117248"/>
            <a:ext cx="1303511" cy="434428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其他在部门在前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7"/>
          <p:cNvCxnSpPr/>
          <p:nvPr/>
        </p:nvCxnSpPr>
        <p:spPr>
          <a:xfrm flipH="1" flipV="1">
            <a:off x="4182986" y="4495800"/>
            <a:ext cx="3175" cy="434428"/>
          </a:xfrm>
          <a:prstGeom prst="line">
            <a:avLst/>
          </a:prstGeom>
          <a:ln w="44450">
            <a:solidFill>
              <a:srgbClr val="D0588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9"/>
          <p:cNvSpPr/>
          <p:nvPr/>
        </p:nvSpPr>
        <p:spPr>
          <a:xfrm>
            <a:off x="4191000" y="4495800"/>
            <a:ext cx="1303511" cy="434428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优先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标题 5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</p:spPr>
        <p:txBody>
          <a:bodyPr/>
          <a:lstStyle/>
          <a:p>
            <a:r>
              <a:rPr lang="zh-CN" altLang="en-US" dirty="0"/>
              <a:t>收件人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zh-CN" dirty="0"/>
              <a:t>收件人</a:t>
            </a:r>
            <a:r>
              <a:rPr lang="en-US" altLang="zh-CN" dirty="0"/>
              <a:t>-</a:t>
            </a:r>
            <a:r>
              <a:rPr lang="zh-CN" altLang="zh-CN" dirty="0"/>
              <a:t>邮件发送对象</a:t>
            </a:r>
            <a:r>
              <a:rPr lang="zh-CN" altLang="en-US" dirty="0"/>
              <a:t>的选择（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833938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/>
            </a:pP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工作计划的发送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经理人的工作计划主送工作计划的下达对象，抄送直接上级、间接上级、部门内部相关经理人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为保持部门内部计划对外的一致性，部门内部计划原则上只有一个计划可以跨部门传达，特殊情况可以根据需要处理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/>
            </a:pP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项目通报类的邮件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主送给项目小组成员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抄送给项目小组成员的直接上级、项目主要领导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/>
            </a:pP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寻求跨部门支持的邮件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一般主送给寻求支持的人，</a:t>
            </a:r>
            <a:r>
              <a: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</a:rPr>
              <a:t>抄送给他的直接上级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</a:rPr>
              <a:t>同时抄送本部门的直接上级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这样往往可以获得支持部门的更好的支持</a:t>
            </a:r>
          </a:p>
        </p:txBody>
      </p:sp>
      <p:pic>
        <p:nvPicPr>
          <p:cNvPr id="11268" name="Picture 2" descr="C:\Users\chang\AppData\Local\Microsoft\Windows\Temporary Internet Files\Content.IE5\IUIZV0C8\MC900431644[1]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5" y="188913"/>
            <a:ext cx="1714500" cy="1714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301625" y="-76200"/>
            <a:ext cx="7223125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zh-CN" dirty="0"/>
              <a:t>收件人</a:t>
            </a:r>
            <a:r>
              <a:rPr lang="en-US" altLang="zh-CN" dirty="0"/>
              <a:t>-</a:t>
            </a:r>
            <a:r>
              <a:rPr lang="zh-CN" altLang="zh-CN" dirty="0"/>
              <a:t>邮件发送对象</a:t>
            </a:r>
            <a:r>
              <a:rPr lang="zh-CN" altLang="en-US" dirty="0"/>
              <a:t>的选择（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/>
          <a:lstStyle/>
          <a:p>
            <a:r>
              <a:rPr lang="zh-CN" altLang="zh-CN" sz="2400" dirty="0">
                <a:solidFill>
                  <a:srgbClr val="000000"/>
                </a:solidFill>
              </a:rPr>
              <a:t>小心使用抄送（</a:t>
            </a:r>
            <a:r>
              <a:rPr lang="en-US" altLang="zh-CN" sz="2400" dirty="0">
                <a:solidFill>
                  <a:srgbClr val="000000"/>
                </a:solidFill>
              </a:rPr>
              <a:t>CC</a:t>
            </a:r>
            <a:r>
              <a:rPr lang="zh-CN" altLang="zh-CN" sz="2400" dirty="0">
                <a:solidFill>
                  <a:srgbClr val="000000"/>
                </a:solidFill>
              </a:rPr>
              <a:t>）</a:t>
            </a:r>
            <a:r>
              <a:rPr lang="en-US" altLang="zh-CN" sz="2400" dirty="0">
                <a:solidFill>
                  <a:srgbClr val="000000"/>
                </a:solidFill>
              </a:rPr>
              <a:t>/ </a:t>
            </a:r>
            <a:r>
              <a:rPr lang="zh-CN" altLang="zh-CN" sz="2400" dirty="0">
                <a:solidFill>
                  <a:srgbClr val="000000"/>
                </a:solidFill>
              </a:rPr>
              <a:t>密送（</a:t>
            </a:r>
            <a:r>
              <a:rPr lang="en-US" altLang="zh-CN" sz="2400" dirty="0">
                <a:solidFill>
                  <a:srgbClr val="000000"/>
                </a:solidFill>
              </a:rPr>
              <a:t>BCC</a:t>
            </a:r>
            <a:r>
              <a:rPr lang="zh-CN" altLang="zh-CN" sz="2400" dirty="0">
                <a:solidFill>
                  <a:srgbClr val="000000"/>
                </a:solidFill>
              </a:rPr>
              <a:t>）功能</a:t>
            </a:r>
          </a:p>
          <a:p>
            <a:pPr lvl="1"/>
            <a:r>
              <a:rPr lang="en-US" altLang="zh-CN" sz="2000" dirty="0">
                <a:solidFill>
                  <a:srgbClr val="000000"/>
                </a:solidFill>
              </a:rPr>
              <a:t>CC</a:t>
            </a:r>
            <a:r>
              <a:rPr lang="zh-CN" altLang="zh-CN" sz="2000" dirty="0">
                <a:solidFill>
                  <a:srgbClr val="000000"/>
                </a:solidFill>
              </a:rPr>
              <a:t>是指发送给收件人的同时，也让其他一或多人收到该邮件，并且也让收件人知道这种情况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vl="1"/>
            <a:r>
              <a:rPr lang="en-US" altLang="zh-CN" sz="2000" dirty="0">
                <a:solidFill>
                  <a:srgbClr val="000000"/>
                </a:solidFill>
              </a:rPr>
              <a:t>BCC</a:t>
            </a:r>
            <a:r>
              <a:rPr lang="zh-CN" altLang="en-US" sz="2000" dirty="0">
                <a:solidFill>
                  <a:srgbClr val="000000"/>
                </a:solidFill>
              </a:rPr>
              <a:t>与</a:t>
            </a:r>
            <a:r>
              <a:rPr lang="en-US" altLang="zh-CN" sz="2000" dirty="0">
                <a:solidFill>
                  <a:srgbClr val="000000"/>
                </a:solidFill>
              </a:rPr>
              <a:t>CC</a:t>
            </a:r>
            <a:r>
              <a:rPr lang="zh-CN" altLang="en-US" sz="2000" dirty="0">
                <a:solidFill>
                  <a:srgbClr val="000000"/>
                </a:solidFill>
              </a:rPr>
              <a:t>的</a:t>
            </a:r>
            <a:r>
              <a:rPr lang="zh-CN" altLang="zh-CN" sz="2000" dirty="0">
                <a:solidFill>
                  <a:srgbClr val="000000"/>
                </a:solidFill>
              </a:rPr>
              <a:t>区别是收件人并不知道你把该邮件发送给了其他人</a:t>
            </a:r>
            <a:r>
              <a:rPr lang="zh-CN" altLang="en-US" sz="2000" dirty="0">
                <a:solidFill>
                  <a:srgbClr val="000000"/>
                </a:solidFill>
              </a:rPr>
              <a:t>（当心接收方回复这封信！）。</a:t>
            </a:r>
            <a:r>
              <a:rPr lang="zh-CN" altLang="en-US" sz="2000" b="1" dirty="0">
                <a:solidFill>
                  <a:srgbClr val="000000"/>
                </a:solidFill>
              </a:rPr>
              <a:t>建议只</a:t>
            </a:r>
            <a:r>
              <a:rPr lang="en-US" altLang="zh-CN" sz="2000" b="1" dirty="0">
                <a:solidFill>
                  <a:srgbClr val="000000"/>
                </a:solidFill>
              </a:rPr>
              <a:t>BCC</a:t>
            </a:r>
            <a:r>
              <a:rPr lang="zh-CN" altLang="en-US" sz="2000" b="1" dirty="0">
                <a:solidFill>
                  <a:srgbClr val="000000"/>
                </a:solidFill>
              </a:rPr>
              <a:t>给自己，作为邮件发送成功的检验</a:t>
            </a:r>
            <a:r>
              <a:rPr lang="zh-CN" altLang="en-US" sz="2000" dirty="0">
                <a:solidFill>
                  <a:srgbClr val="000000"/>
                </a:solidFill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vl="1"/>
            <a:r>
              <a:rPr lang="zh-CN" altLang="zh-CN" sz="2000" dirty="0">
                <a:solidFill>
                  <a:srgbClr val="000000"/>
                </a:solidFill>
              </a:rPr>
              <a:t>将</a:t>
            </a:r>
            <a:r>
              <a:rPr lang="en-US" altLang="zh-CN" sz="2000" b="1" dirty="0">
                <a:solidFill>
                  <a:srgbClr val="000000"/>
                </a:solidFill>
              </a:rPr>
              <a:t>CC</a:t>
            </a:r>
            <a:r>
              <a:rPr lang="zh-CN" altLang="zh-CN" sz="2000" b="1" dirty="0">
                <a:solidFill>
                  <a:srgbClr val="000000"/>
                </a:solidFill>
              </a:rPr>
              <a:t>人数降至最低</a:t>
            </a:r>
            <a:r>
              <a:rPr lang="zh-CN" altLang="en-US" sz="2000" b="1" dirty="0">
                <a:solidFill>
                  <a:srgbClr val="000000"/>
                </a:solidFill>
              </a:rPr>
              <a:t>，</a:t>
            </a:r>
            <a:r>
              <a:rPr lang="zh-CN" altLang="zh-CN" sz="2000" b="1" dirty="0">
                <a:solidFill>
                  <a:srgbClr val="000000"/>
                </a:solidFill>
              </a:rPr>
              <a:t>确认收信对象是否</a:t>
            </a:r>
            <a:r>
              <a:rPr lang="zh-CN" altLang="en-US" sz="2000" b="1" dirty="0">
                <a:solidFill>
                  <a:srgbClr val="000000"/>
                </a:solidFill>
              </a:rPr>
              <a:t>需要收到这封信</a:t>
            </a:r>
            <a:r>
              <a:rPr lang="zh-CN" altLang="zh-CN" sz="2000" dirty="0">
                <a:solidFill>
                  <a:srgbClr val="000000"/>
                </a:solidFill>
              </a:rPr>
              <a:t>，以免造成不必要的困扰</a:t>
            </a:r>
            <a:r>
              <a:rPr lang="zh-CN" altLang="en-US" sz="2000" dirty="0">
                <a:solidFill>
                  <a:srgbClr val="000000"/>
                </a:solidFill>
              </a:rPr>
              <a:t>和</a:t>
            </a:r>
            <a:r>
              <a:rPr lang="zh-CN" altLang="zh-CN" sz="2000" dirty="0">
                <a:solidFill>
                  <a:srgbClr val="000000"/>
                </a:solidFill>
              </a:rPr>
              <a:t>「垃圾」</a:t>
            </a:r>
            <a:r>
              <a:rPr lang="en-US" altLang="zh-CN" sz="2000" dirty="0">
                <a:solidFill>
                  <a:srgbClr val="000000"/>
                </a:solidFill>
              </a:rPr>
              <a:t> </a:t>
            </a:r>
          </a:p>
          <a:p>
            <a:r>
              <a:rPr lang="zh-CN" altLang="zh-CN" sz="2400" dirty="0">
                <a:solidFill>
                  <a:srgbClr val="000000"/>
                </a:solidFill>
              </a:rPr>
              <a:t>“全部答复”可</a:t>
            </a:r>
            <a:r>
              <a:rPr lang="zh-CN" altLang="en-US" sz="2400" dirty="0">
                <a:solidFill>
                  <a:srgbClr val="000000"/>
                </a:solidFill>
              </a:rPr>
              <a:t>能</a:t>
            </a:r>
            <a:r>
              <a:rPr lang="zh-CN" altLang="zh-CN" sz="2400" dirty="0">
                <a:solidFill>
                  <a:srgbClr val="000000"/>
                </a:solidFill>
              </a:rPr>
              <a:t>产生一大堆不必要的邮件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vl="1"/>
            <a:r>
              <a:rPr lang="zh-CN" altLang="zh-CN" sz="2000" dirty="0">
                <a:solidFill>
                  <a:srgbClr val="000000"/>
                </a:solidFill>
              </a:rPr>
              <a:t>如果我给</a:t>
            </a:r>
            <a:r>
              <a:rPr lang="en-US" altLang="zh-CN" sz="2000" dirty="0">
                <a:solidFill>
                  <a:srgbClr val="000000"/>
                </a:solidFill>
              </a:rPr>
              <a:t>12</a:t>
            </a:r>
            <a:r>
              <a:rPr lang="zh-CN" altLang="zh-CN" sz="2000" dirty="0">
                <a:solidFill>
                  <a:srgbClr val="000000"/>
                </a:solidFill>
              </a:rPr>
              <a:t>个人发送了邮件，请问他们是否能在某时间出席会议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vl="1"/>
            <a:r>
              <a:rPr lang="zh-CN" altLang="zh-CN" sz="2000" dirty="0">
                <a:solidFill>
                  <a:srgbClr val="000000"/>
                </a:solidFill>
              </a:rPr>
              <a:t>应该</a:t>
            </a:r>
            <a:r>
              <a:rPr lang="zh-CN" altLang="en-US" sz="2000" dirty="0">
                <a:solidFill>
                  <a:srgbClr val="000000"/>
                </a:solidFill>
              </a:rPr>
              <a:t>只有我</a:t>
            </a:r>
            <a:r>
              <a:rPr lang="zh-CN" altLang="zh-CN" sz="2000" dirty="0">
                <a:solidFill>
                  <a:srgbClr val="000000"/>
                </a:solidFill>
              </a:rPr>
              <a:t>收到</a:t>
            </a:r>
            <a:r>
              <a:rPr lang="en-US" altLang="zh-CN" sz="2000" dirty="0">
                <a:solidFill>
                  <a:srgbClr val="000000"/>
                </a:solidFill>
              </a:rPr>
              <a:t>12</a:t>
            </a:r>
            <a:r>
              <a:rPr lang="zh-CN" altLang="zh-CN" sz="2000" dirty="0">
                <a:solidFill>
                  <a:srgbClr val="000000"/>
                </a:solidFill>
              </a:rPr>
              <a:t>封回复，</a:t>
            </a:r>
            <a:r>
              <a:rPr lang="zh-CN" altLang="en-US" sz="2000" dirty="0">
                <a:solidFill>
                  <a:srgbClr val="000000"/>
                </a:solidFill>
              </a:rPr>
              <a:t>而不是大家收到</a:t>
            </a:r>
            <a:r>
              <a:rPr lang="en-US" altLang="zh-CN" sz="2000" dirty="0">
                <a:solidFill>
                  <a:srgbClr val="000000"/>
                </a:solidFill>
              </a:rPr>
              <a:t>12*12=144</a:t>
            </a:r>
            <a:r>
              <a:rPr lang="zh-CN" altLang="zh-CN" sz="2000" dirty="0">
                <a:solidFill>
                  <a:srgbClr val="000000"/>
                </a:solidFill>
              </a:rPr>
              <a:t>封</a:t>
            </a:r>
            <a:r>
              <a:rPr lang="zh-CN" altLang="en-US" sz="2000" dirty="0">
                <a:solidFill>
                  <a:srgbClr val="000000"/>
                </a:solidFill>
              </a:rPr>
              <a:t>！</a:t>
            </a:r>
            <a:endParaRPr lang="zh-CN" altLang="zh-CN" sz="2000" dirty="0">
              <a:solidFill>
                <a:srgbClr val="000000"/>
              </a:solidFill>
            </a:endParaRPr>
          </a:p>
        </p:txBody>
      </p:sp>
      <p:pic>
        <p:nvPicPr>
          <p:cNvPr id="12292" name="Picture 2" descr="C:\Users\chang\AppData\Local\Microsoft\Windows\Temporary Internet Files\Content.IE5\I5NANCI8\MC900416138[1]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9925" y="765175"/>
            <a:ext cx="1706563" cy="895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2255203" y="-76200"/>
            <a:ext cx="6875462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zh-CN" dirty="0"/>
              <a:t>收件人</a:t>
            </a:r>
            <a:r>
              <a:rPr lang="en-US" altLang="zh-CN" dirty="0"/>
              <a:t>-</a:t>
            </a:r>
            <a:r>
              <a:rPr lang="zh-CN" altLang="zh-CN" dirty="0"/>
              <a:t>邮件发送对象</a:t>
            </a:r>
            <a:r>
              <a:rPr lang="zh-CN" altLang="en-US" dirty="0"/>
              <a:t>的选择（</a:t>
            </a:r>
            <a:r>
              <a:rPr lang="en-US" altLang="zh-CN" dirty="0"/>
              <a:t>3</a:t>
            </a:r>
            <a:r>
              <a:rPr lang="zh-CN" altLang="en-US" dirty="0"/>
              <a:t>）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500562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pPr>
              <a:spcBef>
                <a:spcPts val="300"/>
              </a:spcBef>
            </a:pPr>
            <a:r>
              <a:rPr lang="zh-CN" altLang="zh-CN" sz="2200" dirty="0">
                <a:solidFill>
                  <a:srgbClr val="000000"/>
                </a:solidFill>
              </a:rPr>
              <a:t>选择邮件发送对象的时候避免以下现象</a:t>
            </a:r>
          </a:p>
          <a:p>
            <a:pPr lvl="1">
              <a:spcBef>
                <a:spcPts val="300"/>
              </a:spcBef>
            </a:pPr>
            <a:r>
              <a:rPr lang="zh-CN" altLang="zh-CN" sz="1800" dirty="0">
                <a:solidFill>
                  <a:srgbClr val="000000"/>
                </a:solidFill>
              </a:rPr>
              <a:t>非重要的一般性的沟通，避免为了知会的需要将邮件抄送给包括直接和间接经理</a:t>
            </a:r>
          </a:p>
          <a:p>
            <a:pPr lvl="1">
              <a:spcBef>
                <a:spcPts val="300"/>
              </a:spcBef>
            </a:pPr>
            <a:r>
              <a:rPr lang="zh-CN" altLang="zh-CN" sz="1800" dirty="0">
                <a:solidFill>
                  <a:srgbClr val="000000"/>
                </a:solidFill>
              </a:rPr>
              <a:t>避免将细节性的讨论意见发送给公司高级管理人员，特别是可以判断高级管理人员不能深入了解的业务细节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zh-CN" altLang="zh-CN" sz="1800" dirty="0">
                <a:solidFill>
                  <a:srgbClr val="000000"/>
                </a:solidFill>
              </a:rPr>
              <a:t>避免将同一个主题的讨论内容多次反复发给全部收件人、抄送人，用见面直接交流代替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vl="1">
              <a:spcBef>
                <a:spcPts val="300"/>
              </a:spcBef>
            </a:pPr>
            <a:r>
              <a:rPr lang="zh-CN" altLang="en-US" sz="1800" dirty="0">
                <a:solidFill>
                  <a:srgbClr val="000000"/>
                </a:solidFill>
              </a:rPr>
              <a:t>对发件人的提出的问题不清楚、或有不同意见，应该与发件人单独沟通，不要当着所有人的面，不停交互邮件与发件人讨论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vl="2">
              <a:spcBef>
                <a:spcPts val="300"/>
              </a:spcBef>
            </a:pPr>
            <a:r>
              <a:rPr lang="zh-CN" altLang="en-US" sz="1600" dirty="0">
                <a:solidFill>
                  <a:srgbClr val="000000"/>
                </a:solidFill>
              </a:rPr>
              <a:t>你们讨论好了再告诉大家。不要向上司频繁发送没有确定结果的邮件</a:t>
            </a:r>
          </a:p>
          <a:p>
            <a:pPr lvl="1">
              <a:spcBef>
                <a:spcPts val="300"/>
              </a:spcBef>
            </a:pPr>
            <a:r>
              <a:rPr lang="zh-CN" altLang="en-US" sz="1800" dirty="0">
                <a:solidFill>
                  <a:srgbClr val="000000"/>
                </a:solidFill>
              </a:rPr>
              <a:t>随便向群体邮箱发送不必要消息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vl="2">
              <a:spcBef>
                <a:spcPts val="300"/>
              </a:spcBef>
            </a:pPr>
            <a:r>
              <a:rPr lang="zh-CN" altLang="en-US" sz="1600" dirty="0">
                <a:solidFill>
                  <a:srgbClr val="000000"/>
                </a:solidFill>
              </a:rPr>
              <a:t>邮件对不相干的人员就是垃圾</a:t>
            </a:r>
            <a:endParaRPr lang="en-US" altLang="zh-CN" sz="1600" dirty="0">
              <a:solidFill>
                <a:srgbClr val="000000"/>
              </a:solidFill>
            </a:endParaRPr>
          </a:p>
          <a:p>
            <a:pPr lvl="2">
              <a:spcBef>
                <a:spcPts val="300"/>
              </a:spcBef>
            </a:pPr>
            <a:r>
              <a:rPr lang="zh-CN" altLang="en-US" sz="1600" dirty="0">
                <a:solidFill>
                  <a:srgbClr val="000000"/>
                </a:solidFill>
              </a:rPr>
              <a:t>一般只有公司领导或职能部门才能向群体发送邮件</a:t>
            </a:r>
            <a:endParaRPr lang="en-US" altLang="zh-CN" sz="1600" dirty="0">
              <a:solidFill>
                <a:srgbClr val="000000"/>
              </a:solidFill>
            </a:endParaRPr>
          </a:p>
        </p:txBody>
      </p:sp>
      <p:pic>
        <p:nvPicPr>
          <p:cNvPr id="13316" name="Picture 2" descr="C:\Users\chang\AppData\Local\Microsoft\Windows\Temporary Internet Files\Content.IE5\SPHJ18R6\MC900413668[1]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0"/>
            <a:ext cx="1982787" cy="21034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单圆角矩形 18"/>
          <p:cNvSpPr/>
          <p:nvPr/>
        </p:nvSpPr>
        <p:spPr>
          <a:xfrm>
            <a:off x="1828800" y="1143000"/>
            <a:ext cx="5867400" cy="846138"/>
          </a:xfrm>
          <a:prstGeom prst="round1Rect">
            <a:avLst/>
          </a:prstGeom>
          <a:solidFill>
            <a:schemeClr val="bg1"/>
          </a:solidFill>
          <a:ln w="57150" cap="flat" cmpd="sng" algn="ctr">
            <a:solidFill>
              <a:schemeClr val="accent5">
                <a:lumMod val="50000"/>
              </a:schemeClr>
            </a:solidFill>
            <a:prstDash val="solid"/>
          </a:ln>
          <a:effectLst/>
        </p:spPr>
        <p:txBody>
          <a:bodyPr lIns="360000" tIns="0" rIns="144000" bIns="0" anchor="ctr"/>
          <a:lstStyle/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邮件的标题是邮件标记，能够第一时间告诉收件人邮件大致内容、邮件的性质、邮件的重要性。所以标题不能空白。</a:t>
            </a:r>
          </a:p>
        </p:txBody>
      </p:sp>
      <p:sp>
        <p:nvSpPr>
          <p:cNvPr id="20" name="椭圆 19"/>
          <p:cNvSpPr/>
          <p:nvPr/>
        </p:nvSpPr>
        <p:spPr>
          <a:xfrm>
            <a:off x="1270000" y="1320800"/>
            <a:ext cx="828675" cy="82867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kern="0" dirty="0">
                <a:solidFill>
                  <a:schemeClr val="bg1"/>
                </a:solidFill>
                <a:latin typeface="Maiandra GD" panose="020E0502030308020204" pitchFamily="34" charset="0"/>
                <a:ea typeface="宋体" panose="02010600030101010101" pitchFamily="2" charset="-122"/>
              </a:rPr>
              <a:t>1</a:t>
            </a:r>
            <a:endParaRPr lang="zh-CN" altLang="en-US" sz="5400" kern="0" dirty="0">
              <a:solidFill>
                <a:schemeClr val="bg1"/>
              </a:solidFill>
              <a:latin typeface="Maiandra GD" panose="020E0502030308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单圆角矩形 20"/>
          <p:cNvSpPr/>
          <p:nvPr/>
        </p:nvSpPr>
        <p:spPr>
          <a:xfrm>
            <a:off x="1828800" y="2378075"/>
            <a:ext cx="5867400" cy="822325"/>
          </a:xfrm>
          <a:prstGeom prst="round1Rect">
            <a:avLst/>
          </a:prstGeom>
          <a:solidFill>
            <a:schemeClr val="bg1"/>
          </a:solidFill>
          <a:ln w="5715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  <p:txBody>
          <a:bodyPr lIns="360000" tIns="0" rIns="144000" bIns="0" anchor="ctr"/>
          <a:lstStyle/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标题要简明扼要，对外可以标记公司“博彦科技关于</a:t>
            </a:r>
            <a:r>
              <a:rPr lang="en-US" altLang="zh-CN" sz="1500" b="0" dirty="0">
                <a:solidFill>
                  <a:schemeClr val="accent1">
                    <a:lumMod val="90000"/>
                  </a:schemeClr>
                </a:solidFill>
              </a:rPr>
              <a:t>……</a:t>
            </a: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”，但不太长，标题出“</a:t>
            </a:r>
            <a:r>
              <a:rPr lang="en-US" altLang="zh-CN" sz="1500" b="0" dirty="0">
                <a:solidFill>
                  <a:schemeClr val="accent1">
                    <a:lumMod val="90000"/>
                  </a:schemeClr>
                </a:solidFill>
              </a:rPr>
              <a:t>……</a:t>
            </a: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”才能显示完整。</a:t>
            </a:r>
          </a:p>
        </p:txBody>
      </p:sp>
      <p:sp>
        <p:nvSpPr>
          <p:cNvPr id="22" name="椭圆 21"/>
          <p:cNvSpPr/>
          <p:nvPr/>
        </p:nvSpPr>
        <p:spPr>
          <a:xfrm>
            <a:off x="1270000" y="2555875"/>
            <a:ext cx="828675" cy="828675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kern="0" dirty="0">
                <a:solidFill>
                  <a:schemeClr val="bg1"/>
                </a:solidFill>
                <a:latin typeface="Maiandra GD" panose="020E0502030308020204" pitchFamily="34" charset="0"/>
                <a:ea typeface="宋体" panose="02010600030101010101" pitchFamily="2" charset="-122"/>
              </a:rPr>
              <a:t>2</a:t>
            </a:r>
            <a:endParaRPr lang="zh-CN" altLang="en-US" sz="5400" kern="0" dirty="0">
              <a:solidFill>
                <a:schemeClr val="bg1"/>
              </a:solidFill>
              <a:latin typeface="Maiandra GD" panose="020E0502030308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单圆角矩形 22"/>
          <p:cNvSpPr/>
          <p:nvPr/>
        </p:nvSpPr>
        <p:spPr>
          <a:xfrm>
            <a:off x="1828800" y="3611108"/>
            <a:ext cx="5867400" cy="825500"/>
          </a:xfrm>
          <a:prstGeom prst="round1Rect">
            <a:avLst/>
          </a:prstGeom>
          <a:solidFill>
            <a:schemeClr val="bg1"/>
          </a:solidFill>
          <a:ln w="5715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360000" tIns="0" rIns="144000" bIns="0" anchor="ctr"/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标题要尽量可以反映邮件内容、邮件的目的。一封只能有一个主题。</a:t>
            </a:r>
          </a:p>
        </p:txBody>
      </p:sp>
      <p:sp>
        <p:nvSpPr>
          <p:cNvPr id="24" name="椭圆 23"/>
          <p:cNvSpPr/>
          <p:nvPr/>
        </p:nvSpPr>
        <p:spPr>
          <a:xfrm>
            <a:off x="1270000" y="3790494"/>
            <a:ext cx="828675" cy="82708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kern="0" dirty="0">
                <a:solidFill>
                  <a:schemeClr val="bg1"/>
                </a:solidFill>
                <a:latin typeface="Maiandra GD" panose="020E0502030308020204" pitchFamily="34" charset="0"/>
                <a:ea typeface="宋体" panose="02010600030101010101" pitchFamily="2" charset="-122"/>
              </a:rPr>
              <a:t>3</a:t>
            </a:r>
            <a:endParaRPr lang="zh-CN" altLang="en-US" sz="5400" kern="0" dirty="0">
              <a:solidFill>
                <a:schemeClr val="bg1"/>
              </a:solidFill>
              <a:latin typeface="Maiandra GD" panose="020E0502030308020204" pitchFamily="34" charset="0"/>
              <a:ea typeface="宋体" panose="02010600030101010101" pitchFamily="2" charset="-122"/>
            </a:endParaRPr>
          </a:p>
        </p:txBody>
      </p:sp>
      <p:sp>
        <p:nvSpPr>
          <p:cNvPr id="3080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主</a:t>
            </a:r>
            <a:r>
              <a:rPr lang="zh-CN" altLang="en-US" dirty="0" smtClean="0"/>
              <a:t>题</a:t>
            </a:r>
          </a:p>
        </p:txBody>
      </p:sp>
      <p:sp>
        <p:nvSpPr>
          <p:cNvPr id="10" name="单圆角矩形 22"/>
          <p:cNvSpPr/>
          <p:nvPr/>
        </p:nvSpPr>
        <p:spPr>
          <a:xfrm>
            <a:off x="1828800" y="4842552"/>
            <a:ext cx="5867400" cy="825500"/>
          </a:xfrm>
          <a:prstGeom prst="round1Rect">
            <a:avLst/>
          </a:prstGeom>
          <a:solidFill>
            <a:schemeClr val="bg1"/>
          </a:solidFill>
          <a:ln w="57150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</a:ln>
          <a:effectLst/>
        </p:spPr>
        <p:txBody>
          <a:bodyPr lIns="360000" tIns="0" rIns="144000" bIns="0" anchor="ctr"/>
          <a:lstStyle/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要适当用使用相关符号（如“* ！”等）来突出标题，引起收件人注意，不要随便使用“紧急”之类。</a:t>
            </a:r>
          </a:p>
        </p:txBody>
      </p:sp>
      <p:sp>
        <p:nvSpPr>
          <p:cNvPr id="11" name="椭圆 23"/>
          <p:cNvSpPr/>
          <p:nvPr/>
        </p:nvSpPr>
        <p:spPr>
          <a:xfrm>
            <a:off x="1270000" y="5021938"/>
            <a:ext cx="828675" cy="8270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400" kern="0" dirty="0" smtClean="0">
                <a:solidFill>
                  <a:schemeClr val="bg1"/>
                </a:solidFill>
                <a:latin typeface="Maiandra GD" panose="020E0502030308020204" pitchFamily="34" charset="0"/>
                <a:ea typeface="宋体" panose="02010600030101010101" pitchFamily="2" charset="-122"/>
              </a:rPr>
              <a:t>4</a:t>
            </a:r>
            <a:endParaRPr lang="zh-CN" altLang="en-US" sz="5400" kern="0" dirty="0">
              <a:solidFill>
                <a:schemeClr val="bg1"/>
              </a:solidFill>
              <a:latin typeface="Maiandra GD" panose="020E0502030308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313706" y="914400"/>
            <a:ext cx="8525493" cy="56388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000" dirty="0" smtClean="0">
                <a:solidFill>
                  <a:srgbClr val="B78A0D"/>
                </a:solidFill>
              </a:rPr>
              <a:t>      以</a:t>
            </a:r>
            <a:r>
              <a:rPr lang="zh-CN" altLang="en-US" sz="2000" dirty="0">
                <a:solidFill>
                  <a:srgbClr val="B78A0D"/>
                </a:solidFill>
              </a:rPr>
              <a:t>下邮件问题？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255" y="4594307"/>
            <a:ext cx="1209629" cy="18229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52450" y="901277"/>
            <a:ext cx="514350" cy="51435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1066800" y="1487205"/>
            <a:ext cx="6332039" cy="4893295"/>
            <a:chOff x="1025869" y="1499857"/>
            <a:chExt cx="6106377" cy="48679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869" y="1499857"/>
              <a:ext cx="6106377" cy="4867954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702016" y="2908756"/>
              <a:ext cx="14221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" b="0" dirty="0" smtClean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April 2014-04-25 </a:t>
              </a:r>
              <a:r>
                <a:rPr lang="en-US" altLang="zh-CN" sz="800" b="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10:11</a:t>
              </a:r>
              <a:endParaRPr lang="en-US" sz="800" b="0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29" name="Rectangle 28"/>
          <p:cNvSpPr/>
          <p:nvPr/>
        </p:nvSpPr>
        <p:spPr bwMode="auto">
          <a:xfrm>
            <a:off x="802318" y="2865860"/>
            <a:ext cx="6961709" cy="3195210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标题 5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主体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0" y="3120004"/>
            <a:ext cx="1143000" cy="232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767934" y="3617402"/>
            <a:ext cx="1143000" cy="232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96434" y="6061070"/>
            <a:ext cx="1143000" cy="232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714500" y="4821124"/>
            <a:ext cx="1143000" cy="232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2058" y="990600"/>
            <a:ext cx="8525493" cy="563880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000" dirty="0">
                <a:solidFill>
                  <a:srgbClr val="B78A0D"/>
                </a:solidFill>
              </a:rPr>
              <a:t>邮件格式，基本上与书信格式相似。只是因为电子邮件的软件在设置上因有所不同。</a:t>
            </a:r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/>
          </a:p>
          <a:p>
            <a:endParaRPr lang="en-US" altLang="zh-CN" sz="2000" dirty="0" smtClean="0"/>
          </a:p>
          <a:p>
            <a:endParaRPr lang="en-US" altLang="zh-CN" sz="2000" dirty="0" smtClean="0"/>
          </a:p>
          <a:p>
            <a:r>
              <a:rPr lang="en-US" altLang="zh-CN" sz="2000" dirty="0" smtClean="0"/>
              <a:t>   </a:t>
            </a:r>
            <a:endParaRPr lang="en-US" altLang="zh-CN" sz="2000" dirty="0"/>
          </a:p>
          <a:p>
            <a:endParaRPr lang="zh-CN" altLang="en-US" sz="2000" dirty="0"/>
          </a:p>
        </p:txBody>
      </p:sp>
      <p:pic>
        <p:nvPicPr>
          <p:cNvPr id="11" name="Picture 5" descr="C:\Users\heyubin\AppData\Roaming\Tencent\Users\276659733\QQ\WinTemp\RichOle\@M~81D(F[ENVEL7_R`(H~M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92" y="1981200"/>
            <a:ext cx="8174624" cy="4513205"/>
          </a:xfrm>
          <a:prstGeom prst="rect">
            <a:avLst/>
          </a:prstGeom>
          <a:noFill/>
          <a:ln w="3175">
            <a:solidFill>
              <a:srgbClr val="003366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5"/>
          <p:cNvSpPr/>
          <p:nvPr/>
        </p:nvSpPr>
        <p:spPr bwMode="auto">
          <a:xfrm>
            <a:off x="2566019" y="2506515"/>
            <a:ext cx="1294527" cy="34642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45223" y="2023496"/>
            <a:ext cx="953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990099"/>
                </a:solidFill>
              </a:rPr>
              <a:t>称呼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24122" y="3257337"/>
            <a:ext cx="759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B37F50"/>
                </a:solidFill>
              </a:rPr>
              <a:t>正文</a:t>
            </a:r>
            <a:endParaRPr lang="zh-CN" altLang="en-US" sz="2000" dirty="0">
              <a:solidFill>
                <a:srgbClr val="B37F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16650" y="2375261"/>
            <a:ext cx="1402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FFC000"/>
                </a:solidFill>
              </a:rPr>
              <a:t>问侯语</a:t>
            </a:r>
            <a:endParaRPr lang="zh-CN" altLang="en-US" sz="2000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2559" y="3276600"/>
            <a:ext cx="1351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9900"/>
                </a:solidFill>
              </a:rPr>
              <a:t>祝颂语</a:t>
            </a:r>
          </a:p>
        </p:txBody>
      </p:sp>
      <p:sp>
        <p:nvSpPr>
          <p:cNvPr id="17" name="矩形 24"/>
          <p:cNvSpPr/>
          <p:nvPr/>
        </p:nvSpPr>
        <p:spPr bwMode="auto">
          <a:xfrm>
            <a:off x="585823" y="2188757"/>
            <a:ext cx="662685" cy="234373"/>
          </a:xfrm>
          <a:prstGeom prst="rect">
            <a:avLst/>
          </a:prstGeom>
          <a:noFill/>
          <a:ln w="9525" cap="flat" cmpd="sng" algn="ctr">
            <a:solidFill>
              <a:srgbClr val="990099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34"/>
          <p:cNvSpPr/>
          <p:nvPr/>
        </p:nvSpPr>
        <p:spPr bwMode="auto">
          <a:xfrm>
            <a:off x="741314" y="2494082"/>
            <a:ext cx="662685" cy="234373"/>
          </a:xfrm>
          <a:prstGeom prst="rect">
            <a:avLst/>
          </a:prstGeom>
          <a:noFill/>
          <a:ln w="9525" cap="flat" cmpd="sng" algn="ctr">
            <a:solidFill>
              <a:srgbClr val="FFC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35"/>
          <p:cNvSpPr/>
          <p:nvPr/>
        </p:nvSpPr>
        <p:spPr bwMode="auto">
          <a:xfrm>
            <a:off x="571613" y="2728455"/>
            <a:ext cx="7948104" cy="575856"/>
          </a:xfrm>
          <a:prstGeom prst="rect">
            <a:avLst/>
          </a:prstGeom>
          <a:noFill/>
          <a:ln w="9525" cap="flat" cmpd="sng" algn="ctr">
            <a:solidFill>
              <a:srgbClr val="0070C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36"/>
          <p:cNvSpPr/>
          <p:nvPr/>
        </p:nvSpPr>
        <p:spPr bwMode="auto">
          <a:xfrm>
            <a:off x="573016" y="3303835"/>
            <a:ext cx="1394144" cy="274350"/>
          </a:xfrm>
          <a:prstGeom prst="rect">
            <a:avLst/>
          </a:prstGeom>
          <a:noFill/>
          <a:ln w="9525" cap="flat" cmpd="sng" algn="ctr">
            <a:solidFill>
              <a:srgbClr val="0099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 37"/>
          <p:cNvSpPr/>
          <p:nvPr/>
        </p:nvSpPr>
        <p:spPr bwMode="auto">
          <a:xfrm>
            <a:off x="571613" y="3903797"/>
            <a:ext cx="6881304" cy="2405523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04918" y="5425333"/>
            <a:ext cx="2704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990099"/>
                </a:solidFill>
              </a:rPr>
              <a:t>署名（日期）</a:t>
            </a:r>
            <a:r>
              <a:rPr lang="en-US" altLang="zh-CN" sz="2000" dirty="0" smtClean="0">
                <a:solidFill>
                  <a:srgbClr val="990099"/>
                </a:solidFill>
              </a:rPr>
              <a:t>/</a:t>
            </a:r>
            <a:r>
              <a:rPr lang="zh-CN" altLang="en-US" sz="2000" dirty="0" smtClean="0">
                <a:solidFill>
                  <a:srgbClr val="990099"/>
                </a:solidFill>
              </a:rPr>
              <a:t>签名</a:t>
            </a:r>
            <a:endParaRPr lang="zh-CN" altLang="en-US" sz="2000" dirty="0">
              <a:solidFill>
                <a:srgbClr val="990099"/>
              </a:solidFill>
            </a:endParaRPr>
          </a:p>
        </p:txBody>
      </p:sp>
      <p:sp>
        <p:nvSpPr>
          <p:cNvPr id="23" name="右箭头 40"/>
          <p:cNvSpPr/>
          <p:nvPr/>
        </p:nvSpPr>
        <p:spPr bwMode="auto">
          <a:xfrm rot="10800000">
            <a:off x="1325637" y="2169666"/>
            <a:ext cx="458092" cy="215118"/>
          </a:xfrm>
          <a:prstGeom prst="rightArrow">
            <a:avLst/>
          </a:prstGeom>
          <a:noFill/>
          <a:ln w="9525" cap="flat" cmpd="sng" algn="ctr">
            <a:solidFill>
              <a:srgbClr val="99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右箭头 42"/>
          <p:cNvSpPr/>
          <p:nvPr/>
        </p:nvSpPr>
        <p:spPr bwMode="auto">
          <a:xfrm rot="10800000">
            <a:off x="2108675" y="3358192"/>
            <a:ext cx="458092" cy="215118"/>
          </a:xfrm>
          <a:prstGeom prst="rightArrow">
            <a:avLst/>
          </a:prstGeom>
          <a:noFill/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" name="右箭头 45"/>
          <p:cNvSpPr/>
          <p:nvPr/>
        </p:nvSpPr>
        <p:spPr bwMode="auto">
          <a:xfrm rot="10800000">
            <a:off x="1422653" y="2503709"/>
            <a:ext cx="458092" cy="215118"/>
          </a:xfrm>
          <a:prstGeom prst="rightArrow">
            <a:avLst/>
          </a:prstGeom>
          <a:noFill/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右箭头 46"/>
          <p:cNvSpPr/>
          <p:nvPr/>
        </p:nvSpPr>
        <p:spPr bwMode="auto">
          <a:xfrm rot="14656191">
            <a:off x="6678148" y="3166957"/>
            <a:ext cx="465834" cy="211543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3600" b="1" i="0" u="none" strike="noStrike" cap="none" normalizeH="0" baseline="0" smtClean="0">
              <a:ln>
                <a:noFill/>
              </a:ln>
              <a:solidFill>
                <a:srgbClr val="003366"/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标题 5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主体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9874" y="4212323"/>
            <a:ext cx="1143000" cy="232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3581400" y="4455557"/>
            <a:ext cx="3352800" cy="370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316935" y="4791184"/>
            <a:ext cx="1706981" cy="370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185284" y="5126811"/>
            <a:ext cx="1706981" cy="370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327477" y="5353131"/>
            <a:ext cx="1706981" cy="3702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401598" y="5691782"/>
            <a:ext cx="2179802" cy="617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1"/>
          <p:cNvSpPr txBox="1"/>
          <p:nvPr/>
        </p:nvSpPr>
        <p:spPr>
          <a:xfrm>
            <a:off x="1219200" y="1204063"/>
            <a:ext cx="2484437" cy="541337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Verdana" panose="020B0604030504040204" pitchFamily="34" charset="0"/>
              </a:rPr>
              <a:t>Content</a:t>
            </a:r>
            <a:endParaRPr lang="zh-CN" altLang="en-US" sz="3600" dirty="0">
              <a:solidFill>
                <a:schemeClr val="tx1">
                  <a:lumMod val="65000"/>
                  <a:lumOff val="35000"/>
                </a:schemeClr>
              </a:solidFill>
              <a:latin typeface="华文隶书" panose="02010800040101010101" pitchFamily="2" charset="-122"/>
              <a:ea typeface="华文隶书" panose="02010800040101010101" pitchFamily="2" charset="-122"/>
              <a:cs typeface="Verdana" panose="020B060403050404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977584" y="1532827"/>
            <a:ext cx="0" cy="4334573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</p:cxnSp>
      <p:cxnSp>
        <p:nvCxnSpPr>
          <p:cNvPr id="26" name="直接连接符 25"/>
          <p:cNvCxnSpPr/>
          <p:nvPr/>
        </p:nvCxnSpPr>
        <p:spPr>
          <a:xfrm>
            <a:off x="769658" y="1745400"/>
            <a:ext cx="2700338" cy="0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2268538" y="1928613"/>
            <a:ext cx="703262" cy="60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Verdana" panose="020B0604030504040204" pitchFamily="34" charset="0"/>
              </a:rPr>
              <a:t>01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268538" y="2924428"/>
            <a:ext cx="703262" cy="609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Verdana" panose="020B0604030504040204" pitchFamily="34" charset="0"/>
              </a:rPr>
              <a:t>02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268538" y="3973552"/>
            <a:ext cx="703262" cy="608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Verdana" panose="020B0604030504040204" pitchFamily="34" charset="0"/>
              </a:rPr>
              <a:t>0</a:t>
            </a:r>
            <a:r>
              <a:rPr lang="en-US" altLang="zh-CN" sz="2800" kern="0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Verdana" panose="020B0604030504040204" pitchFamily="34" charset="0"/>
              </a:rPr>
              <a:t>3</a:t>
            </a:r>
            <a:endParaRPr lang="en-US" sz="2800" kern="0" dirty="0">
              <a:solidFill>
                <a:srgbClr val="C00000"/>
              </a:solidFill>
              <a:latin typeface="华文隶书" panose="02010800040101010101" pitchFamily="2" charset="-122"/>
              <a:ea typeface="华文隶书" panose="02010800040101010101" pitchFamily="2" charset="-122"/>
              <a:cs typeface="Verdana" panose="020B060403050404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64820" y="4987475"/>
            <a:ext cx="703262" cy="609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Verdana" panose="020B0604030504040204" pitchFamily="34" charset="0"/>
              </a:rPr>
              <a:t>0</a:t>
            </a:r>
            <a:r>
              <a:rPr lang="en-US" altLang="zh-CN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Verdana" panose="020B0604030504040204" pitchFamily="34" charset="0"/>
              </a:rPr>
              <a:t>4</a:t>
            </a:r>
            <a:endParaRPr lang="en-US" sz="2800" kern="0" dirty="0">
              <a:solidFill>
                <a:schemeClr val="tx1">
                  <a:lumMod val="65000"/>
                  <a:lumOff val="35000"/>
                </a:schemeClr>
              </a:solidFill>
              <a:latin typeface="华文隶书" panose="02010800040101010101" pitchFamily="2" charset="-122"/>
              <a:ea typeface="华文隶书" panose="02010800040101010101" pitchFamily="2" charset="-122"/>
              <a:cs typeface="Verdana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77581" y="1894159"/>
            <a:ext cx="4252483" cy="67692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0000" tIns="46800" rIns="90000" bIns="468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邮件的重要性和作用</a:t>
            </a:r>
            <a:endParaRPr lang="en-US" sz="20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2840317" y="2719840"/>
            <a:ext cx="207683" cy="0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>
            <a:off x="2840317" y="4800600"/>
            <a:ext cx="207683" cy="0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</p:cxnSp>
      <p:sp>
        <p:nvSpPr>
          <p:cNvPr id="17" name="矩形 16"/>
          <p:cNvSpPr/>
          <p:nvPr/>
        </p:nvSpPr>
        <p:spPr>
          <a:xfrm>
            <a:off x="2977582" y="2890768"/>
            <a:ext cx="4252483" cy="676921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0000" tIns="46800" rIns="90000" bIns="468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邮件的困扰及基本原则</a:t>
            </a:r>
            <a:endParaRPr lang="en-US" sz="20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77581" y="3939099"/>
            <a:ext cx="4252483" cy="676921"/>
          </a:xfrm>
          <a:prstGeom prst="rect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90000" tIns="46800" rIns="90000" bIns="468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邮件的格式及案例分析</a:t>
            </a:r>
            <a:endParaRPr lang="en-US" sz="20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977581" y="4952570"/>
            <a:ext cx="4252483" cy="67941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0000" tIns="46800" rIns="90000" bIns="468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邮件的回复及商务礼仪</a:t>
            </a:r>
            <a:endParaRPr lang="en-US" sz="20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8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目录</a:t>
            </a:r>
          </a:p>
        </p:txBody>
      </p:sp>
      <p:cxnSp>
        <p:nvCxnSpPr>
          <p:cNvPr id="28" name="直接连接符 29"/>
          <p:cNvCxnSpPr/>
          <p:nvPr/>
        </p:nvCxnSpPr>
        <p:spPr>
          <a:xfrm>
            <a:off x="2840317" y="3784639"/>
            <a:ext cx="207683" cy="0"/>
          </a:xfrm>
          <a:prstGeom prst="line">
            <a:avLst/>
          </a:prstGeom>
          <a:noFill/>
          <a:ln w="12700" cap="flat" cmpd="sng" algn="ctr">
            <a:solidFill>
              <a:schemeClr val="accent5">
                <a:lumMod val="75000"/>
              </a:schemeClr>
            </a:solidFill>
            <a:prstDash val="solid"/>
          </a:ln>
          <a:effectLst/>
        </p:spPr>
      </p:cxnSp>
      <p:sp>
        <p:nvSpPr>
          <p:cNvPr id="2" name="TextBox 36"/>
          <p:cNvSpPr txBox="1"/>
          <p:nvPr/>
        </p:nvSpPr>
        <p:spPr>
          <a:xfrm>
            <a:off x="2315620" y="5876475"/>
            <a:ext cx="703262" cy="603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华文隶书" panose="02010800040101010101" pitchFamily="2" charset="-122"/>
                <a:ea typeface="华文隶书" panose="02010800040101010101" pitchFamily="2" charset="-122"/>
                <a:cs typeface="Verdana" panose="020B0604030504040204" pitchFamily="34" charset="0"/>
              </a:rPr>
              <a:t>05</a:t>
            </a:r>
          </a:p>
        </p:txBody>
      </p:sp>
      <p:sp>
        <p:nvSpPr>
          <p:cNvPr id="3" name="矩形 2"/>
          <p:cNvSpPr/>
          <p:nvPr/>
        </p:nvSpPr>
        <p:spPr>
          <a:xfrm>
            <a:off x="3028381" y="5841570"/>
            <a:ext cx="4252483" cy="679410"/>
          </a:xfrm>
          <a:prstGeom prst="rect">
            <a:avLst/>
          </a:prstGeom>
          <a:solidFill>
            <a:schemeClr val="accent5">
              <a:lumMod val="2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90000" tIns="46800" rIns="90000" bIns="4680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邮件的使用场景及要求</a:t>
            </a:r>
            <a:endParaRPr lang="en-US" sz="20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/>
          <p:cNvSpPr txBox="1">
            <a:spLocks noChangeArrowheads="1"/>
          </p:cNvSpPr>
          <p:nvPr/>
        </p:nvSpPr>
        <p:spPr bwMode="auto">
          <a:xfrm>
            <a:off x="692150" y="914400"/>
            <a:ext cx="441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ln>
                  <a:solidFill>
                    <a:srgbClr val="DEA900"/>
                  </a:solidFill>
                </a:ln>
                <a:solidFill>
                  <a:srgbClr val="F6BB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sz="3600" b="1" dirty="0">
              <a:ln>
                <a:solidFill>
                  <a:srgbClr val="DEA900"/>
                </a:solidFill>
              </a:ln>
              <a:solidFill>
                <a:srgbClr val="F6BB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66800" y="1050898"/>
            <a:ext cx="2817812" cy="357188"/>
          </a:xfrm>
          <a:prstGeom prst="rect">
            <a:avLst/>
          </a:prstGeom>
          <a:solidFill>
            <a:srgbClr val="DE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无论发给谁如要有称呼</a:t>
            </a: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3298145" y="1285883"/>
            <a:ext cx="600074" cy="13731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90600" y="1544610"/>
            <a:ext cx="6400800" cy="609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无论你与收件人的关系如何，邮件的开头要称呼收件人，这既显得礼貌，也明确提醒某收件人，此邮件是面向他的。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836612" y="1482698"/>
            <a:ext cx="746918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7" name="TextBox 23"/>
          <p:cNvSpPr txBox="1">
            <a:spLocks noChangeArrowheads="1"/>
          </p:cNvSpPr>
          <p:nvPr/>
        </p:nvSpPr>
        <p:spPr bwMode="auto">
          <a:xfrm>
            <a:off x="692150" y="2133600"/>
            <a:ext cx="441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ln>
                  <a:solidFill>
                    <a:srgbClr val="20A48B"/>
                  </a:solidFill>
                </a:ln>
                <a:solidFill>
                  <a:srgbClr val="25BF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3600" b="1" dirty="0">
              <a:ln>
                <a:solidFill>
                  <a:srgbClr val="20A48B"/>
                </a:solidFill>
              </a:ln>
              <a:solidFill>
                <a:srgbClr val="25BF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66800" y="2295526"/>
            <a:ext cx="2817812" cy="357186"/>
          </a:xfrm>
          <a:prstGeom prst="rect">
            <a:avLst/>
          </a:prstGeom>
          <a:solidFill>
            <a:srgbClr val="20A4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</a:rPr>
              <a:t>使用适当的称谓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3298145" y="2515393"/>
            <a:ext cx="600074" cy="13731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90600" y="2789238"/>
            <a:ext cx="6400800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多人收件使用统称，如：各位、各部门、</a:t>
            </a:r>
            <a:r>
              <a:rPr lang="en-US" altLang="zh-CN" sz="1500" b="0" dirty="0">
                <a:solidFill>
                  <a:schemeClr val="accent1">
                    <a:lumMod val="90000"/>
                  </a:schemeClr>
                </a:solidFill>
              </a:rPr>
              <a:t>hi all</a:t>
            </a: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（一般企业内部、不是十分正式情况可以使用）；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如果对方有职务，应按职务尊称对方，如“</a:t>
            </a:r>
            <a:r>
              <a:rPr lang="en-US" altLang="zh-CN" sz="1500" b="0" dirty="0">
                <a:solidFill>
                  <a:schemeClr val="accent1">
                    <a:lumMod val="90000"/>
                  </a:schemeClr>
                </a:solidFill>
              </a:rPr>
              <a:t>XX</a:t>
            </a: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经理”；如果不清楚职务，则应按通常的“</a:t>
            </a:r>
            <a:r>
              <a:rPr lang="en-US" altLang="zh-CN" sz="1500" b="0" dirty="0">
                <a:solidFill>
                  <a:schemeClr val="accent1">
                    <a:lumMod val="90000"/>
                  </a:schemeClr>
                </a:solidFill>
              </a:rPr>
              <a:t>XX</a:t>
            </a: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先生”、“</a:t>
            </a:r>
            <a:r>
              <a:rPr lang="en-US" altLang="zh-CN" sz="1500" b="0" dirty="0">
                <a:solidFill>
                  <a:schemeClr val="accent1">
                    <a:lumMod val="90000"/>
                  </a:schemeClr>
                </a:solidFill>
              </a:rPr>
              <a:t>XX</a:t>
            </a: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小姐”称呼（可别搞错性别）。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中商务礼仪中，不熟悉的人不宜直接称呼英文名，对级别高于自己的人也不宜称呼英文名。</a:t>
            </a:r>
            <a:endParaRPr lang="en-US" altLang="zh-CN" sz="1500" b="0" dirty="0">
              <a:solidFill>
                <a:schemeClr val="accent1">
                  <a:lumMod val="90000"/>
                </a:schemeClr>
              </a:solidFill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对外商务礼仪里，称呼全名是不礼貌的，不要逮谁都用个“</a:t>
            </a:r>
            <a:r>
              <a:rPr lang="en-US" altLang="zh-CN" sz="1500" b="0" dirty="0">
                <a:solidFill>
                  <a:schemeClr val="accent1">
                    <a:lumMod val="90000"/>
                  </a:schemeClr>
                </a:solidFill>
              </a:rPr>
              <a:t>Dear xxx”</a:t>
            </a: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，显得很熟一样。 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836612" y="2727325"/>
            <a:ext cx="746918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2" name="TextBox 32"/>
          <p:cNvSpPr txBox="1">
            <a:spLocks noChangeArrowheads="1"/>
          </p:cNvSpPr>
          <p:nvPr/>
        </p:nvSpPr>
        <p:spPr bwMode="auto">
          <a:xfrm>
            <a:off x="692150" y="5251232"/>
            <a:ext cx="441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600" b="1" dirty="0">
                <a:ln>
                  <a:solidFill>
                    <a:srgbClr val="70AC2E"/>
                  </a:solidFill>
                </a:ln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3600" b="1" dirty="0">
              <a:ln>
                <a:solidFill>
                  <a:srgbClr val="70AC2E"/>
                </a:solidFill>
              </a:ln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66800" y="5413157"/>
            <a:ext cx="2817812" cy="357186"/>
          </a:xfrm>
          <a:prstGeom prst="rect">
            <a:avLst/>
          </a:prstGeom>
          <a:solidFill>
            <a:srgbClr val="70A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内部沟通不在乎格式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3313113" y="5644138"/>
            <a:ext cx="600074" cy="1262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990600" y="5906869"/>
            <a:ext cx="6400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如果公司屏蔽了聊天工具，</a:t>
            </a:r>
            <a:r>
              <a:rPr lang="en-US" altLang="zh-CN" sz="1500" b="0" dirty="0">
                <a:solidFill>
                  <a:schemeClr val="accent1">
                    <a:lumMod val="90000"/>
                  </a:schemeClr>
                </a:solidFill>
              </a:rPr>
              <a:t>email</a:t>
            </a:r>
            <a:r>
              <a:rPr lang="zh-CN" altLang="en-US" sz="1500" b="0" dirty="0">
                <a:solidFill>
                  <a:schemeClr val="accent1">
                    <a:lumMod val="90000"/>
                  </a:schemeClr>
                </a:solidFill>
              </a:rPr>
              <a:t>取代成为了即时聊天工具就不用在乎格式了。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836612" y="5844957"/>
            <a:ext cx="746918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7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称呼、问候语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80116" y="1954930"/>
            <a:ext cx="2501898" cy="3733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80000" rIns="108000" bIns="90000"/>
          <a:lstStyle/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Email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其实就是应用文写作一种载体，所以书写时可参考以前学过的相关应用文写作。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正文要尽量在邮件写完，包括表格或文档也要尽可能放到正文中（哪怕是图片也行），要避免对方打开邮件后还要打开附件的时间。</a:t>
            </a:r>
          </a:p>
        </p:txBody>
      </p:sp>
      <p:sp>
        <p:nvSpPr>
          <p:cNvPr id="13" name="同侧圆角矩形 12"/>
          <p:cNvSpPr/>
          <p:nvPr/>
        </p:nvSpPr>
        <p:spPr>
          <a:xfrm flipV="1">
            <a:off x="380116" y="5688730"/>
            <a:ext cx="2501898" cy="327153"/>
          </a:xfrm>
          <a:prstGeom prst="round2SameRect">
            <a:avLst>
              <a:gd name="adj1" fmla="val 11401"/>
              <a:gd name="adj2" fmla="val 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380116" y="1040530"/>
            <a:ext cx="2501898" cy="1143000"/>
          </a:xfrm>
          <a:custGeom>
            <a:avLst/>
            <a:gdLst>
              <a:gd name="connsiteX0" fmla="*/ 42907 w 1509486"/>
              <a:gd name="connsiteY0" fmla="*/ 0 h 739837"/>
              <a:gd name="connsiteX1" fmla="*/ 1466579 w 1509486"/>
              <a:gd name="connsiteY1" fmla="*/ 0 h 739837"/>
              <a:gd name="connsiteX2" fmla="*/ 1509486 w 1509486"/>
              <a:gd name="connsiteY2" fmla="*/ 42907 h 739837"/>
              <a:gd name="connsiteX3" fmla="*/ 1509486 w 1509486"/>
              <a:gd name="connsiteY3" fmla="*/ 566058 h 739837"/>
              <a:gd name="connsiteX4" fmla="*/ 827260 w 1509486"/>
              <a:gd name="connsiteY4" fmla="*/ 566058 h 739837"/>
              <a:gd name="connsiteX5" fmla="*/ 754743 w 1509486"/>
              <a:gd name="connsiteY5" fmla="*/ 739837 h 739837"/>
              <a:gd name="connsiteX6" fmla="*/ 682226 w 1509486"/>
              <a:gd name="connsiteY6" fmla="*/ 566058 h 739837"/>
              <a:gd name="connsiteX7" fmla="*/ 0 w 1509486"/>
              <a:gd name="connsiteY7" fmla="*/ 566058 h 739837"/>
              <a:gd name="connsiteX8" fmla="*/ 0 w 1509486"/>
              <a:gd name="connsiteY8" fmla="*/ 42907 h 739837"/>
              <a:gd name="connsiteX9" fmla="*/ 42907 w 1509486"/>
              <a:gd name="connsiteY9" fmla="*/ 0 h 739837"/>
              <a:gd name="connsiteX0-1" fmla="*/ 42907 w 1509486"/>
              <a:gd name="connsiteY0-2" fmla="*/ 0 h 677924"/>
              <a:gd name="connsiteX1-3" fmla="*/ 1466579 w 1509486"/>
              <a:gd name="connsiteY1-4" fmla="*/ 0 h 677924"/>
              <a:gd name="connsiteX2-5" fmla="*/ 1509486 w 1509486"/>
              <a:gd name="connsiteY2-6" fmla="*/ 42907 h 677924"/>
              <a:gd name="connsiteX3-7" fmla="*/ 1509486 w 1509486"/>
              <a:gd name="connsiteY3-8" fmla="*/ 566058 h 677924"/>
              <a:gd name="connsiteX4-9" fmla="*/ 827260 w 1509486"/>
              <a:gd name="connsiteY4-10" fmla="*/ 566058 h 677924"/>
              <a:gd name="connsiteX5-11" fmla="*/ 754743 w 1509486"/>
              <a:gd name="connsiteY5-12" fmla="*/ 677924 h 677924"/>
              <a:gd name="connsiteX6-13" fmla="*/ 682226 w 1509486"/>
              <a:gd name="connsiteY6-14" fmla="*/ 566058 h 677924"/>
              <a:gd name="connsiteX7-15" fmla="*/ 0 w 1509486"/>
              <a:gd name="connsiteY7-16" fmla="*/ 566058 h 677924"/>
              <a:gd name="connsiteX8-17" fmla="*/ 0 w 1509486"/>
              <a:gd name="connsiteY8-18" fmla="*/ 42907 h 677924"/>
              <a:gd name="connsiteX9-19" fmla="*/ 42907 w 1509486"/>
              <a:gd name="connsiteY9-20" fmla="*/ 0 h 677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09486" h="677924">
                <a:moveTo>
                  <a:pt x="42907" y="0"/>
                </a:moveTo>
                <a:lnTo>
                  <a:pt x="1466579" y="0"/>
                </a:lnTo>
                <a:cubicBezTo>
                  <a:pt x="1490276" y="0"/>
                  <a:pt x="1509486" y="19210"/>
                  <a:pt x="1509486" y="42907"/>
                </a:cubicBezTo>
                <a:lnTo>
                  <a:pt x="1509486" y="566058"/>
                </a:lnTo>
                <a:lnTo>
                  <a:pt x="827260" y="566058"/>
                </a:lnTo>
                <a:lnTo>
                  <a:pt x="754743" y="677924"/>
                </a:lnTo>
                <a:lnTo>
                  <a:pt x="682226" y="566058"/>
                </a:lnTo>
                <a:lnTo>
                  <a:pt x="0" y="566058"/>
                </a:lnTo>
                <a:lnTo>
                  <a:pt x="0" y="42907"/>
                </a:lnTo>
                <a:cubicBezTo>
                  <a:pt x="0" y="19210"/>
                  <a:pt x="19210" y="0"/>
                  <a:pt x="42907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简明扼要，行文通顺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46009" y="1954930"/>
            <a:ext cx="2501898" cy="3733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80000" rIns="108000" bIns="90000"/>
          <a:lstStyle/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能够按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3……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列条理说明的就不长篇大论。</a:t>
            </a: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正文要段落分明，不一篇文章一段到底，让人看了眼累。</a:t>
            </a: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对于正文段落格式是否要首先缩进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格，就看各人习惯。只是段落分明、条理清晰就好。</a:t>
            </a:r>
          </a:p>
        </p:txBody>
      </p:sp>
      <p:sp>
        <p:nvSpPr>
          <p:cNvPr id="16" name="同侧圆角矩形 15"/>
          <p:cNvSpPr/>
          <p:nvPr/>
        </p:nvSpPr>
        <p:spPr>
          <a:xfrm flipV="1">
            <a:off x="3346009" y="5692647"/>
            <a:ext cx="2501898" cy="327153"/>
          </a:xfrm>
          <a:prstGeom prst="round2SameRect">
            <a:avLst>
              <a:gd name="adj1" fmla="val 11401"/>
              <a:gd name="adj2" fmla="val 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346009" y="1040530"/>
            <a:ext cx="2501898" cy="1143000"/>
          </a:xfrm>
          <a:custGeom>
            <a:avLst/>
            <a:gdLst>
              <a:gd name="connsiteX0" fmla="*/ 42907 w 1509486"/>
              <a:gd name="connsiteY0" fmla="*/ 0 h 739837"/>
              <a:gd name="connsiteX1" fmla="*/ 1466579 w 1509486"/>
              <a:gd name="connsiteY1" fmla="*/ 0 h 739837"/>
              <a:gd name="connsiteX2" fmla="*/ 1509486 w 1509486"/>
              <a:gd name="connsiteY2" fmla="*/ 42907 h 739837"/>
              <a:gd name="connsiteX3" fmla="*/ 1509486 w 1509486"/>
              <a:gd name="connsiteY3" fmla="*/ 566058 h 739837"/>
              <a:gd name="connsiteX4" fmla="*/ 827260 w 1509486"/>
              <a:gd name="connsiteY4" fmla="*/ 566058 h 739837"/>
              <a:gd name="connsiteX5" fmla="*/ 754743 w 1509486"/>
              <a:gd name="connsiteY5" fmla="*/ 739837 h 739837"/>
              <a:gd name="connsiteX6" fmla="*/ 682226 w 1509486"/>
              <a:gd name="connsiteY6" fmla="*/ 566058 h 739837"/>
              <a:gd name="connsiteX7" fmla="*/ 0 w 1509486"/>
              <a:gd name="connsiteY7" fmla="*/ 566058 h 739837"/>
              <a:gd name="connsiteX8" fmla="*/ 0 w 1509486"/>
              <a:gd name="connsiteY8" fmla="*/ 42907 h 739837"/>
              <a:gd name="connsiteX9" fmla="*/ 42907 w 1509486"/>
              <a:gd name="connsiteY9" fmla="*/ 0 h 739837"/>
              <a:gd name="connsiteX0-1" fmla="*/ 42907 w 1509486"/>
              <a:gd name="connsiteY0-2" fmla="*/ 0 h 677924"/>
              <a:gd name="connsiteX1-3" fmla="*/ 1466579 w 1509486"/>
              <a:gd name="connsiteY1-4" fmla="*/ 0 h 677924"/>
              <a:gd name="connsiteX2-5" fmla="*/ 1509486 w 1509486"/>
              <a:gd name="connsiteY2-6" fmla="*/ 42907 h 677924"/>
              <a:gd name="connsiteX3-7" fmla="*/ 1509486 w 1509486"/>
              <a:gd name="connsiteY3-8" fmla="*/ 566058 h 677924"/>
              <a:gd name="connsiteX4-9" fmla="*/ 827260 w 1509486"/>
              <a:gd name="connsiteY4-10" fmla="*/ 566058 h 677924"/>
              <a:gd name="connsiteX5-11" fmla="*/ 754743 w 1509486"/>
              <a:gd name="connsiteY5-12" fmla="*/ 677924 h 677924"/>
              <a:gd name="connsiteX6-13" fmla="*/ 682226 w 1509486"/>
              <a:gd name="connsiteY6-14" fmla="*/ 566058 h 677924"/>
              <a:gd name="connsiteX7-15" fmla="*/ 0 w 1509486"/>
              <a:gd name="connsiteY7-16" fmla="*/ 566058 h 677924"/>
              <a:gd name="connsiteX8-17" fmla="*/ 0 w 1509486"/>
              <a:gd name="connsiteY8-18" fmla="*/ 42907 h 677924"/>
              <a:gd name="connsiteX9-19" fmla="*/ 42907 w 1509486"/>
              <a:gd name="connsiteY9-20" fmla="*/ 0 h 677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09486" h="677924">
                <a:moveTo>
                  <a:pt x="42907" y="0"/>
                </a:moveTo>
                <a:lnTo>
                  <a:pt x="1466579" y="0"/>
                </a:lnTo>
                <a:cubicBezTo>
                  <a:pt x="1490276" y="0"/>
                  <a:pt x="1509486" y="19210"/>
                  <a:pt x="1509486" y="42907"/>
                </a:cubicBezTo>
                <a:lnTo>
                  <a:pt x="1509486" y="566058"/>
                </a:lnTo>
                <a:lnTo>
                  <a:pt x="827260" y="566058"/>
                </a:lnTo>
                <a:lnTo>
                  <a:pt x="754743" y="677924"/>
                </a:lnTo>
                <a:lnTo>
                  <a:pt x="682226" y="566058"/>
                </a:lnTo>
                <a:lnTo>
                  <a:pt x="0" y="566058"/>
                </a:lnTo>
                <a:lnTo>
                  <a:pt x="0" y="42907"/>
                </a:lnTo>
                <a:cubicBezTo>
                  <a:pt x="0" y="19210"/>
                  <a:pt x="19210" y="0"/>
                  <a:pt x="42907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 smtClean="0">
                <a:latin typeface="微软雅黑" panose="020B0503020204020204" pitchFamily="34" charset="-122"/>
              </a:rPr>
              <a:t>条理清析、段落分明</a:t>
            </a:r>
            <a:endParaRPr lang="zh-CN" altLang="en-US" sz="1800" dirty="0">
              <a:latin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11902" y="1954930"/>
            <a:ext cx="2501898" cy="37338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80000" rIns="108000" bIns="90000"/>
          <a:lstStyle/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对于很多带有技术介绍或讨论性质的邮件，单纯以文字形式很难描述清楚。如果配合图表加以阐述，会显得更加明子。</a:t>
            </a:r>
            <a:endParaRPr lang="en-US" altLang="zh-CN" sz="1600" b="0" dirty="0">
              <a:solidFill>
                <a:schemeClr val="accent1">
                  <a:lumMod val="9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endParaRPr lang="en-US" altLang="zh-CN" sz="1600" b="0" dirty="0">
              <a:solidFill>
                <a:schemeClr val="accent1">
                  <a:lumMod val="9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图形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表格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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Wingdings" panose="05000000000000000000" pitchFamily="2" charset="2"/>
              </a:rPr>
              <a:t>文字</a:t>
            </a:r>
            <a:endParaRPr lang="zh-CN" altLang="en-US" sz="1600" b="0" dirty="0">
              <a:solidFill>
                <a:schemeClr val="accent1">
                  <a:lumMod val="9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同侧圆角矩形 19"/>
          <p:cNvSpPr/>
          <p:nvPr/>
        </p:nvSpPr>
        <p:spPr>
          <a:xfrm flipV="1">
            <a:off x="6301016" y="5688729"/>
            <a:ext cx="2501898" cy="327153"/>
          </a:xfrm>
          <a:prstGeom prst="round2SameRect">
            <a:avLst>
              <a:gd name="adj1" fmla="val 11401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6311902" y="1040530"/>
            <a:ext cx="2501898" cy="1143000"/>
          </a:xfrm>
          <a:custGeom>
            <a:avLst/>
            <a:gdLst>
              <a:gd name="connsiteX0" fmla="*/ 42907 w 1509486"/>
              <a:gd name="connsiteY0" fmla="*/ 0 h 739837"/>
              <a:gd name="connsiteX1" fmla="*/ 1466579 w 1509486"/>
              <a:gd name="connsiteY1" fmla="*/ 0 h 739837"/>
              <a:gd name="connsiteX2" fmla="*/ 1509486 w 1509486"/>
              <a:gd name="connsiteY2" fmla="*/ 42907 h 739837"/>
              <a:gd name="connsiteX3" fmla="*/ 1509486 w 1509486"/>
              <a:gd name="connsiteY3" fmla="*/ 566058 h 739837"/>
              <a:gd name="connsiteX4" fmla="*/ 827260 w 1509486"/>
              <a:gd name="connsiteY4" fmla="*/ 566058 h 739837"/>
              <a:gd name="connsiteX5" fmla="*/ 754743 w 1509486"/>
              <a:gd name="connsiteY5" fmla="*/ 739837 h 739837"/>
              <a:gd name="connsiteX6" fmla="*/ 682226 w 1509486"/>
              <a:gd name="connsiteY6" fmla="*/ 566058 h 739837"/>
              <a:gd name="connsiteX7" fmla="*/ 0 w 1509486"/>
              <a:gd name="connsiteY7" fmla="*/ 566058 h 739837"/>
              <a:gd name="connsiteX8" fmla="*/ 0 w 1509486"/>
              <a:gd name="connsiteY8" fmla="*/ 42907 h 739837"/>
              <a:gd name="connsiteX9" fmla="*/ 42907 w 1509486"/>
              <a:gd name="connsiteY9" fmla="*/ 0 h 739837"/>
              <a:gd name="connsiteX0-1" fmla="*/ 42907 w 1509486"/>
              <a:gd name="connsiteY0-2" fmla="*/ 0 h 677924"/>
              <a:gd name="connsiteX1-3" fmla="*/ 1466579 w 1509486"/>
              <a:gd name="connsiteY1-4" fmla="*/ 0 h 677924"/>
              <a:gd name="connsiteX2-5" fmla="*/ 1509486 w 1509486"/>
              <a:gd name="connsiteY2-6" fmla="*/ 42907 h 677924"/>
              <a:gd name="connsiteX3-7" fmla="*/ 1509486 w 1509486"/>
              <a:gd name="connsiteY3-8" fmla="*/ 566058 h 677924"/>
              <a:gd name="connsiteX4-9" fmla="*/ 827260 w 1509486"/>
              <a:gd name="connsiteY4-10" fmla="*/ 566058 h 677924"/>
              <a:gd name="connsiteX5-11" fmla="*/ 754743 w 1509486"/>
              <a:gd name="connsiteY5-12" fmla="*/ 677924 h 677924"/>
              <a:gd name="connsiteX6-13" fmla="*/ 682226 w 1509486"/>
              <a:gd name="connsiteY6-14" fmla="*/ 566058 h 677924"/>
              <a:gd name="connsiteX7-15" fmla="*/ 0 w 1509486"/>
              <a:gd name="connsiteY7-16" fmla="*/ 566058 h 677924"/>
              <a:gd name="connsiteX8-17" fmla="*/ 0 w 1509486"/>
              <a:gd name="connsiteY8-18" fmla="*/ 42907 h 677924"/>
              <a:gd name="connsiteX9-19" fmla="*/ 42907 w 1509486"/>
              <a:gd name="connsiteY9-20" fmla="*/ 0 h 677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09486" h="677924">
                <a:moveTo>
                  <a:pt x="42907" y="0"/>
                </a:moveTo>
                <a:lnTo>
                  <a:pt x="1466579" y="0"/>
                </a:lnTo>
                <a:cubicBezTo>
                  <a:pt x="1490276" y="0"/>
                  <a:pt x="1509486" y="19210"/>
                  <a:pt x="1509486" y="42907"/>
                </a:cubicBezTo>
                <a:lnTo>
                  <a:pt x="1509486" y="566058"/>
                </a:lnTo>
                <a:lnTo>
                  <a:pt x="827260" y="566058"/>
                </a:lnTo>
                <a:lnTo>
                  <a:pt x="754743" y="677924"/>
                </a:lnTo>
                <a:lnTo>
                  <a:pt x="682226" y="566058"/>
                </a:lnTo>
                <a:lnTo>
                  <a:pt x="0" y="566058"/>
                </a:lnTo>
                <a:lnTo>
                  <a:pt x="0" y="42907"/>
                </a:lnTo>
                <a:cubicBezTo>
                  <a:pt x="0" y="19210"/>
                  <a:pt x="19210" y="0"/>
                  <a:pt x="42907" y="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 smtClean="0">
                <a:latin typeface="微软雅黑" panose="020B0503020204020204" pitchFamily="34" charset="-122"/>
              </a:rPr>
              <a:t>图表给合</a:t>
            </a:r>
            <a:endParaRPr lang="zh-CN" altLang="en-US" sz="1800" dirty="0">
              <a:latin typeface="微软雅黑" panose="020B0503020204020204" pitchFamily="34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正文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80116" y="1954930"/>
            <a:ext cx="2501898" cy="3733800"/>
          </a:xfrm>
          <a:prstGeom prst="rect">
            <a:avLst/>
          </a:prstGeom>
          <a:solidFill>
            <a:srgbClr val="F5DB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80000" rIns="108000" bIns="90000"/>
          <a:lstStyle/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根据自己与收件人的关系程度、业务层级，选择恰当的口吻语气。</a:t>
            </a: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端正态度、尊重对方，对事不对人，不进行人身攻击，因为发邮件时根本不知道对方的表现，邮件一出无法收回。</a:t>
            </a: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多使用“请”、“谢谢” 之类的敬词</a:t>
            </a:r>
            <a:r>
              <a:rPr lang="zh-CN" altLang="en-US" sz="1600" b="0" dirty="0">
                <a:solidFill>
                  <a:srgbClr val="0033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</a:p>
        </p:txBody>
      </p:sp>
      <p:sp>
        <p:nvSpPr>
          <p:cNvPr id="13" name="同侧圆角矩形 12"/>
          <p:cNvSpPr/>
          <p:nvPr/>
        </p:nvSpPr>
        <p:spPr>
          <a:xfrm flipV="1">
            <a:off x="380116" y="5688730"/>
            <a:ext cx="2501898" cy="327153"/>
          </a:xfrm>
          <a:prstGeom prst="round2SameRect">
            <a:avLst>
              <a:gd name="adj1" fmla="val 11401"/>
              <a:gd name="adj2" fmla="val 0"/>
            </a:avLst>
          </a:prstGeom>
          <a:solidFill>
            <a:srgbClr val="B73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380116" y="1040530"/>
            <a:ext cx="2501898" cy="1143000"/>
          </a:xfrm>
          <a:custGeom>
            <a:avLst/>
            <a:gdLst>
              <a:gd name="connsiteX0" fmla="*/ 42907 w 1509486"/>
              <a:gd name="connsiteY0" fmla="*/ 0 h 739837"/>
              <a:gd name="connsiteX1" fmla="*/ 1466579 w 1509486"/>
              <a:gd name="connsiteY1" fmla="*/ 0 h 739837"/>
              <a:gd name="connsiteX2" fmla="*/ 1509486 w 1509486"/>
              <a:gd name="connsiteY2" fmla="*/ 42907 h 739837"/>
              <a:gd name="connsiteX3" fmla="*/ 1509486 w 1509486"/>
              <a:gd name="connsiteY3" fmla="*/ 566058 h 739837"/>
              <a:gd name="connsiteX4" fmla="*/ 827260 w 1509486"/>
              <a:gd name="connsiteY4" fmla="*/ 566058 h 739837"/>
              <a:gd name="connsiteX5" fmla="*/ 754743 w 1509486"/>
              <a:gd name="connsiteY5" fmla="*/ 739837 h 739837"/>
              <a:gd name="connsiteX6" fmla="*/ 682226 w 1509486"/>
              <a:gd name="connsiteY6" fmla="*/ 566058 h 739837"/>
              <a:gd name="connsiteX7" fmla="*/ 0 w 1509486"/>
              <a:gd name="connsiteY7" fmla="*/ 566058 h 739837"/>
              <a:gd name="connsiteX8" fmla="*/ 0 w 1509486"/>
              <a:gd name="connsiteY8" fmla="*/ 42907 h 739837"/>
              <a:gd name="connsiteX9" fmla="*/ 42907 w 1509486"/>
              <a:gd name="connsiteY9" fmla="*/ 0 h 739837"/>
              <a:gd name="connsiteX0-1" fmla="*/ 42907 w 1509486"/>
              <a:gd name="connsiteY0-2" fmla="*/ 0 h 677924"/>
              <a:gd name="connsiteX1-3" fmla="*/ 1466579 w 1509486"/>
              <a:gd name="connsiteY1-4" fmla="*/ 0 h 677924"/>
              <a:gd name="connsiteX2-5" fmla="*/ 1509486 w 1509486"/>
              <a:gd name="connsiteY2-6" fmla="*/ 42907 h 677924"/>
              <a:gd name="connsiteX3-7" fmla="*/ 1509486 w 1509486"/>
              <a:gd name="connsiteY3-8" fmla="*/ 566058 h 677924"/>
              <a:gd name="connsiteX4-9" fmla="*/ 827260 w 1509486"/>
              <a:gd name="connsiteY4-10" fmla="*/ 566058 h 677924"/>
              <a:gd name="connsiteX5-11" fmla="*/ 754743 w 1509486"/>
              <a:gd name="connsiteY5-12" fmla="*/ 677924 h 677924"/>
              <a:gd name="connsiteX6-13" fmla="*/ 682226 w 1509486"/>
              <a:gd name="connsiteY6-14" fmla="*/ 566058 h 677924"/>
              <a:gd name="connsiteX7-15" fmla="*/ 0 w 1509486"/>
              <a:gd name="connsiteY7-16" fmla="*/ 566058 h 677924"/>
              <a:gd name="connsiteX8-17" fmla="*/ 0 w 1509486"/>
              <a:gd name="connsiteY8-18" fmla="*/ 42907 h 677924"/>
              <a:gd name="connsiteX9-19" fmla="*/ 42907 w 1509486"/>
              <a:gd name="connsiteY9-20" fmla="*/ 0 h 677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09486" h="677924">
                <a:moveTo>
                  <a:pt x="42907" y="0"/>
                </a:moveTo>
                <a:lnTo>
                  <a:pt x="1466579" y="0"/>
                </a:lnTo>
                <a:cubicBezTo>
                  <a:pt x="1490276" y="0"/>
                  <a:pt x="1509486" y="19210"/>
                  <a:pt x="1509486" y="42907"/>
                </a:cubicBezTo>
                <a:lnTo>
                  <a:pt x="1509486" y="566058"/>
                </a:lnTo>
                <a:lnTo>
                  <a:pt x="827260" y="566058"/>
                </a:lnTo>
                <a:lnTo>
                  <a:pt x="754743" y="677924"/>
                </a:lnTo>
                <a:lnTo>
                  <a:pt x="682226" y="566058"/>
                </a:lnTo>
                <a:lnTo>
                  <a:pt x="0" y="566058"/>
                </a:lnTo>
                <a:lnTo>
                  <a:pt x="0" y="42907"/>
                </a:lnTo>
                <a:cubicBezTo>
                  <a:pt x="0" y="19210"/>
                  <a:pt x="19210" y="0"/>
                  <a:pt x="42907" y="0"/>
                </a:cubicBezTo>
                <a:close/>
              </a:path>
            </a:pathLst>
          </a:custGeom>
          <a:solidFill>
            <a:srgbClr val="B733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态度委婉，语气和协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46009" y="1954930"/>
            <a:ext cx="2501898" cy="3733800"/>
          </a:xfrm>
          <a:prstGeom prst="rect">
            <a:avLst/>
          </a:prstGeom>
          <a:solidFill>
            <a:srgbClr val="FFEC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80000" rIns="108000" bIns="90000"/>
          <a:lstStyle/>
          <a:p>
            <a:pPr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中文用宋体或新宋体，英文就用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Verdana 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 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Arial 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字型；字号用五号或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号字即可。</a:t>
            </a:r>
            <a:endParaRPr lang="en-US" altLang="zh-CN" sz="1600" b="0" dirty="0">
              <a:solidFill>
                <a:schemeClr val="accent1">
                  <a:lumMod val="9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对于要需要加强的内容，可以使用彩色加粗字体或下画线字，但不能使用红色字体（</a:t>
            </a:r>
            <a:r>
              <a:rPr lang="zh-CN" altLang="en-US" sz="1600" b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红色字是不礼貌，而且书信中有绝交之意</a:t>
            </a:r>
            <a:r>
              <a:rPr lang="zh-CN" altLang="en-US" sz="1600" b="0" dirty="0">
                <a:solidFill>
                  <a:srgbClr val="00336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</a:p>
        </p:txBody>
      </p:sp>
      <p:sp>
        <p:nvSpPr>
          <p:cNvPr id="16" name="同侧圆角矩形 15"/>
          <p:cNvSpPr/>
          <p:nvPr/>
        </p:nvSpPr>
        <p:spPr>
          <a:xfrm flipV="1">
            <a:off x="3346009" y="5692647"/>
            <a:ext cx="2501898" cy="327153"/>
          </a:xfrm>
          <a:prstGeom prst="round2SameRect">
            <a:avLst>
              <a:gd name="adj1" fmla="val 11401"/>
              <a:gd name="adj2" fmla="val 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346009" y="1040530"/>
            <a:ext cx="2501898" cy="1143000"/>
          </a:xfrm>
          <a:custGeom>
            <a:avLst/>
            <a:gdLst>
              <a:gd name="connsiteX0" fmla="*/ 42907 w 1509486"/>
              <a:gd name="connsiteY0" fmla="*/ 0 h 739837"/>
              <a:gd name="connsiteX1" fmla="*/ 1466579 w 1509486"/>
              <a:gd name="connsiteY1" fmla="*/ 0 h 739837"/>
              <a:gd name="connsiteX2" fmla="*/ 1509486 w 1509486"/>
              <a:gd name="connsiteY2" fmla="*/ 42907 h 739837"/>
              <a:gd name="connsiteX3" fmla="*/ 1509486 w 1509486"/>
              <a:gd name="connsiteY3" fmla="*/ 566058 h 739837"/>
              <a:gd name="connsiteX4" fmla="*/ 827260 w 1509486"/>
              <a:gd name="connsiteY4" fmla="*/ 566058 h 739837"/>
              <a:gd name="connsiteX5" fmla="*/ 754743 w 1509486"/>
              <a:gd name="connsiteY5" fmla="*/ 739837 h 739837"/>
              <a:gd name="connsiteX6" fmla="*/ 682226 w 1509486"/>
              <a:gd name="connsiteY6" fmla="*/ 566058 h 739837"/>
              <a:gd name="connsiteX7" fmla="*/ 0 w 1509486"/>
              <a:gd name="connsiteY7" fmla="*/ 566058 h 739837"/>
              <a:gd name="connsiteX8" fmla="*/ 0 w 1509486"/>
              <a:gd name="connsiteY8" fmla="*/ 42907 h 739837"/>
              <a:gd name="connsiteX9" fmla="*/ 42907 w 1509486"/>
              <a:gd name="connsiteY9" fmla="*/ 0 h 739837"/>
              <a:gd name="connsiteX0-1" fmla="*/ 42907 w 1509486"/>
              <a:gd name="connsiteY0-2" fmla="*/ 0 h 677924"/>
              <a:gd name="connsiteX1-3" fmla="*/ 1466579 w 1509486"/>
              <a:gd name="connsiteY1-4" fmla="*/ 0 h 677924"/>
              <a:gd name="connsiteX2-5" fmla="*/ 1509486 w 1509486"/>
              <a:gd name="connsiteY2-6" fmla="*/ 42907 h 677924"/>
              <a:gd name="connsiteX3-7" fmla="*/ 1509486 w 1509486"/>
              <a:gd name="connsiteY3-8" fmla="*/ 566058 h 677924"/>
              <a:gd name="connsiteX4-9" fmla="*/ 827260 w 1509486"/>
              <a:gd name="connsiteY4-10" fmla="*/ 566058 h 677924"/>
              <a:gd name="connsiteX5-11" fmla="*/ 754743 w 1509486"/>
              <a:gd name="connsiteY5-12" fmla="*/ 677924 h 677924"/>
              <a:gd name="connsiteX6-13" fmla="*/ 682226 w 1509486"/>
              <a:gd name="connsiteY6-14" fmla="*/ 566058 h 677924"/>
              <a:gd name="connsiteX7-15" fmla="*/ 0 w 1509486"/>
              <a:gd name="connsiteY7-16" fmla="*/ 566058 h 677924"/>
              <a:gd name="connsiteX8-17" fmla="*/ 0 w 1509486"/>
              <a:gd name="connsiteY8-18" fmla="*/ 42907 h 677924"/>
              <a:gd name="connsiteX9-19" fmla="*/ 42907 w 1509486"/>
              <a:gd name="connsiteY9-20" fmla="*/ 0 h 677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09486" h="677924">
                <a:moveTo>
                  <a:pt x="42907" y="0"/>
                </a:moveTo>
                <a:lnTo>
                  <a:pt x="1466579" y="0"/>
                </a:lnTo>
                <a:cubicBezTo>
                  <a:pt x="1490276" y="0"/>
                  <a:pt x="1509486" y="19210"/>
                  <a:pt x="1509486" y="42907"/>
                </a:cubicBezTo>
                <a:lnTo>
                  <a:pt x="1509486" y="566058"/>
                </a:lnTo>
                <a:lnTo>
                  <a:pt x="827260" y="566058"/>
                </a:lnTo>
                <a:lnTo>
                  <a:pt x="754743" y="677924"/>
                </a:lnTo>
                <a:lnTo>
                  <a:pt x="682226" y="566058"/>
                </a:lnTo>
                <a:lnTo>
                  <a:pt x="0" y="566058"/>
                </a:lnTo>
                <a:lnTo>
                  <a:pt x="0" y="42907"/>
                </a:lnTo>
                <a:cubicBezTo>
                  <a:pt x="0" y="19210"/>
                  <a:pt x="19210" y="0"/>
                  <a:pt x="42907" y="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 smtClean="0">
                <a:latin typeface="微软雅黑" panose="020B0503020204020204" pitchFamily="34" charset="-122"/>
              </a:rPr>
              <a:t>合适字体字号、</a:t>
            </a:r>
            <a:endParaRPr lang="en-US" altLang="zh-CN" sz="1800" dirty="0" smtClean="0">
              <a:latin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 smtClean="0">
                <a:latin typeface="微软雅黑" panose="020B0503020204020204" pitchFamily="34" charset="-122"/>
              </a:rPr>
              <a:t>着重提示重要信息</a:t>
            </a:r>
            <a:endParaRPr lang="zh-CN" altLang="en-US" sz="1800" dirty="0">
              <a:latin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11902" y="1954930"/>
            <a:ext cx="2501898" cy="3733800"/>
          </a:xfrm>
          <a:prstGeom prst="rect">
            <a:avLst/>
          </a:prstGeom>
          <a:solidFill>
            <a:srgbClr val="E5E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80000" rIns="108000" bIns="90000"/>
          <a:lstStyle/>
          <a:p>
            <a:pPr eaLnBrk="1" hangingPunct="1">
              <a:lnSpc>
                <a:spcPct val="120000"/>
              </a:lnSpc>
              <a:spcBef>
                <a:spcPts val="1200"/>
              </a:spcBef>
              <a:defRPr/>
            </a:pPr>
            <a:endParaRPr lang="en-US" altLang="zh-CN" sz="1600" b="0" dirty="0">
              <a:solidFill>
                <a:srgbClr val="00336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在一些误乐性的邮件中使用表情（   ）或网络用语（确认啊，亲），出一定的轻松气氛，但在商务信函里面最好要慎用，这样会显得比较随意、轻浮、不严谨，会让客户感觉不安。</a:t>
            </a:r>
          </a:p>
        </p:txBody>
      </p:sp>
      <p:sp>
        <p:nvSpPr>
          <p:cNvPr id="20" name="同侧圆角矩形 19"/>
          <p:cNvSpPr/>
          <p:nvPr/>
        </p:nvSpPr>
        <p:spPr>
          <a:xfrm flipV="1">
            <a:off x="6301016" y="5688729"/>
            <a:ext cx="2501898" cy="327153"/>
          </a:xfrm>
          <a:prstGeom prst="round2SameRect">
            <a:avLst>
              <a:gd name="adj1" fmla="val 11401"/>
              <a:gd name="adj2" fmla="val 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6311902" y="1040530"/>
            <a:ext cx="2501898" cy="1143000"/>
          </a:xfrm>
          <a:custGeom>
            <a:avLst/>
            <a:gdLst>
              <a:gd name="connsiteX0" fmla="*/ 42907 w 1509486"/>
              <a:gd name="connsiteY0" fmla="*/ 0 h 739837"/>
              <a:gd name="connsiteX1" fmla="*/ 1466579 w 1509486"/>
              <a:gd name="connsiteY1" fmla="*/ 0 h 739837"/>
              <a:gd name="connsiteX2" fmla="*/ 1509486 w 1509486"/>
              <a:gd name="connsiteY2" fmla="*/ 42907 h 739837"/>
              <a:gd name="connsiteX3" fmla="*/ 1509486 w 1509486"/>
              <a:gd name="connsiteY3" fmla="*/ 566058 h 739837"/>
              <a:gd name="connsiteX4" fmla="*/ 827260 w 1509486"/>
              <a:gd name="connsiteY4" fmla="*/ 566058 h 739837"/>
              <a:gd name="connsiteX5" fmla="*/ 754743 w 1509486"/>
              <a:gd name="connsiteY5" fmla="*/ 739837 h 739837"/>
              <a:gd name="connsiteX6" fmla="*/ 682226 w 1509486"/>
              <a:gd name="connsiteY6" fmla="*/ 566058 h 739837"/>
              <a:gd name="connsiteX7" fmla="*/ 0 w 1509486"/>
              <a:gd name="connsiteY7" fmla="*/ 566058 h 739837"/>
              <a:gd name="connsiteX8" fmla="*/ 0 w 1509486"/>
              <a:gd name="connsiteY8" fmla="*/ 42907 h 739837"/>
              <a:gd name="connsiteX9" fmla="*/ 42907 w 1509486"/>
              <a:gd name="connsiteY9" fmla="*/ 0 h 739837"/>
              <a:gd name="connsiteX0-1" fmla="*/ 42907 w 1509486"/>
              <a:gd name="connsiteY0-2" fmla="*/ 0 h 677924"/>
              <a:gd name="connsiteX1-3" fmla="*/ 1466579 w 1509486"/>
              <a:gd name="connsiteY1-4" fmla="*/ 0 h 677924"/>
              <a:gd name="connsiteX2-5" fmla="*/ 1509486 w 1509486"/>
              <a:gd name="connsiteY2-6" fmla="*/ 42907 h 677924"/>
              <a:gd name="connsiteX3-7" fmla="*/ 1509486 w 1509486"/>
              <a:gd name="connsiteY3-8" fmla="*/ 566058 h 677924"/>
              <a:gd name="connsiteX4-9" fmla="*/ 827260 w 1509486"/>
              <a:gd name="connsiteY4-10" fmla="*/ 566058 h 677924"/>
              <a:gd name="connsiteX5-11" fmla="*/ 754743 w 1509486"/>
              <a:gd name="connsiteY5-12" fmla="*/ 677924 h 677924"/>
              <a:gd name="connsiteX6-13" fmla="*/ 682226 w 1509486"/>
              <a:gd name="connsiteY6-14" fmla="*/ 566058 h 677924"/>
              <a:gd name="connsiteX7-15" fmla="*/ 0 w 1509486"/>
              <a:gd name="connsiteY7-16" fmla="*/ 566058 h 677924"/>
              <a:gd name="connsiteX8-17" fmla="*/ 0 w 1509486"/>
              <a:gd name="connsiteY8-18" fmla="*/ 42907 h 677924"/>
              <a:gd name="connsiteX9-19" fmla="*/ 42907 w 1509486"/>
              <a:gd name="connsiteY9-20" fmla="*/ 0 h 6779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509486" h="677924">
                <a:moveTo>
                  <a:pt x="42907" y="0"/>
                </a:moveTo>
                <a:lnTo>
                  <a:pt x="1466579" y="0"/>
                </a:lnTo>
                <a:cubicBezTo>
                  <a:pt x="1490276" y="0"/>
                  <a:pt x="1509486" y="19210"/>
                  <a:pt x="1509486" y="42907"/>
                </a:cubicBezTo>
                <a:lnTo>
                  <a:pt x="1509486" y="566058"/>
                </a:lnTo>
                <a:lnTo>
                  <a:pt x="827260" y="566058"/>
                </a:lnTo>
                <a:lnTo>
                  <a:pt x="754743" y="677924"/>
                </a:lnTo>
                <a:lnTo>
                  <a:pt x="682226" y="566058"/>
                </a:lnTo>
                <a:lnTo>
                  <a:pt x="0" y="566058"/>
                </a:lnTo>
                <a:lnTo>
                  <a:pt x="0" y="42907"/>
                </a:lnTo>
                <a:cubicBezTo>
                  <a:pt x="0" y="19210"/>
                  <a:pt x="19210" y="0"/>
                  <a:pt x="42907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80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 smtClean="0">
                <a:latin typeface="微软雅黑" panose="020B0503020204020204" pitchFamily="34" charset="-122"/>
              </a:rPr>
              <a:t>不使用怪异符号</a:t>
            </a:r>
            <a:endParaRPr lang="zh-CN" altLang="en-US" sz="1800" dirty="0">
              <a:latin typeface="微软雅黑" panose="020B0503020204020204" pitchFamily="34" charset="-12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3954" y="2852497"/>
            <a:ext cx="195503" cy="19550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正文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 rot="19840690" flipH="1">
            <a:off x="4190151" y="4428878"/>
            <a:ext cx="2487647" cy="1037182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直角三角形 2"/>
          <p:cNvSpPr/>
          <p:nvPr/>
        </p:nvSpPr>
        <p:spPr>
          <a:xfrm flipH="1" flipV="1">
            <a:off x="1864986" y="4114800"/>
            <a:ext cx="4916814" cy="656342"/>
          </a:xfrm>
          <a:custGeom>
            <a:avLst/>
            <a:gdLst>
              <a:gd name="connsiteX0" fmla="*/ 0 w 5836060"/>
              <a:gd name="connsiteY0" fmla="*/ 864096 h 864096"/>
              <a:gd name="connsiteX1" fmla="*/ 0 w 5836060"/>
              <a:gd name="connsiteY1" fmla="*/ 0 h 864096"/>
              <a:gd name="connsiteX2" fmla="*/ 5836060 w 5836060"/>
              <a:gd name="connsiteY2" fmla="*/ 864096 h 864096"/>
              <a:gd name="connsiteX3" fmla="*/ 0 w 5836060"/>
              <a:gd name="connsiteY3" fmla="*/ 864096 h 864096"/>
              <a:gd name="connsiteX0-1" fmla="*/ 457200 w 5836060"/>
              <a:gd name="connsiteY0-2" fmla="*/ 864096 h 864096"/>
              <a:gd name="connsiteX1-3" fmla="*/ 0 w 5836060"/>
              <a:gd name="connsiteY1-4" fmla="*/ 0 h 864096"/>
              <a:gd name="connsiteX2-5" fmla="*/ 5836060 w 5836060"/>
              <a:gd name="connsiteY2-6" fmla="*/ 864096 h 864096"/>
              <a:gd name="connsiteX3-7" fmla="*/ 457200 w 5836060"/>
              <a:gd name="connsiteY3-8" fmla="*/ 864096 h 86409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836060" h="864096">
                <a:moveTo>
                  <a:pt x="457200" y="864096"/>
                </a:moveTo>
                <a:lnTo>
                  <a:pt x="0" y="0"/>
                </a:lnTo>
                <a:lnTo>
                  <a:pt x="5836060" y="864096"/>
                </a:lnTo>
                <a:lnTo>
                  <a:pt x="457200" y="86409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3" name="矩形 1"/>
          <p:cNvSpPr/>
          <p:nvPr/>
        </p:nvSpPr>
        <p:spPr>
          <a:xfrm>
            <a:off x="990600" y="1219200"/>
            <a:ext cx="6934200" cy="2904421"/>
          </a:xfrm>
          <a:custGeom>
            <a:avLst/>
            <a:gdLst>
              <a:gd name="connsiteX0" fmla="*/ 0 w 7056784"/>
              <a:gd name="connsiteY0" fmla="*/ 0 h 3168352"/>
              <a:gd name="connsiteX1" fmla="*/ 7056784 w 7056784"/>
              <a:gd name="connsiteY1" fmla="*/ 0 h 3168352"/>
              <a:gd name="connsiteX2" fmla="*/ 7056784 w 7056784"/>
              <a:gd name="connsiteY2" fmla="*/ 3168352 h 3168352"/>
              <a:gd name="connsiteX3" fmla="*/ 0 w 7056784"/>
              <a:gd name="connsiteY3" fmla="*/ 3168352 h 3168352"/>
              <a:gd name="connsiteX4" fmla="*/ 0 w 7056784"/>
              <a:gd name="connsiteY4" fmla="*/ 0 h 3168352"/>
              <a:gd name="connsiteX0-1" fmla="*/ 0 w 7056784"/>
              <a:gd name="connsiteY0-2" fmla="*/ 844062 h 4012414"/>
              <a:gd name="connsiteX1-3" fmla="*/ 7033338 w 7056784"/>
              <a:gd name="connsiteY1-4" fmla="*/ 0 h 4012414"/>
              <a:gd name="connsiteX2-5" fmla="*/ 7056784 w 7056784"/>
              <a:gd name="connsiteY2-6" fmla="*/ 4012414 h 4012414"/>
              <a:gd name="connsiteX3-7" fmla="*/ 0 w 7056784"/>
              <a:gd name="connsiteY3-8" fmla="*/ 4012414 h 4012414"/>
              <a:gd name="connsiteX4-9" fmla="*/ 0 w 7056784"/>
              <a:gd name="connsiteY4-10" fmla="*/ 844062 h 40124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056784" h="4012414">
                <a:moveTo>
                  <a:pt x="0" y="844062"/>
                </a:moveTo>
                <a:lnTo>
                  <a:pt x="7033338" y="0"/>
                </a:lnTo>
                <a:lnTo>
                  <a:pt x="7056784" y="4012414"/>
                </a:lnTo>
                <a:lnTo>
                  <a:pt x="0" y="4012414"/>
                </a:lnTo>
                <a:lnTo>
                  <a:pt x="0" y="844062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905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sz="2000" dirty="0">
                <a:solidFill>
                  <a:srgbClr val="B78A0D"/>
                </a:solidFill>
              </a:rPr>
              <a:t>发送前多检查，一次成功</a:t>
            </a:r>
            <a:endParaRPr lang="en-US" altLang="zh-CN" sz="2000" dirty="0">
              <a:solidFill>
                <a:srgbClr val="B78A0D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发送前多检查，邮件是否把相关信息全部说清楚，说准确；行文是否通顺，拼写是否有错误。 </a:t>
            </a: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不要过两分钟之后再发一封“补充”、“请以此为准”、“更正”之类的邮件，这会让人很反感。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多检查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C117D-150D-405A-BB9E-CBCF360A4013}" type="slidenum">
              <a:rPr lang="zh-CN" altLang="en-US" smtClean="0"/>
              <a:t>23</a:t>
            </a:fld>
            <a:endParaRPr lang="en-US" altLang="zh-CN"/>
          </a:p>
        </p:txBody>
      </p:sp>
      <p:sp>
        <p:nvSpPr>
          <p:cNvPr id="4" name="Rectangle 3"/>
          <p:cNvSpPr/>
          <p:nvPr/>
        </p:nvSpPr>
        <p:spPr>
          <a:xfrm>
            <a:off x="1066800" y="1253118"/>
            <a:ext cx="6172200" cy="41002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000" dirty="0">
                <a:solidFill>
                  <a:srgbClr val="B78A0D"/>
                </a:solidFill>
              </a:rPr>
              <a:t>必要时放发附件，能不发附件尽量不发。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914400" y="1862718"/>
            <a:ext cx="7239000" cy="0"/>
          </a:xfrm>
          <a:prstGeom prst="line">
            <a:avLst/>
          </a:prstGeom>
          <a:noFill/>
          <a:ln w="3175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/>
          <p:cNvSpPr/>
          <p:nvPr/>
        </p:nvSpPr>
        <p:spPr>
          <a:xfrm>
            <a:off x="1066799" y="2062290"/>
            <a:ext cx="6252029" cy="3032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邮件带有附件，应在正文里面提示查看附件；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附件文件应按相关包括的内容来命名；如果用附件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</a:rPr>
              <a:t>1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、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</a:rPr>
              <a:t>2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、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</a:rPr>
              <a:t>3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来命名，应在正文罗列相应名称；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附件数目不宜超过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</a:rPr>
              <a:t>4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个，数目较多分类压缩；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如果附件是特殊格式文件，因在正文中说明打开方式，以免影响使用；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如果附件不宜过大（我们公司不能超过</a:t>
            </a:r>
            <a:r>
              <a:rPr lang="en-US" altLang="zh-CN" sz="1600" b="0" dirty="0">
                <a:solidFill>
                  <a:schemeClr val="accent1">
                    <a:lumMod val="90000"/>
                  </a:schemeClr>
                </a:solidFill>
              </a:rPr>
              <a:t>8MB</a:t>
            </a:r>
            <a:r>
              <a:rPr lang="zh-CN" altLang="en-US" sz="1600" b="0" dirty="0">
                <a:solidFill>
                  <a:schemeClr val="accent1">
                    <a:lumMod val="90000"/>
                  </a:schemeClr>
                </a:solidFill>
              </a:rPr>
              <a:t>），过大应分割成几个小文件分别发送 。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附件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圆角矩形 1"/>
          <p:cNvSpPr/>
          <p:nvPr/>
        </p:nvSpPr>
        <p:spPr>
          <a:xfrm>
            <a:off x="2895600" y="1524000"/>
            <a:ext cx="3095624" cy="1524000"/>
          </a:xfrm>
          <a:custGeom>
            <a:avLst/>
            <a:gdLst/>
            <a:ahLst/>
            <a:cxnLst/>
            <a:rect l="l" t="t" r="r" b="b"/>
            <a:pathLst>
              <a:path w="6264696" h="3360680">
                <a:moveTo>
                  <a:pt x="1980220" y="0"/>
                </a:moveTo>
                <a:cubicBezTo>
                  <a:pt x="2222334" y="0"/>
                  <a:pt x="2437868" y="105672"/>
                  <a:pt x="2573873" y="272057"/>
                </a:cubicBezTo>
                <a:cubicBezTo>
                  <a:pt x="2692559" y="198638"/>
                  <a:pt x="2835124" y="156324"/>
                  <a:pt x="2988332" y="156324"/>
                </a:cubicBezTo>
                <a:cubicBezTo>
                  <a:pt x="3278644" y="156324"/>
                  <a:pt x="3530741" y="308257"/>
                  <a:pt x="3654451" y="532861"/>
                </a:cubicBezTo>
                <a:cubicBezTo>
                  <a:pt x="3790627" y="389267"/>
                  <a:pt x="3990364" y="300340"/>
                  <a:pt x="4212468" y="300340"/>
                </a:cubicBezTo>
                <a:cubicBezTo>
                  <a:pt x="4597946" y="300340"/>
                  <a:pt x="4916046" y="568206"/>
                  <a:pt x="4961998" y="914507"/>
                </a:cubicBezTo>
                <a:cubicBezTo>
                  <a:pt x="5077596" y="844149"/>
                  <a:pt x="5216097" y="804396"/>
                  <a:pt x="5364596" y="804396"/>
                </a:cubicBezTo>
                <a:cubicBezTo>
                  <a:pt x="5782170" y="804396"/>
                  <a:pt x="6120680" y="1118727"/>
                  <a:pt x="6120680" y="1506474"/>
                </a:cubicBezTo>
                <a:cubicBezTo>
                  <a:pt x="6120680" y="1536286"/>
                  <a:pt x="6118679" y="1565664"/>
                  <a:pt x="6114122" y="1594407"/>
                </a:cubicBezTo>
                <a:cubicBezTo>
                  <a:pt x="6210222" y="1765300"/>
                  <a:pt x="6264696" y="1962562"/>
                  <a:pt x="6264696" y="2172548"/>
                </a:cubicBezTo>
                <a:cubicBezTo>
                  <a:pt x="6264696" y="2828735"/>
                  <a:pt x="5732751" y="3360680"/>
                  <a:pt x="5076564" y="3360680"/>
                </a:cubicBezTo>
                <a:lnTo>
                  <a:pt x="1188132" y="3360680"/>
                </a:lnTo>
                <a:cubicBezTo>
                  <a:pt x="531945" y="3360680"/>
                  <a:pt x="0" y="2828735"/>
                  <a:pt x="0" y="2172548"/>
                </a:cubicBezTo>
                <a:cubicBezTo>
                  <a:pt x="0" y="1879734"/>
                  <a:pt x="105925" y="1611659"/>
                  <a:pt x="282046" y="1404976"/>
                </a:cubicBezTo>
                <a:cubicBezTo>
                  <a:pt x="194727" y="1291575"/>
                  <a:pt x="144016" y="1152495"/>
                  <a:pt x="144016" y="1002418"/>
                </a:cubicBezTo>
                <a:cubicBezTo>
                  <a:pt x="144016" y="614671"/>
                  <a:pt x="482526" y="300340"/>
                  <a:pt x="900100" y="300340"/>
                </a:cubicBezTo>
                <a:cubicBezTo>
                  <a:pt x="1045861" y="300340"/>
                  <a:pt x="1181989" y="338640"/>
                  <a:pt x="1296354" y="406898"/>
                </a:cubicBezTo>
                <a:cubicBezTo>
                  <a:pt x="1414762" y="166192"/>
                  <a:pt x="1676590" y="0"/>
                  <a:pt x="1980220" y="0"/>
                </a:cubicBezTo>
                <a:close/>
              </a:path>
            </a:pathLst>
          </a:custGeom>
          <a:solidFill>
            <a:schemeClr val="bg1"/>
          </a:solidFill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/>
        </p:spPr>
        <p:txBody>
          <a:bodyPr lIns="216000" tIns="540000" rIns="0" bIns="0" anchor="ctr"/>
          <a:lstStyle/>
          <a:p>
            <a:pPr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400" b="0" dirty="0"/>
              <a:t>虽然你的朋友可能从发件人中认出你，但不要为你的朋友设计这样的工作。</a:t>
            </a:r>
          </a:p>
        </p:txBody>
      </p:sp>
      <p:sp>
        <p:nvSpPr>
          <p:cNvPr id="27" name="椭圆 26"/>
          <p:cNvSpPr/>
          <p:nvPr/>
        </p:nvSpPr>
        <p:spPr>
          <a:xfrm>
            <a:off x="3613150" y="1587674"/>
            <a:ext cx="501650" cy="493713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chemeClr val="bg1"/>
                </a:solidFill>
                <a:latin typeface="Bell MT" panose="02020503060305020303" pitchFamily="18" charset="0"/>
                <a:ea typeface="+mn-ea"/>
              </a:rPr>
              <a:t>A</a:t>
            </a:r>
          </a:p>
        </p:txBody>
      </p:sp>
      <p:sp>
        <p:nvSpPr>
          <p:cNvPr id="31" name="圆角矩形 1"/>
          <p:cNvSpPr/>
          <p:nvPr/>
        </p:nvSpPr>
        <p:spPr>
          <a:xfrm>
            <a:off x="5181600" y="3640137"/>
            <a:ext cx="2820987" cy="1617662"/>
          </a:xfrm>
          <a:custGeom>
            <a:avLst/>
            <a:gdLst/>
            <a:ahLst/>
            <a:cxnLst/>
            <a:rect l="l" t="t" r="r" b="b"/>
            <a:pathLst>
              <a:path w="6264696" h="3360680">
                <a:moveTo>
                  <a:pt x="1980220" y="0"/>
                </a:moveTo>
                <a:cubicBezTo>
                  <a:pt x="2222334" y="0"/>
                  <a:pt x="2437868" y="105672"/>
                  <a:pt x="2573873" y="272057"/>
                </a:cubicBezTo>
                <a:cubicBezTo>
                  <a:pt x="2692559" y="198638"/>
                  <a:pt x="2835124" y="156324"/>
                  <a:pt x="2988332" y="156324"/>
                </a:cubicBezTo>
                <a:cubicBezTo>
                  <a:pt x="3278644" y="156324"/>
                  <a:pt x="3530741" y="308257"/>
                  <a:pt x="3654451" y="532861"/>
                </a:cubicBezTo>
                <a:cubicBezTo>
                  <a:pt x="3790627" y="389267"/>
                  <a:pt x="3990364" y="300340"/>
                  <a:pt x="4212468" y="300340"/>
                </a:cubicBezTo>
                <a:cubicBezTo>
                  <a:pt x="4597946" y="300340"/>
                  <a:pt x="4916046" y="568206"/>
                  <a:pt x="4961998" y="914507"/>
                </a:cubicBezTo>
                <a:cubicBezTo>
                  <a:pt x="5077596" y="844149"/>
                  <a:pt x="5216097" y="804396"/>
                  <a:pt x="5364596" y="804396"/>
                </a:cubicBezTo>
                <a:cubicBezTo>
                  <a:pt x="5782170" y="804396"/>
                  <a:pt x="6120680" y="1118727"/>
                  <a:pt x="6120680" y="1506474"/>
                </a:cubicBezTo>
                <a:cubicBezTo>
                  <a:pt x="6120680" y="1536286"/>
                  <a:pt x="6118679" y="1565664"/>
                  <a:pt x="6114122" y="1594407"/>
                </a:cubicBezTo>
                <a:cubicBezTo>
                  <a:pt x="6210222" y="1765300"/>
                  <a:pt x="6264696" y="1962562"/>
                  <a:pt x="6264696" y="2172548"/>
                </a:cubicBezTo>
                <a:cubicBezTo>
                  <a:pt x="6264696" y="2828735"/>
                  <a:pt x="5732751" y="3360680"/>
                  <a:pt x="5076564" y="3360680"/>
                </a:cubicBezTo>
                <a:lnTo>
                  <a:pt x="1188132" y="3360680"/>
                </a:lnTo>
                <a:cubicBezTo>
                  <a:pt x="531945" y="3360680"/>
                  <a:pt x="0" y="2828735"/>
                  <a:pt x="0" y="2172548"/>
                </a:cubicBezTo>
                <a:cubicBezTo>
                  <a:pt x="0" y="1879734"/>
                  <a:pt x="105925" y="1611659"/>
                  <a:pt x="282046" y="1404976"/>
                </a:cubicBezTo>
                <a:cubicBezTo>
                  <a:pt x="194727" y="1291575"/>
                  <a:pt x="144016" y="1152495"/>
                  <a:pt x="144016" y="1002418"/>
                </a:cubicBezTo>
                <a:cubicBezTo>
                  <a:pt x="144016" y="614671"/>
                  <a:pt x="482526" y="300340"/>
                  <a:pt x="900100" y="300340"/>
                </a:cubicBezTo>
                <a:cubicBezTo>
                  <a:pt x="1045861" y="300340"/>
                  <a:pt x="1181989" y="338640"/>
                  <a:pt x="1296354" y="406898"/>
                </a:cubicBezTo>
                <a:cubicBezTo>
                  <a:pt x="1414762" y="166192"/>
                  <a:pt x="1676590" y="0"/>
                  <a:pt x="1980220" y="0"/>
                </a:cubicBezTo>
                <a:close/>
              </a:path>
            </a:pathLst>
          </a:custGeom>
          <a:solidFill>
            <a:schemeClr val="bg1"/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lIns="216000" tIns="540000" rIns="0" bIns="0" anchor="ctr"/>
          <a:lstStyle/>
          <a:p>
            <a:pPr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400" b="0" dirty="0"/>
              <a:t>企业邮箱，签名应该规范，而且大部分公司有自己的标准模板。</a:t>
            </a:r>
          </a:p>
        </p:txBody>
      </p:sp>
      <p:sp>
        <p:nvSpPr>
          <p:cNvPr id="32" name="椭圆 31"/>
          <p:cNvSpPr/>
          <p:nvPr/>
        </p:nvSpPr>
        <p:spPr>
          <a:xfrm>
            <a:off x="5821363" y="3736975"/>
            <a:ext cx="503237" cy="492125"/>
          </a:xfrm>
          <a:prstGeom prst="ellipse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chemeClr val="bg1"/>
                </a:solidFill>
                <a:latin typeface="Bell MT" panose="02020503060305020303" pitchFamily="18" charset="0"/>
                <a:ea typeface="+mn-ea"/>
              </a:rPr>
              <a:t>C</a:t>
            </a:r>
          </a:p>
        </p:txBody>
      </p:sp>
      <p:sp>
        <p:nvSpPr>
          <p:cNvPr id="36" name="圆角矩形 1"/>
          <p:cNvSpPr/>
          <p:nvPr/>
        </p:nvSpPr>
        <p:spPr>
          <a:xfrm>
            <a:off x="1371600" y="3640136"/>
            <a:ext cx="2703512" cy="1617663"/>
          </a:xfrm>
          <a:custGeom>
            <a:avLst/>
            <a:gdLst/>
            <a:ahLst/>
            <a:cxnLst/>
            <a:rect l="l" t="t" r="r" b="b"/>
            <a:pathLst>
              <a:path w="6264696" h="3360680">
                <a:moveTo>
                  <a:pt x="1980220" y="0"/>
                </a:moveTo>
                <a:cubicBezTo>
                  <a:pt x="2222334" y="0"/>
                  <a:pt x="2437868" y="105672"/>
                  <a:pt x="2573873" y="272057"/>
                </a:cubicBezTo>
                <a:cubicBezTo>
                  <a:pt x="2692559" y="198638"/>
                  <a:pt x="2835124" y="156324"/>
                  <a:pt x="2988332" y="156324"/>
                </a:cubicBezTo>
                <a:cubicBezTo>
                  <a:pt x="3278644" y="156324"/>
                  <a:pt x="3530741" y="308257"/>
                  <a:pt x="3654451" y="532861"/>
                </a:cubicBezTo>
                <a:cubicBezTo>
                  <a:pt x="3790627" y="389267"/>
                  <a:pt x="3990364" y="300340"/>
                  <a:pt x="4212468" y="300340"/>
                </a:cubicBezTo>
                <a:cubicBezTo>
                  <a:pt x="4597946" y="300340"/>
                  <a:pt x="4916046" y="568206"/>
                  <a:pt x="4961998" y="914507"/>
                </a:cubicBezTo>
                <a:cubicBezTo>
                  <a:pt x="5077596" y="844149"/>
                  <a:pt x="5216097" y="804396"/>
                  <a:pt x="5364596" y="804396"/>
                </a:cubicBezTo>
                <a:cubicBezTo>
                  <a:pt x="5782170" y="804396"/>
                  <a:pt x="6120680" y="1118727"/>
                  <a:pt x="6120680" y="1506474"/>
                </a:cubicBezTo>
                <a:cubicBezTo>
                  <a:pt x="6120680" y="1536286"/>
                  <a:pt x="6118679" y="1565664"/>
                  <a:pt x="6114122" y="1594407"/>
                </a:cubicBezTo>
                <a:cubicBezTo>
                  <a:pt x="6210222" y="1765300"/>
                  <a:pt x="6264696" y="1962562"/>
                  <a:pt x="6264696" y="2172548"/>
                </a:cubicBezTo>
                <a:cubicBezTo>
                  <a:pt x="6264696" y="2828735"/>
                  <a:pt x="5732751" y="3360680"/>
                  <a:pt x="5076564" y="3360680"/>
                </a:cubicBezTo>
                <a:lnTo>
                  <a:pt x="1188132" y="3360680"/>
                </a:lnTo>
                <a:cubicBezTo>
                  <a:pt x="531945" y="3360680"/>
                  <a:pt x="0" y="2828735"/>
                  <a:pt x="0" y="2172548"/>
                </a:cubicBezTo>
                <a:cubicBezTo>
                  <a:pt x="0" y="1879734"/>
                  <a:pt x="105925" y="1611659"/>
                  <a:pt x="282046" y="1404976"/>
                </a:cubicBezTo>
                <a:cubicBezTo>
                  <a:pt x="194727" y="1291575"/>
                  <a:pt x="144016" y="1152495"/>
                  <a:pt x="144016" y="1002418"/>
                </a:cubicBezTo>
                <a:cubicBezTo>
                  <a:pt x="144016" y="614671"/>
                  <a:pt x="482526" y="300340"/>
                  <a:pt x="900100" y="300340"/>
                </a:cubicBezTo>
                <a:cubicBezTo>
                  <a:pt x="1045861" y="300340"/>
                  <a:pt x="1181989" y="338640"/>
                  <a:pt x="1296354" y="406898"/>
                </a:cubicBezTo>
                <a:cubicBezTo>
                  <a:pt x="1414762" y="166192"/>
                  <a:pt x="1676590" y="0"/>
                  <a:pt x="1980220" y="0"/>
                </a:cubicBezTo>
                <a:close/>
              </a:path>
            </a:pathLst>
          </a:custGeom>
          <a:solidFill>
            <a:schemeClr val="bg1"/>
          </a:solidFill>
          <a:ln w="25400" cap="flat" cmpd="sng" algn="ctr">
            <a:solidFill>
              <a:srgbClr val="B73365"/>
            </a:solidFill>
            <a:prstDash val="solid"/>
          </a:ln>
          <a:effectLst/>
        </p:spPr>
        <p:txBody>
          <a:bodyPr lIns="216000" tIns="540000" rIns="0" bIns="0" anchor="ctr"/>
          <a:lstStyle/>
          <a:p>
            <a:pPr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400" b="0" dirty="0"/>
              <a:t>个人私人邮箱，签名可以随意，姓名</a:t>
            </a:r>
            <a:r>
              <a:rPr lang="en-US" altLang="zh-CN" sz="1400" b="0" dirty="0"/>
              <a:t>+</a:t>
            </a:r>
            <a:r>
              <a:rPr lang="zh-CN" altLang="en-US" sz="1400" b="0" dirty="0"/>
              <a:t>电话即可。</a:t>
            </a:r>
          </a:p>
        </p:txBody>
      </p:sp>
      <p:sp>
        <p:nvSpPr>
          <p:cNvPr id="37" name="椭圆 36"/>
          <p:cNvSpPr/>
          <p:nvPr/>
        </p:nvSpPr>
        <p:spPr>
          <a:xfrm>
            <a:off x="1981200" y="3736975"/>
            <a:ext cx="503237" cy="492125"/>
          </a:xfrm>
          <a:prstGeom prst="ellipse">
            <a:avLst/>
          </a:prstGeom>
          <a:solidFill>
            <a:srgbClr val="B73365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chemeClr val="bg1"/>
                </a:solidFill>
                <a:latin typeface="Bell MT" panose="02020503060305020303" pitchFamily="18" charset="0"/>
                <a:ea typeface="+mn-ea"/>
              </a:rPr>
              <a:t>B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</p:spPr>
        <p:txBody>
          <a:bodyPr>
            <a:normAutofit/>
          </a:bodyPr>
          <a:lstStyle/>
          <a:p>
            <a:r>
              <a:rPr lang="zh-CN" altLang="en-US" dirty="0"/>
              <a:t>签名、落</a:t>
            </a:r>
            <a:r>
              <a:rPr lang="zh-CN" altLang="en-US" dirty="0" smtClean="0"/>
              <a:t>款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C117D-150D-405A-BB9E-CBCF360A4013}" type="slidenum">
              <a:rPr lang="zh-CN" altLang="en-US" smtClean="0"/>
              <a:t>25</a:t>
            </a:fld>
            <a:endParaRPr lang="en-US" altLang="zh-CN"/>
          </a:p>
        </p:txBody>
      </p:sp>
      <p:sp>
        <p:nvSpPr>
          <p:cNvPr id="2" name="Rectangle 1"/>
          <p:cNvSpPr/>
          <p:nvPr/>
        </p:nvSpPr>
        <p:spPr>
          <a:xfrm>
            <a:off x="1406487" y="1833988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B78A0D"/>
                </a:solidFill>
              </a:rPr>
              <a:t>顺颂筹祺</a:t>
            </a:r>
            <a:endParaRPr lang="en-US" sz="2800" dirty="0">
              <a:solidFill>
                <a:srgbClr val="B78A0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01063" y="2383304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B78A0D"/>
                </a:solidFill>
              </a:rPr>
              <a:t>此</a:t>
            </a:r>
            <a:r>
              <a:rPr lang="zh-CN" altLang="en-US" sz="2800" dirty="0" smtClean="0">
                <a:solidFill>
                  <a:srgbClr val="B78A0D"/>
                </a:solidFill>
              </a:rPr>
              <a:t>致敬礼</a:t>
            </a:r>
            <a:endParaRPr lang="en-US" sz="2800" dirty="0">
              <a:solidFill>
                <a:srgbClr val="B78A0D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38800" y="1676400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B78A0D"/>
                </a:solidFill>
              </a:rPr>
              <a:t>身体健康</a:t>
            </a:r>
            <a:endParaRPr lang="en-US" sz="2800" dirty="0">
              <a:solidFill>
                <a:srgbClr val="B78A0D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16224" y="4577680"/>
            <a:ext cx="2348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B78A0D"/>
                </a:solidFill>
              </a:rPr>
              <a:t>祝</a:t>
            </a:r>
            <a:r>
              <a:rPr lang="zh-CN" altLang="en-US" sz="2800" dirty="0" smtClean="0">
                <a:solidFill>
                  <a:srgbClr val="B78A0D"/>
                </a:solidFill>
              </a:rPr>
              <a:t>您宏图大展</a:t>
            </a:r>
            <a:endParaRPr lang="en-US" sz="2800" dirty="0">
              <a:solidFill>
                <a:srgbClr val="B78A0D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06487" y="3374592"/>
            <a:ext cx="25394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B78A0D"/>
                </a:solidFill>
                <a:cs typeface="Calibri" panose="020F0502020204030204" pitchFamily="34" charset="0"/>
              </a:rPr>
              <a:t>Best regards!</a:t>
            </a:r>
            <a:endParaRPr lang="en-US" sz="2800" dirty="0">
              <a:solidFill>
                <a:srgbClr val="B78A0D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38799" y="3231100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B78A0D"/>
                </a:solidFill>
              </a:rPr>
              <a:t>祝您顺利</a:t>
            </a:r>
            <a:endParaRPr lang="en-US" sz="2800" dirty="0">
              <a:solidFill>
                <a:srgbClr val="B78A0D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</p:spPr>
        <p:txBody>
          <a:bodyPr>
            <a:normAutofit/>
          </a:bodyPr>
          <a:lstStyle/>
          <a:p>
            <a:r>
              <a:rPr lang="zh-CN" altLang="en-US" dirty="0"/>
              <a:t>签名、落</a:t>
            </a:r>
            <a:r>
              <a:rPr lang="zh-CN" altLang="en-US" dirty="0" smtClean="0"/>
              <a:t>款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C117D-150D-405A-BB9E-CBCF360A4013}" type="slidenum">
              <a:rPr lang="zh-CN" altLang="en-US" smtClean="0"/>
              <a:t>26</a:t>
            </a:fld>
            <a:endParaRPr lang="en-US" altLang="zh-CN"/>
          </a:p>
        </p:txBody>
      </p:sp>
      <p:sp>
        <p:nvSpPr>
          <p:cNvPr id="6" name="TextBox 5"/>
          <p:cNvSpPr txBox="1"/>
          <p:nvPr/>
        </p:nvSpPr>
        <p:spPr>
          <a:xfrm>
            <a:off x="322058" y="1040249"/>
            <a:ext cx="84203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zh-CN" altLang="en-US" sz="2000" dirty="0">
                <a:solidFill>
                  <a:srgbClr val="B78A0D"/>
                </a:solidFill>
              </a:rPr>
              <a:t>如果有签名就无须在正文中再落款签</a:t>
            </a:r>
            <a:r>
              <a:rPr lang="zh-CN" altLang="en-US" sz="2000" dirty="0" smtClean="0">
                <a:solidFill>
                  <a:srgbClr val="B78A0D"/>
                </a:solidFill>
              </a:rPr>
              <a:t>名。</a:t>
            </a:r>
            <a:endParaRPr lang="zh-CN" altLang="en-US" sz="2000" dirty="0">
              <a:solidFill>
                <a:srgbClr val="B78A0D"/>
              </a:solidFill>
            </a:endParaRPr>
          </a:p>
          <a:p>
            <a:pPr>
              <a:spcBef>
                <a:spcPts val="1200"/>
              </a:spcBef>
            </a:pPr>
            <a:r>
              <a:rPr lang="zh-CN" altLang="en-US" sz="2000" dirty="0">
                <a:solidFill>
                  <a:srgbClr val="B78A0D"/>
                </a:solidFill>
              </a:rPr>
              <a:t>如果没有签名要落款，只需在左顶格落款即可，而无需使用纸制文档的右对齐落款（因为电脑宽屏显示，右齐会显得不协调）。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32"/>
          <a:stretch>
            <a:fillRect/>
          </a:stretch>
        </p:blipFill>
        <p:spPr bwMode="auto">
          <a:xfrm>
            <a:off x="107504" y="2460252"/>
            <a:ext cx="8900226" cy="1460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heyubin\AppData\Roaming\Tencent\Users\276659733\QQ\WinTemp\RichOle\TKQE$Z[}V)BJ80JR0~KXK$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44" y="4206736"/>
            <a:ext cx="8892586" cy="166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个人落款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5541" name="标题 518554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CN" altLang="en-US" dirty="0">
                <a:ea typeface="宋体" panose="02010600030101010101" pitchFamily="2" charset="-122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</a:rPr>
              <a:t>1</a:t>
            </a:r>
          </a:p>
        </p:txBody>
      </p:sp>
      <p:pic>
        <p:nvPicPr>
          <p:cNvPr id="5185540" name="内容占位符 5185539"/>
          <p:cNvPicPr>
            <a:picLocks noGrp="1" noChangeAspect="1"/>
          </p:cNvPicPr>
          <p:nvPr>
            <p:ph idx="1"/>
          </p:nvPr>
        </p:nvPicPr>
        <p:blipFill>
          <a:blip r:embed="rId2"/>
          <a:srcRect t="15799" b="10001"/>
          <a:stretch>
            <a:fillRect/>
          </a:stretch>
        </p:blipFill>
        <p:spPr>
          <a:xfrm>
            <a:off x="0" y="1420813"/>
            <a:ext cx="9144000" cy="5089525"/>
          </a:xfrm>
        </p:spPr>
      </p:pic>
      <p:sp>
        <p:nvSpPr>
          <p:cNvPr id="5185543" name="文本框 5185542"/>
          <p:cNvSpPr txBox="1"/>
          <p:nvPr/>
        </p:nvSpPr>
        <p:spPr>
          <a:xfrm>
            <a:off x="3108325" y="3867150"/>
            <a:ext cx="5022850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发送会议记录时，所有参会人员是收件人，未能参会的相关人员是抄送人</a:t>
            </a:r>
            <a:r>
              <a:rPr lang="en-US" altLang="zh-CN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.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27</a:t>
            </a:fld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8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55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7589" name="标题 5187588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</a:t>
            </a:r>
          </a:p>
        </p:txBody>
      </p:sp>
      <p:pic>
        <p:nvPicPr>
          <p:cNvPr id="5187588" name="内容占位符 5187587"/>
          <p:cNvPicPr>
            <a:picLocks noGrp="1" noChangeAspect="1"/>
          </p:cNvPicPr>
          <p:nvPr>
            <p:ph idx="1"/>
          </p:nvPr>
        </p:nvPicPr>
        <p:blipFill>
          <a:blip r:embed="rId2"/>
          <a:srcRect t="14861" b="10347"/>
          <a:stretch>
            <a:fillRect/>
          </a:stretch>
        </p:blipFill>
        <p:spPr>
          <a:xfrm>
            <a:off x="0" y="1511300"/>
            <a:ext cx="9144000" cy="5129213"/>
          </a:xfrm>
        </p:spPr>
      </p:pic>
      <p:sp>
        <p:nvSpPr>
          <p:cNvPr id="5187591" name="文本框 5187590"/>
          <p:cNvSpPr txBox="1"/>
          <p:nvPr/>
        </p:nvSpPr>
        <p:spPr>
          <a:xfrm>
            <a:off x="3298825" y="3614738"/>
            <a:ext cx="184150" cy="3841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>
              <a:lnSpc>
                <a:spcPct val="80000"/>
              </a:lnSpc>
            </a:pPr>
            <a:endParaRPr lang="zh-CN" altLang="en-US" b="1" dirty="0">
              <a:solidFill>
                <a:schemeClr val="bg1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5187592" name="文本框 5187591"/>
          <p:cNvSpPr txBox="1"/>
          <p:nvPr/>
        </p:nvSpPr>
        <p:spPr>
          <a:xfrm>
            <a:off x="2622550" y="3648075"/>
            <a:ext cx="6261100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en-US" altLang="zh-CN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If you have any query, pls let me know!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en-US" altLang="zh-CN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If you have any question, don’t hesitated to call me!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如果有任何问题，请随时和我联系！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28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dirty="0">
                <a:ea typeface="宋体" panose="02010600030101010101" pitchFamily="2" charset="-122"/>
              </a:rPr>
              <a:t>电子邮件沟通的重要性</a:t>
            </a:r>
          </a:p>
        </p:txBody>
      </p:sp>
      <p:grpSp>
        <p:nvGrpSpPr>
          <p:cNvPr id="7172" name="组合 6"/>
          <p:cNvGrpSpPr/>
          <p:nvPr/>
        </p:nvGrpSpPr>
        <p:grpSpPr>
          <a:xfrm>
            <a:off x="185738" y="1419225"/>
            <a:ext cx="8831262" cy="4981575"/>
            <a:chOff x="185980" y="1419225"/>
            <a:chExt cx="8831020" cy="4981575"/>
          </a:xfrm>
        </p:grpSpPr>
        <p:sp>
          <p:nvSpPr>
            <p:cNvPr id="7174" name="Rectangle 3"/>
            <p:cNvSpPr txBox="1"/>
            <p:nvPr/>
          </p:nvSpPr>
          <p:spPr>
            <a:xfrm>
              <a:off x="185980" y="1419225"/>
              <a:ext cx="4886191" cy="4981575"/>
            </a:xfrm>
            <a:prstGeom prst="rect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lvl="0" algn="just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400" b="1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2400" b="1" dirty="0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你会很惊讶地发现在当今这个时代，一些管理者仍然没有意识到电子邮件的交流是多么重要，许多管理者不及时地回复电子邮件或根本不回复，或者回复邮件的时候并不是回答那些问到的问题。非常专业地处理电子邮件会使你成为一个更好的管理者，会使你的公司很有竞争力。</a:t>
              </a:r>
            </a:p>
            <a:p>
              <a:pPr lvl="0" algn="r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400" b="1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Phillip </a:t>
              </a:r>
              <a:r>
                <a:rPr lang="en-US" altLang="zh-CN" sz="2400" b="1" err="1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Hunsaker</a:t>
              </a:r>
              <a:endParaRPr lang="en-US" altLang="zh-CN" sz="24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lvl="0" algn="r" eaLnBrk="1" hangingPunct="1">
                <a:lnSpc>
                  <a:spcPct val="120000"/>
                </a:lnSpc>
                <a:spcBef>
                  <a:spcPct val="20000"/>
                </a:spcBef>
                <a:buClr>
                  <a:schemeClr val="hlink"/>
                </a:buClr>
              </a:pPr>
              <a:r>
                <a:rPr lang="en-US" altLang="zh-CN" sz="2400" b="1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《</a:t>
              </a:r>
              <a:r>
                <a:rPr lang="zh-CN" altLang="en-US" sz="2400" b="1" dirty="0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管理技能与方法</a:t>
              </a:r>
              <a:r>
                <a:rPr lang="en-US" altLang="zh-CN" sz="2400" b="1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》</a:t>
              </a:r>
              <a:r>
                <a:rPr lang="zh-CN" altLang="en-US" sz="2400" b="1" dirty="0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附录</a:t>
              </a:r>
              <a:r>
                <a:rPr lang="en-US" altLang="zh-CN" sz="2400" b="1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C</a:t>
              </a:r>
            </a:p>
          </p:txBody>
        </p:sp>
        <p:pic>
          <p:nvPicPr>
            <p:cNvPr id="7175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92725" y="1514475"/>
              <a:ext cx="3724275" cy="473392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173" name="TextBox 6"/>
          <p:cNvSpPr txBox="1"/>
          <p:nvPr/>
        </p:nvSpPr>
        <p:spPr>
          <a:xfrm>
            <a:off x="5943600" y="2209800"/>
            <a:ext cx="1108075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电子邮件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9637" name="标题 518963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3</a:t>
            </a:r>
          </a:p>
        </p:txBody>
      </p:sp>
      <p:pic>
        <p:nvPicPr>
          <p:cNvPr id="5189636" name="内容占位符 5189635"/>
          <p:cNvPicPr>
            <a:picLocks noGrp="1" noChangeAspect="1"/>
          </p:cNvPicPr>
          <p:nvPr>
            <p:ph idx="1"/>
          </p:nvPr>
        </p:nvPicPr>
        <p:blipFill>
          <a:blip r:embed="rId2"/>
          <a:srcRect t="18912" b="10973"/>
          <a:stretch>
            <a:fillRect/>
          </a:stretch>
        </p:blipFill>
        <p:spPr>
          <a:xfrm>
            <a:off x="0" y="1495425"/>
            <a:ext cx="9144000" cy="4808538"/>
          </a:xfrm>
        </p:spPr>
      </p:pic>
      <p:sp>
        <p:nvSpPr>
          <p:cNvPr id="5189639" name="文本框 5189638"/>
          <p:cNvSpPr txBox="1"/>
          <p:nvPr/>
        </p:nvSpPr>
        <p:spPr>
          <a:xfrm>
            <a:off x="2622550" y="3648075"/>
            <a:ext cx="6261100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再简单的内容，也需要用一句完整的话，以示对对方的礼貌。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29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685" name="标题 5191684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4</a:t>
            </a:r>
          </a:p>
        </p:txBody>
      </p:sp>
      <p:pic>
        <p:nvPicPr>
          <p:cNvPr id="5191684" name="内容占位符 5191683"/>
          <p:cNvPicPr>
            <a:picLocks noGrp="1" noChangeAspect="1"/>
          </p:cNvPicPr>
          <p:nvPr>
            <p:ph idx="1"/>
          </p:nvPr>
        </p:nvPicPr>
        <p:blipFill>
          <a:blip r:embed="rId2"/>
          <a:srcRect t="18785" b="11285"/>
          <a:stretch>
            <a:fillRect/>
          </a:stretch>
        </p:blipFill>
        <p:spPr>
          <a:xfrm>
            <a:off x="0" y="1609725"/>
            <a:ext cx="9144000" cy="4795838"/>
          </a:xfrm>
        </p:spPr>
      </p:pic>
      <p:sp>
        <p:nvSpPr>
          <p:cNvPr id="5191687" name="文本框 5191686"/>
          <p:cNvSpPr txBox="1"/>
          <p:nvPr/>
        </p:nvSpPr>
        <p:spPr>
          <a:xfrm>
            <a:off x="3467100" y="4899025"/>
            <a:ext cx="50488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称呼需要包括所有收件人。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避免被漏掉的人感觉到被轻视。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30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3733" name="标题 519373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5</a:t>
            </a:r>
          </a:p>
        </p:txBody>
      </p:sp>
      <p:pic>
        <p:nvPicPr>
          <p:cNvPr id="5193732" name="内容占位符 5193731"/>
          <p:cNvPicPr>
            <a:picLocks noGrp="1" noChangeAspect="1"/>
          </p:cNvPicPr>
          <p:nvPr>
            <p:ph idx="1"/>
          </p:nvPr>
        </p:nvPicPr>
        <p:blipFill>
          <a:blip r:embed="rId2"/>
          <a:srcRect t="18715" b="10347"/>
          <a:stretch>
            <a:fillRect/>
          </a:stretch>
        </p:blipFill>
        <p:spPr>
          <a:xfrm>
            <a:off x="0" y="1362075"/>
            <a:ext cx="9144000" cy="4865688"/>
          </a:xfrm>
        </p:spPr>
      </p:pic>
      <p:sp>
        <p:nvSpPr>
          <p:cNvPr id="5193736" name="文本框 5193735"/>
          <p:cNvSpPr txBox="1"/>
          <p:nvPr/>
        </p:nvSpPr>
        <p:spPr>
          <a:xfrm>
            <a:off x="3495675" y="3994150"/>
            <a:ext cx="4818063" cy="17056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4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对客户最好使用尊称“您”。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sz="2400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4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多说两句话，“请查收”，“如果有任何事情随时联系我。”等等以示对客户的重视和关心。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6484620" y="6228081"/>
            <a:ext cx="2057400" cy="365125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 dirty="0"/>
              <a:t>31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5781" name="标题 5195780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6</a:t>
            </a:r>
          </a:p>
        </p:txBody>
      </p:sp>
      <p:pic>
        <p:nvPicPr>
          <p:cNvPr id="5195780" name="内容占位符 5195779"/>
          <p:cNvPicPr>
            <a:picLocks noGrp="1" noChangeAspect="1"/>
          </p:cNvPicPr>
          <p:nvPr>
            <p:ph idx="1"/>
          </p:nvPr>
        </p:nvPicPr>
        <p:blipFill>
          <a:blip r:embed="rId2"/>
          <a:srcRect t="18056" b="10312"/>
          <a:stretch>
            <a:fillRect/>
          </a:stretch>
        </p:blipFill>
        <p:spPr>
          <a:xfrm>
            <a:off x="0" y="1524000"/>
            <a:ext cx="9144000" cy="4913313"/>
          </a:xfrm>
        </p:spPr>
      </p:pic>
      <p:sp>
        <p:nvSpPr>
          <p:cNvPr id="5195783" name="文本框 5195782"/>
          <p:cNvSpPr txBox="1"/>
          <p:nvPr/>
        </p:nvSpPr>
        <p:spPr>
          <a:xfrm>
            <a:off x="3467100" y="3984625"/>
            <a:ext cx="6261100" cy="384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en-US" altLang="zh-CN" b="1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5195784" name="文本框 5195783"/>
          <p:cNvSpPr txBox="1"/>
          <p:nvPr/>
        </p:nvSpPr>
        <p:spPr>
          <a:xfrm>
            <a:off x="3495675" y="3689350"/>
            <a:ext cx="4818063" cy="384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确认对方的名字书写正确。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32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7829" name="标题 5197828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7</a:t>
            </a:r>
          </a:p>
        </p:txBody>
      </p:sp>
      <p:pic>
        <p:nvPicPr>
          <p:cNvPr id="5197828" name="内容占位符 5197827"/>
          <p:cNvPicPr>
            <a:picLocks noGrp="1" noChangeAspect="1"/>
          </p:cNvPicPr>
          <p:nvPr>
            <p:ph idx="1"/>
          </p:nvPr>
        </p:nvPicPr>
        <p:blipFill>
          <a:blip r:embed="rId2"/>
          <a:srcRect t="18091" b="13229"/>
          <a:stretch>
            <a:fillRect/>
          </a:stretch>
        </p:blipFill>
        <p:spPr>
          <a:xfrm>
            <a:off x="0" y="1570038"/>
            <a:ext cx="9144000" cy="4710112"/>
          </a:xfrm>
        </p:spPr>
      </p:pic>
      <p:sp>
        <p:nvSpPr>
          <p:cNvPr id="5197831" name="文本框 5197830"/>
          <p:cNvSpPr txBox="1"/>
          <p:nvPr/>
        </p:nvSpPr>
        <p:spPr>
          <a:xfrm>
            <a:off x="3495675" y="3689350"/>
            <a:ext cx="481806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要求对方给予确认，或反馈的，请将对方需要确认和反馈的时间写清楚。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33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99883" name="内容占位符 5199882"/>
          <p:cNvPicPr>
            <a:picLocks noGrp="1" noChangeAspect="1"/>
          </p:cNvPicPr>
          <p:nvPr>
            <p:ph idx="1"/>
          </p:nvPr>
        </p:nvPicPr>
        <p:blipFill>
          <a:blip r:embed="rId2"/>
          <a:srcRect t="18369" b="9027"/>
          <a:stretch>
            <a:fillRect/>
          </a:stretch>
        </p:blipFill>
        <p:spPr>
          <a:xfrm>
            <a:off x="0" y="1463675"/>
            <a:ext cx="9144000" cy="4791075"/>
          </a:xfrm>
        </p:spPr>
      </p:pic>
      <p:sp>
        <p:nvSpPr>
          <p:cNvPr id="5199877" name="标题 519987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8</a:t>
            </a:r>
          </a:p>
        </p:txBody>
      </p:sp>
      <p:sp>
        <p:nvSpPr>
          <p:cNvPr id="5199882" name="文本框 5199881"/>
          <p:cNvSpPr txBox="1"/>
          <p:nvPr/>
        </p:nvSpPr>
        <p:spPr>
          <a:xfrm>
            <a:off x="3552825" y="4349750"/>
            <a:ext cx="481806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确保内容没有错别字！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标点符号使用正确！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34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25" name="标题 5201924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9</a:t>
            </a:r>
          </a:p>
        </p:txBody>
      </p:sp>
      <p:pic>
        <p:nvPicPr>
          <p:cNvPr id="5201924" name="内容占位符 5201923"/>
          <p:cNvPicPr>
            <a:picLocks noGrp="1" noChangeAspect="1"/>
          </p:cNvPicPr>
          <p:nvPr>
            <p:ph idx="1"/>
          </p:nvPr>
        </p:nvPicPr>
        <p:blipFill>
          <a:blip r:embed="rId2"/>
          <a:srcRect t="18414" b="9340"/>
          <a:stretch>
            <a:fillRect/>
          </a:stretch>
        </p:blipFill>
        <p:spPr>
          <a:xfrm>
            <a:off x="0" y="1404938"/>
            <a:ext cx="9144000" cy="4954587"/>
          </a:xfrm>
        </p:spPr>
      </p:pic>
      <p:sp>
        <p:nvSpPr>
          <p:cNvPr id="5201927" name="文本框 5201926"/>
          <p:cNvSpPr txBox="1"/>
          <p:nvPr/>
        </p:nvSpPr>
        <p:spPr>
          <a:xfrm>
            <a:off x="3552825" y="4349750"/>
            <a:ext cx="4818063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大串数字要加千分号，便于一目了然。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35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3973" name="标题 520397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10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203972" name="内容占位符 5203971"/>
          <p:cNvPicPr>
            <a:picLocks noGrp="1" noChangeAspect="1"/>
          </p:cNvPicPr>
          <p:nvPr>
            <p:ph idx="1"/>
          </p:nvPr>
        </p:nvPicPr>
        <p:blipFill>
          <a:blip r:embed="rId2"/>
          <a:srcRect t="18402" b="9688"/>
          <a:stretch>
            <a:fillRect/>
          </a:stretch>
        </p:blipFill>
        <p:spPr>
          <a:xfrm>
            <a:off x="0" y="1411288"/>
            <a:ext cx="9144000" cy="4932362"/>
          </a:xfrm>
        </p:spPr>
      </p:pic>
      <p:sp>
        <p:nvSpPr>
          <p:cNvPr id="5203976" name="椭圆 5203975"/>
          <p:cNvSpPr/>
          <p:nvPr/>
        </p:nvSpPr>
        <p:spPr>
          <a:xfrm>
            <a:off x="407988" y="3108325"/>
            <a:ext cx="787400" cy="211138"/>
          </a:xfrm>
          <a:prstGeom prst="ellipse">
            <a:avLst/>
          </a:prstGeom>
          <a:noFill/>
          <a:ln w="9525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36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6021" name="标题 5206020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11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206020" name="内容占位符 5206019"/>
          <p:cNvPicPr>
            <a:picLocks noGrp="1" noChangeAspect="1"/>
          </p:cNvPicPr>
          <p:nvPr>
            <p:ph idx="1"/>
          </p:nvPr>
        </p:nvPicPr>
        <p:blipFill>
          <a:blip r:embed="rId2"/>
          <a:srcRect t="18056" b="10001"/>
          <a:stretch>
            <a:fillRect/>
          </a:stretch>
        </p:blipFill>
        <p:spPr>
          <a:xfrm>
            <a:off x="0" y="1509713"/>
            <a:ext cx="9144000" cy="4933950"/>
          </a:xfrm>
        </p:spPr>
      </p:pic>
      <p:sp>
        <p:nvSpPr>
          <p:cNvPr id="5206023" name="文本框 5206022"/>
          <p:cNvSpPr txBox="1"/>
          <p:nvPr/>
        </p:nvSpPr>
        <p:spPr>
          <a:xfrm>
            <a:off x="3552825" y="4349750"/>
            <a:ext cx="4818063" cy="384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不要忘记粘贴附件！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37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8069" name="标题 5208068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12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208068" name="内容占位符 5208067"/>
          <p:cNvPicPr>
            <a:picLocks noGrp="1" noChangeAspect="1"/>
          </p:cNvPicPr>
          <p:nvPr>
            <p:ph idx="1"/>
          </p:nvPr>
        </p:nvPicPr>
        <p:blipFill>
          <a:blip r:embed="rId2"/>
          <a:srcRect t="18622" b="10312"/>
          <a:stretch>
            <a:fillRect/>
          </a:stretch>
        </p:blipFill>
        <p:spPr>
          <a:xfrm>
            <a:off x="0" y="1538288"/>
            <a:ext cx="9144000" cy="4873625"/>
          </a:xfrm>
        </p:spPr>
      </p:pic>
      <p:sp>
        <p:nvSpPr>
          <p:cNvPr id="5208071" name="文本框 5208070"/>
          <p:cNvSpPr txBox="1"/>
          <p:nvPr/>
        </p:nvSpPr>
        <p:spPr>
          <a:xfrm>
            <a:off x="3552825" y="4349750"/>
            <a:ext cx="481806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发出修改的邮件，请在邮件中简述修改过的地方。以便对方很快了解。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38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5"/>
          <p:cNvSpPr txBox="1"/>
          <p:nvPr/>
        </p:nvSpPr>
        <p:spPr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57200" y="1646238"/>
            <a:ext cx="8229600" cy="4525962"/>
          </a:xfrm>
        </p:spPr>
        <p:txBody>
          <a:bodyPr vert="horz" wrap="square" lIns="91440" tIns="45720" rIns="91440" bIns="45720" anchor="t"/>
          <a:lstStyle/>
          <a:p>
            <a:r>
              <a:rPr lang="zh-CN" altLang="en-US">
                <a:ea typeface="宋体" panose="02010600030101010101" pitchFamily="2" charset="-122"/>
              </a:rPr>
              <a:t>重要性</a:t>
            </a:r>
            <a:r>
              <a:rPr lang="en-US" altLang="zh-CN">
                <a:ea typeface="宋体" panose="02010600030101010101" pitchFamily="2" charset="-122"/>
              </a:rPr>
              <a:t>1</a:t>
            </a:r>
            <a:r>
              <a:rPr lang="zh-CN" altLang="zh-CN" dirty="0">
                <a:ea typeface="宋体" panose="02010600030101010101" pitchFamily="2" charset="-122"/>
              </a:rPr>
              <a:t>：</a:t>
            </a:r>
            <a:r>
              <a:rPr lang="zh-CN" altLang="zh-CN" dirty="0">
                <a:solidFill>
                  <a:srgbClr val="0000FF"/>
                </a:solidFill>
                <a:ea typeface="宋体" panose="02010600030101010101" pitchFamily="2" charset="-122"/>
              </a:rPr>
              <a:t>明晰责任</a:t>
            </a:r>
          </a:p>
          <a:p>
            <a:pPr lvl="1"/>
            <a:r>
              <a:rPr lang="zh-CN" altLang="zh-CN" dirty="0">
                <a:ea typeface="宋体" panose="02010600030101010101" pitchFamily="2" charset="-122"/>
              </a:rPr>
              <a:t>如果当面说或者在电话里讲，对方左耳听右耳也许就忘了，许多事情从此</a:t>
            </a:r>
            <a:r>
              <a:rPr lang="en-US" altLang="zh-CN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宋体" panose="02010600030101010101" pitchFamily="2" charset="-122"/>
              </a:rPr>
              <a:t>死无对证</a:t>
            </a:r>
            <a:r>
              <a:rPr lang="en-US" altLang="zh-CN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宋体" panose="02010600030101010101" pitchFamily="2" charset="-122"/>
              </a:rPr>
              <a:t>。</a:t>
            </a:r>
            <a:endParaRPr lang="en-US" altLang="zh-CN">
              <a:ea typeface="宋体" panose="02010600030101010101" pitchFamily="2" charset="-122"/>
            </a:endParaRPr>
          </a:p>
          <a:p>
            <a:pPr lvl="1"/>
            <a:r>
              <a:rPr lang="zh-CN" altLang="zh-CN" dirty="0">
                <a:ea typeface="宋体" panose="02010600030101010101" pitchFamily="2" charset="-122"/>
              </a:rPr>
              <a:t>电邮存在公司服务器上，白纸黑字，谁也赖不掉</a:t>
            </a:r>
            <a:endParaRPr lang="en-US" altLang="zh-CN">
              <a:ea typeface="宋体" panose="02010600030101010101" pitchFamily="2" charset="-122"/>
            </a:endParaRPr>
          </a:p>
          <a:p>
            <a:r>
              <a:rPr lang="zh-CN" altLang="en-US">
                <a:ea typeface="宋体" panose="02010600030101010101" pitchFamily="2" charset="-122"/>
              </a:rPr>
              <a:t>重要性</a:t>
            </a:r>
            <a:r>
              <a:rPr lang="en-US" altLang="zh-CN">
                <a:ea typeface="宋体" panose="02010600030101010101" pitchFamily="2" charset="-122"/>
              </a:rPr>
              <a:t>2</a:t>
            </a:r>
            <a:r>
              <a:rPr lang="zh-CN" altLang="en-US" dirty="0">
                <a:ea typeface="宋体" panose="02010600030101010101" pitchFamily="2" charset="-122"/>
              </a:rPr>
              <a:t>、记录过程</a:t>
            </a:r>
            <a:endParaRPr lang="en-US" altLang="zh-CN">
              <a:ea typeface="宋体" panose="02010600030101010101" pitchFamily="2" charset="-122"/>
            </a:endParaRPr>
          </a:p>
          <a:p>
            <a:pPr lvl="1"/>
            <a:r>
              <a:rPr lang="zh-CN" altLang="en-US" dirty="0">
                <a:ea typeface="宋体" panose="02010600030101010101" pitchFamily="2" charset="-122"/>
              </a:rPr>
              <a:t>使所有参与方对于所讨论的论题、事实根据和结论，以及达成的共识一目了然，并保持跟进直至工作完成</a:t>
            </a:r>
          </a:p>
          <a:p>
            <a:pPr lvl="1"/>
            <a:r>
              <a:rPr lang="zh-CN" altLang="en-US" dirty="0">
                <a:ea typeface="宋体" panose="02010600030101010101" pitchFamily="2" charset="-122"/>
              </a:rPr>
              <a:t>能准确及时地记录事项进程、讨论内容以及行动细则，并充当了作为每个工作项目历史档案的功能</a:t>
            </a:r>
          </a:p>
          <a:p>
            <a:pPr lvl="1"/>
            <a:r>
              <a:rPr lang="zh-CN" altLang="en-US" dirty="0">
                <a:ea typeface="宋体" panose="02010600030101010101" pitchFamily="2" charset="-122"/>
              </a:rPr>
              <a:t>充当意见不和、起争端时的证明。</a:t>
            </a:r>
            <a:r>
              <a:rPr lang="en-US" altLang="zh-CN">
                <a:ea typeface="宋体" panose="02010600030101010101" pitchFamily="2" charset="-122"/>
              </a:rPr>
              <a:t>Email</a:t>
            </a:r>
            <a:r>
              <a:rPr lang="zh-CN" altLang="en-US" dirty="0">
                <a:ea typeface="宋体" panose="02010600030101010101" pitchFamily="2" charset="-122"/>
              </a:rPr>
              <a:t>能帮人关注于事实而不是感受，或其他个性和工作风格上的差异，并以合理的方式解决意见不和以及争端</a:t>
            </a:r>
          </a:p>
        </p:txBody>
      </p:sp>
      <p:sp>
        <p:nvSpPr>
          <p:cNvPr id="6" name="Rectangle 9"/>
          <p:cNvSpPr txBox="1">
            <a:spLocks noChangeArrowheads="1"/>
          </p:cNvSpPr>
          <p:nvPr/>
        </p:nvSpPr>
        <p:spPr bwMode="white">
          <a:xfrm>
            <a:off x="685800" y="274638"/>
            <a:ext cx="8153400" cy="563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宋体" panose="02010600030101010101" pitchFamily="2" charset="-122"/>
                <a:cs typeface="+mj-cs"/>
              </a:rPr>
              <a:t>电子邮件沟通的重要性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charRg st="9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9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>
                                            <p:txEl>
                                              <p:charRg st="49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71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charRg st="71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80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charRg st="80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127" end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charRg st="127" end="1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171" end="2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charRg st="171" end="2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0117" name="标题 521011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13</a:t>
            </a:r>
          </a:p>
        </p:txBody>
      </p:sp>
      <p:pic>
        <p:nvPicPr>
          <p:cNvPr id="5210116" name="内容占位符 5210115"/>
          <p:cNvPicPr>
            <a:picLocks noGrp="1" noChangeAspect="1"/>
          </p:cNvPicPr>
          <p:nvPr>
            <p:ph idx="1"/>
          </p:nvPr>
        </p:nvPicPr>
        <p:blipFill>
          <a:blip r:embed="rId2"/>
          <a:srcRect t="15173" b="9027"/>
          <a:stretch>
            <a:fillRect/>
          </a:stretch>
        </p:blipFill>
        <p:spPr>
          <a:xfrm>
            <a:off x="0" y="1435100"/>
            <a:ext cx="9144000" cy="5199063"/>
          </a:xfrm>
        </p:spPr>
      </p:pic>
      <p:sp>
        <p:nvSpPr>
          <p:cNvPr id="5210119" name="文本框 5210118"/>
          <p:cNvSpPr txBox="1"/>
          <p:nvPr/>
        </p:nvSpPr>
        <p:spPr>
          <a:xfrm>
            <a:off x="4044950" y="5053013"/>
            <a:ext cx="481806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收件人称呼和邮件正文之间要留空行。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39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65" name="标题 5212164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14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212164" name="内容占位符 5212163"/>
          <p:cNvPicPr>
            <a:picLocks noGrp="1" noChangeAspect="1"/>
          </p:cNvPicPr>
          <p:nvPr>
            <p:ph idx="1"/>
          </p:nvPr>
        </p:nvPicPr>
        <p:blipFill>
          <a:blip r:embed="rId2"/>
          <a:srcRect t="15138" b="10312"/>
          <a:stretch>
            <a:fillRect/>
          </a:stretch>
        </p:blipFill>
        <p:spPr>
          <a:xfrm>
            <a:off x="0" y="1360488"/>
            <a:ext cx="9144000" cy="5113337"/>
          </a:xfrm>
        </p:spPr>
      </p:pic>
      <p:sp>
        <p:nvSpPr>
          <p:cNvPr id="5212167" name="文本框 5212166"/>
          <p:cNvSpPr txBox="1"/>
          <p:nvPr/>
        </p:nvSpPr>
        <p:spPr>
          <a:xfrm>
            <a:off x="3509963" y="3867150"/>
            <a:ext cx="5057775" cy="25158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签名应该不仅是自动签名。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签名与邮件正文间隔不要太大，或者太小。太大太小都会影响美观。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40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4213" name="标题 521421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15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214212" name="内容占位符 5214211"/>
          <p:cNvPicPr>
            <a:picLocks noGrp="1" noChangeAspect="1"/>
          </p:cNvPicPr>
          <p:nvPr>
            <p:ph idx="1"/>
          </p:nvPr>
        </p:nvPicPr>
        <p:blipFill>
          <a:blip r:embed="rId2"/>
          <a:srcRect t="15173" b="10660"/>
          <a:stretch>
            <a:fillRect/>
          </a:stretch>
        </p:blipFill>
        <p:spPr>
          <a:xfrm>
            <a:off x="0" y="1362075"/>
            <a:ext cx="9144000" cy="5086350"/>
          </a:xfrm>
        </p:spPr>
      </p:pic>
      <p:sp>
        <p:nvSpPr>
          <p:cNvPr id="5214215" name="文本框 5214214"/>
          <p:cNvSpPr txBox="1"/>
          <p:nvPr/>
        </p:nvSpPr>
        <p:spPr>
          <a:xfrm>
            <a:off x="3468688" y="3171825"/>
            <a:ext cx="5057775" cy="2317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是否可以多说两句？附件的资料内容？转发附件的主要内容？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毕竟我们不是邮差，把自己消化过的东西给到对方。体现自己价值的同时，方便对方。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41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6261" name="标题 5216260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16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216260" name="内容占位符 5216259"/>
          <p:cNvPicPr>
            <a:picLocks noGrp="1" noChangeAspect="1"/>
          </p:cNvPicPr>
          <p:nvPr>
            <p:ph idx="1"/>
          </p:nvPr>
        </p:nvPicPr>
        <p:blipFill>
          <a:blip r:embed="rId2"/>
          <a:srcRect t="18056" b="10001"/>
          <a:stretch>
            <a:fillRect/>
          </a:stretch>
        </p:blipFill>
        <p:spPr>
          <a:xfrm>
            <a:off x="0" y="1538288"/>
            <a:ext cx="9144000" cy="4933950"/>
          </a:xfrm>
        </p:spPr>
      </p:pic>
      <p:sp>
        <p:nvSpPr>
          <p:cNvPr id="5216263" name="文本框 5216262"/>
          <p:cNvSpPr txBox="1"/>
          <p:nvPr/>
        </p:nvSpPr>
        <p:spPr>
          <a:xfrm>
            <a:off x="3509963" y="4476750"/>
            <a:ext cx="5057775" cy="384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即使内部邮件，也至少需要有</a:t>
            </a:r>
            <a:r>
              <a:rPr lang="en-US" altLang="zh-CN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FYI.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42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8309" name="标题 5218308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17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218308" name="内容占位符 5218307"/>
          <p:cNvPicPr>
            <a:picLocks noGrp="1" noChangeAspect="1"/>
          </p:cNvPicPr>
          <p:nvPr>
            <p:ph idx="1"/>
          </p:nvPr>
        </p:nvPicPr>
        <p:blipFill>
          <a:blip r:embed="rId2"/>
          <a:srcRect t="18369" b="10312"/>
          <a:stretch>
            <a:fillRect/>
          </a:stretch>
        </p:blipFill>
        <p:spPr>
          <a:xfrm>
            <a:off x="0" y="1497013"/>
            <a:ext cx="9144000" cy="4891087"/>
          </a:xfrm>
        </p:spPr>
      </p:pic>
      <p:sp>
        <p:nvSpPr>
          <p:cNvPr id="5218311" name="文本框 5218310"/>
          <p:cNvSpPr txBox="1"/>
          <p:nvPr/>
        </p:nvSpPr>
        <p:spPr>
          <a:xfrm>
            <a:off x="3482975" y="4513263"/>
            <a:ext cx="5057775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商业往来邮件，全部齐头就好了。不必按照中文的书面要求，开头空两格。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43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0357" name="标题 522035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18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220356" name="内容占位符 5220355"/>
          <p:cNvPicPr>
            <a:picLocks noGrp="1" noChangeAspect="1"/>
          </p:cNvPicPr>
          <p:nvPr>
            <p:ph idx="1"/>
          </p:nvPr>
        </p:nvPicPr>
        <p:blipFill>
          <a:blip r:embed="rId2"/>
          <a:srcRect t="17743" b="10660"/>
          <a:stretch>
            <a:fillRect/>
          </a:stretch>
        </p:blipFill>
        <p:spPr>
          <a:xfrm>
            <a:off x="0" y="1516063"/>
            <a:ext cx="9144000" cy="4911725"/>
          </a:xfrm>
        </p:spPr>
      </p:pic>
      <p:sp>
        <p:nvSpPr>
          <p:cNvPr id="5220359" name="文本框 5220358"/>
          <p:cNvSpPr txBox="1"/>
          <p:nvPr/>
        </p:nvSpPr>
        <p:spPr>
          <a:xfrm>
            <a:off x="3482975" y="4292600"/>
            <a:ext cx="5057775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说句话，说句话，别这么硬邦邦，干巴巴。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44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05" name="标题 522240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19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pic>
        <p:nvPicPr>
          <p:cNvPr id="5222404" name="内容占位符 5222403"/>
          <p:cNvPicPr>
            <a:picLocks noGrp="1" noChangeAspect="1"/>
          </p:cNvPicPr>
          <p:nvPr>
            <p:ph idx="1"/>
          </p:nvPr>
        </p:nvPicPr>
        <p:blipFill>
          <a:blip r:embed="rId2"/>
          <a:srcRect t="18056" b="10001"/>
          <a:stretch>
            <a:fillRect/>
          </a:stretch>
        </p:blipFill>
        <p:spPr>
          <a:xfrm>
            <a:off x="0" y="1685925"/>
            <a:ext cx="9144000" cy="4933950"/>
          </a:xfrm>
        </p:spPr>
      </p:pic>
      <p:sp>
        <p:nvSpPr>
          <p:cNvPr id="5222407" name="文本框 5222406"/>
          <p:cNvSpPr txBox="1"/>
          <p:nvPr/>
        </p:nvSpPr>
        <p:spPr>
          <a:xfrm>
            <a:off x="3482975" y="4292600"/>
            <a:ext cx="5057775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给个称呼，即使是内部，即使是你的下属。礼貌些。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45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4453" name="标题 522445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20</a:t>
            </a:r>
          </a:p>
        </p:txBody>
      </p:sp>
      <p:pic>
        <p:nvPicPr>
          <p:cNvPr id="5224452" name="内容占位符 5224451"/>
          <p:cNvPicPr>
            <a:picLocks noGrp="1" noChangeAspect="1"/>
          </p:cNvPicPr>
          <p:nvPr>
            <p:ph idx="1"/>
          </p:nvPr>
        </p:nvPicPr>
        <p:blipFill>
          <a:blip r:embed="rId2"/>
          <a:srcRect t="18402" b="10973"/>
          <a:stretch>
            <a:fillRect/>
          </a:stretch>
        </p:blipFill>
        <p:spPr>
          <a:xfrm>
            <a:off x="0" y="1731963"/>
            <a:ext cx="9144000" cy="4843462"/>
          </a:xfrm>
        </p:spPr>
      </p:pic>
      <p:sp>
        <p:nvSpPr>
          <p:cNvPr id="5224455" name="文本框 5224454"/>
          <p:cNvSpPr txBox="1"/>
          <p:nvPr/>
        </p:nvSpPr>
        <p:spPr>
          <a:xfrm>
            <a:off x="3482975" y="3987800"/>
            <a:ext cx="5057775" cy="24149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想劝说客户，但不要有威胁之意。把两方面的优劣势客观地摆出来，让客户自己评判。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sz="2800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如果你想引导客户，追一个电话，用口头来引</a:t>
            </a: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导</a:t>
            </a:r>
            <a:r>
              <a:rPr lang="en-US" altLang="zh-CN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…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46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6501" name="标题 5226500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21</a:t>
            </a:r>
          </a:p>
        </p:txBody>
      </p:sp>
      <p:pic>
        <p:nvPicPr>
          <p:cNvPr id="5226500" name="内容占位符 5226499"/>
          <p:cNvPicPr>
            <a:picLocks noGrp="1" noChangeAspect="1"/>
          </p:cNvPicPr>
          <p:nvPr>
            <p:ph idx="1"/>
          </p:nvPr>
        </p:nvPicPr>
        <p:blipFill>
          <a:blip r:embed="rId2"/>
          <a:srcRect t="18715" b="10660"/>
          <a:stretch>
            <a:fillRect/>
          </a:stretch>
        </p:blipFill>
        <p:spPr>
          <a:xfrm>
            <a:off x="0" y="1538288"/>
            <a:ext cx="9144000" cy="4843462"/>
          </a:xfrm>
        </p:spPr>
      </p:pic>
      <p:sp>
        <p:nvSpPr>
          <p:cNvPr id="5226503" name="文本框 5226502"/>
          <p:cNvSpPr txBox="1"/>
          <p:nvPr/>
        </p:nvSpPr>
        <p:spPr>
          <a:xfrm>
            <a:off x="3482975" y="3835400"/>
            <a:ext cx="5057775" cy="23044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</a:pPr>
            <a:r>
              <a:rPr lang="en-US" altLang="zh-CN" sz="2800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A.</a:t>
            </a: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请尽快邮件回复我，广告监测数据是由媒体提供还是由</a:t>
            </a:r>
            <a:r>
              <a:rPr lang="en-US" altLang="zh-CN" sz="2800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neo</a:t>
            </a: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提供。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sz="2800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  <a:p>
            <a:pPr lvl="0">
              <a:lnSpc>
                <a:spcPct val="80000"/>
              </a:lnSpc>
              <a:buClr>
                <a:schemeClr val="accent2"/>
              </a:buClr>
            </a:pPr>
            <a:r>
              <a:rPr lang="en-US" altLang="zh-CN" sz="2800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B.</a:t>
            </a: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有关广告监测数据来源的问题，麻烦您尽快告知。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47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8549" name="标题 5228548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22</a:t>
            </a:r>
          </a:p>
        </p:txBody>
      </p:sp>
      <p:pic>
        <p:nvPicPr>
          <p:cNvPr id="5228548" name="内容占位符 5228547"/>
          <p:cNvPicPr>
            <a:picLocks noGrp="1" noChangeAspect="1"/>
          </p:cNvPicPr>
          <p:nvPr>
            <p:ph idx="1"/>
          </p:nvPr>
        </p:nvPicPr>
        <p:blipFill>
          <a:blip r:embed="rId2"/>
          <a:srcRect t="18715" b="10001"/>
          <a:stretch>
            <a:fillRect/>
          </a:stretch>
        </p:blipFill>
        <p:spPr>
          <a:xfrm>
            <a:off x="0" y="1582738"/>
            <a:ext cx="9144000" cy="4889500"/>
          </a:xfrm>
        </p:spPr>
      </p:pic>
      <p:sp>
        <p:nvSpPr>
          <p:cNvPr id="5228551" name="文本框 5228550"/>
          <p:cNvSpPr txBox="1"/>
          <p:nvPr/>
        </p:nvSpPr>
        <p:spPr>
          <a:xfrm>
            <a:off x="3482975" y="3302000"/>
            <a:ext cx="5395913" cy="23171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第一个字母大写。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en-US" altLang="zh-CN" sz="2800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Hi </a:t>
            </a: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后面如果有名字，就不用加逗号。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8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名称后需要加逗号。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</a:pPr>
            <a:endParaRPr lang="zh-CN" altLang="en-US" sz="2800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  <a:p>
            <a:pPr lvl="0">
              <a:lnSpc>
                <a:spcPct val="80000"/>
              </a:lnSpc>
              <a:buClr>
                <a:schemeClr val="accent2"/>
              </a:buClr>
            </a:pPr>
            <a:r>
              <a:rPr lang="en-US" altLang="zh-CN" sz="2800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Hi Dear </a:t>
            </a:r>
            <a:r>
              <a:rPr lang="en-US" altLang="zh-CN" sz="2800" b="1" err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Shanshan</a:t>
            </a:r>
            <a:r>
              <a:rPr lang="en-US" altLang="zh-CN" sz="2800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,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48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5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邮件的作</a:t>
            </a:r>
            <a:r>
              <a:rPr lang="zh-CN" altLang="en-US" dirty="0" smtClean="0"/>
              <a:t>用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5F25B3-04A5-4E59-9A57-3BE46E218F65}" type="slidenum">
              <a:rPr lang="zh-CN" altLang="en-US" smtClean="0"/>
              <a:t>4</a:t>
            </a:fld>
            <a:endParaRPr lang="en-US" altLang="zh-CN"/>
          </a:p>
        </p:txBody>
      </p:sp>
      <p:grpSp>
        <p:nvGrpSpPr>
          <p:cNvPr id="5" name="Group 4"/>
          <p:cNvGrpSpPr/>
          <p:nvPr/>
        </p:nvGrpSpPr>
        <p:grpSpPr>
          <a:xfrm>
            <a:off x="1844072" y="992504"/>
            <a:ext cx="5455856" cy="1851459"/>
            <a:chOff x="2212033" y="1229264"/>
            <a:chExt cx="4225852" cy="1374333"/>
          </a:xfrm>
        </p:grpSpPr>
        <p:sp>
          <p:nvSpPr>
            <p:cNvPr id="6" name="Right Arrow 5"/>
            <p:cNvSpPr/>
            <p:nvPr/>
          </p:nvSpPr>
          <p:spPr>
            <a:xfrm>
              <a:off x="2527073" y="1229264"/>
              <a:ext cx="3595772" cy="1374333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6"/>
            <p:cNvSpPr/>
            <p:nvPr/>
          </p:nvSpPr>
          <p:spPr>
            <a:xfrm>
              <a:off x="2212033" y="1641563"/>
              <a:ext cx="1358974" cy="549733"/>
            </a:xfrm>
            <a:custGeom>
              <a:avLst/>
              <a:gdLst>
                <a:gd name="connsiteX0" fmla="*/ 0 w 1358974"/>
                <a:gd name="connsiteY0" fmla="*/ 91624 h 549733"/>
                <a:gd name="connsiteX1" fmla="*/ 91624 w 1358974"/>
                <a:gd name="connsiteY1" fmla="*/ 0 h 549733"/>
                <a:gd name="connsiteX2" fmla="*/ 1267350 w 1358974"/>
                <a:gd name="connsiteY2" fmla="*/ 0 h 549733"/>
                <a:gd name="connsiteX3" fmla="*/ 1358974 w 1358974"/>
                <a:gd name="connsiteY3" fmla="*/ 91624 h 549733"/>
                <a:gd name="connsiteX4" fmla="*/ 1358974 w 1358974"/>
                <a:gd name="connsiteY4" fmla="*/ 458109 h 549733"/>
                <a:gd name="connsiteX5" fmla="*/ 1267350 w 1358974"/>
                <a:gd name="connsiteY5" fmla="*/ 549733 h 549733"/>
                <a:gd name="connsiteX6" fmla="*/ 91624 w 1358974"/>
                <a:gd name="connsiteY6" fmla="*/ 549733 h 549733"/>
                <a:gd name="connsiteX7" fmla="*/ 0 w 1358974"/>
                <a:gd name="connsiteY7" fmla="*/ 458109 h 549733"/>
                <a:gd name="connsiteX8" fmla="*/ 0 w 1358974"/>
                <a:gd name="connsiteY8" fmla="*/ 91624 h 549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8974" h="549733">
                  <a:moveTo>
                    <a:pt x="0" y="91624"/>
                  </a:moveTo>
                  <a:cubicBezTo>
                    <a:pt x="0" y="41021"/>
                    <a:pt x="41021" y="0"/>
                    <a:pt x="91624" y="0"/>
                  </a:cubicBezTo>
                  <a:lnTo>
                    <a:pt x="1267350" y="0"/>
                  </a:lnTo>
                  <a:cubicBezTo>
                    <a:pt x="1317953" y="0"/>
                    <a:pt x="1358974" y="41021"/>
                    <a:pt x="1358974" y="91624"/>
                  </a:cubicBezTo>
                  <a:lnTo>
                    <a:pt x="1358974" y="458109"/>
                  </a:lnTo>
                  <a:cubicBezTo>
                    <a:pt x="1358974" y="508712"/>
                    <a:pt x="1317953" y="549733"/>
                    <a:pt x="1267350" y="549733"/>
                  </a:cubicBezTo>
                  <a:lnTo>
                    <a:pt x="91624" y="549733"/>
                  </a:lnTo>
                  <a:cubicBezTo>
                    <a:pt x="41021" y="549733"/>
                    <a:pt x="0" y="508712"/>
                    <a:pt x="0" y="458109"/>
                  </a:cubicBezTo>
                  <a:lnTo>
                    <a:pt x="0" y="91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0656" tIns="110656" rIns="110656" bIns="110656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kern="1200" dirty="0" smtClean="0"/>
                <a:t>非常低廉</a:t>
              </a:r>
              <a:endParaRPr lang="en-US" sz="2000" kern="120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3645472" y="1641563"/>
              <a:ext cx="1358974" cy="549733"/>
            </a:xfrm>
            <a:custGeom>
              <a:avLst/>
              <a:gdLst>
                <a:gd name="connsiteX0" fmla="*/ 0 w 1358974"/>
                <a:gd name="connsiteY0" fmla="*/ 91624 h 549733"/>
                <a:gd name="connsiteX1" fmla="*/ 91624 w 1358974"/>
                <a:gd name="connsiteY1" fmla="*/ 0 h 549733"/>
                <a:gd name="connsiteX2" fmla="*/ 1267350 w 1358974"/>
                <a:gd name="connsiteY2" fmla="*/ 0 h 549733"/>
                <a:gd name="connsiteX3" fmla="*/ 1358974 w 1358974"/>
                <a:gd name="connsiteY3" fmla="*/ 91624 h 549733"/>
                <a:gd name="connsiteX4" fmla="*/ 1358974 w 1358974"/>
                <a:gd name="connsiteY4" fmla="*/ 458109 h 549733"/>
                <a:gd name="connsiteX5" fmla="*/ 1267350 w 1358974"/>
                <a:gd name="connsiteY5" fmla="*/ 549733 h 549733"/>
                <a:gd name="connsiteX6" fmla="*/ 91624 w 1358974"/>
                <a:gd name="connsiteY6" fmla="*/ 549733 h 549733"/>
                <a:gd name="connsiteX7" fmla="*/ 0 w 1358974"/>
                <a:gd name="connsiteY7" fmla="*/ 458109 h 549733"/>
                <a:gd name="connsiteX8" fmla="*/ 0 w 1358974"/>
                <a:gd name="connsiteY8" fmla="*/ 91624 h 549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8974" h="549733">
                  <a:moveTo>
                    <a:pt x="0" y="91624"/>
                  </a:moveTo>
                  <a:cubicBezTo>
                    <a:pt x="0" y="41021"/>
                    <a:pt x="41021" y="0"/>
                    <a:pt x="91624" y="0"/>
                  </a:cubicBezTo>
                  <a:lnTo>
                    <a:pt x="1267350" y="0"/>
                  </a:lnTo>
                  <a:cubicBezTo>
                    <a:pt x="1317953" y="0"/>
                    <a:pt x="1358974" y="41021"/>
                    <a:pt x="1358974" y="91624"/>
                  </a:cubicBezTo>
                  <a:lnTo>
                    <a:pt x="1358974" y="458109"/>
                  </a:lnTo>
                  <a:cubicBezTo>
                    <a:pt x="1358974" y="508712"/>
                    <a:pt x="1317953" y="549733"/>
                    <a:pt x="1267350" y="549733"/>
                  </a:cubicBezTo>
                  <a:lnTo>
                    <a:pt x="91624" y="549733"/>
                  </a:lnTo>
                  <a:cubicBezTo>
                    <a:pt x="41021" y="549733"/>
                    <a:pt x="0" y="508712"/>
                    <a:pt x="0" y="458109"/>
                  </a:cubicBezTo>
                  <a:lnTo>
                    <a:pt x="0" y="91624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0656" tIns="110656" rIns="110656" bIns="110656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kern="1200" dirty="0" smtClean="0">
                  <a:solidFill>
                    <a:srgbClr val="990099"/>
                  </a:solidFill>
                </a:rPr>
                <a:t>非常快速</a:t>
              </a:r>
              <a:endParaRPr lang="en-US" sz="2000" kern="12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5078911" y="1641563"/>
              <a:ext cx="1358974" cy="549733"/>
            </a:xfrm>
            <a:custGeom>
              <a:avLst/>
              <a:gdLst>
                <a:gd name="connsiteX0" fmla="*/ 0 w 1358974"/>
                <a:gd name="connsiteY0" fmla="*/ 91624 h 549733"/>
                <a:gd name="connsiteX1" fmla="*/ 91624 w 1358974"/>
                <a:gd name="connsiteY1" fmla="*/ 0 h 549733"/>
                <a:gd name="connsiteX2" fmla="*/ 1267350 w 1358974"/>
                <a:gd name="connsiteY2" fmla="*/ 0 h 549733"/>
                <a:gd name="connsiteX3" fmla="*/ 1358974 w 1358974"/>
                <a:gd name="connsiteY3" fmla="*/ 91624 h 549733"/>
                <a:gd name="connsiteX4" fmla="*/ 1358974 w 1358974"/>
                <a:gd name="connsiteY4" fmla="*/ 458109 h 549733"/>
                <a:gd name="connsiteX5" fmla="*/ 1267350 w 1358974"/>
                <a:gd name="connsiteY5" fmla="*/ 549733 h 549733"/>
                <a:gd name="connsiteX6" fmla="*/ 91624 w 1358974"/>
                <a:gd name="connsiteY6" fmla="*/ 549733 h 549733"/>
                <a:gd name="connsiteX7" fmla="*/ 0 w 1358974"/>
                <a:gd name="connsiteY7" fmla="*/ 458109 h 549733"/>
                <a:gd name="connsiteX8" fmla="*/ 0 w 1358974"/>
                <a:gd name="connsiteY8" fmla="*/ 91624 h 549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58974" h="549733">
                  <a:moveTo>
                    <a:pt x="0" y="91624"/>
                  </a:moveTo>
                  <a:cubicBezTo>
                    <a:pt x="0" y="41021"/>
                    <a:pt x="41021" y="0"/>
                    <a:pt x="91624" y="0"/>
                  </a:cubicBezTo>
                  <a:lnTo>
                    <a:pt x="1267350" y="0"/>
                  </a:lnTo>
                  <a:cubicBezTo>
                    <a:pt x="1317953" y="0"/>
                    <a:pt x="1358974" y="41021"/>
                    <a:pt x="1358974" y="91624"/>
                  </a:cubicBezTo>
                  <a:lnTo>
                    <a:pt x="1358974" y="458109"/>
                  </a:lnTo>
                  <a:cubicBezTo>
                    <a:pt x="1358974" y="508712"/>
                    <a:pt x="1317953" y="549733"/>
                    <a:pt x="1267350" y="549733"/>
                  </a:cubicBezTo>
                  <a:lnTo>
                    <a:pt x="91624" y="549733"/>
                  </a:lnTo>
                  <a:cubicBezTo>
                    <a:pt x="41021" y="549733"/>
                    <a:pt x="0" y="508712"/>
                    <a:pt x="0" y="458109"/>
                  </a:cubicBezTo>
                  <a:lnTo>
                    <a:pt x="0" y="91624"/>
                  </a:lnTo>
                  <a:close/>
                </a:path>
              </a:pathLst>
            </a:custGeom>
            <a:solidFill>
              <a:srgbClr val="990099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0656" tIns="110656" rIns="110656" bIns="110656" numCol="1" spcCol="1270" anchor="ctr" anchorCtr="0">
              <a:noAutofit/>
            </a:bodyPr>
            <a:lstStyle/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000" kern="1200" dirty="0" smtClean="0">
                  <a:solidFill>
                    <a:schemeClr val="bg1"/>
                  </a:solidFill>
                </a:rPr>
                <a:t>较为正式</a:t>
              </a:r>
              <a:endParaRPr lang="en-US" sz="20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43000" y="3002786"/>
            <a:ext cx="7176587" cy="2798125"/>
            <a:chOff x="832968" y="2659700"/>
            <a:chExt cx="7176587" cy="2798125"/>
          </a:xfrm>
        </p:grpSpPr>
        <p:sp>
          <p:nvSpPr>
            <p:cNvPr id="11" name="任意多边形 32"/>
            <p:cNvSpPr/>
            <p:nvPr/>
          </p:nvSpPr>
          <p:spPr>
            <a:xfrm>
              <a:off x="926081" y="4064013"/>
              <a:ext cx="1271588" cy="406400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矩形 40"/>
            <p:cNvSpPr/>
            <p:nvPr/>
          </p:nvSpPr>
          <p:spPr>
            <a:xfrm>
              <a:off x="832968" y="4467225"/>
              <a:ext cx="1529232" cy="9906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339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90000" rIns="180000" bIns="90000"/>
            <a:lstStyle/>
            <a:p>
              <a:pPr algn="ctr" eaLnBrk="1" fontAlgn="auto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</a:rPr>
                <a:t>宣传推广</a:t>
              </a:r>
            </a:p>
          </p:txBody>
        </p:sp>
        <p:sp>
          <p:nvSpPr>
            <p:cNvPr id="13" name="KSO_GN1"/>
            <p:cNvSpPr txBox="1"/>
            <p:nvPr/>
          </p:nvSpPr>
          <p:spPr>
            <a:xfrm>
              <a:off x="1360021" y="3381569"/>
              <a:ext cx="393700" cy="52863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3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 47"/>
            <p:cNvSpPr/>
            <p:nvPr/>
          </p:nvSpPr>
          <p:spPr>
            <a:xfrm>
              <a:off x="2356494" y="3327995"/>
              <a:ext cx="1270000" cy="406400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881956" y="3179939"/>
              <a:ext cx="219075" cy="217487"/>
              <a:chOff x="2956411" y="2906713"/>
              <a:chExt cx="219075" cy="217487"/>
            </a:xfrm>
          </p:grpSpPr>
          <p:sp>
            <p:nvSpPr>
              <p:cNvPr id="51" name="椭圆 56"/>
              <p:cNvSpPr/>
              <p:nvPr/>
            </p:nvSpPr>
            <p:spPr>
              <a:xfrm>
                <a:off x="2956411" y="2906713"/>
                <a:ext cx="219075" cy="21748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grpSp>
            <p:nvGrpSpPr>
              <p:cNvPr id="52" name="组合 57"/>
              <p:cNvGrpSpPr/>
              <p:nvPr/>
            </p:nvGrpSpPr>
            <p:grpSpPr bwMode="auto">
              <a:xfrm rot="1267204">
                <a:off x="2986573" y="2930525"/>
                <a:ext cx="161925" cy="160338"/>
                <a:chOff x="3518404" y="1580443"/>
                <a:chExt cx="1276350" cy="1276350"/>
              </a:xfrm>
            </p:grpSpPr>
            <p:sp>
              <p:nvSpPr>
                <p:cNvPr id="53" name="椭圆 58"/>
                <p:cNvSpPr/>
                <p:nvPr/>
              </p:nvSpPr>
              <p:spPr bwMode="auto">
                <a:xfrm>
                  <a:off x="3518404" y="1580443"/>
                  <a:ext cx="1276350" cy="12763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47000">
                      <a:schemeClr val="bg1">
                        <a:lumMod val="65000"/>
                      </a:schemeClr>
                    </a:gs>
                    <a:gs pos="82000">
                      <a:schemeClr val="tx1">
                        <a:lumMod val="50000"/>
                        <a:lumOff val="5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54" name="椭圆 59"/>
                <p:cNvSpPr/>
                <p:nvPr/>
              </p:nvSpPr>
              <p:spPr bwMode="auto">
                <a:xfrm rot="20122633">
                  <a:off x="3965206" y="2564693"/>
                  <a:ext cx="775821" cy="2653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55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alpha val="12000"/>
                      </a:schemeClr>
                    </a:gs>
                    <a:gs pos="100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55" name="椭圆 60"/>
                <p:cNvSpPr/>
                <p:nvPr/>
              </p:nvSpPr>
              <p:spPr bwMode="auto">
                <a:xfrm rot="912585">
                  <a:off x="3737890" y="1612373"/>
                  <a:ext cx="725768" cy="42966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6000">
                      <a:schemeClr val="bg1">
                        <a:alpha val="51000"/>
                      </a:schemeClr>
                    </a:gs>
                    <a:gs pos="30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</p:grpSp>
        </p:grpSp>
        <p:sp>
          <p:nvSpPr>
            <p:cNvPr id="16" name="矩形 55"/>
            <p:cNvSpPr/>
            <p:nvPr/>
          </p:nvSpPr>
          <p:spPr>
            <a:xfrm>
              <a:off x="2237891" y="3734961"/>
              <a:ext cx="1529232" cy="98792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EBF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90000" rIns="180000" bIns="90000"/>
            <a:lstStyle/>
            <a:p>
              <a:pPr algn="ctr" eaLnBrk="1" fontAlgn="auto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</a:rPr>
                <a:t>获取信息</a:t>
              </a:r>
            </a:p>
          </p:txBody>
        </p:sp>
        <p:sp>
          <p:nvSpPr>
            <p:cNvPr id="17" name="KSO_GN2"/>
            <p:cNvSpPr txBox="1"/>
            <p:nvPr/>
          </p:nvSpPr>
          <p:spPr>
            <a:xfrm>
              <a:off x="2794643" y="2659700"/>
              <a:ext cx="393700" cy="528638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</a:t>
              </a:r>
              <a:endParaRPr lang="zh-CN" altLang="en-US" sz="3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KSO_GN3"/>
            <p:cNvSpPr txBox="1"/>
            <p:nvPr/>
          </p:nvSpPr>
          <p:spPr>
            <a:xfrm>
              <a:off x="4266555" y="3381569"/>
              <a:ext cx="395288" cy="52863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3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任意多边形 27"/>
            <p:cNvSpPr/>
            <p:nvPr/>
          </p:nvSpPr>
          <p:spPr>
            <a:xfrm>
              <a:off x="5187161" y="3327995"/>
              <a:ext cx="1271588" cy="406400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20" name="KSO_GN2"/>
            <p:cNvSpPr txBox="1"/>
            <p:nvPr/>
          </p:nvSpPr>
          <p:spPr>
            <a:xfrm>
              <a:off x="5638204" y="2659700"/>
              <a:ext cx="395287" cy="528638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3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任意多边形 36"/>
            <p:cNvSpPr/>
            <p:nvPr/>
          </p:nvSpPr>
          <p:spPr>
            <a:xfrm>
              <a:off x="6612890" y="4064013"/>
              <a:ext cx="1270000" cy="406400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7138352" y="3923886"/>
              <a:ext cx="219075" cy="219075"/>
              <a:chOff x="7558573" y="4048125"/>
              <a:chExt cx="219075" cy="219075"/>
            </a:xfrm>
          </p:grpSpPr>
          <p:sp>
            <p:nvSpPr>
              <p:cNvPr id="46" name="椭圆 38"/>
              <p:cNvSpPr/>
              <p:nvPr/>
            </p:nvSpPr>
            <p:spPr>
              <a:xfrm>
                <a:off x="7558573" y="4048125"/>
                <a:ext cx="219075" cy="2190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grpSp>
            <p:nvGrpSpPr>
              <p:cNvPr id="47" name="组合 39"/>
              <p:cNvGrpSpPr/>
              <p:nvPr/>
            </p:nvGrpSpPr>
            <p:grpSpPr bwMode="auto">
              <a:xfrm rot="1267204">
                <a:off x="7588736" y="4076700"/>
                <a:ext cx="161925" cy="160338"/>
                <a:chOff x="3518404" y="1580443"/>
                <a:chExt cx="1276350" cy="1276350"/>
              </a:xfrm>
            </p:grpSpPr>
            <p:sp>
              <p:nvSpPr>
                <p:cNvPr id="48" name="椭圆 46"/>
                <p:cNvSpPr/>
                <p:nvPr/>
              </p:nvSpPr>
              <p:spPr bwMode="auto">
                <a:xfrm>
                  <a:off x="3518404" y="1580443"/>
                  <a:ext cx="1276350" cy="12763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47000">
                      <a:schemeClr val="bg1">
                        <a:lumMod val="65000"/>
                      </a:schemeClr>
                    </a:gs>
                    <a:gs pos="82000">
                      <a:schemeClr val="tx1">
                        <a:lumMod val="50000"/>
                        <a:lumOff val="5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49" name="椭圆 48"/>
                <p:cNvSpPr/>
                <p:nvPr/>
              </p:nvSpPr>
              <p:spPr bwMode="auto">
                <a:xfrm rot="20122633">
                  <a:off x="3965199" y="2564696"/>
                  <a:ext cx="775821" cy="26537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55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alpha val="12000"/>
                      </a:schemeClr>
                    </a:gs>
                    <a:gs pos="100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50" name="椭圆 49"/>
                <p:cNvSpPr/>
                <p:nvPr/>
              </p:nvSpPr>
              <p:spPr bwMode="auto">
                <a:xfrm rot="912585">
                  <a:off x="3737882" y="1612376"/>
                  <a:ext cx="725768" cy="42966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6000">
                      <a:schemeClr val="bg1">
                        <a:alpha val="51000"/>
                      </a:schemeClr>
                    </a:gs>
                    <a:gs pos="30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</p:grpSp>
        </p:grpSp>
        <p:sp>
          <p:nvSpPr>
            <p:cNvPr id="23" name="KSO_GN3"/>
            <p:cNvSpPr txBox="1"/>
            <p:nvPr/>
          </p:nvSpPr>
          <p:spPr>
            <a:xfrm>
              <a:off x="7050245" y="3381569"/>
              <a:ext cx="395288" cy="52863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0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endParaRPr lang="zh-CN" altLang="en-US" sz="3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447715" y="3923886"/>
              <a:ext cx="219075" cy="219075"/>
              <a:chOff x="1560528" y="4008438"/>
              <a:chExt cx="219075" cy="219075"/>
            </a:xfrm>
          </p:grpSpPr>
          <p:sp>
            <p:nvSpPr>
              <p:cNvPr id="41" name="椭圆 41"/>
              <p:cNvSpPr/>
              <p:nvPr/>
            </p:nvSpPr>
            <p:spPr>
              <a:xfrm>
                <a:off x="1560528" y="4008438"/>
                <a:ext cx="219075" cy="2190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grpSp>
            <p:nvGrpSpPr>
              <p:cNvPr id="42" name="组合 42"/>
              <p:cNvGrpSpPr/>
              <p:nvPr/>
            </p:nvGrpSpPr>
            <p:grpSpPr bwMode="auto">
              <a:xfrm rot="1267204">
                <a:off x="1590690" y="4037013"/>
                <a:ext cx="161925" cy="160337"/>
                <a:chOff x="3518404" y="1580443"/>
                <a:chExt cx="1276350" cy="1276350"/>
              </a:xfrm>
            </p:grpSpPr>
            <p:sp>
              <p:nvSpPr>
                <p:cNvPr id="43" name="椭圆 43"/>
                <p:cNvSpPr/>
                <p:nvPr/>
              </p:nvSpPr>
              <p:spPr bwMode="auto">
                <a:xfrm>
                  <a:off x="3518404" y="1580443"/>
                  <a:ext cx="1276350" cy="12763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47000">
                      <a:schemeClr val="bg1">
                        <a:lumMod val="65000"/>
                      </a:schemeClr>
                    </a:gs>
                    <a:gs pos="82000">
                      <a:schemeClr val="tx1">
                        <a:lumMod val="50000"/>
                        <a:lumOff val="5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44" name="椭圆 44"/>
                <p:cNvSpPr/>
                <p:nvPr/>
              </p:nvSpPr>
              <p:spPr bwMode="auto">
                <a:xfrm rot="20122633">
                  <a:off x="3965206" y="2564691"/>
                  <a:ext cx="775821" cy="26538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55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alpha val="12000"/>
                      </a:schemeClr>
                    </a:gs>
                    <a:gs pos="100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45" name="椭圆 45"/>
                <p:cNvSpPr/>
                <p:nvPr/>
              </p:nvSpPr>
              <p:spPr bwMode="auto">
                <a:xfrm rot="912585">
                  <a:off x="3737888" y="1612366"/>
                  <a:ext cx="725768" cy="4296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6000">
                      <a:schemeClr val="bg1">
                        <a:alpha val="51000"/>
                      </a:schemeClr>
                    </a:gs>
                    <a:gs pos="30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</p:grpSp>
        </p:grpSp>
        <p:sp>
          <p:nvSpPr>
            <p:cNvPr id="25" name="矩形 66"/>
            <p:cNvSpPr/>
            <p:nvPr/>
          </p:nvSpPr>
          <p:spPr>
            <a:xfrm>
              <a:off x="3693373" y="4470040"/>
              <a:ext cx="1523330" cy="98497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E3366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90000" rIns="180000" bIns="90000"/>
            <a:lstStyle/>
            <a:p>
              <a:pPr algn="ctr" eaLnBrk="1" fontAlgn="auto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</a:rPr>
                <a:t>避免分歧</a:t>
              </a:r>
            </a:p>
          </p:txBody>
        </p:sp>
        <p:sp>
          <p:nvSpPr>
            <p:cNvPr id="26" name="任意多边形 62"/>
            <p:cNvSpPr/>
            <p:nvPr/>
          </p:nvSpPr>
          <p:spPr>
            <a:xfrm>
              <a:off x="3791768" y="4064013"/>
              <a:ext cx="1271588" cy="406400"/>
            </a:xfrm>
            <a:custGeom>
              <a:avLst/>
              <a:gdLst>
                <a:gd name="connsiteX0" fmla="*/ 0 w 1779373"/>
                <a:gd name="connsiteY0" fmla="*/ 568411 h 568411"/>
                <a:gd name="connsiteX1" fmla="*/ 864973 w 1779373"/>
                <a:gd name="connsiteY1" fmla="*/ 0 h 568411"/>
                <a:gd name="connsiteX2" fmla="*/ 1779373 w 1779373"/>
                <a:gd name="connsiteY2" fmla="*/ 543698 h 568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9373" h="568411">
                  <a:moveTo>
                    <a:pt x="0" y="568411"/>
                  </a:moveTo>
                  <a:lnTo>
                    <a:pt x="864973" y="0"/>
                  </a:lnTo>
                  <a:lnTo>
                    <a:pt x="1779373" y="543698"/>
                  </a:ln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4341962" y="3923886"/>
              <a:ext cx="219075" cy="219075"/>
              <a:chOff x="1560528" y="4008438"/>
              <a:chExt cx="219075" cy="219075"/>
            </a:xfrm>
          </p:grpSpPr>
          <p:sp>
            <p:nvSpPr>
              <p:cNvPr id="36" name="椭圆 41"/>
              <p:cNvSpPr/>
              <p:nvPr/>
            </p:nvSpPr>
            <p:spPr>
              <a:xfrm>
                <a:off x="1560528" y="4008438"/>
                <a:ext cx="219075" cy="2190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grpSp>
            <p:nvGrpSpPr>
              <p:cNvPr id="37" name="组合 42"/>
              <p:cNvGrpSpPr/>
              <p:nvPr/>
            </p:nvGrpSpPr>
            <p:grpSpPr bwMode="auto">
              <a:xfrm rot="1267204">
                <a:off x="1590690" y="4037013"/>
                <a:ext cx="161925" cy="160337"/>
                <a:chOff x="3518404" y="1580443"/>
                <a:chExt cx="1276350" cy="1276350"/>
              </a:xfrm>
            </p:grpSpPr>
            <p:sp>
              <p:nvSpPr>
                <p:cNvPr id="38" name="椭圆 43"/>
                <p:cNvSpPr/>
                <p:nvPr/>
              </p:nvSpPr>
              <p:spPr bwMode="auto">
                <a:xfrm>
                  <a:off x="3518404" y="1580443"/>
                  <a:ext cx="1276350" cy="12763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47000">
                      <a:schemeClr val="bg1">
                        <a:lumMod val="65000"/>
                      </a:schemeClr>
                    </a:gs>
                    <a:gs pos="82000">
                      <a:schemeClr val="tx1">
                        <a:lumMod val="50000"/>
                        <a:lumOff val="5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39" name="椭圆 44"/>
                <p:cNvSpPr/>
                <p:nvPr/>
              </p:nvSpPr>
              <p:spPr bwMode="auto">
                <a:xfrm rot="20122633">
                  <a:off x="3965206" y="2564691"/>
                  <a:ext cx="775821" cy="26538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55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alpha val="12000"/>
                      </a:schemeClr>
                    </a:gs>
                    <a:gs pos="100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40" name="椭圆 45"/>
                <p:cNvSpPr/>
                <p:nvPr/>
              </p:nvSpPr>
              <p:spPr bwMode="auto">
                <a:xfrm rot="912585">
                  <a:off x="3737888" y="1612366"/>
                  <a:ext cx="725768" cy="4296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6000">
                      <a:schemeClr val="bg1">
                        <a:alpha val="51000"/>
                      </a:schemeClr>
                    </a:gs>
                    <a:gs pos="30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</p:grpSp>
        </p:grpSp>
        <p:grpSp>
          <p:nvGrpSpPr>
            <p:cNvPr id="28" name="Group 27"/>
            <p:cNvGrpSpPr/>
            <p:nvPr/>
          </p:nvGrpSpPr>
          <p:grpSpPr>
            <a:xfrm>
              <a:off x="5713611" y="3179145"/>
              <a:ext cx="219075" cy="219075"/>
              <a:chOff x="1560528" y="4008438"/>
              <a:chExt cx="219075" cy="219075"/>
            </a:xfrm>
          </p:grpSpPr>
          <p:sp>
            <p:nvSpPr>
              <p:cNvPr id="31" name="椭圆 41"/>
              <p:cNvSpPr/>
              <p:nvPr/>
            </p:nvSpPr>
            <p:spPr>
              <a:xfrm>
                <a:off x="1560528" y="4008438"/>
                <a:ext cx="219075" cy="21907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grpSp>
            <p:nvGrpSpPr>
              <p:cNvPr id="32" name="组合 42"/>
              <p:cNvGrpSpPr/>
              <p:nvPr/>
            </p:nvGrpSpPr>
            <p:grpSpPr bwMode="auto">
              <a:xfrm rot="1267204">
                <a:off x="1590690" y="4037013"/>
                <a:ext cx="161925" cy="160337"/>
                <a:chOff x="3518404" y="1580443"/>
                <a:chExt cx="1276350" cy="1276350"/>
              </a:xfrm>
            </p:grpSpPr>
            <p:sp>
              <p:nvSpPr>
                <p:cNvPr id="33" name="椭圆 43"/>
                <p:cNvSpPr/>
                <p:nvPr/>
              </p:nvSpPr>
              <p:spPr bwMode="auto">
                <a:xfrm>
                  <a:off x="3518404" y="1580443"/>
                  <a:ext cx="1276350" cy="12763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lumMod val="95000"/>
                      </a:schemeClr>
                    </a:gs>
                    <a:gs pos="47000">
                      <a:schemeClr val="bg1">
                        <a:lumMod val="65000"/>
                      </a:schemeClr>
                    </a:gs>
                    <a:gs pos="82000">
                      <a:schemeClr val="tx1">
                        <a:lumMod val="50000"/>
                        <a:lumOff val="50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 w="6350"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34" name="椭圆 44"/>
                <p:cNvSpPr/>
                <p:nvPr/>
              </p:nvSpPr>
              <p:spPr bwMode="auto">
                <a:xfrm rot="20122633">
                  <a:off x="3965206" y="2564691"/>
                  <a:ext cx="775821" cy="26538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55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alpha val="12000"/>
                      </a:schemeClr>
                    </a:gs>
                    <a:gs pos="100000">
                      <a:schemeClr val="bg1">
                        <a:shade val="100000"/>
                        <a:satMod val="115000"/>
                        <a:alpha val="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  <p:sp>
              <p:nvSpPr>
                <p:cNvPr id="35" name="椭圆 45"/>
                <p:cNvSpPr/>
                <p:nvPr/>
              </p:nvSpPr>
              <p:spPr bwMode="auto">
                <a:xfrm rot="912585">
                  <a:off x="3737888" y="1612366"/>
                  <a:ext cx="725768" cy="42966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>
                        <a:alpha val="0"/>
                      </a:schemeClr>
                    </a:gs>
                    <a:gs pos="16000">
                      <a:schemeClr val="bg1">
                        <a:alpha val="51000"/>
                      </a:schemeClr>
                    </a:gs>
                    <a:gs pos="30000">
                      <a:schemeClr val="bg1">
                        <a:alpha val="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350"/>
                </a:p>
              </p:txBody>
            </p:sp>
          </p:grpSp>
        </p:grpSp>
        <p:sp>
          <p:nvSpPr>
            <p:cNvPr id="29" name="矩形 34"/>
            <p:cNvSpPr/>
            <p:nvPr/>
          </p:nvSpPr>
          <p:spPr>
            <a:xfrm>
              <a:off x="5061290" y="3735233"/>
              <a:ext cx="1523330" cy="9873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EBF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90000" rIns="180000" bIns="90000"/>
            <a:lstStyle/>
            <a:p>
              <a:pPr algn="ctr" eaLnBrk="1" fontAlgn="auto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</a:rPr>
                <a:t>即时服务</a:t>
              </a:r>
            </a:p>
          </p:txBody>
        </p:sp>
        <p:sp>
          <p:nvSpPr>
            <p:cNvPr id="30" name="矩形 50"/>
            <p:cNvSpPr/>
            <p:nvPr/>
          </p:nvSpPr>
          <p:spPr>
            <a:xfrm>
              <a:off x="6486225" y="4474272"/>
              <a:ext cx="1523330" cy="97650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1AFE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90000" rIns="180000" bIns="90000"/>
            <a:lstStyle/>
            <a:p>
              <a:pPr algn="ctr" eaLnBrk="1" fontAlgn="auto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accent1">
                      <a:lumMod val="75000"/>
                    </a:schemeClr>
                  </a:solidFill>
                  <a:latin typeface="微软雅黑" panose="020B0503020204020204" pitchFamily="34" charset="-122"/>
                </a:rPr>
                <a:t>工作跟进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0597" name="标题 523059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23</a:t>
            </a:r>
          </a:p>
        </p:txBody>
      </p:sp>
      <p:pic>
        <p:nvPicPr>
          <p:cNvPr id="5230601" name="内容占位符 5230600"/>
          <p:cNvPicPr>
            <a:picLocks noGrp="1" noChangeAspect="1"/>
          </p:cNvPicPr>
          <p:nvPr>
            <p:ph idx="1"/>
          </p:nvPr>
        </p:nvPicPr>
        <p:blipFill>
          <a:blip r:embed="rId2"/>
          <a:srcRect t="18369" b="10312"/>
          <a:stretch>
            <a:fillRect/>
          </a:stretch>
        </p:blipFill>
        <p:spPr>
          <a:xfrm>
            <a:off x="0" y="1611313"/>
            <a:ext cx="9144000" cy="4891087"/>
          </a:xfrm>
        </p:spPr>
      </p:pic>
      <p:sp>
        <p:nvSpPr>
          <p:cNvPr id="5230603" name="文本框 5230602"/>
          <p:cNvSpPr txBox="1"/>
          <p:nvPr/>
        </p:nvSpPr>
        <p:spPr>
          <a:xfrm>
            <a:off x="3482975" y="4292600"/>
            <a:ext cx="5395913" cy="126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不要做邮差。根据链接内容给予你的看法和建议。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称呼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文件主题和签名之间要有点距离。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49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45" name="标题 5232644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24</a:t>
            </a:r>
          </a:p>
        </p:txBody>
      </p:sp>
      <p:pic>
        <p:nvPicPr>
          <p:cNvPr id="5232644" name="内容占位符 5232643"/>
          <p:cNvPicPr>
            <a:picLocks noGrp="1" noChangeAspect="1"/>
          </p:cNvPicPr>
          <p:nvPr>
            <p:ph idx="1"/>
          </p:nvPr>
        </p:nvPicPr>
        <p:blipFill>
          <a:blip r:embed="rId2"/>
          <a:srcRect t="18369" b="8403"/>
          <a:stretch>
            <a:fillRect/>
          </a:stretch>
        </p:blipFill>
        <p:spPr>
          <a:xfrm>
            <a:off x="0" y="1419225"/>
            <a:ext cx="9144000" cy="5022850"/>
          </a:xfrm>
        </p:spPr>
      </p:pic>
      <p:sp>
        <p:nvSpPr>
          <p:cNvPr id="5232647" name="文本框 5232646"/>
          <p:cNvSpPr txBox="1"/>
          <p:nvPr/>
        </p:nvSpPr>
        <p:spPr>
          <a:xfrm>
            <a:off x="3482975" y="4292600"/>
            <a:ext cx="539591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不要忘记签名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称呼和内容之间要留有空间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50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4693" name="标题 523469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25</a:t>
            </a:r>
          </a:p>
        </p:txBody>
      </p:sp>
      <p:pic>
        <p:nvPicPr>
          <p:cNvPr id="5234692" name="内容占位符 5234691"/>
          <p:cNvPicPr>
            <a:picLocks noGrp="1" noChangeAspect="1"/>
          </p:cNvPicPr>
          <p:nvPr>
            <p:ph idx="1"/>
          </p:nvPr>
        </p:nvPicPr>
        <p:blipFill>
          <a:blip r:embed="rId2"/>
          <a:srcRect t="18056" b="8716"/>
          <a:stretch>
            <a:fillRect/>
          </a:stretch>
        </p:blipFill>
        <p:spPr>
          <a:xfrm>
            <a:off x="0" y="1538288"/>
            <a:ext cx="9144000" cy="5022850"/>
          </a:xfrm>
        </p:spPr>
      </p:pic>
      <p:sp>
        <p:nvSpPr>
          <p:cNvPr id="5234695" name="文本框 5234694"/>
          <p:cNvSpPr txBox="1"/>
          <p:nvPr/>
        </p:nvSpPr>
        <p:spPr>
          <a:xfrm>
            <a:off x="3482975" y="4292600"/>
            <a:ext cx="539591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附件是什么？你想让对方做什么？还是你回复什么任务？是否可以写出来？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51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6741" name="标题 523674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26</a:t>
            </a:r>
          </a:p>
        </p:txBody>
      </p:sp>
      <p:pic>
        <p:nvPicPr>
          <p:cNvPr id="5236740" name="内容占位符 5236739"/>
          <p:cNvPicPr>
            <a:picLocks noGrp="1" noChangeAspect="1"/>
          </p:cNvPicPr>
          <p:nvPr>
            <p:ph idx="1"/>
          </p:nvPr>
        </p:nvPicPr>
        <p:blipFill>
          <a:blip r:embed="rId2"/>
          <a:srcRect t="18402" b="7744"/>
          <a:stretch>
            <a:fillRect/>
          </a:stretch>
        </p:blipFill>
        <p:spPr>
          <a:xfrm>
            <a:off x="0" y="1612900"/>
            <a:ext cx="9144000" cy="5065713"/>
          </a:xfrm>
        </p:spPr>
      </p:pic>
      <p:sp>
        <p:nvSpPr>
          <p:cNvPr id="5236743" name="文本框 5236742"/>
          <p:cNvSpPr txBox="1"/>
          <p:nvPr/>
        </p:nvSpPr>
        <p:spPr>
          <a:xfrm>
            <a:off x="3482975" y="4292600"/>
            <a:ext cx="5395913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齐头信比较美观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52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8789" name="标题 5238788"/>
          <p:cNvSpPr>
            <a:spLocks noGrp="1"/>
          </p:cNvSpPr>
          <p:nvPr>
            <p:ph type="title"/>
          </p:nvPr>
        </p:nvSpPr>
        <p:spPr>
          <a:xfrm>
            <a:off x="489132" y="320035"/>
            <a:ext cx="8292076" cy="759356"/>
          </a:xfrm>
        </p:spPr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27</a:t>
            </a:r>
          </a:p>
        </p:txBody>
      </p:sp>
      <p:pic>
        <p:nvPicPr>
          <p:cNvPr id="5238788" name="内容占位符 5238787"/>
          <p:cNvPicPr>
            <a:picLocks noGrp="1" noChangeAspect="1"/>
          </p:cNvPicPr>
          <p:nvPr>
            <p:ph idx="1"/>
          </p:nvPr>
        </p:nvPicPr>
        <p:blipFill>
          <a:blip r:embed="rId2"/>
          <a:srcRect t="18056" b="10973"/>
          <a:stretch>
            <a:fillRect/>
          </a:stretch>
        </p:blipFill>
        <p:spPr>
          <a:xfrm>
            <a:off x="0" y="1730375"/>
            <a:ext cx="9144000" cy="4867275"/>
          </a:xfrm>
        </p:spPr>
      </p:pic>
      <p:sp>
        <p:nvSpPr>
          <p:cNvPr id="5238791" name="文本框 5238790"/>
          <p:cNvSpPr txBox="1"/>
          <p:nvPr/>
        </p:nvSpPr>
        <p:spPr>
          <a:xfrm>
            <a:off x="3384550" y="4968875"/>
            <a:ext cx="539591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邮件是正式的沟通方式，尽量不要用些小孩子感觉的符号。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5238792" name="椭圆 5238791"/>
          <p:cNvSpPr/>
          <p:nvPr/>
        </p:nvSpPr>
        <p:spPr>
          <a:xfrm>
            <a:off x="576263" y="3108325"/>
            <a:ext cx="155575" cy="155575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38793" name="椭圆 5238792"/>
          <p:cNvSpPr/>
          <p:nvPr/>
        </p:nvSpPr>
        <p:spPr>
          <a:xfrm>
            <a:off x="5929313" y="2774950"/>
            <a:ext cx="155575" cy="155575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38794" name="椭圆 5238793"/>
          <p:cNvSpPr/>
          <p:nvPr/>
        </p:nvSpPr>
        <p:spPr>
          <a:xfrm>
            <a:off x="8101013" y="3932238"/>
            <a:ext cx="155575" cy="155575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38795" name="椭圆 5238794"/>
          <p:cNvSpPr/>
          <p:nvPr/>
        </p:nvSpPr>
        <p:spPr>
          <a:xfrm>
            <a:off x="1371600" y="4460875"/>
            <a:ext cx="155575" cy="155575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238796" name="椭圆 5238795"/>
          <p:cNvSpPr/>
          <p:nvPr/>
        </p:nvSpPr>
        <p:spPr>
          <a:xfrm>
            <a:off x="5986463" y="4175125"/>
            <a:ext cx="155575" cy="155575"/>
          </a:xfrm>
          <a:prstGeom prst="ellipse">
            <a:avLst/>
          </a:prstGeom>
          <a:noFill/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53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0837" name="标题 524083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28</a:t>
            </a:r>
          </a:p>
        </p:txBody>
      </p:sp>
      <p:pic>
        <p:nvPicPr>
          <p:cNvPr id="5240836" name="内容占位符 5240835"/>
          <p:cNvPicPr>
            <a:picLocks noGrp="1" noChangeAspect="1"/>
          </p:cNvPicPr>
          <p:nvPr>
            <p:ph idx="1"/>
          </p:nvPr>
        </p:nvPicPr>
        <p:blipFill>
          <a:blip r:embed="rId2"/>
          <a:srcRect t="18402" b="10312"/>
          <a:stretch>
            <a:fillRect/>
          </a:stretch>
        </p:blipFill>
        <p:spPr>
          <a:xfrm>
            <a:off x="0" y="1687513"/>
            <a:ext cx="9144000" cy="4889500"/>
          </a:xfrm>
        </p:spPr>
      </p:pic>
      <p:sp>
        <p:nvSpPr>
          <p:cNvPr id="5240839" name="文本框 5240838"/>
          <p:cNvSpPr txBox="1"/>
          <p:nvPr/>
        </p:nvSpPr>
        <p:spPr>
          <a:xfrm>
            <a:off x="3257550" y="4081463"/>
            <a:ext cx="5395913" cy="2339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0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对于一些不能够按照之前承诺提供给客户的东西，如果用邮件告知，请务必充分地说明理由，并表示歉意。并在邮件发出后，给予客户电话再次沟通。不要给客户“因为觉得我们食言而生气”的时间和机会。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sz="20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或者你可以先电话沟通，跟客户解释清楚后，再发书面邮件。说“正如和您电话中沟通的，由于</a:t>
            </a:r>
            <a:r>
              <a:rPr lang="en-US" altLang="zh-CN" sz="2000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xx</a:t>
            </a:r>
            <a:r>
              <a:rPr lang="zh-CN" altLang="en-US" sz="20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原因，我们不能</a:t>
            </a:r>
            <a:r>
              <a:rPr lang="en-US" altLang="zh-CN" sz="2000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…”</a:t>
            </a:r>
            <a:r>
              <a:rPr lang="zh-CN" altLang="en-US" sz="2000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54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885" name="标题 524288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29</a:t>
            </a:r>
          </a:p>
        </p:txBody>
      </p:sp>
      <p:pic>
        <p:nvPicPr>
          <p:cNvPr id="5242884" name="内容占位符 5242883"/>
          <p:cNvPicPr>
            <a:picLocks noGrp="1" noChangeAspect="1"/>
          </p:cNvPicPr>
          <p:nvPr>
            <p:ph idx="1"/>
          </p:nvPr>
        </p:nvPicPr>
        <p:blipFill>
          <a:blip r:embed="rId2"/>
          <a:srcRect t="18402" b="10625"/>
          <a:stretch>
            <a:fillRect/>
          </a:stretch>
        </p:blipFill>
        <p:spPr>
          <a:xfrm>
            <a:off x="0" y="1612900"/>
            <a:ext cx="9144000" cy="4867275"/>
          </a:xfrm>
        </p:spPr>
      </p:pic>
      <p:sp>
        <p:nvSpPr>
          <p:cNvPr id="5242887" name="文本框 5242886"/>
          <p:cNvSpPr txBox="1"/>
          <p:nvPr/>
        </p:nvSpPr>
        <p:spPr>
          <a:xfrm>
            <a:off x="3384550" y="4968875"/>
            <a:ext cx="539591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附件粘贴后，要打开附件查看，避免粘错附件。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55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4933" name="标题 524493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30</a:t>
            </a:r>
          </a:p>
        </p:txBody>
      </p:sp>
      <p:pic>
        <p:nvPicPr>
          <p:cNvPr id="5244932" name="内容占位符 5244931"/>
          <p:cNvPicPr>
            <a:picLocks noGrp="1" noChangeAspect="1"/>
          </p:cNvPicPr>
          <p:nvPr>
            <p:ph idx="1"/>
          </p:nvPr>
        </p:nvPicPr>
        <p:blipFill>
          <a:blip r:embed="rId2"/>
          <a:srcRect t="17743" b="10347"/>
          <a:stretch>
            <a:fillRect/>
          </a:stretch>
        </p:blipFill>
        <p:spPr>
          <a:xfrm>
            <a:off x="0" y="1804988"/>
            <a:ext cx="9144000" cy="4932362"/>
          </a:xfrm>
        </p:spPr>
      </p:pic>
      <p:sp>
        <p:nvSpPr>
          <p:cNvPr id="5244935" name="文本框 5244934"/>
          <p:cNvSpPr txBox="1"/>
          <p:nvPr/>
        </p:nvSpPr>
        <p:spPr>
          <a:xfrm>
            <a:off x="3384550" y="4968875"/>
            <a:ext cx="5395913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注意附件粘贴的位置，不要截断邮件的内容和签名。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56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6981" name="标题 524698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31</a:t>
            </a:r>
          </a:p>
        </p:txBody>
      </p:sp>
      <p:pic>
        <p:nvPicPr>
          <p:cNvPr id="5246980" name="内容占位符 5246979"/>
          <p:cNvPicPr>
            <a:picLocks noGrp="1" noChangeAspect="1"/>
          </p:cNvPicPr>
          <p:nvPr>
            <p:ph idx="1"/>
          </p:nvPr>
        </p:nvPicPr>
        <p:blipFill>
          <a:blip r:embed="rId2"/>
          <a:srcRect t="18369" b="10312"/>
          <a:stretch>
            <a:fillRect/>
          </a:stretch>
        </p:blipFill>
        <p:spPr>
          <a:xfrm>
            <a:off x="0" y="1700213"/>
            <a:ext cx="9144000" cy="4891087"/>
          </a:xfrm>
        </p:spPr>
      </p:pic>
      <p:sp>
        <p:nvSpPr>
          <p:cNvPr id="5246983" name="文本框 5246982"/>
          <p:cNvSpPr txBox="1"/>
          <p:nvPr/>
        </p:nvSpPr>
        <p:spPr>
          <a:xfrm>
            <a:off x="3341688" y="3730625"/>
            <a:ext cx="5395912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对于客户提出的意见要给予反馈和解决，而不是仅仅表示感谢。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要给客户一个时间概念，什么时候我们会提交什么文件。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57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9029" name="标题 5249028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32</a:t>
            </a:r>
          </a:p>
        </p:txBody>
      </p:sp>
      <p:pic>
        <p:nvPicPr>
          <p:cNvPr id="5249028" name="内容占位符 5249027"/>
          <p:cNvPicPr>
            <a:picLocks noGrp="1" noChangeAspect="1"/>
          </p:cNvPicPr>
          <p:nvPr>
            <p:ph idx="1"/>
          </p:nvPr>
        </p:nvPicPr>
        <p:blipFill>
          <a:blip r:embed="rId2"/>
          <a:srcRect t="18369" b="10001"/>
          <a:stretch>
            <a:fillRect/>
          </a:stretch>
        </p:blipFill>
        <p:spPr>
          <a:xfrm>
            <a:off x="0" y="1419225"/>
            <a:ext cx="9144000" cy="4911725"/>
          </a:xfrm>
        </p:spPr>
      </p:pic>
      <p:sp>
        <p:nvSpPr>
          <p:cNvPr id="5249031" name="文本框 5249030"/>
          <p:cNvSpPr txBox="1"/>
          <p:nvPr/>
        </p:nvSpPr>
        <p:spPr>
          <a:xfrm>
            <a:off x="3509963" y="4899025"/>
            <a:ext cx="5395912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不同的内容之间，留个空行，不仅美观，也方便阅读。</a:t>
            </a:r>
          </a:p>
        </p:txBody>
      </p:sp>
      <p:sp>
        <p:nvSpPr>
          <p:cNvPr id="5249032" name="直接连接符 5249031"/>
          <p:cNvSpPr/>
          <p:nvPr/>
        </p:nvSpPr>
        <p:spPr>
          <a:xfrm>
            <a:off x="477838" y="3194050"/>
            <a:ext cx="830262" cy="1270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249033" name="直接连接符 5249032"/>
          <p:cNvSpPr/>
          <p:nvPr/>
        </p:nvSpPr>
        <p:spPr>
          <a:xfrm>
            <a:off x="501650" y="3732213"/>
            <a:ext cx="830263" cy="1270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249034" name="直接连接符 5249033"/>
          <p:cNvSpPr/>
          <p:nvPr/>
        </p:nvSpPr>
        <p:spPr>
          <a:xfrm>
            <a:off x="487363" y="4103688"/>
            <a:ext cx="830262" cy="12700"/>
          </a:xfrm>
          <a:prstGeom prst="line">
            <a:avLst/>
          </a:prstGeom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58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邮件的困</a:t>
            </a:r>
            <a:r>
              <a:rPr lang="zh-CN" altLang="en-US" dirty="0" smtClean="0"/>
              <a:t>扰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5F25B3-04A5-4E59-9A57-3BE46E218F65}" type="slidenum">
              <a:rPr lang="zh-CN" altLang="en-US" smtClean="0"/>
              <a:t>5</a:t>
            </a:fld>
            <a:endParaRPr lang="en-US" altLang="zh-CN"/>
          </a:p>
        </p:txBody>
      </p:sp>
      <p:sp>
        <p:nvSpPr>
          <p:cNvPr id="7" name="标题 5"/>
          <p:cNvSpPr txBox="1"/>
          <p:nvPr/>
        </p:nvSpPr>
        <p:spPr bwMode="auto">
          <a:xfrm>
            <a:off x="322058" y="76200"/>
            <a:ext cx="8821942" cy="434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 Black" panose="020B0A04020102020204" pitchFamily="34" charset="0"/>
                <a:ea typeface="隶书" panose="02010509060101010101" pitchFamily="49" charset="-122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 Black" panose="020B0A04020102020204" pitchFamily="34" charset="0"/>
                <a:ea typeface="隶书" panose="02010509060101010101" pitchFamily="49" charset="-122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 Black" panose="020B0A04020102020204" pitchFamily="34" charset="0"/>
                <a:ea typeface="隶书" panose="02010509060101010101" pitchFamily="49" charset="-122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 Black" panose="020B0A04020102020204" pitchFamily="34" charset="0"/>
                <a:ea typeface="隶书" panose="02010509060101010101" pitchFamily="49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 Black" panose="020B0A04020102020204" pitchFamily="34" charset="0"/>
                <a:ea typeface="隶书" panose="02010509060101010101" pitchFamily="49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 Black" panose="020B0A04020102020204" pitchFamily="34" charset="0"/>
                <a:ea typeface="隶书" panose="02010509060101010101" pitchFamily="49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 Black" panose="020B0A04020102020204" pitchFamily="34" charset="0"/>
                <a:ea typeface="隶书" panose="02010509060101010101" pitchFamily="49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 Black" panose="020B0A04020102020204" pitchFamily="34" charset="0"/>
                <a:ea typeface="隶书" panose="02010509060101010101" pitchFamily="49" charset="-122"/>
              </a:defRPr>
            </a:lvl9pPr>
          </a:lstStyle>
          <a:p>
            <a:endParaRPr lang="zh-CN" altLang="en-US" b="0" kern="0" dirty="0" smtClean="0">
              <a:solidFill>
                <a:srgbClr val="005DA8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" y="1653765"/>
            <a:ext cx="4077223" cy="3705608"/>
            <a:chOff x="570977" y="914400"/>
            <a:chExt cx="4077223" cy="3705608"/>
          </a:xfrm>
        </p:grpSpPr>
        <p:sp>
          <p:nvSpPr>
            <p:cNvPr id="11" name="TextBox 10"/>
            <p:cNvSpPr txBox="1"/>
            <p:nvPr/>
          </p:nvSpPr>
          <p:spPr>
            <a:xfrm>
              <a:off x="3125157" y="1052154"/>
              <a:ext cx="1523043" cy="71526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003366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2" name="Right Arrow 11"/>
            <p:cNvSpPr/>
            <p:nvPr/>
          </p:nvSpPr>
          <p:spPr bwMode="auto">
            <a:xfrm>
              <a:off x="570978" y="914400"/>
              <a:ext cx="2374361" cy="990776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3600" b="1" i="0" u="none" strike="noStrike" cap="none" normalizeH="0" baseline="0" smtClean="0">
                <a:ln>
                  <a:noFill/>
                </a:ln>
                <a:solidFill>
                  <a:srgbClr val="003366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0978" y="1209733"/>
              <a:ext cx="1346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bg1"/>
                  </a:solidFill>
                </a:rPr>
                <a:t>年全球用户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570977" y="2271816"/>
              <a:ext cx="2374361" cy="990776"/>
            </a:xfrm>
            <a:prstGeom prst="rightArrow">
              <a:avLst/>
            </a:prstGeom>
            <a:solidFill>
              <a:srgbClr val="0099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3600" b="1" i="0" u="none" strike="noStrike" cap="none" normalizeH="0" baseline="0" smtClean="0">
                <a:ln>
                  <a:noFill/>
                </a:ln>
                <a:solidFill>
                  <a:srgbClr val="003366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0978" y="2567149"/>
              <a:ext cx="1579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</a:rPr>
                <a:t>平</a:t>
              </a:r>
              <a:r>
                <a:rPr lang="zh-CN" altLang="en-US" sz="1800" dirty="0" smtClean="0">
                  <a:solidFill>
                    <a:schemeClr val="bg1"/>
                  </a:solidFill>
                </a:rPr>
                <a:t>均每天发送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25156" y="2409570"/>
              <a:ext cx="1523043" cy="71526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009900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r>
                <a:rPr lang="en-US" sz="1800" dirty="0" smtClean="0">
                  <a:solidFill>
                    <a:srgbClr val="009900"/>
                  </a:solidFill>
                </a:rPr>
                <a:t>2940</a:t>
              </a:r>
              <a:r>
                <a:rPr lang="zh-CN" altLang="en-US" sz="1800" dirty="0" smtClean="0">
                  <a:solidFill>
                    <a:srgbClr val="009900"/>
                  </a:solidFill>
                </a:rPr>
                <a:t>亿</a:t>
              </a:r>
              <a:endParaRPr lang="en-US" sz="1800" dirty="0">
                <a:solidFill>
                  <a:srgbClr val="009900"/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 bwMode="auto">
            <a:xfrm>
              <a:off x="570977" y="3629232"/>
              <a:ext cx="2374361" cy="990776"/>
            </a:xfrm>
            <a:prstGeom prst="rightArrow">
              <a:avLst/>
            </a:prstGeom>
            <a:solidFill>
              <a:srgbClr val="C0000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3600" b="1" i="0" u="none" strike="noStrike" cap="none" normalizeH="0" baseline="0" smtClean="0">
                <a:ln>
                  <a:noFill/>
                </a:ln>
                <a:solidFill>
                  <a:srgbClr val="003366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0978" y="3924565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dirty="0">
                  <a:solidFill>
                    <a:schemeClr val="bg1"/>
                  </a:solidFill>
                </a:rPr>
                <a:t>垃</a:t>
              </a:r>
              <a:r>
                <a:rPr lang="zh-CN" altLang="en-US" sz="1800" dirty="0" smtClean="0">
                  <a:solidFill>
                    <a:schemeClr val="bg1"/>
                  </a:solidFill>
                </a:rPr>
                <a:t>圾邮件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25156" y="3766986"/>
              <a:ext cx="1523043" cy="71526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solidFill>
                <a:srgbClr val="C00000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r>
                <a:rPr lang="en-US" altLang="zh-CN" sz="1800" dirty="0" smtClean="0">
                  <a:solidFill>
                    <a:srgbClr val="C00000"/>
                  </a:solidFill>
                </a:rPr>
                <a:t>89%</a:t>
              </a:r>
              <a:endParaRPr lang="en-US" sz="1800" dirty="0">
                <a:solidFill>
                  <a:srgbClr val="C000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212454" y="1206212"/>
              <a:ext cx="13484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107</a:t>
              </a:r>
              <a:r>
                <a:rPr lang="zh-CN" altLang="en-US" sz="2000" dirty="0" smtClean="0"/>
                <a:t>万亿封</a:t>
              </a:r>
              <a:endParaRPr lang="en-US" sz="20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826861" y="5033262"/>
            <a:ext cx="2988331" cy="130805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600" b="0" dirty="0">
                <a:solidFill>
                  <a:schemeClr val="accent5">
                    <a:lumMod val="50000"/>
                  </a:schemeClr>
                </a:solidFill>
                <a:latin typeface="+mj-ea"/>
                <a:ea typeface="微软简隶书" pitchFamily="2" charset="-122"/>
              </a:rPr>
              <a:t>你在工作</a:t>
            </a:r>
            <a:r>
              <a:rPr lang="zh-CN" altLang="en-US" sz="1600" b="0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微软简隶书" pitchFamily="2" charset="-122"/>
              </a:rPr>
              <a:t>中</a:t>
            </a:r>
            <a:endParaRPr lang="en-US" altLang="zh-CN" sz="1600" b="0" dirty="0" smtClean="0">
              <a:solidFill>
                <a:schemeClr val="accent5">
                  <a:lumMod val="50000"/>
                </a:schemeClr>
              </a:solidFill>
              <a:latin typeface="+mj-ea"/>
              <a:ea typeface="微软简隶书" pitchFamily="2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600" b="0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微软简隶书" pitchFamily="2" charset="-122"/>
              </a:rPr>
              <a:t>   每天接收多少邮件？</a:t>
            </a:r>
            <a:endParaRPr lang="en-US" altLang="zh-CN" sz="1600" b="0" dirty="0" smtClean="0">
              <a:solidFill>
                <a:schemeClr val="accent5">
                  <a:lumMod val="50000"/>
                </a:schemeClr>
              </a:solidFill>
              <a:latin typeface="+mj-ea"/>
              <a:ea typeface="微软简隶书" pitchFamily="2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600" b="0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微软简隶书" pitchFamily="2" charset="-122"/>
              </a:rPr>
              <a:t>   有</a:t>
            </a:r>
            <a:r>
              <a:rPr lang="zh-CN" altLang="en-US" sz="1600" b="0" dirty="0">
                <a:solidFill>
                  <a:schemeClr val="accent5">
                    <a:lumMod val="50000"/>
                  </a:schemeClr>
                </a:solidFill>
                <a:latin typeface="+mj-ea"/>
                <a:ea typeface="微软简隶书" pitchFamily="2" charset="-122"/>
              </a:rPr>
              <a:t>多少是工作</a:t>
            </a:r>
            <a:r>
              <a:rPr lang="zh-CN" altLang="en-US" sz="1600" b="0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微软简隶书" pitchFamily="2" charset="-122"/>
              </a:rPr>
              <a:t>邮件？</a:t>
            </a:r>
            <a:endParaRPr lang="en-US" altLang="zh-CN" sz="1600" b="0" dirty="0" smtClean="0">
              <a:solidFill>
                <a:schemeClr val="accent5">
                  <a:lumMod val="50000"/>
                </a:schemeClr>
              </a:solidFill>
              <a:latin typeface="+mj-ea"/>
              <a:ea typeface="微软简隶书" pitchFamily="2" charset="-122"/>
            </a:endParaRPr>
          </a:p>
          <a:p>
            <a:pPr>
              <a:spcBef>
                <a:spcPts val="600"/>
              </a:spcBef>
            </a:pPr>
            <a:r>
              <a:rPr lang="zh-CN" altLang="en-US" sz="1600" b="0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微软简隶书" pitchFamily="2" charset="-122"/>
              </a:rPr>
              <a:t>   有</a:t>
            </a:r>
            <a:r>
              <a:rPr lang="zh-CN" altLang="en-US" sz="1600" b="0" dirty="0">
                <a:solidFill>
                  <a:schemeClr val="accent5">
                    <a:lumMod val="50000"/>
                  </a:schemeClr>
                </a:solidFill>
                <a:latin typeface="+mj-ea"/>
                <a:ea typeface="微软简隶书" pitchFamily="2" charset="-122"/>
              </a:rPr>
              <a:t>多少是无用邮件</a:t>
            </a:r>
            <a:r>
              <a:rPr lang="zh-CN" altLang="en-US" sz="1600" b="0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微软简隶书" pitchFamily="2" charset="-122"/>
              </a:rPr>
              <a:t>？</a:t>
            </a:r>
            <a:endParaRPr lang="zh-CN" altLang="en-US" sz="1600" b="0" dirty="0">
              <a:solidFill>
                <a:schemeClr val="accent5">
                  <a:lumMod val="50000"/>
                </a:schemeClr>
              </a:solidFill>
              <a:latin typeface="+mj-ea"/>
              <a:ea typeface="微软简隶书" pitchFamily="2" charset="-122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164889"/>
            <a:ext cx="3657600" cy="141742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993879"/>
            <a:ext cx="3657600" cy="796212"/>
          </a:xfrm>
          <a:prstGeom prst="rect">
            <a:avLst/>
          </a:prstGeom>
        </p:spPr>
      </p:pic>
      <p:sp>
        <p:nvSpPr>
          <p:cNvPr id="19" name="AutoShape 3"/>
          <p:cNvSpPr>
            <a:spLocks noChangeAspect="1" noChangeArrowheads="1" noTextEdit="1"/>
          </p:cNvSpPr>
          <p:nvPr/>
        </p:nvSpPr>
        <p:spPr bwMode="auto">
          <a:xfrm>
            <a:off x="5181600" y="4230688"/>
            <a:ext cx="13874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5"/>
          <p:cNvSpPr/>
          <p:nvPr/>
        </p:nvSpPr>
        <p:spPr bwMode="auto">
          <a:xfrm>
            <a:off x="5181600" y="4505326"/>
            <a:ext cx="569913" cy="715963"/>
          </a:xfrm>
          <a:custGeom>
            <a:avLst/>
            <a:gdLst>
              <a:gd name="T0" fmla="*/ 36 w 359"/>
              <a:gd name="T1" fmla="*/ 447 h 451"/>
              <a:gd name="T2" fmla="*/ 4 w 359"/>
              <a:gd name="T3" fmla="*/ 415 h 451"/>
              <a:gd name="T4" fmla="*/ 0 w 359"/>
              <a:gd name="T5" fmla="*/ 297 h 451"/>
              <a:gd name="T6" fmla="*/ 10 w 359"/>
              <a:gd name="T7" fmla="*/ 264 h 451"/>
              <a:gd name="T8" fmla="*/ 47 w 359"/>
              <a:gd name="T9" fmla="*/ 240 h 451"/>
              <a:gd name="T10" fmla="*/ 95 w 359"/>
              <a:gd name="T11" fmla="*/ 238 h 451"/>
              <a:gd name="T12" fmla="*/ 109 w 359"/>
              <a:gd name="T13" fmla="*/ 234 h 451"/>
              <a:gd name="T14" fmla="*/ 114 w 359"/>
              <a:gd name="T15" fmla="*/ 197 h 451"/>
              <a:gd name="T16" fmla="*/ 98 w 359"/>
              <a:gd name="T17" fmla="*/ 181 h 451"/>
              <a:gd name="T18" fmla="*/ 76 w 359"/>
              <a:gd name="T19" fmla="*/ 142 h 451"/>
              <a:gd name="T20" fmla="*/ 70 w 359"/>
              <a:gd name="T21" fmla="*/ 109 h 451"/>
              <a:gd name="T22" fmla="*/ 76 w 359"/>
              <a:gd name="T23" fmla="*/ 77 h 451"/>
              <a:gd name="T24" fmla="*/ 96 w 359"/>
              <a:gd name="T25" fmla="*/ 40 h 451"/>
              <a:gd name="T26" fmla="*/ 128 w 359"/>
              <a:gd name="T27" fmla="*/ 12 h 451"/>
              <a:gd name="T28" fmla="*/ 170 w 359"/>
              <a:gd name="T29" fmla="*/ 0 h 451"/>
              <a:gd name="T30" fmla="*/ 191 w 359"/>
              <a:gd name="T31" fmla="*/ 0 h 451"/>
              <a:gd name="T32" fmla="*/ 233 w 359"/>
              <a:gd name="T33" fmla="*/ 12 h 451"/>
              <a:gd name="T34" fmla="*/ 265 w 359"/>
              <a:gd name="T35" fmla="*/ 40 h 451"/>
              <a:gd name="T36" fmla="*/ 285 w 359"/>
              <a:gd name="T37" fmla="*/ 77 h 451"/>
              <a:gd name="T38" fmla="*/ 290 w 359"/>
              <a:gd name="T39" fmla="*/ 109 h 451"/>
              <a:gd name="T40" fmla="*/ 283 w 359"/>
              <a:gd name="T41" fmla="*/ 146 h 451"/>
              <a:gd name="T42" fmla="*/ 257 w 359"/>
              <a:gd name="T43" fmla="*/ 186 h 451"/>
              <a:gd name="T44" fmla="*/ 249 w 359"/>
              <a:gd name="T45" fmla="*/ 194 h 451"/>
              <a:gd name="T46" fmla="*/ 221 w 359"/>
              <a:gd name="T47" fmla="*/ 191 h 451"/>
              <a:gd name="T48" fmla="*/ 217 w 359"/>
              <a:gd name="T49" fmla="*/ 176 h 451"/>
              <a:gd name="T50" fmla="*/ 224 w 359"/>
              <a:gd name="T51" fmla="*/ 163 h 451"/>
              <a:gd name="T52" fmla="*/ 247 w 359"/>
              <a:gd name="T53" fmla="*/ 125 h 451"/>
              <a:gd name="T54" fmla="*/ 250 w 359"/>
              <a:gd name="T55" fmla="*/ 109 h 451"/>
              <a:gd name="T56" fmla="*/ 229 w 359"/>
              <a:gd name="T57" fmla="*/ 60 h 451"/>
              <a:gd name="T58" fmla="*/ 180 w 359"/>
              <a:gd name="T59" fmla="*/ 40 h 451"/>
              <a:gd name="T60" fmla="*/ 154 w 359"/>
              <a:gd name="T61" fmla="*/ 46 h 451"/>
              <a:gd name="T62" fmla="*/ 116 w 359"/>
              <a:gd name="T63" fmla="*/ 81 h 451"/>
              <a:gd name="T64" fmla="*/ 111 w 359"/>
              <a:gd name="T65" fmla="*/ 109 h 451"/>
              <a:gd name="T66" fmla="*/ 127 w 359"/>
              <a:gd name="T67" fmla="*/ 153 h 451"/>
              <a:gd name="T68" fmla="*/ 138 w 359"/>
              <a:gd name="T69" fmla="*/ 163 h 451"/>
              <a:gd name="T70" fmla="*/ 154 w 359"/>
              <a:gd name="T71" fmla="*/ 175 h 451"/>
              <a:gd name="T72" fmla="*/ 150 w 359"/>
              <a:gd name="T73" fmla="*/ 247 h 451"/>
              <a:gd name="T74" fmla="*/ 135 w 359"/>
              <a:gd name="T75" fmla="*/ 264 h 451"/>
              <a:gd name="T76" fmla="*/ 95 w 359"/>
              <a:gd name="T77" fmla="*/ 278 h 451"/>
              <a:gd name="T78" fmla="*/ 52 w 359"/>
              <a:gd name="T79" fmla="*/ 280 h 451"/>
              <a:gd name="T80" fmla="*/ 40 w 359"/>
              <a:gd name="T81" fmla="*/ 297 h 451"/>
              <a:gd name="T82" fmla="*/ 46 w 359"/>
              <a:gd name="T83" fmla="*/ 405 h 451"/>
              <a:gd name="T84" fmla="*/ 300 w 359"/>
              <a:gd name="T85" fmla="*/ 411 h 451"/>
              <a:gd name="T86" fmla="*/ 318 w 359"/>
              <a:gd name="T87" fmla="*/ 399 h 451"/>
              <a:gd name="T88" fmla="*/ 319 w 359"/>
              <a:gd name="T89" fmla="*/ 307 h 451"/>
              <a:gd name="T90" fmla="*/ 315 w 359"/>
              <a:gd name="T91" fmla="*/ 291 h 451"/>
              <a:gd name="T92" fmla="*/ 305 w 359"/>
              <a:gd name="T93" fmla="*/ 278 h 451"/>
              <a:gd name="T94" fmla="*/ 265 w 359"/>
              <a:gd name="T95" fmla="*/ 277 h 451"/>
              <a:gd name="T96" fmla="*/ 250 w 359"/>
              <a:gd name="T97" fmla="*/ 271 h 451"/>
              <a:gd name="T98" fmla="*/ 244 w 359"/>
              <a:gd name="T99" fmla="*/ 257 h 451"/>
              <a:gd name="T100" fmla="*/ 265 w 359"/>
              <a:gd name="T101" fmla="*/ 237 h 451"/>
              <a:gd name="T102" fmla="*/ 302 w 359"/>
              <a:gd name="T103" fmla="*/ 237 h 451"/>
              <a:gd name="T104" fmla="*/ 322 w 359"/>
              <a:gd name="T105" fmla="*/ 243 h 451"/>
              <a:gd name="T106" fmla="*/ 336 w 359"/>
              <a:gd name="T107" fmla="*/ 254 h 451"/>
              <a:gd name="T108" fmla="*/ 351 w 359"/>
              <a:gd name="T109" fmla="*/ 274 h 451"/>
              <a:gd name="T110" fmla="*/ 359 w 359"/>
              <a:gd name="T111" fmla="*/ 307 h 451"/>
              <a:gd name="T112" fmla="*/ 354 w 359"/>
              <a:gd name="T113" fmla="*/ 415 h 451"/>
              <a:gd name="T114" fmla="*/ 323 w 359"/>
              <a:gd name="T115" fmla="*/ 447 h 451"/>
              <a:gd name="T116" fmla="*/ 59 w 359"/>
              <a:gd name="T117" fmla="*/ 451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9" h="451">
                <a:moveTo>
                  <a:pt x="59" y="451"/>
                </a:moveTo>
                <a:lnTo>
                  <a:pt x="59" y="451"/>
                </a:lnTo>
                <a:lnTo>
                  <a:pt x="47" y="450"/>
                </a:lnTo>
                <a:lnTo>
                  <a:pt x="36" y="447"/>
                </a:lnTo>
                <a:lnTo>
                  <a:pt x="26" y="441"/>
                </a:lnTo>
                <a:lnTo>
                  <a:pt x="17" y="434"/>
                </a:lnTo>
                <a:lnTo>
                  <a:pt x="10" y="425"/>
                </a:lnTo>
                <a:lnTo>
                  <a:pt x="4" y="415"/>
                </a:lnTo>
                <a:lnTo>
                  <a:pt x="1" y="404"/>
                </a:lnTo>
                <a:lnTo>
                  <a:pt x="0" y="392"/>
                </a:lnTo>
                <a:lnTo>
                  <a:pt x="0" y="392"/>
                </a:lnTo>
                <a:lnTo>
                  <a:pt x="0" y="297"/>
                </a:lnTo>
                <a:lnTo>
                  <a:pt x="0" y="297"/>
                </a:lnTo>
                <a:lnTo>
                  <a:pt x="1" y="284"/>
                </a:lnTo>
                <a:lnTo>
                  <a:pt x="4" y="274"/>
                </a:lnTo>
                <a:lnTo>
                  <a:pt x="10" y="264"/>
                </a:lnTo>
                <a:lnTo>
                  <a:pt x="17" y="255"/>
                </a:lnTo>
                <a:lnTo>
                  <a:pt x="26" y="248"/>
                </a:lnTo>
                <a:lnTo>
                  <a:pt x="36" y="243"/>
                </a:lnTo>
                <a:lnTo>
                  <a:pt x="47" y="240"/>
                </a:lnTo>
                <a:lnTo>
                  <a:pt x="59" y="238"/>
                </a:lnTo>
                <a:lnTo>
                  <a:pt x="59" y="238"/>
                </a:lnTo>
                <a:lnTo>
                  <a:pt x="95" y="238"/>
                </a:lnTo>
                <a:lnTo>
                  <a:pt x="95" y="238"/>
                </a:lnTo>
                <a:lnTo>
                  <a:pt x="105" y="237"/>
                </a:lnTo>
                <a:lnTo>
                  <a:pt x="109" y="234"/>
                </a:lnTo>
                <a:lnTo>
                  <a:pt x="109" y="234"/>
                </a:lnTo>
                <a:lnTo>
                  <a:pt x="109" y="234"/>
                </a:lnTo>
                <a:lnTo>
                  <a:pt x="112" y="230"/>
                </a:lnTo>
                <a:lnTo>
                  <a:pt x="114" y="222"/>
                </a:lnTo>
                <a:lnTo>
                  <a:pt x="114" y="222"/>
                </a:lnTo>
                <a:lnTo>
                  <a:pt x="114" y="197"/>
                </a:lnTo>
                <a:lnTo>
                  <a:pt x="114" y="197"/>
                </a:lnTo>
                <a:lnTo>
                  <a:pt x="106" y="191"/>
                </a:lnTo>
                <a:lnTo>
                  <a:pt x="98" y="181"/>
                </a:lnTo>
                <a:lnTo>
                  <a:pt x="98" y="181"/>
                </a:lnTo>
                <a:lnTo>
                  <a:pt x="98" y="181"/>
                </a:lnTo>
                <a:lnTo>
                  <a:pt x="88" y="168"/>
                </a:lnTo>
                <a:lnTo>
                  <a:pt x="79" y="152"/>
                </a:lnTo>
                <a:lnTo>
                  <a:pt x="76" y="142"/>
                </a:lnTo>
                <a:lnTo>
                  <a:pt x="73" y="132"/>
                </a:lnTo>
                <a:lnTo>
                  <a:pt x="72" y="120"/>
                </a:lnTo>
                <a:lnTo>
                  <a:pt x="70" y="109"/>
                </a:lnTo>
                <a:lnTo>
                  <a:pt x="70" y="109"/>
                </a:lnTo>
                <a:lnTo>
                  <a:pt x="70" y="109"/>
                </a:lnTo>
                <a:lnTo>
                  <a:pt x="72" y="97"/>
                </a:lnTo>
                <a:lnTo>
                  <a:pt x="73" y="87"/>
                </a:lnTo>
                <a:lnTo>
                  <a:pt x="76" y="77"/>
                </a:lnTo>
                <a:lnTo>
                  <a:pt x="79" y="67"/>
                </a:lnTo>
                <a:lnTo>
                  <a:pt x="85" y="57"/>
                </a:lnTo>
                <a:lnTo>
                  <a:pt x="89" y="48"/>
                </a:lnTo>
                <a:lnTo>
                  <a:pt x="96" y="40"/>
                </a:lnTo>
                <a:lnTo>
                  <a:pt x="104" y="31"/>
                </a:lnTo>
                <a:lnTo>
                  <a:pt x="111" y="24"/>
                </a:lnTo>
                <a:lnTo>
                  <a:pt x="119" y="18"/>
                </a:lnTo>
                <a:lnTo>
                  <a:pt x="128" y="12"/>
                </a:lnTo>
                <a:lnTo>
                  <a:pt x="138" y="8"/>
                </a:lnTo>
                <a:lnTo>
                  <a:pt x="148" y="4"/>
                </a:lnTo>
                <a:lnTo>
                  <a:pt x="158" y="2"/>
                </a:lnTo>
                <a:lnTo>
                  <a:pt x="170" y="0"/>
                </a:lnTo>
                <a:lnTo>
                  <a:pt x="180" y="0"/>
                </a:lnTo>
                <a:lnTo>
                  <a:pt x="180" y="0"/>
                </a:lnTo>
                <a:lnTo>
                  <a:pt x="180" y="0"/>
                </a:lnTo>
                <a:lnTo>
                  <a:pt x="191" y="0"/>
                </a:lnTo>
                <a:lnTo>
                  <a:pt x="203" y="2"/>
                </a:lnTo>
                <a:lnTo>
                  <a:pt x="213" y="4"/>
                </a:lnTo>
                <a:lnTo>
                  <a:pt x="223" y="8"/>
                </a:lnTo>
                <a:lnTo>
                  <a:pt x="233" y="12"/>
                </a:lnTo>
                <a:lnTo>
                  <a:pt x="242" y="18"/>
                </a:lnTo>
                <a:lnTo>
                  <a:pt x="250" y="24"/>
                </a:lnTo>
                <a:lnTo>
                  <a:pt x="257" y="31"/>
                </a:lnTo>
                <a:lnTo>
                  <a:pt x="265" y="40"/>
                </a:lnTo>
                <a:lnTo>
                  <a:pt x="272" y="48"/>
                </a:lnTo>
                <a:lnTo>
                  <a:pt x="276" y="57"/>
                </a:lnTo>
                <a:lnTo>
                  <a:pt x="282" y="67"/>
                </a:lnTo>
                <a:lnTo>
                  <a:pt x="285" y="77"/>
                </a:lnTo>
                <a:lnTo>
                  <a:pt x="288" y="87"/>
                </a:lnTo>
                <a:lnTo>
                  <a:pt x="289" y="97"/>
                </a:lnTo>
                <a:lnTo>
                  <a:pt x="290" y="109"/>
                </a:lnTo>
                <a:lnTo>
                  <a:pt x="290" y="109"/>
                </a:lnTo>
                <a:lnTo>
                  <a:pt x="290" y="109"/>
                </a:lnTo>
                <a:lnTo>
                  <a:pt x="289" y="122"/>
                </a:lnTo>
                <a:lnTo>
                  <a:pt x="288" y="135"/>
                </a:lnTo>
                <a:lnTo>
                  <a:pt x="283" y="146"/>
                </a:lnTo>
                <a:lnTo>
                  <a:pt x="279" y="158"/>
                </a:lnTo>
                <a:lnTo>
                  <a:pt x="273" y="168"/>
                </a:lnTo>
                <a:lnTo>
                  <a:pt x="266" y="178"/>
                </a:lnTo>
                <a:lnTo>
                  <a:pt x="257" y="186"/>
                </a:lnTo>
                <a:lnTo>
                  <a:pt x="249" y="194"/>
                </a:lnTo>
                <a:lnTo>
                  <a:pt x="249" y="194"/>
                </a:lnTo>
                <a:lnTo>
                  <a:pt x="249" y="194"/>
                </a:lnTo>
                <a:lnTo>
                  <a:pt x="249" y="194"/>
                </a:lnTo>
                <a:lnTo>
                  <a:pt x="242" y="198"/>
                </a:lnTo>
                <a:lnTo>
                  <a:pt x="234" y="198"/>
                </a:lnTo>
                <a:lnTo>
                  <a:pt x="227" y="197"/>
                </a:lnTo>
                <a:lnTo>
                  <a:pt x="221" y="191"/>
                </a:lnTo>
                <a:lnTo>
                  <a:pt x="221" y="191"/>
                </a:lnTo>
                <a:lnTo>
                  <a:pt x="221" y="191"/>
                </a:lnTo>
                <a:lnTo>
                  <a:pt x="217" y="184"/>
                </a:lnTo>
                <a:lnTo>
                  <a:pt x="217" y="176"/>
                </a:lnTo>
                <a:lnTo>
                  <a:pt x="219" y="169"/>
                </a:lnTo>
                <a:lnTo>
                  <a:pt x="224" y="163"/>
                </a:lnTo>
                <a:lnTo>
                  <a:pt x="224" y="163"/>
                </a:lnTo>
                <a:lnTo>
                  <a:pt x="224" y="163"/>
                </a:lnTo>
                <a:lnTo>
                  <a:pt x="234" y="152"/>
                </a:lnTo>
                <a:lnTo>
                  <a:pt x="243" y="139"/>
                </a:lnTo>
                <a:lnTo>
                  <a:pt x="246" y="132"/>
                </a:lnTo>
                <a:lnTo>
                  <a:pt x="247" y="125"/>
                </a:lnTo>
                <a:lnTo>
                  <a:pt x="249" y="117"/>
                </a:lnTo>
                <a:lnTo>
                  <a:pt x="250" y="109"/>
                </a:lnTo>
                <a:lnTo>
                  <a:pt x="250" y="109"/>
                </a:lnTo>
                <a:lnTo>
                  <a:pt x="250" y="109"/>
                </a:lnTo>
                <a:lnTo>
                  <a:pt x="249" y="94"/>
                </a:lnTo>
                <a:lnTo>
                  <a:pt x="244" y="81"/>
                </a:lnTo>
                <a:lnTo>
                  <a:pt x="237" y="70"/>
                </a:lnTo>
                <a:lnTo>
                  <a:pt x="229" y="60"/>
                </a:lnTo>
                <a:lnTo>
                  <a:pt x="219" y="51"/>
                </a:lnTo>
                <a:lnTo>
                  <a:pt x="207" y="46"/>
                </a:lnTo>
                <a:lnTo>
                  <a:pt x="194" y="41"/>
                </a:lnTo>
                <a:lnTo>
                  <a:pt x="180" y="40"/>
                </a:lnTo>
                <a:lnTo>
                  <a:pt x="180" y="40"/>
                </a:lnTo>
                <a:lnTo>
                  <a:pt x="180" y="40"/>
                </a:lnTo>
                <a:lnTo>
                  <a:pt x="167" y="41"/>
                </a:lnTo>
                <a:lnTo>
                  <a:pt x="154" y="46"/>
                </a:lnTo>
                <a:lnTo>
                  <a:pt x="142" y="51"/>
                </a:lnTo>
                <a:lnTo>
                  <a:pt x="131" y="60"/>
                </a:lnTo>
                <a:lnTo>
                  <a:pt x="124" y="70"/>
                </a:lnTo>
                <a:lnTo>
                  <a:pt x="116" y="81"/>
                </a:lnTo>
                <a:lnTo>
                  <a:pt x="112" y="94"/>
                </a:lnTo>
                <a:lnTo>
                  <a:pt x="111" y="109"/>
                </a:lnTo>
                <a:lnTo>
                  <a:pt x="111" y="109"/>
                </a:lnTo>
                <a:lnTo>
                  <a:pt x="111" y="109"/>
                </a:lnTo>
                <a:lnTo>
                  <a:pt x="112" y="123"/>
                </a:lnTo>
                <a:lnTo>
                  <a:pt x="116" y="135"/>
                </a:lnTo>
                <a:lnTo>
                  <a:pt x="121" y="145"/>
                </a:lnTo>
                <a:lnTo>
                  <a:pt x="127" y="153"/>
                </a:lnTo>
                <a:lnTo>
                  <a:pt x="127" y="153"/>
                </a:lnTo>
                <a:lnTo>
                  <a:pt x="127" y="153"/>
                </a:lnTo>
                <a:lnTo>
                  <a:pt x="132" y="159"/>
                </a:lnTo>
                <a:lnTo>
                  <a:pt x="138" y="163"/>
                </a:lnTo>
                <a:lnTo>
                  <a:pt x="144" y="169"/>
                </a:lnTo>
                <a:lnTo>
                  <a:pt x="144" y="169"/>
                </a:lnTo>
                <a:lnTo>
                  <a:pt x="144" y="169"/>
                </a:lnTo>
                <a:lnTo>
                  <a:pt x="154" y="175"/>
                </a:lnTo>
                <a:lnTo>
                  <a:pt x="154" y="222"/>
                </a:lnTo>
                <a:lnTo>
                  <a:pt x="154" y="222"/>
                </a:lnTo>
                <a:lnTo>
                  <a:pt x="152" y="235"/>
                </a:lnTo>
                <a:lnTo>
                  <a:pt x="150" y="247"/>
                </a:lnTo>
                <a:lnTo>
                  <a:pt x="144" y="257"/>
                </a:lnTo>
                <a:lnTo>
                  <a:pt x="135" y="264"/>
                </a:lnTo>
                <a:lnTo>
                  <a:pt x="135" y="264"/>
                </a:lnTo>
                <a:lnTo>
                  <a:pt x="135" y="264"/>
                </a:lnTo>
                <a:lnTo>
                  <a:pt x="127" y="271"/>
                </a:lnTo>
                <a:lnTo>
                  <a:pt x="116" y="276"/>
                </a:lnTo>
                <a:lnTo>
                  <a:pt x="106" y="277"/>
                </a:lnTo>
                <a:lnTo>
                  <a:pt x="95" y="278"/>
                </a:lnTo>
                <a:lnTo>
                  <a:pt x="95" y="278"/>
                </a:lnTo>
                <a:lnTo>
                  <a:pt x="59" y="278"/>
                </a:lnTo>
                <a:lnTo>
                  <a:pt x="59" y="278"/>
                </a:lnTo>
                <a:lnTo>
                  <a:pt x="52" y="280"/>
                </a:lnTo>
                <a:lnTo>
                  <a:pt x="46" y="284"/>
                </a:lnTo>
                <a:lnTo>
                  <a:pt x="42" y="290"/>
                </a:lnTo>
                <a:lnTo>
                  <a:pt x="40" y="297"/>
                </a:lnTo>
                <a:lnTo>
                  <a:pt x="40" y="297"/>
                </a:lnTo>
                <a:lnTo>
                  <a:pt x="40" y="392"/>
                </a:lnTo>
                <a:lnTo>
                  <a:pt x="40" y="392"/>
                </a:lnTo>
                <a:lnTo>
                  <a:pt x="42" y="399"/>
                </a:lnTo>
                <a:lnTo>
                  <a:pt x="46" y="405"/>
                </a:lnTo>
                <a:lnTo>
                  <a:pt x="52" y="409"/>
                </a:lnTo>
                <a:lnTo>
                  <a:pt x="59" y="411"/>
                </a:lnTo>
                <a:lnTo>
                  <a:pt x="59" y="411"/>
                </a:lnTo>
                <a:lnTo>
                  <a:pt x="300" y="411"/>
                </a:lnTo>
                <a:lnTo>
                  <a:pt x="300" y="411"/>
                </a:lnTo>
                <a:lnTo>
                  <a:pt x="308" y="409"/>
                </a:lnTo>
                <a:lnTo>
                  <a:pt x="313" y="405"/>
                </a:lnTo>
                <a:lnTo>
                  <a:pt x="318" y="399"/>
                </a:lnTo>
                <a:lnTo>
                  <a:pt x="319" y="392"/>
                </a:lnTo>
                <a:lnTo>
                  <a:pt x="319" y="392"/>
                </a:lnTo>
                <a:lnTo>
                  <a:pt x="319" y="307"/>
                </a:lnTo>
                <a:lnTo>
                  <a:pt x="319" y="307"/>
                </a:lnTo>
                <a:lnTo>
                  <a:pt x="318" y="300"/>
                </a:lnTo>
                <a:lnTo>
                  <a:pt x="315" y="291"/>
                </a:lnTo>
                <a:lnTo>
                  <a:pt x="315" y="291"/>
                </a:lnTo>
                <a:lnTo>
                  <a:pt x="315" y="291"/>
                </a:lnTo>
                <a:lnTo>
                  <a:pt x="309" y="284"/>
                </a:lnTo>
                <a:lnTo>
                  <a:pt x="305" y="278"/>
                </a:lnTo>
                <a:lnTo>
                  <a:pt x="305" y="278"/>
                </a:lnTo>
                <a:lnTo>
                  <a:pt x="305" y="278"/>
                </a:lnTo>
                <a:lnTo>
                  <a:pt x="302" y="277"/>
                </a:lnTo>
                <a:lnTo>
                  <a:pt x="302" y="277"/>
                </a:lnTo>
                <a:lnTo>
                  <a:pt x="302" y="277"/>
                </a:lnTo>
                <a:lnTo>
                  <a:pt x="265" y="277"/>
                </a:lnTo>
                <a:lnTo>
                  <a:pt x="265" y="277"/>
                </a:lnTo>
                <a:lnTo>
                  <a:pt x="265" y="277"/>
                </a:lnTo>
                <a:lnTo>
                  <a:pt x="256" y="276"/>
                </a:lnTo>
                <a:lnTo>
                  <a:pt x="250" y="271"/>
                </a:lnTo>
                <a:lnTo>
                  <a:pt x="246" y="266"/>
                </a:lnTo>
                <a:lnTo>
                  <a:pt x="244" y="257"/>
                </a:lnTo>
                <a:lnTo>
                  <a:pt x="244" y="257"/>
                </a:lnTo>
                <a:lnTo>
                  <a:pt x="244" y="257"/>
                </a:lnTo>
                <a:lnTo>
                  <a:pt x="246" y="250"/>
                </a:lnTo>
                <a:lnTo>
                  <a:pt x="250" y="243"/>
                </a:lnTo>
                <a:lnTo>
                  <a:pt x="256" y="238"/>
                </a:lnTo>
                <a:lnTo>
                  <a:pt x="265" y="237"/>
                </a:lnTo>
                <a:lnTo>
                  <a:pt x="265" y="237"/>
                </a:lnTo>
                <a:lnTo>
                  <a:pt x="265" y="237"/>
                </a:lnTo>
                <a:lnTo>
                  <a:pt x="302" y="237"/>
                </a:lnTo>
                <a:lnTo>
                  <a:pt x="302" y="237"/>
                </a:lnTo>
                <a:lnTo>
                  <a:pt x="302" y="237"/>
                </a:lnTo>
                <a:lnTo>
                  <a:pt x="309" y="238"/>
                </a:lnTo>
                <a:lnTo>
                  <a:pt x="316" y="240"/>
                </a:lnTo>
                <a:lnTo>
                  <a:pt x="322" y="243"/>
                </a:lnTo>
                <a:lnTo>
                  <a:pt x="328" y="245"/>
                </a:lnTo>
                <a:lnTo>
                  <a:pt x="328" y="245"/>
                </a:lnTo>
                <a:lnTo>
                  <a:pt x="328" y="245"/>
                </a:lnTo>
                <a:lnTo>
                  <a:pt x="336" y="254"/>
                </a:lnTo>
                <a:lnTo>
                  <a:pt x="345" y="263"/>
                </a:lnTo>
                <a:lnTo>
                  <a:pt x="345" y="263"/>
                </a:lnTo>
                <a:lnTo>
                  <a:pt x="345" y="263"/>
                </a:lnTo>
                <a:lnTo>
                  <a:pt x="351" y="274"/>
                </a:lnTo>
                <a:lnTo>
                  <a:pt x="355" y="284"/>
                </a:lnTo>
                <a:lnTo>
                  <a:pt x="358" y="296"/>
                </a:lnTo>
                <a:lnTo>
                  <a:pt x="359" y="307"/>
                </a:lnTo>
                <a:lnTo>
                  <a:pt x="359" y="307"/>
                </a:lnTo>
                <a:lnTo>
                  <a:pt x="359" y="392"/>
                </a:lnTo>
                <a:lnTo>
                  <a:pt x="359" y="392"/>
                </a:lnTo>
                <a:lnTo>
                  <a:pt x="358" y="404"/>
                </a:lnTo>
                <a:lnTo>
                  <a:pt x="354" y="415"/>
                </a:lnTo>
                <a:lnTo>
                  <a:pt x="349" y="425"/>
                </a:lnTo>
                <a:lnTo>
                  <a:pt x="342" y="434"/>
                </a:lnTo>
                <a:lnTo>
                  <a:pt x="334" y="441"/>
                </a:lnTo>
                <a:lnTo>
                  <a:pt x="323" y="447"/>
                </a:lnTo>
                <a:lnTo>
                  <a:pt x="312" y="450"/>
                </a:lnTo>
                <a:lnTo>
                  <a:pt x="300" y="451"/>
                </a:lnTo>
                <a:lnTo>
                  <a:pt x="300" y="451"/>
                </a:lnTo>
                <a:lnTo>
                  <a:pt x="59" y="451"/>
                </a:lnTo>
                <a:lnTo>
                  <a:pt x="59" y="451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33399"/>
              </a:solidFill>
            </a:endParaRP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5786438" y="4230688"/>
            <a:ext cx="782638" cy="647700"/>
          </a:xfrm>
          <a:custGeom>
            <a:avLst/>
            <a:gdLst>
              <a:gd name="T0" fmla="*/ 121 w 493"/>
              <a:gd name="T1" fmla="*/ 408 h 408"/>
              <a:gd name="T2" fmla="*/ 96 w 493"/>
              <a:gd name="T3" fmla="*/ 405 h 408"/>
              <a:gd name="T4" fmla="*/ 73 w 493"/>
              <a:gd name="T5" fmla="*/ 400 h 408"/>
              <a:gd name="T6" fmla="*/ 53 w 493"/>
              <a:gd name="T7" fmla="*/ 388 h 408"/>
              <a:gd name="T8" fmla="*/ 34 w 493"/>
              <a:gd name="T9" fmla="*/ 374 h 408"/>
              <a:gd name="T10" fmla="*/ 20 w 493"/>
              <a:gd name="T11" fmla="*/ 357 h 408"/>
              <a:gd name="T12" fmla="*/ 9 w 493"/>
              <a:gd name="T13" fmla="*/ 336 h 408"/>
              <a:gd name="T14" fmla="*/ 1 w 493"/>
              <a:gd name="T15" fmla="*/ 315 h 408"/>
              <a:gd name="T16" fmla="*/ 0 w 493"/>
              <a:gd name="T17" fmla="*/ 290 h 408"/>
              <a:gd name="T18" fmla="*/ 0 w 493"/>
              <a:gd name="T19" fmla="*/ 116 h 408"/>
              <a:gd name="T20" fmla="*/ 0 w 493"/>
              <a:gd name="T21" fmla="*/ 105 h 408"/>
              <a:gd name="T22" fmla="*/ 4 w 493"/>
              <a:gd name="T23" fmla="*/ 82 h 408"/>
              <a:gd name="T24" fmla="*/ 14 w 493"/>
              <a:gd name="T25" fmla="*/ 60 h 408"/>
              <a:gd name="T26" fmla="*/ 27 w 493"/>
              <a:gd name="T27" fmla="*/ 42 h 408"/>
              <a:gd name="T28" fmla="*/ 43 w 493"/>
              <a:gd name="T29" fmla="*/ 26 h 408"/>
              <a:gd name="T30" fmla="*/ 63 w 493"/>
              <a:gd name="T31" fmla="*/ 14 h 408"/>
              <a:gd name="T32" fmla="*/ 85 w 493"/>
              <a:gd name="T33" fmla="*/ 4 h 408"/>
              <a:gd name="T34" fmla="*/ 108 w 493"/>
              <a:gd name="T35" fmla="*/ 0 h 408"/>
              <a:gd name="T36" fmla="*/ 121 w 493"/>
              <a:gd name="T37" fmla="*/ 0 h 408"/>
              <a:gd name="T38" fmla="*/ 372 w 493"/>
              <a:gd name="T39" fmla="*/ 0 h 408"/>
              <a:gd name="T40" fmla="*/ 397 w 493"/>
              <a:gd name="T41" fmla="*/ 1 h 408"/>
              <a:gd name="T42" fmla="*/ 418 w 493"/>
              <a:gd name="T43" fmla="*/ 9 h 408"/>
              <a:gd name="T44" fmla="*/ 440 w 493"/>
              <a:gd name="T45" fmla="*/ 20 h 408"/>
              <a:gd name="T46" fmla="*/ 457 w 493"/>
              <a:gd name="T47" fmla="*/ 35 h 408"/>
              <a:gd name="T48" fmla="*/ 471 w 493"/>
              <a:gd name="T49" fmla="*/ 52 h 408"/>
              <a:gd name="T50" fmla="*/ 483 w 493"/>
              <a:gd name="T51" fmla="*/ 70 h 408"/>
              <a:gd name="T52" fmla="*/ 490 w 493"/>
              <a:gd name="T53" fmla="*/ 93 h 408"/>
              <a:gd name="T54" fmla="*/ 493 w 493"/>
              <a:gd name="T55" fmla="*/ 116 h 408"/>
              <a:gd name="T56" fmla="*/ 493 w 493"/>
              <a:gd name="T57" fmla="*/ 290 h 408"/>
              <a:gd name="T58" fmla="*/ 492 w 493"/>
              <a:gd name="T59" fmla="*/ 303 h 408"/>
              <a:gd name="T60" fmla="*/ 487 w 493"/>
              <a:gd name="T61" fmla="*/ 326 h 408"/>
              <a:gd name="T62" fmla="*/ 479 w 493"/>
              <a:gd name="T63" fmla="*/ 347 h 408"/>
              <a:gd name="T64" fmla="*/ 466 w 493"/>
              <a:gd name="T65" fmla="*/ 365 h 408"/>
              <a:gd name="T66" fmla="*/ 448 w 493"/>
              <a:gd name="T67" fmla="*/ 382 h 408"/>
              <a:gd name="T68" fmla="*/ 430 w 493"/>
              <a:gd name="T69" fmla="*/ 394 h 408"/>
              <a:gd name="T70" fmla="*/ 408 w 493"/>
              <a:gd name="T71" fmla="*/ 403 h 408"/>
              <a:gd name="T72" fmla="*/ 384 w 493"/>
              <a:gd name="T73" fmla="*/ 408 h 408"/>
              <a:gd name="T74" fmla="*/ 372 w 493"/>
              <a:gd name="T75" fmla="*/ 408 h 408"/>
              <a:gd name="T76" fmla="*/ 121 w 493"/>
              <a:gd name="T77" fmla="*/ 408 h 408"/>
              <a:gd name="T78" fmla="*/ 42 w 493"/>
              <a:gd name="T79" fmla="*/ 290 h 408"/>
              <a:gd name="T80" fmla="*/ 43 w 493"/>
              <a:gd name="T81" fmla="*/ 306 h 408"/>
              <a:gd name="T82" fmla="*/ 55 w 493"/>
              <a:gd name="T83" fmla="*/ 332 h 408"/>
              <a:gd name="T84" fmla="*/ 76 w 493"/>
              <a:gd name="T85" fmla="*/ 352 h 408"/>
              <a:gd name="T86" fmla="*/ 105 w 493"/>
              <a:gd name="T87" fmla="*/ 364 h 408"/>
              <a:gd name="T88" fmla="*/ 121 w 493"/>
              <a:gd name="T89" fmla="*/ 365 h 408"/>
              <a:gd name="T90" fmla="*/ 372 w 493"/>
              <a:gd name="T91" fmla="*/ 365 h 408"/>
              <a:gd name="T92" fmla="*/ 402 w 493"/>
              <a:gd name="T93" fmla="*/ 359 h 408"/>
              <a:gd name="T94" fmla="*/ 427 w 493"/>
              <a:gd name="T95" fmla="*/ 344 h 408"/>
              <a:gd name="T96" fmla="*/ 444 w 493"/>
              <a:gd name="T97" fmla="*/ 319 h 408"/>
              <a:gd name="T98" fmla="*/ 450 w 493"/>
              <a:gd name="T99" fmla="*/ 290 h 408"/>
              <a:gd name="T100" fmla="*/ 450 w 493"/>
              <a:gd name="T101" fmla="*/ 116 h 408"/>
              <a:gd name="T102" fmla="*/ 448 w 493"/>
              <a:gd name="T103" fmla="*/ 102 h 408"/>
              <a:gd name="T104" fmla="*/ 437 w 493"/>
              <a:gd name="T105" fmla="*/ 76 h 408"/>
              <a:gd name="T106" fmla="*/ 415 w 493"/>
              <a:gd name="T107" fmla="*/ 55 h 408"/>
              <a:gd name="T108" fmla="*/ 388 w 493"/>
              <a:gd name="T109" fmla="*/ 43 h 408"/>
              <a:gd name="T110" fmla="*/ 372 w 493"/>
              <a:gd name="T111" fmla="*/ 42 h 408"/>
              <a:gd name="T112" fmla="*/ 121 w 493"/>
              <a:gd name="T113" fmla="*/ 42 h 408"/>
              <a:gd name="T114" fmla="*/ 89 w 493"/>
              <a:gd name="T115" fmla="*/ 49 h 408"/>
              <a:gd name="T116" fmla="*/ 65 w 493"/>
              <a:gd name="T117" fmla="*/ 65 h 408"/>
              <a:gd name="T118" fmla="*/ 47 w 493"/>
              <a:gd name="T119" fmla="*/ 88 h 408"/>
              <a:gd name="T120" fmla="*/ 42 w 493"/>
              <a:gd name="T121" fmla="*/ 116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3" h="408">
                <a:moveTo>
                  <a:pt x="121" y="408"/>
                </a:moveTo>
                <a:lnTo>
                  <a:pt x="121" y="408"/>
                </a:lnTo>
                <a:lnTo>
                  <a:pt x="108" y="408"/>
                </a:lnTo>
                <a:lnTo>
                  <a:pt x="96" y="405"/>
                </a:lnTo>
                <a:lnTo>
                  <a:pt x="85" y="403"/>
                </a:lnTo>
                <a:lnTo>
                  <a:pt x="73" y="400"/>
                </a:lnTo>
                <a:lnTo>
                  <a:pt x="63" y="394"/>
                </a:lnTo>
                <a:lnTo>
                  <a:pt x="53" y="388"/>
                </a:lnTo>
                <a:lnTo>
                  <a:pt x="43" y="382"/>
                </a:lnTo>
                <a:lnTo>
                  <a:pt x="34" y="374"/>
                </a:lnTo>
                <a:lnTo>
                  <a:pt x="27" y="365"/>
                </a:lnTo>
                <a:lnTo>
                  <a:pt x="20" y="357"/>
                </a:lnTo>
                <a:lnTo>
                  <a:pt x="14" y="347"/>
                </a:lnTo>
                <a:lnTo>
                  <a:pt x="9" y="336"/>
                </a:lnTo>
                <a:lnTo>
                  <a:pt x="4" y="326"/>
                </a:lnTo>
                <a:lnTo>
                  <a:pt x="1" y="315"/>
                </a:lnTo>
                <a:lnTo>
                  <a:pt x="0" y="303"/>
                </a:lnTo>
                <a:lnTo>
                  <a:pt x="0" y="290"/>
                </a:lnTo>
                <a:lnTo>
                  <a:pt x="0" y="290"/>
                </a:lnTo>
                <a:lnTo>
                  <a:pt x="0" y="116"/>
                </a:lnTo>
                <a:lnTo>
                  <a:pt x="0" y="116"/>
                </a:lnTo>
                <a:lnTo>
                  <a:pt x="0" y="105"/>
                </a:lnTo>
                <a:lnTo>
                  <a:pt x="1" y="93"/>
                </a:lnTo>
                <a:lnTo>
                  <a:pt x="4" y="82"/>
                </a:lnTo>
                <a:lnTo>
                  <a:pt x="9" y="70"/>
                </a:lnTo>
                <a:lnTo>
                  <a:pt x="14" y="60"/>
                </a:lnTo>
                <a:lnTo>
                  <a:pt x="20" y="52"/>
                </a:lnTo>
                <a:lnTo>
                  <a:pt x="27" y="42"/>
                </a:lnTo>
                <a:lnTo>
                  <a:pt x="34" y="35"/>
                </a:lnTo>
                <a:lnTo>
                  <a:pt x="43" y="26"/>
                </a:lnTo>
                <a:lnTo>
                  <a:pt x="53" y="20"/>
                </a:lnTo>
                <a:lnTo>
                  <a:pt x="63" y="14"/>
                </a:lnTo>
                <a:lnTo>
                  <a:pt x="73" y="9"/>
                </a:lnTo>
                <a:lnTo>
                  <a:pt x="85" y="4"/>
                </a:lnTo>
                <a:lnTo>
                  <a:pt x="96" y="1"/>
                </a:lnTo>
                <a:lnTo>
                  <a:pt x="108" y="0"/>
                </a:lnTo>
                <a:lnTo>
                  <a:pt x="121" y="0"/>
                </a:lnTo>
                <a:lnTo>
                  <a:pt x="121" y="0"/>
                </a:lnTo>
                <a:lnTo>
                  <a:pt x="372" y="0"/>
                </a:lnTo>
                <a:lnTo>
                  <a:pt x="372" y="0"/>
                </a:lnTo>
                <a:lnTo>
                  <a:pt x="384" y="0"/>
                </a:lnTo>
                <a:lnTo>
                  <a:pt x="397" y="1"/>
                </a:lnTo>
                <a:lnTo>
                  <a:pt x="408" y="4"/>
                </a:lnTo>
                <a:lnTo>
                  <a:pt x="418" y="9"/>
                </a:lnTo>
                <a:lnTo>
                  <a:pt x="430" y="14"/>
                </a:lnTo>
                <a:lnTo>
                  <a:pt x="440" y="20"/>
                </a:lnTo>
                <a:lnTo>
                  <a:pt x="448" y="26"/>
                </a:lnTo>
                <a:lnTo>
                  <a:pt x="457" y="35"/>
                </a:lnTo>
                <a:lnTo>
                  <a:pt x="466" y="42"/>
                </a:lnTo>
                <a:lnTo>
                  <a:pt x="471" y="52"/>
                </a:lnTo>
                <a:lnTo>
                  <a:pt x="479" y="60"/>
                </a:lnTo>
                <a:lnTo>
                  <a:pt x="483" y="70"/>
                </a:lnTo>
                <a:lnTo>
                  <a:pt x="487" y="82"/>
                </a:lnTo>
                <a:lnTo>
                  <a:pt x="490" y="93"/>
                </a:lnTo>
                <a:lnTo>
                  <a:pt x="492" y="105"/>
                </a:lnTo>
                <a:lnTo>
                  <a:pt x="493" y="116"/>
                </a:lnTo>
                <a:lnTo>
                  <a:pt x="493" y="116"/>
                </a:lnTo>
                <a:lnTo>
                  <a:pt x="493" y="290"/>
                </a:lnTo>
                <a:lnTo>
                  <a:pt x="493" y="290"/>
                </a:lnTo>
                <a:lnTo>
                  <a:pt x="492" y="303"/>
                </a:lnTo>
                <a:lnTo>
                  <a:pt x="490" y="315"/>
                </a:lnTo>
                <a:lnTo>
                  <a:pt x="487" y="326"/>
                </a:lnTo>
                <a:lnTo>
                  <a:pt x="483" y="336"/>
                </a:lnTo>
                <a:lnTo>
                  <a:pt x="479" y="347"/>
                </a:lnTo>
                <a:lnTo>
                  <a:pt x="471" y="357"/>
                </a:lnTo>
                <a:lnTo>
                  <a:pt x="466" y="365"/>
                </a:lnTo>
                <a:lnTo>
                  <a:pt x="457" y="374"/>
                </a:lnTo>
                <a:lnTo>
                  <a:pt x="448" y="382"/>
                </a:lnTo>
                <a:lnTo>
                  <a:pt x="440" y="388"/>
                </a:lnTo>
                <a:lnTo>
                  <a:pt x="430" y="394"/>
                </a:lnTo>
                <a:lnTo>
                  <a:pt x="418" y="400"/>
                </a:lnTo>
                <a:lnTo>
                  <a:pt x="408" y="403"/>
                </a:lnTo>
                <a:lnTo>
                  <a:pt x="397" y="405"/>
                </a:lnTo>
                <a:lnTo>
                  <a:pt x="384" y="408"/>
                </a:lnTo>
                <a:lnTo>
                  <a:pt x="372" y="408"/>
                </a:lnTo>
                <a:lnTo>
                  <a:pt x="372" y="408"/>
                </a:lnTo>
                <a:lnTo>
                  <a:pt x="121" y="408"/>
                </a:lnTo>
                <a:lnTo>
                  <a:pt x="121" y="408"/>
                </a:lnTo>
                <a:close/>
                <a:moveTo>
                  <a:pt x="42" y="116"/>
                </a:moveTo>
                <a:lnTo>
                  <a:pt x="42" y="290"/>
                </a:lnTo>
                <a:lnTo>
                  <a:pt x="42" y="290"/>
                </a:lnTo>
                <a:lnTo>
                  <a:pt x="43" y="306"/>
                </a:lnTo>
                <a:lnTo>
                  <a:pt x="47" y="319"/>
                </a:lnTo>
                <a:lnTo>
                  <a:pt x="55" y="332"/>
                </a:lnTo>
                <a:lnTo>
                  <a:pt x="65" y="344"/>
                </a:lnTo>
                <a:lnTo>
                  <a:pt x="76" y="352"/>
                </a:lnTo>
                <a:lnTo>
                  <a:pt x="89" y="359"/>
                </a:lnTo>
                <a:lnTo>
                  <a:pt x="105" y="364"/>
                </a:lnTo>
                <a:lnTo>
                  <a:pt x="121" y="365"/>
                </a:lnTo>
                <a:lnTo>
                  <a:pt x="121" y="365"/>
                </a:lnTo>
                <a:lnTo>
                  <a:pt x="372" y="365"/>
                </a:lnTo>
                <a:lnTo>
                  <a:pt x="372" y="365"/>
                </a:lnTo>
                <a:lnTo>
                  <a:pt x="388" y="364"/>
                </a:lnTo>
                <a:lnTo>
                  <a:pt x="402" y="359"/>
                </a:lnTo>
                <a:lnTo>
                  <a:pt x="415" y="352"/>
                </a:lnTo>
                <a:lnTo>
                  <a:pt x="427" y="344"/>
                </a:lnTo>
                <a:lnTo>
                  <a:pt x="437" y="332"/>
                </a:lnTo>
                <a:lnTo>
                  <a:pt x="444" y="319"/>
                </a:lnTo>
                <a:lnTo>
                  <a:pt x="448" y="306"/>
                </a:lnTo>
                <a:lnTo>
                  <a:pt x="450" y="290"/>
                </a:lnTo>
                <a:lnTo>
                  <a:pt x="450" y="290"/>
                </a:lnTo>
                <a:lnTo>
                  <a:pt x="450" y="116"/>
                </a:lnTo>
                <a:lnTo>
                  <a:pt x="450" y="116"/>
                </a:lnTo>
                <a:lnTo>
                  <a:pt x="448" y="102"/>
                </a:lnTo>
                <a:lnTo>
                  <a:pt x="444" y="88"/>
                </a:lnTo>
                <a:lnTo>
                  <a:pt x="437" y="76"/>
                </a:lnTo>
                <a:lnTo>
                  <a:pt x="427" y="65"/>
                </a:lnTo>
                <a:lnTo>
                  <a:pt x="415" y="55"/>
                </a:lnTo>
                <a:lnTo>
                  <a:pt x="402" y="49"/>
                </a:lnTo>
                <a:lnTo>
                  <a:pt x="388" y="43"/>
                </a:lnTo>
                <a:lnTo>
                  <a:pt x="372" y="42"/>
                </a:lnTo>
                <a:lnTo>
                  <a:pt x="372" y="42"/>
                </a:lnTo>
                <a:lnTo>
                  <a:pt x="121" y="42"/>
                </a:lnTo>
                <a:lnTo>
                  <a:pt x="121" y="42"/>
                </a:lnTo>
                <a:lnTo>
                  <a:pt x="105" y="43"/>
                </a:lnTo>
                <a:lnTo>
                  <a:pt x="89" y="49"/>
                </a:lnTo>
                <a:lnTo>
                  <a:pt x="76" y="55"/>
                </a:lnTo>
                <a:lnTo>
                  <a:pt x="65" y="65"/>
                </a:lnTo>
                <a:lnTo>
                  <a:pt x="55" y="76"/>
                </a:lnTo>
                <a:lnTo>
                  <a:pt x="47" y="88"/>
                </a:lnTo>
                <a:lnTo>
                  <a:pt x="43" y="102"/>
                </a:lnTo>
                <a:lnTo>
                  <a:pt x="42" y="116"/>
                </a:lnTo>
                <a:lnTo>
                  <a:pt x="42" y="11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7"/>
          <p:cNvSpPr/>
          <p:nvPr/>
        </p:nvSpPr>
        <p:spPr bwMode="auto">
          <a:xfrm>
            <a:off x="5818188" y="4808538"/>
            <a:ext cx="636588" cy="195263"/>
          </a:xfrm>
          <a:custGeom>
            <a:avLst/>
            <a:gdLst>
              <a:gd name="T0" fmla="*/ 0 w 401"/>
              <a:gd name="T1" fmla="*/ 106 h 123"/>
              <a:gd name="T2" fmla="*/ 0 w 401"/>
              <a:gd name="T3" fmla="*/ 106 h 123"/>
              <a:gd name="T4" fmla="*/ 0 w 401"/>
              <a:gd name="T5" fmla="*/ 102 h 123"/>
              <a:gd name="T6" fmla="*/ 0 w 401"/>
              <a:gd name="T7" fmla="*/ 99 h 123"/>
              <a:gd name="T8" fmla="*/ 3 w 401"/>
              <a:gd name="T9" fmla="*/ 90 h 123"/>
              <a:gd name="T10" fmla="*/ 9 w 401"/>
              <a:gd name="T11" fmla="*/ 85 h 123"/>
              <a:gd name="T12" fmla="*/ 12 w 401"/>
              <a:gd name="T13" fmla="*/ 83 h 123"/>
              <a:gd name="T14" fmla="*/ 16 w 401"/>
              <a:gd name="T15" fmla="*/ 82 h 123"/>
              <a:gd name="T16" fmla="*/ 16 w 401"/>
              <a:gd name="T17" fmla="*/ 82 h 123"/>
              <a:gd name="T18" fmla="*/ 375 w 401"/>
              <a:gd name="T19" fmla="*/ 0 h 123"/>
              <a:gd name="T20" fmla="*/ 375 w 401"/>
              <a:gd name="T21" fmla="*/ 0 h 123"/>
              <a:gd name="T22" fmla="*/ 380 w 401"/>
              <a:gd name="T23" fmla="*/ 0 h 123"/>
              <a:gd name="T24" fmla="*/ 382 w 401"/>
              <a:gd name="T25" fmla="*/ 0 h 123"/>
              <a:gd name="T26" fmla="*/ 391 w 401"/>
              <a:gd name="T27" fmla="*/ 3 h 123"/>
              <a:gd name="T28" fmla="*/ 397 w 401"/>
              <a:gd name="T29" fmla="*/ 8 h 123"/>
              <a:gd name="T30" fmla="*/ 398 w 401"/>
              <a:gd name="T31" fmla="*/ 13 h 123"/>
              <a:gd name="T32" fmla="*/ 400 w 401"/>
              <a:gd name="T33" fmla="*/ 16 h 123"/>
              <a:gd name="T34" fmla="*/ 400 w 401"/>
              <a:gd name="T35" fmla="*/ 16 h 123"/>
              <a:gd name="T36" fmla="*/ 400 w 401"/>
              <a:gd name="T37" fmla="*/ 16 h 123"/>
              <a:gd name="T38" fmla="*/ 401 w 401"/>
              <a:gd name="T39" fmla="*/ 20 h 123"/>
              <a:gd name="T40" fmla="*/ 400 w 401"/>
              <a:gd name="T41" fmla="*/ 24 h 123"/>
              <a:gd name="T42" fmla="*/ 397 w 401"/>
              <a:gd name="T43" fmla="*/ 33 h 123"/>
              <a:gd name="T44" fmla="*/ 391 w 401"/>
              <a:gd name="T45" fmla="*/ 39 h 123"/>
              <a:gd name="T46" fmla="*/ 388 w 401"/>
              <a:gd name="T47" fmla="*/ 40 h 123"/>
              <a:gd name="T48" fmla="*/ 384 w 401"/>
              <a:gd name="T49" fmla="*/ 41 h 123"/>
              <a:gd name="T50" fmla="*/ 384 w 401"/>
              <a:gd name="T51" fmla="*/ 41 h 123"/>
              <a:gd name="T52" fmla="*/ 26 w 401"/>
              <a:gd name="T53" fmla="*/ 123 h 123"/>
              <a:gd name="T54" fmla="*/ 26 w 401"/>
              <a:gd name="T55" fmla="*/ 123 h 123"/>
              <a:gd name="T56" fmla="*/ 22 w 401"/>
              <a:gd name="T57" fmla="*/ 123 h 123"/>
              <a:gd name="T58" fmla="*/ 22 w 401"/>
              <a:gd name="T59" fmla="*/ 123 h 123"/>
              <a:gd name="T60" fmla="*/ 22 w 401"/>
              <a:gd name="T61" fmla="*/ 123 h 123"/>
              <a:gd name="T62" fmla="*/ 14 w 401"/>
              <a:gd name="T63" fmla="*/ 122 h 123"/>
              <a:gd name="T64" fmla="*/ 7 w 401"/>
              <a:gd name="T65" fmla="*/ 119 h 123"/>
              <a:gd name="T66" fmla="*/ 3 w 401"/>
              <a:gd name="T67" fmla="*/ 113 h 123"/>
              <a:gd name="T68" fmla="*/ 0 w 401"/>
              <a:gd name="T69" fmla="*/ 106 h 123"/>
              <a:gd name="T70" fmla="*/ 0 w 401"/>
              <a:gd name="T71" fmla="*/ 10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1" h="123">
                <a:moveTo>
                  <a:pt x="0" y="106"/>
                </a:moveTo>
                <a:lnTo>
                  <a:pt x="0" y="106"/>
                </a:lnTo>
                <a:lnTo>
                  <a:pt x="0" y="102"/>
                </a:lnTo>
                <a:lnTo>
                  <a:pt x="0" y="99"/>
                </a:lnTo>
                <a:lnTo>
                  <a:pt x="3" y="90"/>
                </a:lnTo>
                <a:lnTo>
                  <a:pt x="9" y="85"/>
                </a:lnTo>
                <a:lnTo>
                  <a:pt x="12" y="83"/>
                </a:lnTo>
                <a:lnTo>
                  <a:pt x="16" y="82"/>
                </a:lnTo>
                <a:lnTo>
                  <a:pt x="16" y="82"/>
                </a:lnTo>
                <a:lnTo>
                  <a:pt x="375" y="0"/>
                </a:lnTo>
                <a:lnTo>
                  <a:pt x="375" y="0"/>
                </a:lnTo>
                <a:lnTo>
                  <a:pt x="380" y="0"/>
                </a:lnTo>
                <a:lnTo>
                  <a:pt x="382" y="0"/>
                </a:lnTo>
                <a:lnTo>
                  <a:pt x="391" y="3"/>
                </a:lnTo>
                <a:lnTo>
                  <a:pt x="397" y="8"/>
                </a:lnTo>
                <a:lnTo>
                  <a:pt x="398" y="13"/>
                </a:lnTo>
                <a:lnTo>
                  <a:pt x="400" y="16"/>
                </a:lnTo>
                <a:lnTo>
                  <a:pt x="400" y="16"/>
                </a:lnTo>
                <a:lnTo>
                  <a:pt x="400" y="16"/>
                </a:lnTo>
                <a:lnTo>
                  <a:pt x="401" y="20"/>
                </a:lnTo>
                <a:lnTo>
                  <a:pt x="400" y="24"/>
                </a:lnTo>
                <a:lnTo>
                  <a:pt x="397" y="33"/>
                </a:lnTo>
                <a:lnTo>
                  <a:pt x="391" y="39"/>
                </a:lnTo>
                <a:lnTo>
                  <a:pt x="388" y="40"/>
                </a:lnTo>
                <a:lnTo>
                  <a:pt x="384" y="41"/>
                </a:lnTo>
                <a:lnTo>
                  <a:pt x="384" y="41"/>
                </a:lnTo>
                <a:lnTo>
                  <a:pt x="26" y="123"/>
                </a:lnTo>
                <a:lnTo>
                  <a:pt x="26" y="123"/>
                </a:lnTo>
                <a:lnTo>
                  <a:pt x="22" y="123"/>
                </a:lnTo>
                <a:lnTo>
                  <a:pt x="22" y="123"/>
                </a:lnTo>
                <a:lnTo>
                  <a:pt x="22" y="123"/>
                </a:lnTo>
                <a:lnTo>
                  <a:pt x="14" y="122"/>
                </a:lnTo>
                <a:lnTo>
                  <a:pt x="7" y="119"/>
                </a:lnTo>
                <a:lnTo>
                  <a:pt x="3" y="113"/>
                </a:lnTo>
                <a:lnTo>
                  <a:pt x="0" y="106"/>
                </a:lnTo>
                <a:lnTo>
                  <a:pt x="0" y="1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Freeform 8"/>
          <p:cNvSpPr/>
          <p:nvPr/>
        </p:nvSpPr>
        <p:spPr bwMode="auto">
          <a:xfrm>
            <a:off x="5651500" y="4313238"/>
            <a:ext cx="219075" cy="296863"/>
          </a:xfrm>
          <a:custGeom>
            <a:avLst/>
            <a:gdLst>
              <a:gd name="T0" fmla="*/ 9 w 138"/>
              <a:gd name="T1" fmla="*/ 182 h 187"/>
              <a:gd name="T2" fmla="*/ 9 w 138"/>
              <a:gd name="T3" fmla="*/ 182 h 187"/>
              <a:gd name="T4" fmla="*/ 6 w 138"/>
              <a:gd name="T5" fmla="*/ 179 h 187"/>
              <a:gd name="T6" fmla="*/ 3 w 138"/>
              <a:gd name="T7" fmla="*/ 177 h 187"/>
              <a:gd name="T8" fmla="*/ 0 w 138"/>
              <a:gd name="T9" fmla="*/ 169 h 187"/>
              <a:gd name="T10" fmla="*/ 0 w 138"/>
              <a:gd name="T11" fmla="*/ 161 h 187"/>
              <a:gd name="T12" fmla="*/ 0 w 138"/>
              <a:gd name="T13" fmla="*/ 156 h 187"/>
              <a:gd name="T14" fmla="*/ 3 w 138"/>
              <a:gd name="T15" fmla="*/ 154 h 187"/>
              <a:gd name="T16" fmla="*/ 3 w 138"/>
              <a:gd name="T17" fmla="*/ 154 h 187"/>
              <a:gd name="T18" fmla="*/ 99 w 138"/>
              <a:gd name="T19" fmla="*/ 10 h 187"/>
              <a:gd name="T20" fmla="*/ 99 w 138"/>
              <a:gd name="T21" fmla="*/ 10 h 187"/>
              <a:gd name="T22" fmla="*/ 102 w 138"/>
              <a:gd name="T23" fmla="*/ 6 h 187"/>
              <a:gd name="T24" fmla="*/ 105 w 138"/>
              <a:gd name="T25" fmla="*/ 4 h 187"/>
              <a:gd name="T26" fmla="*/ 112 w 138"/>
              <a:gd name="T27" fmla="*/ 0 h 187"/>
              <a:gd name="T28" fmla="*/ 121 w 138"/>
              <a:gd name="T29" fmla="*/ 0 h 187"/>
              <a:gd name="T30" fmla="*/ 125 w 138"/>
              <a:gd name="T31" fmla="*/ 1 h 187"/>
              <a:gd name="T32" fmla="*/ 128 w 138"/>
              <a:gd name="T33" fmla="*/ 4 h 187"/>
              <a:gd name="T34" fmla="*/ 128 w 138"/>
              <a:gd name="T35" fmla="*/ 4 h 187"/>
              <a:gd name="T36" fmla="*/ 128 w 138"/>
              <a:gd name="T37" fmla="*/ 4 h 187"/>
              <a:gd name="T38" fmla="*/ 132 w 138"/>
              <a:gd name="T39" fmla="*/ 7 h 187"/>
              <a:gd name="T40" fmla="*/ 135 w 138"/>
              <a:gd name="T41" fmla="*/ 10 h 187"/>
              <a:gd name="T42" fmla="*/ 138 w 138"/>
              <a:gd name="T43" fmla="*/ 17 h 187"/>
              <a:gd name="T44" fmla="*/ 138 w 138"/>
              <a:gd name="T45" fmla="*/ 26 h 187"/>
              <a:gd name="T46" fmla="*/ 137 w 138"/>
              <a:gd name="T47" fmla="*/ 30 h 187"/>
              <a:gd name="T48" fmla="*/ 134 w 138"/>
              <a:gd name="T49" fmla="*/ 33 h 187"/>
              <a:gd name="T50" fmla="*/ 134 w 138"/>
              <a:gd name="T51" fmla="*/ 33 h 187"/>
              <a:gd name="T52" fmla="*/ 38 w 138"/>
              <a:gd name="T53" fmla="*/ 177 h 187"/>
              <a:gd name="T54" fmla="*/ 38 w 138"/>
              <a:gd name="T55" fmla="*/ 177 h 187"/>
              <a:gd name="T56" fmla="*/ 35 w 138"/>
              <a:gd name="T57" fmla="*/ 181 h 187"/>
              <a:gd name="T58" fmla="*/ 30 w 138"/>
              <a:gd name="T59" fmla="*/ 184 h 187"/>
              <a:gd name="T60" fmla="*/ 26 w 138"/>
              <a:gd name="T61" fmla="*/ 185 h 187"/>
              <a:gd name="T62" fmla="*/ 20 w 138"/>
              <a:gd name="T63" fmla="*/ 187 h 187"/>
              <a:gd name="T64" fmla="*/ 20 w 138"/>
              <a:gd name="T65" fmla="*/ 187 h 187"/>
              <a:gd name="T66" fmla="*/ 20 w 138"/>
              <a:gd name="T67" fmla="*/ 187 h 187"/>
              <a:gd name="T68" fmla="*/ 15 w 138"/>
              <a:gd name="T69" fmla="*/ 185 h 187"/>
              <a:gd name="T70" fmla="*/ 9 w 138"/>
              <a:gd name="T71" fmla="*/ 182 h 187"/>
              <a:gd name="T72" fmla="*/ 9 w 138"/>
              <a:gd name="T73" fmla="*/ 18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8" h="187">
                <a:moveTo>
                  <a:pt x="9" y="182"/>
                </a:moveTo>
                <a:lnTo>
                  <a:pt x="9" y="182"/>
                </a:lnTo>
                <a:lnTo>
                  <a:pt x="6" y="179"/>
                </a:lnTo>
                <a:lnTo>
                  <a:pt x="3" y="177"/>
                </a:lnTo>
                <a:lnTo>
                  <a:pt x="0" y="169"/>
                </a:lnTo>
                <a:lnTo>
                  <a:pt x="0" y="161"/>
                </a:lnTo>
                <a:lnTo>
                  <a:pt x="0" y="156"/>
                </a:lnTo>
                <a:lnTo>
                  <a:pt x="3" y="154"/>
                </a:lnTo>
                <a:lnTo>
                  <a:pt x="3" y="154"/>
                </a:lnTo>
                <a:lnTo>
                  <a:pt x="99" y="10"/>
                </a:lnTo>
                <a:lnTo>
                  <a:pt x="99" y="10"/>
                </a:lnTo>
                <a:lnTo>
                  <a:pt x="102" y="6"/>
                </a:lnTo>
                <a:lnTo>
                  <a:pt x="105" y="4"/>
                </a:lnTo>
                <a:lnTo>
                  <a:pt x="112" y="0"/>
                </a:lnTo>
                <a:lnTo>
                  <a:pt x="121" y="0"/>
                </a:lnTo>
                <a:lnTo>
                  <a:pt x="125" y="1"/>
                </a:lnTo>
                <a:lnTo>
                  <a:pt x="128" y="4"/>
                </a:lnTo>
                <a:lnTo>
                  <a:pt x="128" y="4"/>
                </a:lnTo>
                <a:lnTo>
                  <a:pt x="128" y="4"/>
                </a:lnTo>
                <a:lnTo>
                  <a:pt x="132" y="7"/>
                </a:lnTo>
                <a:lnTo>
                  <a:pt x="135" y="10"/>
                </a:lnTo>
                <a:lnTo>
                  <a:pt x="138" y="17"/>
                </a:lnTo>
                <a:lnTo>
                  <a:pt x="138" y="26"/>
                </a:lnTo>
                <a:lnTo>
                  <a:pt x="137" y="30"/>
                </a:lnTo>
                <a:lnTo>
                  <a:pt x="134" y="33"/>
                </a:lnTo>
                <a:lnTo>
                  <a:pt x="134" y="33"/>
                </a:lnTo>
                <a:lnTo>
                  <a:pt x="38" y="177"/>
                </a:lnTo>
                <a:lnTo>
                  <a:pt x="38" y="177"/>
                </a:lnTo>
                <a:lnTo>
                  <a:pt x="35" y="181"/>
                </a:lnTo>
                <a:lnTo>
                  <a:pt x="30" y="184"/>
                </a:lnTo>
                <a:lnTo>
                  <a:pt x="26" y="185"/>
                </a:lnTo>
                <a:lnTo>
                  <a:pt x="20" y="187"/>
                </a:lnTo>
                <a:lnTo>
                  <a:pt x="20" y="187"/>
                </a:lnTo>
                <a:lnTo>
                  <a:pt x="20" y="187"/>
                </a:lnTo>
                <a:lnTo>
                  <a:pt x="15" y="185"/>
                </a:lnTo>
                <a:lnTo>
                  <a:pt x="9" y="182"/>
                </a:lnTo>
                <a:lnTo>
                  <a:pt x="9" y="18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9"/>
          <p:cNvSpPr/>
          <p:nvPr/>
        </p:nvSpPr>
        <p:spPr bwMode="auto">
          <a:xfrm>
            <a:off x="6057900" y="4359276"/>
            <a:ext cx="287338" cy="314325"/>
          </a:xfrm>
          <a:custGeom>
            <a:avLst/>
            <a:gdLst>
              <a:gd name="T0" fmla="*/ 45 w 181"/>
              <a:gd name="T1" fmla="*/ 178 h 198"/>
              <a:gd name="T2" fmla="*/ 45 w 181"/>
              <a:gd name="T3" fmla="*/ 132 h 198"/>
              <a:gd name="T4" fmla="*/ 45 w 181"/>
              <a:gd name="T5" fmla="*/ 132 h 198"/>
              <a:gd name="T6" fmla="*/ 46 w 181"/>
              <a:gd name="T7" fmla="*/ 125 h 198"/>
              <a:gd name="T8" fmla="*/ 47 w 181"/>
              <a:gd name="T9" fmla="*/ 117 h 198"/>
              <a:gd name="T10" fmla="*/ 50 w 181"/>
              <a:gd name="T11" fmla="*/ 112 h 198"/>
              <a:gd name="T12" fmla="*/ 55 w 181"/>
              <a:gd name="T13" fmla="*/ 106 h 198"/>
              <a:gd name="T14" fmla="*/ 60 w 181"/>
              <a:gd name="T15" fmla="*/ 102 h 198"/>
              <a:gd name="T16" fmla="*/ 66 w 181"/>
              <a:gd name="T17" fmla="*/ 99 h 198"/>
              <a:gd name="T18" fmla="*/ 73 w 181"/>
              <a:gd name="T19" fmla="*/ 96 h 198"/>
              <a:gd name="T20" fmla="*/ 81 w 181"/>
              <a:gd name="T21" fmla="*/ 96 h 198"/>
              <a:gd name="T22" fmla="*/ 81 w 181"/>
              <a:gd name="T23" fmla="*/ 96 h 198"/>
              <a:gd name="T24" fmla="*/ 141 w 181"/>
              <a:gd name="T25" fmla="*/ 96 h 198"/>
              <a:gd name="T26" fmla="*/ 141 w 181"/>
              <a:gd name="T27" fmla="*/ 40 h 198"/>
              <a:gd name="T28" fmla="*/ 20 w 181"/>
              <a:gd name="T29" fmla="*/ 40 h 198"/>
              <a:gd name="T30" fmla="*/ 20 w 181"/>
              <a:gd name="T31" fmla="*/ 40 h 198"/>
              <a:gd name="T32" fmla="*/ 12 w 181"/>
              <a:gd name="T33" fmla="*/ 38 h 198"/>
              <a:gd name="T34" fmla="*/ 6 w 181"/>
              <a:gd name="T35" fmla="*/ 34 h 198"/>
              <a:gd name="T36" fmla="*/ 1 w 181"/>
              <a:gd name="T37" fmla="*/ 27 h 198"/>
              <a:gd name="T38" fmla="*/ 0 w 181"/>
              <a:gd name="T39" fmla="*/ 20 h 198"/>
              <a:gd name="T40" fmla="*/ 0 w 181"/>
              <a:gd name="T41" fmla="*/ 20 h 198"/>
              <a:gd name="T42" fmla="*/ 0 w 181"/>
              <a:gd name="T43" fmla="*/ 20 h 198"/>
              <a:gd name="T44" fmla="*/ 1 w 181"/>
              <a:gd name="T45" fmla="*/ 11 h 198"/>
              <a:gd name="T46" fmla="*/ 6 w 181"/>
              <a:gd name="T47" fmla="*/ 5 h 198"/>
              <a:gd name="T48" fmla="*/ 12 w 181"/>
              <a:gd name="T49" fmla="*/ 1 h 198"/>
              <a:gd name="T50" fmla="*/ 20 w 181"/>
              <a:gd name="T51" fmla="*/ 0 h 198"/>
              <a:gd name="T52" fmla="*/ 20 w 181"/>
              <a:gd name="T53" fmla="*/ 0 h 198"/>
              <a:gd name="T54" fmla="*/ 145 w 181"/>
              <a:gd name="T55" fmla="*/ 0 h 198"/>
              <a:gd name="T56" fmla="*/ 145 w 181"/>
              <a:gd name="T57" fmla="*/ 0 h 198"/>
              <a:gd name="T58" fmla="*/ 152 w 181"/>
              <a:gd name="T59" fmla="*/ 0 h 198"/>
              <a:gd name="T60" fmla="*/ 158 w 181"/>
              <a:gd name="T61" fmla="*/ 2 h 198"/>
              <a:gd name="T62" fmla="*/ 165 w 181"/>
              <a:gd name="T63" fmla="*/ 5 h 198"/>
              <a:gd name="T64" fmla="*/ 170 w 181"/>
              <a:gd name="T65" fmla="*/ 10 h 198"/>
              <a:gd name="T66" fmla="*/ 175 w 181"/>
              <a:gd name="T67" fmla="*/ 15 h 198"/>
              <a:gd name="T68" fmla="*/ 178 w 181"/>
              <a:gd name="T69" fmla="*/ 21 h 198"/>
              <a:gd name="T70" fmla="*/ 180 w 181"/>
              <a:gd name="T71" fmla="*/ 28 h 198"/>
              <a:gd name="T72" fmla="*/ 181 w 181"/>
              <a:gd name="T73" fmla="*/ 35 h 198"/>
              <a:gd name="T74" fmla="*/ 181 w 181"/>
              <a:gd name="T75" fmla="*/ 35 h 198"/>
              <a:gd name="T76" fmla="*/ 181 w 181"/>
              <a:gd name="T77" fmla="*/ 99 h 198"/>
              <a:gd name="T78" fmla="*/ 181 w 181"/>
              <a:gd name="T79" fmla="*/ 99 h 198"/>
              <a:gd name="T80" fmla="*/ 180 w 181"/>
              <a:gd name="T81" fmla="*/ 106 h 198"/>
              <a:gd name="T82" fmla="*/ 178 w 181"/>
              <a:gd name="T83" fmla="*/ 113 h 198"/>
              <a:gd name="T84" fmla="*/ 175 w 181"/>
              <a:gd name="T85" fmla="*/ 119 h 198"/>
              <a:gd name="T86" fmla="*/ 170 w 181"/>
              <a:gd name="T87" fmla="*/ 125 h 198"/>
              <a:gd name="T88" fmla="*/ 165 w 181"/>
              <a:gd name="T89" fmla="*/ 129 h 198"/>
              <a:gd name="T90" fmla="*/ 158 w 181"/>
              <a:gd name="T91" fmla="*/ 133 h 198"/>
              <a:gd name="T92" fmla="*/ 152 w 181"/>
              <a:gd name="T93" fmla="*/ 135 h 198"/>
              <a:gd name="T94" fmla="*/ 145 w 181"/>
              <a:gd name="T95" fmla="*/ 136 h 198"/>
              <a:gd name="T96" fmla="*/ 145 w 181"/>
              <a:gd name="T97" fmla="*/ 136 h 198"/>
              <a:gd name="T98" fmla="*/ 85 w 181"/>
              <a:gd name="T99" fmla="*/ 136 h 198"/>
              <a:gd name="T100" fmla="*/ 85 w 181"/>
              <a:gd name="T101" fmla="*/ 178 h 198"/>
              <a:gd name="T102" fmla="*/ 85 w 181"/>
              <a:gd name="T103" fmla="*/ 178 h 198"/>
              <a:gd name="T104" fmla="*/ 83 w 181"/>
              <a:gd name="T105" fmla="*/ 185 h 198"/>
              <a:gd name="T106" fmla="*/ 79 w 181"/>
              <a:gd name="T107" fmla="*/ 192 h 198"/>
              <a:gd name="T108" fmla="*/ 73 w 181"/>
              <a:gd name="T109" fmla="*/ 196 h 198"/>
              <a:gd name="T110" fmla="*/ 65 w 181"/>
              <a:gd name="T111" fmla="*/ 198 h 198"/>
              <a:gd name="T112" fmla="*/ 65 w 181"/>
              <a:gd name="T113" fmla="*/ 198 h 198"/>
              <a:gd name="T114" fmla="*/ 65 w 181"/>
              <a:gd name="T115" fmla="*/ 198 h 198"/>
              <a:gd name="T116" fmla="*/ 58 w 181"/>
              <a:gd name="T117" fmla="*/ 196 h 198"/>
              <a:gd name="T118" fmla="*/ 50 w 181"/>
              <a:gd name="T119" fmla="*/ 192 h 198"/>
              <a:gd name="T120" fmla="*/ 46 w 181"/>
              <a:gd name="T121" fmla="*/ 185 h 198"/>
              <a:gd name="T122" fmla="*/ 45 w 181"/>
              <a:gd name="T123" fmla="*/ 178 h 198"/>
              <a:gd name="T124" fmla="*/ 45 w 181"/>
              <a:gd name="T125" fmla="*/ 17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1" h="198">
                <a:moveTo>
                  <a:pt x="45" y="178"/>
                </a:moveTo>
                <a:lnTo>
                  <a:pt x="45" y="132"/>
                </a:lnTo>
                <a:lnTo>
                  <a:pt x="45" y="132"/>
                </a:lnTo>
                <a:lnTo>
                  <a:pt x="46" y="125"/>
                </a:lnTo>
                <a:lnTo>
                  <a:pt x="47" y="117"/>
                </a:lnTo>
                <a:lnTo>
                  <a:pt x="50" y="112"/>
                </a:lnTo>
                <a:lnTo>
                  <a:pt x="55" y="106"/>
                </a:lnTo>
                <a:lnTo>
                  <a:pt x="60" y="102"/>
                </a:lnTo>
                <a:lnTo>
                  <a:pt x="66" y="99"/>
                </a:lnTo>
                <a:lnTo>
                  <a:pt x="73" y="96"/>
                </a:lnTo>
                <a:lnTo>
                  <a:pt x="81" y="96"/>
                </a:lnTo>
                <a:lnTo>
                  <a:pt x="81" y="96"/>
                </a:lnTo>
                <a:lnTo>
                  <a:pt x="141" y="96"/>
                </a:lnTo>
                <a:lnTo>
                  <a:pt x="141" y="40"/>
                </a:lnTo>
                <a:lnTo>
                  <a:pt x="20" y="40"/>
                </a:lnTo>
                <a:lnTo>
                  <a:pt x="20" y="40"/>
                </a:lnTo>
                <a:lnTo>
                  <a:pt x="12" y="38"/>
                </a:lnTo>
                <a:lnTo>
                  <a:pt x="6" y="34"/>
                </a:lnTo>
                <a:lnTo>
                  <a:pt x="1" y="27"/>
                </a:lnTo>
                <a:lnTo>
                  <a:pt x="0" y="20"/>
                </a:lnTo>
                <a:lnTo>
                  <a:pt x="0" y="20"/>
                </a:lnTo>
                <a:lnTo>
                  <a:pt x="0" y="20"/>
                </a:lnTo>
                <a:lnTo>
                  <a:pt x="1" y="11"/>
                </a:lnTo>
                <a:lnTo>
                  <a:pt x="6" y="5"/>
                </a:lnTo>
                <a:lnTo>
                  <a:pt x="12" y="1"/>
                </a:lnTo>
                <a:lnTo>
                  <a:pt x="20" y="0"/>
                </a:lnTo>
                <a:lnTo>
                  <a:pt x="20" y="0"/>
                </a:lnTo>
                <a:lnTo>
                  <a:pt x="145" y="0"/>
                </a:lnTo>
                <a:lnTo>
                  <a:pt x="145" y="0"/>
                </a:lnTo>
                <a:lnTo>
                  <a:pt x="152" y="0"/>
                </a:lnTo>
                <a:lnTo>
                  <a:pt x="158" y="2"/>
                </a:lnTo>
                <a:lnTo>
                  <a:pt x="165" y="5"/>
                </a:lnTo>
                <a:lnTo>
                  <a:pt x="170" y="10"/>
                </a:lnTo>
                <a:lnTo>
                  <a:pt x="175" y="15"/>
                </a:lnTo>
                <a:lnTo>
                  <a:pt x="178" y="21"/>
                </a:lnTo>
                <a:lnTo>
                  <a:pt x="180" y="28"/>
                </a:lnTo>
                <a:lnTo>
                  <a:pt x="181" y="35"/>
                </a:lnTo>
                <a:lnTo>
                  <a:pt x="181" y="35"/>
                </a:lnTo>
                <a:lnTo>
                  <a:pt x="181" y="99"/>
                </a:lnTo>
                <a:lnTo>
                  <a:pt x="181" y="99"/>
                </a:lnTo>
                <a:lnTo>
                  <a:pt x="180" y="106"/>
                </a:lnTo>
                <a:lnTo>
                  <a:pt x="178" y="113"/>
                </a:lnTo>
                <a:lnTo>
                  <a:pt x="175" y="119"/>
                </a:lnTo>
                <a:lnTo>
                  <a:pt x="170" y="125"/>
                </a:lnTo>
                <a:lnTo>
                  <a:pt x="165" y="129"/>
                </a:lnTo>
                <a:lnTo>
                  <a:pt x="158" y="133"/>
                </a:lnTo>
                <a:lnTo>
                  <a:pt x="152" y="135"/>
                </a:lnTo>
                <a:lnTo>
                  <a:pt x="145" y="136"/>
                </a:lnTo>
                <a:lnTo>
                  <a:pt x="145" y="136"/>
                </a:lnTo>
                <a:lnTo>
                  <a:pt x="85" y="136"/>
                </a:lnTo>
                <a:lnTo>
                  <a:pt x="85" y="178"/>
                </a:lnTo>
                <a:lnTo>
                  <a:pt x="85" y="178"/>
                </a:lnTo>
                <a:lnTo>
                  <a:pt x="83" y="185"/>
                </a:lnTo>
                <a:lnTo>
                  <a:pt x="79" y="192"/>
                </a:lnTo>
                <a:lnTo>
                  <a:pt x="73" y="196"/>
                </a:lnTo>
                <a:lnTo>
                  <a:pt x="65" y="198"/>
                </a:lnTo>
                <a:lnTo>
                  <a:pt x="65" y="198"/>
                </a:lnTo>
                <a:lnTo>
                  <a:pt x="65" y="198"/>
                </a:lnTo>
                <a:lnTo>
                  <a:pt x="58" y="196"/>
                </a:lnTo>
                <a:lnTo>
                  <a:pt x="50" y="192"/>
                </a:lnTo>
                <a:lnTo>
                  <a:pt x="46" y="185"/>
                </a:lnTo>
                <a:lnTo>
                  <a:pt x="45" y="178"/>
                </a:lnTo>
                <a:lnTo>
                  <a:pt x="45" y="178"/>
                </a:lnTo>
                <a:close/>
              </a:path>
            </a:pathLst>
          </a:custGeom>
          <a:solidFill>
            <a:srgbClr val="77D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7" name="Freeform 10"/>
          <p:cNvSpPr/>
          <p:nvPr/>
        </p:nvSpPr>
        <p:spPr bwMode="auto">
          <a:xfrm>
            <a:off x="6124575" y="4695826"/>
            <a:ext cx="74613" cy="77788"/>
          </a:xfrm>
          <a:custGeom>
            <a:avLst/>
            <a:gdLst>
              <a:gd name="T0" fmla="*/ 47 w 47"/>
              <a:gd name="T1" fmla="*/ 25 h 49"/>
              <a:gd name="T2" fmla="*/ 47 w 47"/>
              <a:gd name="T3" fmla="*/ 25 h 49"/>
              <a:gd name="T4" fmla="*/ 47 w 47"/>
              <a:gd name="T5" fmla="*/ 31 h 49"/>
              <a:gd name="T6" fmla="*/ 46 w 47"/>
              <a:gd name="T7" fmla="*/ 35 h 49"/>
              <a:gd name="T8" fmla="*/ 43 w 47"/>
              <a:gd name="T9" fmla="*/ 39 h 49"/>
              <a:gd name="T10" fmla="*/ 40 w 47"/>
              <a:gd name="T11" fmla="*/ 42 h 49"/>
              <a:gd name="T12" fmla="*/ 37 w 47"/>
              <a:gd name="T13" fmla="*/ 45 h 49"/>
              <a:gd name="T14" fmla="*/ 33 w 47"/>
              <a:gd name="T15" fmla="*/ 48 h 49"/>
              <a:gd name="T16" fmla="*/ 28 w 47"/>
              <a:gd name="T17" fmla="*/ 49 h 49"/>
              <a:gd name="T18" fmla="*/ 23 w 47"/>
              <a:gd name="T19" fmla="*/ 49 h 49"/>
              <a:gd name="T20" fmla="*/ 23 w 47"/>
              <a:gd name="T21" fmla="*/ 49 h 49"/>
              <a:gd name="T22" fmla="*/ 18 w 47"/>
              <a:gd name="T23" fmla="*/ 49 h 49"/>
              <a:gd name="T24" fmla="*/ 14 w 47"/>
              <a:gd name="T25" fmla="*/ 48 h 49"/>
              <a:gd name="T26" fmla="*/ 10 w 47"/>
              <a:gd name="T27" fmla="*/ 45 h 49"/>
              <a:gd name="T28" fmla="*/ 5 w 47"/>
              <a:gd name="T29" fmla="*/ 42 h 49"/>
              <a:gd name="T30" fmla="*/ 3 w 47"/>
              <a:gd name="T31" fmla="*/ 39 h 49"/>
              <a:gd name="T32" fmla="*/ 1 w 47"/>
              <a:gd name="T33" fmla="*/ 35 h 49"/>
              <a:gd name="T34" fmla="*/ 0 w 47"/>
              <a:gd name="T35" fmla="*/ 31 h 49"/>
              <a:gd name="T36" fmla="*/ 0 w 47"/>
              <a:gd name="T37" fmla="*/ 25 h 49"/>
              <a:gd name="T38" fmla="*/ 0 w 47"/>
              <a:gd name="T39" fmla="*/ 25 h 49"/>
              <a:gd name="T40" fmla="*/ 0 w 47"/>
              <a:gd name="T41" fmla="*/ 20 h 49"/>
              <a:gd name="T42" fmla="*/ 1 w 47"/>
              <a:gd name="T43" fmla="*/ 16 h 49"/>
              <a:gd name="T44" fmla="*/ 3 w 47"/>
              <a:gd name="T45" fmla="*/ 12 h 49"/>
              <a:gd name="T46" fmla="*/ 5 w 47"/>
              <a:gd name="T47" fmla="*/ 7 h 49"/>
              <a:gd name="T48" fmla="*/ 10 w 47"/>
              <a:gd name="T49" fmla="*/ 5 h 49"/>
              <a:gd name="T50" fmla="*/ 14 w 47"/>
              <a:gd name="T51" fmla="*/ 3 h 49"/>
              <a:gd name="T52" fmla="*/ 18 w 47"/>
              <a:gd name="T53" fmla="*/ 2 h 49"/>
              <a:gd name="T54" fmla="*/ 23 w 47"/>
              <a:gd name="T55" fmla="*/ 0 h 49"/>
              <a:gd name="T56" fmla="*/ 23 w 47"/>
              <a:gd name="T57" fmla="*/ 0 h 49"/>
              <a:gd name="T58" fmla="*/ 28 w 47"/>
              <a:gd name="T59" fmla="*/ 2 h 49"/>
              <a:gd name="T60" fmla="*/ 33 w 47"/>
              <a:gd name="T61" fmla="*/ 3 h 49"/>
              <a:gd name="T62" fmla="*/ 37 w 47"/>
              <a:gd name="T63" fmla="*/ 5 h 49"/>
              <a:gd name="T64" fmla="*/ 40 w 47"/>
              <a:gd name="T65" fmla="*/ 7 h 49"/>
              <a:gd name="T66" fmla="*/ 43 w 47"/>
              <a:gd name="T67" fmla="*/ 12 h 49"/>
              <a:gd name="T68" fmla="*/ 46 w 47"/>
              <a:gd name="T69" fmla="*/ 16 h 49"/>
              <a:gd name="T70" fmla="*/ 47 w 47"/>
              <a:gd name="T71" fmla="*/ 20 h 49"/>
              <a:gd name="T72" fmla="*/ 47 w 47"/>
              <a:gd name="T73" fmla="*/ 25 h 49"/>
              <a:gd name="T74" fmla="*/ 47 w 47"/>
              <a:gd name="T75" fmla="*/ 2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49">
                <a:moveTo>
                  <a:pt x="47" y="25"/>
                </a:moveTo>
                <a:lnTo>
                  <a:pt x="47" y="25"/>
                </a:lnTo>
                <a:lnTo>
                  <a:pt x="47" y="31"/>
                </a:lnTo>
                <a:lnTo>
                  <a:pt x="46" y="35"/>
                </a:lnTo>
                <a:lnTo>
                  <a:pt x="43" y="39"/>
                </a:lnTo>
                <a:lnTo>
                  <a:pt x="40" y="42"/>
                </a:lnTo>
                <a:lnTo>
                  <a:pt x="37" y="45"/>
                </a:lnTo>
                <a:lnTo>
                  <a:pt x="33" y="48"/>
                </a:lnTo>
                <a:lnTo>
                  <a:pt x="28" y="49"/>
                </a:lnTo>
                <a:lnTo>
                  <a:pt x="23" y="49"/>
                </a:lnTo>
                <a:lnTo>
                  <a:pt x="23" y="49"/>
                </a:lnTo>
                <a:lnTo>
                  <a:pt x="18" y="49"/>
                </a:lnTo>
                <a:lnTo>
                  <a:pt x="14" y="48"/>
                </a:lnTo>
                <a:lnTo>
                  <a:pt x="10" y="45"/>
                </a:lnTo>
                <a:lnTo>
                  <a:pt x="5" y="42"/>
                </a:lnTo>
                <a:lnTo>
                  <a:pt x="3" y="39"/>
                </a:lnTo>
                <a:lnTo>
                  <a:pt x="1" y="35"/>
                </a:lnTo>
                <a:lnTo>
                  <a:pt x="0" y="31"/>
                </a:lnTo>
                <a:lnTo>
                  <a:pt x="0" y="25"/>
                </a:lnTo>
                <a:lnTo>
                  <a:pt x="0" y="25"/>
                </a:lnTo>
                <a:lnTo>
                  <a:pt x="0" y="20"/>
                </a:lnTo>
                <a:lnTo>
                  <a:pt x="1" y="16"/>
                </a:lnTo>
                <a:lnTo>
                  <a:pt x="3" y="12"/>
                </a:lnTo>
                <a:lnTo>
                  <a:pt x="5" y="7"/>
                </a:lnTo>
                <a:lnTo>
                  <a:pt x="10" y="5"/>
                </a:lnTo>
                <a:lnTo>
                  <a:pt x="14" y="3"/>
                </a:lnTo>
                <a:lnTo>
                  <a:pt x="18" y="2"/>
                </a:lnTo>
                <a:lnTo>
                  <a:pt x="23" y="0"/>
                </a:lnTo>
                <a:lnTo>
                  <a:pt x="23" y="0"/>
                </a:lnTo>
                <a:lnTo>
                  <a:pt x="28" y="2"/>
                </a:lnTo>
                <a:lnTo>
                  <a:pt x="33" y="3"/>
                </a:lnTo>
                <a:lnTo>
                  <a:pt x="37" y="5"/>
                </a:lnTo>
                <a:lnTo>
                  <a:pt x="40" y="7"/>
                </a:lnTo>
                <a:lnTo>
                  <a:pt x="43" y="12"/>
                </a:lnTo>
                <a:lnTo>
                  <a:pt x="46" y="16"/>
                </a:lnTo>
                <a:lnTo>
                  <a:pt x="47" y="20"/>
                </a:lnTo>
                <a:lnTo>
                  <a:pt x="47" y="25"/>
                </a:lnTo>
                <a:lnTo>
                  <a:pt x="47" y="25"/>
                </a:lnTo>
                <a:close/>
              </a:path>
            </a:pathLst>
          </a:custGeom>
          <a:solidFill>
            <a:srgbClr val="77D1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1077" name="标题 5251076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33</a:t>
            </a:r>
          </a:p>
        </p:txBody>
      </p:sp>
      <p:pic>
        <p:nvPicPr>
          <p:cNvPr id="5251076" name="内容占位符 5251075"/>
          <p:cNvPicPr>
            <a:picLocks noGrp="1" noChangeAspect="1"/>
          </p:cNvPicPr>
          <p:nvPr>
            <p:ph idx="1"/>
          </p:nvPr>
        </p:nvPicPr>
        <p:blipFill>
          <a:blip r:embed="rId2"/>
          <a:srcRect t="18715" b="10660"/>
          <a:stretch>
            <a:fillRect/>
          </a:stretch>
        </p:blipFill>
        <p:spPr>
          <a:xfrm>
            <a:off x="0" y="1598613"/>
            <a:ext cx="9144000" cy="4843462"/>
          </a:xfrm>
        </p:spPr>
      </p:pic>
      <p:sp>
        <p:nvSpPr>
          <p:cNvPr id="5251079" name="文本框 5251078"/>
          <p:cNvSpPr txBox="1"/>
          <p:nvPr/>
        </p:nvSpPr>
        <p:spPr>
          <a:xfrm>
            <a:off x="3509963" y="4899025"/>
            <a:ext cx="5395912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不要从别的地方直接</a:t>
            </a:r>
            <a:r>
              <a:rPr lang="en-US" altLang="zh-CN" b="1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copy</a:t>
            </a: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文字，因为大小和字号会不同。麻烦别偷懒！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59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0293" name="标题 526029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zh-CN" altLang="en-US" dirty="0">
                <a:ea typeface="宋体" panose="02010600030101010101" pitchFamily="2" charset="-122"/>
                <a:sym typeface="+mn-ea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  <a:sym typeface="+mn-ea"/>
              </a:rPr>
              <a:t>34</a:t>
            </a:r>
          </a:p>
        </p:txBody>
      </p:sp>
      <p:pic>
        <p:nvPicPr>
          <p:cNvPr id="5260292" name="内容占位符 5260291"/>
          <p:cNvPicPr>
            <a:picLocks noGrp="1" noChangeAspect="1"/>
          </p:cNvPicPr>
          <p:nvPr>
            <p:ph idx="1"/>
          </p:nvPr>
        </p:nvPicPr>
        <p:blipFill>
          <a:blip r:embed="rId2"/>
          <a:srcRect t="19028" b="21945"/>
          <a:stretch>
            <a:fillRect/>
          </a:stretch>
        </p:blipFill>
        <p:spPr>
          <a:xfrm>
            <a:off x="0" y="1789113"/>
            <a:ext cx="9144000" cy="4048125"/>
          </a:xfrm>
        </p:spPr>
      </p:pic>
      <p:sp>
        <p:nvSpPr>
          <p:cNvPr id="5260295" name="文本框 5260294"/>
          <p:cNvSpPr txBox="1"/>
          <p:nvPr/>
        </p:nvSpPr>
        <p:spPr>
          <a:xfrm>
            <a:off x="3509963" y="4899025"/>
            <a:ext cx="5395912" cy="126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邮件的主题不要遗漏。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r>
              <a:rPr lang="zh-CN" altLang="en-US" b="1" dirty="0">
                <a:solidFill>
                  <a:schemeClr val="accent2"/>
                </a:solidFill>
                <a:latin typeface="Stone Sans" pitchFamily="2" charset="0"/>
                <a:ea typeface="宋体" panose="02010600030101010101" pitchFamily="2" charset="-122"/>
              </a:rPr>
              <a:t>拼写错误可能会闹笑话。</a:t>
            </a:r>
          </a:p>
          <a:p>
            <a:pPr lvl="0">
              <a:lnSpc>
                <a:spcPct val="80000"/>
              </a:lnSpc>
              <a:buClr>
                <a:schemeClr val="accent2"/>
              </a:buClr>
              <a:buChar char="•"/>
            </a:pPr>
            <a:endParaRPr lang="zh-CN" altLang="en-US" b="1" dirty="0">
              <a:solidFill>
                <a:schemeClr val="accent2"/>
              </a:solidFill>
              <a:latin typeface="Stone Sans" pitchFamily="2" charset="0"/>
              <a:ea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60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7346" name="标题 5177345"/>
          <p:cNvSpPr>
            <a:spLocks noGrp="1"/>
          </p:cNvSpPr>
          <p:nvPr>
            <p:ph type="title"/>
          </p:nvPr>
        </p:nvSpPr>
        <p:spPr>
          <a:xfrm>
            <a:off x="505061" y="406395"/>
            <a:ext cx="8205026" cy="759356"/>
          </a:xfrm>
        </p:spPr>
        <p:txBody>
          <a:bodyPr anchor="ctr"/>
          <a:lstStyle/>
          <a:p>
            <a:r>
              <a:rPr lang="zh-CN" altLang="en-US" dirty="0">
                <a:ea typeface="宋体" panose="02010600030101010101" pitchFamily="2" charset="-122"/>
              </a:rPr>
              <a:t>案例分析</a:t>
            </a:r>
            <a:r>
              <a:rPr lang="en-US" altLang="zh-CN" dirty="0">
                <a:ea typeface="宋体" panose="02010600030101010101" pitchFamily="2" charset="-122"/>
              </a:rPr>
              <a:t>35</a:t>
            </a:r>
          </a:p>
        </p:txBody>
      </p:sp>
      <p:sp>
        <p:nvSpPr>
          <p:cNvPr id="5177348" name="文本占位符 5177347"/>
          <p:cNvSpPr>
            <a:spLocks noGrp="1"/>
          </p:cNvSpPr>
          <p:nvPr>
            <p:ph type="body" sz="half" idx="1"/>
          </p:nvPr>
        </p:nvSpPr>
        <p:spPr>
          <a:xfrm>
            <a:off x="655638" y="1341438"/>
            <a:ext cx="7802562" cy="4572000"/>
          </a:xfrm>
        </p:spPr>
        <p:txBody>
          <a:bodyPr/>
          <a:lstStyle/>
          <a:p>
            <a:r>
              <a:rPr lang="zh-CN" altLang="en-US" sz="2400" kern="1200" dirty="0">
                <a:ea typeface="宋体" panose="02010600030101010101" pitchFamily="2" charset="-122"/>
              </a:rPr>
              <a:t>千万不要忘记写邮件主题</a:t>
            </a:r>
          </a:p>
          <a:p>
            <a:r>
              <a:rPr lang="zh-CN" altLang="en-US" sz="2400" kern="1200" dirty="0">
                <a:ea typeface="宋体" panose="02010600030101010101" pitchFamily="2" charset="-122"/>
              </a:rPr>
              <a:t>一个主题一封邮件，避免对方理解错误</a:t>
            </a:r>
          </a:p>
        </p:txBody>
      </p:sp>
      <p:pic>
        <p:nvPicPr>
          <p:cNvPr id="5177349" name="内容占位符 5177348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19226" b="17033"/>
          <a:stretch>
            <a:fillRect/>
          </a:stretch>
        </p:blipFill>
        <p:spPr>
          <a:xfrm>
            <a:off x="0" y="2508250"/>
            <a:ext cx="9144000" cy="4370388"/>
          </a:xfr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  <a:t>61</a:t>
            </a:fld>
            <a:endParaRPr lang="zh-CN" altLang="en-US" dirty="0"/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6"/>
          <p:cNvSpPr/>
          <p:nvPr/>
        </p:nvSpPr>
        <p:spPr bwMode="auto">
          <a:xfrm>
            <a:off x="4606925" y="1784350"/>
            <a:ext cx="1906588" cy="1997075"/>
          </a:xfrm>
          <a:custGeom>
            <a:avLst/>
            <a:gdLst>
              <a:gd name="T0" fmla="*/ 0 w 434"/>
              <a:gd name="T1" fmla="*/ 2147483646 h 454"/>
              <a:gd name="T2" fmla="*/ 173692803 w 434"/>
              <a:gd name="T3" fmla="*/ 2147483646 h 454"/>
              <a:gd name="T4" fmla="*/ 2147483646 w 434"/>
              <a:gd name="T5" fmla="*/ 2147483646 h 454"/>
              <a:gd name="T6" fmla="*/ 0 w 434"/>
              <a:gd name="T7" fmla="*/ 0 h 454"/>
              <a:gd name="T8" fmla="*/ 0 w 434"/>
              <a:gd name="T9" fmla="*/ 2147483646 h 454"/>
              <a:gd name="T10" fmla="*/ 0 w 434"/>
              <a:gd name="T11" fmla="*/ 2147483646 h 45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4"/>
              <a:gd name="T19" fmla="*/ 0 h 454"/>
              <a:gd name="T20" fmla="*/ 434 w 434"/>
              <a:gd name="T21" fmla="*/ 454 h 45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4" h="454">
                <a:moveTo>
                  <a:pt x="0" y="454"/>
                </a:moveTo>
                <a:cubicBezTo>
                  <a:pt x="9" y="451"/>
                  <a:pt x="9" y="451"/>
                  <a:pt x="9" y="451"/>
                </a:cubicBezTo>
                <a:cubicBezTo>
                  <a:pt x="434" y="313"/>
                  <a:pt x="434" y="313"/>
                  <a:pt x="434" y="313"/>
                </a:cubicBezTo>
                <a:cubicBezTo>
                  <a:pt x="371" y="132"/>
                  <a:pt x="201" y="2"/>
                  <a:pt x="0" y="0"/>
                </a:cubicBezTo>
                <a:cubicBezTo>
                  <a:pt x="0" y="445"/>
                  <a:pt x="0" y="445"/>
                  <a:pt x="0" y="445"/>
                </a:cubicBezTo>
                <a:lnTo>
                  <a:pt x="0" y="454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0" tIns="0" rIns="180000" bIns="21600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针对性</a:t>
            </a:r>
            <a:endParaRPr lang="en-US" altLang="zh-CN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Freeform 9"/>
          <p:cNvSpPr/>
          <p:nvPr/>
        </p:nvSpPr>
        <p:spPr bwMode="auto">
          <a:xfrm>
            <a:off x="2649538" y="1784350"/>
            <a:ext cx="1908175" cy="1997075"/>
          </a:xfrm>
          <a:custGeom>
            <a:avLst/>
            <a:gdLst/>
            <a:ahLst/>
            <a:cxnLst>
              <a:cxn ang="0">
                <a:pos x="434" y="454"/>
              </a:cxn>
              <a:cxn ang="0">
                <a:pos x="434" y="445"/>
              </a:cxn>
              <a:cxn ang="0">
                <a:pos x="434" y="0"/>
              </a:cxn>
              <a:cxn ang="0">
                <a:pos x="0" y="313"/>
              </a:cxn>
              <a:cxn ang="0">
                <a:pos x="425" y="451"/>
              </a:cxn>
              <a:cxn ang="0">
                <a:pos x="434" y="454"/>
              </a:cxn>
            </a:cxnLst>
            <a:rect l="0" t="0" r="r" b="b"/>
            <a:pathLst>
              <a:path w="434" h="454">
                <a:moveTo>
                  <a:pt x="434" y="454"/>
                </a:moveTo>
                <a:cubicBezTo>
                  <a:pt x="434" y="445"/>
                  <a:pt x="434" y="445"/>
                  <a:pt x="434" y="445"/>
                </a:cubicBezTo>
                <a:cubicBezTo>
                  <a:pt x="434" y="0"/>
                  <a:pt x="434" y="0"/>
                  <a:pt x="434" y="0"/>
                </a:cubicBezTo>
                <a:cubicBezTo>
                  <a:pt x="233" y="2"/>
                  <a:pt x="63" y="132"/>
                  <a:pt x="0" y="313"/>
                </a:cubicBezTo>
                <a:cubicBezTo>
                  <a:pt x="425" y="451"/>
                  <a:pt x="425" y="451"/>
                  <a:pt x="425" y="451"/>
                </a:cubicBezTo>
                <a:lnTo>
                  <a:pt x="434" y="454"/>
                </a:lnTo>
                <a:close/>
              </a:path>
            </a:pathLst>
          </a:custGeom>
          <a:solidFill>
            <a:srgbClr val="B73365"/>
          </a:solidFill>
          <a:ln w="9525">
            <a:noFill/>
            <a:round/>
          </a:ln>
        </p:spPr>
        <p:txBody>
          <a:bodyPr lIns="180000" tIns="0" rIns="0" bIns="21600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及时性</a:t>
            </a:r>
          </a:p>
        </p:txBody>
      </p:sp>
      <p:sp>
        <p:nvSpPr>
          <p:cNvPr id="15" name="Freeform 7"/>
          <p:cNvSpPr/>
          <p:nvPr/>
        </p:nvSpPr>
        <p:spPr bwMode="auto">
          <a:xfrm>
            <a:off x="4619625" y="3203575"/>
            <a:ext cx="2003425" cy="2252663"/>
          </a:xfrm>
          <a:custGeom>
            <a:avLst/>
            <a:gdLst/>
            <a:ahLst/>
            <a:cxnLst>
              <a:cxn ang="0">
                <a:pos x="456" y="141"/>
              </a:cxn>
              <a:cxn ang="0">
                <a:pos x="434" y="0"/>
              </a:cxn>
              <a:cxn ang="0">
                <a:pos x="9" y="138"/>
              </a:cxn>
              <a:cxn ang="0">
                <a:pos x="0" y="141"/>
              </a:cxn>
              <a:cxn ang="0">
                <a:pos x="6" y="148"/>
              </a:cxn>
              <a:cxn ang="0">
                <a:pos x="270" y="512"/>
              </a:cxn>
              <a:cxn ang="0">
                <a:pos x="456" y="141"/>
              </a:cxn>
            </a:cxnLst>
            <a:rect l="0" t="0" r="r" b="b"/>
            <a:pathLst>
              <a:path w="456" h="512">
                <a:moveTo>
                  <a:pt x="456" y="141"/>
                </a:moveTo>
                <a:cubicBezTo>
                  <a:pt x="456" y="92"/>
                  <a:pt x="448" y="44"/>
                  <a:pt x="434" y="0"/>
                </a:cubicBezTo>
                <a:cubicBezTo>
                  <a:pt x="9" y="138"/>
                  <a:pt x="9" y="138"/>
                  <a:pt x="9" y="138"/>
                </a:cubicBezTo>
                <a:cubicBezTo>
                  <a:pt x="0" y="141"/>
                  <a:pt x="0" y="141"/>
                  <a:pt x="0" y="141"/>
                </a:cubicBezTo>
                <a:cubicBezTo>
                  <a:pt x="6" y="148"/>
                  <a:pt x="6" y="148"/>
                  <a:pt x="6" y="148"/>
                </a:cubicBezTo>
                <a:cubicBezTo>
                  <a:pt x="270" y="512"/>
                  <a:pt x="270" y="512"/>
                  <a:pt x="270" y="512"/>
                </a:cubicBezTo>
                <a:cubicBezTo>
                  <a:pt x="383" y="428"/>
                  <a:pt x="456" y="293"/>
                  <a:pt x="456" y="141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</a:ln>
        </p:spPr>
        <p:txBody>
          <a:bodyPr lIns="432000" tIns="0" rIns="0" bIns="14400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限制性</a:t>
            </a:r>
            <a:endParaRPr lang="en-US" altLang="zh-CN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Freeform 8"/>
          <p:cNvSpPr/>
          <p:nvPr/>
        </p:nvSpPr>
        <p:spPr bwMode="auto">
          <a:xfrm>
            <a:off x="2540000" y="3203575"/>
            <a:ext cx="2005013" cy="2252663"/>
          </a:xfrm>
          <a:custGeom>
            <a:avLst/>
            <a:gdLst/>
            <a:ahLst/>
            <a:cxnLst>
              <a:cxn ang="0">
                <a:pos x="456" y="141"/>
              </a:cxn>
              <a:cxn ang="0">
                <a:pos x="447" y="138"/>
              </a:cxn>
              <a:cxn ang="0">
                <a:pos x="22" y="0"/>
              </a:cxn>
              <a:cxn ang="0">
                <a:pos x="0" y="141"/>
              </a:cxn>
              <a:cxn ang="0">
                <a:pos x="186" y="512"/>
              </a:cxn>
              <a:cxn ang="0">
                <a:pos x="450" y="148"/>
              </a:cxn>
              <a:cxn ang="0">
                <a:pos x="456" y="141"/>
              </a:cxn>
            </a:cxnLst>
            <a:rect l="0" t="0" r="r" b="b"/>
            <a:pathLst>
              <a:path w="456" h="512">
                <a:moveTo>
                  <a:pt x="456" y="141"/>
                </a:moveTo>
                <a:cubicBezTo>
                  <a:pt x="447" y="138"/>
                  <a:pt x="447" y="138"/>
                  <a:pt x="447" y="138"/>
                </a:cubicBezTo>
                <a:cubicBezTo>
                  <a:pt x="22" y="0"/>
                  <a:pt x="22" y="0"/>
                  <a:pt x="22" y="0"/>
                </a:cubicBezTo>
                <a:cubicBezTo>
                  <a:pt x="8" y="44"/>
                  <a:pt x="0" y="92"/>
                  <a:pt x="0" y="141"/>
                </a:cubicBezTo>
                <a:cubicBezTo>
                  <a:pt x="0" y="293"/>
                  <a:pt x="73" y="428"/>
                  <a:pt x="186" y="512"/>
                </a:cubicBezTo>
                <a:cubicBezTo>
                  <a:pt x="450" y="148"/>
                  <a:pt x="450" y="148"/>
                  <a:pt x="450" y="148"/>
                </a:cubicBezTo>
                <a:lnTo>
                  <a:pt x="456" y="141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>
            <a:noFill/>
            <a:round/>
          </a:ln>
        </p:spPr>
        <p:txBody>
          <a:bodyPr lIns="0" tIns="0" rIns="396000" bIns="144000" anchor="ctr" anchorCtr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主动性</a:t>
            </a:r>
            <a:endParaRPr lang="en-US" altLang="zh-CN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078" name="Freeform 10"/>
          <p:cNvSpPr/>
          <p:nvPr/>
        </p:nvSpPr>
        <p:spPr bwMode="auto">
          <a:xfrm>
            <a:off x="3397250" y="3849688"/>
            <a:ext cx="2368550" cy="2012950"/>
          </a:xfrm>
          <a:custGeom>
            <a:avLst/>
            <a:gdLst>
              <a:gd name="T0" fmla="*/ 2147483646 w 539"/>
              <a:gd name="T1" fmla="*/ 0 h 458"/>
              <a:gd name="T2" fmla="*/ 2147483646 w 539"/>
              <a:gd name="T3" fmla="*/ 154535666 h 458"/>
              <a:gd name="T4" fmla="*/ 0 w 539"/>
              <a:gd name="T5" fmla="*/ 2147483646 h 458"/>
              <a:gd name="T6" fmla="*/ 2147483646 w 539"/>
              <a:gd name="T7" fmla="*/ 2147483646 h 458"/>
              <a:gd name="T8" fmla="*/ 2147483646 w 539"/>
              <a:gd name="T9" fmla="*/ 2147483646 h 458"/>
              <a:gd name="T10" fmla="*/ 2147483646 w 539"/>
              <a:gd name="T11" fmla="*/ 154535666 h 458"/>
              <a:gd name="T12" fmla="*/ 2147483646 w 539"/>
              <a:gd name="T13" fmla="*/ 0 h 4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39"/>
              <a:gd name="T22" fmla="*/ 0 h 458"/>
              <a:gd name="T23" fmla="*/ 539 w 539"/>
              <a:gd name="T24" fmla="*/ 458 h 4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39" h="458">
                <a:moveTo>
                  <a:pt x="269" y="0"/>
                </a:moveTo>
                <a:cubicBezTo>
                  <a:pt x="264" y="8"/>
                  <a:pt x="264" y="8"/>
                  <a:pt x="264" y="8"/>
                </a:cubicBezTo>
                <a:cubicBezTo>
                  <a:pt x="0" y="372"/>
                  <a:pt x="0" y="372"/>
                  <a:pt x="0" y="372"/>
                </a:cubicBezTo>
                <a:cubicBezTo>
                  <a:pt x="76" y="426"/>
                  <a:pt x="169" y="458"/>
                  <a:pt x="270" y="458"/>
                </a:cubicBezTo>
                <a:cubicBezTo>
                  <a:pt x="370" y="458"/>
                  <a:pt x="463" y="426"/>
                  <a:pt x="539" y="372"/>
                </a:cubicBezTo>
                <a:cubicBezTo>
                  <a:pt x="275" y="8"/>
                  <a:pt x="275" y="8"/>
                  <a:pt x="275" y="8"/>
                </a:cubicBezTo>
                <a:lnTo>
                  <a:pt x="269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lIns="0" tIns="612000" rIns="0" bIns="0" anchor="ctr" anchorCtr="1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区别性</a:t>
            </a:r>
            <a:endParaRPr lang="en-US" altLang="zh-CN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矩形 41"/>
          <p:cNvSpPr/>
          <p:nvPr/>
        </p:nvSpPr>
        <p:spPr>
          <a:xfrm>
            <a:off x="644980" y="877842"/>
            <a:ext cx="3720667" cy="1133449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理想的回复时间是</a:t>
            </a:r>
            <a:r>
              <a:rPr lang="en-US" altLang="zh-CN" sz="1200" b="0" dirty="0"/>
              <a:t>2</a:t>
            </a:r>
            <a:r>
              <a:rPr lang="zh-CN" altLang="en-US" sz="1200" b="0" dirty="0"/>
              <a:t>小时内，般不要超过</a:t>
            </a:r>
            <a:r>
              <a:rPr lang="en-US" altLang="zh-CN" sz="1200" b="0" dirty="0"/>
              <a:t>24</a:t>
            </a:r>
            <a:r>
              <a:rPr lang="zh-CN" altLang="en-US" sz="1200" b="0" dirty="0"/>
              <a:t>小时。</a:t>
            </a:r>
          </a:p>
          <a:p>
            <a:pPr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“已收到，将安排处理，一旦有结果及时回复”等。</a:t>
            </a:r>
          </a:p>
          <a:p>
            <a:pPr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设定自动回复功能。</a:t>
            </a:r>
          </a:p>
        </p:txBody>
      </p:sp>
      <p:sp>
        <p:nvSpPr>
          <p:cNvPr id="11" name="矩形 43"/>
          <p:cNvSpPr/>
          <p:nvPr/>
        </p:nvSpPr>
        <p:spPr>
          <a:xfrm>
            <a:off x="4875213" y="912460"/>
            <a:ext cx="3276600" cy="822511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当回件答复问题的时候，最好把相关的问题</a:t>
            </a:r>
          </a:p>
          <a:p>
            <a:pPr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抄到回件中，然后逐个附上答案。</a:t>
            </a:r>
          </a:p>
        </p:txBody>
      </p:sp>
      <p:sp>
        <p:nvSpPr>
          <p:cNvPr id="13" name="矩形 44"/>
          <p:cNvSpPr/>
          <p:nvPr/>
        </p:nvSpPr>
        <p:spPr>
          <a:xfrm>
            <a:off x="6606721" y="4038600"/>
            <a:ext cx="2020887" cy="1258661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 smtClean="0"/>
              <a:t>邮</a:t>
            </a:r>
            <a:r>
              <a:rPr lang="zh-CN" altLang="en-US" sz="1200" b="0" dirty="0"/>
              <a:t>件来</a:t>
            </a:r>
            <a:r>
              <a:rPr lang="zh-CN" altLang="en-US" sz="1200" b="0" dirty="0" smtClean="0"/>
              <a:t>往超</a:t>
            </a:r>
            <a:r>
              <a:rPr lang="en-US" altLang="zh-CN" sz="1200" b="0" dirty="0" smtClean="0"/>
              <a:t>3</a:t>
            </a:r>
            <a:r>
              <a:rPr lang="zh-CN" altLang="en-US" sz="1200" b="0" dirty="0"/>
              <a:t>次，解决不了问题，使用电话等即时沟通工具。</a:t>
            </a:r>
            <a:endParaRPr lang="en-US" altLang="zh-CN" sz="1200" b="0" dirty="0"/>
          </a:p>
          <a:p>
            <a:pPr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不出现太多的</a:t>
            </a:r>
            <a:r>
              <a:rPr lang="en-US" altLang="zh-CN" sz="1200" b="0" dirty="0" smtClean="0"/>
              <a:t>RE</a:t>
            </a:r>
            <a:r>
              <a:rPr lang="zh-CN" altLang="en-US" sz="1200" b="0" dirty="0" smtClean="0"/>
              <a:t>。</a:t>
            </a:r>
            <a:endParaRPr lang="zh-CN" altLang="en-US" sz="1200" b="0" dirty="0"/>
          </a:p>
        </p:txBody>
      </p:sp>
      <p:sp>
        <p:nvSpPr>
          <p:cNvPr id="14" name="矩形 42"/>
          <p:cNvSpPr/>
          <p:nvPr/>
        </p:nvSpPr>
        <p:spPr>
          <a:xfrm>
            <a:off x="2178970" y="5783636"/>
            <a:ext cx="3673009" cy="820746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区别</a:t>
            </a:r>
            <a:r>
              <a:rPr lang="en-US" altLang="zh-CN" sz="1200" b="0" dirty="0"/>
              <a:t>Reply</a:t>
            </a:r>
            <a:r>
              <a:rPr lang="zh-CN" altLang="en-US" sz="1200" b="0" dirty="0"/>
              <a:t>和</a:t>
            </a:r>
            <a:r>
              <a:rPr lang="en-US" altLang="zh-CN" sz="1200" b="0" dirty="0"/>
              <a:t>Reply All</a:t>
            </a:r>
          </a:p>
          <a:p>
            <a:pPr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问题讨论单一讨论，有结论再告之所有人。</a:t>
            </a:r>
          </a:p>
          <a:p>
            <a:pPr eaLnBrk="1" hangingPunct="1">
              <a:lnSpc>
                <a:spcPct val="13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不要向上司频繁发送没有确定结果的邮件。</a:t>
            </a:r>
          </a:p>
        </p:txBody>
      </p:sp>
      <p:sp>
        <p:nvSpPr>
          <p:cNvPr id="2" name="Rectangle 1"/>
          <p:cNvSpPr/>
          <p:nvPr/>
        </p:nvSpPr>
        <p:spPr>
          <a:xfrm>
            <a:off x="644980" y="3203575"/>
            <a:ext cx="1820407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defRPr/>
            </a:pPr>
            <a:r>
              <a:rPr lang="zh-CN" altLang="en-US" sz="1200" b="0" dirty="0"/>
              <a:t>为避免无谓的回复</a:t>
            </a:r>
            <a:r>
              <a:rPr lang="zh-CN" altLang="en-US" sz="1200" b="0" dirty="0" smtClean="0"/>
              <a:t>，可</a:t>
            </a:r>
            <a:r>
              <a:rPr lang="zh-CN" altLang="en-US" sz="1200" b="0" dirty="0"/>
              <a:t>在文中指</a:t>
            </a:r>
            <a:r>
              <a:rPr lang="zh-CN" altLang="en-US" sz="1200" b="0" dirty="0" smtClean="0"/>
              <a:t>定收</a:t>
            </a:r>
            <a:r>
              <a:rPr lang="zh-CN" altLang="en-US" sz="1200" b="0" dirty="0"/>
              <a:t>件人给出回复，</a:t>
            </a:r>
            <a:r>
              <a:rPr lang="zh-CN" altLang="en-US" sz="1200" b="0" dirty="0" smtClean="0"/>
              <a:t>或提示：“</a:t>
            </a:r>
            <a:r>
              <a:rPr lang="zh-CN" altLang="en-US" sz="1200" b="0" dirty="0"/>
              <a:t>全</a:t>
            </a:r>
            <a:r>
              <a:rPr lang="zh-CN" altLang="en-US" sz="1200" b="0" dirty="0" smtClean="0"/>
              <a:t>部</a:t>
            </a:r>
            <a:r>
              <a:rPr lang="zh-CN" altLang="en-US" sz="1200" b="0" dirty="0"/>
              <a:t>完毕</a:t>
            </a:r>
            <a:r>
              <a:rPr lang="zh-CN" altLang="en-US" sz="1200" b="0" dirty="0" smtClean="0"/>
              <a:t>”、“事项终结”、“以上请知悉，无需回复”等。</a:t>
            </a:r>
            <a:endParaRPr lang="zh-CN" altLang="en-US" sz="1200" b="0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505061" y="101595"/>
            <a:ext cx="8205026" cy="759356"/>
          </a:xfrm>
        </p:spPr>
        <p:txBody>
          <a:bodyPr/>
          <a:lstStyle/>
          <a:p>
            <a:r>
              <a:rPr lang="zh-CN" altLang="en-US" dirty="0" smtClean="0"/>
              <a:t>邮件回复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6"/>
          <p:cNvSpPr txBox="1">
            <a:spLocks noGrp="1"/>
          </p:cNvSpPr>
          <p:nvPr>
            <p:ph type="sldNum" sz="quarter" idx="4"/>
          </p:nvPr>
        </p:nvSpPr>
        <p:spPr bwMode="auto"/>
        <p:txBody>
          <a:bodyPr wrap="square" lIns="91440" tIns="45720" rIns="91440" bIns="45720" numCol="1" anchor="t" anchorCtr="0" compatLnSpc="1"/>
          <a:lstStyle/>
          <a:p>
            <a:pPr lvl="0" algn="r" eaLnBrk="1" hangingPunct="1"/>
            <a:fld id="{9A0DB2DC-4C9A-4742-B13C-FB6460FD3503}" type="slidenum"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</a:rPr>
              <a:t>63</a:t>
            </a:fld>
            <a:endParaRPr lang="en-US" altLang="zh-CN" sz="2400" b="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2124075" y="620713"/>
            <a:ext cx="4608513" cy="576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回复的注意事项</a:t>
            </a:r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971550" y="1843088"/>
            <a:ext cx="7632700" cy="4048125"/>
          </a:xfrm>
          <a:prstGeom prst="rect">
            <a:avLst/>
          </a:prstGeom>
          <a:noFill/>
          <a:ln w="76200" cmpd="tri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 及时回复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Email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收到他人的重要电子邮件后，应即刻回复对方，因为这是对他人的尊重；理想的回复时间是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小时内；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　  如果事情复杂，无法及时确切回复，应该及时的回复说：“收到，我正在处理，一旦有结果就会及时回复，等等”；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如果你正在出差或休假，应设定自动回复功能。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进行针对性回复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　当回件答复问题的时候，最好把相关的问题抄到回件中，然后附上答案。不要太简单，那样太生硬了，应该进行必要的阐述，让对方一次性理解，避免再反复交流，浪费资源。 </a:t>
            </a:r>
          </a:p>
        </p:txBody>
      </p:sp>
      <p:sp>
        <p:nvSpPr>
          <p:cNvPr id="110597" name="AutoShape 5" descr="B6~EPII5MOZTCN)]4O6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0598" name="AutoShape 6" descr="B6~EPII5MOZTCN)]4O6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0599" name="AutoShape 7" descr="B6~EPII5MOZTCN)]4O6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0600" name="AutoShape 8" descr="B6~EPII5MOZTCN)]4O6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30729" name="Picture 6" descr="C:\Users\chang\AppData\Local\Microsoft\Windows\Temporary Internet Files\Content.IE5\X86TZR4P\MC900441435[1]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950" y="404813"/>
            <a:ext cx="1395413" cy="1397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灯片编号占位符 6"/>
          <p:cNvSpPr txBox="1"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eaLnBrk="1" hangingPunct="1"/>
            <a:fld id="{9A0DB2DC-4C9A-4742-B13C-FB6460FD3503}" type="slidenum">
              <a:rPr lang="en-US" altLang="zh-CN" sz="1400" b="0" dirty="0"/>
              <a:t>64</a:t>
            </a:fld>
            <a:endParaRPr lang="en-US" altLang="zh-CN" sz="1400" b="0" dirty="0"/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1116013" y="1827213"/>
            <a:ext cx="7272338" cy="1385888"/>
          </a:xfrm>
          <a:prstGeom prst="rect">
            <a:avLst/>
          </a:prstGeom>
          <a:noFill/>
          <a:ln w="76200" cmpd="tri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回复一般不少于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10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个字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对方给你发来一大段邮件，你确只回复“是的”、“对”、“谢谢”、“已知道”等字眼，这是非常不礼貌的。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24075" y="620713"/>
            <a:ext cx="4608513" cy="5762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回复的注意事项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16013" y="3260725"/>
            <a:ext cx="7200900" cy="2400300"/>
          </a:xfrm>
          <a:prstGeom prst="rect">
            <a:avLst/>
          </a:prstGeom>
          <a:noFill/>
          <a:ln w="76200" cmpd="tri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4.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主动控制邮件的来往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　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为避免无谓的回复，浪费资源，可在文中指定部分收件人给出回复，如：“望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XXX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指示为盼”或“请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XXX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补充意见”。对于不需要回复的邮件可在文末添上以下语句：“全部办妥”、“无需行动”、“仅供参考，无需回复”。</a:t>
            </a:r>
          </a:p>
        </p:txBody>
      </p:sp>
      <p:pic>
        <p:nvPicPr>
          <p:cNvPr id="31750" name="Picture 6" descr="C:\Users\chang\AppData\Local\Microsoft\Windows\Temporary Internet Files\Content.IE5\X86TZR4P\MC900441435[1]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950" y="404813"/>
            <a:ext cx="1395413" cy="1397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23850" y="-82550"/>
            <a:ext cx="6430963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dirty="0"/>
              <a:t>提示和说明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323850" y="866775"/>
            <a:ext cx="8540750" cy="4679950"/>
          </a:xfrm>
        </p:spPr>
        <p:txBody>
          <a:bodyPr vert="horz" wrap="square" lIns="91440" tIns="45720" rIns="91440" bIns="45720" anchor="t">
            <a:normAutofit fontScale="85000" lnSpcReduction="10000"/>
          </a:bodyPr>
          <a:lstStyle/>
          <a:p>
            <a:r>
              <a:rPr lang="zh-CN" altLang="zh-CN" sz="2000" dirty="0">
                <a:solidFill>
                  <a:srgbClr val="000000"/>
                </a:solidFill>
              </a:rPr>
              <a:t>沟通确认和反馈</a:t>
            </a:r>
          </a:p>
          <a:p>
            <a:pPr lvl="1"/>
            <a:r>
              <a:rPr lang="zh-CN" altLang="zh-CN" sz="1800" dirty="0">
                <a:solidFill>
                  <a:srgbClr val="000000"/>
                </a:solidFill>
              </a:rPr>
              <a:t>对重要沟通事项，在发送邮件后最好电话提醒对方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 sz="1800" dirty="0">
                <a:solidFill>
                  <a:srgbClr val="000000"/>
                </a:solidFill>
              </a:rPr>
              <a:t>    </a:t>
            </a:r>
            <a:r>
              <a:rPr lang="zh-CN" altLang="zh-CN" sz="1800" dirty="0">
                <a:solidFill>
                  <a:srgbClr val="000000"/>
                </a:solidFill>
              </a:rPr>
              <a:t>引起关注</a:t>
            </a:r>
            <a:r>
              <a:rPr lang="zh-CN" altLang="en-US" sz="1800" dirty="0">
                <a:solidFill>
                  <a:srgbClr val="000000"/>
                </a:solidFill>
              </a:rPr>
              <a:t>；或请对方确认收到</a:t>
            </a:r>
            <a:r>
              <a:rPr lang="en-US" altLang="zh-CN" sz="1800" dirty="0">
                <a:solidFill>
                  <a:srgbClr val="000000"/>
                </a:solidFill>
              </a:rPr>
              <a:t>Email</a:t>
            </a:r>
            <a:endParaRPr lang="zh-CN" altLang="zh-CN" sz="1800" dirty="0">
              <a:solidFill>
                <a:srgbClr val="000000"/>
              </a:solidFill>
            </a:endParaRPr>
          </a:p>
          <a:p>
            <a:pPr lvl="1"/>
            <a:r>
              <a:rPr lang="zh-CN" altLang="zh-CN" sz="1800" dirty="0">
                <a:solidFill>
                  <a:srgbClr val="000000"/>
                </a:solidFill>
              </a:rPr>
              <a:t>如果重要邮件发出去后石沉大海，不一定是对方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 sz="1800" dirty="0">
                <a:solidFill>
                  <a:srgbClr val="000000"/>
                </a:solidFill>
              </a:rPr>
              <a:t>    </a:t>
            </a:r>
            <a:r>
              <a:rPr lang="zh-CN" altLang="zh-CN" sz="1800" dirty="0">
                <a:solidFill>
                  <a:srgbClr val="000000"/>
                </a:solidFill>
              </a:rPr>
              <a:t>不重视，尝试再次提醒</a:t>
            </a:r>
            <a:endParaRPr lang="en-US" altLang="zh-CN" sz="1800" dirty="0">
              <a:solidFill>
                <a:srgbClr val="000000"/>
              </a:solidFill>
            </a:endParaRPr>
          </a:p>
          <a:p>
            <a:r>
              <a:rPr lang="zh-CN" altLang="en-US" sz="2000" dirty="0">
                <a:solidFill>
                  <a:srgbClr val="000000"/>
                </a:solidFill>
              </a:rPr>
              <a:t>转发敏感或者机密信息要小心谨慎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vl="1"/>
            <a:r>
              <a:rPr lang="zh-CN" altLang="en-US" sz="1800" dirty="0">
                <a:solidFill>
                  <a:srgbClr val="000000"/>
                </a:solidFill>
              </a:rPr>
              <a:t>不要把内部消息转发给外部人员或者未经授权的接收人</a:t>
            </a:r>
            <a:endParaRPr lang="en-US" altLang="zh-CN" sz="1800" dirty="0">
              <a:solidFill>
                <a:srgbClr val="000000"/>
              </a:solidFill>
            </a:endParaRPr>
          </a:p>
          <a:p>
            <a:r>
              <a:rPr lang="zh-CN" altLang="en-US" sz="2000" dirty="0">
                <a:solidFill>
                  <a:srgbClr val="000000"/>
                </a:solidFill>
              </a:rPr>
              <a:t>邮件长度</a:t>
            </a:r>
            <a:endParaRPr lang="en-US" altLang="zh-CN" sz="2000" dirty="0">
              <a:solidFill>
                <a:srgbClr val="000000"/>
              </a:solidFill>
            </a:endParaRPr>
          </a:p>
          <a:p>
            <a:pPr lvl="1"/>
            <a:r>
              <a:rPr lang="zh-CN" altLang="en-US" sz="1800" dirty="0">
                <a:solidFill>
                  <a:srgbClr val="000000"/>
                </a:solidFill>
              </a:rPr>
              <a:t>邮件的阅读时间不要超过</a:t>
            </a:r>
            <a:r>
              <a:rPr lang="en-US" altLang="zh-CN" sz="1800" dirty="0">
                <a:solidFill>
                  <a:srgbClr val="000000"/>
                </a:solidFill>
              </a:rPr>
              <a:t>10</a:t>
            </a:r>
            <a:r>
              <a:rPr lang="zh-CN" altLang="en-US" sz="1800" dirty="0">
                <a:solidFill>
                  <a:srgbClr val="000000"/>
                </a:solidFill>
              </a:rPr>
              <a:t>分钟（个人建议</a:t>
            </a:r>
            <a:r>
              <a:rPr lang="en-US" altLang="zh-CN" sz="1800" dirty="0">
                <a:solidFill>
                  <a:srgbClr val="000000"/>
                </a:solidFill>
              </a:rPr>
              <a:t>500</a:t>
            </a:r>
            <a:r>
              <a:rPr lang="zh-CN" altLang="en-US" sz="1800" dirty="0">
                <a:solidFill>
                  <a:srgbClr val="000000"/>
                </a:solidFill>
              </a:rPr>
              <a:t>字以下）</a:t>
            </a:r>
            <a:endParaRPr lang="en-US" altLang="zh-CN" sz="1800" dirty="0">
              <a:solidFill>
                <a:srgbClr val="000000"/>
              </a:solidFill>
            </a:endParaRPr>
          </a:p>
          <a:p>
            <a:r>
              <a:rPr lang="zh-CN" altLang="en-US" sz="1800" dirty="0">
                <a:solidFill>
                  <a:srgbClr val="000000"/>
                </a:solidFill>
              </a:rPr>
              <a:t>回信时注意保持线索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vl="1"/>
            <a:r>
              <a:rPr lang="zh-CN" altLang="zh-CN" sz="1800" dirty="0">
                <a:solidFill>
                  <a:srgbClr val="000000"/>
                </a:solidFill>
              </a:rPr>
              <a:t>想回复对方的回复，</a:t>
            </a:r>
            <a:r>
              <a:rPr lang="zh-CN" altLang="en-US" sz="1800" dirty="0">
                <a:solidFill>
                  <a:srgbClr val="000000"/>
                </a:solidFill>
              </a:rPr>
              <a:t>就不要</a:t>
            </a:r>
            <a:r>
              <a:rPr lang="zh-CN" altLang="zh-CN" sz="1800" dirty="0">
                <a:solidFill>
                  <a:srgbClr val="000000"/>
                </a:solidFill>
              </a:rPr>
              <a:t>创建一封新邮件。因为它打断了原始邮件和回复邮件之间的关联（“线索”）</a:t>
            </a:r>
            <a:endParaRPr lang="en-US" altLang="zh-CN" sz="1800" dirty="0">
              <a:solidFill>
                <a:srgbClr val="000000"/>
              </a:solidFill>
            </a:endParaRPr>
          </a:p>
          <a:p>
            <a:pPr lvl="1"/>
            <a:r>
              <a:rPr lang="zh-CN" altLang="zh-CN" sz="1800" dirty="0">
                <a:solidFill>
                  <a:srgbClr val="000000"/>
                </a:solidFill>
              </a:rPr>
              <a:t>一旦失去关联，双方就难以跟踪邮件的次序，尤其是经过多次收发的邮件</a:t>
            </a:r>
          </a:p>
          <a:p>
            <a:endParaRPr lang="zh-CN" altLang="en-US" sz="1800" dirty="0"/>
          </a:p>
          <a:p>
            <a:pPr lvl="1"/>
            <a:endParaRPr lang="zh-CN" altLang="zh-CN" sz="1800" dirty="0">
              <a:solidFill>
                <a:srgbClr val="000000"/>
              </a:solidFill>
            </a:endParaRPr>
          </a:p>
          <a:p>
            <a:endParaRPr lang="zh-CN" altLang="en-US" sz="2000" dirty="0">
              <a:solidFill>
                <a:srgbClr val="000000"/>
              </a:solidFill>
            </a:endParaRPr>
          </a:p>
        </p:txBody>
      </p:sp>
      <p:pic>
        <p:nvPicPr>
          <p:cNvPr id="14340" name="Picture 3" descr="C:\Users\chang\AppData\Local\Microsoft\Windows\Temporary Internet Files\Content.IE5\2GXT0CJ5\MP900403720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488" y="603250"/>
            <a:ext cx="1971675" cy="2465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 txBox="1"/>
          <p:nvPr/>
        </p:nvSpPr>
        <p:spPr>
          <a:xfrm>
            <a:off x="609600" y="1600200"/>
            <a:ext cx="8229600" cy="45386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81000" lvl="0" indent="-381000" algn="just" eaLnBrk="0" hangingPunct="0">
              <a:spcBef>
                <a:spcPct val="20000"/>
              </a:spcBef>
              <a:buClr>
                <a:schemeClr val="hlink"/>
              </a:buClr>
            </a:pPr>
            <a:r>
              <a:rPr lang="zh-CN" altLang="en-US" sz="24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电子邮件实施礼仪规则重要性的原因有如下</a:t>
            </a:r>
            <a:r>
              <a:rPr lang="en-US" altLang="zh-CN" sz="2400" b="1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个：</a:t>
            </a:r>
          </a:p>
          <a:p>
            <a:pPr marL="381000" lvl="0" indent="-381000" algn="just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4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专业特性：</a:t>
            </a:r>
          </a:p>
          <a:p>
            <a:pPr marL="800100" lvl="1" indent="-239395" algn="just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通过使用合适的邮件语言，你可以传达出一个专业的形象，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我很专业！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</a:p>
          <a:p>
            <a:pPr marL="800100" lvl="1" indent="-239395" algn="just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特别是对那些我们不认识的人，这是他们判断我们的唯一方法。</a:t>
            </a:r>
          </a:p>
          <a:p>
            <a:pPr marL="381000" lvl="0" indent="-381000" algn="just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4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效率</a:t>
            </a:r>
            <a:r>
              <a:rPr lang="en-US" altLang="zh-CN" sz="2400" b="1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:</a:t>
            </a:r>
          </a:p>
          <a:p>
            <a:pPr marL="800100" lvl="1" indent="-239395" algn="just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邮件组织得当、条理清晰，避免浪费他人时间</a:t>
            </a:r>
          </a:p>
          <a:p>
            <a:pPr marL="381000" lvl="0" indent="-381000" algn="just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4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严肃性</a:t>
            </a:r>
          </a:p>
          <a:p>
            <a:pPr marL="800100" lvl="1" indent="-239395" algn="just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商务电子邮件不同于私人邮件，它具备严肃性和商务规范性</a:t>
            </a:r>
          </a:p>
        </p:txBody>
      </p:sp>
      <p:sp>
        <p:nvSpPr>
          <p:cNvPr id="25606" name="TextBox 5"/>
          <p:cNvSpPr txBox="1"/>
          <p:nvPr/>
        </p:nvSpPr>
        <p:spPr>
          <a:xfrm>
            <a:off x="609600" y="228600"/>
            <a:ext cx="5334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电子邮件商务礼仪注意事项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Box 5"/>
          <p:cNvSpPr txBox="1"/>
          <p:nvPr/>
        </p:nvSpPr>
        <p:spPr>
          <a:xfrm>
            <a:off x="243205" y="1055370"/>
            <a:ext cx="8464550" cy="5943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电子邮件应当注意编码</a:t>
            </a:r>
          </a:p>
          <a:p>
            <a:pPr lvl="0" eaLnBrk="1" hangingPunct="1"/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     在向除了中国内地之外的其他国家和地区的华人发出电子邮件时，必须同时用英文注明自己所使用的中文编码系统，以保证对方可以收到自己的邮件。</a:t>
            </a:r>
            <a:endParaRPr lang="en-US" altLang="zh-CN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电子邮件应当慎选功能</a:t>
            </a:r>
          </a:p>
          <a:p>
            <a:pPr lvl="0" eaLnBrk="1" hangingPunct="1"/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2400" dirty="0">
                <a:latin typeface="Arial" panose="020B0604020202020204" pitchFamily="34" charset="0"/>
                <a:sym typeface="+mn-ea"/>
              </a:rPr>
              <a:t>   慎用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各种信纸。</a:t>
            </a:r>
          </a:p>
          <a:p>
            <a:pPr lvl="0" eaLnBrk="1" hangingPunct="1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一方面，对电子邮件修饰过多，难免会使其容量增大，收发时间增长。</a:t>
            </a:r>
          </a:p>
          <a:p>
            <a:pPr lvl="0" eaLnBrk="1" hangingPunct="1"/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</a:rPr>
              <a:t>一方面，电子邮件的收件人所拥有的软件不一定能够支持上述功能。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6" name="TextBox 5"/>
          <p:cNvSpPr txBox="1"/>
          <p:nvPr/>
        </p:nvSpPr>
        <p:spPr>
          <a:xfrm>
            <a:off x="609600" y="228600"/>
            <a:ext cx="5334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电子邮件商务礼仪注意事项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AutoShape 30"/>
          <p:cNvSpPr>
            <a:spLocks noChangeAspect="1" noTextEdit="1"/>
          </p:cNvSpPr>
          <p:nvPr/>
        </p:nvSpPr>
        <p:spPr>
          <a:xfrm flipH="1">
            <a:off x="4868863" y="3071813"/>
            <a:ext cx="909637" cy="12446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Rectangle 3"/>
          <p:cNvSpPr txBox="1"/>
          <p:nvPr/>
        </p:nvSpPr>
        <p:spPr>
          <a:xfrm>
            <a:off x="482600" y="1444625"/>
            <a:ext cx="8280400" cy="51847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lvl="0" indent="-3429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邮件中出现错别字会被认为是做事不认真，客户由此判断一个团队做事不认真。因此，一个有错别字的邮件可能导致几百万上千万订单的损失</a:t>
            </a:r>
          </a:p>
          <a:p>
            <a:pPr marL="342900" lvl="0" indent="-3429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如果使用</a:t>
            </a:r>
            <a:r>
              <a:rPr lang="en-US" altLang="zh-CN" sz="2200" b="1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outlook</a:t>
            </a: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等写英文邮件，则每次使用</a:t>
            </a:r>
            <a:r>
              <a:rPr lang="zh-CN" altLang="en-US" sz="22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拼写检查</a:t>
            </a:r>
            <a:r>
              <a:rPr lang="zh-CN" altLang="en-US" sz="22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。如果写中文邮件，则自己要会检查。或者贴到</a:t>
            </a:r>
            <a:r>
              <a:rPr lang="en-US" altLang="zh-CN" sz="2200" b="1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word</a:t>
            </a: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中进行中文语法检查</a:t>
            </a:r>
          </a:p>
          <a:p>
            <a:pPr marL="342900" lvl="0" indent="-34290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特别注意不要把人名写错。写错人名给人的感觉是极不尊重对方。</a:t>
            </a:r>
            <a:r>
              <a:rPr lang="en-US" altLang="zh-CN" sz="2200" b="1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(</a:t>
            </a: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自己的名字按身份证上写，不要说</a:t>
            </a:r>
            <a:r>
              <a:rPr lang="zh-CN" altLang="en-US" sz="22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身份证是错的</a:t>
            </a:r>
            <a:r>
              <a:rPr lang="zh-CN" altLang="en-US" sz="22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2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，更不要按自己的喜欢来写</a:t>
            </a:r>
            <a:r>
              <a:rPr lang="en-US" altLang="zh-CN" sz="2200" b="1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)</a:t>
            </a:r>
          </a:p>
          <a:p>
            <a:pPr marL="742950" lvl="1" indent="-285750" algn="just"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200" dirty="0">
                <a:latin typeface="Arial" panose="020B0604020202020204" pitchFamily="34" charset="0"/>
                <a:ea typeface="宋体" panose="02010600030101010101" pitchFamily="2" charset="-122"/>
              </a:rPr>
              <a:t>常见写错的名字有：丽莉利，平苹萍，洪红宏，华桦，清青菁，林淋琳，玲铃，民明名，生升，娇姣，英瑛</a:t>
            </a:r>
          </a:p>
        </p:txBody>
      </p:sp>
      <p:sp>
        <p:nvSpPr>
          <p:cNvPr id="25606" name="TextBox 5"/>
          <p:cNvSpPr txBox="1"/>
          <p:nvPr/>
        </p:nvSpPr>
        <p:spPr>
          <a:xfrm>
            <a:off x="609600" y="228600"/>
            <a:ext cx="5334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电子邮件商务礼仪注意事项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文本框 16385"/>
          <p:cNvSpPr txBox="1"/>
          <p:nvPr/>
        </p:nvSpPr>
        <p:spPr>
          <a:xfrm>
            <a:off x="204788" y="852488"/>
            <a:ext cx="53990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50000"/>
              </a:spcBef>
            </a:pP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公司邮件使用情况</a:t>
            </a:r>
          </a:p>
        </p:txBody>
      </p:sp>
      <p:sp>
        <p:nvSpPr>
          <p:cNvPr id="16387" name="文本框 16386"/>
          <p:cNvSpPr txBox="1"/>
          <p:nvPr/>
        </p:nvSpPr>
        <p:spPr>
          <a:xfrm>
            <a:off x="695325" y="1841500"/>
            <a:ext cx="75342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职员每天收到 </a:t>
            </a:r>
            <a:r>
              <a:rPr lang="en-US" altLang="zh-CN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10~20 </a:t>
            </a: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封邮件</a:t>
            </a:r>
          </a:p>
        </p:txBody>
      </p:sp>
      <p:grpSp>
        <p:nvGrpSpPr>
          <p:cNvPr id="16388" name="组合 16387"/>
          <p:cNvGrpSpPr/>
          <p:nvPr/>
        </p:nvGrpSpPr>
        <p:grpSpPr>
          <a:xfrm>
            <a:off x="666750" y="4875213"/>
            <a:ext cx="7607300" cy="1550987"/>
            <a:chOff x="420" y="3071"/>
            <a:chExt cx="4792" cy="977"/>
          </a:xfrm>
        </p:grpSpPr>
        <p:sp>
          <p:nvSpPr>
            <p:cNvPr id="16389" name="云形标注 16388"/>
            <p:cNvSpPr/>
            <p:nvPr/>
          </p:nvSpPr>
          <p:spPr>
            <a:xfrm>
              <a:off x="420" y="3071"/>
              <a:ext cx="4792" cy="977"/>
            </a:xfrm>
            <a:prstGeom prst="cloudCallout">
              <a:avLst>
                <a:gd name="adj1" fmla="val -44472"/>
                <a:gd name="adj2" fmla="val 19088"/>
              </a:avLst>
            </a:prstGeom>
            <a:solidFill>
              <a:srgbClr val="99CC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>
              <a:pPr lvl="0" algn="ctr"/>
              <a:endParaRPr sz="2800" dirty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390" name="矩形 16389"/>
            <p:cNvSpPr/>
            <p:nvPr/>
          </p:nvSpPr>
          <p:spPr>
            <a:xfrm>
              <a:off x="946" y="3390"/>
              <a:ext cx="37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所有人都很繁忙，如何写邮件？？？</a:t>
              </a:r>
            </a:p>
          </p:txBody>
        </p:sp>
      </p:grpSp>
      <p:sp>
        <p:nvSpPr>
          <p:cNvPr id="16392" name="矩形 16391"/>
          <p:cNvSpPr/>
          <p:nvPr/>
        </p:nvSpPr>
        <p:spPr>
          <a:xfrm>
            <a:off x="692150" y="2624138"/>
            <a:ext cx="77358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产品经理、投资经理每天收到 </a:t>
            </a:r>
            <a:r>
              <a:rPr lang="en-US" altLang="zh-CN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40~50 </a:t>
            </a: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封邮件</a:t>
            </a:r>
          </a:p>
        </p:txBody>
      </p:sp>
      <p:sp>
        <p:nvSpPr>
          <p:cNvPr id="16393" name="矩形 16392"/>
          <p:cNvSpPr/>
          <p:nvPr/>
        </p:nvSpPr>
        <p:spPr>
          <a:xfrm>
            <a:off x="703263" y="3481388"/>
            <a:ext cx="64293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部门负责人每天收到 </a:t>
            </a:r>
            <a:r>
              <a:rPr lang="en-US" altLang="zh-CN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50~70 </a:t>
            </a: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封邮件</a:t>
            </a:r>
          </a:p>
        </p:txBody>
      </p:sp>
      <p:sp>
        <p:nvSpPr>
          <p:cNvPr id="16394" name="矩形 16393"/>
          <p:cNvSpPr/>
          <p:nvPr/>
        </p:nvSpPr>
        <p:spPr>
          <a:xfrm>
            <a:off x="717550" y="4271963"/>
            <a:ext cx="4773295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总经理一天收到 </a:t>
            </a:r>
            <a:r>
              <a:rPr lang="en-US" altLang="zh-CN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80~100 </a:t>
            </a: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封邮件</a:t>
            </a:r>
          </a:p>
        </p:txBody>
      </p:sp>
      <p:graphicFrame>
        <p:nvGraphicFramePr>
          <p:cNvPr id="16395" name="内容占位符 16394"/>
          <p:cNvGraphicFramePr>
            <a:graphicFrameLocks noGrp="1"/>
          </p:cNvGraphicFramePr>
          <p:nvPr>
            <p:ph/>
          </p:nvPr>
        </p:nvGraphicFramePr>
        <p:xfrm>
          <a:off x="7277100" y="4697413"/>
          <a:ext cx="1644650" cy="193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r:id="rId3" imgW="2180590" imgH="2572385" progId="CorelDRAW.Graphic.9">
                  <p:embed/>
                </p:oleObj>
              </mc:Choice>
              <mc:Fallback>
                <p:oleObj r:id="rId3" imgW="2180590" imgH="2572385" progId="CorelDRAW.Graphic.9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77100" y="4697413"/>
                        <a:ext cx="1644650" cy="19399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92" grpId="0"/>
      <p:bldP spid="16393" grpId="0"/>
      <p:bldP spid="1639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AutoShape 7"/>
          <p:cNvSpPr>
            <a:spLocks noChangeAspect="1" noTextEdit="1"/>
          </p:cNvSpPr>
          <p:nvPr/>
        </p:nvSpPr>
        <p:spPr>
          <a:xfrm flipH="1">
            <a:off x="4868863" y="3071813"/>
            <a:ext cx="909637" cy="12446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4" name="Rectangle 3"/>
          <p:cNvSpPr txBox="1"/>
          <p:nvPr/>
        </p:nvSpPr>
        <p:spPr>
          <a:xfrm>
            <a:off x="457200" y="1600200"/>
            <a:ext cx="8229600" cy="922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x-none" sz="28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正确的标点符号给人的感觉是</a:t>
            </a:r>
            <a:r>
              <a:rPr lang="zh-CN" altLang="x-none" sz="28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x-none" sz="28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你很专业</a:t>
            </a:r>
            <a:r>
              <a:rPr lang="zh-CN" altLang="x-none" sz="28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x-none" sz="2800" b="1" dirty="0">
                <a:solidFill>
                  <a:schemeClr val="accent1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。以下的标点符号是不正确的，你知道吗？</a:t>
            </a:r>
          </a:p>
        </p:txBody>
      </p:sp>
      <p:sp>
        <p:nvSpPr>
          <p:cNvPr id="25605" name="Text Box 4"/>
          <p:cNvSpPr txBox="1"/>
          <p:nvPr/>
        </p:nvSpPr>
        <p:spPr>
          <a:xfrm>
            <a:off x="684213" y="2667000"/>
            <a:ext cx="7704137" cy="3786188"/>
          </a:xfrm>
          <a:prstGeom prst="rect">
            <a:avLst/>
          </a:prstGeom>
          <a:noFill/>
          <a:ln w="3175" cap="flat" cmpd="sng">
            <a:solidFill>
              <a:schemeClr val="accent2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(1)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、会议时间：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00~10 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：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00</a:t>
            </a:r>
          </a:p>
          <a:p>
            <a:pPr lvl="0" eaLnBrk="1" hangingPunct="1"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(2)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、日期：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2011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</a:p>
          <a:p>
            <a:pPr lvl="0" eaLnBrk="1" hangingPunct="1"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2.3.1.</a:t>
            </a:r>
          </a:p>
          <a:p>
            <a:pPr lvl="0" eaLnBrk="1" hangingPunct="1"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</a:rPr>
              <a:t>2.3.2.</a:t>
            </a:r>
          </a:p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一、要注意不要出现错别字；</a:t>
            </a:r>
          </a:p>
          <a:p>
            <a:pPr lvl="0" eaLnBrk="1" hangingPunct="1"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二、要注意标点符号要正确。</a:t>
            </a:r>
          </a:p>
          <a:p>
            <a:pPr lvl="0" eaLnBrk="1" hangingPunct="1">
              <a:spcBef>
                <a:spcPct val="50000"/>
              </a:spcBef>
            </a:pP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05424" y="3960674"/>
            <a:ext cx="2271776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细节决</a:t>
            </a:r>
            <a:endParaRPr kumimoji="0" lang="en-US" altLang="zh-CN" sz="54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定成败</a:t>
            </a:r>
          </a:p>
        </p:txBody>
      </p:sp>
      <p:sp>
        <p:nvSpPr>
          <p:cNvPr id="2" name="TextBox 5"/>
          <p:cNvSpPr txBox="1"/>
          <p:nvPr/>
        </p:nvSpPr>
        <p:spPr>
          <a:xfrm>
            <a:off x="609600" y="228600"/>
            <a:ext cx="5334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电子邮件商务礼仪注意事项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AutoShape 7"/>
          <p:cNvSpPr>
            <a:spLocks noChangeAspect="1" noTextEdit="1"/>
          </p:cNvSpPr>
          <p:nvPr/>
        </p:nvSpPr>
        <p:spPr>
          <a:xfrm flipH="1">
            <a:off x="4868863" y="3071813"/>
            <a:ext cx="909637" cy="12446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8" name="Rectangle 3"/>
          <p:cNvSpPr txBox="1"/>
          <p:nvPr/>
        </p:nvSpPr>
        <p:spPr>
          <a:xfrm>
            <a:off x="533400" y="1371600"/>
            <a:ext cx="7772400" cy="5334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lvl="0" indent="-342900" eaLnBrk="0" hangingPunct="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收件人</a:t>
            </a:r>
            <a:r>
              <a:rPr lang="zh-TW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PMingLiU" pitchFamily="18" charset="-120"/>
              </a:rPr>
              <a:t>/</a:t>
            </a:r>
            <a:r>
              <a:rPr lang="zh-CN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抄送</a:t>
            </a:r>
            <a:r>
              <a:rPr lang="en-US" altLang="zh-CN" sz="3000" b="1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:</a:t>
            </a:r>
          </a:p>
          <a:p>
            <a:pPr marL="742950" lvl="1" indent="-285750" eaLnBrk="0" hangingPunct="0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收件人和抄送名单是否正确区分</a:t>
            </a: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? </a:t>
            </a:r>
          </a:p>
          <a:p>
            <a:pPr marL="342900" lvl="0" indent="-342900" eaLnBrk="0" hangingPunct="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主题</a:t>
            </a:r>
            <a:r>
              <a:rPr lang="zh-TW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PMingLiU" pitchFamily="18" charset="-120"/>
              </a:rPr>
              <a:t>:</a:t>
            </a:r>
          </a:p>
          <a:p>
            <a:pPr marL="742950" lvl="1" indent="-285750" eaLnBrk="0" hangingPunct="0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是否反映</a:t>
            </a: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了邮件内容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</a:rPr>
              <a:t>?</a:t>
            </a: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 </a:t>
            </a:r>
          </a:p>
          <a:p>
            <a:pPr marL="342900" lvl="0" indent="-342900" eaLnBrk="0" hangingPunct="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正文纠错</a:t>
            </a:r>
          </a:p>
          <a:p>
            <a:pPr marL="742950" lvl="1" indent="-285750" eaLnBrk="0" hangingPunct="0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有没有打字错误、标点符号错误？</a:t>
            </a:r>
          </a:p>
          <a:p>
            <a:pPr marL="342900" lvl="0" indent="-342900" eaLnBrk="0" hangingPunct="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签名标签</a:t>
            </a:r>
            <a:r>
              <a:rPr lang="zh-TW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PMingLiU" pitchFamily="18" charset="-120"/>
              </a:rPr>
              <a:t>:</a:t>
            </a:r>
            <a:r>
              <a:rPr lang="zh-TW" altLang="en-US" sz="2800" b="1" dirty="0">
                <a:solidFill>
                  <a:srgbClr val="FF0000"/>
                </a:solidFill>
                <a:latin typeface="Verdana" panose="020B0604030504040204" pitchFamily="34" charset="0"/>
                <a:ea typeface="PMingLiU" pitchFamily="18" charset="-120"/>
              </a:rPr>
              <a:t>	</a:t>
            </a:r>
          </a:p>
          <a:p>
            <a:pPr marL="742950" lvl="1" indent="-285750" eaLnBrk="0" hangingPunct="0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是否包括所有</a:t>
            </a: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信息，</a:t>
            </a: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尤其是您手机号码? 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</a:rPr>
              <a:t>(</a:t>
            </a: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事先在模板中设置好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</a:rPr>
              <a:t>)</a:t>
            </a:r>
          </a:p>
          <a:p>
            <a:pPr marL="342900" lvl="0" indent="-342900" eaLnBrk="0" hangingPunct="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格式</a:t>
            </a:r>
            <a:r>
              <a:rPr lang="zh-TW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PMingLiU" pitchFamily="18" charset="-120"/>
              </a:rPr>
              <a:t>:</a:t>
            </a:r>
          </a:p>
          <a:p>
            <a:pPr marL="742950" lvl="1" indent="-285750" eaLnBrk="0" hangingPunct="0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排版是否整洁、清晰</a:t>
            </a: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 </a:t>
            </a:r>
          </a:p>
          <a:p>
            <a:pPr marL="342900" lvl="0" indent="-342900" eaLnBrk="0" hangingPunct="0">
              <a:lnSpc>
                <a:spcPct val="70000"/>
              </a:lnSpc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</a:pPr>
            <a:r>
              <a:rPr lang="zh-CN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附件</a:t>
            </a:r>
            <a:r>
              <a:rPr lang="zh-TW" altLang="en-US" sz="3000" b="1" dirty="0">
                <a:solidFill>
                  <a:srgbClr val="FF0000"/>
                </a:solidFill>
                <a:latin typeface="Verdana" panose="020B0604030504040204" pitchFamily="34" charset="0"/>
                <a:ea typeface="PMingLiU" pitchFamily="18" charset="-120"/>
              </a:rPr>
              <a:t>: 	</a:t>
            </a:r>
          </a:p>
          <a:p>
            <a:pPr marL="742950" lvl="1" indent="-285750" eaLnBrk="0" hangingPunct="0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您</a:t>
            </a: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是否</a:t>
            </a: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删除</a:t>
            </a: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了先前的</a:t>
            </a: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不必要的邮件和附件?	</a:t>
            </a:r>
          </a:p>
          <a:p>
            <a:pPr marL="742950" lvl="1" indent="-285750" eaLnBrk="0" hangingPunct="0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您</a:t>
            </a: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是否</a:t>
            </a: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压缩附</a:t>
            </a: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件？</a:t>
            </a:r>
            <a:r>
              <a:rPr lang="zh-TW" altLang="en-US" sz="2100" dirty="0">
                <a:latin typeface="Arial" panose="020B0604020202020204" pitchFamily="34" charset="0"/>
                <a:ea typeface="PMingLiU" pitchFamily="18" charset="-120"/>
              </a:rPr>
              <a:t>(大于</a:t>
            </a: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10</a:t>
            </a:r>
            <a:r>
              <a:rPr lang="en-US" altLang="zh-CN" sz="2100">
                <a:latin typeface="Arial" panose="020B0604020202020204" pitchFamily="34" charset="0"/>
                <a:ea typeface="宋体" panose="02010600030101010101" pitchFamily="2" charset="-122"/>
              </a:rPr>
              <a:t>MB). </a:t>
            </a:r>
          </a:p>
          <a:p>
            <a:pPr marL="742950" lvl="1" indent="-285750" eaLnBrk="0" hangingPunct="0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图形附件是否正向？</a:t>
            </a:r>
          </a:p>
          <a:p>
            <a:pPr marL="742950" lvl="1" indent="-285750" eaLnBrk="0" hangingPunct="0">
              <a:lnSpc>
                <a:spcPct val="70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zh-CN" altLang="en-US" sz="2100" dirty="0">
                <a:latin typeface="Arial" panose="020B0604020202020204" pitchFamily="34" charset="0"/>
                <a:ea typeface="宋体" panose="02010600030101010101" pitchFamily="2" charset="-122"/>
              </a:rPr>
              <a:t>附件文档是否正确？</a:t>
            </a:r>
          </a:p>
        </p:txBody>
      </p:sp>
      <p:sp>
        <p:nvSpPr>
          <p:cNvPr id="26629" name="TextBox 17"/>
          <p:cNvSpPr txBox="1"/>
          <p:nvPr/>
        </p:nvSpPr>
        <p:spPr>
          <a:xfrm>
            <a:off x="609600" y="228600"/>
            <a:ext cx="5334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电子邮件商务礼仪注意事项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5361" descr="图例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4391025"/>
            <a:ext cx="2178050" cy="2178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文本框 15362"/>
          <p:cNvSpPr txBox="1"/>
          <p:nvPr/>
        </p:nvSpPr>
        <p:spPr>
          <a:xfrm>
            <a:off x="581025" y="1709738"/>
            <a:ext cx="8129588" cy="17097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en-US" altLang="zh-CN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沟通方式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～面对面：直接、效果好，远程无法实现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～电话：迅速，清楚，可远程交流，但没有记录，转述容易出错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～邮件：可远程交流</a:t>
            </a:r>
          </a:p>
        </p:txBody>
      </p:sp>
      <p:sp>
        <p:nvSpPr>
          <p:cNvPr id="15364" name="文本框 15363"/>
          <p:cNvSpPr txBox="1"/>
          <p:nvPr/>
        </p:nvSpPr>
        <p:spPr>
          <a:xfrm>
            <a:off x="204788" y="242888"/>
            <a:ext cx="53990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50000"/>
              </a:spcBef>
            </a:pP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为什么要写邮件？</a:t>
            </a:r>
          </a:p>
        </p:txBody>
      </p:sp>
      <p:sp>
        <p:nvSpPr>
          <p:cNvPr id="15365" name="矩形 15364"/>
          <p:cNvSpPr/>
          <p:nvPr/>
        </p:nvSpPr>
        <p:spPr>
          <a:xfrm>
            <a:off x="573088" y="3460750"/>
            <a:ext cx="6445250" cy="2662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en-US" altLang="zh-CN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为什么要写邮件？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～电话语音交流，没有记录，邮件有文字作为依据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～文字表达更准确，原样转发可不使信息走样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邮件是内部沟通的重要手段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～邮件是部门之间协作的重要依据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chemeClr val="tx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       ～邮件是各地与总部沟通的主要渠道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5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pPr marL="342900" indent="-342900"/>
            <a:r>
              <a:rPr lang="zh-CN" altLang="en-US" dirty="0">
                <a:latin typeface="Verdana" panose="020B0604030504040204" pitchFamily="34" charset="0"/>
              </a:rPr>
              <a:t>需要发送邮件的情况</a:t>
            </a:r>
            <a:endParaRPr lang="zh-CN" alt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042988" y="1905000"/>
            <a:ext cx="7799387" cy="4194175"/>
          </a:xfrm>
        </p:spPr>
        <p:txBody>
          <a:bodyPr vert="horz" wrap="square" lIns="91440" tIns="45720" rIns="91440" bIns="45720" anchor="t">
            <a:normAutofit fontScale="92500" lnSpcReduction="10000"/>
          </a:bodyPr>
          <a:lstStyle/>
          <a:p>
            <a:r>
              <a:rPr lang="zh-CN" altLang="en-US" dirty="0">
                <a:solidFill>
                  <a:srgbClr val="000000"/>
                </a:solidFill>
              </a:rPr>
              <a:t>业务谈判，事件处理</a:t>
            </a:r>
            <a:endParaRPr lang="en-US" altLang="zh-CN" dirty="0">
              <a:solidFill>
                <a:srgbClr val="000000"/>
              </a:solidFill>
            </a:endParaRPr>
          </a:p>
          <a:p>
            <a:r>
              <a:rPr lang="zh-CN" altLang="zh-CN" dirty="0">
                <a:solidFill>
                  <a:srgbClr val="000000"/>
                </a:solidFill>
              </a:rPr>
              <a:t>正式工作报告</a:t>
            </a:r>
            <a:r>
              <a:rPr lang="zh-CN" altLang="en-US" dirty="0">
                <a:solidFill>
                  <a:srgbClr val="000000"/>
                </a:solidFill>
              </a:rPr>
              <a:t>，日常请示</a:t>
            </a:r>
            <a:endParaRPr lang="en-US" altLang="zh-CN" dirty="0">
              <a:solidFill>
                <a:srgbClr val="000000"/>
              </a:solidFill>
            </a:endParaRPr>
          </a:p>
          <a:p>
            <a:r>
              <a:rPr lang="zh-CN" altLang="en-US" dirty="0">
                <a:solidFill>
                  <a:srgbClr val="000000"/>
                </a:solidFill>
              </a:rPr>
              <a:t>部门之间事务往来</a:t>
            </a:r>
            <a:endParaRPr lang="en-US" altLang="zh-CN" dirty="0">
              <a:solidFill>
                <a:srgbClr val="000000"/>
              </a:solidFill>
            </a:endParaRPr>
          </a:p>
          <a:p>
            <a:r>
              <a:rPr lang="zh-CN" altLang="en-US" dirty="0">
                <a:solidFill>
                  <a:srgbClr val="000000"/>
                </a:solidFill>
              </a:rPr>
              <a:t>备忘与确认</a:t>
            </a:r>
            <a:endParaRPr lang="en-US" altLang="zh-CN" dirty="0">
              <a:solidFill>
                <a:srgbClr val="000000"/>
              </a:solidFill>
            </a:endParaRPr>
          </a:p>
          <a:p>
            <a:r>
              <a:rPr lang="zh-CN" altLang="en-US" dirty="0">
                <a:solidFill>
                  <a:srgbClr val="000000"/>
                </a:solidFill>
              </a:rPr>
              <a:t>信息发布（政策，通知）</a:t>
            </a:r>
            <a:endParaRPr lang="zh-CN" altLang="zh-CN" dirty="0">
              <a:solidFill>
                <a:srgbClr val="000000"/>
              </a:solidFill>
            </a:endParaRPr>
          </a:p>
          <a:p>
            <a:r>
              <a:rPr lang="zh-CN" altLang="zh-CN" dirty="0">
                <a:solidFill>
                  <a:srgbClr val="000000"/>
                </a:solidFill>
              </a:rPr>
              <a:t>知识推荐和</a:t>
            </a:r>
            <a:r>
              <a:rPr lang="zh-CN" altLang="en-US" dirty="0">
                <a:solidFill>
                  <a:srgbClr val="000000"/>
                </a:solidFill>
              </a:rPr>
              <a:t>问题讨论</a:t>
            </a:r>
            <a:endParaRPr lang="en-US" altLang="zh-CN" dirty="0">
              <a:solidFill>
                <a:srgbClr val="000000"/>
              </a:solidFill>
            </a:endParaRPr>
          </a:p>
          <a:p>
            <a:r>
              <a:rPr lang="zh-CN" altLang="zh-CN" dirty="0">
                <a:solidFill>
                  <a:srgbClr val="000000"/>
                </a:solidFill>
              </a:rPr>
              <a:t>难以简单用口头表达说明清楚的事项</a:t>
            </a:r>
          </a:p>
          <a:p>
            <a:endParaRPr lang="zh-CN" altLang="en-US" dirty="0"/>
          </a:p>
        </p:txBody>
      </p:sp>
      <p:pic>
        <p:nvPicPr>
          <p:cNvPr id="9220" name="Picture 2" descr="C:\Users\chang\AppData\Local\Microsoft\Windows\Temporary Internet Files\Content.IE5\FVU1XE6J\MP900400464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788" y="1700213"/>
            <a:ext cx="2087562" cy="31321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邮件使用场景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出差在外，需要向公司传递资料</a:t>
            </a:r>
          </a:p>
          <a:p>
            <a:pPr marL="627380" marR="0" lvl="1" indent="-17653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问题：使用</a:t>
            </a:r>
            <a:r>
              <a:rPr kumimoji="0" lang="en-US" altLang="zh-CN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qq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，需要双方同时在线，使用离线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627380" marR="0" lvl="1" indent="-17653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              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传送不安全。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解决：将资料作为附件传送，并在邮件正文中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              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进行说明。</a:t>
            </a:r>
          </a:p>
        </p:txBody>
      </p:sp>
      <p:pic>
        <p:nvPicPr>
          <p:cNvPr id="15364" name="Picture 3" descr="C:\Users\chang\AppData\Local\Microsoft\Windows\Temporary Internet Files\Content.IE5\X86TZR4P\MP900289263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860800"/>
            <a:ext cx="3657600" cy="243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邮件使用场景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1625" y="1773238"/>
            <a:ext cx="8540750" cy="41941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小组成员间分享与客户沟通记录</a:t>
            </a:r>
          </a:p>
          <a:p>
            <a:pPr marL="627380" marR="0" lvl="1" indent="-17653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问题：小组人员分散，不容易聚在同一地点。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627380" marR="0" lvl="1" indent="-17653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			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口头表达，往往缺乏条理性，丢失重要细节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解决：将沟通记录进行整理，发送给小组的其  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              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他成员。</a:t>
            </a:r>
          </a:p>
        </p:txBody>
      </p:sp>
      <p:pic>
        <p:nvPicPr>
          <p:cNvPr id="16388" name="Picture 2" descr="C:\Users\chang\AppData\Local\Microsoft\Windows\Temporary Internet Files\Content.IE5\H2UTWXIG\MP900439345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363" y="3716338"/>
            <a:ext cx="2768600" cy="26447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邮件使用场景</a:t>
            </a:r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01625" y="1773238"/>
            <a:ext cx="8540750" cy="41941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布置任务</a:t>
            </a:r>
          </a:p>
          <a:p>
            <a:pPr marL="627380" marR="0" lvl="1" indent="-17653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问题：面对面交流时双方都说的很尽兴，不但谈了当前的任务，还展望了未来美好的前景。分手后却不能确定对方是否已经记住了所有的要点。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627380" marR="0" lvl="1" indent="-17653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Char char=""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解决：立刻将谈话内容进行整理并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发送相关人员。如果上级没有做，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作为下属也要立刻按照自己的理解</a:t>
            </a:r>
            <a:endParaRPr kumimoji="0" lang="en-US" altLang="zh-CN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" panose="05000000000000000000" pitchFamily="2" charset="2"/>
              <a:buNone/>
              <a:defRPr/>
            </a:pP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   </a:t>
            </a: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</a:rPr>
              <a:t>整理，发送上级并取得确认。</a:t>
            </a:r>
          </a:p>
        </p:txBody>
      </p:sp>
      <p:pic>
        <p:nvPicPr>
          <p:cNvPr id="17412" name="Picture 5" descr="C:\Users\chang\AppData\Local\Microsoft\Windows\Temporary Internet Files\Content.IE5\2P7F8HLD\MC900017103[1]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63" y="3357563"/>
            <a:ext cx="3168650" cy="27447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邮件使用场景</a:t>
            </a:r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>
          <a:xfrm>
            <a:off x="301625" y="1700213"/>
            <a:ext cx="8540750" cy="2952750"/>
          </a:xfrm>
        </p:spPr>
        <p:txBody>
          <a:bodyPr vert="horz" wrap="square" lIns="91440" tIns="45720" rIns="91440" bIns="45720" anchor="t">
            <a:normAutofit fontScale="92500"/>
          </a:bodyPr>
          <a:lstStyle/>
          <a:p>
            <a:r>
              <a:rPr lang="zh-CN" altLang="en-US" sz="2800" dirty="0">
                <a:solidFill>
                  <a:srgbClr val="000000"/>
                </a:solidFill>
              </a:rPr>
              <a:t>公司发布</a:t>
            </a:r>
            <a:r>
              <a:rPr lang="en-US" altLang="zh-CN" sz="2800" dirty="0">
                <a:solidFill>
                  <a:srgbClr val="000000"/>
                </a:solidFill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</a:rPr>
              <a:t>关于下发执行贷款损失准备计提标准的通知</a:t>
            </a:r>
            <a:r>
              <a:rPr lang="en-US" altLang="zh-CN" sz="2800" dirty="0">
                <a:solidFill>
                  <a:srgbClr val="000000"/>
                </a:solidFill>
              </a:rPr>
              <a:t>》</a:t>
            </a:r>
          </a:p>
          <a:p>
            <a:pPr lvl="1"/>
            <a:r>
              <a:rPr lang="en-US" altLang="zh-CN" sz="2400" dirty="0">
                <a:solidFill>
                  <a:srgbClr val="000000"/>
                </a:solidFill>
              </a:rPr>
              <a:t>   </a:t>
            </a:r>
            <a:r>
              <a:rPr lang="zh-CN" altLang="en-US" sz="2400" dirty="0">
                <a:solidFill>
                  <a:srgbClr val="000000"/>
                </a:solidFill>
              </a:rPr>
              <a:t>问题：如果公司领导对此通知有批示，如何处理？发布</a:t>
            </a:r>
            <a:r>
              <a:rPr lang="en-US" altLang="zh-CN" sz="2400" dirty="0">
                <a:solidFill>
                  <a:srgbClr val="000000"/>
                </a:solidFill>
              </a:rPr>
              <a:t>rtx</a:t>
            </a:r>
            <a:r>
              <a:rPr lang="zh-CN" altLang="en-US" sz="2400" dirty="0">
                <a:solidFill>
                  <a:srgbClr val="000000"/>
                </a:solidFill>
              </a:rPr>
              <a:t>不能保存，发布</a:t>
            </a:r>
            <a:r>
              <a:rPr lang="en-US" altLang="zh-CN" sz="2400" dirty="0">
                <a:solidFill>
                  <a:srgbClr val="000000"/>
                </a:solidFill>
              </a:rPr>
              <a:t>bbs</a:t>
            </a:r>
            <a:r>
              <a:rPr lang="zh-CN" altLang="en-US" sz="2400" dirty="0">
                <a:solidFill>
                  <a:srgbClr val="000000"/>
                </a:solidFill>
              </a:rPr>
              <a:t>不能立刻让全体员工看到。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vl="1"/>
            <a:endParaRPr lang="zh-CN" altLang="en-US" sz="2400" dirty="0">
              <a:solidFill>
                <a:srgbClr val="000000"/>
              </a:solidFill>
            </a:endParaRPr>
          </a:p>
          <a:p>
            <a:pPr lvl="1"/>
            <a:r>
              <a:rPr lang="zh-CN" altLang="en-US" sz="2400" dirty="0">
                <a:solidFill>
                  <a:srgbClr val="000000"/>
                </a:solidFill>
              </a:rPr>
              <a:t>   解决：通知用邮件发送，公司总经理在邮件的基础上全部回复，将自己的批示发送给全体员工</a:t>
            </a:r>
          </a:p>
          <a:p>
            <a:endParaRPr lang="zh-CN" altLang="en-US" sz="2800" dirty="0"/>
          </a:p>
          <a:p>
            <a:endParaRPr lang="zh-CN" altLang="en-US" sz="2800" dirty="0"/>
          </a:p>
        </p:txBody>
      </p:sp>
      <p:pic>
        <p:nvPicPr>
          <p:cNvPr id="18436" name="Picture 5" descr="C:\Users\chang\AppData\Local\Microsoft\Windows\Temporary Internet Files\Content.IE5\7T979GKB\MC900292714[1]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025" y="4508500"/>
            <a:ext cx="1827213" cy="16716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邮件使用场景</a:t>
            </a:r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19459" name="内容占位符 2"/>
          <p:cNvSpPr>
            <a:spLocks noGrp="1"/>
          </p:cNvSpPr>
          <p:nvPr>
            <p:ph idx="1"/>
          </p:nvPr>
        </p:nvSpPr>
        <p:spPr>
          <a:xfrm>
            <a:off x="323850" y="1700213"/>
            <a:ext cx="8540750" cy="2376487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sz="2800" dirty="0">
                <a:solidFill>
                  <a:srgbClr val="000000"/>
                </a:solidFill>
              </a:rPr>
              <a:t>领导交办任务需要频繁与第三方联系</a:t>
            </a:r>
          </a:p>
          <a:p>
            <a:pPr lvl="1"/>
            <a:r>
              <a:rPr lang="zh-CN" altLang="en-US" sz="2400" dirty="0">
                <a:solidFill>
                  <a:srgbClr val="000000"/>
                </a:solidFill>
              </a:rPr>
              <a:t>   问题：如果频繁的事无巨细的向领导汇报，会耽误领导时间，如果不汇报不知道什么时候领导会问，在任务的平台期，会让领导感觉自己没有努力工作。</a:t>
            </a:r>
          </a:p>
          <a:p>
            <a:pPr lvl="1"/>
            <a:r>
              <a:rPr lang="zh-CN" altLang="en-US" sz="2400" dirty="0">
                <a:solidFill>
                  <a:srgbClr val="000000"/>
                </a:solidFill>
              </a:rPr>
              <a:t>   解决：与客户沟通过程中，将关键的邮件</a:t>
            </a:r>
            <a:r>
              <a:rPr lang="en-US" altLang="zh-CN" sz="2400" dirty="0">
                <a:solidFill>
                  <a:srgbClr val="000000"/>
                </a:solidFill>
              </a:rPr>
              <a:t>cc</a:t>
            </a:r>
            <a:r>
              <a:rPr lang="zh-CN" altLang="en-US" sz="2400" dirty="0">
                <a:solidFill>
                  <a:srgbClr val="000000"/>
                </a:solidFill>
              </a:rPr>
              <a:t>给领导</a:t>
            </a:r>
          </a:p>
        </p:txBody>
      </p:sp>
      <p:pic>
        <p:nvPicPr>
          <p:cNvPr id="19460" name="Picture 8" descr="C:\Users\chang\AppData\Local\Microsoft\Windows\Temporary Internet Files\Content.IE5\2P7F8HLD\MC900437022[1]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50" y="4264025"/>
            <a:ext cx="5295900" cy="1828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邮件使用场景</a:t>
            </a:r>
            <a:r>
              <a:rPr lang="en-US" altLang="zh-CN" dirty="0"/>
              <a:t>6</a:t>
            </a:r>
            <a:endParaRPr lang="zh-CN" altLang="en-US" dirty="0"/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>
          <a:xfrm>
            <a:off x="323850" y="1773238"/>
            <a:ext cx="8540750" cy="4194175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sz="2800" dirty="0">
                <a:solidFill>
                  <a:srgbClr val="000000"/>
                </a:solidFill>
              </a:rPr>
              <a:t>领导让两个人共同完成一份文档</a:t>
            </a:r>
          </a:p>
          <a:p>
            <a:pPr lvl="1"/>
            <a:r>
              <a:rPr lang="zh-CN" altLang="en-US" sz="2400" dirty="0">
                <a:solidFill>
                  <a:srgbClr val="000000"/>
                </a:solidFill>
              </a:rPr>
              <a:t>   问题：如果两个人分别给领导发，领导还要合并，显然不合适。如果交给一个人合并，并发送给领导，是否有冒功之嫌？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vl="1"/>
            <a:endParaRPr lang="zh-CN" altLang="en-US" sz="2400" dirty="0">
              <a:solidFill>
                <a:srgbClr val="000000"/>
              </a:solidFill>
            </a:endParaRPr>
          </a:p>
          <a:p>
            <a:pPr lvl="1"/>
            <a:r>
              <a:rPr lang="zh-CN" altLang="en-US" sz="2400" dirty="0">
                <a:solidFill>
                  <a:srgbClr val="000000"/>
                </a:solidFill>
              </a:rPr>
              <a:t>   解决：由一个人将文档作为附件发送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 sz="2400" dirty="0">
                <a:solidFill>
                  <a:srgbClr val="000000"/>
                </a:solidFill>
              </a:rPr>
              <a:t>      </a:t>
            </a:r>
            <a:r>
              <a:rPr lang="zh-CN" altLang="en-US" sz="2400" dirty="0">
                <a:solidFill>
                  <a:srgbClr val="000000"/>
                </a:solidFill>
              </a:rPr>
              <a:t>给领导，在邮件中说明是两个人共同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 sz="2400" dirty="0">
                <a:solidFill>
                  <a:srgbClr val="000000"/>
                </a:solidFill>
              </a:rPr>
              <a:t>      </a:t>
            </a:r>
            <a:r>
              <a:rPr lang="zh-CN" altLang="en-US" sz="2400" dirty="0">
                <a:solidFill>
                  <a:srgbClr val="000000"/>
                </a:solidFill>
              </a:rPr>
              <a:t>完成的，同时，</a:t>
            </a:r>
            <a:r>
              <a:rPr lang="zh-CN" altLang="en-US" sz="2400" b="1" dirty="0">
                <a:solidFill>
                  <a:srgbClr val="000000"/>
                </a:solidFill>
              </a:rPr>
              <a:t>很重要的一点是要</a:t>
            </a:r>
            <a:endParaRPr lang="en-US" altLang="zh-CN" sz="2400" b="1" dirty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 sz="2400" b="1" dirty="0">
                <a:solidFill>
                  <a:srgbClr val="000000"/>
                </a:solidFill>
              </a:rPr>
              <a:t>      CC</a:t>
            </a:r>
            <a:r>
              <a:rPr lang="zh-CN" altLang="en-US" sz="2400" b="1" dirty="0">
                <a:solidFill>
                  <a:srgbClr val="000000"/>
                </a:solidFill>
              </a:rPr>
              <a:t>给另一个人</a:t>
            </a:r>
            <a:r>
              <a:rPr lang="zh-CN" altLang="en-US" sz="2400" dirty="0">
                <a:solidFill>
                  <a:srgbClr val="000000"/>
                </a:solidFill>
              </a:rPr>
              <a:t>。</a:t>
            </a:r>
          </a:p>
        </p:txBody>
      </p:sp>
      <p:pic>
        <p:nvPicPr>
          <p:cNvPr id="20484" name="Picture 2" descr="C:\Users\chang\AppData\Local\Microsoft\Windows\Temporary Internet Files\Content.IE5\I5NANCI8\MC900439855[1]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4025" y="3716338"/>
            <a:ext cx="1822450" cy="1819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7409"/>
          <p:cNvSpPr txBox="1"/>
          <p:nvPr/>
        </p:nvSpPr>
        <p:spPr>
          <a:xfrm>
            <a:off x="204788" y="852488"/>
            <a:ext cx="53990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50000"/>
              </a:spcBef>
            </a:pPr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邮件基本原则</a:t>
            </a:r>
          </a:p>
        </p:txBody>
      </p:sp>
      <p:sp>
        <p:nvSpPr>
          <p:cNvPr id="17411" name="文本框 17410"/>
          <p:cNvSpPr txBox="1"/>
          <p:nvPr/>
        </p:nvSpPr>
        <p:spPr>
          <a:xfrm>
            <a:off x="449263" y="1639888"/>
            <a:ext cx="7548562" cy="458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en-US" altLang="zh-CN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便于阅读者理解 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endParaRPr lang="zh-CN" altLang="en-US" sz="2400" b="1" dirty="0">
              <a:solidFill>
                <a:schemeClr val="accent2"/>
              </a:solidFill>
              <a:effectLst>
                <a:outerShdw blurRad="38100" dist="38100" dir="2700000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表达清楚，避免歧义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29292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   有歧义的邮件会造成别人误解，大大增加沟通成本，或造成结果南辕北辙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endParaRPr lang="zh-CN" altLang="en-US" sz="2000" b="1" dirty="0">
              <a:solidFill>
                <a:srgbClr val="292929"/>
              </a:solidFill>
              <a:effectLst>
                <a:outerShdw blurRad="38100" dist="38100" dir="2700000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言简意赅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29292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    冗长、表达混乱的邮件，会令人难以理解，并且心存反感，不利于沟通，甚至使情况恶化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endParaRPr lang="zh-CN" altLang="en-US" sz="2000" b="1" dirty="0">
              <a:solidFill>
                <a:srgbClr val="292929"/>
              </a:solidFill>
              <a:effectLst>
                <a:outerShdw blurRad="38100" dist="38100" dir="2700000">
                  <a:srgbClr val="C0C0C0"/>
                </a:outerShdw>
              </a:effectLst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有明确的时间要求</a:t>
            </a:r>
          </a:p>
          <a:p>
            <a:pPr lvl="0" eaLnBrk="0" hangingPunct="0">
              <a:spcBef>
                <a:spcPct val="30000"/>
              </a:spcBef>
              <a:buClr>
                <a:srgbClr val="CC6600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292929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华文细黑" panose="02010600040101010101" pitchFamily="2" charset="-122"/>
                <a:ea typeface="华文细黑" panose="02010600040101010101" pitchFamily="2" charset="-122"/>
              </a:rPr>
              <a:t>     无明确的时间要求，会给人造成不重要的印象，因此优先级靠后，同时也不能人为夸大重要性，否则为以后工作造成隐患</a:t>
            </a:r>
          </a:p>
        </p:txBody>
      </p:sp>
      <p:graphicFrame>
        <p:nvGraphicFramePr>
          <p:cNvPr id="17412" name="内容占位符 17411"/>
          <p:cNvGraphicFramePr>
            <a:graphicFrameLocks noGrp="1"/>
          </p:cNvGraphicFramePr>
          <p:nvPr>
            <p:ph/>
          </p:nvPr>
        </p:nvGraphicFramePr>
        <p:xfrm>
          <a:off x="7707313" y="5246688"/>
          <a:ext cx="1247775" cy="148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r:id="rId3" imgW="914400" imgH="914400" progId="CorelDRAW.Graphic.9">
                  <p:embed/>
                </p:oleObj>
              </mc:Choice>
              <mc:Fallback>
                <p:oleObj r:id="rId3" imgW="914400" imgH="914400" progId="CorelDRAW.Graphic.9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707313" y="5246688"/>
                        <a:ext cx="1247775" cy="1482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邮件使用场景</a:t>
            </a:r>
            <a:r>
              <a:rPr lang="en-US" altLang="zh-CN" dirty="0"/>
              <a:t>7</a:t>
            </a:r>
            <a:endParaRPr lang="zh-CN" altLang="en-US" dirty="0"/>
          </a:p>
        </p:txBody>
      </p:sp>
      <p:sp>
        <p:nvSpPr>
          <p:cNvPr id="21507" name="内容占位符 2"/>
          <p:cNvSpPr>
            <a:spLocks noGrp="1"/>
          </p:cNvSpPr>
          <p:nvPr>
            <p:ph idx="1"/>
          </p:nvPr>
        </p:nvSpPr>
        <p:spPr>
          <a:xfrm>
            <a:off x="250825" y="1538288"/>
            <a:ext cx="8540750" cy="4194175"/>
          </a:xfrm>
        </p:spPr>
        <p:txBody>
          <a:bodyPr vert="horz" wrap="square" lIns="91440" tIns="45720" rIns="91440" bIns="45720" anchor="t">
            <a:normAutofit lnSpcReduction="10000"/>
          </a:bodyPr>
          <a:lstStyle/>
          <a:p>
            <a:r>
              <a:rPr lang="zh-CN" altLang="en-US" sz="2800" dirty="0">
                <a:solidFill>
                  <a:srgbClr val="000000"/>
                </a:solidFill>
              </a:rPr>
              <a:t>一年前完成的一个项目，在项目过程中与客户进行了多轮的磋商，现在有些过程及具体数据记不清了。</a:t>
            </a:r>
            <a:endParaRPr lang="en-US" altLang="zh-CN" sz="2800" dirty="0">
              <a:solidFill>
                <a:srgbClr val="000000"/>
              </a:solidFill>
            </a:endParaRPr>
          </a:p>
          <a:p>
            <a:pPr lvl="1"/>
            <a:r>
              <a:rPr lang="zh-CN" altLang="en-US" sz="2400" dirty="0">
                <a:solidFill>
                  <a:srgbClr val="000000"/>
                </a:solidFill>
              </a:rPr>
              <a:t>问题：在讨论过程中，双方各执一词，由于时间比较长事件的进展过程无法追溯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vl="1"/>
            <a:endParaRPr lang="zh-CN" altLang="en-US" sz="2400" dirty="0">
              <a:solidFill>
                <a:srgbClr val="000000"/>
              </a:solidFill>
            </a:endParaRPr>
          </a:p>
          <a:p>
            <a:pPr lvl="1"/>
            <a:r>
              <a:rPr lang="zh-CN" altLang="en-US" sz="2400" dirty="0">
                <a:solidFill>
                  <a:srgbClr val="000000"/>
                </a:solidFill>
              </a:rPr>
              <a:t> 解决：如果在项目进行的关键时间和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 sz="2400" dirty="0">
                <a:solidFill>
                  <a:srgbClr val="000000"/>
                </a:solidFill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</a:rPr>
              <a:t>关键问题上都通过邮件进行了交流，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 sz="2400" dirty="0">
                <a:solidFill>
                  <a:srgbClr val="000000"/>
                </a:solidFill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</a:rPr>
              <a:t>此时可以通过调阅这些邮件对问题进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vl="1">
              <a:buNone/>
            </a:pPr>
            <a:r>
              <a:rPr lang="en-US" altLang="zh-CN" sz="2400" dirty="0">
                <a:solidFill>
                  <a:srgbClr val="000000"/>
                </a:solidFill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</a:rPr>
              <a:t>行澄清。</a:t>
            </a:r>
          </a:p>
        </p:txBody>
      </p:sp>
      <p:pic>
        <p:nvPicPr>
          <p:cNvPr id="21508" name="Picture 3" descr="C:\Users\chang\AppData\Local\Microsoft\Windows\Temporary Internet Files\Content.IE5\CBEMZ63M\MC900231621[1]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788" y="3716338"/>
            <a:ext cx="2316162" cy="21574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zh-CN" altLang="en-US" dirty="0"/>
              <a:t>邮件使用场景</a:t>
            </a:r>
            <a:r>
              <a:rPr lang="en-US" altLang="zh-CN" dirty="0"/>
              <a:t>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 bwMode="auto">
          <a:xfrm>
            <a:off x="323528" y="1772816"/>
            <a:ext cx="8540750" cy="4194175"/>
          </a:xfrm>
          <a:ln>
            <a:miter lim="800000"/>
          </a:ln>
          <a:effectLst/>
          <a:scene3d>
            <a:camera prst="perspectiveRight"/>
            <a:lightRig rig="threePt" dir="t"/>
          </a:scene3d>
          <a:sp3d prstMaterial="plastic"/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kumimoji="0" lang="zh-CN" altLang="en-US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彩云" panose="02010800040101010101" pitchFamily="2" charset="-122"/>
                <a:ea typeface="华文彩云" panose="02010800040101010101" pitchFamily="2" charset="-122"/>
                <a:cs typeface="+mn-cs"/>
              </a:rPr>
              <a:t>欢迎大家补充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v"/>
              <a:defRPr/>
            </a:pP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2532" name="组合 10"/>
          <p:cNvGrpSpPr/>
          <p:nvPr/>
        </p:nvGrpSpPr>
        <p:grpSpPr>
          <a:xfrm>
            <a:off x="2411413" y="2997200"/>
            <a:ext cx="4608512" cy="3240088"/>
            <a:chOff x="2123728" y="2780928"/>
            <a:chExt cx="5112568" cy="3456384"/>
          </a:xfrm>
        </p:grpSpPr>
        <p:sp>
          <p:nvSpPr>
            <p:cNvPr id="10" name="矩形 9"/>
            <p:cNvSpPr/>
            <p:nvPr/>
          </p:nvSpPr>
          <p:spPr bwMode="auto">
            <a:xfrm>
              <a:off x="2123728" y="2780928"/>
              <a:ext cx="5112568" cy="3456384"/>
            </a:xfrm>
            <a:prstGeom prst="rect">
              <a:avLst/>
            </a:prstGeom>
            <a:solidFill>
              <a:srgbClr val="FFFF99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22534" name="Picture 3" descr="C:\Users\chang\AppData\Local\Microsoft\Windows\Temporary Internet Files\Content.IE5\2NEBD25C\MP900402446[1].jpg"/>
            <p:cNvPicPr>
              <a:picLocks noChangeAspect="1"/>
            </p:cNvPicPr>
            <p:nvPr/>
          </p:nvPicPr>
          <p:blipFill>
            <a:blip r:embed="rId3"/>
            <a:srcRect l="23776" t="25850" b="25850"/>
            <a:stretch>
              <a:fillRect/>
            </a:stretch>
          </p:blipFill>
          <p:spPr>
            <a:xfrm>
              <a:off x="2164672" y="2821872"/>
              <a:ext cx="4968552" cy="3341051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sym typeface="+mn-ea"/>
              </a:rPr>
              <a:t>企业邮箱的使用规范及要求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eaLnBrk="1" hangingPunct="1">
              <a:lnSpc>
                <a:spcPct val="120000"/>
              </a:lnSpc>
              <a:spcBef>
                <a:spcPct val="20000"/>
              </a:spcBef>
              <a:buClr>
                <a:srgbClr val="E1B40C"/>
              </a:buCl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33CC"/>
                </a:solidFill>
                <a:ea typeface="华文细黑" panose="02010600040101010101" pitchFamily="2" charset="-122"/>
                <a:sym typeface="+mn-ea"/>
              </a:rPr>
              <a:t>使用时间：</a:t>
            </a:r>
            <a:r>
              <a:rPr lang="zh-CN" altLang="en-US" dirty="0">
                <a:solidFill>
                  <a:srgbClr val="000000"/>
                </a:solidFill>
                <a:ea typeface="华文细黑" panose="02010600040101010101" pitchFamily="2" charset="-122"/>
                <a:sym typeface="+mn-ea"/>
              </a:rPr>
              <a:t>  </a:t>
            </a:r>
            <a:endParaRPr lang="zh-CN" altLang="en-US" i="0" dirty="0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20000"/>
              </a:spcBef>
              <a:buClr>
                <a:srgbClr val="E1B40C"/>
              </a:buCl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00"/>
                </a:solidFill>
                <a:ea typeface="华文细黑" panose="02010600040101010101" pitchFamily="2" charset="-122"/>
                <a:sym typeface="+mn-ea"/>
              </a:rPr>
              <a:t>    上班：第一时间登陆邮箱，实时接收并回复邮件；</a:t>
            </a:r>
            <a:endParaRPr lang="zh-CN" altLang="en-US" i="0" dirty="0">
              <a:solidFill>
                <a:srgbClr val="000000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20000"/>
              </a:spcBef>
              <a:buClr>
                <a:srgbClr val="E1B40C"/>
              </a:buCl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0000"/>
                </a:solidFill>
                <a:ea typeface="华文细黑" panose="02010600040101010101" pitchFamily="2" charset="-122"/>
                <a:sym typeface="+mn-ea"/>
              </a:rPr>
              <a:t>    出差：每晚回住处或其他可办公地点进行邮件收发及处理；</a:t>
            </a:r>
          </a:p>
          <a:p>
            <a:pPr marL="0" lvl="0" indent="0" eaLnBrk="1" hangingPunct="1">
              <a:lnSpc>
                <a:spcPct val="120000"/>
              </a:lnSpc>
              <a:spcBef>
                <a:spcPct val="20000"/>
              </a:spcBef>
              <a:buClr>
                <a:srgbClr val="E1B40C"/>
              </a:buCl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33CC"/>
                </a:solidFill>
                <a:ea typeface="华文细黑" panose="02010600040101010101" pitchFamily="2" charset="-122"/>
                <a:sym typeface="Arial" panose="020B0604020202020204" pitchFamily="34" charset="0"/>
              </a:rPr>
              <a:t>回复时间：</a:t>
            </a:r>
            <a:endParaRPr lang="zh-CN" altLang="en-US" i="0" dirty="0">
              <a:solidFill>
                <a:srgbClr val="0033CC"/>
              </a:solidFill>
              <a:latin typeface="Arial" panose="020B0604020202020204" pitchFamily="34" charset="0"/>
              <a:ea typeface="华文细黑" panose="02010600040101010101" pitchFamily="2" charset="-122"/>
              <a:sym typeface="Arial" panose="020B0604020202020204" pitchFamily="34" charset="0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20000"/>
              </a:spcBef>
              <a:buClr>
                <a:srgbClr val="E1B40C"/>
              </a:buCl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033CC"/>
                </a:solidFill>
                <a:ea typeface="华文细黑" panose="02010600040101010101" pitchFamily="2" charset="-122"/>
                <a:sym typeface="Arial" panose="020B0604020202020204" pitchFamily="34" charset="0"/>
              </a:rPr>
              <a:t>    </a:t>
            </a:r>
            <a:r>
              <a:rPr lang="zh-CN" altLang="en-US" dirty="0">
                <a:solidFill>
                  <a:srgbClr val="000000"/>
                </a:solidFill>
                <a:ea typeface="华文细黑" panose="02010600040101010101" pitchFamily="2" charset="-122"/>
                <a:sym typeface="+mn-ea"/>
              </a:rPr>
              <a:t>收到邮件后，主接收人必须立即予以回复（在本权限范围内能够解决或协商解决的）或转发上级领导（在本权限范围无法解决的，附上自己的意见），严禁拖沓、推诿、延迟，否则将以查询邮件收发时间采用倒推方式对责任人进行严厉处罚。</a:t>
            </a:r>
            <a:r>
              <a:rPr lang="zh-CN" altLang="en-US" dirty="0">
                <a:solidFill>
                  <a:srgbClr val="FF6743"/>
                </a:solidFill>
                <a:ea typeface="华文细黑" panose="02010600040101010101" pitchFamily="2" charset="-122"/>
                <a:sym typeface="+mn-ea"/>
              </a:rPr>
              <a:t>最迟不得超过</a:t>
            </a:r>
            <a:r>
              <a:rPr lang="en-US" altLang="zh-CN" dirty="0">
                <a:solidFill>
                  <a:srgbClr val="FF6743"/>
                </a:solidFill>
                <a:ea typeface="华文细黑" panose="02010600040101010101" pitchFamily="2" charset="-122"/>
                <a:sym typeface="+mn-ea"/>
              </a:rPr>
              <a:t>36</a:t>
            </a:r>
            <a:r>
              <a:rPr lang="zh-CN" altLang="en-US" dirty="0">
                <a:solidFill>
                  <a:srgbClr val="FF6743"/>
                </a:solidFill>
                <a:ea typeface="华文细黑" panose="02010600040101010101" pitchFamily="2" charset="-122"/>
                <a:sym typeface="+mn-ea"/>
              </a:rPr>
              <a:t>小时。</a:t>
            </a:r>
          </a:p>
          <a:p>
            <a:pPr marL="0" lvl="0" indent="0" eaLnBrk="1" hangingPunct="1">
              <a:lnSpc>
                <a:spcPct val="120000"/>
              </a:lnSpc>
              <a:spcBef>
                <a:spcPct val="20000"/>
              </a:spcBef>
              <a:buClr>
                <a:srgbClr val="E1B40C"/>
              </a:buClr>
              <a:buFont typeface="Wingdings" panose="05000000000000000000" pitchFamily="2" charset="2"/>
              <a:buNone/>
            </a:pPr>
            <a:endParaRPr lang="zh-CN" altLang="en-US"/>
          </a:p>
          <a:p>
            <a:pPr marL="0" lvl="0" indent="0" eaLnBrk="1" hangingPunct="1">
              <a:lnSpc>
                <a:spcPct val="120000"/>
              </a:lnSpc>
              <a:spcBef>
                <a:spcPct val="20000"/>
              </a:spcBef>
              <a:buClr>
                <a:srgbClr val="E1B40C"/>
              </a:buClr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080808"/>
                </a:solidFill>
                <a:ea typeface="华文细黑" panose="02010600040101010101" pitchFamily="2" charset="-122"/>
                <a:sym typeface="+mn-ea"/>
              </a:rPr>
              <a:t>    紧急事件电话沟通，事后可补发邮件要求对方确认。</a:t>
            </a:r>
            <a:endParaRPr lang="zh-CN" altLang="en-US" i="0" dirty="0">
              <a:solidFill>
                <a:srgbClr val="080808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20000"/>
              </a:spcBef>
              <a:buClr>
                <a:srgbClr val="E1B40C"/>
              </a:buClr>
              <a:buFont typeface="Wingdings" panose="05000000000000000000" pitchFamily="2" charset="2"/>
              <a:buNone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5F25B3-04A5-4E59-9A57-3BE46E218F65}" type="slidenum">
              <a:rPr lang="zh-CN" altLang="en-US" smtClean="0"/>
              <a:t>81</a:t>
            </a:fld>
            <a:endParaRPr lang="en-US" altLang="zh-CN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Box 17"/>
          <p:cNvSpPr txBox="1"/>
          <p:nvPr/>
        </p:nvSpPr>
        <p:spPr>
          <a:xfrm>
            <a:off x="609600" y="304800"/>
            <a:ext cx="5334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电子邮件使用技巧</a:t>
            </a:r>
          </a:p>
        </p:txBody>
      </p:sp>
      <p:grpSp>
        <p:nvGrpSpPr>
          <p:cNvPr id="2" name="Group 32"/>
          <p:cNvGrpSpPr/>
          <p:nvPr/>
        </p:nvGrpSpPr>
        <p:grpSpPr>
          <a:xfrm>
            <a:off x="1828800" y="2024063"/>
            <a:ext cx="5410200" cy="665162"/>
            <a:chOff x="1152" y="1275"/>
            <a:chExt cx="3408" cy="419"/>
          </a:xfrm>
        </p:grpSpPr>
        <p:grpSp>
          <p:nvGrpSpPr>
            <p:cNvPr id="27678" name="Group 3"/>
            <p:cNvGrpSpPr/>
            <p:nvPr/>
          </p:nvGrpSpPr>
          <p:grpSpPr>
            <a:xfrm>
              <a:off x="1152" y="1275"/>
              <a:ext cx="480" cy="419"/>
              <a:chOff x="1110" y="2656"/>
              <a:chExt cx="1549" cy="1351"/>
            </a:xfrm>
          </p:grpSpPr>
          <p:sp>
            <p:nvSpPr>
              <p:cNvPr id="27682" name="AutoShape 4"/>
              <p:cNvSpPr/>
              <p:nvPr/>
            </p:nvSpPr>
            <p:spPr>
              <a:xfrm>
                <a:off x="1123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683" name="AutoShape 5"/>
              <p:cNvSpPr/>
              <p:nvPr/>
            </p:nvSpPr>
            <p:spPr>
              <a:xfrm>
                <a:off x="1110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4" name="AutoShape 6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7679" name="Line 11"/>
            <p:cNvSpPr/>
            <p:nvPr/>
          </p:nvSpPr>
          <p:spPr>
            <a:xfrm>
              <a:off x="1536" y="1659"/>
              <a:ext cx="3024" cy="0"/>
            </a:xfrm>
            <a:prstGeom prst="line">
              <a:avLst/>
            </a:prstGeom>
            <a:ln w="25400" cap="flat" cmpd="sng">
              <a:solidFill>
                <a:schemeClr val="tx2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27680" name="Text Box 12">
              <a:hlinkClick r:id="rId3" action="ppaction://hlinkfile"/>
            </p:cNvPr>
            <p:cNvSpPr txBox="1"/>
            <p:nvPr/>
          </p:nvSpPr>
          <p:spPr>
            <a:xfrm>
              <a:off x="2160" y="1311"/>
              <a:ext cx="1280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邮件签名设置</a:t>
              </a:r>
            </a:p>
          </p:txBody>
        </p:sp>
        <p:sp>
          <p:nvSpPr>
            <p:cNvPr id="27681" name="Text Box 13"/>
            <p:cNvSpPr txBox="1"/>
            <p:nvPr/>
          </p:nvSpPr>
          <p:spPr>
            <a:xfrm>
              <a:off x="1276" y="1337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 eaLnBrk="0" hangingPunct="0"/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</a:p>
          </p:txBody>
        </p:sp>
      </p:grpSp>
      <p:grpSp>
        <p:nvGrpSpPr>
          <p:cNvPr id="4" name="Group 33"/>
          <p:cNvGrpSpPr/>
          <p:nvPr/>
        </p:nvGrpSpPr>
        <p:grpSpPr>
          <a:xfrm>
            <a:off x="1828800" y="2938463"/>
            <a:ext cx="5410200" cy="665162"/>
            <a:chOff x="1152" y="1851"/>
            <a:chExt cx="3408" cy="419"/>
          </a:xfrm>
        </p:grpSpPr>
        <p:grpSp>
          <p:nvGrpSpPr>
            <p:cNvPr id="27671" name="Group 7"/>
            <p:cNvGrpSpPr/>
            <p:nvPr/>
          </p:nvGrpSpPr>
          <p:grpSpPr>
            <a:xfrm>
              <a:off x="1152" y="1851"/>
              <a:ext cx="480" cy="419"/>
              <a:chOff x="3174" y="2656"/>
              <a:chExt cx="1549" cy="1351"/>
            </a:xfrm>
          </p:grpSpPr>
          <p:sp>
            <p:nvSpPr>
              <p:cNvPr id="27675" name="AutoShape 8"/>
              <p:cNvSpPr/>
              <p:nvPr/>
            </p:nvSpPr>
            <p:spPr>
              <a:xfrm>
                <a:off x="3187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676" name="AutoShape 9"/>
              <p:cNvSpPr/>
              <p:nvPr/>
            </p:nvSpPr>
            <p:spPr>
              <a:xfrm>
                <a:off x="3174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AutoShape 10"/>
              <p:cNvSpPr>
                <a:spLocks noChangeArrowheads="1"/>
              </p:cNvSpPr>
              <p:nvPr/>
            </p:nvSpPr>
            <p:spPr bwMode="gray">
              <a:xfrm>
                <a:off x="3264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7672" name="Line 14"/>
            <p:cNvSpPr/>
            <p:nvPr/>
          </p:nvSpPr>
          <p:spPr>
            <a:xfrm>
              <a:off x="1536" y="2235"/>
              <a:ext cx="3024" cy="0"/>
            </a:xfrm>
            <a:prstGeom prst="line">
              <a:avLst/>
            </a:prstGeom>
            <a:ln w="25400" cap="flat" cmpd="sng">
              <a:solidFill>
                <a:schemeClr val="tx2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27673" name="Text Box 15">
              <a:hlinkClick r:id="rId4" action="ppaction://hlinkfile"/>
            </p:cNvPr>
            <p:cNvSpPr txBox="1"/>
            <p:nvPr/>
          </p:nvSpPr>
          <p:spPr>
            <a:xfrm>
              <a:off x="2160" y="1887"/>
              <a:ext cx="1280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超大邮件处理</a:t>
              </a:r>
            </a:p>
          </p:txBody>
        </p:sp>
        <p:sp>
          <p:nvSpPr>
            <p:cNvPr id="27674" name="Text Box 16"/>
            <p:cNvSpPr txBox="1"/>
            <p:nvPr/>
          </p:nvSpPr>
          <p:spPr>
            <a:xfrm>
              <a:off x="1276" y="1913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 eaLnBrk="0" hangingPunct="0"/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</p:grpSp>
      <p:grpSp>
        <p:nvGrpSpPr>
          <p:cNvPr id="6" name="Group 34"/>
          <p:cNvGrpSpPr/>
          <p:nvPr/>
        </p:nvGrpSpPr>
        <p:grpSpPr>
          <a:xfrm>
            <a:off x="1828800" y="3830638"/>
            <a:ext cx="5410200" cy="665162"/>
            <a:chOff x="1152" y="2413"/>
            <a:chExt cx="3408" cy="419"/>
          </a:xfrm>
        </p:grpSpPr>
        <p:grpSp>
          <p:nvGrpSpPr>
            <p:cNvPr id="27664" name="Group 17"/>
            <p:cNvGrpSpPr/>
            <p:nvPr/>
          </p:nvGrpSpPr>
          <p:grpSpPr>
            <a:xfrm>
              <a:off x="1152" y="2413"/>
              <a:ext cx="480" cy="419"/>
              <a:chOff x="1110" y="2656"/>
              <a:chExt cx="1549" cy="1351"/>
            </a:xfrm>
          </p:grpSpPr>
          <p:sp>
            <p:nvSpPr>
              <p:cNvPr id="27668" name="AutoShape 18"/>
              <p:cNvSpPr/>
              <p:nvPr/>
            </p:nvSpPr>
            <p:spPr>
              <a:xfrm>
                <a:off x="1123" y="2679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669" name="AutoShape 19"/>
              <p:cNvSpPr/>
              <p:nvPr/>
            </p:nvSpPr>
            <p:spPr>
              <a:xfrm>
                <a:off x="1110" y="2656"/>
                <a:ext cx="1536" cy="1328"/>
              </a:xfrm>
              <a:prstGeom prst="hexagon">
                <a:avLst>
                  <a:gd name="adj" fmla="val 28915"/>
                  <a:gd name="vf" fmla="val 115470"/>
                </a:avLst>
              </a:prstGeom>
              <a:gradFill rotWithShape="1">
                <a:gsLst>
                  <a:gs pos="0">
                    <a:srgbClr val="E6E6E6">
                      <a:alpha val="100000"/>
                    </a:srgbClr>
                  </a:gs>
                  <a:gs pos="7500">
                    <a:srgbClr val="7D8496">
                      <a:alpha val="100000"/>
                    </a:srgbClr>
                  </a:gs>
                  <a:gs pos="26500">
                    <a:srgbClr val="E6E6E6">
                      <a:alpha val="100000"/>
                    </a:srgbClr>
                  </a:gs>
                  <a:gs pos="34000">
                    <a:srgbClr val="7D8496">
                      <a:alpha val="100000"/>
                    </a:srgbClr>
                  </a:gs>
                  <a:gs pos="46500">
                    <a:srgbClr val="E6E6E6">
                      <a:alpha val="100000"/>
                    </a:srgbClr>
                  </a:gs>
                  <a:gs pos="50000">
                    <a:srgbClr val="FFFFFF">
                      <a:alpha val="100000"/>
                    </a:srgbClr>
                  </a:gs>
                  <a:gs pos="53500">
                    <a:srgbClr val="E6E6E6">
                      <a:alpha val="100000"/>
                    </a:srgbClr>
                  </a:gs>
                  <a:gs pos="66000">
                    <a:srgbClr val="7D8496">
                      <a:alpha val="100000"/>
                    </a:srgbClr>
                  </a:gs>
                  <a:gs pos="73500">
                    <a:srgbClr val="E6E6E6">
                      <a:alpha val="100000"/>
                    </a:srgbClr>
                  </a:gs>
                  <a:gs pos="92500">
                    <a:srgbClr val="7D8496">
                      <a:alpha val="100000"/>
                    </a:srgbClr>
                  </a:gs>
                  <a:gs pos="100000">
                    <a:srgbClr val="E6E6E6">
                      <a:alpha val="100000"/>
                    </a:srgbClr>
                  </a:gs>
                </a:gsLst>
                <a:lin ang="2700000" scaled="1"/>
                <a:tileRect/>
              </a:gradFill>
              <a:ln w="9525" cap="flat" cmpd="sng">
                <a:solidFill>
                  <a:srgbClr val="C0C0C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/>
              <a:lstStyle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0" name="AutoShape 20"/>
              <p:cNvSpPr>
                <a:spLocks noChangeArrowheads="1"/>
              </p:cNvSpPr>
              <p:nvPr/>
            </p:nvSpPr>
            <p:spPr bwMode="gray">
              <a:xfrm>
                <a:off x="1200" y="2737"/>
                <a:ext cx="1349" cy="1167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7665" name="Line 25"/>
            <p:cNvSpPr/>
            <p:nvPr/>
          </p:nvSpPr>
          <p:spPr>
            <a:xfrm>
              <a:off x="1536" y="2797"/>
              <a:ext cx="3024" cy="0"/>
            </a:xfrm>
            <a:prstGeom prst="line">
              <a:avLst/>
            </a:prstGeom>
            <a:ln w="25400" cap="flat" cmpd="sng">
              <a:solidFill>
                <a:schemeClr val="tx2"/>
              </a:solidFill>
              <a:prstDash val="sysDot"/>
              <a:headEnd type="none" w="med" len="med"/>
              <a:tailEnd type="oval" w="med" len="med"/>
            </a:ln>
          </p:spPr>
        </p:sp>
        <p:sp>
          <p:nvSpPr>
            <p:cNvPr id="27666" name="Text Box 26">
              <a:hlinkClick r:id="rId5" action="ppaction://hlinkfile"/>
            </p:cNvPr>
            <p:cNvSpPr txBox="1"/>
            <p:nvPr/>
          </p:nvSpPr>
          <p:spPr>
            <a:xfrm>
              <a:off x="2160" y="2449"/>
              <a:ext cx="1280" cy="2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邮件自动回复</a:t>
              </a:r>
            </a:p>
          </p:txBody>
        </p:sp>
        <p:sp>
          <p:nvSpPr>
            <p:cNvPr id="27667" name="Text Box 27"/>
            <p:cNvSpPr txBox="1"/>
            <p:nvPr/>
          </p:nvSpPr>
          <p:spPr>
            <a:xfrm>
              <a:off x="1276" y="2475"/>
              <a:ext cx="22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algn="ctr" eaLnBrk="0" hangingPunct="0"/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</a:p>
          </p:txBody>
        </p:sp>
      </p:grpSp>
      <p:grpSp>
        <p:nvGrpSpPr>
          <p:cNvPr id="8" name="组合 49"/>
          <p:cNvGrpSpPr/>
          <p:nvPr/>
        </p:nvGrpSpPr>
        <p:grpSpPr>
          <a:xfrm>
            <a:off x="1828800" y="4745038"/>
            <a:ext cx="5410200" cy="665162"/>
            <a:chOff x="1828800" y="4745038"/>
            <a:chExt cx="5410200" cy="665162"/>
          </a:xfrm>
        </p:grpSpPr>
        <p:grpSp>
          <p:nvGrpSpPr>
            <p:cNvPr id="27656" name="Group 35"/>
            <p:cNvGrpSpPr/>
            <p:nvPr/>
          </p:nvGrpSpPr>
          <p:grpSpPr>
            <a:xfrm>
              <a:off x="1828800" y="4745038"/>
              <a:ext cx="5410200" cy="665162"/>
              <a:chOff x="1152" y="2989"/>
              <a:chExt cx="3408" cy="419"/>
            </a:xfrm>
          </p:grpSpPr>
          <p:grpSp>
            <p:nvGrpSpPr>
              <p:cNvPr id="27658" name="Group 21"/>
              <p:cNvGrpSpPr/>
              <p:nvPr/>
            </p:nvGrpSpPr>
            <p:grpSpPr>
              <a:xfrm>
                <a:off x="1152" y="2989"/>
                <a:ext cx="480" cy="419"/>
                <a:chOff x="3174" y="2656"/>
                <a:chExt cx="1549" cy="1351"/>
              </a:xfrm>
            </p:grpSpPr>
            <p:sp>
              <p:nvSpPr>
                <p:cNvPr id="27661" name="AutoShape 22"/>
                <p:cNvSpPr/>
                <p:nvPr/>
              </p:nvSpPr>
              <p:spPr>
                <a:xfrm>
                  <a:off x="3187" y="2679"/>
                  <a:ext cx="1536" cy="1328"/>
                </a:xfrm>
                <a:prstGeom prst="hexagon">
                  <a:avLst>
                    <a:gd name="adj" fmla="val 28915"/>
                    <a:gd name="vf" fmla="val 115470"/>
                  </a:avLst>
                </a:prstGeom>
                <a:solidFill>
                  <a:srgbClr val="808080"/>
                </a:solidFill>
                <a:ln w="9525">
                  <a:noFill/>
                </a:ln>
              </p:spPr>
              <p:txBody>
                <a:bodyPr wrap="none" anchor="ctr"/>
                <a:lstStyle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662" name="AutoShape 23"/>
                <p:cNvSpPr/>
                <p:nvPr/>
              </p:nvSpPr>
              <p:spPr>
                <a:xfrm>
                  <a:off x="3174" y="2656"/>
                  <a:ext cx="1536" cy="1328"/>
                </a:xfrm>
                <a:prstGeom prst="hexagon">
                  <a:avLst>
                    <a:gd name="adj" fmla="val 28915"/>
                    <a:gd name="vf" fmla="val 115470"/>
                  </a:avLst>
                </a:prstGeom>
                <a:gradFill rotWithShape="1">
                  <a:gsLst>
                    <a:gs pos="0">
                      <a:srgbClr val="E6E6E6">
                        <a:alpha val="100000"/>
                      </a:srgbClr>
                    </a:gs>
                    <a:gs pos="7500">
                      <a:srgbClr val="7D8496">
                        <a:alpha val="100000"/>
                      </a:srgbClr>
                    </a:gs>
                    <a:gs pos="26500">
                      <a:srgbClr val="E6E6E6">
                        <a:alpha val="100000"/>
                      </a:srgbClr>
                    </a:gs>
                    <a:gs pos="34000">
                      <a:srgbClr val="7D8496">
                        <a:alpha val="100000"/>
                      </a:srgbClr>
                    </a:gs>
                    <a:gs pos="46500">
                      <a:srgbClr val="E6E6E6">
                        <a:alpha val="100000"/>
                      </a:srgbClr>
                    </a:gs>
                    <a:gs pos="50000">
                      <a:srgbClr val="FFFFFF">
                        <a:alpha val="100000"/>
                      </a:srgbClr>
                    </a:gs>
                    <a:gs pos="53500">
                      <a:srgbClr val="E6E6E6">
                        <a:alpha val="100000"/>
                      </a:srgbClr>
                    </a:gs>
                    <a:gs pos="66000">
                      <a:srgbClr val="7D8496">
                        <a:alpha val="100000"/>
                      </a:srgbClr>
                    </a:gs>
                    <a:gs pos="73500">
                      <a:srgbClr val="E6E6E6">
                        <a:alpha val="100000"/>
                      </a:srgbClr>
                    </a:gs>
                    <a:gs pos="92500">
                      <a:srgbClr val="7D8496">
                        <a:alpha val="100000"/>
                      </a:srgbClr>
                    </a:gs>
                    <a:gs pos="100000">
                      <a:srgbClr val="E6E6E6">
                        <a:alpha val="100000"/>
                      </a:srgbClr>
                    </a:gs>
                  </a:gsLst>
                  <a:lin ang="2700000" scaled="1"/>
                  <a:tileRect/>
                </a:gradFill>
                <a:ln w="9525" cap="flat" cmpd="sng">
                  <a:solidFill>
                    <a:srgbClr val="C0C0C0"/>
                  </a:solidFill>
                  <a:prstDash val="solid"/>
                  <a:miter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8" name="AutoShape 24"/>
                <p:cNvSpPr>
                  <a:spLocks noChangeArrowheads="1"/>
                </p:cNvSpPr>
                <p:nvPr/>
              </p:nvSpPr>
              <p:spPr bwMode="gray">
                <a:xfrm>
                  <a:off x="3264" y="2737"/>
                  <a:ext cx="1349" cy="1167"/>
                </a:xfrm>
                <a:prstGeom prst="hexagon">
                  <a:avLst>
                    <a:gd name="adj" fmla="val 28896"/>
                    <a:gd name="vf" fmla="val 115470"/>
                  </a:avLst>
                </a:prstGeom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2700000" scaled="1"/>
                </a:gradFill>
                <a:ln w="9525">
                  <a:solidFill>
                    <a:schemeClr val="bg1"/>
                  </a:solidFill>
                  <a:miter lim="800000"/>
                </a:ln>
                <a:effectLst/>
              </p:spPr>
              <p:txBody>
                <a:bodyPr wrap="none" anchor="ctr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27659" name="Line 28"/>
              <p:cNvSpPr/>
              <p:nvPr/>
            </p:nvSpPr>
            <p:spPr>
              <a:xfrm>
                <a:off x="1536" y="3373"/>
                <a:ext cx="3024" cy="0"/>
              </a:xfrm>
              <a:prstGeom prst="line">
                <a:avLst/>
              </a:prstGeom>
              <a:ln w="25400" cap="flat" cmpd="sng">
                <a:solidFill>
                  <a:schemeClr val="tx2"/>
                </a:solidFill>
                <a:prstDash val="sysDot"/>
                <a:headEnd type="none" w="med" len="med"/>
                <a:tailEnd type="oval" w="med" len="med"/>
              </a:ln>
            </p:spPr>
          </p:sp>
          <p:sp>
            <p:nvSpPr>
              <p:cNvPr id="27660" name="Text Box 30"/>
              <p:cNvSpPr txBox="1"/>
              <p:nvPr/>
            </p:nvSpPr>
            <p:spPr>
              <a:xfrm>
                <a:off x="1276" y="3051"/>
                <a:ext cx="223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lstStyle/>
              <a:p>
                <a:pPr lvl="0" algn="ctr" eaLnBrk="0" hangingPunct="0"/>
                <a:r>
                  <a:rPr lang="en-US" altLang="zh-CN" sz="2400" b="1">
                    <a:solidFill>
                      <a:schemeClr val="bg1"/>
                    </a:solidFill>
                    <a:latin typeface="Arial" panose="020B0604020202020204" pitchFamily="34" charset="0"/>
                    <a:ea typeface="宋体" panose="02010600030101010101" pitchFamily="2" charset="-122"/>
                  </a:rPr>
                  <a:t>4</a:t>
                </a:r>
              </a:p>
            </p:txBody>
          </p:sp>
        </p:grpSp>
        <p:sp>
          <p:nvSpPr>
            <p:cNvPr id="27657" name="Text Box 26">
              <a:hlinkClick r:id="rId6" action="ppaction://hlinkfile"/>
            </p:cNvPr>
            <p:cNvSpPr txBox="1"/>
            <p:nvPr/>
          </p:nvSpPr>
          <p:spPr>
            <a:xfrm>
              <a:off x="3429000" y="4872335"/>
              <a:ext cx="2031325" cy="4616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lvl="0" eaLnBrk="0" hangingPunct="0"/>
              <a:r>
                <a:rPr lang="zh-CN" altLang="en-US" sz="2400" dirty="0">
                  <a:latin typeface="Arial" panose="020B0604020202020204" pitchFamily="34" charset="0"/>
                  <a:ea typeface="宋体" panose="02010600030101010101" pitchFamily="2" charset="-122"/>
                </a:rPr>
                <a:t>邮件分类管理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Box 17"/>
          <p:cNvSpPr txBox="1"/>
          <p:nvPr/>
        </p:nvSpPr>
        <p:spPr>
          <a:xfrm>
            <a:off x="609600" y="304800"/>
            <a:ext cx="5334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电子邮件安全</a:t>
            </a:r>
          </a:p>
        </p:txBody>
      </p:sp>
      <p:grpSp>
        <p:nvGrpSpPr>
          <p:cNvPr id="2" name="Group 18"/>
          <p:cNvGrpSpPr/>
          <p:nvPr/>
        </p:nvGrpSpPr>
        <p:grpSpPr>
          <a:xfrm>
            <a:off x="1143000" y="2667000"/>
            <a:ext cx="2286000" cy="3186113"/>
            <a:chOff x="720" y="1998"/>
            <a:chExt cx="1440" cy="2007"/>
          </a:xfrm>
        </p:grpSpPr>
        <p:sp>
          <p:nvSpPr>
            <p:cNvPr id="28681" name="AutoShape 19"/>
            <p:cNvSpPr/>
            <p:nvPr/>
          </p:nvSpPr>
          <p:spPr>
            <a:xfrm>
              <a:off x="720" y="1998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2" name="Text Box 20"/>
            <p:cNvSpPr txBox="1"/>
            <p:nvPr/>
          </p:nvSpPr>
          <p:spPr>
            <a:xfrm>
              <a:off x="780" y="2124"/>
              <a:ext cx="1284" cy="188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algn="ctr" eaLnBrk="0" hangingPunct="0"/>
              <a:r>
                <a:rPr lang="zh-CN" altLang="en-US" sz="2000" b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账户安全</a:t>
              </a:r>
            </a:p>
            <a:p>
              <a:pPr lvl="0" eaLnBrk="0" hangingPunct="0"/>
              <a:endParaRPr lang="zh-CN" altLang="en-US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r>
                <a:rPr lang="en-US" altLang="zh-CN" sz="1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、使用复杂安全性高的密码。</a:t>
              </a:r>
            </a:p>
            <a:p>
              <a:pPr lvl="0" eaLnBrk="0" hangingPunct="0"/>
              <a:r>
                <a:rPr lang="en-US" altLang="zh-CN" sz="1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、不将账号密码告诉他人。</a:t>
              </a: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r>
                <a:rPr lang="en-US" altLang="zh-CN" sz="1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、察觉密码外泄及时修改密码。</a:t>
              </a: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r>
                <a:rPr lang="en-US" altLang="zh-CN" sz="1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、不用工作邮箱注册论坛、不良网站。</a:t>
              </a: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endParaRPr lang="zh-CN" altLang="en-US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endParaRPr lang="zh-CN" altLang="en-US" sz="1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endParaRPr lang="zh-CN" altLang="en-US" sz="1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Group 21"/>
          <p:cNvGrpSpPr/>
          <p:nvPr/>
        </p:nvGrpSpPr>
        <p:grpSpPr>
          <a:xfrm>
            <a:off x="5638800" y="2667000"/>
            <a:ext cx="2286000" cy="2998788"/>
            <a:chOff x="3504" y="1998"/>
            <a:chExt cx="1440" cy="1889"/>
          </a:xfrm>
        </p:grpSpPr>
        <p:sp>
          <p:nvSpPr>
            <p:cNvPr id="28679" name="AutoShape 22"/>
            <p:cNvSpPr/>
            <p:nvPr/>
          </p:nvSpPr>
          <p:spPr>
            <a:xfrm>
              <a:off x="3504" y="1998"/>
              <a:ext cx="1440" cy="168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lvl="0" algn="ctr" eaLnBrk="0" hangingPunct="0"/>
              <a:endParaRPr lang="zh-CN" altLang="en-US" dirty="0"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0" name="Text Box 23"/>
            <p:cNvSpPr txBox="1"/>
            <p:nvPr/>
          </p:nvSpPr>
          <p:spPr>
            <a:xfrm>
              <a:off x="3612" y="2142"/>
              <a:ext cx="1284" cy="174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lvl="0" algn="ctr" eaLnBrk="0" hangingPunct="0"/>
              <a:r>
                <a:rPr lang="zh-CN" altLang="en-US" sz="2000" b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邮件安全</a:t>
              </a:r>
            </a:p>
            <a:p>
              <a:pPr lvl="0" eaLnBrk="0" hangingPunct="0"/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r>
                <a:rPr lang="en-US" altLang="zh-CN" sz="1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1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、修改邮件默认存储位置。</a:t>
              </a: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r>
                <a:rPr lang="en-US" altLang="zh-CN" sz="1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、不打开来历不明的邮件及其附件。</a:t>
              </a:r>
            </a:p>
            <a:p>
              <a:pPr lvl="0" eaLnBrk="0" hangingPunct="0"/>
              <a:r>
                <a:rPr lang="en-US" altLang="zh-CN" sz="1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3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、谨慎点击邮件中的网页超鏈接。</a:t>
              </a: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r>
                <a:rPr lang="en-US" altLang="zh-CN" sz="1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4</a:t>
              </a:r>
              <a:r>
                <a:rPr lang="zh-CN" altLang="en-US" sz="14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、邮件客户端加密保护</a:t>
              </a:r>
              <a:endPara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endParaRPr lang="zh-CN" altLang="en-US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/>
              <a:endParaRPr lang="zh-CN" altLang="en-US" sz="1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2" name="Picture 24" descr="20110923_0d1711d109252c65f23cKRuWwhJ4Tsx7"/>
          <p:cNvPicPr>
            <a:picLocks noChangeAspect="1"/>
          </p:cNvPicPr>
          <p:nvPr/>
        </p:nvPicPr>
        <p:blipFill>
          <a:blip r:embed="rId3"/>
          <a:srcRect l="23149" t="4208" r="65605" b="81506"/>
          <a:stretch>
            <a:fillRect/>
          </a:stretch>
        </p:blipFill>
        <p:spPr>
          <a:xfrm>
            <a:off x="3962400" y="3352800"/>
            <a:ext cx="1143000" cy="1066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Box 17"/>
          <p:cNvSpPr txBox="1"/>
          <p:nvPr/>
        </p:nvSpPr>
        <p:spPr>
          <a:xfrm>
            <a:off x="609600" y="228600"/>
            <a:ext cx="53340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电子邮件安全设置</a:t>
            </a:r>
          </a:p>
        </p:txBody>
      </p:sp>
      <p:sp>
        <p:nvSpPr>
          <p:cNvPr id="50" name="AutoShape 10"/>
          <p:cNvSpPr/>
          <p:nvPr/>
        </p:nvSpPr>
        <p:spPr>
          <a:xfrm>
            <a:off x="2887663" y="2724150"/>
            <a:ext cx="400050" cy="449263"/>
          </a:xfrm>
          <a:prstGeom prst="chevron">
            <a:avLst>
              <a:gd name="adj" fmla="val 52513"/>
            </a:avLst>
          </a:prstGeom>
          <a:solidFill>
            <a:schemeClr val="accent1"/>
          </a:solidFill>
          <a:ln w="0">
            <a:noFill/>
          </a:ln>
        </p:spPr>
        <p:txBody>
          <a:bodyPr wrap="none" anchor="ctr"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" name="AutoShape 11"/>
          <p:cNvSpPr/>
          <p:nvPr/>
        </p:nvSpPr>
        <p:spPr>
          <a:xfrm>
            <a:off x="5349875" y="2724150"/>
            <a:ext cx="398463" cy="449263"/>
          </a:xfrm>
          <a:prstGeom prst="chevron">
            <a:avLst>
              <a:gd name="adj" fmla="val 52513"/>
            </a:avLst>
          </a:prstGeom>
          <a:solidFill>
            <a:schemeClr val="hlink"/>
          </a:solidFill>
          <a:ln w="0">
            <a:noFill/>
          </a:ln>
        </p:spPr>
        <p:txBody>
          <a:bodyPr wrap="none" anchor="ctr"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" name="Oval 12"/>
          <p:cNvSpPr>
            <a:spLocks noChangeArrowheads="1"/>
          </p:cNvSpPr>
          <p:nvPr/>
        </p:nvSpPr>
        <p:spPr bwMode="gray">
          <a:xfrm>
            <a:off x="6069013" y="2216150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" name="Oval 13"/>
          <p:cNvSpPr>
            <a:spLocks noChangeArrowheads="1"/>
          </p:cNvSpPr>
          <p:nvPr/>
        </p:nvSpPr>
        <p:spPr bwMode="gray">
          <a:xfrm>
            <a:off x="6094413" y="222408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Oval 14"/>
          <p:cNvSpPr/>
          <p:nvPr/>
        </p:nvSpPr>
        <p:spPr>
          <a:xfrm>
            <a:off x="6148388" y="2287588"/>
            <a:ext cx="1335087" cy="1320800"/>
          </a:xfrm>
          <a:prstGeom prst="ellipse">
            <a:avLst/>
          </a:prstGeom>
          <a:solidFill>
            <a:srgbClr val="333333"/>
          </a:solidFill>
          <a:ln w="38100">
            <a:noFill/>
          </a:ln>
        </p:spPr>
        <p:txBody>
          <a:bodyPr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Oval 15"/>
          <p:cNvSpPr>
            <a:spLocks noChangeArrowheads="1"/>
          </p:cNvSpPr>
          <p:nvPr/>
        </p:nvSpPr>
        <p:spPr bwMode="gray">
          <a:xfrm>
            <a:off x="1143000" y="2209800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54118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" name="Oval 17"/>
          <p:cNvSpPr/>
          <p:nvPr/>
        </p:nvSpPr>
        <p:spPr>
          <a:xfrm>
            <a:off x="1217613" y="2284413"/>
            <a:ext cx="1333500" cy="1320800"/>
          </a:xfrm>
          <a:prstGeom prst="ellipse">
            <a:avLst/>
          </a:prstGeom>
          <a:solidFill>
            <a:srgbClr val="333333"/>
          </a:solidFill>
          <a:ln w="38100">
            <a:noFill/>
          </a:ln>
        </p:spPr>
        <p:txBody>
          <a:bodyPr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" name="Oval 23"/>
          <p:cNvSpPr>
            <a:spLocks noChangeArrowheads="1"/>
          </p:cNvSpPr>
          <p:nvPr/>
        </p:nvSpPr>
        <p:spPr bwMode="gray">
          <a:xfrm>
            <a:off x="3606800" y="2216150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Oval 24"/>
          <p:cNvSpPr>
            <a:spLocks noChangeArrowheads="1"/>
          </p:cNvSpPr>
          <p:nvPr/>
        </p:nvSpPr>
        <p:spPr bwMode="gray">
          <a:xfrm>
            <a:off x="3608388" y="221773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" name="Oval 25"/>
          <p:cNvSpPr/>
          <p:nvPr/>
        </p:nvSpPr>
        <p:spPr>
          <a:xfrm>
            <a:off x="3679825" y="2287588"/>
            <a:ext cx="1333500" cy="1320800"/>
          </a:xfrm>
          <a:prstGeom prst="ellipse">
            <a:avLst/>
          </a:prstGeom>
          <a:solidFill>
            <a:srgbClr val="333333"/>
          </a:solidFill>
          <a:ln w="38100">
            <a:noFill/>
          </a:ln>
        </p:spPr>
        <p:txBody>
          <a:bodyPr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3702050" y="2303463"/>
            <a:ext cx="1290638" cy="1277937"/>
            <a:chOff x="4166" y="1706"/>
            <a:chExt cx="1252" cy="1252"/>
          </a:xfrm>
        </p:grpSpPr>
        <p:sp>
          <p:nvSpPr>
            <p:cNvPr id="29745" name="Oval 27"/>
            <p:cNvSpPr/>
            <p:nvPr/>
          </p:nvSpPr>
          <p:spPr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46" name="Oval 28"/>
            <p:cNvSpPr/>
            <p:nvPr/>
          </p:nvSpPr>
          <p:spPr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47" name="Oval 29"/>
            <p:cNvSpPr/>
            <p:nvPr/>
          </p:nvSpPr>
          <p:spPr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48" name="Oval 30"/>
            <p:cNvSpPr/>
            <p:nvPr/>
          </p:nvSpPr>
          <p:spPr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Group 31"/>
          <p:cNvGrpSpPr/>
          <p:nvPr/>
        </p:nvGrpSpPr>
        <p:grpSpPr>
          <a:xfrm>
            <a:off x="6172200" y="2303463"/>
            <a:ext cx="1292225" cy="1277937"/>
            <a:chOff x="4166" y="1706"/>
            <a:chExt cx="1252" cy="1252"/>
          </a:xfrm>
        </p:grpSpPr>
        <p:sp>
          <p:nvSpPr>
            <p:cNvPr id="29741" name="Oval 32"/>
            <p:cNvSpPr/>
            <p:nvPr/>
          </p:nvSpPr>
          <p:spPr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42" name="Oval 33"/>
            <p:cNvSpPr/>
            <p:nvPr/>
          </p:nvSpPr>
          <p:spPr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43" name="Oval 34"/>
            <p:cNvSpPr/>
            <p:nvPr/>
          </p:nvSpPr>
          <p:spPr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44" name="Oval 35"/>
            <p:cNvSpPr/>
            <p:nvPr/>
          </p:nvSpPr>
          <p:spPr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6" name="Oval 16"/>
          <p:cNvSpPr>
            <a:spLocks noChangeArrowheads="1"/>
          </p:cNvSpPr>
          <p:nvPr/>
        </p:nvSpPr>
        <p:spPr bwMode="gray">
          <a:xfrm>
            <a:off x="1144588" y="2212975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63529"/>
                  <a:invGamma/>
                </a:schemeClr>
              </a:gs>
              <a:gs pos="100000">
                <a:schemeClr val="fol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" name="Group 18"/>
          <p:cNvGrpSpPr/>
          <p:nvPr/>
        </p:nvGrpSpPr>
        <p:grpSpPr>
          <a:xfrm>
            <a:off x="1238250" y="2303463"/>
            <a:ext cx="1290638" cy="1277937"/>
            <a:chOff x="4166" y="1706"/>
            <a:chExt cx="1252" cy="1252"/>
          </a:xfrm>
        </p:grpSpPr>
        <p:sp>
          <p:nvSpPr>
            <p:cNvPr id="29737" name="Oval 19"/>
            <p:cNvSpPr/>
            <p:nvPr/>
          </p:nvSpPr>
          <p:spPr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38" name="Oval 20"/>
            <p:cNvSpPr/>
            <p:nvPr/>
          </p:nvSpPr>
          <p:spPr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39" name="Oval 21"/>
            <p:cNvSpPr/>
            <p:nvPr/>
          </p:nvSpPr>
          <p:spPr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40" name="Oval 22"/>
            <p:cNvSpPr/>
            <p:nvPr/>
          </p:nvSpPr>
          <p:spPr>
            <a:xfrm>
              <a:off x="4297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4" name="Text Box 36">
            <a:hlinkClick r:id="rId3" action="ppaction://hlinkfile"/>
          </p:cNvPr>
          <p:cNvSpPr txBox="1"/>
          <p:nvPr/>
        </p:nvSpPr>
        <p:spPr>
          <a:xfrm>
            <a:off x="1295400" y="2743200"/>
            <a:ext cx="121126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0" hangingPunct="0"/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修改密码</a:t>
            </a:r>
          </a:p>
        </p:txBody>
      </p:sp>
      <p:sp>
        <p:nvSpPr>
          <p:cNvPr id="65" name="Text Box 37">
            <a:hlinkClick r:id="rId4" action="ppaction://hlinkfile"/>
          </p:cNvPr>
          <p:cNvSpPr txBox="1"/>
          <p:nvPr/>
        </p:nvSpPr>
        <p:spPr>
          <a:xfrm>
            <a:off x="3846513" y="2568575"/>
            <a:ext cx="954087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0" hangingPunct="0"/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修改存</a:t>
            </a:r>
            <a:endParaRPr lang="en-US" altLang="zh-CN" sz="20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0" hangingPunct="0"/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储位置</a:t>
            </a:r>
          </a:p>
        </p:txBody>
      </p:sp>
      <p:sp>
        <p:nvSpPr>
          <p:cNvPr id="66" name="Text Box 38">
            <a:hlinkClick r:id="rId5" action="ppaction://hlinkfile"/>
          </p:cNvPr>
          <p:cNvSpPr txBox="1"/>
          <p:nvPr/>
        </p:nvSpPr>
        <p:spPr>
          <a:xfrm>
            <a:off x="6119813" y="2757488"/>
            <a:ext cx="1466850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0" hangingPunct="0"/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客户端加密</a:t>
            </a:r>
          </a:p>
        </p:txBody>
      </p:sp>
      <p:sp>
        <p:nvSpPr>
          <p:cNvPr id="39" name="AutoShape 11"/>
          <p:cNvSpPr/>
          <p:nvPr/>
        </p:nvSpPr>
        <p:spPr>
          <a:xfrm>
            <a:off x="7754938" y="2667000"/>
            <a:ext cx="398462" cy="449263"/>
          </a:xfrm>
          <a:prstGeom prst="chevron">
            <a:avLst>
              <a:gd name="adj" fmla="val 52513"/>
            </a:avLst>
          </a:prstGeom>
          <a:solidFill>
            <a:schemeClr val="hlink"/>
          </a:solidFill>
          <a:ln w="0">
            <a:noFill/>
          </a:ln>
        </p:spPr>
        <p:txBody>
          <a:bodyPr wrap="none" anchor="ctr"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" name="AutoShape 11"/>
          <p:cNvSpPr/>
          <p:nvPr/>
        </p:nvSpPr>
        <p:spPr>
          <a:xfrm>
            <a:off x="2911475" y="4622800"/>
            <a:ext cx="398463" cy="449263"/>
          </a:xfrm>
          <a:prstGeom prst="chevron">
            <a:avLst>
              <a:gd name="adj" fmla="val 52513"/>
            </a:avLst>
          </a:prstGeom>
          <a:solidFill>
            <a:schemeClr val="hlink"/>
          </a:solidFill>
          <a:ln w="0">
            <a:noFill/>
          </a:ln>
        </p:spPr>
        <p:txBody>
          <a:bodyPr wrap="none" anchor="ctr"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Oval 12"/>
          <p:cNvSpPr>
            <a:spLocks noChangeArrowheads="1"/>
          </p:cNvSpPr>
          <p:nvPr/>
        </p:nvSpPr>
        <p:spPr bwMode="gray">
          <a:xfrm>
            <a:off x="3630613" y="4114800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Oval 13"/>
          <p:cNvSpPr>
            <a:spLocks noChangeArrowheads="1"/>
          </p:cNvSpPr>
          <p:nvPr/>
        </p:nvSpPr>
        <p:spPr bwMode="gray">
          <a:xfrm>
            <a:off x="3656013" y="412273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Oval 14"/>
          <p:cNvSpPr/>
          <p:nvPr/>
        </p:nvSpPr>
        <p:spPr>
          <a:xfrm>
            <a:off x="3709988" y="4186238"/>
            <a:ext cx="1335087" cy="1320800"/>
          </a:xfrm>
          <a:prstGeom prst="ellipse">
            <a:avLst/>
          </a:prstGeom>
          <a:solidFill>
            <a:srgbClr val="333333"/>
          </a:solidFill>
          <a:ln w="38100">
            <a:noFill/>
          </a:ln>
        </p:spPr>
        <p:txBody>
          <a:bodyPr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Oval 23"/>
          <p:cNvSpPr>
            <a:spLocks noChangeArrowheads="1"/>
          </p:cNvSpPr>
          <p:nvPr/>
        </p:nvSpPr>
        <p:spPr bwMode="gray">
          <a:xfrm>
            <a:off x="1168400" y="4114800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4118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8" name="Oval 24"/>
          <p:cNvSpPr>
            <a:spLocks noChangeArrowheads="1"/>
          </p:cNvSpPr>
          <p:nvPr/>
        </p:nvSpPr>
        <p:spPr bwMode="gray">
          <a:xfrm>
            <a:off x="1169988" y="4116388"/>
            <a:ext cx="1481138" cy="14668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</a:ln>
          <a:effectLst/>
        </p:spPr>
        <p:txBody>
          <a:bodyPr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" name="Oval 25"/>
          <p:cNvSpPr/>
          <p:nvPr/>
        </p:nvSpPr>
        <p:spPr>
          <a:xfrm>
            <a:off x="1241425" y="4186238"/>
            <a:ext cx="1333500" cy="1320800"/>
          </a:xfrm>
          <a:prstGeom prst="ellipse">
            <a:avLst/>
          </a:prstGeom>
          <a:solidFill>
            <a:srgbClr val="333333"/>
          </a:solidFill>
          <a:ln w="38100">
            <a:noFill/>
          </a:ln>
        </p:spPr>
        <p:txBody>
          <a:bodyPr anchor="ctr">
            <a:spAutoFit/>
          </a:bodyPr>
          <a:lstStyle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Group 26"/>
          <p:cNvGrpSpPr/>
          <p:nvPr/>
        </p:nvGrpSpPr>
        <p:grpSpPr>
          <a:xfrm>
            <a:off x="1263650" y="4202113"/>
            <a:ext cx="1290638" cy="1277937"/>
            <a:chOff x="4166" y="1706"/>
            <a:chExt cx="1252" cy="1252"/>
          </a:xfrm>
        </p:grpSpPr>
        <p:sp>
          <p:nvSpPr>
            <p:cNvPr id="29733" name="Oval 27"/>
            <p:cNvSpPr/>
            <p:nvPr/>
          </p:nvSpPr>
          <p:spPr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34" name="Oval 28"/>
            <p:cNvSpPr/>
            <p:nvPr/>
          </p:nvSpPr>
          <p:spPr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35" name="Oval 29"/>
            <p:cNvSpPr/>
            <p:nvPr/>
          </p:nvSpPr>
          <p:spPr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36" name="Oval 30"/>
            <p:cNvSpPr/>
            <p:nvPr/>
          </p:nvSpPr>
          <p:spPr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Group 31"/>
          <p:cNvGrpSpPr/>
          <p:nvPr/>
        </p:nvGrpSpPr>
        <p:grpSpPr>
          <a:xfrm>
            <a:off x="3733800" y="4202113"/>
            <a:ext cx="1292225" cy="1277937"/>
            <a:chOff x="4166" y="1706"/>
            <a:chExt cx="1252" cy="1252"/>
          </a:xfrm>
        </p:grpSpPr>
        <p:sp>
          <p:nvSpPr>
            <p:cNvPr id="29729" name="Oval 32"/>
            <p:cNvSpPr/>
            <p:nvPr/>
          </p:nvSpPr>
          <p:spPr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30" name="Oval 33"/>
            <p:cNvSpPr/>
            <p:nvPr/>
          </p:nvSpPr>
          <p:spPr>
            <a:xfrm>
              <a:off x="4182" y="1713"/>
              <a:ext cx="1222" cy="1221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31" name="Oval 34"/>
            <p:cNvSpPr/>
            <p:nvPr/>
          </p:nvSpPr>
          <p:spPr>
            <a:xfrm>
              <a:off x="4195" y="1725"/>
              <a:ext cx="1162" cy="1141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732" name="Oval 35"/>
            <p:cNvSpPr/>
            <p:nvPr/>
          </p:nvSpPr>
          <p:spPr>
            <a:xfrm>
              <a:off x="4263" y="1757"/>
              <a:ext cx="1033" cy="92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lstStyle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6" name="Text Box 37">
            <a:hlinkClick r:id="rId6" action="ppaction://hlinkfile"/>
          </p:cNvPr>
          <p:cNvSpPr txBox="1"/>
          <p:nvPr/>
        </p:nvSpPr>
        <p:spPr>
          <a:xfrm>
            <a:off x="1295400" y="4629150"/>
            <a:ext cx="121126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0" hangingPunct="0"/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邮件备份</a:t>
            </a:r>
          </a:p>
        </p:txBody>
      </p:sp>
      <p:sp>
        <p:nvSpPr>
          <p:cNvPr id="77" name="Text Box 38">
            <a:hlinkClick r:id="rId7" action="ppaction://hlinkfile"/>
          </p:cNvPr>
          <p:cNvSpPr txBox="1"/>
          <p:nvPr/>
        </p:nvSpPr>
        <p:spPr>
          <a:xfrm>
            <a:off x="3681413" y="4495800"/>
            <a:ext cx="1552575" cy="7080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 algn="ctr" eaLnBrk="0" hangingPunct="0"/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单个文件夹</a:t>
            </a:r>
            <a:endParaRPr lang="en-US" altLang="zh-CN" sz="20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0" hangingPunct="0"/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超过</a:t>
            </a:r>
            <a:r>
              <a:rPr lang="en-US" altLang="zh-CN" sz="20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2G</a:t>
            </a:r>
            <a:r>
              <a:rPr lang="zh-CN" altLang="en-US" sz="2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处理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55" grpId="0" bldLvl="0" animBg="1"/>
      <p:bldP spid="57" grpId="0" bldLvl="0" animBg="1"/>
      <p:bldP spid="59" grpId="0" bldLvl="0" animBg="1"/>
      <p:bldP spid="60" grpId="0" bldLvl="0" animBg="1"/>
      <p:bldP spid="61" grpId="0" bldLvl="0" animBg="1"/>
      <p:bldP spid="56" grpId="0" bldLvl="0" animBg="1"/>
      <p:bldP spid="64" grpId="0"/>
      <p:bldP spid="65" grpId="0"/>
      <p:bldP spid="66" grpId="0"/>
      <p:bldP spid="39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8" grpId="0" bldLvl="0" animBg="1"/>
      <p:bldP spid="62" grpId="0" bldLvl="0" animBg="1"/>
      <p:bldP spid="76" grpId="0"/>
      <p:bldP spid="77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220200" cy="7010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C117D-150D-405A-BB9E-CBCF360A4013}" type="slidenum">
              <a:rPr lang="zh-CN" altLang="en-US" smtClean="0"/>
              <a:t>85</a:t>
            </a:fld>
            <a:endParaRPr lang="en-US" altLang="zh-CN"/>
          </a:p>
        </p:txBody>
      </p:sp>
      <p:sp>
        <p:nvSpPr>
          <p:cNvPr id="5" name="内容占位符 2"/>
          <p:cNvSpPr txBox="1"/>
          <p:nvPr/>
        </p:nvSpPr>
        <p:spPr>
          <a:xfrm>
            <a:off x="457200" y="1196975"/>
            <a:ext cx="8229600" cy="489585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SzPct val="120000"/>
              <a:buBlip>
                <a:blip r:embed="rId2"/>
              </a:buBlip>
              <a:defRPr sz="3200" b="1">
                <a:solidFill>
                  <a:srgbClr val="0033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3"/>
              </a:buBlip>
              <a:defRPr sz="1400">
                <a:solidFill>
                  <a:srgbClr val="003366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766FF"/>
              </a:buClr>
              <a:buSzPct val="70000"/>
              <a:buFont typeface="Wingdings" panose="05000000000000000000" pitchFamily="2" charset="2"/>
              <a:buChar char="Ø"/>
              <a:defRPr sz="1200">
                <a:solidFill>
                  <a:srgbClr val="003366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766FF"/>
              </a:buClr>
              <a:buSzPct val="70000"/>
              <a:buFont typeface="Wingdings" panose="05000000000000000000" pitchFamily="2" charset="2"/>
              <a:buChar char="Ø"/>
              <a:defRPr sz="1200">
                <a:solidFill>
                  <a:srgbClr val="003366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766FF"/>
              </a:buClr>
              <a:buSzPct val="70000"/>
              <a:buFont typeface="Wingdings" panose="05000000000000000000" pitchFamily="2" charset="2"/>
              <a:buChar char="Ø"/>
              <a:defRPr sz="1200">
                <a:solidFill>
                  <a:srgbClr val="003366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766FF"/>
              </a:buClr>
              <a:buSzPct val="70000"/>
              <a:buFont typeface="Wingdings" panose="05000000000000000000" pitchFamily="2" charset="2"/>
              <a:buChar char="Ø"/>
              <a:defRPr sz="1200">
                <a:solidFill>
                  <a:srgbClr val="003366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766FF"/>
              </a:buClr>
              <a:buSzPct val="70000"/>
              <a:buFont typeface="Wingdings" panose="05000000000000000000" pitchFamily="2" charset="2"/>
              <a:buChar char="Ø"/>
              <a:defRPr sz="1200">
                <a:solidFill>
                  <a:srgbClr val="003366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766FF"/>
              </a:buClr>
              <a:buSzPct val="70000"/>
              <a:buFont typeface="Wingdings" panose="05000000000000000000" pitchFamily="2" charset="2"/>
              <a:buChar char="Ø"/>
              <a:defRPr sz="1200">
                <a:solidFill>
                  <a:srgbClr val="003366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766FF"/>
              </a:buClr>
              <a:buSzPct val="70000"/>
              <a:buFont typeface="Wingdings" panose="05000000000000000000" pitchFamily="2" charset="2"/>
              <a:buChar char="Ø"/>
              <a:defRPr sz="1200">
                <a:solidFill>
                  <a:srgbClr val="003366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endParaRPr lang="en-US" altLang="zh-CN" kern="0" dirty="0" smtClean="0"/>
          </a:p>
          <a:p>
            <a:pPr marL="0" indent="0">
              <a:buFontTx/>
              <a:buNone/>
            </a:pPr>
            <a:endParaRPr lang="en-US" altLang="zh-CN" kern="0" dirty="0" smtClean="0"/>
          </a:p>
          <a:p>
            <a:pPr marL="0" indent="0">
              <a:buFontTx/>
              <a:buNone/>
            </a:pPr>
            <a:endParaRPr lang="en-US" altLang="zh-CN" kern="0" dirty="0" smtClean="0"/>
          </a:p>
          <a:p>
            <a:pPr marL="0" indent="0" algn="ctr">
              <a:buFontTx/>
              <a:buNone/>
            </a:pPr>
            <a:r>
              <a:rPr lang="zh-CN" altLang="en-US" sz="6600" b="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谢 谢！</a:t>
            </a:r>
            <a:endParaRPr lang="zh-CN" altLang="en-US" sz="6600" b="0" kern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2057400"/>
            <a:ext cx="6553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accent5">
                    <a:lumMod val="50000"/>
                  </a:schemeClr>
                </a:solidFill>
              </a:rPr>
              <a:t>“在商务交往中要尊重一个人，首先就要懂得</a:t>
            </a:r>
            <a:r>
              <a:rPr lang="zh-CN" altLang="en-US" dirty="0">
                <a:solidFill>
                  <a:srgbClr val="C00000"/>
                </a:solidFill>
              </a:rPr>
              <a:t>替他节省时间</a:t>
            </a:r>
            <a:r>
              <a:rPr lang="zh-CN" altLang="en-US" dirty="0" smtClean="0"/>
              <a:t>”</a:t>
            </a:r>
            <a:endParaRPr lang="en-US" dirty="0"/>
          </a:p>
        </p:txBody>
      </p:sp>
      <p:pic>
        <p:nvPicPr>
          <p:cNvPr id="4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432475"/>
            <a:ext cx="2664296" cy="20208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000120140530A00PPBG">
  <a:themeElements>
    <a:clrScheme name="自定义 4">
      <a:dk1>
        <a:srgbClr val="454749"/>
      </a:dk1>
      <a:lt1>
        <a:srgbClr val="FFFFFF"/>
      </a:lt1>
      <a:dk2>
        <a:srgbClr val="454749"/>
      </a:dk2>
      <a:lt2>
        <a:srgbClr val="EAF5FC"/>
      </a:lt2>
      <a:accent1>
        <a:srgbClr val="BC8E64"/>
      </a:accent1>
      <a:accent2>
        <a:srgbClr val="DAD378"/>
      </a:accent2>
      <a:accent3>
        <a:srgbClr val="9EAA62"/>
      </a:accent3>
      <a:accent4>
        <a:srgbClr val="60869E"/>
      </a:accent4>
      <a:accent5>
        <a:srgbClr val="D8B07A"/>
      </a:accent5>
      <a:accent6>
        <a:srgbClr val="E15A5A"/>
      </a:accent6>
      <a:hlink>
        <a:srgbClr val="00B0F0"/>
      </a:hlink>
      <a:folHlink>
        <a:srgbClr val="AFB2B4"/>
      </a:folHlink>
    </a:clrScheme>
    <a:fontScheme name="KSO主题文字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536735fe2e76c</Template>
  <TotalTime>3</TotalTime>
  <Words>4902</Words>
  <Application>Microsoft Office PowerPoint</Application>
  <PresentationFormat>全屏显示(4:3)</PresentationFormat>
  <Paragraphs>658</Paragraphs>
  <Slides>86</Slides>
  <Notes>26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86</vt:i4>
      </vt:variant>
    </vt:vector>
  </HeadingPairs>
  <TitlesOfParts>
    <vt:vector size="88" baseType="lpstr">
      <vt:lpstr>A000120140530A00PPBG</vt:lpstr>
      <vt:lpstr>CorelDRAW.Graphic.9</vt:lpstr>
      <vt:lpstr>PowerPoint 演示文稿</vt:lpstr>
      <vt:lpstr>目录</vt:lpstr>
      <vt:lpstr>电子邮件沟通的重要性</vt:lpstr>
      <vt:lpstr>PowerPoint 演示文稿</vt:lpstr>
      <vt:lpstr>邮件的作用</vt:lpstr>
      <vt:lpstr>邮件的困扰</vt:lpstr>
      <vt:lpstr>PowerPoint 演示文稿</vt:lpstr>
      <vt:lpstr>PowerPoint 演示文稿</vt:lpstr>
      <vt:lpstr>PowerPoint 演示文稿</vt:lpstr>
      <vt:lpstr>邮件的格式</vt:lpstr>
      <vt:lpstr>收件人</vt:lpstr>
      <vt:lpstr>收件人</vt:lpstr>
      <vt:lpstr>收件人</vt:lpstr>
      <vt:lpstr>收件人-邮件发送对象的选择（1）</vt:lpstr>
      <vt:lpstr>收件人-邮件发送对象的选择（2）</vt:lpstr>
      <vt:lpstr>收件人-邮件发送对象的选择（3）</vt:lpstr>
      <vt:lpstr>主题</vt:lpstr>
      <vt:lpstr>主体</vt:lpstr>
      <vt:lpstr>主体</vt:lpstr>
      <vt:lpstr>称呼、问候语</vt:lpstr>
      <vt:lpstr>正文</vt:lpstr>
      <vt:lpstr>正文</vt:lpstr>
      <vt:lpstr>多检查</vt:lpstr>
      <vt:lpstr>附件</vt:lpstr>
      <vt:lpstr>签名、落款</vt:lpstr>
      <vt:lpstr>签名、落款</vt:lpstr>
      <vt:lpstr>个人落款</vt:lpstr>
      <vt:lpstr>案例分析1</vt:lpstr>
      <vt:lpstr>案例分析2</vt:lpstr>
      <vt:lpstr>案例分析3</vt:lpstr>
      <vt:lpstr>案例分析4</vt:lpstr>
      <vt:lpstr>案例分析5</vt:lpstr>
      <vt:lpstr>案例分析6</vt:lpstr>
      <vt:lpstr>案例分析7</vt:lpstr>
      <vt:lpstr>案例分析8</vt:lpstr>
      <vt:lpstr>案例分析9</vt:lpstr>
      <vt:lpstr>案例分析10</vt:lpstr>
      <vt:lpstr>案例分析11</vt:lpstr>
      <vt:lpstr>案例分析12</vt:lpstr>
      <vt:lpstr>案例分析13</vt:lpstr>
      <vt:lpstr>案例分析14</vt:lpstr>
      <vt:lpstr>案例分析15</vt:lpstr>
      <vt:lpstr>案例分析16</vt:lpstr>
      <vt:lpstr>案例分析17</vt:lpstr>
      <vt:lpstr>案例分析18</vt:lpstr>
      <vt:lpstr>案例分析19</vt:lpstr>
      <vt:lpstr>案例分析20</vt:lpstr>
      <vt:lpstr>案例分析21</vt:lpstr>
      <vt:lpstr>案例分析22</vt:lpstr>
      <vt:lpstr>案例分析23</vt:lpstr>
      <vt:lpstr>案例分析24</vt:lpstr>
      <vt:lpstr>案例分析25</vt:lpstr>
      <vt:lpstr>案例分析26</vt:lpstr>
      <vt:lpstr>案例分析27</vt:lpstr>
      <vt:lpstr>案例分析28</vt:lpstr>
      <vt:lpstr>案例分析29</vt:lpstr>
      <vt:lpstr>案例分析30</vt:lpstr>
      <vt:lpstr>案例分析31</vt:lpstr>
      <vt:lpstr>案例分析32</vt:lpstr>
      <vt:lpstr>案例分析33</vt:lpstr>
      <vt:lpstr>案例分析34</vt:lpstr>
      <vt:lpstr>案例分析35</vt:lpstr>
      <vt:lpstr>邮件回复</vt:lpstr>
      <vt:lpstr>PowerPoint 演示文稿</vt:lpstr>
      <vt:lpstr>PowerPoint 演示文稿</vt:lpstr>
      <vt:lpstr>提示和说明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需要发送邮件的情况</vt:lpstr>
      <vt:lpstr>邮件使用场景1</vt:lpstr>
      <vt:lpstr>邮件使用场景2</vt:lpstr>
      <vt:lpstr>邮件使用场景3</vt:lpstr>
      <vt:lpstr>邮件使用场景4</vt:lpstr>
      <vt:lpstr>邮件使用场景5</vt:lpstr>
      <vt:lpstr>邮件使用场景6</vt:lpstr>
      <vt:lpstr>邮件使用场景7</vt:lpstr>
      <vt:lpstr>邮件使用场景N</vt:lpstr>
      <vt:lpstr>企业邮箱的使用规范及要求</vt:lpstr>
      <vt:lpstr>PowerPoint 演示文稿</vt:lpstr>
      <vt:lpstr>PowerPoint 演示文稿</vt:lpstr>
      <vt:lpstr>PowerPoint 演示文稿</vt:lpstr>
      <vt:lpstr>PowerPoint 演示文稿</vt:lpstr>
    </vt:vector>
  </TitlesOfParts>
  <Company>beyondsoft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电子邮件礼仪培训</dc:title>
  <dc:creator>何宇彬</dc:creator>
  <cp:lastModifiedBy>Administrator</cp:lastModifiedBy>
  <cp:revision>98</cp:revision>
  <cp:lastPrinted>2411-12-30T00:00:00Z</cp:lastPrinted>
  <dcterms:created xsi:type="dcterms:W3CDTF">2014-07-22T07:12:00Z</dcterms:created>
  <dcterms:modified xsi:type="dcterms:W3CDTF">2019-10-30T01:10:46Z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2052-10.1.0.6029</vt:lpwstr>
  </property>
</Properties>
</file>