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9" r:id="rId2"/>
    <p:sldId id="295" r:id="rId3"/>
    <p:sldId id="297" r:id="rId4"/>
    <p:sldId id="296" r:id="rId5"/>
    <p:sldId id="262" r:id="rId6"/>
    <p:sldId id="291" r:id="rId7"/>
    <p:sldId id="298" r:id="rId8"/>
    <p:sldId id="290" r:id="rId9"/>
    <p:sldId id="264" r:id="rId10"/>
    <p:sldId id="299" r:id="rId11"/>
    <p:sldId id="300" r:id="rId12"/>
    <p:sldId id="301" r:id="rId13"/>
    <p:sldId id="302" r:id="rId14"/>
    <p:sldId id="303" r:id="rId15"/>
    <p:sldId id="305" r:id="rId16"/>
    <p:sldId id="304" r:id="rId17"/>
    <p:sldId id="307" r:id="rId18"/>
    <p:sldId id="273" r:id="rId19"/>
    <p:sldId id="284" r:id="rId20"/>
    <p:sldId id="306" r:id="rId2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15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E8E7E5"/>
    <a:srgbClr val="6DCBF2"/>
    <a:srgbClr val="D42632"/>
    <a:srgbClr val="F9CCAD"/>
    <a:srgbClr val="6A789B"/>
    <a:srgbClr val="FF4266"/>
    <a:srgbClr val="CA4527"/>
    <a:srgbClr val="C9C8AA"/>
    <a:srgbClr val="84AF9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3579" autoAdjust="0"/>
    <p:restoredTop sz="93379" autoAdjust="0"/>
  </p:normalViewPr>
  <p:slideViewPr>
    <p:cSldViewPr showGuides="1">
      <p:cViewPr>
        <p:scale>
          <a:sx n="66" d="100"/>
          <a:sy n="66" d="100"/>
        </p:scale>
        <p:origin x="-954" y="-198"/>
      </p:cViewPr>
      <p:guideLst>
        <p:guide orient="horz" pos="211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729D359-BC84-422E-AACB-87DF9938789A}" type="datetimeFigureOut">
              <a:rPr lang="zh-CN" altLang="en-US"/>
              <a:pPr>
                <a:defRPr/>
              </a:pPr>
              <a:t>2014/12/4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zh-CN" alt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E3C2055-6060-4C37-AC2A-47305BB9AF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15862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9F07F-8856-4BB0-8589-8800508F0043}" type="datetimeFigureOut">
              <a:rPr lang="zh-CN" altLang="en-US"/>
              <a:pPr>
                <a:defRPr/>
              </a:pPr>
              <a:t>2014/12/4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025B5-E5B2-4065-857D-2D6B51089D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89144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AFC61-8B52-4639-A2DB-1F58586A875F}" type="datetimeFigureOut">
              <a:rPr lang="zh-CN" altLang="en-US"/>
              <a:pPr>
                <a:defRPr/>
              </a:pPr>
              <a:t>2014/12/4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B4EF45-E271-4BBA-9F9E-49C20F1390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92029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6C4D52-C95D-477D-B173-EE9E21D788F1}" type="datetimeFigureOut">
              <a:rPr lang="zh-CN" altLang="en-US"/>
              <a:pPr>
                <a:defRPr/>
              </a:pPr>
              <a:t>2014/12/4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460EF-A077-4973-9FA3-8068B97777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09082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EB245B-88A0-4DE8-A2C1-268C68686BCA}" type="datetimeFigureOut">
              <a:rPr lang="zh-CN" altLang="en-US"/>
              <a:pPr>
                <a:defRPr/>
              </a:pPr>
              <a:t>2014/12/4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8842F-FA54-48D3-8E4D-50D14D00A6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139091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4A28A-C38E-48A0-8A42-DE6022D59905}" type="datetimeFigureOut">
              <a:rPr lang="zh-CN" altLang="en-US"/>
              <a:pPr>
                <a:defRPr/>
              </a:pPr>
              <a:t>2014/12/4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175657-EF96-4EFF-8C37-496015527C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2434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395FF1-F760-4DFD-A317-B733A74B40BD}" type="datetimeFigureOut">
              <a:rPr lang="zh-CN" altLang="en-US"/>
              <a:pPr>
                <a:defRPr/>
              </a:pPr>
              <a:t>2014/12/4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2218A-B9CB-4D4C-B251-1928711284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86419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BC397-12F5-4333-BA65-B1FF6BB7FB7A}" type="datetimeFigureOut">
              <a:rPr lang="zh-CN" altLang="en-US"/>
              <a:pPr>
                <a:defRPr/>
              </a:pPr>
              <a:t>2014/12/4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3EF7D-A3C3-49ED-A9A4-0A6515645A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09864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873EF8-3958-45CD-8A8C-1CF4B93D17F8}" type="datetimeFigureOut">
              <a:rPr lang="zh-CN" altLang="en-US"/>
              <a:pPr>
                <a:defRPr/>
              </a:pPr>
              <a:t>2014/12/4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196EB-E65B-421A-A926-90846BF970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79797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569B9B-9A1F-4905-8EF4-E3DF4A6650A4}" type="datetimeFigureOut">
              <a:rPr lang="zh-CN" altLang="en-US"/>
              <a:pPr>
                <a:defRPr/>
              </a:pPr>
              <a:t>2014/12/4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124CD-FD39-44F6-AE20-0D6B667557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51821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44E107-D1E0-4C95-919F-870E238E9DA6}" type="datetimeFigureOut">
              <a:rPr lang="zh-CN" altLang="en-US"/>
              <a:pPr>
                <a:defRPr/>
              </a:pPr>
              <a:t>2014/12/4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3C1C4C-43BB-4432-B6EB-113548D980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68391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5AC6D-60E6-497E-AA7E-2646E2BE8449}" type="datetimeFigureOut">
              <a:rPr lang="zh-CN" altLang="en-US"/>
              <a:pPr>
                <a:defRPr/>
              </a:pPr>
              <a:t>2014/12/4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CD614-5921-4C7D-9611-93789F20DC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61857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FADF10C-F637-4B77-9894-AFAE5061A74D}" type="datetimeFigureOut">
              <a:rPr lang="zh-CN" altLang="en-US"/>
              <a:pPr>
                <a:defRPr/>
              </a:pPr>
              <a:t>2014/12/4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764A418-615A-4209-9E63-3A44900A58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381356" y="1714488"/>
            <a:ext cx="5473700" cy="2987675"/>
          </a:xfrm>
          <a:prstGeom prst="roundRect">
            <a:avLst>
              <a:gd name="adj" fmla="val 6953"/>
            </a:avLst>
          </a:prstGeom>
          <a:solidFill>
            <a:srgbClr val="6DCBF2"/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75" name="矩形 9"/>
          <p:cNvSpPr>
            <a:spLocks noChangeArrowheads="1"/>
          </p:cNvSpPr>
          <p:nvPr/>
        </p:nvSpPr>
        <p:spPr bwMode="auto">
          <a:xfrm>
            <a:off x="3541713" y="2514600"/>
            <a:ext cx="5109091" cy="943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5763"/>
              </a:lnSpc>
              <a:spcBef>
                <a:spcPct val="0"/>
              </a:spcBef>
              <a:buFontTx/>
              <a:buNone/>
            </a:pPr>
            <a:r>
              <a:rPr lang="zh-CN" altLang="en-US" sz="9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有道词典</a:t>
            </a:r>
            <a:endParaRPr lang="es-HN" altLang="zh-CN" sz="9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3381356" y="4786322"/>
            <a:ext cx="5473700" cy="431800"/>
          </a:xfrm>
          <a:prstGeom prst="roundRect">
            <a:avLst>
              <a:gd name="adj" fmla="val 30494"/>
            </a:avLst>
          </a:prstGeom>
          <a:solidFill>
            <a:srgbClr val="6DCBF2"/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三班第一小组</a:t>
            </a:r>
            <a:endParaRPr lang="zh-CN" altLang="en-US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67108" y="3429000"/>
            <a:ext cx="4786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Youdao Dictionary</a:t>
            </a:r>
            <a:endParaRPr lang="zh-CN" altLang="en-US" dirty="0" smtClean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38084" y="214290"/>
            <a:ext cx="11715832" cy="6643710"/>
          </a:xfrm>
          <a:prstGeom prst="roundRect">
            <a:avLst>
              <a:gd name="adj" fmla="val 10480"/>
            </a:avLst>
          </a:prstGeom>
          <a:solidFill>
            <a:schemeClr val="bg1"/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lnSpc>
                <a:spcPct val="120000"/>
              </a:lnSpc>
              <a:spcAft>
                <a:spcPts val="0"/>
              </a:spcAft>
              <a:defRPr/>
            </a:pPr>
            <a:endParaRPr lang="zh-CN" altLang="en-US" dirty="0">
              <a:solidFill>
                <a:srgbClr val="5F5F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4310050" y="214290"/>
            <a:ext cx="3494088" cy="584200"/>
          </a:xfrm>
          <a:custGeom>
            <a:avLst/>
            <a:gdLst>
              <a:gd name="connsiteX0" fmla="*/ 366050 w 3492847"/>
              <a:gd name="connsiteY0" fmla="*/ 0 h 584472"/>
              <a:gd name="connsiteX1" fmla="*/ 3126797 w 3492847"/>
              <a:gd name="connsiteY1" fmla="*/ 0 h 584472"/>
              <a:gd name="connsiteX2" fmla="*/ 3492847 w 3492847"/>
              <a:gd name="connsiteY2" fmla="*/ 366050 h 584472"/>
              <a:gd name="connsiteX3" fmla="*/ 3492847 w 3492847"/>
              <a:gd name="connsiteY3" fmla="*/ 584472 h 584472"/>
              <a:gd name="connsiteX4" fmla="*/ 0 w 3492847"/>
              <a:gd name="connsiteY4" fmla="*/ 584472 h 584472"/>
              <a:gd name="connsiteX5" fmla="*/ 0 w 3492847"/>
              <a:gd name="connsiteY5" fmla="*/ 366050 h 584472"/>
              <a:gd name="connsiteX6" fmla="*/ 366050 w 3492847"/>
              <a:gd name="connsiteY6" fmla="*/ 0 h 584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92847" h="584472">
                <a:moveTo>
                  <a:pt x="366050" y="0"/>
                </a:moveTo>
                <a:lnTo>
                  <a:pt x="3126797" y="0"/>
                </a:lnTo>
                <a:cubicBezTo>
                  <a:pt x="3328961" y="0"/>
                  <a:pt x="3492847" y="163886"/>
                  <a:pt x="3492847" y="366050"/>
                </a:cubicBezTo>
                <a:lnTo>
                  <a:pt x="3492847" y="584472"/>
                </a:lnTo>
                <a:lnTo>
                  <a:pt x="0" y="584472"/>
                </a:lnTo>
                <a:lnTo>
                  <a:pt x="0" y="366050"/>
                </a:lnTo>
                <a:cubicBezTo>
                  <a:pt x="0" y="163886"/>
                  <a:pt x="163886" y="0"/>
                  <a:pt x="366050" y="0"/>
                </a:cubicBezTo>
                <a:close/>
              </a:path>
            </a:pathLst>
          </a:custGeom>
          <a:solidFill>
            <a:srgbClr val="6DCBF2"/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 smtClean="0">
                <a:solidFill>
                  <a:schemeClr val="bg1"/>
                </a:solidFill>
              </a:rPr>
              <a:t>2.</a:t>
            </a:r>
            <a:r>
              <a:rPr lang="zh-CN" altLang="en-US" sz="3600" dirty="0" smtClean="0">
                <a:solidFill>
                  <a:schemeClr val="bg1"/>
                </a:solidFill>
              </a:rPr>
              <a:t>海量例句查询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9096396" y="1428736"/>
            <a:ext cx="2714644" cy="5019692"/>
          </a:xfrm>
          <a:prstGeom prst="roundRect">
            <a:avLst>
              <a:gd name="adj" fmla="val 27816"/>
            </a:avLst>
          </a:prstGeom>
          <a:solidFill>
            <a:srgbClr val="6DCBF2"/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sz="2400" dirty="0" smtClean="0"/>
              <a:t>     附带真人发音，例句有口语、书面语、论文、视频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音频例句、权威例句等可供参考。</a:t>
            </a:r>
            <a:endParaRPr lang="en-US" altLang="zh-CN" sz="2400" dirty="0" smtClean="0"/>
          </a:p>
        </p:txBody>
      </p:sp>
      <p:grpSp>
        <p:nvGrpSpPr>
          <p:cNvPr id="2" name="组合 15"/>
          <p:cNvGrpSpPr/>
          <p:nvPr/>
        </p:nvGrpSpPr>
        <p:grpSpPr>
          <a:xfrm>
            <a:off x="2317927" y="5432810"/>
            <a:ext cx="717733" cy="1405538"/>
            <a:chOff x="1068471" y="6561138"/>
            <a:chExt cx="1967189" cy="276999"/>
          </a:xfrm>
        </p:grpSpPr>
        <p:sp>
          <p:nvSpPr>
            <p:cNvPr id="17" name="矩形 16"/>
            <p:cNvSpPr/>
            <p:nvPr/>
          </p:nvSpPr>
          <p:spPr>
            <a:xfrm>
              <a:off x="1262161" y="6561138"/>
              <a:ext cx="177349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UNIQUE &amp; PPT PRESENTS</a:t>
              </a:r>
              <a:endParaRPr lang="zh-CN" altLang="en-US" sz="1200" dirty="0">
                <a:solidFill>
                  <a:schemeClr val="bg1"/>
                </a:solidFill>
                <a:latin typeface="Bauhaus 93" panose="04030905020B02020C02" pitchFamily="82" charset="0"/>
              </a:endParaRPr>
            </a:p>
          </p:txBody>
        </p:sp>
        <p:pic>
          <p:nvPicPr>
            <p:cNvPr id="18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8471" y="6603340"/>
              <a:ext cx="166989" cy="192594"/>
            </a:xfrm>
            <a:prstGeom prst="rect">
              <a:avLst/>
            </a:prstGeom>
          </p:spPr>
        </p:pic>
      </p:grp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22" y="822085"/>
            <a:ext cx="8358246" cy="60359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1 Título"/>
          <p:cNvSpPr txBox="1">
            <a:spLocks/>
          </p:cNvSpPr>
          <p:nvPr/>
        </p:nvSpPr>
        <p:spPr>
          <a:xfrm>
            <a:off x="2238348" y="142852"/>
            <a:ext cx="3057490" cy="637096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576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solidFill>
                  <a:srgbClr val="00B0F0"/>
                </a:solidFill>
                <a:latin typeface="华文宋体" pitchFamily="2" charset="-122"/>
                <a:ea typeface="华文宋体" pitchFamily="2" charset="-122"/>
              </a:rPr>
              <a:t>基本功能</a:t>
            </a:r>
            <a:endParaRPr lang="zh-CN" altLang="en-US" sz="3600" dirty="0">
              <a:solidFill>
                <a:srgbClr val="00B0F0"/>
              </a:solidFill>
              <a:latin typeface="华文宋体" pitchFamily="2" charset="-122"/>
              <a:ea typeface="华文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38084" y="214290"/>
            <a:ext cx="11715832" cy="6643710"/>
          </a:xfrm>
          <a:prstGeom prst="roundRect">
            <a:avLst>
              <a:gd name="adj" fmla="val 10480"/>
            </a:avLst>
          </a:prstGeom>
          <a:solidFill>
            <a:schemeClr val="bg1"/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lnSpc>
                <a:spcPct val="120000"/>
              </a:lnSpc>
              <a:spcAft>
                <a:spcPts val="0"/>
              </a:spcAft>
              <a:defRPr/>
            </a:pPr>
            <a:endParaRPr lang="zh-CN" altLang="en-US" dirty="0">
              <a:solidFill>
                <a:srgbClr val="5F5F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4310050" y="214290"/>
            <a:ext cx="3494088" cy="584200"/>
          </a:xfrm>
          <a:custGeom>
            <a:avLst/>
            <a:gdLst>
              <a:gd name="connsiteX0" fmla="*/ 366050 w 3492847"/>
              <a:gd name="connsiteY0" fmla="*/ 0 h 584472"/>
              <a:gd name="connsiteX1" fmla="*/ 3126797 w 3492847"/>
              <a:gd name="connsiteY1" fmla="*/ 0 h 584472"/>
              <a:gd name="connsiteX2" fmla="*/ 3492847 w 3492847"/>
              <a:gd name="connsiteY2" fmla="*/ 366050 h 584472"/>
              <a:gd name="connsiteX3" fmla="*/ 3492847 w 3492847"/>
              <a:gd name="connsiteY3" fmla="*/ 584472 h 584472"/>
              <a:gd name="connsiteX4" fmla="*/ 0 w 3492847"/>
              <a:gd name="connsiteY4" fmla="*/ 584472 h 584472"/>
              <a:gd name="connsiteX5" fmla="*/ 0 w 3492847"/>
              <a:gd name="connsiteY5" fmla="*/ 366050 h 584472"/>
              <a:gd name="connsiteX6" fmla="*/ 366050 w 3492847"/>
              <a:gd name="connsiteY6" fmla="*/ 0 h 584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92847" h="584472">
                <a:moveTo>
                  <a:pt x="366050" y="0"/>
                </a:moveTo>
                <a:lnTo>
                  <a:pt x="3126797" y="0"/>
                </a:lnTo>
                <a:cubicBezTo>
                  <a:pt x="3328961" y="0"/>
                  <a:pt x="3492847" y="163886"/>
                  <a:pt x="3492847" y="366050"/>
                </a:cubicBezTo>
                <a:lnTo>
                  <a:pt x="3492847" y="584472"/>
                </a:lnTo>
                <a:lnTo>
                  <a:pt x="0" y="584472"/>
                </a:lnTo>
                <a:lnTo>
                  <a:pt x="0" y="366050"/>
                </a:lnTo>
                <a:cubicBezTo>
                  <a:pt x="0" y="163886"/>
                  <a:pt x="163886" y="0"/>
                  <a:pt x="366050" y="0"/>
                </a:cubicBezTo>
                <a:close/>
              </a:path>
            </a:pathLst>
          </a:custGeom>
          <a:solidFill>
            <a:srgbClr val="6DCBF2"/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 smtClean="0">
                <a:solidFill>
                  <a:schemeClr val="bg1"/>
                </a:solidFill>
              </a:rPr>
              <a:t>3.</a:t>
            </a:r>
            <a:r>
              <a:rPr lang="zh-CN" altLang="en-US" sz="3600" dirty="0" smtClean="0">
                <a:solidFill>
                  <a:schemeClr val="bg1"/>
                </a:solidFill>
              </a:rPr>
              <a:t>智能屏幕取词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9096396" y="1428736"/>
            <a:ext cx="2714644" cy="5019692"/>
          </a:xfrm>
          <a:prstGeom prst="roundRect">
            <a:avLst>
              <a:gd name="adj" fmla="val 27816"/>
            </a:avLst>
          </a:prstGeom>
          <a:solidFill>
            <a:srgbClr val="6DCBF2"/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sz="2400" dirty="0" smtClean="0"/>
              <a:t>把鼠标光标停留在屏幕的一段文本（中文或英文）上，桌面词典会自动翻译所指的单词或词组，即取即译。</a:t>
            </a:r>
            <a:endParaRPr lang="zh-CN" altLang="en-US" sz="2400" dirty="0"/>
          </a:p>
        </p:txBody>
      </p:sp>
      <p:grpSp>
        <p:nvGrpSpPr>
          <p:cNvPr id="2" name="组合 15"/>
          <p:cNvGrpSpPr/>
          <p:nvPr/>
        </p:nvGrpSpPr>
        <p:grpSpPr>
          <a:xfrm>
            <a:off x="2317927" y="5432810"/>
            <a:ext cx="717733" cy="1405538"/>
            <a:chOff x="1068471" y="6561138"/>
            <a:chExt cx="1967189" cy="276999"/>
          </a:xfrm>
        </p:grpSpPr>
        <p:sp>
          <p:nvSpPr>
            <p:cNvPr id="17" name="矩形 16"/>
            <p:cNvSpPr/>
            <p:nvPr/>
          </p:nvSpPr>
          <p:spPr>
            <a:xfrm>
              <a:off x="1262161" y="6561138"/>
              <a:ext cx="177349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UNIQUE &amp; PPT PRESENTS</a:t>
              </a:r>
              <a:endParaRPr lang="zh-CN" altLang="en-US" sz="1200" dirty="0">
                <a:solidFill>
                  <a:schemeClr val="bg1"/>
                </a:solidFill>
                <a:latin typeface="Bauhaus 93" panose="04030905020B02020C02" pitchFamily="82" charset="0"/>
              </a:endParaRPr>
            </a:p>
          </p:txBody>
        </p:sp>
        <p:pic>
          <p:nvPicPr>
            <p:cNvPr id="18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8471" y="6603340"/>
              <a:ext cx="166989" cy="192594"/>
            </a:xfrm>
            <a:prstGeom prst="rect">
              <a:avLst/>
            </a:prstGeom>
          </p:spPr>
        </p:pic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2464" y="857232"/>
            <a:ext cx="2071702" cy="2085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95472" y="3714752"/>
            <a:ext cx="6135945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66910" y="3000372"/>
            <a:ext cx="6205788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圆角右箭头 12"/>
          <p:cNvSpPr/>
          <p:nvPr/>
        </p:nvSpPr>
        <p:spPr>
          <a:xfrm rot="5400000">
            <a:off x="3851415" y="1458743"/>
            <a:ext cx="1071570" cy="1440184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24430" y="1928802"/>
            <a:ext cx="285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方正姚体" pitchFamily="2" charset="-122"/>
                <a:ea typeface="方正姚体" pitchFamily="2" charset="-122"/>
              </a:rPr>
              <a:t>将光标移到带查询词汇上</a:t>
            </a:r>
            <a:endParaRPr lang="zh-CN" altLang="en-US" b="1" dirty="0">
              <a:solidFill>
                <a:schemeClr val="tx2">
                  <a:lumMod val="60000"/>
                  <a:lumOff val="40000"/>
                </a:schemeClr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5" name="下箭头 14"/>
          <p:cNvSpPr/>
          <p:nvPr/>
        </p:nvSpPr>
        <p:spPr>
          <a:xfrm>
            <a:off x="4524364" y="3429000"/>
            <a:ext cx="642942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5238744" y="3500438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方正姚体" pitchFamily="2" charset="-122"/>
                <a:ea typeface="方正姚体" pitchFamily="2" charset="-122"/>
              </a:rPr>
              <a:t>自动出现释意</a:t>
            </a:r>
          </a:p>
        </p:txBody>
      </p:sp>
      <p:sp>
        <p:nvSpPr>
          <p:cNvPr id="19" name="1 Título"/>
          <p:cNvSpPr txBox="1">
            <a:spLocks/>
          </p:cNvSpPr>
          <p:nvPr/>
        </p:nvSpPr>
        <p:spPr>
          <a:xfrm>
            <a:off x="2238348" y="142852"/>
            <a:ext cx="3057490" cy="637096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576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solidFill>
                  <a:srgbClr val="00B0F0"/>
                </a:solidFill>
                <a:latin typeface="华文宋体" pitchFamily="2" charset="-122"/>
                <a:ea typeface="华文宋体" pitchFamily="2" charset="-122"/>
              </a:rPr>
              <a:t>基本功能</a:t>
            </a:r>
            <a:endParaRPr lang="zh-CN" altLang="en-US" sz="3600" dirty="0">
              <a:solidFill>
                <a:srgbClr val="00B0F0"/>
              </a:solidFill>
              <a:latin typeface="华文宋体" pitchFamily="2" charset="-122"/>
              <a:ea typeface="华文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38084" y="214290"/>
            <a:ext cx="11715832" cy="6643710"/>
          </a:xfrm>
          <a:prstGeom prst="roundRect">
            <a:avLst>
              <a:gd name="adj" fmla="val 10480"/>
            </a:avLst>
          </a:prstGeom>
          <a:solidFill>
            <a:schemeClr val="bg1"/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lnSpc>
                <a:spcPct val="120000"/>
              </a:lnSpc>
              <a:spcAft>
                <a:spcPts val="0"/>
              </a:spcAft>
              <a:defRPr/>
            </a:pPr>
            <a:endParaRPr lang="zh-CN" altLang="en-US" dirty="0">
              <a:solidFill>
                <a:srgbClr val="5F5F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4310050" y="214290"/>
            <a:ext cx="3494088" cy="584200"/>
          </a:xfrm>
          <a:custGeom>
            <a:avLst/>
            <a:gdLst>
              <a:gd name="connsiteX0" fmla="*/ 366050 w 3492847"/>
              <a:gd name="connsiteY0" fmla="*/ 0 h 584472"/>
              <a:gd name="connsiteX1" fmla="*/ 3126797 w 3492847"/>
              <a:gd name="connsiteY1" fmla="*/ 0 h 584472"/>
              <a:gd name="connsiteX2" fmla="*/ 3492847 w 3492847"/>
              <a:gd name="connsiteY2" fmla="*/ 366050 h 584472"/>
              <a:gd name="connsiteX3" fmla="*/ 3492847 w 3492847"/>
              <a:gd name="connsiteY3" fmla="*/ 584472 h 584472"/>
              <a:gd name="connsiteX4" fmla="*/ 0 w 3492847"/>
              <a:gd name="connsiteY4" fmla="*/ 584472 h 584472"/>
              <a:gd name="connsiteX5" fmla="*/ 0 w 3492847"/>
              <a:gd name="connsiteY5" fmla="*/ 366050 h 584472"/>
              <a:gd name="connsiteX6" fmla="*/ 366050 w 3492847"/>
              <a:gd name="connsiteY6" fmla="*/ 0 h 584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92847" h="584472">
                <a:moveTo>
                  <a:pt x="366050" y="0"/>
                </a:moveTo>
                <a:lnTo>
                  <a:pt x="3126797" y="0"/>
                </a:lnTo>
                <a:cubicBezTo>
                  <a:pt x="3328961" y="0"/>
                  <a:pt x="3492847" y="163886"/>
                  <a:pt x="3492847" y="366050"/>
                </a:cubicBezTo>
                <a:lnTo>
                  <a:pt x="3492847" y="584472"/>
                </a:lnTo>
                <a:lnTo>
                  <a:pt x="0" y="584472"/>
                </a:lnTo>
                <a:lnTo>
                  <a:pt x="0" y="366050"/>
                </a:lnTo>
                <a:cubicBezTo>
                  <a:pt x="0" y="163886"/>
                  <a:pt x="163886" y="0"/>
                  <a:pt x="366050" y="0"/>
                </a:cubicBezTo>
                <a:close/>
              </a:path>
            </a:pathLst>
          </a:custGeom>
          <a:solidFill>
            <a:srgbClr val="6DCBF2"/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 smtClean="0">
                <a:solidFill>
                  <a:schemeClr val="bg1"/>
                </a:solidFill>
              </a:rPr>
              <a:t>4.</a:t>
            </a:r>
            <a:r>
              <a:rPr lang="zh-CN" altLang="en-US" sz="3600" dirty="0" smtClean="0">
                <a:solidFill>
                  <a:schemeClr val="bg1"/>
                </a:solidFill>
              </a:rPr>
              <a:t>整句整段翻译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9096396" y="1428736"/>
            <a:ext cx="2714644" cy="5019692"/>
          </a:xfrm>
          <a:prstGeom prst="roundRect">
            <a:avLst>
              <a:gd name="adj" fmla="val 27816"/>
            </a:avLst>
          </a:prstGeom>
          <a:solidFill>
            <a:srgbClr val="6DCBF2"/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sz="2400" dirty="0" smtClean="0"/>
              <a:t>    自动检测输入语言并执行中英互译，可选择自动翻译或人过翻译（当然人工翻译价格很高）。</a:t>
            </a:r>
            <a:endParaRPr lang="zh-CN" altLang="en-US" sz="2400" dirty="0"/>
          </a:p>
        </p:txBody>
      </p:sp>
      <p:grpSp>
        <p:nvGrpSpPr>
          <p:cNvPr id="2" name="组合 15"/>
          <p:cNvGrpSpPr/>
          <p:nvPr/>
        </p:nvGrpSpPr>
        <p:grpSpPr>
          <a:xfrm>
            <a:off x="2317927" y="5432810"/>
            <a:ext cx="717733" cy="1405538"/>
            <a:chOff x="1068471" y="6561138"/>
            <a:chExt cx="1967189" cy="276999"/>
          </a:xfrm>
        </p:grpSpPr>
        <p:sp>
          <p:nvSpPr>
            <p:cNvPr id="17" name="矩形 16"/>
            <p:cNvSpPr/>
            <p:nvPr/>
          </p:nvSpPr>
          <p:spPr>
            <a:xfrm>
              <a:off x="1262161" y="6561138"/>
              <a:ext cx="177349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UNIQUE &amp; PPT PRESENTS</a:t>
              </a:r>
              <a:endParaRPr lang="zh-CN" altLang="en-US" sz="1200" dirty="0">
                <a:solidFill>
                  <a:schemeClr val="bg1"/>
                </a:solidFill>
                <a:latin typeface="Bauhaus 93" panose="04030905020B02020C02" pitchFamily="82" charset="0"/>
              </a:endParaRPr>
            </a:p>
          </p:txBody>
        </p:sp>
        <p:pic>
          <p:nvPicPr>
            <p:cNvPr id="18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8471" y="6603340"/>
              <a:ext cx="166989" cy="192594"/>
            </a:xfrm>
            <a:prstGeom prst="rect">
              <a:avLst/>
            </a:prstGeom>
          </p:spPr>
        </p:pic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398" y="857232"/>
            <a:ext cx="8001056" cy="58372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1 Título"/>
          <p:cNvSpPr txBox="1">
            <a:spLocks/>
          </p:cNvSpPr>
          <p:nvPr/>
        </p:nvSpPr>
        <p:spPr>
          <a:xfrm>
            <a:off x="2238348" y="142852"/>
            <a:ext cx="3057490" cy="637096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576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solidFill>
                  <a:srgbClr val="00B0F0"/>
                </a:solidFill>
                <a:latin typeface="华文宋体" pitchFamily="2" charset="-122"/>
                <a:ea typeface="华文宋体" pitchFamily="2" charset="-122"/>
              </a:rPr>
              <a:t>基本功能</a:t>
            </a:r>
            <a:endParaRPr lang="zh-CN" altLang="en-US" sz="3600" dirty="0">
              <a:solidFill>
                <a:srgbClr val="00B0F0"/>
              </a:solidFill>
              <a:latin typeface="华文宋体" pitchFamily="2" charset="-122"/>
              <a:ea typeface="华文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66646" y="142852"/>
            <a:ext cx="11858708" cy="6715149"/>
          </a:xfrm>
          <a:prstGeom prst="roundRect">
            <a:avLst>
              <a:gd name="adj" fmla="val 7827"/>
            </a:avLst>
          </a:prstGeom>
          <a:solidFill>
            <a:srgbClr val="6DCBF2"/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1 Título"/>
          <p:cNvSpPr txBox="1">
            <a:spLocks/>
          </p:cNvSpPr>
          <p:nvPr/>
        </p:nvSpPr>
        <p:spPr>
          <a:xfrm>
            <a:off x="1885950" y="633413"/>
            <a:ext cx="4775200" cy="86360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576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930" b="1" dirty="0">
              <a:solidFill>
                <a:schemeClr val="tx1">
                  <a:lumMod val="75000"/>
                  <a:lumOff val="2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4381488" y="214290"/>
            <a:ext cx="3829039" cy="714356"/>
          </a:xfrm>
          <a:custGeom>
            <a:avLst/>
            <a:gdLst>
              <a:gd name="connsiteX0" fmla="*/ 375536 w 5401059"/>
              <a:gd name="connsiteY0" fmla="*/ 0 h 658634"/>
              <a:gd name="connsiteX1" fmla="*/ 5025523 w 5401059"/>
              <a:gd name="connsiteY1" fmla="*/ 0 h 658634"/>
              <a:gd name="connsiteX2" fmla="*/ 5401059 w 5401059"/>
              <a:gd name="connsiteY2" fmla="*/ 375536 h 658634"/>
              <a:gd name="connsiteX3" fmla="*/ 5401059 w 5401059"/>
              <a:gd name="connsiteY3" fmla="*/ 658634 h 658634"/>
              <a:gd name="connsiteX4" fmla="*/ 5397107 w 5401059"/>
              <a:gd name="connsiteY4" fmla="*/ 658236 h 658634"/>
              <a:gd name="connsiteX5" fmla="*/ 3952 w 5401059"/>
              <a:gd name="connsiteY5" fmla="*/ 658236 h 658634"/>
              <a:gd name="connsiteX6" fmla="*/ 0 w 5401059"/>
              <a:gd name="connsiteY6" fmla="*/ 658634 h 658634"/>
              <a:gd name="connsiteX7" fmla="*/ 0 w 5401059"/>
              <a:gd name="connsiteY7" fmla="*/ 375536 h 658634"/>
              <a:gd name="connsiteX8" fmla="*/ 375536 w 5401059"/>
              <a:gd name="connsiteY8" fmla="*/ 0 h 658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01059" h="658634">
                <a:moveTo>
                  <a:pt x="375536" y="0"/>
                </a:moveTo>
                <a:lnTo>
                  <a:pt x="5025523" y="0"/>
                </a:lnTo>
                <a:cubicBezTo>
                  <a:pt x="5232926" y="0"/>
                  <a:pt x="5401059" y="168133"/>
                  <a:pt x="5401059" y="375536"/>
                </a:cubicBezTo>
                <a:lnTo>
                  <a:pt x="5401059" y="658634"/>
                </a:lnTo>
                <a:lnTo>
                  <a:pt x="5397107" y="658236"/>
                </a:lnTo>
                <a:lnTo>
                  <a:pt x="3952" y="658236"/>
                </a:lnTo>
                <a:lnTo>
                  <a:pt x="0" y="658634"/>
                </a:lnTo>
                <a:lnTo>
                  <a:pt x="0" y="375536"/>
                </a:lnTo>
                <a:cubicBezTo>
                  <a:pt x="0" y="168133"/>
                  <a:pt x="168133" y="0"/>
                  <a:pt x="3755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dirty="0" smtClean="0">
                <a:solidFill>
                  <a:srgbClr val="6DCB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600" b="1" dirty="0" smtClean="0">
                <a:solidFill>
                  <a:srgbClr val="6DCB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全球发音比较</a:t>
            </a:r>
            <a:endParaRPr lang="zh-CN" altLang="en-US" sz="3600" b="1" dirty="0">
              <a:solidFill>
                <a:srgbClr val="6DCBF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095472" y="142852"/>
            <a:ext cx="2643206" cy="778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lnSpc>
                <a:spcPts val="576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cs typeface="+mj-cs"/>
              </a:rPr>
              <a:t>特色功能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464" y="3143248"/>
            <a:ext cx="1928827" cy="1029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8546" y="1357298"/>
            <a:ext cx="7429552" cy="50863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66646" y="142852"/>
            <a:ext cx="11858708" cy="6715149"/>
          </a:xfrm>
          <a:prstGeom prst="roundRect">
            <a:avLst>
              <a:gd name="adj" fmla="val 7827"/>
            </a:avLst>
          </a:prstGeom>
          <a:solidFill>
            <a:srgbClr val="6DCBF2"/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1 Título"/>
          <p:cNvSpPr txBox="1">
            <a:spLocks/>
          </p:cNvSpPr>
          <p:nvPr/>
        </p:nvSpPr>
        <p:spPr>
          <a:xfrm>
            <a:off x="1885950" y="633413"/>
            <a:ext cx="4775200" cy="86360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576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930" b="1" dirty="0">
              <a:solidFill>
                <a:schemeClr val="tx1">
                  <a:lumMod val="75000"/>
                  <a:lumOff val="2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4381488" y="214290"/>
            <a:ext cx="3829039" cy="714356"/>
          </a:xfrm>
          <a:custGeom>
            <a:avLst/>
            <a:gdLst>
              <a:gd name="connsiteX0" fmla="*/ 375536 w 5401059"/>
              <a:gd name="connsiteY0" fmla="*/ 0 h 658634"/>
              <a:gd name="connsiteX1" fmla="*/ 5025523 w 5401059"/>
              <a:gd name="connsiteY1" fmla="*/ 0 h 658634"/>
              <a:gd name="connsiteX2" fmla="*/ 5401059 w 5401059"/>
              <a:gd name="connsiteY2" fmla="*/ 375536 h 658634"/>
              <a:gd name="connsiteX3" fmla="*/ 5401059 w 5401059"/>
              <a:gd name="connsiteY3" fmla="*/ 658634 h 658634"/>
              <a:gd name="connsiteX4" fmla="*/ 5397107 w 5401059"/>
              <a:gd name="connsiteY4" fmla="*/ 658236 h 658634"/>
              <a:gd name="connsiteX5" fmla="*/ 3952 w 5401059"/>
              <a:gd name="connsiteY5" fmla="*/ 658236 h 658634"/>
              <a:gd name="connsiteX6" fmla="*/ 0 w 5401059"/>
              <a:gd name="connsiteY6" fmla="*/ 658634 h 658634"/>
              <a:gd name="connsiteX7" fmla="*/ 0 w 5401059"/>
              <a:gd name="connsiteY7" fmla="*/ 375536 h 658634"/>
              <a:gd name="connsiteX8" fmla="*/ 375536 w 5401059"/>
              <a:gd name="connsiteY8" fmla="*/ 0 h 658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01059" h="658634">
                <a:moveTo>
                  <a:pt x="375536" y="0"/>
                </a:moveTo>
                <a:lnTo>
                  <a:pt x="5025523" y="0"/>
                </a:lnTo>
                <a:cubicBezTo>
                  <a:pt x="5232926" y="0"/>
                  <a:pt x="5401059" y="168133"/>
                  <a:pt x="5401059" y="375536"/>
                </a:cubicBezTo>
                <a:lnTo>
                  <a:pt x="5401059" y="658634"/>
                </a:lnTo>
                <a:lnTo>
                  <a:pt x="5397107" y="658236"/>
                </a:lnTo>
                <a:lnTo>
                  <a:pt x="3952" y="658236"/>
                </a:lnTo>
                <a:lnTo>
                  <a:pt x="0" y="658634"/>
                </a:lnTo>
                <a:lnTo>
                  <a:pt x="0" y="375536"/>
                </a:lnTo>
                <a:cubicBezTo>
                  <a:pt x="0" y="168133"/>
                  <a:pt x="168133" y="0"/>
                  <a:pt x="3755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dirty="0" smtClean="0">
                <a:solidFill>
                  <a:srgbClr val="6DCB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600" b="1" dirty="0" smtClean="0">
                <a:solidFill>
                  <a:srgbClr val="6DCB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口语发音练习</a:t>
            </a:r>
            <a:endParaRPr lang="zh-CN" altLang="en-US" sz="3600" b="1" dirty="0">
              <a:solidFill>
                <a:srgbClr val="6DCBF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095472" y="142852"/>
            <a:ext cx="2643206" cy="778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lnSpc>
                <a:spcPts val="576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cs typeface="+mj-cs"/>
              </a:rPr>
              <a:t>特色功能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24826" y="2143116"/>
            <a:ext cx="3447762" cy="32861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60" y="2143116"/>
            <a:ext cx="3429024" cy="32897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81650" y="3114675"/>
            <a:ext cx="10287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81026" y="3000372"/>
            <a:ext cx="2221072" cy="13573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0" y="142851"/>
            <a:ext cx="11858708" cy="6715149"/>
          </a:xfrm>
          <a:prstGeom prst="roundRect">
            <a:avLst>
              <a:gd name="adj" fmla="val 7827"/>
            </a:avLst>
          </a:prstGeom>
          <a:solidFill>
            <a:srgbClr val="6DCBF2"/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1 Título"/>
          <p:cNvSpPr txBox="1">
            <a:spLocks/>
          </p:cNvSpPr>
          <p:nvPr/>
        </p:nvSpPr>
        <p:spPr>
          <a:xfrm>
            <a:off x="1885950" y="633413"/>
            <a:ext cx="4775200" cy="86360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576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930" b="1" dirty="0">
              <a:solidFill>
                <a:schemeClr val="tx1">
                  <a:lumMod val="75000"/>
                  <a:lumOff val="2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4381488" y="214290"/>
            <a:ext cx="3829039" cy="714356"/>
          </a:xfrm>
          <a:custGeom>
            <a:avLst/>
            <a:gdLst>
              <a:gd name="connsiteX0" fmla="*/ 375536 w 5401059"/>
              <a:gd name="connsiteY0" fmla="*/ 0 h 658634"/>
              <a:gd name="connsiteX1" fmla="*/ 5025523 w 5401059"/>
              <a:gd name="connsiteY1" fmla="*/ 0 h 658634"/>
              <a:gd name="connsiteX2" fmla="*/ 5401059 w 5401059"/>
              <a:gd name="connsiteY2" fmla="*/ 375536 h 658634"/>
              <a:gd name="connsiteX3" fmla="*/ 5401059 w 5401059"/>
              <a:gd name="connsiteY3" fmla="*/ 658634 h 658634"/>
              <a:gd name="connsiteX4" fmla="*/ 5397107 w 5401059"/>
              <a:gd name="connsiteY4" fmla="*/ 658236 h 658634"/>
              <a:gd name="connsiteX5" fmla="*/ 3952 w 5401059"/>
              <a:gd name="connsiteY5" fmla="*/ 658236 h 658634"/>
              <a:gd name="connsiteX6" fmla="*/ 0 w 5401059"/>
              <a:gd name="connsiteY6" fmla="*/ 658634 h 658634"/>
              <a:gd name="connsiteX7" fmla="*/ 0 w 5401059"/>
              <a:gd name="connsiteY7" fmla="*/ 375536 h 658634"/>
              <a:gd name="connsiteX8" fmla="*/ 375536 w 5401059"/>
              <a:gd name="connsiteY8" fmla="*/ 0 h 658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01059" h="658634">
                <a:moveTo>
                  <a:pt x="375536" y="0"/>
                </a:moveTo>
                <a:lnTo>
                  <a:pt x="5025523" y="0"/>
                </a:lnTo>
                <a:cubicBezTo>
                  <a:pt x="5232926" y="0"/>
                  <a:pt x="5401059" y="168133"/>
                  <a:pt x="5401059" y="375536"/>
                </a:cubicBezTo>
                <a:lnTo>
                  <a:pt x="5401059" y="658634"/>
                </a:lnTo>
                <a:lnTo>
                  <a:pt x="5397107" y="658236"/>
                </a:lnTo>
                <a:lnTo>
                  <a:pt x="3952" y="658236"/>
                </a:lnTo>
                <a:lnTo>
                  <a:pt x="0" y="658634"/>
                </a:lnTo>
                <a:lnTo>
                  <a:pt x="0" y="375536"/>
                </a:lnTo>
                <a:cubicBezTo>
                  <a:pt x="0" y="168133"/>
                  <a:pt x="168133" y="0"/>
                  <a:pt x="3755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dirty="0" smtClean="0">
                <a:solidFill>
                  <a:srgbClr val="6DCB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3600" b="1" dirty="0" smtClean="0">
                <a:solidFill>
                  <a:srgbClr val="6DCB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深度图解词典</a:t>
            </a:r>
            <a:endParaRPr lang="zh-CN" altLang="en-US" sz="3600" b="1" dirty="0">
              <a:solidFill>
                <a:srgbClr val="6DCBF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095472" y="142852"/>
            <a:ext cx="2643206" cy="778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lnSpc>
                <a:spcPts val="576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cs typeface="+mj-cs"/>
              </a:rPr>
              <a:t>特色功能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000108"/>
            <a:ext cx="5214974" cy="393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38810" y="1142984"/>
            <a:ext cx="5830302" cy="461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圆角矩形 11"/>
          <p:cNvSpPr/>
          <p:nvPr/>
        </p:nvSpPr>
        <p:spPr>
          <a:xfrm>
            <a:off x="809588" y="5357826"/>
            <a:ext cx="4502144" cy="1142984"/>
          </a:xfrm>
          <a:prstGeom prst="roundRect">
            <a:avLst>
              <a:gd name="adj" fmla="val 9271"/>
            </a:avLst>
          </a:prstGeom>
          <a:solidFill>
            <a:schemeClr val="bg1"/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释义丰富，形象。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10248" y="5857892"/>
            <a:ext cx="3270390" cy="7858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66646" y="142852"/>
            <a:ext cx="9215502" cy="6715149"/>
          </a:xfrm>
          <a:prstGeom prst="roundRect">
            <a:avLst>
              <a:gd name="adj" fmla="val 7827"/>
            </a:avLst>
          </a:prstGeom>
          <a:solidFill>
            <a:srgbClr val="6DCBF2"/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1 Título"/>
          <p:cNvSpPr txBox="1">
            <a:spLocks/>
          </p:cNvSpPr>
          <p:nvPr/>
        </p:nvSpPr>
        <p:spPr>
          <a:xfrm>
            <a:off x="1885950" y="633413"/>
            <a:ext cx="4775200" cy="86360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576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930" b="1" dirty="0">
              <a:solidFill>
                <a:schemeClr val="tx1">
                  <a:lumMod val="75000"/>
                  <a:lumOff val="2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4381488" y="214290"/>
            <a:ext cx="3829039" cy="714356"/>
          </a:xfrm>
          <a:custGeom>
            <a:avLst/>
            <a:gdLst>
              <a:gd name="connsiteX0" fmla="*/ 375536 w 5401059"/>
              <a:gd name="connsiteY0" fmla="*/ 0 h 658634"/>
              <a:gd name="connsiteX1" fmla="*/ 5025523 w 5401059"/>
              <a:gd name="connsiteY1" fmla="*/ 0 h 658634"/>
              <a:gd name="connsiteX2" fmla="*/ 5401059 w 5401059"/>
              <a:gd name="connsiteY2" fmla="*/ 375536 h 658634"/>
              <a:gd name="connsiteX3" fmla="*/ 5401059 w 5401059"/>
              <a:gd name="connsiteY3" fmla="*/ 658634 h 658634"/>
              <a:gd name="connsiteX4" fmla="*/ 5397107 w 5401059"/>
              <a:gd name="connsiteY4" fmla="*/ 658236 h 658634"/>
              <a:gd name="connsiteX5" fmla="*/ 3952 w 5401059"/>
              <a:gd name="connsiteY5" fmla="*/ 658236 h 658634"/>
              <a:gd name="connsiteX6" fmla="*/ 0 w 5401059"/>
              <a:gd name="connsiteY6" fmla="*/ 658634 h 658634"/>
              <a:gd name="connsiteX7" fmla="*/ 0 w 5401059"/>
              <a:gd name="connsiteY7" fmla="*/ 375536 h 658634"/>
              <a:gd name="connsiteX8" fmla="*/ 375536 w 5401059"/>
              <a:gd name="connsiteY8" fmla="*/ 0 h 658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01059" h="658634">
                <a:moveTo>
                  <a:pt x="375536" y="0"/>
                </a:moveTo>
                <a:lnTo>
                  <a:pt x="5025523" y="0"/>
                </a:lnTo>
                <a:cubicBezTo>
                  <a:pt x="5232926" y="0"/>
                  <a:pt x="5401059" y="168133"/>
                  <a:pt x="5401059" y="375536"/>
                </a:cubicBezTo>
                <a:lnTo>
                  <a:pt x="5401059" y="658634"/>
                </a:lnTo>
                <a:lnTo>
                  <a:pt x="5397107" y="658236"/>
                </a:lnTo>
                <a:lnTo>
                  <a:pt x="3952" y="658236"/>
                </a:lnTo>
                <a:lnTo>
                  <a:pt x="0" y="658634"/>
                </a:lnTo>
                <a:lnTo>
                  <a:pt x="0" y="375536"/>
                </a:lnTo>
                <a:cubicBezTo>
                  <a:pt x="0" y="168133"/>
                  <a:pt x="168133" y="0"/>
                  <a:pt x="3755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dirty="0" smtClean="0">
                <a:solidFill>
                  <a:srgbClr val="6DCB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3600" b="1" dirty="0" smtClean="0">
                <a:solidFill>
                  <a:srgbClr val="6DCB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看天下栏目</a:t>
            </a:r>
            <a:endParaRPr lang="zh-CN" altLang="en-US" sz="3600" b="1" dirty="0">
              <a:solidFill>
                <a:srgbClr val="6DCBF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095472" y="142852"/>
            <a:ext cx="2643206" cy="778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lnSpc>
                <a:spcPts val="576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solidFill>
                  <a:schemeClr val="bg1"/>
                </a:solidFill>
                <a:latin typeface="华文宋体" pitchFamily="2" charset="-122"/>
                <a:ea typeface="华文宋体" pitchFamily="2" charset="-122"/>
                <a:cs typeface="+mj-cs"/>
              </a:rPr>
              <a:t>特色功能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66778" y="1071546"/>
            <a:ext cx="6572296" cy="56333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圆角矩形 8"/>
          <p:cNvSpPr/>
          <p:nvPr/>
        </p:nvSpPr>
        <p:spPr>
          <a:xfrm>
            <a:off x="9477356" y="1428736"/>
            <a:ext cx="2714644" cy="5019692"/>
          </a:xfrm>
          <a:prstGeom prst="roundRect">
            <a:avLst>
              <a:gd name="adj" fmla="val 27816"/>
            </a:avLst>
          </a:prstGeom>
          <a:solidFill>
            <a:srgbClr val="6DCBF2"/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sz="2400" dirty="0" smtClean="0"/>
              <a:t>   各类国际最新资讯、</a:t>
            </a:r>
            <a:r>
              <a:rPr lang="en-US" altLang="zh-CN" sz="2400" dirty="0" smtClean="0"/>
              <a:t>CRI</a:t>
            </a:r>
            <a:r>
              <a:rPr lang="zh-CN" altLang="en-US" sz="2400" dirty="0" smtClean="0"/>
              <a:t>主播讲解外国文化、轻松一刻。地道的英语帮你提高英语思维。  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10050" y="1785926"/>
            <a:ext cx="3758041" cy="32147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344542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452398" y="285728"/>
            <a:ext cx="5365750" cy="6357982"/>
          </a:xfrm>
          <a:prstGeom prst="roundRect">
            <a:avLst>
              <a:gd name="adj" fmla="val 9271"/>
            </a:avLst>
          </a:prstGeom>
          <a:solidFill>
            <a:srgbClr val="6DCBF2"/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 eaLnBrk="1" fontAlgn="auto" hangingPunct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u"/>
              <a:defRPr/>
            </a:pP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eaLnBrk="1" fontAlgn="auto" hangingPunct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u"/>
              <a:defRPr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优点太多，不易详述。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eaLnBrk="1" fontAlgn="auto" hangingPunct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u"/>
              <a:defRPr/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6315077" y="276761"/>
            <a:ext cx="5359400" cy="6366949"/>
          </a:xfrm>
          <a:prstGeom prst="roundRect">
            <a:avLst>
              <a:gd name="adj" fmla="val 9271"/>
            </a:avLst>
          </a:prstGeom>
          <a:solidFill>
            <a:schemeClr val="bg1"/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 fontAlgn="auto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u"/>
              <a:defRPr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必须要在联网状态下才能发音。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fontAlgn="auto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u"/>
              <a:defRPr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使用过程中出现小广告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6310314" y="285729"/>
            <a:ext cx="5357813" cy="785818"/>
          </a:xfrm>
          <a:custGeom>
            <a:avLst/>
            <a:gdLst>
              <a:gd name="connsiteX0" fmla="*/ 277001 w 5358571"/>
              <a:gd name="connsiteY0" fmla="*/ 0 h 449542"/>
              <a:gd name="connsiteX1" fmla="*/ 5081570 w 5358571"/>
              <a:gd name="connsiteY1" fmla="*/ 0 h 449542"/>
              <a:gd name="connsiteX2" fmla="*/ 5358571 w 5358571"/>
              <a:gd name="connsiteY2" fmla="*/ 277001 h 449542"/>
              <a:gd name="connsiteX3" fmla="*/ 5358571 w 5358571"/>
              <a:gd name="connsiteY3" fmla="*/ 449542 h 449542"/>
              <a:gd name="connsiteX4" fmla="*/ 0 w 5358571"/>
              <a:gd name="connsiteY4" fmla="*/ 449542 h 449542"/>
              <a:gd name="connsiteX5" fmla="*/ 0 w 5358571"/>
              <a:gd name="connsiteY5" fmla="*/ 277001 h 449542"/>
              <a:gd name="connsiteX6" fmla="*/ 277001 w 5358571"/>
              <a:gd name="connsiteY6" fmla="*/ 0 h 449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58571" h="449542">
                <a:moveTo>
                  <a:pt x="277001" y="0"/>
                </a:moveTo>
                <a:lnTo>
                  <a:pt x="5081570" y="0"/>
                </a:lnTo>
                <a:cubicBezTo>
                  <a:pt x="5234553" y="0"/>
                  <a:pt x="5358571" y="124018"/>
                  <a:pt x="5358571" y="277001"/>
                </a:cubicBezTo>
                <a:lnTo>
                  <a:pt x="5358571" y="449542"/>
                </a:lnTo>
                <a:lnTo>
                  <a:pt x="0" y="449542"/>
                </a:lnTo>
                <a:lnTo>
                  <a:pt x="0" y="277001"/>
                </a:lnTo>
                <a:cubicBezTo>
                  <a:pt x="0" y="124018"/>
                  <a:pt x="124018" y="0"/>
                  <a:pt x="277001" y="0"/>
                </a:cubicBezTo>
                <a:close/>
              </a:path>
            </a:pathLst>
          </a:custGeom>
          <a:solidFill>
            <a:srgbClr val="D42632"/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10000"/>
              </a:lnSpc>
              <a:spcBef>
                <a:spcPts val="200"/>
              </a:spcBef>
              <a:spcAft>
                <a:spcPts val="2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defRPr/>
            </a:pPr>
            <a:r>
              <a:rPr kumimoji="1" lang="zh-CN" altLang="en-US" sz="44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缺点</a:t>
            </a:r>
            <a:endParaRPr kumimoji="1" lang="zh-CN" altLang="en-US" sz="44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452398" y="285728"/>
            <a:ext cx="5357850" cy="785818"/>
          </a:xfrm>
          <a:custGeom>
            <a:avLst/>
            <a:gdLst>
              <a:gd name="connsiteX0" fmla="*/ 375536 w 5401059"/>
              <a:gd name="connsiteY0" fmla="*/ 0 h 658634"/>
              <a:gd name="connsiteX1" fmla="*/ 5025523 w 5401059"/>
              <a:gd name="connsiteY1" fmla="*/ 0 h 658634"/>
              <a:gd name="connsiteX2" fmla="*/ 5401059 w 5401059"/>
              <a:gd name="connsiteY2" fmla="*/ 375536 h 658634"/>
              <a:gd name="connsiteX3" fmla="*/ 5401059 w 5401059"/>
              <a:gd name="connsiteY3" fmla="*/ 658634 h 658634"/>
              <a:gd name="connsiteX4" fmla="*/ 5397107 w 5401059"/>
              <a:gd name="connsiteY4" fmla="*/ 658236 h 658634"/>
              <a:gd name="connsiteX5" fmla="*/ 3952 w 5401059"/>
              <a:gd name="connsiteY5" fmla="*/ 658236 h 658634"/>
              <a:gd name="connsiteX6" fmla="*/ 0 w 5401059"/>
              <a:gd name="connsiteY6" fmla="*/ 658634 h 658634"/>
              <a:gd name="connsiteX7" fmla="*/ 0 w 5401059"/>
              <a:gd name="connsiteY7" fmla="*/ 375536 h 658634"/>
              <a:gd name="connsiteX8" fmla="*/ 375536 w 5401059"/>
              <a:gd name="connsiteY8" fmla="*/ 0 h 658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01059" h="658634">
                <a:moveTo>
                  <a:pt x="375536" y="0"/>
                </a:moveTo>
                <a:lnTo>
                  <a:pt x="5025523" y="0"/>
                </a:lnTo>
                <a:cubicBezTo>
                  <a:pt x="5232926" y="0"/>
                  <a:pt x="5401059" y="168133"/>
                  <a:pt x="5401059" y="375536"/>
                </a:cubicBezTo>
                <a:lnTo>
                  <a:pt x="5401059" y="658634"/>
                </a:lnTo>
                <a:lnTo>
                  <a:pt x="5397107" y="658236"/>
                </a:lnTo>
                <a:lnTo>
                  <a:pt x="3952" y="658236"/>
                </a:lnTo>
                <a:lnTo>
                  <a:pt x="0" y="658634"/>
                </a:lnTo>
                <a:lnTo>
                  <a:pt x="0" y="375536"/>
                </a:lnTo>
                <a:cubicBezTo>
                  <a:pt x="0" y="168133"/>
                  <a:pt x="168133" y="0"/>
                  <a:pt x="3755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dirty="0" smtClean="0">
                <a:solidFill>
                  <a:srgbClr val="6DCB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优点</a:t>
            </a:r>
            <a:endParaRPr lang="zh-CN" altLang="en-US" sz="3600" b="1" dirty="0">
              <a:solidFill>
                <a:srgbClr val="6DCBF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1376363" y="1978025"/>
            <a:ext cx="1184275" cy="9223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spcBef>
                <a:spcPct val="30000"/>
              </a:spcBef>
              <a:defRPr/>
            </a:pP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09522" y="1071546"/>
            <a:ext cx="5715040" cy="5143536"/>
          </a:xfrm>
          <a:prstGeom prst="roundRect">
            <a:avLst>
              <a:gd name="adj" fmla="val 21173"/>
            </a:avLst>
          </a:prstGeom>
          <a:solidFill>
            <a:srgbClr val="6DCBF2"/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    更多功能，等待你去慢慢去发现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……</a:t>
            </a:r>
            <a:endParaRPr lang="zh-CN" altLang="en-US" sz="2800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453190" y="1857364"/>
            <a:ext cx="5473700" cy="2987675"/>
          </a:xfrm>
          <a:prstGeom prst="roundRect">
            <a:avLst>
              <a:gd name="adj" fmla="val 6953"/>
            </a:avLst>
          </a:prstGeom>
          <a:solidFill>
            <a:srgbClr val="6DCBF2"/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9"/>
          <p:cNvSpPr>
            <a:spLocks noChangeArrowheads="1"/>
          </p:cNvSpPr>
          <p:nvPr/>
        </p:nvSpPr>
        <p:spPr bwMode="auto">
          <a:xfrm>
            <a:off x="6613547" y="2657476"/>
            <a:ext cx="5109091" cy="943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5763"/>
              </a:lnSpc>
              <a:spcBef>
                <a:spcPct val="0"/>
              </a:spcBef>
              <a:buFontTx/>
              <a:buNone/>
            </a:pPr>
            <a:r>
              <a:rPr lang="zh-CN" altLang="en-US" sz="9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有道词典</a:t>
            </a:r>
            <a:endParaRPr lang="es-HN" altLang="zh-CN" sz="9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6453190" y="4929198"/>
            <a:ext cx="5473700" cy="431800"/>
          </a:xfrm>
          <a:prstGeom prst="roundRect">
            <a:avLst>
              <a:gd name="adj" fmla="val 30494"/>
            </a:avLst>
          </a:prstGeom>
          <a:solidFill>
            <a:srgbClr val="6DCBF2"/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三班第一小组</a:t>
            </a:r>
            <a:endParaRPr lang="zh-CN" altLang="en-US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38942" y="3571876"/>
            <a:ext cx="4786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Youdao Dictionary</a:t>
            </a:r>
            <a:endParaRPr lang="zh-CN" altLang="en-US" dirty="0" smtClean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23836" y="285728"/>
            <a:ext cx="11341100" cy="6227763"/>
          </a:xfrm>
          <a:prstGeom prst="roundRect">
            <a:avLst>
              <a:gd name="adj" fmla="val 6953"/>
            </a:avLst>
          </a:prstGeom>
          <a:solidFill>
            <a:srgbClr val="6DCBF2"/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1 Título"/>
          <p:cNvSpPr txBox="1">
            <a:spLocks/>
          </p:cNvSpPr>
          <p:nvPr/>
        </p:nvSpPr>
        <p:spPr>
          <a:xfrm>
            <a:off x="1885950" y="633413"/>
            <a:ext cx="3535363" cy="86360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576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93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1 Título"/>
          <p:cNvSpPr txBox="1">
            <a:spLocks/>
          </p:cNvSpPr>
          <p:nvPr/>
        </p:nvSpPr>
        <p:spPr>
          <a:xfrm>
            <a:off x="4810116" y="785794"/>
            <a:ext cx="4008458" cy="137952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576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dirty="0" smtClean="0">
                <a:solidFill>
                  <a:schemeClr val="bg1"/>
                </a:solidFill>
                <a:latin typeface="Ebrima" pitchFamily="2" charset="0"/>
                <a:cs typeface="Ebrima" pitchFamily="2" charset="0"/>
              </a:rPr>
              <a:t>基本介绍</a:t>
            </a:r>
            <a:endParaRPr lang="zh-CN" altLang="en-US" sz="7200" dirty="0">
              <a:solidFill>
                <a:schemeClr val="bg1"/>
              </a:solidFill>
              <a:latin typeface="Ebrima" pitchFamily="2" charset="0"/>
              <a:ea typeface="华康俪金黑W8(P)" panose="020B0800000000000000" pitchFamily="34" charset="-122"/>
              <a:cs typeface="Ebrima" pitchFamily="2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95736" y="2857496"/>
            <a:ext cx="664373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     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有道词典是网易有道推出的词典相关的服务与软件。 基于</a:t>
            </a:r>
            <a:r>
              <a:rPr lang="zh-CN" altLang="en-US" sz="24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有道搜索引擎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后台的海量网页数据以及自然语言处理中的数据挖掘技术，大量的中文与外语的并行语料（包括词汇和例句）被挖掘出来，并通过网络服务及桌面软件的方式让用户可以方便的查询。</a:t>
            </a:r>
            <a:endParaRPr lang="zh-CN" altLang="en-US" sz="24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3" name="图片 32" descr="3ac79f3df8dcd100243deedc708b4710b8122fa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02" y="642918"/>
            <a:ext cx="2438400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1376363" y="1978025"/>
            <a:ext cx="1184275" cy="9223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spcBef>
                <a:spcPct val="30000"/>
              </a:spcBef>
              <a:defRPr/>
            </a:pP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023902" y="571480"/>
            <a:ext cx="10287072" cy="5857916"/>
          </a:xfrm>
          <a:prstGeom prst="roundRect">
            <a:avLst>
              <a:gd name="adj" fmla="val 21173"/>
            </a:avLst>
          </a:prstGeom>
          <a:solidFill>
            <a:srgbClr val="6DCBF2"/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   </a:t>
            </a:r>
            <a:endParaRPr lang="zh-CN" altLang="en-US" sz="80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66976" y="1857364"/>
            <a:ext cx="70009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rgbClr val="E8E7E5"/>
                </a:solidFill>
              </a:rPr>
              <a:t>   Thanks for </a:t>
            </a:r>
            <a:r>
              <a:rPr lang="en-US" altLang="zh-CN" sz="7200" dirty="0" smtClean="0">
                <a:solidFill>
                  <a:srgbClr val="E8E7E5"/>
                </a:solidFill>
              </a:rPr>
              <a:t>your </a:t>
            </a:r>
            <a:r>
              <a:rPr lang="en-US" altLang="zh-CN" sz="7200" dirty="0" smtClean="0">
                <a:solidFill>
                  <a:srgbClr val="E8E7E5"/>
                </a:solidFill>
              </a:rPr>
              <a:t>listening! </a:t>
            </a:r>
            <a:endParaRPr lang="zh-CN" altLang="en-US" sz="7200" dirty="0">
              <a:solidFill>
                <a:srgbClr val="E8E7E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442913" y="333375"/>
            <a:ext cx="11341100" cy="6227763"/>
          </a:xfrm>
          <a:prstGeom prst="roundRect">
            <a:avLst>
              <a:gd name="adj" fmla="val 6953"/>
            </a:avLst>
          </a:prstGeom>
          <a:solidFill>
            <a:srgbClr val="6DCBF2"/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1 Título"/>
          <p:cNvSpPr txBox="1">
            <a:spLocks/>
          </p:cNvSpPr>
          <p:nvPr/>
        </p:nvSpPr>
        <p:spPr>
          <a:xfrm>
            <a:off x="1885950" y="633413"/>
            <a:ext cx="3535363" cy="86360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576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93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1 Título"/>
          <p:cNvSpPr txBox="1">
            <a:spLocks/>
          </p:cNvSpPr>
          <p:nvPr/>
        </p:nvSpPr>
        <p:spPr>
          <a:xfrm>
            <a:off x="4310050" y="642918"/>
            <a:ext cx="3857652" cy="86360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576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版本介绍</a:t>
            </a:r>
            <a:endParaRPr lang="zh-CN" altLang="en-US" sz="6600" dirty="0">
              <a:solidFill>
                <a:schemeClr val="tx1">
                  <a:lumMod val="75000"/>
                  <a:lumOff val="2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8414" y="1785926"/>
            <a:ext cx="7010400" cy="4095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11 Rectángulo"/>
          <p:cNvSpPr/>
          <p:nvPr/>
        </p:nvSpPr>
        <p:spPr>
          <a:xfrm>
            <a:off x="1023902" y="1643050"/>
            <a:ext cx="1214446" cy="35718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itchFamily="49" charset="-122"/>
                <a:ea typeface="幼圆" pitchFamily="49" charset="-122"/>
                <a:cs typeface="Verdana" pitchFamily="34" charset="0"/>
              </a:rPr>
              <a:t>  网页版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幼圆" pitchFamily="49" charset="-122"/>
              <a:ea typeface="幼圆" pitchFamily="49" charset="-122"/>
              <a:cs typeface="Verdana" pitchFamily="34" charset="0"/>
            </a:endParaRPr>
          </a:p>
        </p:txBody>
      </p:sp>
      <p:sp>
        <p:nvSpPr>
          <p:cNvPr id="12" name="直角三角形 11"/>
          <p:cNvSpPr/>
          <p:nvPr/>
        </p:nvSpPr>
        <p:spPr>
          <a:xfrm flipV="1">
            <a:off x="1023902" y="1643049"/>
            <a:ext cx="288925" cy="288925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文本框 25"/>
          <p:cNvSpPr txBox="1"/>
          <p:nvPr/>
        </p:nvSpPr>
        <p:spPr>
          <a:xfrm>
            <a:off x="950877" y="1558912"/>
            <a:ext cx="28886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</a:t>
            </a:r>
            <a:endParaRPr lang="zh-CN" altLang="en-US" sz="1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09918" y="3643314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www.youdao.com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42913" y="333375"/>
            <a:ext cx="11341100" cy="6227763"/>
          </a:xfrm>
          <a:prstGeom prst="roundRect">
            <a:avLst>
              <a:gd name="adj" fmla="val 6953"/>
            </a:avLst>
          </a:prstGeom>
          <a:solidFill>
            <a:srgbClr val="6DCBF2"/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1 Título"/>
          <p:cNvSpPr txBox="1">
            <a:spLocks/>
          </p:cNvSpPr>
          <p:nvPr/>
        </p:nvSpPr>
        <p:spPr>
          <a:xfrm>
            <a:off x="1885950" y="633413"/>
            <a:ext cx="3535363" cy="86360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576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93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1 Título"/>
          <p:cNvSpPr txBox="1">
            <a:spLocks/>
          </p:cNvSpPr>
          <p:nvPr/>
        </p:nvSpPr>
        <p:spPr>
          <a:xfrm>
            <a:off x="4310050" y="642918"/>
            <a:ext cx="3857652" cy="86360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576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版本介绍</a:t>
            </a:r>
            <a:endParaRPr lang="zh-CN" altLang="en-US" sz="6600" dirty="0">
              <a:solidFill>
                <a:schemeClr val="tx1">
                  <a:lumMod val="75000"/>
                  <a:lumOff val="2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9" name="11 Rectángulo"/>
          <p:cNvSpPr/>
          <p:nvPr/>
        </p:nvSpPr>
        <p:spPr>
          <a:xfrm>
            <a:off x="1023902" y="1643050"/>
            <a:ext cx="1214446" cy="35718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itchFamily="49" charset="-122"/>
                <a:ea typeface="幼圆" pitchFamily="49" charset="-122"/>
                <a:cs typeface="Verdana" pitchFamily="34" charset="0"/>
              </a:rPr>
              <a:t>  安卓版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幼圆" pitchFamily="49" charset="-122"/>
              <a:ea typeface="幼圆" pitchFamily="49" charset="-122"/>
              <a:cs typeface="Verdana" pitchFamily="34" charset="0"/>
            </a:endParaRPr>
          </a:p>
        </p:txBody>
      </p:sp>
      <p:sp>
        <p:nvSpPr>
          <p:cNvPr id="25" name="直角三角形 24"/>
          <p:cNvSpPr/>
          <p:nvPr/>
        </p:nvSpPr>
        <p:spPr>
          <a:xfrm flipV="1">
            <a:off x="1023902" y="1643049"/>
            <a:ext cx="288925" cy="288925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950877" y="1558912"/>
            <a:ext cx="28886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</a:t>
            </a:r>
            <a:endParaRPr lang="zh-CN" altLang="en-US" sz="1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9" name="图片 8" descr="e48e1c1d91b343e4b414078c144020a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00" y="3000372"/>
            <a:ext cx="1371429" cy="1371429"/>
          </a:xfrm>
          <a:prstGeom prst="rect">
            <a:avLst/>
          </a:prstGeom>
        </p:spPr>
      </p:pic>
      <p:pic>
        <p:nvPicPr>
          <p:cNvPr id="10" name="图片 9" descr="n201218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364" y="1785926"/>
            <a:ext cx="2728918" cy="4563603"/>
          </a:xfrm>
          <a:prstGeom prst="rect">
            <a:avLst/>
          </a:prstGeom>
        </p:spPr>
      </p:pic>
      <p:pic>
        <p:nvPicPr>
          <p:cNvPr id="11" name="图片 10" descr="201411315275776486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6198" y="1785926"/>
            <a:ext cx="2732048" cy="4548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42913" y="333375"/>
            <a:ext cx="11341100" cy="6227763"/>
          </a:xfrm>
          <a:prstGeom prst="roundRect">
            <a:avLst>
              <a:gd name="adj" fmla="val 6953"/>
            </a:avLst>
          </a:prstGeom>
          <a:solidFill>
            <a:srgbClr val="6DCBF2"/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1 Título"/>
          <p:cNvSpPr txBox="1">
            <a:spLocks/>
          </p:cNvSpPr>
          <p:nvPr/>
        </p:nvSpPr>
        <p:spPr>
          <a:xfrm>
            <a:off x="1885950" y="633413"/>
            <a:ext cx="3535363" cy="86360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576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93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1 Título"/>
          <p:cNvSpPr txBox="1">
            <a:spLocks/>
          </p:cNvSpPr>
          <p:nvPr/>
        </p:nvSpPr>
        <p:spPr>
          <a:xfrm>
            <a:off x="4310050" y="642918"/>
            <a:ext cx="3857652" cy="86360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576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版本介绍</a:t>
            </a:r>
            <a:endParaRPr lang="zh-CN" altLang="en-US" sz="6600" dirty="0">
              <a:solidFill>
                <a:schemeClr val="tx1">
                  <a:lumMod val="75000"/>
                  <a:lumOff val="2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9" name="11 Rectángulo"/>
          <p:cNvSpPr/>
          <p:nvPr/>
        </p:nvSpPr>
        <p:spPr>
          <a:xfrm>
            <a:off x="1023902" y="1643050"/>
            <a:ext cx="1214446" cy="35718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幼圆" pitchFamily="49" charset="-122"/>
                <a:ea typeface="幼圆" pitchFamily="49" charset="-122"/>
                <a:cs typeface="Verdana" pitchFamily="34" charset="0"/>
              </a:rPr>
              <a:t>  桌面版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幼圆" pitchFamily="49" charset="-122"/>
              <a:ea typeface="幼圆" pitchFamily="49" charset="-122"/>
              <a:cs typeface="Verdana" pitchFamily="34" charset="0"/>
            </a:endParaRPr>
          </a:p>
        </p:txBody>
      </p:sp>
      <p:sp>
        <p:nvSpPr>
          <p:cNvPr id="25" name="直角三角形 24"/>
          <p:cNvSpPr/>
          <p:nvPr/>
        </p:nvSpPr>
        <p:spPr>
          <a:xfrm flipV="1">
            <a:off x="1023902" y="1643049"/>
            <a:ext cx="288925" cy="288925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950877" y="1558912"/>
            <a:ext cx="28886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</a:t>
            </a:r>
            <a:endParaRPr lang="zh-CN" altLang="en-US" sz="1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81356" y="1571612"/>
            <a:ext cx="5643602" cy="48747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81488" y="1857364"/>
            <a:ext cx="3758041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44542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38084" y="357167"/>
            <a:ext cx="11715831" cy="6286543"/>
          </a:xfrm>
          <a:prstGeom prst="roundRect">
            <a:avLst>
              <a:gd name="adj" fmla="val 6953"/>
            </a:avLst>
          </a:prstGeom>
          <a:solidFill>
            <a:schemeClr val="bg1"/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446088" y="333375"/>
            <a:ext cx="11341100" cy="466725"/>
          </a:xfrm>
          <a:custGeom>
            <a:avLst/>
            <a:gdLst>
              <a:gd name="connsiteX0" fmla="*/ 433077 w 11341260"/>
              <a:gd name="connsiteY0" fmla="*/ 0 h 467990"/>
              <a:gd name="connsiteX1" fmla="*/ 10908183 w 11341260"/>
              <a:gd name="connsiteY1" fmla="*/ 0 h 467990"/>
              <a:gd name="connsiteX2" fmla="*/ 11341260 w 11341260"/>
              <a:gd name="connsiteY2" fmla="*/ 433077 h 467990"/>
              <a:gd name="connsiteX3" fmla="*/ 11341260 w 11341260"/>
              <a:gd name="connsiteY3" fmla="*/ 467990 h 467990"/>
              <a:gd name="connsiteX4" fmla="*/ 0 w 11341260"/>
              <a:gd name="connsiteY4" fmla="*/ 467990 h 467990"/>
              <a:gd name="connsiteX5" fmla="*/ 0 w 11341260"/>
              <a:gd name="connsiteY5" fmla="*/ 433077 h 467990"/>
              <a:gd name="connsiteX6" fmla="*/ 433077 w 11341260"/>
              <a:gd name="connsiteY6" fmla="*/ 0 h 467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341260" h="467990">
                <a:moveTo>
                  <a:pt x="433077" y="0"/>
                </a:moveTo>
                <a:lnTo>
                  <a:pt x="10908183" y="0"/>
                </a:lnTo>
                <a:cubicBezTo>
                  <a:pt x="11147365" y="0"/>
                  <a:pt x="11341260" y="193895"/>
                  <a:pt x="11341260" y="433077"/>
                </a:cubicBezTo>
                <a:lnTo>
                  <a:pt x="11341260" y="467990"/>
                </a:lnTo>
                <a:lnTo>
                  <a:pt x="0" y="467990"/>
                </a:lnTo>
                <a:lnTo>
                  <a:pt x="0" y="433077"/>
                </a:lnTo>
                <a:cubicBezTo>
                  <a:pt x="0" y="193895"/>
                  <a:pt x="193895" y="0"/>
                  <a:pt x="433077" y="0"/>
                </a:cubicBezTo>
                <a:close/>
              </a:path>
            </a:pathLst>
          </a:custGeom>
          <a:solidFill>
            <a:srgbClr val="6DCBF2"/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主界面</a:t>
            </a:r>
            <a:endParaRPr lang="zh-CN" altLang="en-US" sz="28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66910" y="928670"/>
            <a:ext cx="7929618" cy="55007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152433" y="1708617"/>
            <a:ext cx="4710791" cy="852750"/>
          </a:xfrm>
          <a:prstGeom prst="roundRect">
            <a:avLst>
              <a:gd name="adj" fmla="val 27816"/>
            </a:avLst>
          </a:prstGeom>
          <a:solidFill>
            <a:schemeClr val="tx1">
              <a:lumMod val="75000"/>
              <a:lumOff val="25000"/>
              <a:alpha val="40000"/>
            </a:schemeClr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查询词或词组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1 Título"/>
          <p:cNvSpPr txBox="1">
            <a:spLocks/>
          </p:cNvSpPr>
          <p:nvPr/>
        </p:nvSpPr>
        <p:spPr>
          <a:xfrm>
            <a:off x="2024034" y="785794"/>
            <a:ext cx="3271804" cy="92282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576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 smtClean="0">
                <a:solidFill>
                  <a:srgbClr val="00B0F0"/>
                </a:solidFill>
                <a:latin typeface="华文宋体" pitchFamily="2" charset="-122"/>
                <a:ea typeface="华文宋体" pitchFamily="2" charset="-122"/>
              </a:rPr>
              <a:t>基本功能</a:t>
            </a:r>
            <a:endParaRPr lang="zh-CN" altLang="en-US" sz="6000" dirty="0">
              <a:solidFill>
                <a:srgbClr val="00B0F0"/>
              </a:solidFill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52434" y="2637312"/>
            <a:ext cx="4710791" cy="851042"/>
          </a:xfrm>
          <a:prstGeom prst="roundRect">
            <a:avLst>
              <a:gd name="adj" fmla="val 27816"/>
            </a:avLst>
          </a:prstGeom>
          <a:solidFill>
            <a:schemeClr val="tx1">
              <a:lumMod val="75000"/>
              <a:lumOff val="25000"/>
              <a:alpha val="40000"/>
            </a:schemeClr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海量例句查询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52434" y="3566006"/>
            <a:ext cx="4710791" cy="852753"/>
          </a:xfrm>
          <a:prstGeom prst="roundRect">
            <a:avLst>
              <a:gd name="adj" fmla="val 27816"/>
            </a:avLst>
          </a:prstGeom>
          <a:solidFill>
            <a:schemeClr val="tx1">
              <a:lumMod val="75000"/>
              <a:lumOff val="25000"/>
              <a:alpha val="40000"/>
            </a:schemeClr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智能屏幕取词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452820" y="2649052"/>
            <a:ext cx="4735495" cy="863600"/>
          </a:xfrm>
          <a:prstGeom prst="roundRect">
            <a:avLst>
              <a:gd name="adj" fmla="val 27816"/>
            </a:avLst>
          </a:prstGeom>
          <a:solidFill>
            <a:srgbClr val="6DCBF2"/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口语发音练习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6452820" y="1720358"/>
            <a:ext cx="4735495" cy="863600"/>
          </a:xfrm>
          <a:prstGeom prst="roundRect">
            <a:avLst>
              <a:gd name="adj" fmla="val 27816"/>
            </a:avLst>
          </a:prstGeom>
          <a:solidFill>
            <a:srgbClr val="6DCBF2"/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全球发音比较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1 Título"/>
          <p:cNvSpPr txBox="1">
            <a:spLocks/>
          </p:cNvSpPr>
          <p:nvPr/>
        </p:nvSpPr>
        <p:spPr>
          <a:xfrm>
            <a:off x="7096132" y="714356"/>
            <a:ext cx="3285777" cy="9345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576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 smtClean="0">
                <a:solidFill>
                  <a:srgbClr val="00B0F0"/>
                </a:solidFill>
                <a:latin typeface="华文宋体" pitchFamily="2" charset="-122"/>
                <a:ea typeface="华文宋体" pitchFamily="2" charset="-122"/>
              </a:rPr>
              <a:t>特色功能</a:t>
            </a:r>
            <a:endParaRPr lang="zh-CN" altLang="en-US" sz="6000" dirty="0">
              <a:solidFill>
                <a:srgbClr val="00B0F0"/>
              </a:solidFill>
              <a:latin typeface="华文宋体" pitchFamily="2" charset="-122"/>
              <a:ea typeface="华文宋体" pitchFamily="2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452820" y="3577746"/>
            <a:ext cx="4735495" cy="863600"/>
          </a:xfrm>
          <a:prstGeom prst="roundRect">
            <a:avLst>
              <a:gd name="adj" fmla="val 27816"/>
            </a:avLst>
          </a:prstGeom>
          <a:solidFill>
            <a:srgbClr val="6DCBF2"/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深度图解词典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66778" y="4500570"/>
            <a:ext cx="4710791" cy="852753"/>
          </a:xfrm>
          <a:prstGeom prst="roundRect">
            <a:avLst>
              <a:gd name="adj" fmla="val 27816"/>
            </a:avLst>
          </a:prstGeom>
          <a:solidFill>
            <a:schemeClr val="tx1">
              <a:lumMod val="75000"/>
              <a:lumOff val="25000"/>
              <a:alpha val="40000"/>
            </a:schemeClr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整句整段翻译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238216" y="5433743"/>
            <a:ext cx="4710791" cy="852753"/>
          </a:xfrm>
          <a:prstGeom prst="roundRect">
            <a:avLst>
              <a:gd name="adj" fmla="val 27816"/>
            </a:avLst>
          </a:prstGeom>
          <a:solidFill>
            <a:schemeClr val="tx1">
              <a:lumMod val="75000"/>
              <a:lumOff val="25000"/>
              <a:alpha val="40000"/>
            </a:schemeClr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 …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453190" y="5494334"/>
            <a:ext cx="4735495" cy="863600"/>
          </a:xfrm>
          <a:prstGeom prst="roundRect">
            <a:avLst>
              <a:gd name="adj" fmla="val 27816"/>
            </a:avLst>
          </a:prstGeom>
          <a:solidFill>
            <a:srgbClr val="6DCBF2"/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 …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6452820" y="4500570"/>
            <a:ext cx="4735495" cy="863600"/>
          </a:xfrm>
          <a:prstGeom prst="roundRect">
            <a:avLst>
              <a:gd name="adj" fmla="val 27816"/>
            </a:avLst>
          </a:prstGeom>
          <a:solidFill>
            <a:srgbClr val="6DCBF2"/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看天下栏目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045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38084" y="214290"/>
            <a:ext cx="11715832" cy="6643710"/>
          </a:xfrm>
          <a:prstGeom prst="roundRect">
            <a:avLst>
              <a:gd name="adj" fmla="val 10480"/>
            </a:avLst>
          </a:prstGeom>
          <a:solidFill>
            <a:schemeClr val="bg1"/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fontAlgn="auto">
              <a:lnSpc>
                <a:spcPct val="120000"/>
              </a:lnSpc>
              <a:spcAft>
                <a:spcPts val="0"/>
              </a:spcAft>
              <a:defRPr/>
            </a:pPr>
            <a:endParaRPr lang="zh-CN" altLang="en-US" dirty="0">
              <a:solidFill>
                <a:srgbClr val="5F5F5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4310050" y="214290"/>
            <a:ext cx="3494088" cy="584200"/>
          </a:xfrm>
          <a:custGeom>
            <a:avLst/>
            <a:gdLst>
              <a:gd name="connsiteX0" fmla="*/ 366050 w 3492847"/>
              <a:gd name="connsiteY0" fmla="*/ 0 h 584472"/>
              <a:gd name="connsiteX1" fmla="*/ 3126797 w 3492847"/>
              <a:gd name="connsiteY1" fmla="*/ 0 h 584472"/>
              <a:gd name="connsiteX2" fmla="*/ 3492847 w 3492847"/>
              <a:gd name="connsiteY2" fmla="*/ 366050 h 584472"/>
              <a:gd name="connsiteX3" fmla="*/ 3492847 w 3492847"/>
              <a:gd name="connsiteY3" fmla="*/ 584472 h 584472"/>
              <a:gd name="connsiteX4" fmla="*/ 0 w 3492847"/>
              <a:gd name="connsiteY4" fmla="*/ 584472 h 584472"/>
              <a:gd name="connsiteX5" fmla="*/ 0 w 3492847"/>
              <a:gd name="connsiteY5" fmla="*/ 366050 h 584472"/>
              <a:gd name="connsiteX6" fmla="*/ 366050 w 3492847"/>
              <a:gd name="connsiteY6" fmla="*/ 0 h 584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92847" h="584472">
                <a:moveTo>
                  <a:pt x="366050" y="0"/>
                </a:moveTo>
                <a:lnTo>
                  <a:pt x="3126797" y="0"/>
                </a:lnTo>
                <a:cubicBezTo>
                  <a:pt x="3328961" y="0"/>
                  <a:pt x="3492847" y="163886"/>
                  <a:pt x="3492847" y="366050"/>
                </a:cubicBezTo>
                <a:lnTo>
                  <a:pt x="3492847" y="584472"/>
                </a:lnTo>
                <a:lnTo>
                  <a:pt x="0" y="584472"/>
                </a:lnTo>
                <a:lnTo>
                  <a:pt x="0" y="366050"/>
                </a:lnTo>
                <a:cubicBezTo>
                  <a:pt x="0" y="163886"/>
                  <a:pt x="163886" y="0"/>
                  <a:pt x="366050" y="0"/>
                </a:cubicBezTo>
                <a:close/>
              </a:path>
            </a:pathLst>
          </a:custGeom>
          <a:solidFill>
            <a:srgbClr val="6DCBF2"/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 smtClean="0">
                <a:solidFill>
                  <a:schemeClr val="bg1"/>
                </a:solidFill>
              </a:rPr>
              <a:t>1.</a:t>
            </a:r>
            <a:r>
              <a:rPr lang="zh-CN" altLang="en-US" sz="3600" dirty="0" smtClean="0">
                <a:solidFill>
                  <a:schemeClr val="bg1"/>
                </a:solidFill>
              </a:rPr>
              <a:t>查询词或词组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857232"/>
            <a:ext cx="8667812" cy="6000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圆角矩形 11"/>
          <p:cNvSpPr/>
          <p:nvPr/>
        </p:nvSpPr>
        <p:spPr>
          <a:xfrm>
            <a:off x="9096396" y="1428736"/>
            <a:ext cx="2714644" cy="5019692"/>
          </a:xfrm>
          <a:prstGeom prst="roundRect">
            <a:avLst>
              <a:gd name="adj" fmla="val 27816"/>
            </a:avLst>
          </a:prstGeom>
          <a:solidFill>
            <a:srgbClr val="6DCBF2"/>
          </a:solidFill>
          <a:ln>
            <a:noFill/>
          </a:ln>
          <a:effectLst>
            <a:outerShdw blurRad="152400" dist="76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sz="2400" b="1" dirty="0" smtClean="0"/>
              <a:t>专业权威词典</a:t>
            </a:r>
            <a:endParaRPr lang="zh-CN" altLang="en-US" sz="2400" dirty="0" smtClean="0"/>
          </a:p>
          <a:p>
            <a:endParaRPr lang="en-US" altLang="zh-CN" sz="2400" dirty="0" smtClean="0"/>
          </a:p>
          <a:p>
            <a:r>
              <a:rPr lang="zh-CN" altLang="en-US" sz="2400" dirty="0" smtClean="0"/>
              <a:t>完整收录</a:t>
            </a:r>
            <a:r>
              <a:rPr lang="en-US" altLang="zh-CN" sz="2400" dirty="0" smtClean="0"/>
              <a:t>《21</a:t>
            </a:r>
            <a:r>
              <a:rPr lang="zh-CN" altLang="en-US" sz="2400" dirty="0" smtClean="0"/>
              <a:t>世纪大英汉词典</a:t>
            </a:r>
            <a:r>
              <a:rPr lang="en-US" altLang="zh-CN" sz="2400" dirty="0" smtClean="0"/>
              <a:t>》《</a:t>
            </a:r>
            <a:r>
              <a:rPr lang="zh-CN" altLang="en-US" sz="2400" dirty="0" smtClean="0"/>
              <a:t>新汉英大辞典</a:t>
            </a:r>
            <a:r>
              <a:rPr lang="en-US" altLang="zh-CN" sz="2400" dirty="0" smtClean="0"/>
              <a:t>》《</a:t>
            </a:r>
            <a:r>
              <a:rPr lang="zh-CN" altLang="en-US" sz="2400" dirty="0" smtClean="0"/>
              <a:t>现代汉语大词典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等多部专业权威词典，词库大而全，查词快又准。</a:t>
            </a:r>
            <a:endParaRPr lang="zh-CN" altLang="en-US" sz="2400" dirty="0"/>
          </a:p>
        </p:txBody>
      </p:sp>
      <p:grpSp>
        <p:nvGrpSpPr>
          <p:cNvPr id="16" name="组合 15"/>
          <p:cNvGrpSpPr/>
          <p:nvPr/>
        </p:nvGrpSpPr>
        <p:grpSpPr>
          <a:xfrm>
            <a:off x="2317927" y="5432810"/>
            <a:ext cx="717733" cy="1405538"/>
            <a:chOff x="1068471" y="6561138"/>
            <a:chExt cx="1967189" cy="276999"/>
          </a:xfrm>
        </p:grpSpPr>
        <p:sp>
          <p:nvSpPr>
            <p:cNvPr id="17" name="矩形 16"/>
            <p:cNvSpPr/>
            <p:nvPr/>
          </p:nvSpPr>
          <p:spPr>
            <a:xfrm>
              <a:off x="1262161" y="6561138"/>
              <a:ext cx="177349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UNIQUE &amp; PPT PRESENTS</a:t>
              </a:r>
              <a:endParaRPr lang="zh-CN" altLang="en-US" sz="1200" dirty="0">
                <a:solidFill>
                  <a:schemeClr val="bg1"/>
                </a:solidFill>
                <a:latin typeface="Bauhaus 93" panose="04030905020B02020C02" pitchFamily="82" charset="0"/>
              </a:endParaRPr>
            </a:p>
          </p:txBody>
        </p:sp>
        <p:pic>
          <p:nvPicPr>
            <p:cNvPr id="18" name="Picture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8471" y="6603340"/>
              <a:ext cx="166989" cy="192594"/>
            </a:xfrm>
            <a:prstGeom prst="rect">
              <a:avLst/>
            </a:prstGeom>
          </p:spPr>
        </p:pic>
      </p:grpSp>
      <p:sp>
        <p:nvSpPr>
          <p:cNvPr id="9" name="1 Título"/>
          <p:cNvSpPr txBox="1">
            <a:spLocks/>
          </p:cNvSpPr>
          <p:nvPr/>
        </p:nvSpPr>
        <p:spPr>
          <a:xfrm>
            <a:off x="2238348" y="142852"/>
            <a:ext cx="3057490" cy="637096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576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solidFill>
                  <a:srgbClr val="00B0F0"/>
                </a:solidFill>
                <a:latin typeface="华文宋体" pitchFamily="2" charset="-122"/>
                <a:ea typeface="华文宋体" pitchFamily="2" charset="-122"/>
              </a:rPr>
              <a:t>基本功能</a:t>
            </a:r>
            <a:endParaRPr lang="zh-CN" altLang="en-US" sz="3600" dirty="0">
              <a:solidFill>
                <a:srgbClr val="00B0F0"/>
              </a:solidFill>
              <a:latin typeface="华文宋体" pitchFamily="2" charset="-122"/>
              <a:ea typeface="华文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【风格B】重庆理财师大赛方案" id="{E18AF3FB-786F-4657-9DB5-A821F94053C1}" vid="{9FBF72FC-568B-4FC2-A3DA-BD65160EC48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【风格B】重庆理财师大赛方案</Template>
  <TotalTime>1089</TotalTime>
  <Words>446</Words>
  <Application>Microsoft Office PowerPoint</Application>
  <PresentationFormat>自定义</PresentationFormat>
  <Paragraphs>70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demon</dc:creator>
  <cp:lastModifiedBy>admin</cp:lastModifiedBy>
  <cp:revision>93</cp:revision>
  <dcterms:created xsi:type="dcterms:W3CDTF">2013-05-07T16:35:50Z</dcterms:created>
  <dcterms:modified xsi:type="dcterms:W3CDTF">2014-12-04T05:23:02Z</dcterms:modified>
</cp:coreProperties>
</file>