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8"/>
  </p:notesMasterIdLst>
  <p:sldIdLst>
    <p:sldId id="258" r:id="rId3"/>
    <p:sldId id="257" r:id="rId4"/>
    <p:sldId id="259" r:id="rId5"/>
    <p:sldId id="318" r:id="rId6"/>
    <p:sldId id="315" r:id="rId7"/>
    <p:sldId id="316" r:id="rId8"/>
    <p:sldId id="317" r:id="rId9"/>
    <p:sldId id="260" r:id="rId10"/>
    <p:sldId id="319" r:id="rId11"/>
    <p:sldId id="320" r:id="rId12"/>
    <p:sldId id="321" r:id="rId13"/>
    <p:sldId id="322" r:id="rId14"/>
    <p:sldId id="323" r:id="rId15"/>
    <p:sldId id="324" r:id="rId16"/>
    <p:sldId id="325" r:id="rId17"/>
    <p:sldId id="329" r:id="rId18"/>
    <p:sldId id="330" r:id="rId19"/>
    <p:sldId id="331" r:id="rId20"/>
    <p:sldId id="332" r:id="rId21"/>
    <p:sldId id="333" r:id="rId22"/>
    <p:sldId id="336" r:id="rId23"/>
    <p:sldId id="337" r:id="rId24"/>
    <p:sldId id="338" r:id="rId25"/>
    <p:sldId id="339" r:id="rId26"/>
    <p:sldId id="313" r:id="rId27"/>
    <p:sldId id="314" r:id="rId29"/>
  </p:sldIdLst>
  <p:sldSz cx="12192000" cy="6858000"/>
  <p:notesSz cx="6858000" cy="9144000"/>
  <p:embeddedFontLst>
    <p:embeddedFont>
      <p:font typeface="站酷快乐体2016修订版" panose="02010600030101010101" pitchFamily="2" charset="-122"/>
      <p:regular r:id="rId33"/>
    </p:embeddedFont>
    <p:embeddedFont>
      <p:font typeface="Segoe UI Light" panose="020B0502040204020203" pitchFamily="34" charset="0"/>
      <p:regular r:id="rId34"/>
    </p:embeddedFont>
    <p:embeddedFont>
      <p:font typeface="等线" panose="02010600030101010101" charset="0"/>
      <p:regular r:id="rId35"/>
      <p:bold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6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931" y="230"/>
      </p:cViewPr>
      <p:guideLst>
        <p:guide orient="horz" pos="55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149092-250A-4C28-AE2C-BE0BE1DF24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E0FEE3-86D4-4706-911F-7BAD6F2DFB9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1E3B9C-5F8A-4F2A-8CE7-3B0ADE172B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CCAE9-09BA-4CA4-BECA-F9C75D9EBA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C3CCC-59BF-4123-9CB9-308015A527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9D0A2-FD04-4289-A463-2722D0382A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C3CCC-59BF-4123-9CB9-308015A527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9D0A2-FD04-4289-A463-2722D0382A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C3CCC-59BF-4123-9CB9-308015A527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9D0A2-FD04-4289-A463-2722D0382A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9495679" y="331720"/>
            <a:ext cx="2544286" cy="646331"/>
            <a:chOff x="4993127" y="77407"/>
            <a:chExt cx="2544286" cy="646331"/>
          </a:xfrm>
        </p:grpSpPr>
        <p:sp>
          <p:nvSpPr>
            <p:cNvPr id="9" name="椭圆 8"/>
            <p:cNvSpPr/>
            <p:nvPr/>
          </p:nvSpPr>
          <p:spPr>
            <a:xfrm>
              <a:off x="6925828" y="175451"/>
              <a:ext cx="479434" cy="47943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719761" y="175451"/>
              <a:ext cx="479434" cy="4794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993127" y="77407"/>
              <a:ext cx="254428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600" spc="1000" dirty="0"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安</a:t>
              </a:r>
              <a:r>
                <a:rPr lang="zh-CN" altLang="en-US" sz="3600" spc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全</a:t>
              </a:r>
              <a:r>
                <a:rPr lang="zh-CN" altLang="en-US" sz="3600" spc="1000" dirty="0"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教</a:t>
              </a:r>
              <a:r>
                <a:rPr lang="zh-CN" altLang="en-US" sz="3600" spc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育</a:t>
              </a:r>
              <a:endParaRPr lang="zh-CN" altLang="en-US" sz="3600" spc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C3CCC-59BF-4123-9CB9-308015A527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9D0A2-FD04-4289-A463-2722D0382A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C3CCC-59BF-4123-9CB9-308015A527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9D0A2-FD04-4289-A463-2722D0382A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C3CCC-59BF-4123-9CB9-308015A527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9D0A2-FD04-4289-A463-2722D0382A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C3CCC-59BF-4123-9CB9-308015A527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9D0A2-FD04-4289-A463-2722D0382A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C3CCC-59BF-4123-9CB9-308015A527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9D0A2-FD04-4289-A463-2722D0382A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C3CCC-59BF-4123-9CB9-308015A527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9D0A2-FD04-4289-A463-2722D0382A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C3CCC-59BF-4123-9CB9-308015A527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9D0A2-FD04-4289-A463-2722D0382A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C3CCC-59BF-4123-9CB9-308015A527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19D0A2-FD04-4289-A463-2722D0382AF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39.wdp"/><Relationship Id="rId1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41.wdp"/><Relationship Id="rId1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43.wdp"/><Relationship Id="rId1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45.wdp"/><Relationship Id="rId1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52.wdp"/><Relationship Id="rId3" Type="http://schemas.openxmlformats.org/officeDocument/2006/relationships/image" Target="../media/image51.png"/><Relationship Id="rId2" Type="http://schemas.microsoft.com/office/2007/relationships/hdphoto" Target="../media/image50.wdp"/><Relationship Id="rId1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hdphoto" Target="../media/image57.wdp"/><Relationship Id="rId4" Type="http://schemas.openxmlformats.org/officeDocument/2006/relationships/image" Target="../media/image56.png"/><Relationship Id="rId3" Type="http://schemas.microsoft.com/office/2007/relationships/hdphoto" Target="../media/image55.wdp"/><Relationship Id="rId2" Type="http://schemas.openxmlformats.org/officeDocument/2006/relationships/image" Target="../media/image54.png"/><Relationship Id="rId1" Type="http://schemas.openxmlformats.org/officeDocument/2006/relationships/image" Target="../media/image5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59.wdp"/><Relationship Id="rId1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61.wdp"/><Relationship Id="rId1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2.xml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5.wdp"/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image" Target="../media/image62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hdphoto" Target="../media/image71.wdp"/><Relationship Id="rId5" Type="http://schemas.openxmlformats.org/officeDocument/2006/relationships/image" Target="../media/image70.png"/><Relationship Id="rId4" Type="http://schemas.microsoft.com/office/2007/relationships/hdphoto" Target="../media/image69.wdp"/><Relationship Id="rId3" Type="http://schemas.openxmlformats.org/officeDocument/2006/relationships/image" Target="../media/image68.png"/><Relationship Id="rId2" Type="http://schemas.microsoft.com/office/2007/relationships/hdphoto" Target="../media/image67.wdp"/><Relationship Id="rId1" Type="http://schemas.openxmlformats.org/officeDocument/2006/relationships/image" Target="../media/image6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hyperlink" Target="http://chn.docer.com/works?userid=192887693" TargetMode="Externa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hdphoto" Target="../media/image11.wdp"/><Relationship Id="rId4" Type="http://schemas.openxmlformats.org/officeDocument/2006/relationships/image" Target="../media/image10.png"/><Relationship Id="rId3" Type="http://schemas.microsoft.com/office/2007/relationships/hdphoto" Target="../media/image9.wdp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19.wdp"/><Relationship Id="rId3" Type="http://schemas.openxmlformats.org/officeDocument/2006/relationships/image" Target="../media/image18.png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hdphoto" Target="../media/image27.wdp"/><Relationship Id="rId7" Type="http://schemas.openxmlformats.org/officeDocument/2006/relationships/image" Target="../media/image26.png"/><Relationship Id="rId6" Type="http://schemas.microsoft.com/office/2007/relationships/hdphoto" Target="../media/image25.wdp"/><Relationship Id="rId5" Type="http://schemas.openxmlformats.org/officeDocument/2006/relationships/image" Target="../media/image24.png"/><Relationship Id="rId4" Type="http://schemas.microsoft.com/office/2007/relationships/hdphoto" Target="../media/image23.wdp"/><Relationship Id="rId3" Type="http://schemas.openxmlformats.org/officeDocument/2006/relationships/image" Target="../media/image22.png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29.wdp"/><Relationship Id="rId1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hdphoto" Target="../media/image37.wdp"/><Relationship Id="rId7" Type="http://schemas.openxmlformats.org/officeDocument/2006/relationships/image" Target="../media/image36.png"/><Relationship Id="rId6" Type="http://schemas.microsoft.com/office/2007/relationships/hdphoto" Target="../media/image35.wdp"/><Relationship Id="rId5" Type="http://schemas.openxmlformats.org/officeDocument/2006/relationships/image" Target="../media/image34.png"/><Relationship Id="rId4" Type="http://schemas.microsoft.com/office/2007/relationships/hdphoto" Target="../media/image33.wdp"/><Relationship Id="rId3" Type="http://schemas.openxmlformats.org/officeDocument/2006/relationships/image" Target="../media/image32.png"/><Relationship Id="rId2" Type="http://schemas.microsoft.com/office/2007/relationships/hdphoto" Target="../media/image31.wdp"/><Relationship Id="rId1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3826756" y="1145571"/>
            <a:ext cx="1148500" cy="114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692220" y="1296299"/>
            <a:ext cx="1148500" cy="11485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81834" y="1018569"/>
            <a:ext cx="982833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800" spc="600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如何</a:t>
            </a:r>
            <a:r>
              <a:rPr lang="zh-CN" altLang="en-US" sz="88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避</a:t>
            </a:r>
            <a:r>
              <a:rPr lang="zh-CN" altLang="en-US" sz="8800" spc="600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免</a:t>
            </a:r>
            <a:r>
              <a:rPr lang="zh-CN" altLang="en-US" sz="8800" spc="600" dirty="0">
                <a:solidFill>
                  <a:schemeClr val="accent4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上当</a:t>
            </a:r>
            <a:r>
              <a:rPr lang="zh-CN" altLang="en-US" sz="8800" spc="600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受</a:t>
            </a:r>
            <a:r>
              <a:rPr lang="zh-CN" altLang="en-US" sz="88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骗</a:t>
            </a:r>
            <a:endParaRPr lang="zh-CN" altLang="en-US" sz="8800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9" name="Shape 290"/>
          <p:cNvSpPr/>
          <p:nvPr/>
        </p:nvSpPr>
        <p:spPr>
          <a:xfrm>
            <a:off x="3745624" y="3137344"/>
            <a:ext cx="4700753" cy="570413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 algn="l">
              <a:lnSpc>
                <a:spcPct val="90000"/>
              </a:lnSpc>
              <a:defRPr sz="2400">
                <a:solidFill>
                  <a:srgbClr val="8DA6C0"/>
                </a:solidFill>
                <a:latin typeface="+mj-lt"/>
                <a:ea typeface="+mj-ea"/>
                <a:cs typeface="+mj-cs"/>
                <a:sym typeface="Open Sans"/>
              </a:defRPr>
            </a:lvl1pPr>
          </a:lstStyle>
          <a:p>
            <a:pPr algn="ctr">
              <a:lnSpc>
                <a:spcPct val="200000"/>
              </a:lnSpc>
            </a:pPr>
            <a:r>
              <a:rPr lang="zh-CN" altLang="en-US" sz="900" spc="600" dirty="0">
                <a:solidFill>
                  <a:schemeClr val="bg1">
                    <a:lumMod val="65000"/>
                  </a:schemeClr>
                </a:solidFill>
                <a:latin typeface="+mj-ea"/>
                <a:cs typeface="Segoe UI Light" panose="020B0502040204020203" pitchFamily="34" charset="0"/>
              </a:rPr>
              <a:t>在这里添加相关的文字描述，可以从您的文案中复制需要的内容到这里。</a:t>
            </a:r>
            <a:endParaRPr sz="900" spc="600" dirty="0">
              <a:solidFill>
                <a:schemeClr val="bg1">
                  <a:lumMod val="65000"/>
                </a:schemeClr>
              </a:solidFill>
              <a:latin typeface="+mj-ea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750489" y="3027157"/>
            <a:ext cx="69102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93227" y="2556619"/>
            <a:ext cx="62055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spc="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Communication Starts From The Heart</a:t>
            </a:r>
            <a:endParaRPr lang="zh-CN" altLang="en-US" sz="1400" spc="6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5"/>
          <p:cNvSpPr/>
          <p:nvPr/>
        </p:nvSpPr>
        <p:spPr>
          <a:xfrm>
            <a:off x="4192516" y="4362702"/>
            <a:ext cx="3806968" cy="4062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spc="600" dirty="0">
                <a:solidFill>
                  <a:schemeClr val="bg1"/>
                </a:solidFill>
                <a:latin typeface="+mj-ea"/>
                <a:ea typeface="+mj-ea"/>
              </a:rPr>
              <a:t>主讲教师：小城 </a:t>
            </a:r>
            <a:r>
              <a:rPr lang="zh-CN" altLang="en-US" sz="1600" b="1" spc="600" dirty="0">
                <a:solidFill>
                  <a:schemeClr val="bg1"/>
                </a:solidFill>
                <a:latin typeface="+mj-ea"/>
              </a:rPr>
              <a:t>内容完整</a:t>
            </a:r>
            <a:endParaRPr lang="zh-CN" altLang="en-US" sz="1600" b="1" spc="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48000" fill="hold" grpId="0" nodeType="with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7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8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48000" fill="hold" grpId="0" nodeType="with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11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12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4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4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2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8896" y="362239"/>
            <a:ext cx="3273353" cy="5847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spc="600" dirty="0"/>
              <a:t>常见</a:t>
            </a:r>
            <a:r>
              <a:rPr lang="zh-CN" altLang="en-US" sz="3200" spc="600" dirty="0">
                <a:solidFill>
                  <a:schemeClr val="accent4"/>
                </a:solidFill>
              </a:rPr>
              <a:t>的骗术</a:t>
            </a:r>
            <a:endParaRPr lang="zh-CN" altLang="en-US" sz="3200" spc="600" dirty="0">
              <a:solidFill>
                <a:schemeClr val="accent4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0177" y="1243176"/>
            <a:ext cx="622157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5400" cap="all" dirty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</a:rPr>
              <a:t>（</a:t>
            </a:r>
            <a:r>
              <a:rPr lang="en-US" altLang="zh-CN" sz="5400" cap="all" dirty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</a:rPr>
              <a:t>4</a:t>
            </a:r>
            <a:r>
              <a:rPr lang="zh-CN" altLang="en-US" sz="5400" cap="all" dirty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</a:rPr>
              <a:t>）“熟人”</a:t>
            </a:r>
            <a:r>
              <a:rPr lang="zh-CN" altLang="en-US" sz="540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作案</a:t>
            </a:r>
            <a:endParaRPr lang="zh-CN" altLang="en-US" sz="540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61268" y="2565789"/>
            <a:ext cx="4214813" cy="3387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2800" b="1" spc="300" dirty="0"/>
              <a:t>冒充熟人来作案，</a:t>
            </a:r>
            <a:endParaRPr lang="zh-CN" altLang="en-US" sz="2800" b="1" spc="300" dirty="0"/>
          </a:p>
          <a:p>
            <a:pPr>
              <a:lnSpc>
                <a:spcPct val="200000"/>
              </a:lnSpc>
              <a:defRPr/>
            </a:pPr>
            <a:r>
              <a:rPr lang="zh-CN" altLang="en-US" sz="2800" b="1" spc="300" dirty="0">
                <a:solidFill>
                  <a:srgbClr val="0070C0"/>
                </a:solidFill>
              </a:rPr>
              <a:t>一不小心就受骗</a:t>
            </a:r>
            <a:r>
              <a:rPr lang="zh-CN" altLang="en-US" sz="2800" b="1" spc="300" dirty="0"/>
              <a:t>；</a:t>
            </a:r>
            <a:endParaRPr lang="zh-CN" altLang="en-US" sz="2800" b="1" spc="300" dirty="0"/>
          </a:p>
          <a:p>
            <a:pPr>
              <a:lnSpc>
                <a:spcPct val="200000"/>
              </a:lnSpc>
              <a:defRPr/>
            </a:pPr>
            <a:r>
              <a:rPr lang="zh-CN" altLang="en-US" sz="2800" b="1" spc="300" dirty="0"/>
              <a:t>四种案例记在心，</a:t>
            </a:r>
            <a:endParaRPr lang="zh-CN" altLang="en-US" sz="2800" b="1" spc="300" dirty="0"/>
          </a:p>
          <a:p>
            <a:pPr>
              <a:lnSpc>
                <a:spcPct val="200000"/>
              </a:lnSpc>
              <a:defRPr/>
            </a:pPr>
            <a:r>
              <a:rPr lang="zh-CN" altLang="en-US" sz="2800" b="1" spc="300" dirty="0">
                <a:solidFill>
                  <a:schemeClr val="accent2"/>
                </a:solidFill>
              </a:rPr>
              <a:t>一旦遇到好防范。</a:t>
            </a:r>
            <a:endParaRPr lang="zh-CN" altLang="en-US" sz="2800" b="1" spc="300" dirty="0">
              <a:solidFill>
                <a:schemeClr val="accent2"/>
              </a:solidFill>
            </a:endParaRPr>
          </a:p>
        </p:txBody>
      </p:sp>
      <p:pic>
        <p:nvPicPr>
          <p:cNvPr id="5" name="图片 3" descr="1035362_992263.jpg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84958" y="2552358"/>
            <a:ext cx="4214813" cy="3414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8896" y="362239"/>
            <a:ext cx="3273353" cy="5847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spc="600" dirty="0"/>
              <a:t>常见</a:t>
            </a:r>
            <a:r>
              <a:rPr lang="zh-CN" altLang="en-US" sz="3200" spc="600" dirty="0">
                <a:solidFill>
                  <a:schemeClr val="accent4"/>
                </a:solidFill>
              </a:rPr>
              <a:t>的骗术</a:t>
            </a:r>
            <a:endParaRPr lang="zh-CN" altLang="en-US" sz="3200" spc="600" dirty="0">
              <a:solidFill>
                <a:schemeClr val="accent4"/>
              </a:solidFill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426038" y="1242899"/>
            <a:ext cx="53399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spc="300" dirty="0">
                <a:solidFill>
                  <a:schemeClr val="accent1"/>
                </a:solidFill>
                <a:latin typeface="+mn-lt"/>
                <a:ea typeface="+mn-ea"/>
              </a:rPr>
              <a:t>利用</a:t>
            </a:r>
            <a:r>
              <a:rPr lang="en-US" altLang="zh-CN" sz="3200" spc="300" dirty="0">
                <a:solidFill>
                  <a:schemeClr val="accent1"/>
                </a:solidFill>
                <a:latin typeface="+mn-lt"/>
                <a:ea typeface="+mn-ea"/>
              </a:rPr>
              <a:t>QQ</a:t>
            </a:r>
            <a:r>
              <a:rPr lang="zh-CN" altLang="en-US" sz="3200" spc="300" dirty="0">
                <a:solidFill>
                  <a:schemeClr val="accent1"/>
                </a:solidFill>
                <a:latin typeface="+mn-lt"/>
                <a:ea typeface="+mn-ea"/>
              </a:rPr>
              <a:t>诈骗的</a:t>
            </a:r>
            <a:r>
              <a:rPr lang="zh-CN" altLang="en-US" sz="3200" spc="300" dirty="0">
                <a:solidFill>
                  <a:schemeClr val="accent2"/>
                </a:solidFill>
                <a:latin typeface="+mn-lt"/>
                <a:ea typeface="+mn-ea"/>
              </a:rPr>
              <a:t>典型案例：</a:t>
            </a:r>
            <a:endParaRPr lang="zh-CN" altLang="en-US" sz="3200" spc="3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4" name="矩形 2"/>
          <p:cNvSpPr>
            <a:spLocks noChangeArrowheads="1"/>
          </p:cNvSpPr>
          <p:nvPr/>
        </p:nvSpPr>
        <p:spPr bwMode="auto">
          <a:xfrm>
            <a:off x="1133445" y="1949533"/>
            <a:ext cx="9925110" cy="3768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pc="300" dirty="0">
                <a:solidFill>
                  <a:schemeClr val="accent4"/>
                </a:solidFill>
                <a:latin typeface="+mn-lt"/>
                <a:ea typeface="+mn-ea"/>
              </a:rPr>
              <a:t>   作案手段：</a:t>
            </a:r>
            <a:r>
              <a:rPr lang="zh-CN" altLang="en-US" spc="300" dirty="0">
                <a:latin typeface="+mn-lt"/>
                <a:ea typeface="+mn-ea"/>
              </a:rPr>
              <a:t>犯罪分子事先使用“虚拟视频”软件与不特定的</a:t>
            </a:r>
            <a:r>
              <a:rPr lang="en-US" altLang="zh-CN" spc="300" dirty="0">
                <a:latin typeface="+mn-lt"/>
                <a:ea typeface="+mn-ea"/>
              </a:rPr>
              <a:t>QQ</a:t>
            </a:r>
            <a:r>
              <a:rPr lang="zh-CN" altLang="en-US" spc="300" dirty="0">
                <a:latin typeface="+mn-lt"/>
                <a:ea typeface="+mn-ea"/>
              </a:rPr>
              <a:t>用户进行视频聊天，在聊天过程中截取对方的视频录像，</a:t>
            </a:r>
            <a:r>
              <a:rPr lang="zh-CN" altLang="en-US" spc="300" dirty="0">
                <a:solidFill>
                  <a:schemeClr val="accent2"/>
                </a:solidFill>
                <a:latin typeface="+mn-lt"/>
                <a:ea typeface="+mn-ea"/>
              </a:rPr>
              <a:t>利用黑客程序盗取</a:t>
            </a:r>
            <a:r>
              <a:rPr lang="en-US" altLang="zh-CN" spc="300" dirty="0">
                <a:solidFill>
                  <a:schemeClr val="accent2"/>
                </a:solidFill>
                <a:latin typeface="+mn-lt"/>
                <a:ea typeface="+mn-ea"/>
              </a:rPr>
              <a:t>QQ</a:t>
            </a:r>
            <a:r>
              <a:rPr lang="zh-CN" altLang="en-US" spc="300" dirty="0">
                <a:solidFill>
                  <a:schemeClr val="accent2"/>
                </a:solidFill>
                <a:latin typeface="+mn-lt"/>
                <a:ea typeface="+mn-ea"/>
              </a:rPr>
              <a:t>号后，冒充</a:t>
            </a:r>
            <a:r>
              <a:rPr lang="en-US" altLang="zh-CN" spc="300" dirty="0">
                <a:solidFill>
                  <a:schemeClr val="accent2"/>
                </a:solidFill>
                <a:latin typeface="+mn-lt"/>
                <a:ea typeface="+mn-ea"/>
              </a:rPr>
              <a:t>QQ</a:t>
            </a:r>
            <a:r>
              <a:rPr lang="zh-CN" altLang="en-US" spc="300" dirty="0">
                <a:solidFill>
                  <a:schemeClr val="accent2"/>
                </a:solidFill>
                <a:latin typeface="+mn-lt"/>
                <a:ea typeface="+mn-ea"/>
              </a:rPr>
              <a:t>号的主人与</a:t>
            </a:r>
            <a:r>
              <a:rPr lang="en-US" altLang="zh-CN" spc="300" dirty="0">
                <a:solidFill>
                  <a:schemeClr val="accent2"/>
                </a:solidFill>
                <a:latin typeface="+mn-lt"/>
                <a:ea typeface="+mn-ea"/>
              </a:rPr>
              <a:t>QQ</a:t>
            </a:r>
            <a:r>
              <a:rPr lang="zh-CN" altLang="en-US" spc="300" dirty="0">
                <a:solidFill>
                  <a:schemeClr val="accent2"/>
                </a:solidFill>
                <a:latin typeface="+mn-lt"/>
                <a:ea typeface="+mn-ea"/>
              </a:rPr>
              <a:t>好友进行聊天。聊天过程中，</a:t>
            </a:r>
            <a:r>
              <a:rPr lang="zh-CN" altLang="en-US" spc="300" dirty="0">
                <a:latin typeface="+mn-lt"/>
                <a:ea typeface="+mn-ea"/>
              </a:rPr>
              <a:t>骗子将事先截取的视频记录在视频聊天窗口中反复播放，致使被害人误以为确实是和熟人对话，具有很大的欺骗性。</a:t>
            </a:r>
            <a:endParaRPr lang="en-US" altLang="zh-CN" spc="300" dirty="0">
              <a:latin typeface="+mn-lt"/>
              <a:ea typeface="+mn-ea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pc="30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</a:rPr>
              <a:t>   防范措施：</a:t>
            </a:r>
            <a:r>
              <a:rPr lang="zh-CN" altLang="en-US" spc="300" dirty="0">
                <a:latin typeface="+mn-lt"/>
                <a:ea typeface="+mn-ea"/>
              </a:rPr>
              <a:t>网友不要随便接收他人发来的文件，</a:t>
            </a:r>
            <a:r>
              <a:rPr lang="zh-CN" altLang="en-US" spc="300" dirty="0">
                <a:solidFill>
                  <a:schemeClr val="accent4"/>
                </a:solidFill>
                <a:latin typeface="+mn-lt"/>
                <a:ea typeface="+mn-ea"/>
              </a:rPr>
              <a:t>防止因中了木马病毒导致</a:t>
            </a:r>
            <a:r>
              <a:rPr lang="en-US" altLang="zh-CN" spc="300" dirty="0">
                <a:solidFill>
                  <a:schemeClr val="accent4"/>
                </a:solidFill>
                <a:latin typeface="+mn-lt"/>
                <a:ea typeface="+mn-ea"/>
              </a:rPr>
              <a:t>QQ</a:t>
            </a:r>
            <a:r>
              <a:rPr lang="zh-CN" altLang="en-US" spc="300" dirty="0">
                <a:solidFill>
                  <a:schemeClr val="accent4"/>
                </a:solidFill>
                <a:latin typeface="+mn-lt"/>
                <a:ea typeface="+mn-ea"/>
              </a:rPr>
              <a:t>号码被盗；聊天时，如有网友提出经济上的要求</a:t>
            </a:r>
            <a:r>
              <a:rPr lang="zh-CN" altLang="en-US" spc="300" dirty="0">
                <a:latin typeface="+mn-lt"/>
                <a:ea typeface="+mn-ea"/>
              </a:rPr>
              <a:t>，一定要慎重，最好通过电话等方式进行核实和确认，或设置一些试探性问题来辨别对方真伪；</a:t>
            </a:r>
            <a:r>
              <a:rPr lang="zh-CN" altLang="en-US" spc="300" dirty="0">
                <a:solidFill>
                  <a:schemeClr val="accent5"/>
                </a:solidFill>
                <a:latin typeface="+mn-lt"/>
                <a:ea typeface="+mn-ea"/>
              </a:rPr>
              <a:t>自己的</a:t>
            </a:r>
            <a:r>
              <a:rPr lang="en-US" altLang="zh-CN" spc="300" dirty="0">
                <a:solidFill>
                  <a:schemeClr val="accent5"/>
                </a:solidFill>
                <a:latin typeface="+mn-lt"/>
                <a:ea typeface="+mn-ea"/>
              </a:rPr>
              <a:t>QQ</a:t>
            </a:r>
            <a:r>
              <a:rPr lang="zh-CN" altLang="en-US" spc="300" dirty="0">
                <a:solidFill>
                  <a:schemeClr val="accent5"/>
                </a:solidFill>
                <a:latin typeface="+mn-lt"/>
                <a:ea typeface="+mn-ea"/>
              </a:rPr>
              <a:t>密码被盗时，要设法尽快取回密码，如果无法取回密码，</a:t>
            </a:r>
            <a:r>
              <a:rPr lang="zh-CN" altLang="en-US" spc="300" dirty="0">
                <a:latin typeface="+mn-lt"/>
                <a:ea typeface="+mn-ea"/>
              </a:rPr>
              <a:t>就要把</a:t>
            </a:r>
            <a:r>
              <a:rPr lang="en-US" altLang="zh-CN" spc="300" dirty="0">
                <a:latin typeface="+mn-lt"/>
                <a:ea typeface="+mn-ea"/>
              </a:rPr>
              <a:t>QQ</a:t>
            </a:r>
            <a:r>
              <a:rPr lang="zh-CN" altLang="en-US" spc="300" dirty="0">
                <a:latin typeface="+mn-lt"/>
                <a:ea typeface="+mn-ea"/>
              </a:rPr>
              <a:t>被盗情况告知好友，防止不法之徒假冒自己进行诈骗。</a:t>
            </a:r>
            <a:endParaRPr lang="zh-CN" altLang="en-US" spc="300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8896" y="362239"/>
            <a:ext cx="3273353" cy="5847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spc="600" dirty="0"/>
              <a:t>常见</a:t>
            </a:r>
            <a:r>
              <a:rPr lang="zh-CN" altLang="en-US" sz="3200" spc="600" dirty="0">
                <a:solidFill>
                  <a:schemeClr val="accent4"/>
                </a:solidFill>
              </a:rPr>
              <a:t>的骗术</a:t>
            </a:r>
            <a:endParaRPr lang="zh-CN" altLang="en-US" sz="3200" spc="600" dirty="0">
              <a:solidFill>
                <a:schemeClr val="accent4"/>
              </a:solidFill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195479" y="947014"/>
            <a:ext cx="380104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spc="300" dirty="0">
                <a:latin typeface="+mn-lt"/>
                <a:ea typeface="+mn-ea"/>
              </a:rPr>
              <a:t>冒充</a:t>
            </a:r>
            <a:r>
              <a:rPr lang="zh-CN" altLang="en-US" sz="4400" spc="300" dirty="0">
                <a:solidFill>
                  <a:schemeClr val="accent2"/>
                </a:solidFill>
                <a:latin typeface="+mn-lt"/>
                <a:ea typeface="+mn-ea"/>
              </a:rPr>
              <a:t>老乡诈骗</a:t>
            </a:r>
            <a:endParaRPr lang="zh-CN" altLang="en-US" sz="4400" spc="3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854075" y="1769571"/>
            <a:ext cx="7091045" cy="331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200000"/>
              </a:lnSpc>
            </a:pPr>
            <a:r>
              <a:rPr lang="zh-CN" altLang="en-US" b="1" spc="300" dirty="0">
                <a:solidFill>
                  <a:schemeClr val="accent1"/>
                </a:solidFill>
                <a:latin typeface="+mn-lt"/>
                <a:ea typeface="+mn-ea"/>
              </a:rPr>
              <a:t>作案手段：</a:t>
            </a:r>
            <a:r>
              <a:rPr lang="zh-CN" altLang="en-US" spc="300" dirty="0">
                <a:latin typeface="+mn-lt"/>
                <a:ea typeface="+mn-ea"/>
              </a:rPr>
              <a:t>犯罪分子往往找防范意识差的中老年人交谈，称其是受害人老乡或受害人家属、亲戚的朋友，</a:t>
            </a:r>
            <a:r>
              <a:rPr lang="zh-CN" altLang="en-US" spc="300" dirty="0">
                <a:solidFill>
                  <a:schemeClr val="accent2"/>
                </a:solidFill>
                <a:latin typeface="+mn-lt"/>
                <a:ea typeface="+mn-ea"/>
              </a:rPr>
              <a:t>取得信任后，骗取钱财。</a:t>
            </a:r>
            <a:endParaRPr lang="zh-CN" altLang="en-US" spc="300" dirty="0">
              <a:solidFill>
                <a:schemeClr val="accent2"/>
              </a:solidFill>
              <a:latin typeface="+mn-lt"/>
              <a:ea typeface="+mn-ea"/>
            </a:endParaRPr>
          </a:p>
          <a:p>
            <a:pPr algn="just" eaLnBrk="1" hangingPunct="1">
              <a:lnSpc>
                <a:spcPct val="200000"/>
              </a:lnSpc>
            </a:pPr>
            <a:r>
              <a:rPr lang="zh-CN" altLang="en-US" b="1" spc="300" dirty="0">
                <a:solidFill>
                  <a:schemeClr val="accent4"/>
                </a:solidFill>
                <a:latin typeface="+mn-lt"/>
                <a:ea typeface="+mn-ea"/>
              </a:rPr>
              <a:t>防范措施：</a:t>
            </a:r>
            <a:r>
              <a:rPr lang="zh-CN" altLang="en-US" spc="300" dirty="0">
                <a:latin typeface="+mn-lt"/>
                <a:ea typeface="+mn-ea"/>
              </a:rPr>
              <a:t>老年人不要随身携带大额现金，</a:t>
            </a:r>
            <a:r>
              <a:rPr lang="zh-CN" altLang="en-US" spc="300" dirty="0">
                <a:solidFill>
                  <a:schemeClr val="accent3"/>
                </a:solidFill>
                <a:latin typeface="+mn-lt"/>
                <a:ea typeface="+mn-ea"/>
              </a:rPr>
              <a:t>要留心上前搭话的陌生人。如果发现可疑情况，</a:t>
            </a:r>
            <a:r>
              <a:rPr lang="zh-CN" altLang="en-US" spc="300" dirty="0">
                <a:latin typeface="+mn-lt"/>
                <a:ea typeface="+mn-ea"/>
              </a:rPr>
              <a:t>马上向附近的人求助，或者向公安机关报警。</a:t>
            </a:r>
            <a:endParaRPr lang="zh-CN" altLang="en-US" spc="300" dirty="0">
              <a:latin typeface="+mn-lt"/>
              <a:ea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00364" y="2290191"/>
            <a:ext cx="3691636" cy="2277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8896" y="362239"/>
            <a:ext cx="3273353" cy="5847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spc="600" dirty="0"/>
              <a:t>常见</a:t>
            </a:r>
            <a:r>
              <a:rPr lang="zh-CN" altLang="en-US" sz="3200" spc="600" dirty="0">
                <a:solidFill>
                  <a:schemeClr val="accent4"/>
                </a:solidFill>
              </a:rPr>
              <a:t>的骗术</a:t>
            </a:r>
            <a:endParaRPr lang="zh-CN" altLang="en-US" sz="3200" spc="600" dirty="0">
              <a:solidFill>
                <a:schemeClr val="accent4"/>
              </a:solidFill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4195479" y="907147"/>
            <a:ext cx="380104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spc="300" dirty="0">
                <a:latin typeface="+mn-lt"/>
                <a:ea typeface="+mn-ea"/>
              </a:rPr>
              <a:t>车站接人诈骗</a:t>
            </a:r>
            <a:endParaRPr lang="zh-CN" altLang="en-US" sz="4400" spc="300" dirty="0">
              <a:latin typeface="+mn-lt"/>
              <a:ea typeface="+mn-ea"/>
            </a:endParaRPr>
          </a:p>
        </p:txBody>
      </p:sp>
      <p:sp>
        <p:nvSpPr>
          <p:cNvPr id="4" name="矩形 2"/>
          <p:cNvSpPr>
            <a:spLocks noChangeArrowheads="1"/>
          </p:cNvSpPr>
          <p:nvPr/>
        </p:nvSpPr>
        <p:spPr bwMode="auto">
          <a:xfrm>
            <a:off x="702439" y="2033256"/>
            <a:ext cx="7816528" cy="3353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b="1" spc="300" dirty="0">
                <a:solidFill>
                  <a:schemeClr val="accent1"/>
                </a:solidFill>
                <a:latin typeface="+mn-lt"/>
                <a:ea typeface="+mn-ea"/>
              </a:rPr>
              <a:t>作案手段：</a:t>
            </a:r>
            <a:r>
              <a:rPr lang="zh-CN" altLang="en-US" spc="300" dirty="0">
                <a:latin typeface="+mn-lt"/>
                <a:ea typeface="+mn-ea"/>
              </a:rPr>
              <a:t>犯罪嫌疑人通常躲藏在</a:t>
            </a:r>
            <a:r>
              <a:rPr lang="zh-CN" altLang="en-US" spc="300" dirty="0">
                <a:solidFill>
                  <a:schemeClr val="accent4"/>
                </a:solidFill>
                <a:latin typeface="+mn-lt"/>
                <a:ea typeface="+mn-ea"/>
              </a:rPr>
              <a:t>公用电话亭附近或旅客身旁，利用旅客出站后与亲友联系的机会</a:t>
            </a:r>
            <a:r>
              <a:rPr lang="zh-CN" altLang="en-US" spc="300" dirty="0">
                <a:latin typeface="+mn-lt"/>
                <a:ea typeface="+mn-ea"/>
              </a:rPr>
              <a:t>，暗中进行观察、偷听，待旅客挂掉电话后，再等待时机出现，说自己受旅客亲友所托来接人。在骗取旅客的信任后，</a:t>
            </a:r>
            <a:r>
              <a:rPr lang="zh-CN" altLang="en-US" spc="300" dirty="0">
                <a:solidFill>
                  <a:schemeClr val="accent2"/>
                </a:solidFill>
                <a:latin typeface="+mn-lt"/>
                <a:ea typeface="+mn-ea"/>
              </a:rPr>
              <a:t>再提出借钱或借打手机等种种理由，进行诈骗。</a:t>
            </a:r>
            <a:endParaRPr lang="zh-CN" altLang="en-US" spc="300" dirty="0">
              <a:solidFill>
                <a:schemeClr val="accent2"/>
              </a:solidFill>
              <a:latin typeface="+mn-lt"/>
              <a:ea typeface="+mn-ea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b="1" spc="300" dirty="0">
                <a:solidFill>
                  <a:schemeClr val="accent2"/>
                </a:solidFill>
                <a:latin typeface="+mn-lt"/>
                <a:ea typeface="+mn-ea"/>
              </a:rPr>
              <a:t>防范措施：</a:t>
            </a:r>
            <a:r>
              <a:rPr lang="zh-CN" altLang="en-US" spc="300" dirty="0">
                <a:latin typeface="+mn-lt"/>
                <a:ea typeface="+mn-ea"/>
              </a:rPr>
              <a:t>由于骗子大多在火车站和长途汽车站游走，</a:t>
            </a:r>
            <a:r>
              <a:rPr lang="zh-CN" altLang="en-US" spc="300" dirty="0">
                <a:solidFill>
                  <a:srgbClr val="00B050"/>
                </a:solidFill>
                <a:latin typeface="+mn-lt"/>
                <a:ea typeface="+mn-ea"/>
              </a:rPr>
              <a:t>旅客接听电话时声音不要太大，如果是朋友派车来接，</a:t>
            </a:r>
            <a:r>
              <a:rPr lang="zh-CN" altLang="en-US" spc="300" dirty="0">
                <a:latin typeface="+mn-lt"/>
                <a:ea typeface="+mn-ea"/>
              </a:rPr>
              <a:t>则要问清车牌号和司机姓名等。</a:t>
            </a:r>
            <a:endParaRPr lang="zh-CN" altLang="en-US" spc="300" dirty="0">
              <a:latin typeface="+mn-lt"/>
              <a:ea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49360" y="2390534"/>
            <a:ext cx="3342640" cy="2638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8896" y="362239"/>
            <a:ext cx="5798016" cy="5847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spc="600" dirty="0"/>
              <a:t>网络、</a:t>
            </a:r>
            <a:r>
              <a:rPr lang="zh-CN" altLang="en-US" sz="3200" spc="600" dirty="0">
                <a:solidFill>
                  <a:srgbClr val="00B050"/>
                </a:solidFill>
              </a:rPr>
              <a:t>电信诈骗的形式</a:t>
            </a:r>
            <a:endParaRPr lang="zh-CN" altLang="en-US" sz="3200" spc="600" dirty="0">
              <a:solidFill>
                <a:srgbClr val="00B05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60112" y="1275699"/>
            <a:ext cx="6644768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000" cap="all" dirty="0">
                <a:ln w="0"/>
                <a:effectLst>
                  <a:reflection blurRad="12700" stA="50000" endPos="50000" dist="5000" dir="5400000" sy="-100000" rotWithShape="0"/>
                </a:effectLst>
              </a:rPr>
              <a:t>（</a:t>
            </a:r>
            <a:r>
              <a:rPr lang="en-US" altLang="zh-CN" sz="4000" cap="all" dirty="0">
                <a:ln w="0"/>
                <a:effectLst>
                  <a:reflection blurRad="12700" stA="50000" endPos="50000" dist="5000" dir="5400000" sy="-100000" rotWithShape="0"/>
                </a:effectLst>
              </a:rPr>
              <a:t>1</a:t>
            </a:r>
            <a:r>
              <a:rPr lang="zh-CN" altLang="en-US" sz="4000" cap="all" dirty="0">
                <a:ln w="0"/>
                <a:effectLst>
                  <a:reflection blurRad="12700" stA="50000" endPos="50000" dist="5000" dir="5400000" sy="-100000" rotWithShape="0"/>
                </a:effectLst>
              </a:rPr>
              <a:t>）利用网上购物</a:t>
            </a:r>
            <a:r>
              <a:rPr lang="zh-CN" altLang="en-US" sz="4000" cap="all" dirty="0">
                <a:ln w="0"/>
                <a:solidFill>
                  <a:schemeClr val="accent2"/>
                </a:solidFill>
                <a:effectLst>
                  <a:reflection blurRad="12700" stA="50000" endPos="50000" dist="5000" dir="5400000" sy="-100000" rotWithShape="0"/>
                </a:effectLst>
              </a:rPr>
              <a:t>进行诈骗</a:t>
            </a:r>
            <a:endParaRPr lang="zh-CN" altLang="en-US" sz="4000" cap="all" dirty="0">
              <a:ln w="0"/>
              <a:solidFill>
                <a:schemeClr val="accent2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95851" y="3278089"/>
            <a:ext cx="7457654" cy="377498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380056" y="2328150"/>
            <a:ext cx="9404880" cy="14580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pc="600" dirty="0"/>
              <a:t>一、以“超低价”或“</a:t>
            </a:r>
            <a:r>
              <a:rPr lang="zh-CN" altLang="en-US" sz="3200" spc="600" dirty="0">
                <a:solidFill>
                  <a:schemeClr val="accent1"/>
                </a:solidFill>
              </a:rPr>
              <a:t>海关查没品”为饵；</a:t>
            </a:r>
            <a:endParaRPr lang="zh-CN" altLang="en-US" sz="3200" spc="600" dirty="0">
              <a:solidFill>
                <a:schemeClr val="accent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spc="600" dirty="0">
                <a:solidFill>
                  <a:schemeClr val="accent4"/>
                </a:solidFill>
              </a:rPr>
              <a:t>二、订金诈骗。</a:t>
            </a:r>
            <a:endParaRPr lang="zh-CN" altLang="en-US" sz="3200" spc="600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38896" y="362239"/>
            <a:ext cx="5798016" cy="5847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spc="600" dirty="0"/>
              <a:t>网络、</a:t>
            </a:r>
            <a:r>
              <a:rPr lang="zh-CN" altLang="en-US" sz="3200" spc="600" dirty="0">
                <a:solidFill>
                  <a:srgbClr val="00B050"/>
                </a:solidFill>
              </a:rPr>
              <a:t>电信诈骗的形式</a:t>
            </a:r>
            <a:endParaRPr lang="zh-CN" altLang="en-US" sz="3200" spc="600" dirty="0">
              <a:solidFill>
                <a:srgbClr val="00B05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83282" y="1292225"/>
            <a:ext cx="6644768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000" cap="all" dirty="0">
                <a:ln w="0"/>
                <a:effectLst>
                  <a:reflection blurRad="12700" stA="50000" endPos="50000" dist="5000" dir="5400000" sy="-100000" rotWithShape="0"/>
                </a:effectLst>
              </a:rPr>
              <a:t>（</a:t>
            </a:r>
            <a:r>
              <a:rPr lang="en-US" altLang="zh-CN" sz="4000" cap="all" dirty="0">
                <a:ln w="0"/>
                <a:effectLst>
                  <a:reflection blurRad="12700" stA="50000" endPos="50000" dist="5000" dir="5400000" sy="-100000" rotWithShape="0"/>
                </a:effectLst>
              </a:rPr>
              <a:t>2</a:t>
            </a:r>
            <a:r>
              <a:rPr lang="zh-CN" altLang="en-US" sz="4000" cap="all" dirty="0">
                <a:ln w="0"/>
                <a:effectLst>
                  <a:reflection blurRad="12700" stA="50000" endPos="50000" dist="5000" dir="5400000" sy="-100000" rotWithShape="0"/>
                </a:effectLst>
              </a:rPr>
              <a:t>）利用中奖信息进行诈骗</a:t>
            </a:r>
            <a:endParaRPr lang="zh-CN" altLang="en-US" sz="4000" cap="all" dirty="0">
              <a:ln w="0"/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图片 4" descr="20105693958522.jpg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 bwMode="auto">
          <a:xfrm>
            <a:off x="-17326" y="2333772"/>
            <a:ext cx="3705932" cy="3985079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 descr="2010569406825.jpg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 bwMode="auto">
          <a:xfrm>
            <a:off x="4233409" y="2333772"/>
            <a:ext cx="3725184" cy="3977379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 descr="20105694014860.jpg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 bwMode="auto">
          <a:xfrm>
            <a:off x="8503395" y="2333772"/>
            <a:ext cx="3688605" cy="3973529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38896" y="362239"/>
            <a:ext cx="5798016" cy="5847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spc="600" dirty="0"/>
              <a:t>网络、</a:t>
            </a:r>
            <a:r>
              <a:rPr lang="zh-CN" altLang="en-US" sz="3200" spc="600" dirty="0">
                <a:solidFill>
                  <a:srgbClr val="00B050"/>
                </a:solidFill>
              </a:rPr>
              <a:t>电信诈骗的形式</a:t>
            </a:r>
            <a:endParaRPr lang="zh-CN" altLang="en-US" sz="3200" spc="600" dirty="0">
              <a:solidFill>
                <a:srgbClr val="00B050"/>
              </a:solidFill>
            </a:endParaRPr>
          </a:p>
        </p:txBody>
      </p:sp>
      <p:pic>
        <p:nvPicPr>
          <p:cNvPr id="4" name="图片 2" descr="20105694021806.jpg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659120" y="1193109"/>
            <a:ext cx="4643437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61823f0c901bbacd67e202dd0f0d41d7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497474" y="1897959"/>
            <a:ext cx="2933700" cy="3733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38896" y="362239"/>
            <a:ext cx="5798016" cy="5847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spc="600" dirty="0"/>
              <a:t>网络、</a:t>
            </a:r>
            <a:r>
              <a:rPr lang="zh-CN" altLang="en-US" sz="3200" spc="600" dirty="0">
                <a:solidFill>
                  <a:srgbClr val="00B050"/>
                </a:solidFill>
              </a:rPr>
              <a:t>电信诈骗的形式</a:t>
            </a:r>
            <a:endParaRPr lang="zh-CN" altLang="en-US" sz="3200" spc="600" dirty="0">
              <a:solidFill>
                <a:srgbClr val="00B05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02622" y="1243176"/>
            <a:ext cx="8986756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（</a:t>
            </a:r>
            <a:r>
              <a:rPr lang="en-US" altLang="zh-CN" sz="4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3</a:t>
            </a:r>
            <a:r>
              <a:rPr lang="zh-CN" altLang="en-US" sz="4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）利用</a:t>
            </a:r>
            <a:r>
              <a:rPr lang="en-US" altLang="zh-CN" sz="4000" b="1" cap="all" dirty="0" err="1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Qq</a:t>
            </a:r>
            <a:r>
              <a:rPr lang="zh-CN" altLang="en-US" sz="4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等聊天</a:t>
            </a:r>
            <a:r>
              <a:rPr lang="zh-CN" altLang="en-US" sz="4000" b="1" cap="all" dirty="0">
                <a:ln w="0"/>
                <a:solidFill>
                  <a:schemeClr val="accent4"/>
                </a:solidFill>
                <a:effectLst>
                  <a:reflection blurRad="12700" stA="50000" endPos="50000" dist="5000" dir="5400000" sy="-100000" rotWithShape="0"/>
                </a:effectLst>
              </a:rPr>
              <a:t>工具交友实施诈骗</a:t>
            </a:r>
            <a:endParaRPr lang="zh-CN" altLang="en-US" sz="4000" b="1" cap="all" dirty="0">
              <a:ln w="0"/>
              <a:solidFill>
                <a:schemeClr val="accent4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图片 2" descr="10643222_777374.jpg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 bwMode="auto">
          <a:xfrm>
            <a:off x="3785887" y="2730898"/>
            <a:ext cx="3292995" cy="2176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3" descr="u=3490172847,3674387319&amp;fm=21&amp;gp=0.jpg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73442" y="2730898"/>
            <a:ext cx="3252486" cy="2176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338841" y="3634451"/>
            <a:ext cx="5015522" cy="322354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38896" y="362239"/>
            <a:ext cx="5798016" cy="5847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spc="600" dirty="0"/>
              <a:t>网络、</a:t>
            </a:r>
            <a:r>
              <a:rPr lang="zh-CN" altLang="en-US" sz="3200" spc="600" dirty="0">
                <a:solidFill>
                  <a:srgbClr val="00B050"/>
                </a:solidFill>
              </a:rPr>
              <a:t>电信诈骗的形式</a:t>
            </a:r>
            <a:endParaRPr lang="zh-CN" altLang="en-US" sz="3200" spc="600" dirty="0">
              <a:solidFill>
                <a:srgbClr val="00B05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49960" y="1334155"/>
            <a:ext cx="66864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pc="300" dirty="0"/>
              <a:t>大学生会网友</a:t>
            </a:r>
            <a:r>
              <a:rPr lang="zh-CN" altLang="en-US" sz="3600" spc="300" dirty="0">
                <a:solidFill>
                  <a:schemeClr val="accent4"/>
                </a:solidFill>
              </a:rPr>
              <a:t>被骗到传销窝点</a:t>
            </a:r>
            <a:endParaRPr lang="zh-CN" altLang="en-US" sz="3600" spc="300" dirty="0">
              <a:solidFill>
                <a:schemeClr val="accent4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49960" y="2817354"/>
            <a:ext cx="8542117" cy="2937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300" dirty="0"/>
              <a:t>   前不久，小孙在网上认识一位王姓的女网友。</a:t>
            </a:r>
            <a:r>
              <a:rPr lang="zh-CN" altLang="en-US" spc="300" dirty="0">
                <a:solidFill>
                  <a:schemeClr val="accent2"/>
                </a:solidFill>
              </a:rPr>
              <a:t>两人在网上聊天非常投机，网友便以交朋友为名邀请小孙来徐约会。</a:t>
            </a:r>
            <a:endParaRPr lang="zh-CN" altLang="en-US" spc="300" dirty="0">
              <a:solidFill>
                <a:schemeClr val="accent2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pc="300" dirty="0"/>
              <a:t>   女网友在火车站接了小孙后，先带他在徐州玩了一下午，晚上将他带到了出租房。进了房间，小孙就傻眼了。</a:t>
            </a:r>
            <a:r>
              <a:rPr lang="zh-CN" altLang="en-US" spc="300" dirty="0">
                <a:solidFill>
                  <a:schemeClr val="accent3">
                    <a:lumMod val="75000"/>
                  </a:schemeClr>
                </a:solidFill>
              </a:rPr>
              <a:t>房间里住着七八个人；进屋后小孙的手机、财物、行李便被人收缴。</a:t>
            </a:r>
            <a:r>
              <a:rPr lang="zh-CN" altLang="en-US" spc="300" dirty="0"/>
              <a:t>第二天，同屋的人就开始对他“洗脑”。小孙不服，传销组织的主要成员便对</a:t>
            </a:r>
            <a:r>
              <a:rPr lang="zh-CN" altLang="en-US" spc="300" dirty="0">
                <a:solidFill>
                  <a:schemeClr val="accent1"/>
                </a:solidFill>
              </a:rPr>
              <a:t>他殴打、辱骂、限制人身自由，强迫他听传销课程。  </a:t>
            </a:r>
            <a:endParaRPr lang="zh-CN" altLang="en-US" spc="300" dirty="0">
              <a:solidFill>
                <a:schemeClr val="accent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2103699"/>
            <a:ext cx="3588152" cy="475430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38896" y="362239"/>
            <a:ext cx="5798016" cy="5847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spc="600" dirty="0"/>
              <a:t>网络、</a:t>
            </a:r>
            <a:r>
              <a:rPr lang="zh-CN" altLang="en-US" sz="3200" spc="600" dirty="0">
                <a:solidFill>
                  <a:srgbClr val="00B050"/>
                </a:solidFill>
              </a:rPr>
              <a:t>电信诈骗的形式</a:t>
            </a:r>
            <a:endParaRPr lang="zh-CN" altLang="en-US" sz="3200" spc="600" dirty="0">
              <a:solidFill>
                <a:srgbClr val="00B050"/>
              </a:solidFill>
            </a:endParaRPr>
          </a:p>
        </p:txBody>
      </p:sp>
      <p:pic>
        <p:nvPicPr>
          <p:cNvPr id="4" name="图片 3" descr="20101129084009625.jpg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135824" y="2559050"/>
            <a:ext cx="4662488" cy="3124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1260183"/>
            <a:ext cx="4586512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（</a:t>
            </a:r>
            <a:r>
              <a:rPr lang="en-US" altLang="zh-CN" sz="4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4</a:t>
            </a:r>
            <a:r>
              <a:rPr lang="zh-CN" altLang="en-US" sz="4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）电话吸金诈骗</a:t>
            </a:r>
            <a:endParaRPr lang="zh-CN" altLang="en-US" sz="4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3688" y="2454828"/>
            <a:ext cx="6096000" cy="33326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pc="300" dirty="0"/>
              <a:t>诈骗形式：</a:t>
            </a:r>
            <a:r>
              <a:rPr lang="zh-CN" altLang="en-US" sz="2400" spc="300" dirty="0">
                <a:solidFill>
                  <a:schemeClr val="accent1"/>
                </a:solidFill>
              </a:rPr>
              <a:t>手机忽然响起却又立即挂断。如果你回了电话，</a:t>
            </a:r>
            <a:r>
              <a:rPr lang="zh-CN" altLang="en-US" sz="2400" spc="300" dirty="0"/>
              <a:t>对方或是接入录音电话，或是忙音，或没有任何声音，</a:t>
            </a:r>
            <a:r>
              <a:rPr lang="zh-CN" altLang="en-US" sz="2400" spc="300" dirty="0">
                <a:solidFill>
                  <a:schemeClr val="accent2"/>
                </a:solidFill>
              </a:rPr>
              <a:t>而你的电话费用却瞬间被疯狂吸走。</a:t>
            </a:r>
            <a:endParaRPr lang="zh-CN" altLang="en-US" sz="2400" spc="300" dirty="0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spc="300" dirty="0"/>
              <a:t>安全提醒：对手机上的陌生</a:t>
            </a:r>
            <a:r>
              <a:rPr lang="zh-CN" altLang="en-US" sz="2400" spc="300" dirty="0">
                <a:solidFill>
                  <a:schemeClr val="accent4"/>
                </a:solidFill>
              </a:rPr>
              <a:t>来电不要回复，以免被吸金。</a:t>
            </a:r>
            <a:endParaRPr lang="zh-CN" altLang="en-US" sz="2400" spc="300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8936233" y="4617720"/>
            <a:ext cx="3286325" cy="224028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081476" y="1309770"/>
            <a:ext cx="9858303" cy="3872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pc="300" dirty="0">
                <a:solidFill>
                  <a:schemeClr val="accent4"/>
                </a:solidFill>
              </a:rPr>
              <a:t>同学们：</a:t>
            </a:r>
            <a:endParaRPr lang="zh-CN" altLang="en-US" sz="2800" spc="300" dirty="0">
              <a:solidFill>
                <a:schemeClr val="accent4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spc="300" dirty="0"/>
              <a:t>    我们的生活阳光灿烂。</a:t>
            </a:r>
            <a:r>
              <a:rPr lang="zh-CN" altLang="en-US" sz="2800" spc="300" dirty="0">
                <a:solidFill>
                  <a:schemeClr val="accent1"/>
                </a:solidFill>
              </a:rPr>
              <a:t>但在阳光照不着的那些阴暗角落也隐藏着一些破</a:t>
            </a:r>
            <a:r>
              <a:rPr lang="zh-CN" altLang="en-US" sz="2800" spc="300" dirty="0"/>
              <a:t>坏人们美好生活的危机。青少年朋友由于涉世不深，</a:t>
            </a:r>
            <a:r>
              <a:rPr lang="zh-CN" altLang="en-US" sz="2800" spc="300" dirty="0">
                <a:solidFill>
                  <a:schemeClr val="accent2"/>
                </a:solidFill>
              </a:rPr>
              <a:t>社会经验不足，思想单纯</a:t>
            </a:r>
            <a:r>
              <a:rPr lang="zh-CN" altLang="en-US" sz="2800" spc="300" dirty="0"/>
              <a:t>，常常成为一些</a:t>
            </a:r>
            <a:r>
              <a:rPr lang="zh-CN" altLang="en-US" sz="2800" spc="300" dirty="0">
                <a:solidFill>
                  <a:schemeClr val="accent3">
                    <a:lumMod val="75000"/>
                  </a:schemeClr>
                </a:solidFill>
              </a:rPr>
              <a:t>不法分子的作案对象。</a:t>
            </a:r>
            <a:r>
              <a:rPr lang="zh-CN" altLang="en-US" sz="2800" spc="300" dirty="0"/>
              <a:t>因此，</a:t>
            </a:r>
            <a:r>
              <a:rPr lang="zh-CN" altLang="en-US" sz="2800" spc="300" dirty="0">
                <a:solidFill>
                  <a:schemeClr val="accent4"/>
                </a:solidFill>
              </a:rPr>
              <a:t>我们一定要提高警惕，防止上当受骗。</a:t>
            </a:r>
            <a:endParaRPr lang="zh-CN" altLang="en-US" sz="2800" spc="300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38896" y="362239"/>
            <a:ext cx="5798016" cy="5847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spc="600" dirty="0"/>
              <a:t>如何避免</a:t>
            </a:r>
            <a:r>
              <a:rPr lang="zh-CN" altLang="en-US" sz="3200" spc="600" dirty="0">
                <a:solidFill>
                  <a:schemeClr val="accent4"/>
                </a:solidFill>
              </a:rPr>
              <a:t>上当受骗</a:t>
            </a:r>
            <a:endParaRPr lang="zh-CN" altLang="en-US" sz="3200" spc="600" dirty="0">
              <a:solidFill>
                <a:schemeClr val="accent4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37650" y="1259510"/>
            <a:ext cx="8316699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360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（</a:t>
            </a:r>
            <a:r>
              <a:rPr lang="en-US" altLang="zh-CN" sz="360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1</a:t>
            </a:r>
            <a:r>
              <a:rPr lang="zh-CN" altLang="en-US" sz="360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）害人之心不可有</a:t>
            </a:r>
            <a:r>
              <a:rPr lang="zh-CN" altLang="en-US" sz="3600" cap="all" dirty="0">
                <a:ln w="0"/>
                <a:solidFill>
                  <a:schemeClr val="accent1"/>
                </a:soli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，防人之心不可无</a:t>
            </a:r>
            <a:endParaRPr lang="zh-CN" altLang="en-US" sz="3600" cap="all" dirty="0">
              <a:ln w="0"/>
              <a:solidFill>
                <a:schemeClr val="accent1"/>
              </a:soli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1049135" y="4786202"/>
            <a:ext cx="2857500" cy="1407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不接受陌生人的礼物，更不能食用陌生人给的食物及饮料</a:t>
            </a:r>
            <a:r>
              <a:rPr lang="en-US" altLang="zh-CN" sz="2000" dirty="0">
                <a:solidFill>
                  <a:schemeClr val="accent2"/>
                </a:solidFill>
                <a:latin typeface="+mj-ea"/>
                <a:ea typeface="+mj-ea"/>
              </a:rPr>
              <a:t>;</a:t>
            </a:r>
            <a:endParaRPr lang="zh-CN" altLang="en-US" sz="20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4889400" y="4786202"/>
            <a:ext cx="2571750" cy="94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000" dirty="0">
                <a:latin typeface="+mj-ea"/>
                <a:ea typeface="+mj-ea"/>
              </a:rPr>
              <a:t>不把个人及家庭信息随便告诉陌生人 </a:t>
            </a:r>
            <a:r>
              <a:rPr lang="en-US" altLang="zh-CN" sz="2000" dirty="0">
                <a:latin typeface="+mj-ea"/>
                <a:ea typeface="+mj-ea"/>
              </a:rPr>
              <a:t>;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8679995" y="4786202"/>
            <a:ext cx="2571750" cy="94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天下不会掉馅饼，不要贪图小便宜</a:t>
            </a:r>
            <a:r>
              <a:rPr lang="en-US" altLang="zh-CN" sz="2000" dirty="0">
                <a:solidFill>
                  <a:schemeClr val="accent4"/>
                </a:solidFill>
                <a:latin typeface="+mj-ea"/>
                <a:ea typeface="+mj-ea"/>
              </a:rPr>
              <a:t>;</a:t>
            </a:r>
            <a:endParaRPr lang="zh-CN" altLang="en-US" sz="20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pic>
        <p:nvPicPr>
          <p:cNvPr id="8" name="图片 5" descr="u=1643953593,3095710847&amp;fm=21&amp;gp=0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95998" y="2483670"/>
            <a:ext cx="2563775" cy="1951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7" descr="QQ截图20131031154456.jpg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 bwMode="auto">
          <a:xfrm>
            <a:off x="4460775" y="2483670"/>
            <a:ext cx="3375849" cy="1951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9" descr="u=2775120261,3040166584&amp;fm=21&amp;gp=0.jpg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537626" y="2483670"/>
            <a:ext cx="2856488" cy="1951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38896" y="362239"/>
            <a:ext cx="5798016" cy="5847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spc="600" dirty="0"/>
              <a:t>如何避免</a:t>
            </a:r>
            <a:r>
              <a:rPr lang="zh-CN" altLang="en-US" sz="3200" spc="600" dirty="0">
                <a:solidFill>
                  <a:schemeClr val="accent4"/>
                </a:solidFill>
              </a:rPr>
              <a:t>上当受骗</a:t>
            </a:r>
            <a:endParaRPr lang="zh-CN" altLang="en-US" sz="3200" spc="600" dirty="0">
              <a:solidFill>
                <a:schemeClr val="accent4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923043" y="4419600"/>
            <a:ext cx="2571750" cy="94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外出要结伴而行，</a:t>
            </a:r>
            <a:endParaRPr lang="en-US" altLang="zh-CN" sz="2000" dirty="0">
              <a:solidFill>
                <a:schemeClr val="accent2"/>
              </a:solidFill>
              <a:latin typeface="+mj-ea"/>
              <a:ea typeface="+mj-ea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不随便与陌生人搭讪</a:t>
            </a:r>
            <a:r>
              <a:rPr lang="en-US" altLang="zh-CN" sz="2000" dirty="0">
                <a:solidFill>
                  <a:schemeClr val="accent2"/>
                </a:solidFill>
                <a:latin typeface="+mj-ea"/>
                <a:ea typeface="+mj-ea"/>
              </a:rPr>
              <a:t>;</a:t>
            </a:r>
            <a:endParaRPr lang="zh-CN" altLang="en-US" sz="20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4516278" y="4419600"/>
            <a:ext cx="3071812" cy="94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000" dirty="0">
                <a:latin typeface="+mj-ea"/>
                <a:ea typeface="+mj-ea"/>
              </a:rPr>
              <a:t>小心警惕身边的陌生人，</a:t>
            </a:r>
            <a:endParaRPr lang="en-US" altLang="zh-CN" sz="2000" dirty="0">
              <a:latin typeface="+mj-ea"/>
              <a:ea typeface="+mj-ea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000" dirty="0">
                <a:latin typeface="+mj-ea"/>
                <a:ea typeface="+mj-ea"/>
              </a:rPr>
              <a:t>听其言、观其色、辨其行</a:t>
            </a:r>
            <a:r>
              <a:rPr lang="en-US" altLang="zh-CN" sz="2000" dirty="0">
                <a:latin typeface="+mj-ea"/>
                <a:ea typeface="+mj-ea"/>
              </a:rPr>
              <a:t>;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8342341" y="4419600"/>
            <a:ext cx="2571750" cy="94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chemeClr val="accent3"/>
                </a:solidFill>
                <a:latin typeface="+mj-ea"/>
                <a:ea typeface="+mj-ea"/>
              </a:rPr>
              <a:t>发现可疑人及时报告，上当受骗后及时报警</a:t>
            </a:r>
            <a:r>
              <a:rPr lang="en-US" altLang="zh-CN" sz="2000" dirty="0">
                <a:solidFill>
                  <a:schemeClr val="accent3"/>
                </a:solidFill>
                <a:latin typeface="+mj-ea"/>
                <a:ea typeface="+mj-ea"/>
              </a:rPr>
              <a:t>;</a:t>
            </a:r>
            <a:endParaRPr lang="zh-CN" altLang="en-US" sz="20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pic>
        <p:nvPicPr>
          <p:cNvPr id="7" name="图片 5" descr="u=1048114950,2020350062&amp;fm=23&amp;gp=0.jpg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74337" y="1797685"/>
            <a:ext cx="2869163" cy="2343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6" descr="u=2214222792,761844988&amp;fm=23&amp;gp=0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469447" y="1797685"/>
            <a:ext cx="3165475" cy="2343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8" descr="u=3837439063,3572044734&amp;fm=23&amp;gp=0.jpg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460869" y="1797685"/>
            <a:ext cx="2087365" cy="2343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38896" y="362239"/>
            <a:ext cx="5798016" cy="5847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spc="600" dirty="0"/>
              <a:t>如何避免</a:t>
            </a:r>
            <a:r>
              <a:rPr lang="zh-CN" altLang="en-US" sz="3200" spc="600" dirty="0">
                <a:solidFill>
                  <a:schemeClr val="accent4"/>
                </a:solidFill>
              </a:rPr>
              <a:t>上当受骗</a:t>
            </a:r>
            <a:endParaRPr lang="zh-CN" altLang="en-US" sz="3200" spc="600" dirty="0">
              <a:solidFill>
                <a:schemeClr val="accent4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64185" y="1114748"/>
            <a:ext cx="6463629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360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（</a:t>
            </a:r>
            <a:r>
              <a:rPr lang="en-US" altLang="zh-CN" sz="360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2</a:t>
            </a:r>
            <a:r>
              <a:rPr lang="zh-CN" altLang="en-US" sz="360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）网络世界里</a:t>
            </a:r>
            <a:r>
              <a:rPr lang="zh-CN" altLang="en-US" sz="3600" cap="all" dirty="0">
                <a:ln w="0"/>
                <a:solidFill>
                  <a:schemeClr val="accent1"/>
                </a:solidFill>
                <a:effectLst>
                  <a:reflection blurRad="12700" stA="50000" endPos="50000" dist="5000" dir="5400000" sy="-100000" rotWithShape="0"/>
                </a:effectLst>
              </a:rPr>
              <a:t>，要提高警惕</a:t>
            </a:r>
            <a:endParaRPr lang="zh-CN" altLang="en-US" sz="3600" cap="all" dirty="0">
              <a:ln w="0"/>
              <a:solidFill>
                <a:schemeClr val="accent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768031" y="2375853"/>
            <a:ext cx="10655936" cy="306186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2000" dirty="0">
                <a:latin typeface="+mn-ea"/>
              </a:rPr>
              <a:t>◎不被网上低价商品迷惑；</a:t>
            </a:r>
            <a:endParaRPr lang="en-US" altLang="zh-CN" sz="2000" dirty="0">
              <a:latin typeface="+mn-ea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n-ea"/>
              </a:rPr>
              <a:t>◎网上购物时，最好使用中间支付平台；</a:t>
            </a:r>
            <a:endParaRPr lang="en-US" altLang="zh-CN" sz="2000" dirty="0">
              <a:solidFill>
                <a:schemeClr val="accent1"/>
              </a:solidFill>
              <a:latin typeface="+mn-ea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000" dirty="0">
                <a:latin typeface="+mn-ea"/>
              </a:rPr>
              <a:t>◎对涉及金钱的朋友邮件格外小心，不轻信免费赠品、中奖等信息；</a:t>
            </a:r>
            <a:endParaRPr lang="en-US" altLang="zh-CN" sz="2000" dirty="0">
              <a:latin typeface="+mn-ea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000" dirty="0">
                <a:solidFill>
                  <a:schemeClr val="accent2"/>
                </a:solidFill>
                <a:latin typeface="+mn-ea"/>
              </a:rPr>
              <a:t>◎购物时要选择常用的正规、大型购物网站，要判断网站的真实信，以免进入钓鱼网站；</a:t>
            </a:r>
            <a:endParaRPr lang="en-US" altLang="zh-CN" sz="2000" dirty="0">
              <a:solidFill>
                <a:schemeClr val="accent2"/>
              </a:solidFill>
              <a:latin typeface="+mn-ea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000" dirty="0">
                <a:latin typeface="+mn-ea"/>
              </a:rPr>
              <a:t>◎一旦遇到诈骗要立即报案。</a:t>
            </a:r>
            <a:endParaRPr lang="en-US" altLang="zh-CN" sz="2000" dirty="0">
              <a:latin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38896" y="362239"/>
            <a:ext cx="5798016" cy="5847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spc="600" dirty="0"/>
              <a:t>如何避免</a:t>
            </a:r>
            <a:r>
              <a:rPr lang="zh-CN" altLang="en-US" sz="3200" spc="600" dirty="0">
                <a:solidFill>
                  <a:schemeClr val="accent4"/>
                </a:solidFill>
              </a:rPr>
              <a:t>上当受骗</a:t>
            </a:r>
            <a:endParaRPr lang="zh-CN" altLang="en-US" sz="3200" spc="600" dirty="0">
              <a:solidFill>
                <a:schemeClr val="accent4"/>
              </a:solidFill>
            </a:endParaRPr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696741" y="1818799"/>
            <a:ext cx="10798518" cy="322040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>
            <a:solidFill>
              <a:schemeClr val="folHlink"/>
            </a:solidFill>
            <a:prstDash val="dash"/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spc="300" dirty="0">
                <a:latin typeface="+mj-ea"/>
                <a:ea typeface="+mj-ea"/>
              </a:rPr>
              <a:t>虽然骗子的骗术屡屡翻新，层出不穷，</a:t>
            </a:r>
            <a:r>
              <a:rPr lang="zh-CN" altLang="en-US" sz="2400" spc="300" dirty="0">
                <a:solidFill>
                  <a:schemeClr val="accent2"/>
                </a:solidFill>
                <a:latin typeface="+mj-ea"/>
                <a:ea typeface="+mj-ea"/>
              </a:rPr>
              <a:t>但是骗子的骗术有时其实并不高明。骗子在实施骗术</a:t>
            </a:r>
            <a:r>
              <a:rPr lang="zh-CN" altLang="en-US" sz="2400" spc="300" dirty="0">
                <a:latin typeface="+mj-ea"/>
                <a:ea typeface="+mj-ea"/>
              </a:rPr>
              <a:t>时往往会进行观察，抓住被骗者的一些心理弱点展开攻势，</a:t>
            </a:r>
            <a:r>
              <a:rPr lang="zh-CN" altLang="en-US" sz="2400" spc="300" dirty="0">
                <a:solidFill>
                  <a:schemeClr val="accent1"/>
                </a:solidFill>
                <a:latin typeface="+mj-ea"/>
                <a:ea typeface="+mj-ea"/>
              </a:rPr>
              <a:t>对于那些 单纯 或存有“占小便宜”心理的人来说却很容易得逞</a:t>
            </a:r>
            <a:r>
              <a:rPr lang="zh-CN" altLang="en-US" sz="2400" spc="300" dirty="0">
                <a:latin typeface="+mj-ea"/>
                <a:ea typeface="+mj-ea"/>
              </a:rPr>
              <a:t>。切记“莫贪小便宜”“天下无免费的午餐”“天上不会掉馅饼”，</a:t>
            </a:r>
            <a:r>
              <a:rPr lang="zh-CN" altLang="en-US" sz="2400" spc="300" dirty="0">
                <a:solidFill>
                  <a:schemeClr val="accent4"/>
                </a:solidFill>
                <a:latin typeface="+mj-ea"/>
                <a:ea typeface="+mj-ea"/>
              </a:rPr>
              <a:t>增强防骗意识，保护好自己的人身财产安全。</a:t>
            </a:r>
            <a:endParaRPr lang="zh-CN" altLang="en-US" sz="2400" spc="3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3826756" y="1145571"/>
            <a:ext cx="1148500" cy="114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692220" y="1296299"/>
            <a:ext cx="1148500" cy="11485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81834" y="1018569"/>
            <a:ext cx="982833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800" spc="600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如何</a:t>
            </a:r>
            <a:r>
              <a:rPr lang="zh-CN" altLang="en-US" sz="88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避</a:t>
            </a:r>
            <a:r>
              <a:rPr lang="zh-CN" altLang="en-US" sz="8800" spc="600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免</a:t>
            </a:r>
            <a:r>
              <a:rPr lang="zh-CN" altLang="en-US" sz="8800" spc="600" dirty="0">
                <a:solidFill>
                  <a:schemeClr val="accent4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上当</a:t>
            </a:r>
            <a:r>
              <a:rPr lang="zh-CN" altLang="en-US" sz="8800" spc="600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受</a:t>
            </a:r>
            <a:r>
              <a:rPr lang="zh-CN" altLang="en-US" sz="88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骗</a:t>
            </a:r>
            <a:endParaRPr lang="zh-CN" altLang="en-US" sz="8800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9" name="Shape 290"/>
          <p:cNvSpPr/>
          <p:nvPr/>
        </p:nvSpPr>
        <p:spPr>
          <a:xfrm>
            <a:off x="3745624" y="3137344"/>
            <a:ext cx="4700753" cy="570413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 algn="l">
              <a:lnSpc>
                <a:spcPct val="90000"/>
              </a:lnSpc>
              <a:defRPr sz="2400">
                <a:solidFill>
                  <a:srgbClr val="8DA6C0"/>
                </a:solidFill>
                <a:latin typeface="+mj-lt"/>
                <a:ea typeface="+mj-ea"/>
                <a:cs typeface="+mj-cs"/>
                <a:sym typeface="Open Sans"/>
              </a:defRPr>
            </a:lvl1pPr>
          </a:lstStyle>
          <a:p>
            <a:pPr algn="ctr">
              <a:lnSpc>
                <a:spcPct val="200000"/>
              </a:lnSpc>
            </a:pPr>
            <a:r>
              <a:rPr lang="zh-CN" altLang="en-US" sz="900" spc="600" dirty="0">
                <a:solidFill>
                  <a:schemeClr val="bg1">
                    <a:lumMod val="65000"/>
                  </a:schemeClr>
                </a:solidFill>
                <a:latin typeface="+mj-ea"/>
                <a:cs typeface="Segoe UI Light" panose="020B0502040204020203" pitchFamily="34" charset="0"/>
              </a:rPr>
              <a:t>在这里添加相关的文字描述，可以从您的文案中复制需要的内容到这里。</a:t>
            </a:r>
            <a:endParaRPr sz="900" spc="600" dirty="0">
              <a:solidFill>
                <a:schemeClr val="bg1">
                  <a:lumMod val="65000"/>
                </a:schemeClr>
              </a:solidFill>
              <a:latin typeface="+mj-ea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750489" y="3027157"/>
            <a:ext cx="69102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93227" y="2556619"/>
            <a:ext cx="62055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spc="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Communication Starts From The Heart</a:t>
            </a:r>
            <a:endParaRPr lang="zh-CN" altLang="en-US" sz="1400" spc="6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5"/>
          <p:cNvSpPr/>
          <p:nvPr/>
        </p:nvSpPr>
        <p:spPr>
          <a:xfrm>
            <a:off x="4192516" y="4362702"/>
            <a:ext cx="3806968" cy="4062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spc="600" dirty="0">
                <a:solidFill>
                  <a:schemeClr val="bg1"/>
                </a:solidFill>
                <a:latin typeface="+mj-ea"/>
                <a:ea typeface="+mj-ea"/>
              </a:rPr>
              <a:t>主讲教师：小城 </a:t>
            </a:r>
            <a:r>
              <a:rPr lang="zh-CN" altLang="en-US" sz="1600" b="1" spc="600" dirty="0">
                <a:solidFill>
                  <a:schemeClr val="bg1"/>
                </a:solidFill>
                <a:latin typeface="+mj-ea"/>
              </a:rPr>
              <a:t>内容完整</a:t>
            </a:r>
            <a:endParaRPr lang="zh-CN" altLang="en-US" sz="1600" b="1" spc="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48000" fill="hold" grpId="0" nodeType="with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7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8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48000" fill="hold" grpId="0" nodeType="with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11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12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4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4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2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矩形 112"/>
          <p:cNvSpPr/>
          <p:nvPr/>
        </p:nvSpPr>
        <p:spPr>
          <a:xfrm>
            <a:off x="2309583" y="3068638"/>
            <a:ext cx="80118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spc="300" dirty="0"/>
              <a:t>【PPT</a:t>
            </a:r>
            <a:r>
              <a:rPr lang="zh-CN" altLang="en-US" sz="2400" spc="300" dirty="0"/>
              <a:t>模板的销售仅为排版风格设计</a:t>
            </a:r>
            <a:r>
              <a:rPr lang="en-US" altLang="zh-CN" sz="2400" spc="300" dirty="0"/>
              <a:t>】</a:t>
            </a:r>
            <a:endParaRPr lang="en-US" altLang="zh-CN" sz="2400" spc="300" dirty="0"/>
          </a:p>
          <a:p>
            <a:pPr algn="ctr">
              <a:lnSpc>
                <a:spcPct val="150000"/>
              </a:lnSpc>
            </a:pPr>
            <a:r>
              <a:rPr lang="zh-CN" altLang="en-US" sz="2400" spc="300" dirty="0"/>
              <a:t>其中插入的图片、字体、音频、视频、文案等均属原创作者所有，如需商用请自行处理版权问题。</a:t>
            </a:r>
            <a:endParaRPr lang="en-US" altLang="zh-CN" sz="2400" spc="300" dirty="0"/>
          </a:p>
          <a:p>
            <a:pPr algn="ctr">
              <a:lnSpc>
                <a:spcPct val="150000"/>
              </a:lnSpc>
            </a:pPr>
            <a:endParaRPr lang="en-US" altLang="zh-CN" sz="2400" spc="300" dirty="0"/>
          </a:p>
          <a:p>
            <a:pPr algn="ctr">
              <a:lnSpc>
                <a:spcPct val="150000"/>
              </a:lnSpc>
            </a:pPr>
            <a:endParaRPr lang="en-US" altLang="zh-CN" sz="2400" spc="300" dirty="0"/>
          </a:p>
          <a:p>
            <a:pPr algn="ctr">
              <a:lnSpc>
                <a:spcPct val="150000"/>
              </a:lnSpc>
            </a:pPr>
            <a:endParaRPr lang="zh-CN" altLang="en-US" sz="2400" spc="3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80044" y="4174284"/>
            <a:ext cx="10201832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pc="300" dirty="0">
                <a:hlinkClick r:id="rId1"/>
              </a:rPr>
              <a:t>http://chn.docer.com/works?userid=192887693</a:t>
            </a:r>
            <a:endParaRPr lang="en-US" altLang="zh-CN" sz="3200" spc="300" dirty="0"/>
          </a:p>
          <a:p>
            <a:endParaRPr lang="en-US" altLang="zh-CN" sz="3200" spc="300" dirty="0"/>
          </a:p>
          <a:p>
            <a:r>
              <a:rPr lang="en-US" altLang="zh-CN" sz="3200" spc="300" dirty="0"/>
              <a:t>http://chn.docer.com/works?userid=310126638</a:t>
            </a:r>
            <a:endParaRPr lang="en-US" altLang="zh-CN" sz="3200" spc="300" dirty="0"/>
          </a:p>
          <a:p>
            <a:endParaRPr lang="zh-CN" altLang="en-US" sz="3200" spc="300" dirty="0"/>
          </a:p>
        </p:txBody>
      </p:sp>
      <p:sp>
        <p:nvSpPr>
          <p:cNvPr id="29" name="矩形 28"/>
          <p:cNvSpPr/>
          <p:nvPr/>
        </p:nvSpPr>
        <p:spPr>
          <a:xfrm>
            <a:off x="1080044" y="1146525"/>
            <a:ext cx="10031912" cy="27699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spc="300" dirty="0"/>
              <a:t>十分感谢您下载我的作品</a:t>
            </a:r>
            <a:r>
              <a:rPr lang="en-US" altLang="zh-CN" sz="4000" b="1" spc="300" dirty="0"/>
              <a:t>/</a:t>
            </a:r>
            <a:endParaRPr lang="en-US" altLang="zh-CN" sz="4000" b="1" spc="300" dirty="0"/>
          </a:p>
          <a:p>
            <a:pPr algn="ctr">
              <a:lnSpc>
                <a:spcPct val="150000"/>
              </a:lnSpc>
            </a:pPr>
            <a:r>
              <a:rPr lang="zh-CN" altLang="en-US" sz="4000" b="1" spc="300" dirty="0"/>
              <a:t>请收藏我的店铺、为您解决</a:t>
            </a:r>
            <a:r>
              <a:rPr lang="en-US" altLang="zh-CN" sz="4000" b="1" spc="300" dirty="0"/>
              <a:t>PPT</a:t>
            </a:r>
            <a:r>
              <a:rPr lang="zh-CN" altLang="en-US" sz="4000" b="1" spc="300" dirty="0"/>
              <a:t>后顾之忧</a:t>
            </a:r>
            <a:endParaRPr lang="en-US" altLang="zh-CN" sz="4000" b="1" spc="300" dirty="0"/>
          </a:p>
          <a:p>
            <a:pPr algn="ctr">
              <a:lnSpc>
                <a:spcPct val="150000"/>
              </a:lnSpc>
            </a:pPr>
            <a:r>
              <a:rPr lang="zh-CN" altLang="en-US" sz="3600" b="1" spc="300" dirty="0"/>
              <a:t>作品链接、免费下载</a:t>
            </a:r>
            <a:r>
              <a:rPr lang="zh-CN" altLang="en-US" sz="3200" spc="300" dirty="0"/>
              <a:t>（仅限稻壳会员喔）</a:t>
            </a:r>
            <a:endParaRPr lang="zh-CN" altLang="en-US" sz="3200" spc="300" dirty="0"/>
          </a:p>
        </p:txBody>
      </p:sp>
    </p:spTree>
  </p:cSld>
  <p:clrMapOvr>
    <a:masterClrMapping/>
  </p:clrMapOvr>
  <p:transition spd="slow" advClick="0" advTm="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38896" y="362239"/>
            <a:ext cx="3273353" cy="5847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spc="600" dirty="0"/>
              <a:t>常见</a:t>
            </a:r>
            <a:r>
              <a:rPr lang="zh-CN" altLang="en-US" sz="3200" spc="600" dirty="0">
                <a:solidFill>
                  <a:schemeClr val="accent4"/>
                </a:solidFill>
              </a:rPr>
              <a:t>的骗术</a:t>
            </a:r>
            <a:endParaRPr lang="zh-CN" altLang="en-US" sz="3200" spc="600" dirty="0">
              <a:solidFill>
                <a:schemeClr val="accent4"/>
              </a:solidFill>
            </a:endParaRPr>
          </a:p>
        </p:txBody>
      </p:sp>
      <p:pic>
        <p:nvPicPr>
          <p:cNvPr id="7" name="图片 6" descr="u=1428607624,2297481583&amp;fm=23&amp;gp=0.jpg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 bwMode="auto">
          <a:xfrm>
            <a:off x="4139725" y="2367533"/>
            <a:ext cx="3397154" cy="1800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141317" y="4468149"/>
            <a:ext cx="157732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spc="600">
                <a:latin typeface="+mj-ea"/>
                <a:ea typeface="+mj-ea"/>
              </a:rPr>
              <a:t>中奖</a:t>
            </a:r>
            <a:endParaRPr lang="zh-CN" altLang="en-US" sz="4000" spc="600">
              <a:latin typeface="+mj-ea"/>
              <a:ea typeface="+mj-ea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162997" y="4468149"/>
            <a:ext cx="17207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spc="600" dirty="0">
                <a:solidFill>
                  <a:srgbClr val="FF0000"/>
                </a:solidFill>
                <a:latin typeface="+mj-ea"/>
                <a:ea typeface="+mj-ea"/>
              </a:rPr>
              <a:t>便宜</a:t>
            </a:r>
            <a:endParaRPr lang="zh-CN" altLang="en-US" sz="4000" spc="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10" name="图片 10" descr="u=1448033955,168337347&amp;fm=23&amp;gp=0.jpg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957968" y="2367533"/>
            <a:ext cx="2936793" cy="1800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328072" y="4468149"/>
            <a:ext cx="17207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spc="600" dirty="0">
                <a:latin typeface="+mj-ea"/>
                <a:ea typeface="+mj-ea"/>
              </a:rPr>
              <a:t>高薪</a:t>
            </a:r>
            <a:endParaRPr lang="zh-CN" altLang="en-US" sz="4000" spc="600" dirty="0">
              <a:latin typeface="+mj-ea"/>
              <a:ea typeface="+mj-ea"/>
            </a:endParaRPr>
          </a:p>
        </p:txBody>
      </p:sp>
      <p:pic>
        <p:nvPicPr>
          <p:cNvPr id="13" name="图片 12" descr="u=1453055922,2772116948&amp;fm=21&amp;gp=0.jpg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611142" y="2367533"/>
            <a:ext cx="2107495" cy="1800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943531" y="1281916"/>
            <a:ext cx="39821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spc="600" dirty="0">
                <a:solidFill>
                  <a:schemeClr val="accent1"/>
                </a:solidFill>
              </a:rPr>
              <a:t>（1）以利</a:t>
            </a:r>
            <a:r>
              <a:rPr lang="zh-CN" altLang="en-US" sz="4000" spc="600" dirty="0">
                <a:solidFill>
                  <a:schemeClr val="accent2"/>
                </a:solidFill>
              </a:rPr>
              <a:t>相诱</a:t>
            </a:r>
            <a:endParaRPr lang="zh-CN" altLang="en-US" sz="4000" spc="6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38896" y="362239"/>
            <a:ext cx="3273353" cy="5847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spc="600" dirty="0"/>
              <a:t>常见</a:t>
            </a:r>
            <a:r>
              <a:rPr lang="zh-CN" altLang="en-US" sz="3200" spc="600" dirty="0">
                <a:solidFill>
                  <a:schemeClr val="accent4"/>
                </a:solidFill>
              </a:rPr>
              <a:t>的骗术</a:t>
            </a:r>
            <a:endParaRPr lang="zh-CN" altLang="en-US" sz="3200" spc="600" dirty="0">
              <a:solidFill>
                <a:schemeClr val="accent4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6928" y="1402444"/>
            <a:ext cx="11898414" cy="719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spc="300" dirty="0">
                <a:solidFill>
                  <a:srgbClr val="FF0000"/>
                </a:solidFill>
                <a:latin typeface="+mn-ea"/>
                <a:ea typeface="+mn-ea"/>
              </a:rPr>
              <a:t>典型案例：</a:t>
            </a:r>
            <a:r>
              <a:rPr lang="en-US" altLang="zh-CN" sz="3200" spc="300" dirty="0">
                <a:latin typeface="+mn-ea"/>
                <a:ea typeface="+mn-ea"/>
              </a:rPr>
              <a:t>QQ</a:t>
            </a:r>
            <a:r>
              <a:rPr lang="zh-CN" altLang="en-US" sz="3200" spc="300" dirty="0">
                <a:latin typeface="+mn-ea"/>
                <a:ea typeface="+mn-ea"/>
              </a:rPr>
              <a:t>号码被抽中大奖、</a:t>
            </a:r>
            <a:r>
              <a:rPr lang="zh-CN" altLang="en-US" sz="3200" spc="300" dirty="0">
                <a:solidFill>
                  <a:schemeClr val="accent4"/>
                </a:solidFill>
                <a:latin typeface="+mn-ea"/>
                <a:ea typeface="+mn-ea"/>
              </a:rPr>
              <a:t>邮箱被抽中大奖</a:t>
            </a:r>
            <a:r>
              <a:rPr lang="en-US" altLang="zh-CN" sz="3200" spc="300" dirty="0">
                <a:solidFill>
                  <a:schemeClr val="accent4"/>
                </a:solidFill>
                <a:latin typeface="+mn-ea"/>
                <a:ea typeface="+mn-ea"/>
              </a:rPr>
              <a:t>……</a:t>
            </a:r>
            <a:endParaRPr lang="zh-CN" altLang="en-US" sz="3600" spc="300" dirty="0">
              <a:solidFill>
                <a:schemeClr val="accent4"/>
              </a:solidFill>
              <a:latin typeface="+mn-ea"/>
              <a:ea typeface="+mn-ea"/>
            </a:endParaRPr>
          </a:p>
        </p:txBody>
      </p:sp>
      <p:pic>
        <p:nvPicPr>
          <p:cNvPr id="14" name="图片 6" descr="u=4217956022,148118915&amp;fm=23&amp;gp=0.jpg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56928" y="2577238"/>
            <a:ext cx="5073650" cy="3000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6040689" y="2411103"/>
            <a:ext cx="5694383" cy="3197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300" b="1" spc="300" dirty="0">
                <a:solidFill>
                  <a:srgbClr val="FF0000"/>
                </a:solidFill>
                <a:latin typeface="+mn-ea"/>
              </a:rPr>
              <a:t>警方解读：</a:t>
            </a:r>
            <a:r>
              <a:rPr lang="zh-CN" altLang="en-US" sz="2300" spc="300" dirty="0">
                <a:latin typeface="+mn-ea"/>
              </a:rPr>
              <a:t>此类行骗者是通过网络群发功能，</a:t>
            </a:r>
            <a:r>
              <a:rPr lang="zh-CN" altLang="en-US" sz="2300" spc="300" dirty="0">
                <a:solidFill>
                  <a:schemeClr val="accent1"/>
                </a:solidFill>
                <a:latin typeface="+mn-ea"/>
              </a:rPr>
              <a:t>向网络用户随机发送虚假中奖信息，</a:t>
            </a:r>
            <a:r>
              <a:rPr lang="zh-CN" altLang="en-US" sz="2300" spc="300" dirty="0">
                <a:latin typeface="+mn-ea"/>
              </a:rPr>
              <a:t>领奖金也罢，领奖品也罢，往往都先要交</a:t>
            </a:r>
            <a:r>
              <a:rPr lang="zh-CN" altLang="en-US" sz="2300" spc="300" dirty="0">
                <a:solidFill>
                  <a:schemeClr val="accent4"/>
                </a:solidFill>
                <a:latin typeface="+mn-ea"/>
              </a:rPr>
              <a:t>“所得税”“手续费”，一旦禁不住诱</a:t>
            </a:r>
            <a:r>
              <a:rPr lang="zh-CN" altLang="en-US" sz="2300" spc="300" dirty="0">
                <a:latin typeface="+mn-ea"/>
              </a:rPr>
              <a:t>惑给对方汇款，就掉进了陷阱。</a:t>
            </a:r>
            <a:endParaRPr lang="zh-CN" altLang="en-US" sz="2300" spc="3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38896" y="362239"/>
            <a:ext cx="3273353" cy="5847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spc="600" dirty="0"/>
              <a:t>常见</a:t>
            </a:r>
            <a:r>
              <a:rPr lang="zh-CN" altLang="en-US" sz="3200" spc="600" dirty="0">
                <a:solidFill>
                  <a:schemeClr val="accent4"/>
                </a:solidFill>
              </a:rPr>
              <a:t>的骗术</a:t>
            </a:r>
            <a:endParaRPr lang="zh-CN" altLang="en-US" sz="3200" spc="600" dirty="0">
              <a:solidFill>
                <a:schemeClr val="accent4"/>
              </a:solidFill>
            </a:endParaRPr>
          </a:p>
        </p:txBody>
      </p:sp>
      <p:pic>
        <p:nvPicPr>
          <p:cNvPr id="4" name="图片 5" descr="u=3319302191,3181194326&amp;fm=23&amp;gp=0.jpg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005762" y="1740694"/>
            <a:ext cx="4186238" cy="337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486137" y="1439513"/>
            <a:ext cx="7060556" cy="3978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典型案例：</a:t>
            </a:r>
            <a:r>
              <a:rPr lang="zh-CN" altLang="en-US" sz="2400" dirty="0">
                <a:latin typeface="+mn-ea"/>
                <a:ea typeface="+mn-ea"/>
              </a:rPr>
              <a:t>有些网站称能预测每期的各类彩票号码，并声称能保证</a:t>
            </a:r>
            <a:r>
              <a:rPr lang="zh-CN" altLang="en-US" sz="2400" dirty="0">
                <a:solidFill>
                  <a:schemeClr val="accent4"/>
                </a:solidFill>
                <a:latin typeface="+mn-ea"/>
                <a:ea typeface="+mn-ea"/>
              </a:rPr>
              <a:t>会员每月有百万元以上收入。如果加入会员，</a:t>
            </a:r>
            <a:r>
              <a:rPr lang="zh-CN" altLang="en-US" sz="2400" dirty="0">
                <a:latin typeface="+mn-ea"/>
                <a:ea typeface="+mn-ea"/>
              </a:rPr>
              <a:t>想获取“内部机密”，往往就可能上套。</a:t>
            </a:r>
            <a:endParaRPr lang="zh-CN" altLang="en-US" sz="2400" dirty="0">
              <a:latin typeface="+mn-ea"/>
              <a:ea typeface="+mn-ea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    警方解读：</a:t>
            </a:r>
            <a:r>
              <a:rPr lang="zh-CN" altLang="en-US" sz="2400" dirty="0">
                <a:latin typeface="+mn-ea"/>
                <a:ea typeface="+mn-ea"/>
              </a:rPr>
              <a:t>不法分子是利用人们的投机心理骗取钱财。网站真能获取“机密”</a:t>
            </a:r>
            <a:r>
              <a:rPr lang="zh-CN" altLang="en-US" sz="2400" dirty="0">
                <a:solidFill>
                  <a:schemeClr val="accent1"/>
                </a:solidFill>
                <a:latin typeface="+mn-ea"/>
                <a:ea typeface="+mn-ea"/>
              </a:rPr>
              <a:t>，还用得着靠收取“会员费”等小钱发财？</a:t>
            </a:r>
            <a:r>
              <a:rPr lang="zh-CN" altLang="en-US" sz="2400" dirty="0">
                <a:latin typeface="+mn-ea"/>
                <a:ea typeface="+mn-ea"/>
              </a:rPr>
              <a:t>早就成亿万富翁了！</a:t>
            </a:r>
            <a:endParaRPr lang="zh-CN" altLang="en-US" sz="2400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38896" y="362239"/>
            <a:ext cx="3273353" cy="5847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spc="600" dirty="0"/>
              <a:t>常见</a:t>
            </a:r>
            <a:r>
              <a:rPr lang="zh-CN" altLang="en-US" sz="3200" spc="600" dirty="0">
                <a:solidFill>
                  <a:schemeClr val="accent4"/>
                </a:solidFill>
              </a:rPr>
              <a:t>的骗术</a:t>
            </a:r>
            <a:endParaRPr lang="zh-CN" altLang="en-US" sz="3200" spc="600" dirty="0">
              <a:solidFill>
                <a:schemeClr val="accent4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28841" y="1627803"/>
            <a:ext cx="474360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54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（</a:t>
            </a:r>
            <a:r>
              <a:rPr lang="en-US" altLang="zh-CN" sz="54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2</a:t>
            </a:r>
            <a:r>
              <a:rPr lang="zh-CN" altLang="en-US" sz="54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）危言</a:t>
            </a:r>
            <a:r>
              <a:rPr lang="zh-CN" altLang="en-US" sz="5400" b="1" cap="all" dirty="0">
                <a:ln w="0"/>
                <a:solidFill>
                  <a:schemeClr val="accent1"/>
                </a:solidFill>
                <a:effectLst>
                  <a:reflection blurRad="12700" stA="50000" endPos="50000" dist="5000" dir="5400000" sy="-100000" rotWithShape="0"/>
                </a:effectLst>
              </a:rPr>
              <a:t>耸听</a:t>
            </a:r>
            <a:endParaRPr lang="zh-CN" altLang="en-US" sz="5400" b="1" cap="all" dirty="0">
              <a:ln w="0"/>
              <a:solidFill>
                <a:schemeClr val="accent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图片 6" descr="u=1662330208,1060280952&amp;fm=21&amp;gp=0.jpg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28713" y="1717861"/>
            <a:ext cx="3273354" cy="19691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9" descr="u=3381103009,2809755300&amp;fm=23&amp;gp=0.jpg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28713" y="4155586"/>
            <a:ext cx="3273354" cy="17067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084425" y="2799740"/>
            <a:ext cx="5837499" cy="3062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spc="300" dirty="0"/>
              <a:t>行骗者往往利用一些人迷信心理，</a:t>
            </a:r>
            <a:r>
              <a:rPr lang="zh-CN" altLang="en-US" sz="2200" spc="300" dirty="0">
                <a:solidFill>
                  <a:schemeClr val="accent4"/>
                </a:solidFill>
              </a:rPr>
              <a:t>说你有病、有灾，需花钱化解，</a:t>
            </a:r>
            <a:r>
              <a:rPr lang="zh-CN" altLang="en-US" sz="2200" spc="300" dirty="0"/>
              <a:t>从而骗取那些“病急乱投医”者的钱财。</a:t>
            </a:r>
            <a:r>
              <a:rPr lang="zh-CN" altLang="en-US" sz="2200" spc="300" dirty="0">
                <a:solidFill>
                  <a:schemeClr val="accent2">
                    <a:lumMod val="75000"/>
                  </a:schemeClr>
                </a:solidFill>
              </a:rPr>
              <a:t>还有行骗者诱骗出行者说出家中电话</a:t>
            </a:r>
            <a:r>
              <a:rPr lang="zh-CN" altLang="en-US" sz="2200" spc="300" dirty="0"/>
              <a:t>，然后给出行者家里打电话，</a:t>
            </a:r>
            <a:r>
              <a:rPr lang="zh-CN" altLang="en-US" sz="2200" spc="300" dirty="0">
                <a:solidFill>
                  <a:schemeClr val="accent1"/>
                </a:solidFill>
              </a:rPr>
              <a:t>说出行者在外患病或受伤，</a:t>
            </a:r>
            <a:r>
              <a:rPr lang="zh-CN" altLang="en-US" sz="2200" spc="300" dirty="0"/>
              <a:t>让其家人汇款以救急。</a:t>
            </a:r>
            <a:endParaRPr lang="zh-CN" altLang="en-US" sz="2200" spc="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38896" y="362239"/>
            <a:ext cx="3273353" cy="5847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spc="600" dirty="0"/>
              <a:t>常见</a:t>
            </a:r>
            <a:r>
              <a:rPr lang="zh-CN" altLang="en-US" sz="3200" spc="600" dirty="0">
                <a:solidFill>
                  <a:schemeClr val="accent4"/>
                </a:solidFill>
              </a:rPr>
              <a:t>的骗术</a:t>
            </a:r>
            <a:endParaRPr lang="zh-CN" altLang="en-US" sz="3200" spc="600" dirty="0">
              <a:solidFill>
                <a:schemeClr val="accent4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0161" y="1673212"/>
            <a:ext cx="12235765" cy="3955428"/>
            <a:chOff x="0" y="1673212"/>
            <a:chExt cx="11532670" cy="3728140"/>
          </a:xfrm>
        </p:grpSpPr>
        <p:pic>
          <p:nvPicPr>
            <p:cNvPr id="4" name="图片 9" descr="u=643549446,571963783&amp;fm=23&amp;gp=0.jpg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33979" y="1673212"/>
              <a:ext cx="3398691" cy="3722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6" descr="u=1097390005,3824737378&amp;fm=23&amp;gp=0.jpg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673212"/>
              <a:ext cx="5238975" cy="3728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7" descr="u=4117361670,1304239556&amp;fm=23&amp;gp=0.jpg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1815" y="1673212"/>
              <a:ext cx="2649324" cy="1876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10" descr="u=3098559923,284442682&amp;fm=23&amp;gp=0.jpg"/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1815" y="3640587"/>
              <a:ext cx="2651138" cy="1741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8896" y="362239"/>
            <a:ext cx="3273353" cy="5847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spc="600" dirty="0"/>
              <a:t>常见</a:t>
            </a:r>
            <a:r>
              <a:rPr lang="zh-CN" altLang="en-US" sz="3200" spc="600" dirty="0">
                <a:solidFill>
                  <a:schemeClr val="accent4"/>
                </a:solidFill>
              </a:rPr>
              <a:t>的骗术</a:t>
            </a:r>
            <a:endParaRPr lang="zh-CN" altLang="en-US" sz="3200" spc="600" dirty="0">
              <a:solidFill>
                <a:schemeClr val="accent4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654" y="1366615"/>
            <a:ext cx="474360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54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（</a:t>
            </a:r>
            <a:r>
              <a:rPr lang="en-US" altLang="zh-CN" sz="54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3</a:t>
            </a:r>
            <a:r>
              <a:rPr lang="zh-CN" altLang="en-US" sz="54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）骗取</a:t>
            </a:r>
            <a:r>
              <a:rPr lang="zh-CN" altLang="en-US" sz="5400" b="1" cap="all" dirty="0">
                <a:ln w="0"/>
                <a:solidFill>
                  <a:schemeClr val="accent1"/>
                </a:solidFill>
                <a:effectLst>
                  <a:reflection blurRad="12700" stA="50000" endPos="50000" dist="5000" dir="5400000" sy="-100000" rotWithShape="0"/>
                </a:effectLst>
              </a:rPr>
              <a:t>同情</a:t>
            </a:r>
            <a:endParaRPr lang="zh-CN" altLang="en-US" sz="5400" b="1" cap="all" dirty="0">
              <a:ln w="0"/>
              <a:solidFill>
                <a:schemeClr val="accent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1104241" y="2709546"/>
            <a:ext cx="6465602" cy="255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200" spc="300" dirty="0">
                <a:latin typeface="+mn-lt"/>
                <a:ea typeface="+mn-ea"/>
              </a:rPr>
              <a:t>骗子常编造一些“不幸的遭遇”，</a:t>
            </a:r>
            <a:r>
              <a:rPr lang="zh-CN" altLang="en-US" sz="2200" spc="300" dirty="0">
                <a:solidFill>
                  <a:schemeClr val="accent1"/>
                </a:solidFill>
                <a:latin typeface="+mn-lt"/>
                <a:ea typeface="+mn-ea"/>
              </a:rPr>
              <a:t>骗得好心人同情以获取钱财。</a:t>
            </a:r>
            <a:r>
              <a:rPr lang="zh-CN" altLang="en-US" sz="2200" spc="300" dirty="0">
                <a:latin typeface="+mn-lt"/>
                <a:ea typeface="+mn-ea"/>
              </a:rPr>
              <a:t>如假扮经济困难的学生寻求救助、</a:t>
            </a:r>
            <a:r>
              <a:rPr lang="zh-CN" altLang="en-US" sz="2200" spc="300" dirty="0">
                <a:solidFill>
                  <a:schemeClr val="accent2"/>
                </a:solidFill>
                <a:latin typeface="+mn-lt"/>
                <a:ea typeface="+mn-ea"/>
              </a:rPr>
              <a:t>“出差被偷”、亲友“病重”</a:t>
            </a:r>
            <a:r>
              <a:rPr lang="zh-CN" altLang="en-US" sz="2200" spc="300" dirty="0">
                <a:latin typeface="+mn-lt"/>
                <a:ea typeface="+mn-ea"/>
              </a:rPr>
              <a:t>无钱医治等。这类方式行骗者一般举止文明、</a:t>
            </a:r>
            <a:r>
              <a:rPr lang="zh-CN" altLang="en-US" sz="2200" spc="300" dirty="0">
                <a:solidFill>
                  <a:srgbClr val="0070C0"/>
                </a:solidFill>
                <a:latin typeface="+mn-lt"/>
                <a:ea typeface="+mn-ea"/>
              </a:rPr>
              <a:t>彬彬有礼，更具有迷惑性。</a:t>
            </a:r>
            <a:endParaRPr lang="zh-CN" altLang="en-US" sz="2200" spc="300" dirty="0">
              <a:solidFill>
                <a:srgbClr val="0070C0"/>
              </a:solidFill>
              <a:latin typeface="+mn-lt"/>
              <a:ea typeface="+mn-ea"/>
            </a:endParaRPr>
          </a:p>
        </p:txBody>
      </p:sp>
      <p:pic>
        <p:nvPicPr>
          <p:cNvPr id="5" name="图片 3" descr="u=3013606877,3261269817&amp;fm=23&amp;gp=0.jpg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909099" y="1524267"/>
            <a:ext cx="4282901" cy="42400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8896" y="362239"/>
            <a:ext cx="3273353" cy="5847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spc="600" dirty="0"/>
              <a:t>常见</a:t>
            </a:r>
            <a:r>
              <a:rPr lang="zh-CN" altLang="en-US" sz="3200" spc="600" dirty="0">
                <a:solidFill>
                  <a:schemeClr val="accent4"/>
                </a:solidFill>
              </a:rPr>
              <a:t>的骗术</a:t>
            </a:r>
            <a:endParaRPr lang="zh-CN" altLang="en-US" sz="3200" spc="600" dirty="0">
              <a:solidFill>
                <a:schemeClr val="accent4"/>
              </a:solidFill>
            </a:endParaRPr>
          </a:p>
        </p:txBody>
      </p:sp>
      <p:pic>
        <p:nvPicPr>
          <p:cNvPr id="3" name="图片 1" descr="u=3241431702,2349417233&amp;fm=23&amp;gp=0.jpg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73762" y="1471072"/>
            <a:ext cx="5099752" cy="4439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" descr="u=4102561816,887661414&amp;fm=23&amp;gp=0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74561" y="1471072"/>
            <a:ext cx="3273425" cy="238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u=2352859655,2459992135&amp;fm=23&amp;gp=0.jpg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88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74561" y="3998300"/>
            <a:ext cx="6221944" cy="1912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W020090312335183285462.jpg"/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t="-1"/>
          <a:stretch>
            <a:fillRect/>
          </a:stretch>
        </p:blipFill>
        <p:spPr bwMode="auto">
          <a:xfrm>
            <a:off x="3825243" y="1471072"/>
            <a:ext cx="2871262" cy="238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19844"/>
      </a:accent1>
      <a:accent2>
        <a:srgbClr val="E82209"/>
      </a:accent2>
      <a:accent3>
        <a:srgbClr val="FCC300"/>
      </a:accent3>
      <a:accent4>
        <a:srgbClr val="0B52A2"/>
      </a:accent4>
      <a:accent5>
        <a:srgbClr val="0D8ECC"/>
      </a:accent5>
      <a:accent6>
        <a:srgbClr val="ABDBDF"/>
      </a:accent6>
      <a:hlink>
        <a:srgbClr val="4472C4"/>
      </a:hlink>
      <a:folHlink>
        <a:srgbClr val="BFBFBF"/>
      </a:folHlink>
    </a:clrScheme>
    <a:fontScheme name="站酷快乐体2016修订版">
      <a:majorFont>
        <a:latin typeface="站酷快乐体2016修订版"/>
        <a:ea typeface="站酷快乐体2016修订版"/>
        <a:cs typeface=""/>
      </a:majorFont>
      <a:minorFont>
        <a:latin typeface="站酷快乐体2016修订版"/>
        <a:ea typeface="站酷快乐体2016修订版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19844"/>
    </a:accent1>
    <a:accent2>
      <a:srgbClr val="E82209"/>
    </a:accent2>
    <a:accent3>
      <a:srgbClr val="FCC300"/>
    </a:accent3>
    <a:accent4>
      <a:srgbClr val="0B52A2"/>
    </a:accent4>
    <a:accent5>
      <a:srgbClr val="0D8ECC"/>
    </a:accent5>
    <a:accent6>
      <a:srgbClr val="ABDBDF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19844"/>
    </a:accent1>
    <a:accent2>
      <a:srgbClr val="E82209"/>
    </a:accent2>
    <a:accent3>
      <a:srgbClr val="FCC300"/>
    </a:accent3>
    <a:accent4>
      <a:srgbClr val="0B52A2"/>
    </a:accent4>
    <a:accent5>
      <a:srgbClr val="0D8ECC"/>
    </a:accent5>
    <a:accent6>
      <a:srgbClr val="ABDBDF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2535</Words>
  <Application>WPS 演示</Application>
  <PresentationFormat>宽屏</PresentationFormat>
  <Paragraphs>166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站酷快乐体2016修订版</vt:lpstr>
      <vt:lpstr>Open Sans</vt:lpstr>
      <vt:lpstr>Segoe UI Light</vt:lpstr>
      <vt:lpstr>微软雅黑</vt:lpstr>
      <vt:lpstr>Arial Unicode MS</vt:lpstr>
      <vt:lpstr>等线</vt:lpstr>
      <vt:lpstr>Calibri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喻 维成</dc:creator>
  <cp:lastModifiedBy>一颗西柚科科</cp:lastModifiedBy>
  <cp:revision>24</cp:revision>
  <dcterms:created xsi:type="dcterms:W3CDTF">2019-04-15T12:41:00Z</dcterms:created>
  <dcterms:modified xsi:type="dcterms:W3CDTF">2019-12-11T01:47:32Z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