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ppt/tags/tag3.xml" ContentType="application/vnd.openxmlformats-officedocument.presentationml.tags+xml"/>
  <Override PartName="/ppt/notesSlides/notesSlide5.xml" ContentType="application/vnd.openxmlformats-officedocument.presentationml.notesSlide+xml"/>
  <Override PartName="/ppt/tags/tag4.xml" ContentType="application/vnd.openxmlformats-officedocument.presentationml.tags+xml"/>
  <Override PartName="/ppt/notesSlides/notesSlide6.xml" ContentType="application/vnd.openxmlformats-officedocument.presentationml.notesSlide+xml"/>
  <Override PartName="/ppt/tags/tag5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6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7.xml" ContentType="application/vnd.openxmlformats-officedocument.presentationml.tags+xml"/>
  <Override PartName="/ppt/notesSlides/notesSlide11.xml" ContentType="application/vnd.openxmlformats-officedocument.presentationml.notesSlide+xml"/>
  <Override PartName="/ppt/tags/tag8.xml" ContentType="application/vnd.openxmlformats-officedocument.presentationml.tags+xml"/>
  <Override PartName="/ppt/notesSlides/notesSlide12.xml" ContentType="application/vnd.openxmlformats-officedocument.presentationml.notesSlide+xml"/>
  <Override PartName="/ppt/tags/tag9.xml" ContentType="application/vnd.openxmlformats-officedocument.presentationml.tags+xml"/>
  <Override PartName="/ppt/notesSlides/notesSlide13.xml" ContentType="application/vnd.openxmlformats-officedocument.presentationml.notesSlide+xml"/>
  <Override PartName="/ppt/tags/tag10.xml" ContentType="application/vnd.openxmlformats-officedocument.presentationml.tags+xml"/>
  <Override PartName="/ppt/notesSlides/notesSlide14.xml" ContentType="application/vnd.openxmlformats-officedocument.presentationml.notesSlide+xml"/>
  <Override PartName="/ppt/tags/tag11.xml" ContentType="application/vnd.openxmlformats-officedocument.presentationml.tags+xml"/>
  <Override PartName="/ppt/notesSlides/notesSlide15.xml" ContentType="application/vnd.openxmlformats-officedocument.presentationml.notesSlide+xml"/>
  <Override PartName="/ppt/tags/tag12.xml" ContentType="application/vnd.openxmlformats-officedocument.presentationml.tags+xml"/>
  <Override PartName="/ppt/notesSlides/notesSlide16.xml" ContentType="application/vnd.openxmlformats-officedocument.presentationml.notesSlide+xml"/>
  <Override PartName="/ppt/tags/tag13.xml" ContentType="application/vnd.openxmlformats-officedocument.presentationml.tags+xml"/>
  <Override PartName="/ppt/notesSlides/notesSlide17.xml" ContentType="application/vnd.openxmlformats-officedocument.presentationml.notesSlide+xml"/>
  <Override PartName="/ppt/tags/tag14.xml" ContentType="application/vnd.openxmlformats-officedocument.presentationml.tags+xml"/>
  <Override PartName="/ppt/notesSlides/notesSlide18.xml" ContentType="application/vnd.openxmlformats-officedocument.presentationml.notesSlide+xml"/>
  <Override PartName="/ppt/tags/tag15.xml" ContentType="application/vnd.openxmlformats-officedocument.presentationml.tags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tags/tag16.xml" ContentType="application/vnd.openxmlformats-officedocument.presentationml.tags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tags/tag17.xml" ContentType="application/vnd.openxmlformats-officedocument.presentationml.tags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0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82" r:id="rId22"/>
    <p:sldId id="275" r:id="rId23"/>
    <p:sldId id="276" r:id="rId24"/>
    <p:sldId id="277" r:id="rId25"/>
    <p:sldId id="278" r:id="rId26"/>
    <p:sldId id="279" r:id="rId27"/>
    <p:sldId id="280" r:id="rId28"/>
    <p:sldId id="283" r:id="rId29"/>
  </p:sldIdLst>
  <p:sldSz cx="12192000" cy="6858000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9121D"/>
    <a:srgbClr val="F7EC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7825" autoAdjust="0"/>
    <p:restoredTop sz="94660"/>
  </p:normalViewPr>
  <p:slideViewPr>
    <p:cSldViewPr snapToGrid="0" showGuides="1">
      <p:cViewPr varScale="1">
        <p:scale>
          <a:sx n="49" d="100"/>
          <a:sy n="49" d="100"/>
        </p:scale>
        <p:origin x="-102" y="-17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132C31-969A-4568-8857-F72E9E4DA1D0}" type="datetimeFigureOut">
              <a:rPr lang="zh-CN" altLang="en-US" smtClean="0"/>
              <a:t>2019/8/31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E53E8E-120E-42BA-8204-6076E78110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34722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53E8E-120E-42BA-8204-6076E7811069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08851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53E8E-120E-42BA-8204-6076E7811069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42475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53E8E-120E-42BA-8204-6076E7811069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639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53E8E-120E-42BA-8204-6076E7811069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927508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53E8E-120E-42BA-8204-6076E7811069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32816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53E8E-120E-42BA-8204-6076E7811069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710359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53E8E-120E-42BA-8204-6076E7811069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462029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53E8E-120E-42BA-8204-6076E7811069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974708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53E8E-120E-42BA-8204-6076E7811069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008432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53E8E-120E-42BA-8204-6076E7811069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733266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53E8E-120E-42BA-8204-6076E7811069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19240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53E8E-120E-42BA-8204-6076E7811069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341848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53E8E-120E-42BA-8204-6076E7811069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945094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53E8E-120E-42BA-8204-6076E7811069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866981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53E8E-120E-42BA-8204-6076E7811069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233176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53E8E-120E-42BA-8204-6076E7811069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546293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53E8E-120E-42BA-8204-6076E7811069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994073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53E8E-120E-42BA-8204-6076E7811069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414006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53E8E-120E-42BA-8204-6076E7811069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32293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53E8E-120E-42BA-8204-6076E7811069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99322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53E8E-120E-42BA-8204-6076E7811069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14889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53E8E-120E-42BA-8204-6076E7811069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72767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53E8E-120E-42BA-8204-6076E7811069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66743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53E8E-120E-42BA-8204-6076E7811069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19620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53E8E-120E-42BA-8204-6076E7811069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6229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53E8E-120E-42BA-8204-6076E7811069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37801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CD5B7A2D-0D0D-49C3-9F94-DA70809A69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52F76-358B-4BD2-AD49-EAF7026CF7E1}" type="datetimeFigureOut">
              <a:rPr lang="zh-CN" altLang="en-US" smtClean="0"/>
              <a:t>2019/8/31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78541AAF-AD8F-45AF-B208-0496E0CA19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B7A23B05-71FB-4B21-8566-D9726DC1C2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B6E00-3B26-4628-927D-5AB089BE09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5541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BD0FAB2C-944E-4809-A891-49302DE85F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5C609ED5-B762-4498-8580-683FCF6B2C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0B86A84D-9A9D-4381-8D23-ECFC548EBA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52F76-358B-4BD2-AD49-EAF7026CF7E1}" type="datetimeFigureOut">
              <a:rPr lang="zh-CN" altLang="en-US" smtClean="0"/>
              <a:t>2019/8/31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B53CB76F-1C29-40D4-9CCA-6A5089A2C7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F277163B-E0AA-4C18-A708-E0FAA4ACC3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B6E00-3B26-4628-927D-5AB089BE09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0230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34570746-DF11-437A-AAEB-31DDD39D236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FDFB4605-0B69-486E-A55B-AEE2BBF8C1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12CA740A-94A3-416C-B08D-A297422E0D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52F76-358B-4BD2-AD49-EAF7026CF7E1}" type="datetimeFigureOut">
              <a:rPr lang="zh-CN" altLang="en-US" smtClean="0"/>
              <a:t>2019/8/31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51E663AC-A649-4D00-93B7-2DBB6DB3B2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0B682E30-506E-43D3-9A37-82CC18131F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B6E00-3B26-4628-927D-5AB089BE09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8294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20567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40550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37662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36621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11339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52795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6312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59174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EC49664-8021-426B-B306-6E2605F690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E9C2888C-1994-4E72-9AE3-22442A09FF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6F58418D-DB59-4F39-8F43-927E5EC862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52F76-358B-4BD2-AD49-EAF7026CF7E1}" type="datetimeFigureOut">
              <a:rPr lang="zh-CN" altLang="en-US" smtClean="0"/>
              <a:t>2019/8/31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51BA8048-8DEC-4362-86BE-EE99531367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43AF71D2-4BB0-49D5-95AC-F1E29C4F7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B6E00-3B26-4628-927D-5AB089BE09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0281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33800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53446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91041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2012717-0790-4F23-878C-F3B79B991E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F39EFE52-A1C3-4CE4-8BAC-8D4C1AF590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E9EEF788-5DBE-4712-9267-58B999A550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52F76-358B-4BD2-AD49-EAF7026CF7E1}" type="datetimeFigureOut">
              <a:rPr lang="zh-CN" altLang="en-US" smtClean="0"/>
              <a:t>2019/8/31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31F2517D-ABEB-4619-99CF-77A59899DF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DBC5F4FA-F5F6-4E48-9086-68A876F43E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B6E00-3B26-4628-927D-5AB089BE09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1142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542AA4D-93D9-4B3C-B88B-65044B7877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8B0CCD4E-C69A-490C-8BBC-140A50C2FA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FF6063BD-9B1E-40DB-B499-829AEC0008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ACC4771F-6823-4F6A-BDDE-0F7E52D5B4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52F76-358B-4BD2-AD49-EAF7026CF7E1}" type="datetimeFigureOut">
              <a:rPr lang="zh-CN" altLang="en-US" smtClean="0"/>
              <a:t>2019/8/31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7A9E4F34-AD98-42E1-9215-DF289C309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35E8B565-F9D2-4EF8-A7E2-9308A0AFB9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B6E00-3B26-4628-927D-5AB089BE09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4367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649DFB3-56B5-4D81-8129-58C7DF19FC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44AABD42-438F-4258-AD3C-C29999035D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387C7084-034B-41D6-A679-40BA54AF3F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8D9F0716-5835-427D-9E82-E0B5E8C9173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45B82967-53AF-4B57-93E7-A338C816F28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DE7221FB-A2DF-48D2-BE37-B166F031E6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52F76-358B-4BD2-AD49-EAF7026CF7E1}" type="datetimeFigureOut">
              <a:rPr lang="zh-CN" altLang="en-US" smtClean="0"/>
              <a:t>2019/8/31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0097AAEA-6D44-4A1A-8CAA-3EEA7C157A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FEFA54B3-9027-430E-B249-02F6160B1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B6E00-3B26-4628-927D-5AB089BE09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8889423" y="642869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013824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3836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CD8B51A1-DA89-4D90-91C7-2B782D7BF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52F76-358B-4BD2-AD49-EAF7026CF7E1}" type="datetimeFigureOut">
              <a:rPr lang="zh-CN" altLang="en-US" smtClean="0"/>
              <a:t>2019/8/31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8B6BCBBA-635D-4534-AE32-AF55889648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D15087EE-125E-4D11-8E15-AC83CC878B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B6E00-3B26-4628-927D-5AB089BE09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4122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5BF581F-B13F-419A-971C-81FCA13620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FCAED038-737E-42A1-B2F6-68FBC59154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CCBB023D-1045-4044-87FD-C53A0182F6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E3716008-0531-472A-A8FA-B2D7DF5CE4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52F76-358B-4BD2-AD49-EAF7026CF7E1}" type="datetimeFigureOut">
              <a:rPr lang="zh-CN" altLang="en-US" smtClean="0"/>
              <a:t>2019/8/31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4D0D2F00-099A-48B4-BB87-AB6A8FB2FB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56F0E8BD-6480-4216-98AC-DB571FBC11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B6E00-3B26-4628-927D-5AB089BE09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0248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7B0A6A4-95DE-446C-B926-E73BBDAED8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D1F0D508-CF12-41FB-A3CB-C288CDB915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2E77E813-5A5B-4506-B621-99458EA1E8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BBA9090A-04C2-486C-BAEA-83CA73A55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52F76-358B-4BD2-AD49-EAF7026CF7E1}" type="datetimeFigureOut">
              <a:rPr lang="zh-CN" altLang="en-US" smtClean="0"/>
              <a:t>2019/8/31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09AC988B-11B8-4EA8-B3C0-5867B19DA9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2712C74E-45C4-4006-8571-4E74A831B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B6E00-3B26-4628-927D-5AB089BE09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027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57260579-E3DD-4AFC-A4F1-0D7A315094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A00D7978-0643-4339-B494-437CF79631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3E6AEC5F-95CF-4F7C-AC61-8CE96A5CA4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552F76-358B-4BD2-AD49-EAF7026CF7E1}" type="datetimeFigureOut">
              <a:rPr lang="zh-CN" altLang="en-US" smtClean="0"/>
              <a:t>2019/8/31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A88A3D92-4CA5-432F-BD1A-5B06D501FA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98782E91-3EA6-4558-A4B1-FB497381B6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8B6E00-3B26-4628-927D-5AB089BE09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542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5048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7.xml"/><Relationship Id="rId5" Type="http://schemas.openxmlformats.org/officeDocument/2006/relationships/image" Target="../media/image19.png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8.xml"/><Relationship Id="rId5" Type="http://schemas.openxmlformats.org/officeDocument/2006/relationships/image" Target="../media/image20.png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9.xml"/><Relationship Id="rId5" Type="http://schemas.openxmlformats.org/officeDocument/2006/relationships/image" Target="../media/image21.png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0.xml"/><Relationship Id="rId5" Type="http://schemas.openxmlformats.org/officeDocument/2006/relationships/image" Target="../media/image22.png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1.xml"/><Relationship Id="rId5" Type="http://schemas.openxmlformats.org/officeDocument/2006/relationships/image" Target="../media/image23.png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2.xml"/><Relationship Id="rId5" Type="http://schemas.openxmlformats.org/officeDocument/2006/relationships/image" Target="../media/image24.png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3.xml"/><Relationship Id="rId5" Type="http://schemas.openxmlformats.org/officeDocument/2006/relationships/image" Target="../media/image25.png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4.xml"/><Relationship Id="rId5" Type="http://schemas.openxmlformats.org/officeDocument/2006/relationships/image" Target="../media/image26.png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5.xml"/><Relationship Id="rId5" Type="http://schemas.openxmlformats.org/officeDocument/2006/relationships/image" Target="../media/image27.pn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6.xml"/><Relationship Id="rId4" Type="http://schemas.openxmlformats.org/officeDocument/2006/relationships/image" Target="../media/image7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notesSlide" Target="../notesSlides/notesSlide25.xml"/><Relationship Id="rId7" Type="http://schemas.openxmlformats.org/officeDocument/2006/relationships/image" Target="../media/image31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10" Type="http://schemas.openxmlformats.org/officeDocument/2006/relationships/image" Target="../media/image34.jpeg"/><Relationship Id="rId4" Type="http://schemas.openxmlformats.org/officeDocument/2006/relationships/image" Target="../media/image28.jpeg"/><Relationship Id="rId9" Type="http://schemas.openxmlformats.org/officeDocument/2006/relationships/image" Target="../media/image3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9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3.xml"/><Relationship Id="rId6" Type="http://schemas.microsoft.com/office/2007/relationships/hdphoto" Target="../media/hdphoto1.wdp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4.xml"/><Relationship Id="rId6" Type="http://schemas.openxmlformats.org/officeDocument/2006/relationships/image" Target="../media/image9.png"/><Relationship Id="rId5" Type="http://schemas.openxmlformats.org/officeDocument/2006/relationships/image" Target="../media/image11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12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5.xml"/><Relationship Id="rId6" Type="http://schemas.openxmlformats.org/officeDocument/2006/relationships/image" Target="../media/image9.png"/><Relationship Id="rId5" Type="http://schemas.openxmlformats.org/officeDocument/2006/relationships/image" Target="../media/image11.png"/><Relationship Id="rId10" Type="http://schemas.openxmlformats.org/officeDocument/2006/relationships/image" Target="../media/image15.png"/><Relationship Id="rId4" Type="http://schemas.openxmlformats.org/officeDocument/2006/relationships/image" Target="../media/image7.png"/><Relationship Id="rId9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6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5CB8292C-CEF3-47F2-9508-30F2828DD78C}"/>
              </a:ext>
            </a:extLst>
          </p:cNvPr>
          <p:cNvSpPr/>
          <p:nvPr/>
        </p:nvSpPr>
        <p:spPr>
          <a:xfrm>
            <a:off x="2073705" y="1213819"/>
            <a:ext cx="8802410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11500" spc="-300" dirty="0">
                <a:solidFill>
                  <a:srgbClr val="C0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禹卫书法行书简体&#10;" panose="02000603000000000000" pitchFamily="2" charset="-122"/>
                <a:ea typeface="禹卫书法行书简体&#10;" panose="02000603000000000000" pitchFamily="2" charset="-122"/>
              </a:rPr>
              <a:t>春节传统文化</a:t>
            </a:r>
            <a:endParaRPr lang="zh-CN" altLang="en-US" sz="11500" dirty="0">
              <a:solidFill>
                <a:srgbClr val="C00000"/>
              </a:solidFill>
              <a:latin typeface="禹卫书法行书简体&#10;" panose="02000603000000000000" pitchFamily="2" charset="-122"/>
              <a:ea typeface="禹卫书法行书简体&#10;" panose="02000603000000000000" pitchFamily="2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049687" y="4389180"/>
            <a:ext cx="14252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4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24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92707" y="3507997"/>
            <a:ext cx="61948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</a:t>
            </a:r>
            <a:r>
              <a:rPr lang="zh-CN" altLang="en-US" sz="40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传统节日</a:t>
            </a:r>
            <a:r>
              <a:rPr lang="en-US" altLang="zh-CN" sz="40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40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endParaRPr lang="zh-CN" altLang="en-US" sz="40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1331590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2000">
        <p15:prstTrans prst="drape"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包含 文字, 书籍&#10;&#10;已生成高可信度的说明">
            <a:extLst>
              <a:ext uri="{FF2B5EF4-FFF2-40B4-BE49-F238E27FC236}">
                <a16:creationId xmlns:a16="http://schemas.microsoft.com/office/drawing/2014/main" xmlns="" id="{BDDE1E05-47A3-4545-8A2B-5446E4C856C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72989" y="685799"/>
            <a:ext cx="8884658" cy="4387536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4086383" y="1577420"/>
            <a:ext cx="4153701" cy="2429497"/>
            <a:chOff x="4019151" y="2345066"/>
            <a:chExt cx="4153701" cy="2429497"/>
          </a:xfrm>
        </p:grpSpPr>
        <p:sp>
          <p:nvSpPr>
            <p:cNvPr id="3" name="矩形 2">
              <a:extLst>
                <a:ext uri="{FF2B5EF4-FFF2-40B4-BE49-F238E27FC236}">
                  <a16:creationId xmlns:a16="http://schemas.microsoft.com/office/drawing/2014/main" xmlns="" id="{7A4A7818-5167-4AB7-9019-8BB761FBFA63}"/>
                </a:ext>
              </a:extLst>
            </p:cNvPr>
            <p:cNvSpPr/>
            <p:nvPr/>
          </p:nvSpPr>
          <p:spPr>
            <a:xfrm>
              <a:off x="5017821" y="2345066"/>
              <a:ext cx="2156360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5400" b="1" spc="-300" dirty="0">
                  <a:solidFill>
                    <a:srgbClr val="FF0000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宋体" panose="02010600030101010101" pitchFamily="2" charset="-122"/>
                  <a:ea typeface="宋体" panose="02010600030101010101" pitchFamily="2" charset="-122"/>
                </a:rPr>
                <a:t>章节二</a:t>
              </a:r>
            </a:p>
          </p:txBody>
        </p:sp>
        <p:sp>
          <p:nvSpPr>
            <p:cNvPr id="4" name="矩形 3">
              <a:extLst>
                <a:ext uri="{FF2B5EF4-FFF2-40B4-BE49-F238E27FC236}">
                  <a16:creationId xmlns:a16="http://schemas.microsoft.com/office/drawing/2014/main" xmlns="" id="{312C3A43-94C4-457C-9765-26DD43EA5F8C}"/>
                </a:ext>
              </a:extLst>
            </p:cNvPr>
            <p:cNvSpPr/>
            <p:nvPr/>
          </p:nvSpPr>
          <p:spPr>
            <a:xfrm>
              <a:off x="4019151" y="3451124"/>
              <a:ext cx="4153701" cy="132343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8000" spc="-300" dirty="0">
                  <a:solidFill>
                    <a:srgbClr val="FF0000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方正大标宋简体" panose="03000509000000000000" pitchFamily="65" charset="-122"/>
                  <a:ea typeface="方正大标宋简体" panose="03000509000000000000" pitchFamily="65" charset="-122"/>
                </a:rPr>
                <a:t>风俗习惯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14493500"/>
      </p:ext>
    </p:extLst>
  </p:cSld>
  <p:clrMapOvr>
    <a:masterClrMapping/>
  </p:clrMapOvr>
  <p:transition spd="slow" advClick="0" advTm="2000">
    <p:randomBar dir="vert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7B2F649A-8A34-46DA-AFC9-7F9952B2E36F}"/>
              </a:ext>
            </a:extLst>
          </p:cNvPr>
          <p:cNvSpPr/>
          <p:nvPr/>
        </p:nvSpPr>
        <p:spPr>
          <a:xfrm>
            <a:off x="1440366" y="242796"/>
            <a:ext cx="249299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800" spc="-300"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风俗习惯</a:t>
            </a:r>
            <a:endParaRPr lang="zh-CN" altLang="en-US" sz="4800" spc="-300" dirty="0">
              <a:solidFill>
                <a:srgbClr val="FF0000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方正大标宋简体" panose="03000509000000000000" pitchFamily="65" charset="-122"/>
              <a:ea typeface="方正大标宋简体" panose="03000509000000000000" pitchFamily="65" charset="-122"/>
            </a:endParaRPr>
          </a:p>
        </p:txBody>
      </p:sp>
      <p:pic>
        <p:nvPicPr>
          <p:cNvPr id="3" name="PA_图片 49">
            <a:extLst>
              <a:ext uri="{FF2B5EF4-FFF2-40B4-BE49-F238E27FC236}">
                <a16:creationId xmlns:a16="http://schemas.microsoft.com/office/drawing/2014/main" xmlns="" id="{B7096B9E-C3C9-4CC5-BBDE-CE04ED6428B0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67684" y="-280154"/>
            <a:ext cx="1893029" cy="3374076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xmlns="" id="{E751A0BB-07A9-456C-9570-2EEB841AFA40}"/>
              </a:ext>
            </a:extLst>
          </p:cNvPr>
          <p:cNvSpPr/>
          <p:nvPr/>
        </p:nvSpPr>
        <p:spPr>
          <a:xfrm>
            <a:off x="4839031" y="858640"/>
            <a:ext cx="187743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spc="-300" dirty="0"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传统民俗</a:t>
            </a: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78E365AF-FFAA-4096-B308-DFA77597FC7B}"/>
              </a:ext>
            </a:extLst>
          </p:cNvPr>
          <p:cNvCxnSpPr/>
          <p:nvPr/>
        </p:nvCxnSpPr>
        <p:spPr>
          <a:xfrm>
            <a:off x="5472949" y="1504971"/>
            <a:ext cx="609600" cy="0"/>
          </a:xfrm>
          <a:prstGeom prst="line">
            <a:avLst/>
          </a:prstGeom>
          <a:ln w="25400">
            <a:solidFill>
              <a:srgbClr val="C9121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5FE76BC0-4B92-45F1-AF23-303FC1F3132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3824" y="1504971"/>
            <a:ext cx="3710203" cy="3712410"/>
          </a:xfrm>
          <a:prstGeom prst="rect">
            <a:avLst/>
          </a:prstGeom>
        </p:spPr>
      </p:pic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6986107F-5B7A-4B08-8578-4CF508F840E1}"/>
              </a:ext>
            </a:extLst>
          </p:cNvPr>
          <p:cNvGrpSpPr/>
          <p:nvPr/>
        </p:nvGrpSpPr>
        <p:grpSpPr>
          <a:xfrm>
            <a:off x="727094" y="1719024"/>
            <a:ext cx="6784992" cy="830997"/>
            <a:chOff x="1228375" y="2386187"/>
            <a:chExt cx="6784992" cy="830997"/>
          </a:xfrm>
        </p:grpSpPr>
        <p:sp>
          <p:nvSpPr>
            <p:cNvPr id="8" name="矩形 7">
              <a:extLst>
                <a:ext uri="{FF2B5EF4-FFF2-40B4-BE49-F238E27FC236}">
                  <a16:creationId xmlns:a16="http://schemas.microsoft.com/office/drawing/2014/main" xmlns="" id="{ACD1A474-0683-4484-BB22-374A887A2FE4}"/>
                </a:ext>
              </a:extLst>
            </p:cNvPr>
            <p:cNvSpPr/>
            <p:nvPr/>
          </p:nvSpPr>
          <p:spPr>
            <a:xfrm>
              <a:off x="1228375" y="2570854"/>
              <a:ext cx="141577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solidFill>
                    <a:srgbClr val="FF0000"/>
                  </a:solidFill>
                  <a:latin typeface="方正大标宋简体" panose="03000509000000000000" pitchFamily="65" charset="-122"/>
                  <a:ea typeface="方正大标宋简体" panose="03000509000000000000" pitchFamily="65" charset="-122"/>
                </a:rPr>
                <a:t>辞旧迎新</a:t>
              </a:r>
            </a:p>
          </p:txBody>
        </p: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xmlns="" id="{72B92768-7F79-4214-BD76-6B32C3E284B8}"/>
                </a:ext>
              </a:extLst>
            </p:cNvPr>
            <p:cNvCxnSpPr/>
            <p:nvPr/>
          </p:nvCxnSpPr>
          <p:spPr>
            <a:xfrm>
              <a:off x="2644147" y="2801686"/>
              <a:ext cx="406400" cy="0"/>
            </a:xfrm>
            <a:prstGeom prst="line">
              <a:avLst/>
            </a:prstGeom>
            <a:ln>
              <a:solidFill>
                <a:srgbClr val="C9121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FB8D7D2B-9338-4BAE-9202-090B87937CAD}"/>
                </a:ext>
              </a:extLst>
            </p:cNvPr>
            <p:cNvSpPr/>
            <p:nvPr/>
          </p:nvSpPr>
          <p:spPr>
            <a:xfrm>
              <a:off x="3190199" y="2386187"/>
              <a:ext cx="4823168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Clr>
                  <a:srgbClr val="F3D475"/>
                </a:buClr>
              </a:pPr>
              <a:r>
                <a:rPr lang="zh-CN" altLang="en-US" sz="1600" dirty="0">
                  <a:solidFill>
                    <a:srgbClr val="FF0000"/>
                  </a:solidFill>
                  <a:latin typeface="+mn-ea"/>
                </a:rPr>
                <a:t>从腊月二十三小年节起，人们便开始扫房屋、洗头沐浴、准备年节器具等</a:t>
              </a: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705E5DAF-4BE6-4182-B3BC-3611B8CFA5B0}"/>
              </a:ext>
            </a:extLst>
          </p:cNvPr>
          <p:cNvGrpSpPr/>
          <p:nvPr/>
        </p:nvGrpSpPr>
        <p:grpSpPr>
          <a:xfrm>
            <a:off x="727094" y="2662006"/>
            <a:ext cx="6784992" cy="1027397"/>
            <a:chOff x="1228375" y="3329169"/>
            <a:chExt cx="6784992" cy="1027397"/>
          </a:xfrm>
        </p:grpSpPr>
        <p:sp>
          <p:nvSpPr>
            <p:cNvPr id="12" name="矩形 11">
              <a:extLst>
                <a:ext uri="{FF2B5EF4-FFF2-40B4-BE49-F238E27FC236}">
                  <a16:creationId xmlns:a16="http://schemas.microsoft.com/office/drawing/2014/main" xmlns="" id="{D721C4AD-C1AF-4D5A-A5B8-0CAFAA5039EB}"/>
                </a:ext>
              </a:extLst>
            </p:cNvPr>
            <p:cNvSpPr/>
            <p:nvPr/>
          </p:nvSpPr>
          <p:spPr>
            <a:xfrm>
              <a:off x="1228375" y="3612035"/>
              <a:ext cx="141577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solidFill>
                    <a:srgbClr val="FF0000"/>
                  </a:solidFill>
                  <a:latin typeface="方正大标宋简体" panose="03000509000000000000" pitchFamily="65" charset="-122"/>
                  <a:ea typeface="方正大标宋简体" panose="03000509000000000000" pitchFamily="65" charset="-122"/>
                </a:rPr>
                <a:t>祭祝祈年</a:t>
              </a:r>
            </a:p>
          </p:txBody>
        </p:sp>
        <p:cxnSp>
          <p:nvCxnSpPr>
            <p:cNvPr id="13" name="直接连接符 12">
              <a:extLst>
                <a:ext uri="{FF2B5EF4-FFF2-40B4-BE49-F238E27FC236}">
                  <a16:creationId xmlns:a16="http://schemas.microsoft.com/office/drawing/2014/main" xmlns="" id="{8DF06310-472B-4913-859E-31ED64D7E4EA}"/>
                </a:ext>
              </a:extLst>
            </p:cNvPr>
            <p:cNvCxnSpPr/>
            <p:nvPr/>
          </p:nvCxnSpPr>
          <p:spPr>
            <a:xfrm>
              <a:off x="2644147" y="3842867"/>
              <a:ext cx="406400" cy="0"/>
            </a:xfrm>
            <a:prstGeom prst="line">
              <a:avLst/>
            </a:prstGeom>
            <a:ln>
              <a:solidFill>
                <a:srgbClr val="C9121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EE945C94-4A1B-457E-A634-D9D8DBA6BFA2}"/>
                </a:ext>
              </a:extLst>
            </p:cNvPr>
            <p:cNvSpPr/>
            <p:nvPr/>
          </p:nvSpPr>
          <p:spPr>
            <a:xfrm>
              <a:off x="3190199" y="3329169"/>
              <a:ext cx="4823168" cy="10273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  <a:buClr>
                  <a:srgbClr val="F3D475"/>
                </a:buClr>
              </a:pPr>
              <a:r>
                <a:rPr lang="zh-CN" altLang="en-US" sz="1600" dirty="0">
                  <a:solidFill>
                    <a:srgbClr val="FF0000"/>
                  </a:solidFill>
                  <a:latin typeface="+mn-ea"/>
                </a:rPr>
                <a:t>如灶神、门神、财神、喜神、井神等诸路神明，在春节期间，都备享人间香火。人们借此酬谢诸神过去的关照，并祈愿在新的一年中能得到更多的福佑</a:t>
              </a: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08EEBCA5-1201-41F5-ADFC-F9CD81A94BC5}"/>
              </a:ext>
            </a:extLst>
          </p:cNvPr>
          <p:cNvGrpSpPr/>
          <p:nvPr/>
        </p:nvGrpSpPr>
        <p:grpSpPr>
          <a:xfrm>
            <a:off x="727094" y="3835055"/>
            <a:ext cx="6784992" cy="732508"/>
            <a:chOff x="1228375" y="4502218"/>
            <a:chExt cx="6784992" cy="732508"/>
          </a:xfrm>
        </p:grpSpPr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="" id="{5E468CAC-8516-408F-BDFC-69EAFFA2B5FC}"/>
                </a:ext>
              </a:extLst>
            </p:cNvPr>
            <p:cNvSpPr/>
            <p:nvPr/>
          </p:nvSpPr>
          <p:spPr>
            <a:xfrm>
              <a:off x="1228375" y="4625041"/>
              <a:ext cx="141577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>
                  <a:solidFill>
                    <a:srgbClr val="FF0000"/>
                  </a:solidFill>
                  <a:latin typeface="方正大标宋简体" panose="03000509000000000000" pitchFamily="65" charset="-122"/>
                  <a:ea typeface="方正大标宋简体" panose="03000509000000000000" pitchFamily="65" charset="-122"/>
                </a:rPr>
                <a:t>合家团圆</a:t>
              </a:r>
              <a:endParaRPr lang="zh-CN" altLang="en-US" sz="2400" dirty="0">
                <a:solidFill>
                  <a:srgbClr val="FF0000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</a:endParaRPr>
            </a:p>
          </p:txBody>
        </p:sp>
        <p:cxnSp>
          <p:nvCxnSpPr>
            <p:cNvPr id="17" name="直接连接符 16">
              <a:extLst>
                <a:ext uri="{FF2B5EF4-FFF2-40B4-BE49-F238E27FC236}">
                  <a16:creationId xmlns:a16="http://schemas.microsoft.com/office/drawing/2014/main" xmlns="" id="{3895CC88-448D-4267-B45E-D7ACB0F64A75}"/>
                </a:ext>
              </a:extLst>
            </p:cNvPr>
            <p:cNvCxnSpPr/>
            <p:nvPr/>
          </p:nvCxnSpPr>
          <p:spPr>
            <a:xfrm>
              <a:off x="2644147" y="4855873"/>
              <a:ext cx="406400" cy="0"/>
            </a:xfrm>
            <a:prstGeom prst="line">
              <a:avLst/>
            </a:prstGeom>
            <a:ln>
              <a:solidFill>
                <a:srgbClr val="C9121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矩形 17">
              <a:extLst>
                <a:ext uri="{FF2B5EF4-FFF2-40B4-BE49-F238E27FC236}">
                  <a16:creationId xmlns:a16="http://schemas.microsoft.com/office/drawing/2014/main" xmlns="" id="{DED47CE5-C43F-4BBF-A444-BED8E5F54E95}"/>
                </a:ext>
              </a:extLst>
            </p:cNvPr>
            <p:cNvSpPr/>
            <p:nvPr/>
          </p:nvSpPr>
          <p:spPr>
            <a:xfrm>
              <a:off x="3190199" y="4502218"/>
              <a:ext cx="4823168" cy="7325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  <a:buClr>
                  <a:srgbClr val="F3D475"/>
                </a:buClr>
              </a:pPr>
              <a:r>
                <a:rPr lang="zh-CN" altLang="en-US" sz="1600">
                  <a:solidFill>
                    <a:srgbClr val="FF0000"/>
                  </a:solidFill>
                  <a:latin typeface="+mn-ea"/>
                </a:rPr>
                <a:t>除夕，全家欢聚一堂，吃罢“团年饭”，长辈给孩子们分发“压岁钱”，一家人团坐“守岁”。</a:t>
              </a:r>
              <a:endParaRPr lang="zh-CN" altLang="en-US" sz="1600" dirty="0">
                <a:solidFill>
                  <a:srgbClr val="FF0000"/>
                </a:solidFill>
                <a:latin typeface="+mn-ea"/>
              </a:endParaRP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EE4CACBF-3907-4978-B597-61E450FEA4C4}"/>
              </a:ext>
            </a:extLst>
          </p:cNvPr>
          <p:cNvGrpSpPr/>
          <p:nvPr/>
        </p:nvGrpSpPr>
        <p:grpSpPr>
          <a:xfrm>
            <a:off x="727094" y="4650375"/>
            <a:ext cx="6784992" cy="732508"/>
            <a:chOff x="1228375" y="5317538"/>
            <a:chExt cx="6784992" cy="732508"/>
          </a:xfrm>
        </p:grpSpPr>
        <p:sp>
          <p:nvSpPr>
            <p:cNvPr id="20" name="矩形 19">
              <a:extLst>
                <a:ext uri="{FF2B5EF4-FFF2-40B4-BE49-F238E27FC236}">
                  <a16:creationId xmlns:a16="http://schemas.microsoft.com/office/drawing/2014/main" xmlns="" id="{07B4144C-2958-4B2A-ABFD-36EE19CF284A}"/>
                </a:ext>
              </a:extLst>
            </p:cNvPr>
            <p:cNvSpPr/>
            <p:nvPr/>
          </p:nvSpPr>
          <p:spPr>
            <a:xfrm>
              <a:off x="1228375" y="5440361"/>
              <a:ext cx="141577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>
                  <a:solidFill>
                    <a:srgbClr val="FF0000"/>
                  </a:solidFill>
                  <a:latin typeface="方正大标宋简体" panose="03000509000000000000" pitchFamily="65" charset="-122"/>
                  <a:ea typeface="方正大标宋简体" panose="03000509000000000000" pitchFamily="65" charset="-122"/>
                </a:rPr>
                <a:t>娱乐狂欢</a:t>
              </a:r>
              <a:endParaRPr lang="zh-CN" altLang="en-US" sz="2400" dirty="0">
                <a:solidFill>
                  <a:srgbClr val="FF0000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</a:endParaRPr>
            </a:p>
          </p:txBody>
        </p:sp>
        <p:cxnSp>
          <p:nvCxnSpPr>
            <p:cNvPr id="21" name="直接连接符 20">
              <a:extLst>
                <a:ext uri="{FF2B5EF4-FFF2-40B4-BE49-F238E27FC236}">
                  <a16:creationId xmlns:a16="http://schemas.microsoft.com/office/drawing/2014/main" xmlns="" id="{A029D20C-E227-4AF7-A0B0-E9E36B3847E1}"/>
                </a:ext>
              </a:extLst>
            </p:cNvPr>
            <p:cNvCxnSpPr/>
            <p:nvPr/>
          </p:nvCxnSpPr>
          <p:spPr>
            <a:xfrm>
              <a:off x="2644147" y="5671193"/>
              <a:ext cx="406400" cy="0"/>
            </a:xfrm>
            <a:prstGeom prst="line">
              <a:avLst/>
            </a:prstGeom>
            <a:ln>
              <a:solidFill>
                <a:srgbClr val="C9121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矩形 21">
              <a:extLst>
                <a:ext uri="{FF2B5EF4-FFF2-40B4-BE49-F238E27FC236}">
                  <a16:creationId xmlns:a16="http://schemas.microsoft.com/office/drawing/2014/main" xmlns="" id="{D7F8A8CA-31D1-4E48-A43E-D3D0CC52B2E8}"/>
                </a:ext>
              </a:extLst>
            </p:cNvPr>
            <p:cNvSpPr/>
            <p:nvPr/>
          </p:nvSpPr>
          <p:spPr>
            <a:xfrm>
              <a:off x="3190199" y="5317538"/>
              <a:ext cx="4823168" cy="7325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  <a:buClr>
                  <a:srgbClr val="F3D475"/>
                </a:buClr>
              </a:pPr>
              <a:r>
                <a:rPr lang="zh-CN" altLang="en-US" sz="1600" dirty="0">
                  <a:solidFill>
                    <a:srgbClr val="FF0000"/>
                  </a:solidFill>
                  <a:latin typeface="+mn-ea"/>
                </a:rPr>
                <a:t>耍狮子、舞龙灯、扭秧歌、踩高跷、杂耍诸戏等，为新春佳节增添了浓郁的喜庆气氛。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99381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decel="10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decel="10000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decel="10000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F5B7BF7B-C1CF-4BB3-8EB2-EFB3B615D6CB}"/>
              </a:ext>
            </a:extLst>
          </p:cNvPr>
          <p:cNvSpPr/>
          <p:nvPr/>
        </p:nvSpPr>
        <p:spPr>
          <a:xfrm>
            <a:off x="1440366" y="242796"/>
            <a:ext cx="249299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800" spc="-300"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风俗习惯</a:t>
            </a:r>
            <a:endParaRPr lang="zh-CN" altLang="en-US" sz="4800" spc="-300" dirty="0">
              <a:solidFill>
                <a:srgbClr val="FF0000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方正大标宋简体" panose="03000509000000000000" pitchFamily="65" charset="-122"/>
              <a:ea typeface="方正大标宋简体" panose="03000509000000000000" pitchFamily="65" charset="-122"/>
            </a:endParaRPr>
          </a:p>
        </p:txBody>
      </p:sp>
      <p:pic>
        <p:nvPicPr>
          <p:cNvPr id="3" name="PA_图片 49">
            <a:extLst>
              <a:ext uri="{FF2B5EF4-FFF2-40B4-BE49-F238E27FC236}">
                <a16:creationId xmlns:a16="http://schemas.microsoft.com/office/drawing/2014/main" xmlns="" id="{F56F4184-8A02-4294-B668-393ED1AFDB00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47199" y="-336812"/>
            <a:ext cx="1893029" cy="3374076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xmlns="" id="{3ED12DE7-6C29-4B20-B477-01E4A2651804}"/>
              </a:ext>
            </a:extLst>
          </p:cNvPr>
          <p:cNvSpPr/>
          <p:nvPr/>
        </p:nvSpPr>
        <p:spPr>
          <a:xfrm>
            <a:off x="5157281" y="933580"/>
            <a:ext cx="187743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600" spc="-300" dirty="0"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扫尘</a:t>
            </a: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BFC5046E-69C7-4444-86C3-7913A63A2707}"/>
              </a:ext>
            </a:extLst>
          </p:cNvPr>
          <p:cNvCxnSpPr/>
          <p:nvPr/>
        </p:nvCxnSpPr>
        <p:spPr>
          <a:xfrm>
            <a:off x="5791199" y="1729753"/>
            <a:ext cx="609600" cy="0"/>
          </a:xfrm>
          <a:prstGeom prst="line">
            <a:avLst/>
          </a:prstGeom>
          <a:ln w="25400">
            <a:solidFill>
              <a:srgbClr val="C9121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 descr="图片包含 文字&#10;&#10;已生成高可信度的说明">
            <a:extLst>
              <a:ext uri="{FF2B5EF4-FFF2-40B4-BE49-F238E27FC236}">
                <a16:creationId xmlns:a16="http://schemas.microsoft.com/office/drawing/2014/main" xmlns="" id="{D54984A4-F02A-4CE3-AE56-6210686C0B1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9727" y="1916088"/>
            <a:ext cx="2876713" cy="3043948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xmlns="" id="{989380BD-2A54-4A5D-B5E8-7231AC28D99B}"/>
              </a:ext>
            </a:extLst>
          </p:cNvPr>
          <p:cNvSpPr/>
          <p:nvPr/>
        </p:nvSpPr>
        <p:spPr>
          <a:xfrm>
            <a:off x="4339159" y="2390355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辞旧迎新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E7739789-EB6D-4C76-AB7B-CF007219D88E}"/>
              </a:ext>
            </a:extLst>
          </p:cNvPr>
          <p:cNvSpPr/>
          <p:nvPr/>
        </p:nvSpPr>
        <p:spPr>
          <a:xfrm>
            <a:off x="4339158" y="2964296"/>
            <a:ext cx="705455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3D475"/>
              </a:buClr>
            </a:pPr>
            <a:r>
              <a:rPr lang="zh-CN" altLang="en-US" sz="1600" dirty="0">
                <a:solidFill>
                  <a:srgbClr val="FF0000"/>
                </a:solidFill>
                <a:latin typeface="+mn-ea"/>
              </a:rPr>
              <a:t>据</a:t>
            </a:r>
            <a:r>
              <a:rPr lang="en-US" altLang="zh-CN" sz="1600" dirty="0">
                <a:solidFill>
                  <a:srgbClr val="FF0000"/>
                </a:solidFill>
                <a:latin typeface="+mn-ea"/>
              </a:rPr>
              <a:t>《</a:t>
            </a:r>
            <a:r>
              <a:rPr lang="zh-CN" altLang="en-US" sz="1600" dirty="0">
                <a:solidFill>
                  <a:srgbClr val="FF0000"/>
                </a:solidFill>
                <a:latin typeface="+mn-ea"/>
              </a:rPr>
              <a:t>吕氏春秋</a:t>
            </a:r>
            <a:r>
              <a:rPr lang="en-US" altLang="zh-CN" sz="1600" dirty="0">
                <a:solidFill>
                  <a:srgbClr val="FF0000"/>
                </a:solidFill>
                <a:latin typeface="+mn-ea"/>
              </a:rPr>
              <a:t>》</a:t>
            </a:r>
            <a:r>
              <a:rPr lang="zh-CN" altLang="en-US" sz="1600" dirty="0">
                <a:solidFill>
                  <a:srgbClr val="FF0000"/>
                </a:solidFill>
                <a:latin typeface="+mn-ea"/>
              </a:rPr>
              <a:t>记载，中国在尧舜时代就有春节扫尘的风俗。</a:t>
            </a:r>
            <a:endParaRPr lang="en-US" altLang="zh-CN" sz="1600" dirty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150000"/>
              </a:lnSpc>
              <a:buClr>
                <a:srgbClr val="F3D475"/>
              </a:buClr>
            </a:pPr>
            <a:r>
              <a:rPr lang="zh-CN" altLang="en-US" sz="1600" dirty="0">
                <a:solidFill>
                  <a:srgbClr val="FF0000"/>
                </a:solidFill>
                <a:latin typeface="+mn-ea"/>
              </a:rPr>
              <a:t>按民间的说法：因“尘”与“陈”谐音，新春扫尘有“除陈布新”的涵义，其用意是要把一切穷运、晦气统统扫出门。每逢春节来临，家家户户都要打扫环境，清洗各种器具，拆洗被褥窗帘，洒扫六闾庭院，掸拂尘垢蛛网，疏浚明渠暗沟。</a:t>
            </a:r>
          </a:p>
          <a:p>
            <a:pPr>
              <a:lnSpc>
                <a:spcPct val="150000"/>
              </a:lnSpc>
              <a:buClr>
                <a:srgbClr val="F3D475"/>
              </a:buClr>
            </a:pPr>
            <a:r>
              <a:rPr lang="zh-CN" altLang="en-US" sz="1600" dirty="0">
                <a:solidFill>
                  <a:srgbClr val="FF0000"/>
                </a:solidFill>
                <a:latin typeface="+mn-ea"/>
              </a:rPr>
              <a:t>到处洋溢着欢欢喜喜搞卫生、干干净净迎新春的欢乐气氛。</a:t>
            </a:r>
          </a:p>
        </p:txBody>
      </p:sp>
    </p:spTree>
    <p:extLst>
      <p:ext uri="{BB962C8B-B14F-4D97-AF65-F5344CB8AC3E}">
        <p14:creationId xmlns:p14="http://schemas.microsoft.com/office/powerpoint/2010/main" val="294106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5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5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F22331D4-27F7-4D25-AC69-D181FB99FDDA}"/>
              </a:ext>
            </a:extLst>
          </p:cNvPr>
          <p:cNvSpPr/>
          <p:nvPr/>
        </p:nvSpPr>
        <p:spPr>
          <a:xfrm>
            <a:off x="1440366" y="242796"/>
            <a:ext cx="249299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800" spc="-300"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风俗习惯</a:t>
            </a:r>
            <a:endParaRPr lang="zh-CN" altLang="en-US" sz="4800" spc="-300" dirty="0">
              <a:solidFill>
                <a:srgbClr val="FF0000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方正大标宋简体" panose="03000509000000000000" pitchFamily="65" charset="-122"/>
              <a:ea typeface="方正大标宋简体" panose="03000509000000000000" pitchFamily="65" charset="-122"/>
            </a:endParaRPr>
          </a:p>
        </p:txBody>
      </p:sp>
      <p:pic>
        <p:nvPicPr>
          <p:cNvPr id="3" name="PA_图片 49">
            <a:extLst>
              <a:ext uri="{FF2B5EF4-FFF2-40B4-BE49-F238E27FC236}">
                <a16:creationId xmlns:a16="http://schemas.microsoft.com/office/drawing/2014/main" xmlns="" id="{655D1361-CA77-40BE-A657-346FB514A9F1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47200" y="-241145"/>
            <a:ext cx="1893029" cy="3374076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xmlns="" id="{FE25519F-D2D8-4347-9FC6-CF02E5FA4385}"/>
              </a:ext>
            </a:extLst>
          </p:cNvPr>
          <p:cNvSpPr/>
          <p:nvPr/>
        </p:nvSpPr>
        <p:spPr>
          <a:xfrm>
            <a:off x="5157280" y="1073793"/>
            <a:ext cx="187743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600" spc="-300" dirty="0"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办年货</a:t>
            </a: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F204A47D-9A6A-4EB8-BC25-26D4F8978DEA}"/>
              </a:ext>
            </a:extLst>
          </p:cNvPr>
          <p:cNvCxnSpPr/>
          <p:nvPr/>
        </p:nvCxnSpPr>
        <p:spPr>
          <a:xfrm>
            <a:off x="5791198" y="1869966"/>
            <a:ext cx="609600" cy="0"/>
          </a:xfrm>
          <a:prstGeom prst="line">
            <a:avLst/>
          </a:prstGeom>
          <a:ln w="25400">
            <a:solidFill>
              <a:srgbClr val="C9121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 descr="图片包含 螃蟹, 节肢动物, 无脊椎动物, 动物&#10;&#10;已生成极高可信度的说明">
            <a:extLst>
              <a:ext uri="{FF2B5EF4-FFF2-40B4-BE49-F238E27FC236}">
                <a16:creationId xmlns:a16="http://schemas.microsoft.com/office/drawing/2014/main" xmlns="" id="{63780102-C1D7-48FB-8C1D-A47586B244D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828477" y="1276465"/>
            <a:ext cx="2510681" cy="3712932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xmlns="" id="{562BB0D5-EFDC-4C7A-A53C-8DB4464996D8}"/>
              </a:ext>
            </a:extLst>
          </p:cNvPr>
          <p:cNvSpPr/>
          <p:nvPr/>
        </p:nvSpPr>
        <p:spPr>
          <a:xfrm>
            <a:off x="4339160" y="2348101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“年货”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42830266-1A56-4634-BF12-0F3D7D683B67}"/>
              </a:ext>
            </a:extLst>
          </p:cNvPr>
          <p:cNvSpPr/>
          <p:nvPr/>
        </p:nvSpPr>
        <p:spPr>
          <a:xfrm>
            <a:off x="4339159" y="2922042"/>
            <a:ext cx="705455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3D475"/>
              </a:buClr>
            </a:pPr>
            <a:r>
              <a:rPr lang="zh-CN" altLang="en-US" sz="1600" dirty="0">
                <a:solidFill>
                  <a:srgbClr val="FF0000"/>
                </a:solidFill>
                <a:latin typeface="+mn-ea"/>
              </a:rPr>
              <a:t>春联，福字，新衣服，过年期间的食品（过年市场多不开门）。办年货是中国人过春节的一项重要活动。与过去相比，中国人办年货的方式变得更加现代，不拘泥于传统。</a:t>
            </a:r>
          </a:p>
          <a:p>
            <a:pPr>
              <a:lnSpc>
                <a:spcPct val="150000"/>
              </a:lnSpc>
              <a:buClr>
                <a:srgbClr val="F3D475"/>
              </a:buClr>
            </a:pPr>
            <a:r>
              <a:rPr lang="zh-CN" altLang="en-US" sz="1600" dirty="0">
                <a:solidFill>
                  <a:srgbClr val="FF0000"/>
                </a:solidFill>
                <a:latin typeface="+mn-ea"/>
              </a:rPr>
              <a:t>山西地方有个特别的年货：刷子和筷子每年必买，谐音‘快发’之意。</a:t>
            </a:r>
          </a:p>
        </p:txBody>
      </p:sp>
    </p:spTree>
    <p:extLst>
      <p:ext uri="{BB962C8B-B14F-4D97-AF65-F5344CB8AC3E}">
        <p14:creationId xmlns:p14="http://schemas.microsoft.com/office/powerpoint/2010/main" val="3320825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5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5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BD08CF54-304F-46F3-BE34-D9FB4155C4B1}"/>
              </a:ext>
            </a:extLst>
          </p:cNvPr>
          <p:cNvSpPr/>
          <p:nvPr/>
        </p:nvSpPr>
        <p:spPr>
          <a:xfrm>
            <a:off x="1440366" y="242796"/>
            <a:ext cx="249299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800" spc="-300"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风俗习惯</a:t>
            </a:r>
            <a:endParaRPr lang="zh-CN" altLang="en-US" sz="4800" spc="-300" dirty="0">
              <a:solidFill>
                <a:srgbClr val="FF0000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方正大标宋简体" panose="03000509000000000000" pitchFamily="65" charset="-122"/>
              <a:ea typeface="方正大标宋简体" panose="03000509000000000000" pitchFamily="65" charset="-122"/>
            </a:endParaRPr>
          </a:p>
        </p:txBody>
      </p:sp>
      <p:pic>
        <p:nvPicPr>
          <p:cNvPr id="3" name="PA_图片 49">
            <a:extLst>
              <a:ext uri="{FF2B5EF4-FFF2-40B4-BE49-F238E27FC236}">
                <a16:creationId xmlns:a16="http://schemas.microsoft.com/office/drawing/2014/main" xmlns="" id="{05DB4E6B-96E5-4330-8F05-81C0FAB4E30E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76014" y="-301242"/>
            <a:ext cx="1893029" cy="3374076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xmlns="" id="{A78A9632-D59D-44BA-ACE5-43A50DEECC2D}"/>
              </a:ext>
            </a:extLst>
          </p:cNvPr>
          <p:cNvSpPr/>
          <p:nvPr/>
        </p:nvSpPr>
        <p:spPr>
          <a:xfrm>
            <a:off x="4739268" y="1062630"/>
            <a:ext cx="187743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600" spc="-300" dirty="0"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贴春联</a:t>
            </a: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A3624A61-EE79-4FEC-9D68-853B0BCF2D41}"/>
              </a:ext>
            </a:extLst>
          </p:cNvPr>
          <p:cNvCxnSpPr/>
          <p:nvPr/>
        </p:nvCxnSpPr>
        <p:spPr>
          <a:xfrm>
            <a:off x="5373186" y="1858803"/>
            <a:ext cx="609600" cy="0"/>
          </a:xfrm>
          <a:prstGeom prst="line">
            <a:avLst/>
          </a:prstGeom>
          <a:ln w="25400">
            <a:solidFill>
              <a:srgbClr val="C9121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7FEB46EF-3C57-4C77-8B60-5FB2010E36F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45527" y="1444441"/>
            <a:ext cx="1882667" cy="3795486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xmlns="" id="{AD9E86C5-9EE1-4D46-9408-E4597083C012}"/>
              </a:ext>
            </a:extLst>
          </p:cNvPr>
          <p:cNvSpPr/>
          <p:nvPr/>
        </p:nvSpPr>
        <p:spPr>
          <a:xfrm>
            <a:off x="4097112" y="2152591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对联</a:t>
            </a:r>
            <a:endParaRPr lang="zh-CN" altLang="en-US" sz="2400" dirty="0">
              <a:solidFill>
                <a:srgbClr val="FF0000"/>
              </a:solidFill>
              <a:latin typeface="方正大标宋简体" panose="03000509000000000000" pitchFamily="65" charset="-122"/>
              <a:ea typeface="方正大标宋简体" panose="03000509000000000000" pitchFamily="65" charset="-122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D723CE11-FD25-4EB5-A921-F5A2ADD74402}"/>
              </a:ext>
            </a:extLst>
          </p:cNvPr>
          <p:cNvSpPr/>
          <p:nvPr/>
        </p:nvSpPr>
        <p:spPr>
          <a:xfrm>
            <a:off x="4097111" y="2726532"/>
            <a:ext cx="705455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3D475"/>
              </a:buClr>
            </a:pPr>
            <a:r>
              <a:rPr lang="zh-CN" altLang="en-US" sz="1600" dirty="0">
                <a:solidFill>
                  <a:srgbClr val="FF0000"/>
                </a:solidFill>
                <a:latin typeface="+mn-ea"/>
              </a:rPr>
              <a:t>对联又称对偶、门对、春贴、春联、对子、桃符、楹联</a:t>
            </a:r>
            <a:r>
              <a:rPr lang="en-US" altLang="zh-CN" sz="1600" dirty="0">
                <a:solidFill>
                  <a:srgbClr val="FF0000"/>
                </a:solidFill>
                <a:latin typeface="+mn-ea"/>
              </a:rPr>
              <a:t>(</a:t>
            </a:r>
            <a:r>
              <a:rPr lang="zh-CN" altLang="en-US" sz="1600" dirty="0">
                <a:solidFill>
                  <a:srgbClr val="FF0000"/>
                </a:solidFill>
                <a:latin typeface="+mn-ea"/>
              </a:rPr>
              <a:t>因古时多悬挂于楼堂宅殿的楹柱而得名</a:t>
            </a:r>
            <a:r>
              <a:rPr lang="en-US" altLang="zh-CN" sz="1600" dirty="0">
                <a:solidFill>
                  <a:srgbClr val="FF0000"/>
                </a:solidFill>
                <a:latin typeface="+mn-ea"/>
              </a:rPr>
              <a:t>)</a:t>
            </a:r>
            <a:r>
              <a:rPr lang="zh-CN" altLang="en-US" sz="1600" dirty="0">
                <a:solidFill>
                  <a:srgbClr val="FF0000"/>
                </a:solidFill>
                <a:latin typeface="+mn-ea"/>
              </a:rPr>
              <a:t>等，是一种对偶文学，起源于桃符。是写在纸、布上或刻在竹子、木头、柱子上的对偶语句。言简意深，对仗工整，平仄协调，字数相同，结构相同，是中文语言的独特的艺术形式。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EF8D3AE8-BC83-4F53-A265-54B761472752}"/>
              </a:ext>
            </a:extLst>
          </p:cNvPr>
          <p:cNvSpPr/>
          <p:nvPr/>
        </p:nvSpPr>
        <p:spPr>
          <a:xfrm>
            <a:off x="4097112" y="4381391"/>
            <a:ext cx="7054556" cy="4241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3D475"/>
              </a:buClr>
            </a:pPr>
            <a:r>
              <a:rPr lang="zh-CN" altLang="en-US" sz="1600" dirty="0">
                <a:solidFill>
                  <a:srgbClr val="FF0000"/>
                </a:solidFill>
                <a:latin typeface="+mn-ea"/>
              </a:rPr>
              <a:t>对联是中国传统文化的瑰宝，有历史记载的最早对联出现在三国时代。</a:t>
            </a:r>
          </a:p>
        </p:txBody>
      </p:sp>
    </p:spTree>
    <p:extLst>
      <p:ext uri="{BB962C8B-B14F-4D97-AF65-F5344CB8AC3E}">
        <p14:creationId xmlns:p14="http://schemas.microsoft.com/office/powerpoint/2010/main" val="3793919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5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5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15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9D308935-A726-49CB-99FA-8200FEE5908C}"/>
              </a:ext>
            </a:extLst>
          </p:cNvPr>
          <p:cNvSpPr/>
          <p:nvPr/>
        </p:nvSpPr>
        <p:spPr>
          <a:xfrm>
            <a:off x="1440366" y="242796"/>
            <a:ext cx="249299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800" spc="-300"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风俗习惯</a:t>
            </a:r>
            <a:endParaRPr lang="zh-CN" altLang="en-US" sz="4800" spc="-300" dirty="0">
              <a:solidFill>
                <a:srgbClr val="FF0000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方正大标宋简体" panose="03000509000000000000" pitchFamily="65" charset="-122"/>
              <a:ea typeface="方正大标宋简体" panose="03000509000000000000" pitchFamily="65" charset="-122"/>
            </a:endParaRPr>
          </a:p>
        </p:txBody>
      </p:sp>
      <p:pic>
        <p:nvPicPr>
          <p:cNvPr id="3" name="PA_图片 49">
            <a:extLst>
              <a:ext uri="{FF2B5EF4-FFF2-40B4-BE49-F238E27FC236}">
                <a16:creationId xmlns:a16="http://schemas.microsoft.com/office/drawing/2014/main" xmlns="" id="{9C94C768-4EC5-44EB-8C90-A9A085799BE9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98971" y="-304064"/>
            <a:ext cx="1893029" cy="3374076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xmlns="" id="{008387C6-1F57-46B9-BE40-1F4A4B288100}"/>
              </a:ext>
            </a:extLst>
          </p:cNvPr>
          <p:cNvSpPr/>
          <p:nvPr/>
        </p:nvSpPr>
        <p:spPr>
          <a:xfrm>
            <a:off x="4852480" y="1073793"/>
            <a:ext cx="187743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600" spc="-300"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贴年画</a:t>
            </a:r>
            <a:endParaRPr lang="zh-CN" altLang="en-US" sz="3600" spc="-300" dirty="0">
              <a:solidFill>
                <a:srgbClr val="FF0000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方正大标宋简体" panose="03000509000000000000" pitchFamily="65" charset="-122"/>
              <a:ea typeface="方正大标宋简体" panose="03000509000000000000" pitchFamily="65" charset="-122"/>
            </a:endParaRP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496D70FC-D429-40A9-8C80-535F2BC24553}"/>
              </a:ext>
            </a:extLst>
          </p:cNvPr>
          <p:cNvCxnSpPr/>
          <p:nvPr/>
        </p:nvCxnSpPr>
        <p:spPr>
          <a:xfrm>
            <a:off x="5486398" y="1869966"/>
            <a:ext cx="609600" cy="0"/>
          </a:xfrm>
          <a:prstGeom prst="line">
            <a:avLst/>
          </a:prstGeom>
          <a:ln w="25400">
            <a:solidFill>
              <a:srgbClr val="C9121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9082DA2A-DB36-4D40-921C-A00FFCD63280}"/>
              </a:ext>
            </a:extLst>
          </p:cNvPr>
          <p:cNvSpPr/>
          <p:nvPr/>
        </p:nvSpPr>
        <p:spPr>
          <a:xfrm>
            <a:off x="4522212" y="2496071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“门神”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61BE53B2-731B-422B-93C9-31CAC4261E4F}"/>
              </a:ext>
            </a:extLst>
          </p:cNvPr>
          <p:cNvSpPr/>
          <p:nvPr/>
        </p:nvSpPr>
        <p:spPr>
          <a:xfrm>
            <a:off x="4522211" y="3070012"/>
            <a:ext cx="705455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3D475"/>
              </a:buClr>
            </a:pPr>
            <a:r>
              <a:rPr lang="zh-CN" altLang="en-US" sz="1600" dirty="0">
                <a:solidFill>
                  <a:srgbClr val="FF0000"/>
                </a:solidFill>
                <a:latin typeface="+mn-ea"/>
              </a:rPr>
              <a:t>春节挂贴年画在城乡也很普遍，浓黑重彩的年画给千家万户平添了许多兴旺欢乐的喜庆气氛。</a:t>
            </a:r>
            <a:endParaRPr lang="en-US" altLang="zh-CN" sz="1600" dirty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150000"/>
              </a:lnSpc>
              <a:buClr>
                <a:srgbClr val="F3D475"/>
              </a:buClr>
            </a:pPr>
            <a:r>
              <a:rPr lang="zh-CN" altLang="en-US" sz="1600" dirty="0">
                <a:solidFill>
                  <a:srgbClr val="FF0000"/>
                </a:solidFill>
                <a:latin typeface="+mn-ea"/>
              </a:rPr>
              <a:t>年画是中国的一种古老的民间艺术，反映了人民朴素的风俗和信仰，寄托着他们对未来的希望。年画，也和春联一样，起源于“门神”。</a:t>
            </a:r>
          </a:p>
        </p:txBody>
      </p:sp>
      <p:pic>
        <p:nvPicPr>
          <p:cNvPr id="8" name="图片 7" descr="图片包含 文字&#10;&#10;已生成高可信度的说明">
            <a:extLst>
              <a:ext uri="{FF2B5EF4-FFF2-40B4-BE49-F238E27FC236}">
                <a16:creationId xmlns:a16="http://schemas.microsoft.com/office/drawing/2014/main" xmlns="" id="{8DBACAD6-6627-4DD7-89CC-11029AA0D3E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7074" y="2296226"/>
            <a:ext cx="4085137" cy="2377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6648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5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5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2A78C705-9F18-4C0E-B5DC-26BB4C0EE694}"/>
              </a:ext>
            </a:extLst>
          </p:cNvPr>
          <p:cNvSpPr/>
          <p:nvPr/>
        </p:nvSpPr>
        <p:spPr>
          <a:xfrm>
            <a:off x="1440366" y="242796"/>
            <a:ext cx="249299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800" spc="-300"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风俗习惯</a:t>
            </a:r>
            <a:endParaRPr lang="zh-CN" altLang="en-US" sz="4800" spc="-300" dirty="0">
              <a:solidFill>
                <a:srgbClr val="FF0000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方正大标宋简体" panose="03000509000000000000" pitchFamily="65" charset="-122"/>
              <a:ea typeface="方正大标宋简体" panose="03000509000000000000" pitchFamily="65" charset="-122"/>
            </a:endParaRPr>
          </a:p>
        </p:txBody>
      </p:sp>
      <p:pic>
        <p:nvPicPr>
          <p:cNvPr id="3" name="PA_图片 49">
            <a:extLst>
              <a:ext uri="{FF2B5EF4-FFF2-40B4-BE49-F238E27FC236}">
                <a16:creationId xmlns:a16="http://schemas.microsoft.com/office/drawing/2014/main" xmlns="" id="{7A80C670-4500-482C-BDCB-9DA044D6AFF3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90516" y="-248917"/>
            <a:ext cx="1893029" cy="3374076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xmlns="" id="{19288A38-C3D2-4C0F-9ABD-EB2FDAF5AA93}"/>
              </a:ext>
            </a:extLst>
          </p:cNvPr>
          <p:cNvSpPr/>
          <p:nvPr/>
        </p:nvSpPr>
        <p:spPr>
          <a:xfrm>
            <a:off x="4421954" y="1114955"/>
            <a:ext cx="33480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600" spc="-300"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窗花与“福”字</a:t>
            </a:r>
            <a:endParaRPr lang="zh-CN" altLang="en-US" sz="3600" spc="-300" dirty="0">
              <a:solidFill>
                <a:srgbClr val="FF0000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方正大标宋简体" panose="03000509000000000000" pitchFamily="65" charset="-122"/>
              <a:ea typeface="方正大标宋简体" panose="03000509000000000000" pitchFamily="65" charset="-122"/>
            </a:endParaRP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71610BAB-FA31-4D52-AE16-F731CB4F6924}"/>
              </a:ext>
            </a:extLst>
          </p:cNvPr>
          <p:cNvCxnSpPr/>
          <p:nvPr/>
        </p:nvCxnSpPr>
        <p:spPr>
          <a:xfrm>
            <a:off x="5791198" y="1911128"/>
            <a:ext cx="609600" cy="0"/>
          </a:xfrm>
          <a:prstGeom prst="line">
            <a:avLst/>
          </a:prstGeom>
          <a:ln w="25400">
            <a:solidFill>
              <a:srgbClr val="C9121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2803D5D5-4069-44DA-9758-2F04C5B23DF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5020" y="2204351"/>
            <a:ext cx="2884139" cy="2672918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xmlns="" id="{27E695AF-E271-4A8F-804A-321C75EA358D}"/>
              </a:ext>
            </a:extLst>
          </p:cNvPr>
          <p:cNvSpPr/>
          <p:nvPr/>
        </p:nvSpPr>
        <p:spPr>
          <a:xfrm>
            <a:off x="4421955" y="2383423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窗花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FB9DCD67-3A69-4005-A497-8AD7C9544F8D}"/>
              </a:ext>
            </a:extLst>
          </p:cNvPr>
          <p:cNvSpPr/>
          <p:nvPr/>
        </p:nvSpPr>
        <p:spPr>
          <a:xfrm>
            <a:off x="4421954" y="2957364"/>
            <a:ext cx="705455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3D475"/>
              </a:buClr>
            </a:pPr>
            <a:r>
              <a:rPr lang="zh-CN" altLang="en-US" sz="1600" dirty="0">
                <a:solidFill>
                  <a:srgbClr val="FF0000"/>
                </a:solidFill>
                <a:latin typeface="+mn-ea"/>
              </a:rPr>
              <a:t>窗花不仅烘托了喜庆的节日气氛，也集装饰性、欣赏性和实用性于一体。剪纸在中国是一种很普及的民间艺术，千百年来深受人们的喜爱，因它大多是贴在窗户上的，所以也被称其为“窗花”。</a:t>
            </a:r>
            <a:endParaRPr lang="en-US" altLang="zh-CN" sz="1600" dirty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150000"/>
              </a:lnSpc>
              <a:buClr>
                <a:srgbClr val="F3D475"/>
              </a:buClr>
            </a:pPr>
            <a:r>
              <a:rPr lang="zh-CN" altLang="en-US" sz="1600" dirty="0">
                <a:solidFill>
                  <a:srgbClr val="FF0000"/>
                </a:solidFill>
                <a:latin typeface="+mn-ea"/>
              </a:rPr>
              <a:t>春节贴“福”字，是中国民间由来已久的风俗。“福”字指福气、福运，寄托了人们对幸福生活的向往，对美好未来的祝愿。</a:t>
            </a:r>
          </a:p>
        </p:txBody>
      </p:sp>
    </p:spTree>
    <p:extLst>
      <p:ext uri="{BB962C8B-B14F-4D97-AF65-F5344CB8AC3E}">
        <p14:creationId xmlns:p14="http://schemas.microsoft.com/office/powerpoint/2010/main" val="1172748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5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5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C1F28079-D54B-4419-95B3-2C44CB07A5E3}"/>
              </a:ext>
            </a:extLst>
          </p:cNvPr>
          <p:cNvSpPr/>
          <p:nvPr/>
        </p:nvSpPr>
        <p:spPr>
          <a:xfrm>
            <a:off x="1440366" y="242796"/>
            <a:ext cx="249299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800" spc="-300"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风俗习惯</a:t>
            </a:r>
            <a:endParaRPr lang="zh-CN" altLang="en-US" sz="4800" spc="-300" dirty="0">
              <a:solidFill>
                <a:srgbClr val="FF0000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方正大标宋简体" panose="03000509000000000000" pitchFamily="65" charset="-122"/>
              <a:ea typeface="方正大标宋简体" panose="03000509000000000000" pitchFamily="65" charset="-122"/>
            </a:endParaRPr>
          </a:p>
        </p:txBody>
      </p:sp>
      <p:pic>
        <p:nvPicPr>
          <p:cNvPr id="3" name="PA_图片 49">
            <a:extLst>
              <a:ext uri="{FF2B5EF4-FFF2-40B4-BE49-F238E27FC236}">
                <a16:creationId xmlns:a16="http://schemas.microsoft.com/office/drawing/2014/main" xmlns="" id="{19134A21-20B8-4A23-A9BB-DD2ACAF089ED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98971" y="-182503"/>
            <a:ext cx="1893029" cy="3374076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xmlns="" id="{407A7306-2AC9-48BC-8FE7-24E81733DCF6}"/>
              </a:ext>
            </a:extLst>
          </p:cNvPr>
          <p:cNvSpPr/>
          <p:nvPr/>
        </p:nvSpPr>
        <p:spPr>
          <a:xfrm>
            <a:off x="5112456" y="1073793"/>
            <a:ext cx="187743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600" spc="-300"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守岁</a:t>
            </a:r>
            <a:endParaRPr lang="zh-CN" altLang="en-US" sz="3600" spc="-300" dirty="0">
              <a:solidFill>
                <a:srgbClr val="FF0000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方正大标宋简体" panose="03000509000000000000" pitchFamily="65" charset="-122"/>
              <a:ea typeface="方正大标宋简体" panose="03000509000000000000" pitchFamily="65" charset="-122"/>
            </a:endParaRP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DE60F728-8FA4-4EC7-8038-33709E86A1BE}"/>
              </a:ext>
            </a:extLst>
          </p:cNvPr>
          <p:cNvCxnSpPr/>
          <p:nvPr/>
        </p:nvCxnSpPr>
        <p:spPr>
          <a:xfrm>
            <a:off x="5746374" y="1869966"/>
            <a:ext cx="609600" cy="0"/>
          </a:xfrm>
          <a:prstGeom prst="line">
            <a:avLst/>
          </a:prstGeom>
          <a:ln w="25400">
            <a:solidFill>
              <a:srgbClr val="C9121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7029A9FF-F142-4910-8AE3-5B2FF8D7B98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6524" y="1841349"/>
            <a:ext cx="2514347" cy="3353465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xmlns="" id="{3D379F58-BEC0-4CD8-8D06-D3F946D23558}"/>
              </a:ext>
            </a:extLst>
          </p:cNvPr>
          <p:cNvSpPr/>
          <p:nvPr/>
        </p:nvSpPr>
        <p:spPr>
          <a:xfrm>
            <a:off x="4357062" y="2495699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除夕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BD58FE15-2C7B-4C24-B960-A81C31BFA8E7}"/>
              </a:ext>
            </a:extLst>
          </p:cNvPr>
          <p:cNvSpPr/>
          <p:nvPr/>
        </p:nvSpPr>
        <p:spPr>
          <a:xfrm>
            <a:off x="4357061" y="3069640"/>
            <a:ext cx="705455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3D475"/>
              </a:buClr>
            </a:pPr>
            <a:r>
              <a:rPr lang="zh-CN" altLang="en-US" sz="1600" dirty="0">
                <a:solidFill>
                  <a:srgbClr val="FF0000"/>
                </a:solidFill>
                <a:latin typeface="+mn-ea"/>
              </a:rPr>
              <a:t>除夕守岁是最重要的年俗活动之一，守岁之俗由来已久。最早记载见于西晋周处的</a:t>
            </a:r>
            <a:r>
              <a:rPr lang="en-US" altLang="zh-CN" sz="1600" dirty="0">
                <a:solidFill>
                  <a:srgbClr val="FF0000"/>
                </a:solidFill>
                <a:latin typeface="+mn-ea"/>
              </a:rPr>
              <a:t>《</a:t>
            </a:r>
            <a:r>
              <a:rPr lang="zh-CN" altLang="en-US" sz="1600" dirty="0">
                <a:solidFill>
                  <a:srgbClr val="FF0000"/>
                </a:solidFill>
                <a:latin typeface="+mn-ea"/>
              </a:rPr>
              <a:t>风土志</a:t>
            </a:r>
            <a:r>
              <a:rPr lang="en-US" altLang="zh-CN" sz="1600" dirty="0">
                <a:solidFill>
                  <a:srgbClr val="FF0000"/>
                </a:solidFill>
                <a:latin typeface="+mn-ea"/>
              </a:rPr>
              <a:t>》</a:t>
            </a:r>
            <a:r>
              <a:rPr lang="zh-CN" altLang="en-US" sz="1600" dirty="0">
                <a:solidFill>
                  <a:srgbClr val="FF0000"/>
                </a:solidFill>
                <a:latin typeface="+mn-ea"/>
              </a:rPr>
              <a:t>：除夕之夜，各相与赠送，称为“馈岁”；酒食相邀，称为“别岁”；长幼聚饮，祝颂完备，称为“分岁”；大家终夜不眠，以待天明，称曰“守岁”。</a:t>
            </a:r>
          </a:p>
          <a:p>
            <a:pPr>
              <a:lnSpc>
                <a:spcPct val="150000"/>
              </a:lnSpc>
              <a:buClr>
                <a:srgbClr val="F3D475"/>
              </a:buClr>
            </a:pPr>
            <a:r>
              <a:rPr lang="zh-CN" altLang="en-US" sz="1600" dirty="0">
                <a:solidFill>
                  <a:srgbClr val="FF0000"/>
                </a:solidFill>
                <a:latin typeface="+mn-ea"/>
              </a:rPr>
              <a:t>自汉代以来，新旧年交替的时刻一般为夜半时分。</a:t>
            </a:r>
          </a:p>
        </p:txBody>
      </p:sp>
    </p:spTree>
    <p:extLst>
      <p:ext uri="{BB962C8B-B14F-4D97-AF65-F5344CB8AC3E}">
        <p14:creationId xmlns:p14="http://schemas.microsoft.com/office/powerpoint/2010/main" val="2864393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5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5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BE585EAD-4756-4925-8DE6-70E9095A3A3E}"/>
              </a:ext>
            </a:extLst>
          </p:cNvPr>
          <p:cNvSpPr/>
          <p:nvPr/>
        </p:nvSpPr>
        <p:spPr>
          <a:xfrm>
            <a:off x="1440366" y="242796"/>
            <a:ext cx="249299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800" spc="-300"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风俗习惯</a:t>
            </a:r>
            <a:endParaRPr lang="zh-CN" altLang="en-US" sz="4800" spc="-300" dirty="0">
              <a:solidFill>
                <a:srgbClr val="FF0000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方正大标宋简体" panose="03000509000000000000" pitchFamily="65" charset="-122"/>
              <a:ea typeface="方正大标宋简体" panose="03000509000000000000" pitchFamily="65" charset="-122"/>
            </a:endParaRPr>
          </a:p>
        </p:txBody>
      </p:sp>
      <p:pic>
        <p:nvPicPr>
          <p:cNvPr id="3" name="PA_图片 49">
            <a:extLst>
              <a:ext uri="{FF2B5EF4-FFF2-40B4-BE49-F238E27FC236}">
                <a16:creationId xmlns:a16="http://schemas.microsoft.com/office/drawing/2014/main" xmlns="" id="{7215B34E-AA54-4001-8016-79A66A5DA0C9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61941" y="-185879"/>
            <a:ext cx="1893029" cy="3374076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xmlns="" id="{14B6FF92-C347-4F18-8C75-5938F0CF6B32}"/>
              </a:ext>
            </a:extLst>
          </p:cNvPr>
          <p:cNvSpPr/>
          <p:nvPr/>
        </p:nvSpPr>
        <p:spPr>
          <a:xfrm>
            <a:off x="5118866" y="1073793"/>
            <a:ext cx="187743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600" spc="-300"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燃爆竹</a:t>
            </a:r>
            <a:endParaRPr lang="zh-CN" altLang="en-US" sz="3600" spc="-300" dirty="0">
              <a:solidFill>
                <a:srgbClr val="FF0000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方正大标宋简体" panose="03000509000000000000" pitchFamily="65" charset="-122"/>
              <a:ea typeface="方正大标宋简体" panose="03000509000000000000" pitchFamily="65" charset="-122"/>
            </a:endParaRP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87D76046-C30D-40E2-9D3C-FA7BF27197A1}"/>
              </a:ext>
            </a:extLst>
          </p:cNvPr>
          <p:cNvCxnSpPr/>
          <p:nvPr/>
        </p:nvCxnSpPr>
        <p:spPr>
          <a:xfrm>
            <a:off x="5752784" y="1869966"/>
            <a:ext cx="609600" cy="0"/>
          </a:xfrm>
          <a:prstGeom prst="line">
            <a:avLst/>
          </a:prstGeom>
          <a:ln w="25400">
            <a:solidFill>
              <a:srgbClr val="C9121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4B3AD56B-B157-42E9-8A86-628666167257}"/>
              </a:ext>
            </a:extLst>
          </p:cNvPr>
          <p:cNvSpPr/>
          <p:nvPr/>
        </p:nvSpPr>
        <p:spPr>
          <a:xfrm>
            <a:off x="4048875" y="2468027"/>
            <a:ext cx="213998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“开门爆竹”</a:t>
            </a:r>
            <a:endParaRPr lang="zh-CN" altLang="en-US" sz="2400" dirty="0">
              <a:solidFill>
                <a:srgbClr val="FF0000"/>
              </a:solidFill>
              <a:latin typeface="方正大标宋简体" panose="03000509000000000000" pitchFamily="65" charset="-122"/>
              <a:ea typeface="方正大标宋简体" panose="03000509000000000000" pitchFamily="65" charset="-122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DB192B43-625C-4157-9553-0C7778A20E98}"/>
              </a:ext>
            </a:extLst>
          </p:cNvPr>
          <p:cNvSpPr/>
          <p:nvPr/>
        </p:nvSpPr>
        <p:spPr>
          <a:xfrm>
            <a:off x="4048873" y="3041968"/>
            <a:ext cx="760609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3D475"/>
              </a:buClr>
            </a:pPr>
            <a:r>
              <a:rPr lang="zh-CN" altLang="en-US" sz="1600" dirty="0">
                <a:solidFill>
                  <a:srgbClr val="FF0000"/>
                </a:solidFill>
                <a:latin typeface="+mn-ea"/>
              </a:rPr>
              <a:t>中国民间有“开门爆竹”一说。即在新的一年到来之际，家家户户开门的第一件事就是燃放爆竹，以哔哔叭叭的爆竹声除旧迎新。爆竹是中国特产，亦称“爆仗”、“炮仗”、“鞭炮”。其起源很早，至今已有两千多年的历史。</a:t>
            </a:r>
            <a:endParaRPr lang="en-US" altLang="zh-CN" sz="1600" dirty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150000"/>
              </a:lnSpc>
              <a:buClr>
                <a:srgbClr val="F3D475"/>
              </a:buClr>
            </a:pPr>
            <a:r>
              <a:rPr lang="zh-CN" altLang="en-US" sz="1600" dirty="0">
                <a:solidFill>
                  <a:srgbClr val="FF0000"/>
                </a:solidFill>
                <a:latin typeface="+mn-ea"/>
              </a:rPr>
              <a:t>放爆竹可以创造出喜庆热闹的气氛，是节日的一种娱乐活动，可以给人们带来欢愉和吉利。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5863B3CC-6D4E-434D-AD90-DB5D2E13666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169893" y="1869966"/>
            <a:ext cx="2878979" cy="3110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0042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5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5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B6C90097-7E71-4BD2-B34A-B37D5B15F137}"/>
              </a:ext>
            </a:extLst>
          </p:cNvPr>
          <p:cNvSpPr/>
          <p:nvPr/>
        </p:nvSpPr>
        <p:spPr>
          <a:xfrm>
            <a:off x="1440366" y="242796"/>
            <a:ext cx="249299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800" spc="-300"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风俗习惯</a:t>
            </a:r>
            <a:endParaRPr lang="zh-CN" altLang="en-US" sz="4800" spc="-300" dirty="0">
              <a:solidFill>
                <a:srgbClr val="FF0000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方正大标宋简体" panose="03000509000000000000" pitchFamily="65" charset="-122"/>
              <a:ea typeface="方正大标宋简体" panose="03000509000000000000" pitchFamily="65" charset="-122"/>
            </a:endParaRPr>
          </a:p>
        </p:txBody>
      </p:sp>
      <p:pic>
        <p:nvPicPr>
          <p:cNvPr id="3" name="PA_图片 49">
            <a:extLst>
              <a:ext uri="{FF2B5EF4-FFF2-40B4-BE49-F238E27FC236}">
                <a16:creationId xmlns:a16="http://schemas.microsoft.com/office/drawing/2014/main" xmlns="" id="{FB22EC86-9813-44C6-ADA2-F7C57F64DA33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98971" y="-296921"/>
            <a:ext cx="1893029" cy="3374076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xmlns="" id="{97825756-6C54-410D-AD9E-9C1987C59161}"/>
              </a:ext>
            </a:extLst>
          </p:cNvPr>
          <p:cNvSpPr/>
          <p:nvPr/>
        </p:nvSpPr>
        <p:spPr>
          <a:xfrm>
            <a:off x="4852480" y="1066952"/>
            <a:ext cx="187743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600" spc="-300" dirty="0"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拜年</a:t>
            </a: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119CBCE0-EF89-4141-9FDE-339632AC35D4}"/>
              </a:ext>
            </a:extLst>
          </p:cNvPr>
          <p:cNvCxnSpPr/>
          <p:nvPr/>
        </p:nvCxnSpPr>
        <p:spPr>
          <a:xfrm>
            <a:off x="5486398" y="1863125"/>
            <a:ext cx="609600" cy="0"/>
          </a:xfrm>
          <a:prstGeom prst="line">
            <a:avLst/>
          </a:prstGeom>
          <a:ln w="25400">
            <a:solidFill>
              <a:srgbClr val="C9121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2C5C1606-D278-4EC8-8504-75A613C622EA}"/>
              </a:ext>
            </a:extLst>
          </p:cNvPr>
          <p:cNvSpPr/>
          <p:nvPr/>
        </p:nvSpPr>
        <p:spPr>
          <a:xfrm>
            <a:off x="4339161" y="2271147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拜年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291C8879-8E8E-42E2-A79D-96F652FBC25F}"/>
              </a:ext>
            </a:extLst>
          </p:cNvPr>
          <p:cNvSpPr/>
          <p:nvPr/>
        </p:nvSpPr>
        <p:spPr>
          <a:xfrm>
            <a:off x="4339160" y="2845088"/>
            <a:ext cx="705455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3D475"/>
              </a:buClr>
            </a:pPr>
            <a:r>
              <a:rPr lang="zh-CN" altLang="en-US" sz="1600" dirty="0">
                <a:solidFill>
                  <a:srgbClr val="FF0000"/>
                </a:solidFill>
                <a:latin typeface="+mn-ea"/>
              </a:rPr>
              <a:t>现代社会通行的贺年卡在中国古代已经实行。</a:t>
            </a:r>
            <a:endParaRPr lang="en-US" altLang="zh-CN" sz="1600" dirty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150000"/>
              </a:lnSpc>
              <a:buClr>
                <a:srgbClr val="F3D475"/>
              </a:buClr>
            </a:pPr>
            <a:r>
              <a:rPr lang="zh-CN" altLang="en-US" sz="1600" dirty="0">
                <a:solidFill>
                  <a:srgbClr val="FF0000"/>
                </a:solidFill>
                <a:latin typeface="+mn-ea"/>
              </a:rPr>
              <a:t>早在宋代，皇亲贵族士大夫的家族与亲族之间已使用专门拜年的贺年片，叫做“名刺”或“名贴”。它是把梅花笺纸裁成约二寸宽、三寸长的卡片，上面写上自己的姓名、地址。各家门上粘一红纸袋，称为“门簿”，其上写着主人姓名，用以接收名刺（名贴）。拜者投名刺（名贴）于门簿，即表示拜年，其意义与现代贺年卡一样。</a:t>
            </a:r>
          </a:p>
        </p:txBody>
      </p:sp>
      <p:pic>
        <p:nvPicPr>
          <p:cNvPr id="8" name="图片 7" descr="图片包含 书籍, 文字&#10;&#10;已生成极高可信度的说明">
            <a:extLst>
              <a:ext uri="{FF2B5EF4-FFF2-40B4-BE49-F238E27FC236}">
                <a16:creationId xmlns:a16="http://schemas.microsoft.com/office/drawing/2014/main" xmlns="" id="{B1DB3554-5959-4728-918B-44060F6407D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40564" y="2353234"/>
            <a:ext cx="3376855" cy="2491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0279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5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5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2904926C-122D-4618-B081-A3E42CC08B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11220" y="1588407"/>
            <a:ext cx="4405778" cy="707886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xmlns="" id="{CD830001-CAC6-435C-9275-3523EA00B838}"/>
              </a:ext>
            </a:extLst>
          </p:cNvPr>
          <p:cNvSpPr/>
          <p:nvPr/>
        </p:nvSpPr>
        <p:spPr>
          <a:xfrm>
            <a:off x="2139309" y="2394848"/>
            <a:ext cx="2569934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9600" spc="-300" dirty="0"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禹卫书法行书简体&#10;" panose="02000603000000000000" pitchFamily="2" charset="-122"/>
                <a:ea typeface="禹卫书法行书简体&#10;" panose="02000603000000000000" pitchFamily="2" charset="-122"/>
              </a:rPr>
              <a:t>目录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BE88021B-532F-47AB-AF47-B549C4FC4292}"/>
              </a:ext>
            </a:extLst>
          </p:cNvPr>
          <p:cNvGrpSpPr/>
          <p:nvPr/>
        </p:nvGrpSpPr>
        <p:grpSpPr>
          <a:xfrm>
            <a:off x="6008393" y="1588407"/>
            <a:ext cx="3454801" cy="707887"/>
            <a:chOff x="6294795" y="1888032"/>
            <a:chExt cx="3454801" cy="707887"/>
          </a:xfrm>
        </p:grpSpPr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A7DFEEB0-C449-4ECC-BC12-B8AB73EAB7CF}"/>
                </a:ext>
              </a:extLst>
            </p:cNvPr>
            <p:cNvSpPr/>
            <p:nvPr/>
          </p:nvSpPr>
          <p:spPr>
            <a:xfrm>
              <a:off x="6294795" y="1949588"/>
              <a:ext cx="145424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600" b="1" spc="-3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章节一</a:t>
              </a:r>
            </a:p>
          </p:txBody>
        </p: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B85DD8B8-786F-4048-9A73-698EBC95771A}"/>
                </a:ext>
              </a:extLst>
            </p:cNvPr>
            <p:cNvSpPr/>
            <p:nvPr/>
          </p:nvSpPr>
          <p:spPr>
            <a:xfrm>
              <a:off x="7872158" y="1888032"/>
              <a:ext cx="1877438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3600" spc="-3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历史发展</a:t>
              </a:r>
            </a:p>
          </p:txBody>
        </p:sp>
      </p:grpSp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6E1925D0-2D53-4E6C-97CD-E40EF81C23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11220" y="2533347"/>
            <a:ext cx="4405778" cy="707886"/>
          </a:xfrm>
          <a:prstGeom prst="rect">
            <a:avLst/>
          </a:prstGeom>
        </p:spPr>
      </p:pic>
      <p:grpSp>
        <p:nvGrpSpPr>
          <p:cNvPr id="22" name="组合 21">
            <a:extLst>
              <a:ext uri="{FF2B5EF4-FFF2-40B4-BE49-F238E27FC236}">
                <a16:creationId xmlns:a16="http://schemas.microsoft.com/office/drawing/2014/main" xmlns="" id="{EAC6F6F8-5CB6-40D0-879B-8B765E408D9F}"/>
              </a:ext>
            </a:extLst>
          </p:cNvPr>
          <p:cNvGrpSpPr/>
          <p:nvPr/>
        </p:nvGrpSpPr>
        <p:grpSpPr>
          <a:xfrm>
            <a:off x="6008393" y="2533347"/>
            <a:ext cx="3454801" cy="707887"/>
            <a:chOff x="6294795" y="1888032"/>
            <a:chExt cx="3454801" cy="707887"/>
          </a:xfrm>
        </p:grpSpPr>
        <p:sp>
          <p:nvSpPr>
            <p:cNvPr id="23" name="矩形 22">
              <a:extLst>
                <a:ext uri="{FF2B5EF4-FFF2-40B4-BE49-F238E27FC236}">
                  <a16:creationId xmlns:a16="http://schemas.microsoft.com/office/drawing/2014/main" xmlns="" id="{3FE2751B-18AA-46FC-96C4-5E02B1979044}"/>
                </a:ext>
              </a:extLst>
            </p:cNvPr>
            <p:cNvSpPr/>
            <p:nvPr/>
          </p:nvSpPr>
          <p:spPr>
            <a:xfrm>
              <a:off x="6294795" y="1949588"/>
              <a:ext cx="145424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600" b="1" spc="-3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章节二</a:t>
              </a:r>
            </a:p>
          </p:txBody>
        </p:sp>
        <p:sp>
          <p:nvSpPr>
            <p:cNvPr id="24" name="矩形 23">
              <a:extLst>
                <a:ext uri="{FF2B5EF4-FFF2-40B4-BE49-F238E27FC236}">
                  <a16:creationId xmlns:a16="http://schemas.microsoft.com/office/drawing/2014/main" xmlns="" id="{80AED249-2E74-4172-A311-F9F361781828}"/>
                </a:ext>
              </a:extLst>
            </p:cNvPr>
            <p:cNvSpPr/>
            <p:nvPr/>
          </p:nvSpPr>
          <p:spPr>
            <a:xfrm>
              <a:off x="7872158" y="1888032"/>
              <a:ext cx="1877438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3600" spc="-3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风俗习惯</a:t>
              </a:r>
            </a:p>
          </p:txBody>
        </p:sp>
      </p:grpSp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FFBF10C1-EF0D-4FBB-A2D6-22DE832253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11220" y="3478287"/>
            <a:ext cx="4405778" cy="707886"/>
          </a:xfrm>
          <a:prstGeom prst="rect">
            <a:avLst/>
          </a:prstGeom>
        </p:spPr>
      </p:pic>
      <p:grpSp>
        <p:nvGrpSpPr>
          <p:cNvPr id="26" name="组合 25">
            <a:extLst>
              <a:ext uri="{FF2B5EF4-FFF2-40B4-BE49-F238E27FC236}">
                <a16:creationId xmlns:a16="http://schemas.microsoft.com/office/drawing/2014/main" xmlns="" id="{8C1EEF04-4350-4D53-B1D0-044DE5B0DA7F}"/>
              </a:ext>
            </a:extLst>
          </p:cNvPr>
          <p:cNvGrpSpPr/>
          <p:nvPr/>
        </p:nvGrpSpPr>
        <p:grpSpPr>
          <a:xfrm>
            <a:off x="6008393" y="3478287"/>
            <a:ext cx="3454801" cy="707887"/>
            <a:chOff x="6294795" y="1888032"/>
            <a:chExt cx="3454801" cy="707887"/>
          </a:xfrm>
        </p:grpSpPr>
        <p:sp>
          <p:nvSpPr>
            <p:cNvPr id="27" name="矩形 26">
              <a:extLst>
                <a:ext uri="{FF2B5EF4-FFF2-40B4-BE49-F238E27FC236}">
                  <a16:creationId xmlns:a16="http://schemas.microsoft.com/office/drawing/2014/main" xmlns="" id="{D17B851A-250C-492B-B6AF-345EEA3976CF}"/>
                </a:ext>
              </a:extLst>
            </p:cNvPr>
            <p:cNvSpPr/>
            <p:nvPr/>
          </p:nvSpPr>
          <p:spPr>
            <a:xfrm>
              <a:off x="6294795" y="1949588"/>
              <a:ext cx="145424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600" b="1" spc="-3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章节三</a:t>
              </a:r>
            </a:p>
          </p:txBody>
        </p:sp>
        <p:sp>
          <p:nvSpPr>
            <p:cNvPr id="28" name="矩形 27">
              <a:extLst>
                <a:ext uri="{FF2B5EF4-FFF2-40B4-BE49-F238E27FC236}">
                  <a16:creationId xmlns:a16="http://schemas.microsoft.com/office/drawing/2014/main" xmlns="" id="{96EF37F6-361D-43A4-B0E5-04EF644D23A6}"/>
                </a:ext>
              </a:extLst>
            </p:cNvPr>
            <p:cNvSpPr/>
            <p:nvPr/>
          </p:nvSpPr>
          <p:spPr>
            <a:xfrm>
              <a:off x="7872158" y="1888032"/>
              <a:ext cx="1877438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3600" spc="-3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节日活动</a:t>
              </a:r>
            </a:p>
          </p:txBody>
        </p:sp>
      </p:grpSp>
      <p:pic>
        <p:nvPicPr>
          <p:cNvPr id="29" name="图片 28">
            <a:extLst>
              <a:ext uri="{FF2B5EF4-FFF2-40B4-BE49-F238E27FC236}">
                <a16:creationId xmlns:a16="http://schemas.microsoft.com/office/drawing/2014/main" xmlns="" id="{7F8E4115-E8CF-4FAB-AB4A-C77DE5317A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11220" y="4423227"/>
            <a:ext cx="4405778" cy="707886"/>
          </a:xfrm>
          <a:prstGeom prst="rect">
            <a:avLst/>
          </a:prstGeom>
        </p:spPr>
      </p:pic>
      <p:grpSp>
        <p:nvGrpSpPr>
          <p:cNvPr id="30" name="组合 29">
            <a:extLst>
              <a:ext uri="{FF2B5EF4-FFF2-40B4-BE49-F238E27FC236}">
                <a16:creationId xmlns:a16="http://schemas.microsoft.com/office/drawing/2014/main" xmlns="" id="{E43C8E47-3779-4749-A7D2-6DC40AE73736}"/>
              </a:ext>
            </a:extLst>
          </p:cNvPr>
          <p:cNvGrpSpPr/>
          <p:nvPr/>
        </p:nvGrpSpPr>
        <p:grpSpPr>
          <a:xfrm>
            <a:off x="6008393" y="4423227"/>
            <a:ext cx="3454801" cy="707887"/>
            <a:chOff x="6294795" y="1888032"/>
            <a:chExt cx="3454801" cy="707887"/>
          </a:xfrm>
        </p:grpSpPr>
        <p:sp>
          <p:nvSpPr>
            <p:cNvPr id="31" name="矩形 30">
              <a:extLst>
                <a:ext uri="{FF2B5EF4-FFF2-40B4-BE49-F238E27FC236}">
                  <a16:creationId xmlns:a16="http://schemas.microsoft.com/office/drawing/2014/main" xmlns="" id="{C51014C4-3B52-4B16-944D-0BD7F1442635}"/>
                </a:ext>
              </a:extLst>
            </p:cNvPr>
            <p:cNvSpPr/>
            <p:nvPr/>
          </p:nvSpPr>
          <p:spPr>
            <a:xfrm>
              <a:off x="6294795" y="1949588"/>
              <a:ext cx="145424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600" b="1" spc="-3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章节四</a:t>
              </a:r>
            </a:p>
          </p:txBody>
        </p:sp>
        <p:sp>
          <p:nvSpPr>
            <p:cNvPr id="32" name="矩形 31">
              <a:extLst>
                <a:ext uri="{FF2B5EF4-FFF2-40B4-BE49-F238E27FC236}">
                  <a16:creationId xmlns:a16="http://schemas.microsoft.com/office/drawing/2014/main" xmlns="" id="{4B70D806-028F-455D-B726-5440C78861DE}"/>
                </a:ext>
              </a:extLst>
            </p:cNvPr>
            <p:cNvSpPr/>
            <p:nvPr/>
          </p:nvSpPr>
          <p:spPr>
            <a:xfrm>
              <a:off x="7872158" y="1888032"/>
              <a:ext cx="1877438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3600" spc="-3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节令食品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13849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split orient="vert"/>
      </p:transition>
    </mc:Choice>
    <mc:Fallback xmlns="">
      <p:transition spd="slow" advClick="0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2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包含 文字, 书籍&#10;&#10;已生成高可信度的说明">
            <a:extLst>
              <a:ext uri="{FF2B5EF4-FFF2-40B4-BE49-F238E27FC236}">
                <a16:creationId xmlns:a16="http://schemas.microsoft.com/office/drawing/2014/main" xmlns="" id="{9ECC1150-8D95-48E8-B01D-EEB45051792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40541" y="496277"/>
            <a:ext cx="9265024" cy="4465687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xmlns="" id="{308E35B4-7BFA-4326-9432-7AD50A20C468}"/>
              </a:ext>
            </a:extLst>
          </p:cNvPr>
          <p:cNvSpPr/>
          <p:nvPr/>
        </p:nvSpPr>
        <p:spPr>
          <a:xfrm>
            <a:off x="5004373" y="1336537"/>
            <a:ext cx="215636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5400" b="1" spc="-300" dirty="0"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章节三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EF4E9287-DA4C-4D9A-ACD6-FC6888E74CB7}"/>
              </a:ext>
            </a:extLst>
          </p:cNvPr>
          <p:cNvSpPr/>
          <p:nvPr/>
        </p:nvSpPr>
        <p:spPr>
          <a:xfrm>
            <a:off x="4005703" y="2442595"/>
            <a:ext cx="4153701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8000" spc="-300" dirty="0"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节日活动</a:t>
            </a:r>
          </a:p>
        </p:txBody>
      </p:sp>
    </p:spTree>
    <p:extLst>
      <p:ext uri="{BB962C8B-B14F-4D97-AF65-F5344CB8AC3E}">
        <p14:creationId xmlns:p14="http://schemas.microsoft.com/office/powerpoint/2010/main" val="4225977281"/>
      </p:ext>
    </p:extLst>
  </p:cSld>
  <p:clrMapOvr>
    <a:masterClrMapping/>
  </p:clrMapOvr>
  <p:transition spd="slow" advClick="0" advTm="200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A0B631D1-4DDA-4D6C-94D7-A8E6D5CBA1C1}"/>
              </a:ext>
            </a:extLst>
          </p:cNvPr>
          <p:cNvSpPr/>
          <p:nvPr/>
        </p:nvSpPr>
        <p:spPr>
          <a:xfrm>
            <a:off x="1440366" y="242796"/>
            <a:ext cx="249299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800" spc="-300"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节日活动</a:t>
            </a:r>
          </a:p>
        </p:txBody>
      </p:sp>
      <p:pic>
        <p:nvPicPr>
          <p:cNvPr id="3" name="PA_图片 49">
            <a:extLst>
              <a:ext uri="{FF2B5EF4-FFF2-40B4-BE49-F238E27FC236}">
                <a16:creationId xmlns:a16="http://schemas.microsoft.com/office/drawing/2014/main" xmlns="" id="{3B3D439E-A15B-46D0-BCC5-49CE9C768603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93086" y="-576176"/>
            <a:ext cx="1893029" cy="3374076"/>
          </a:xfrm>
          <a:prstGeom prst="rect">
            <a:avLst/>
          </a:prstGeom>
        </p:spPr>
      </p:pic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D2D0C20D-1031-47AB-ADD1-A6CA97F82389}"/>
              </a:ext>
            </a:extLst>
          </p:cNvPr>
          <p:cNvGrpSpPr/>
          <p:nvPr/>
        </p:nvGrpSpPr>
        <p:grpSpPr>
          <a:xfrm>
            <a:off x="912174" y="3051118"/>
            <a:ext cx="11350172" cy="116114"/>
            <a:chOff x="962932" y="3303363"/>
            <a:chExt cx="11350172" cy="116114"/>
          </a:xfrm>
        </p:grpSpPr>
        <p:cxnSp>
          <p:nvCxnSpPr>
            <p:cNvPr id="5" name="直接连接符 4">
              <a:extLst>
                <a:ext uri="{FF2B5EF4-FFF2-40B4-BE49-F238E27FC236}">
                  <a16:creationId xmlns:a16="http://schemas.microsoft.com/office/drawing/2014/main" xmlns="" id="{D545E4E8-7074-4601-8999-486579F2B3B8}"/>
                </a:ext>
              </a:extLst>
            </p:cNvPr>
            <p:cNvCxnSpPr/>
            <p:nvPr/>
          </p:nvCxnSpPr>
          <p:spPr>
            <a:xfrm>
              <a:off x="962932" y="3356658"/>
              <a:ext cx="11350172" cy="0"/>
            </a:xfrm>
            <a:prstGeom prst="line">
              <a:avLst/>
            </a:prstGeom>
            <a:ln w="38100">
              <a:solidFill>
                <a:srgbClr val="C9121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>
              <a:extLst>
                <a:ext uri="{FF2B5EF4-FFF2-40B4-BE49-F238E27FC236}">
                  <a16:creationId xmlns:a16="http://schemas.microsoft.com/office/drawing/2014/main" xmlns="" id="{B294BA1B-BF4B-4C95-B189-3F8367663542}"/>
                </a:ext>
              </a:extLst>
            </p:cNvPr>
            <p:cNvCxnSpPr/>
            <p:nvPr/>
          </p:nvCxnSpPr>
          <p:spPr>
            <a:xfrm>
              <a:off x="962932" y="3303363"/>
              <a:ext cx="11350172" cy="0"/>
            </a:xfrm>
            <a:prstGeom prst="line">
              <a:avLst/>
            </a:prstGeom>
            <a:ln w="12700">
              <a:solidFill>
                <a:srgbClr val="C9121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xmlns="" id="{696B1E77-44A0-4668-A162-8F594B7D5224}"/>
                </a:ext>
              </a:extLst>
            </p:cNvPr>
            <p:cNvCxnSpPr/>
            <p:nvPr/>
          </p:nvCxnSpPr>
          <p:spPr>
            <a:xfrm>
              <a:off x="962932" y="3419477"/>
              <a:ext cx="11350172" cy="0"/>
            </a:xfrm>
            <a:prstGeom prst="line">
              <a:avLst/>
            </a:prstGeom>
            <a:ln w="12700">
              <a:solidFill>
                <a:srgbClr val="C9121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D6D3E669-8C62-424D-A464-0FE5DA25CB4A}"/>
              </a:ext>
            </a:extLst>
          </p:cNvPr>
          <p:cNvGrpSpPr/>
          <p:nvPr/>
        </p:nvGrpSpPr>
        <p:grpSpPr>
          <a:xfrm>
            <a:off x="670076" y="2016320"/>
            <a:ext cx="1723549" cy="4175772"/>
            <a:chOff x="720834" y="2268565"/>
            <a:chExt cx="1723549" cy="4175772"/>
          </a:xfrm>
        </p:grpSpPr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xmlns="" id="{1DD6132B-8BF5-4B2C-A6CB-69E402A9E62D}"/>
                </a:ext>
              </a:extLst>
            </p:cNvPr>
            <p:cNvCxnSpPr>
              <a:cxnSpLocks/>
            </p:cNvCxnSpPr>
            <p:nvPr/>
          </p:nvCxnSpPr>
          <p:spPr>
            <a:xfrm>
              <a:off x="1582610" y="3428999"/>
              <a:ext cx="0" cy="464297"/>
            </a:xfrm>
            <a:prstGeom prst="line">
              <a:avLst/>
            </a:prstGeom>
            <a:ln>
              <a:solidFill>
                <a:srgbClr val="C9121D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53BB4F43-60A1-4C1C-A4D3-69494C52F601}"/>
                </a:ext>
              </a:extLst>
            </p:cNvPr>
            <p:cNvSpPr/>
            <p:nvPr/>
          </p:nvSpPr>
          <p:spPr>
            <a:xfrm>
              <a:off x="1259443" y="2797900"/>
              <a:ext cx="64633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小年</a:t>
              </a:r>
            </a:p>
          </p:txBody>
        </p: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CA40B04B-43D2-48AF-9A26-BF138B37DCD7}"/>
                </a:ext>
              </a:extLst>
            </p:cNvPr>
            <p:cNvSpPr/>
            <p:nvPr/>
          </p:nvSpPr>
          <p:spPr>
            <a:xfrm>
              <a:off x="720834" y="2268565"/>
              <a:ext cx="172354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solidFill>
                    <a:srgbClr val="FF0000"/>
                  </a:solidFill>
                  <a:latin typeface="方正大标宋简体" panose="03000509000000000000" pitchFamily="65" charset="-122"/>
                  <a:ea typeface="方正大标宋简体" panose="03000509000000000000" pitchFamily="65" charset="-122"/>
                </a:rPr>
                <a:t>腊月二十三</a:t>
              </a:r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xmlns="" id="{70D2628C-DD56-48AA-A7D6-878983434004}"/>
                </a:ext>
              </a:extLst>
            </p:cNvPr>
            <p:cNvSpPr/>
            <p:nvPr/>
          </p:nvSpPr>
          <p:spPr>
            <a:xfrm>
              <a:off x="912174" y="3902817"/>
              <a:ext cx="1431161" cy="2541520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b="1" dirty="0">
                  <a:solidFill>
                    <a:srgbClr val="FF0000"/>
                  </a:solidFill>
                </a:rPr>
                <a:t>传统习俗：</a:t>
              </a:r>
              <a:endParaRPr lang="en-US" altLang="zh-CN" b="1" dirty="0">
                <a:solidFill>
                  <a:srgbClr val="FF0000"/>
                </a:solidFill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rgbClr val="FF0000"/>
                  </a:solidFill>
                </a:rPr>
                <a:t>祭灶、蒸花馍、</a:t>
              </a:r>
              <a:endParaRPr lang="en-US" altLang="zh-CN" dirty="0">
                <a:solidFill>
                  <a:srgbClr val="FF0000"/>
                </a:solidFill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rgbClr val="FF0000"/>
                  </a:solidFill>
                </a:rPr>
                <a:t>写春联、吃灶糖、扫尘</a:t>
              </a: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C0313CED-5277-44B7-9C31-1A69106D5098}"/>
              </a:ext>
            </a:extLst>
          </p:cNvPr>
          <p:cNvGrpSpPr/>
          <p:nvPr/>
        </p:nvGrpSpPr>
        <p:grpSpPr>
          <a:xfrm>
            <a:off x="2993990" y="2016320"/>
            <a:ext cx="2339102" cy="4175772"/>
            <a:chOff x="3044748" y="2268565"/>
            <a:chExt cx="2339102" cy="4175772"/>
          </a:xfrm>
        </p:grpSpPr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xmlns="" id="{7868A308-6BDF-4B66-8D91-3FBA4822B2E2}"/>
                </a:ext>
              </a:extLst>
            </p:cNvPr>
            <p:cNvCxnSpPr>
              <a:cxnSpLocks/>
            </p:cNvCxnSpPr>
            <p:nvPr/>
          </p:nvCxnSpPr>
          <p:spPr>
            <a:xfrm>
              <a:off x="4214301" y="3428999"/>
              <a:ext cx="0" cy="464297"/>
            </a:xfrm>
            <a:prstGeom prst="line">
              <a:avLst/>
            </a:prstGeom>
            <a:ln>
              <a:solidFill>
                <a:srgbClr val="C9121D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xmlns="" id="{17BB0B51-82B2-4C95-94A2-60D78F2968B9}"/>
                </a:ext>
              </a:extLst>
            </p:cNvPr>
            <p:cNvSpPr/>
            <p:nvPr/>
          </p:nvSpPr>
          <p:spPr>
            <a:xfrm>
              <a:off x="3891134" y="2797900"/>
              <a:ext cx="64633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除夕</a:t>
              </a:r>
              <a:endParaRPr lang="zh-CN" altLang="en-US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="" id="{CDE7AFDF-A917-4524-8680-B3B65F340543}"/>
                </a:ext>
              </a:extLst>
            </p:cNvPr>
            <p:cNvSpPr/>
            <p:nvPr/>
          </p:nvSpPr>
          <p:spPr>
            <a:xfrm>
              <a:off x="3044748" y="2268565"/>
              <a:ext cx="233910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solidFill>
                    <a:srgbClr val="FF0000"/>
                  </a:solidFill>
                  <a:latin typeface="方正大标宋简体" panose="03000509000000000000" pitchFamily="65" charset="-122"/>
                  <a:ea typeface="方正大标宋简体" panose="03000509000000000000" pitchFamily="65" charset="-122"/>
                </a:rPr>
                <a:t>农历年最后一天</a:t>
              </a:r>
            </a:p>
          </p:txBody>
        </p:sp>
        <p:sp>
          <p:nvSpPr>
            <p:cNvPr id="17" name="矩形 16">
              <a:extLst>
                <a:ext uri="{FF2B5EF4-FFF2-40B4-BE49-F238E27FC236}">
                  <a16:creationId xmlns:a16="http://schemas.microsoft.com/office/drawing/2014/main" xmlns="" id="{FCFCE55C-5482-4CC4-A7A2-AD2786A4A88A}"/>
                </a:ext>
              </a:extLst>
            </p:cNvPr>
            <p:cNvSpPr/>
            <p:nvPr/>
          </p:nvSpPr>
          <p:spPr>
            <a:xfrm>
              <a:off x="3571288" y="3902817"/>
              <a:ext cx="1431161" cy="2541520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b="1" dirty="0">
                  <a:solidFill>
                    <a:srgbClr val="FF0000"/>
                  </a:solidFill>
                </a:rPr>
                <a:t>传统习俗：</a:t>
              </a:r>
              <a:endParaRPr lang="en-US" altLang="zh-CN" b="1" dirty="0">
                <a:solidFill>
                  <a:srgbClr val="FF0000"/>
                </a:solidFill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rgbClr val="FF0000"/>
                  </a:solidFill>
                </a:rPr>
                <a:t>置天地桌、吃年夜饭、接神、踩祟、接财神</a:t>
              </a: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DFCAEA5E-F7E8-42B3-95CD-74BA8DCCF243}"/>
              </a:ext>
            </a:extLst>
          </p:cNvPr>
          <p:cNvGrpSpPr/>
          <p:nvPr/>
        </p:nvGrpSpPr>
        <p:grpSpPr>
          <a:xfrm>
            <a:off x="6025656" y="2016320"/>
            <a:ext cx="1447318" cy="4175772"/>
            <a:chOff x="6076414" y="2268565"/>
            <a:chExt cx="1447318" cy="4175772"/>
          </a:xfrm>
        </p:grpSpPr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xmlns="" id="{89687907-9201-4A46-B0EF-A5A24642F8BD}"/>
                </a:ext>
              </a:extLst>
            </p:cNvPr>
            <p:cNvCxnSpPr>
              <a:cxnSpLocks/>
            </p:cNvCxnSpPr>
            <p:nvPr/>
          </p:nvCxnSpPr>
          <p:spPr>
            <a:xfrm>
              <a:off x="6750098" y="3428999"/>
              <a:ext cx="0" cy="464297"/>
            </a:xfrm>
            <a:prstGeom prst="line">
              <a:avLst/>
            </a:prstGeom>
            <a:ln>
              <a:solidFill>
                <a:srgbClr val="C9121D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矩形 19">
              <a:extLst>
                <a:ext uri="{FF2B5EF4-FFF2-40B4-BE49-F238E27FC236}">
                  <a16:creationId xmlns:a16="http://schemas.microsoft.com/office/drawing/2014/main" xmlns="" id="{94D20C97-9FAC-46BB-8A64-9B41F9361E78}"/>
                </a:ext>
              </a:extLst>
            </p:cNvPr>
            <p:cNvSpPr/>
            <p:nvPr/>
          </p:nvSpPr>
          <p:spPr>
            <a:xfrm>
              <a:off x="6461135" y="2797900"/>
              <a:ext cx="64633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鸡日</a:t>
              </a:r>
            </a:p>
          </p:txBody>
        </p:sp>
        <p:sp>
          <p:nvSpPr>
            <p:cNvPr id="21" name="矩形 20">
              <a:extLst>
                <a:ext uri="{FF2B5EF4-FFF2-40B4-BE49-F238E27FC236}">
                  <a16:creationId xmlns:a16="http://schemas.microsoft.com/office/drawing/2014/main" xmlns="" id="{D4710E7D-8D6C-447A-A1C9-96A6C3D2AB03}"/>
                </a:ext>
              </a:extLst>
            </p:cNvPr>
            <p:cNvSpPr/>
            <p:nvPr/>
          </p:nvSpPr>
          <p:spPr>
            <a:xfrm>
              <a:off x="6076414" y="2268565"/>
              <a:ext cx="141577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solidFill>
                    <a:srgbClr val="FF0000"/>
                  </a:solidFill>
                  <a:latin typeface="方正大标宋简体" panose="03000509000000000000" pitchFamily="65" charset="-122"/>
                  <a:ea typeface="方正大标宋简体" panose="03000509000000000000" pitchFamily="65" charset="-122"/>
                </a:rPr>
                <a:t>正月初一</a:t>
              </a:r>
            </a:p>
          </p:txBody>
        </p:sp>
        <p:sp>
          <p:nvSpPr>
            <p:cNvPr id="22" name="矩形 21">
              <a:extLst>
                <a:ext uri="{FF2B5EF4-FFF2-40B4-BE49-F238E27FC236}">
                  <a16:creationId xmlns:a16="http://schemas.microsoft.com/office/drawing/2014/main" xmlns="" id="{162DECC5-1DF2-4011-936A-2643CDD95D03}"/>
                </a:ext>
              </a:extLst>
            </p:cNvPr>
            <p:cNvSpPr/>
            <p:nvPr/>
          </p:nvSpPr>
          <p:spPr>
            <a:xfrm>
              <a:off x="6092571" y="3902817"/>
              <a:ext cx="1431161" cy="2541520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b="1" dirty="0">
                  <a:solidFill>
                    <a:srgbClr val="FF0000"/>
                  </a:solidFill>
                </a:rPr>
                <a:t>传统习俗：</a:t>
              </a:r>
              <a:endParaRPr lang="en-US" altLang="zh-CN" b="1" dirty="0">
                <a:solidFill>
                  <a:srgbClr val="FF0000"/>
                </a:solidFill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rgbClr val="FF0000"/>
                  </a:solidFill>
                </a:rPr>
                <a:t>开门炮仗、拜年、占岁、饮屠苏酒、聚财</a:t>
              </a: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3B04184C-6718-4BB7-A79A-31AB16EDD50F}"/>
              </a:ext>
            </a:extLst>
          </p:cNvPr>
          <p:cNvGrpSpPr/>
          <p:nvPr/>
        </p:nvGrpSpPr>
        <p:grpSpPr>
          <a:xfrm>
            <a:off x="8133992" y="2016320"/>
            <a:ext cx="1415772" cy="4175772"/>
            <a:chOff x="8184750" y="2268565"/>
            <a:chExt cx="1415772" cy="4175772"/>
          </a:xfrm>
        </p:grpSpPr>
        <p:cxnSp>
          <p:nvCxnSpPr>
            <p:cNvPr id="24" name="直接连接符 23">
              <a:extLst>
                <a:ext uri="{FF2B5EF4-FFF2-40B4-BE49-F238E27FC236}">
                  <a16:creationId xmlns:a16="http://schemas.microsoft.com/office/drawing/2014/main" xmlns="" id="{F35D5343-164D-41A2-98E5-60E94355DDB9}"/>
                </a:ext>
              </a:extLst>
            </p:cNvPr>
            <p:cNvCxnSpPr>
              <a:cxnSpLocks/>
            </p:cNvCxnSpPr>
            <p:nvPr/>
          </p:nvCxnSpPr>
          <p:spPr>
            <a:xfrm>
              <a:off x="8858434" y="3428999"/>
              <a:ext cx="0" cy="464297"/>
            </a:xfrm>
            <a:prstGeom prst="line">
              <a:avLst/>
            </a:prstGeom>
            <a:ln>
              <a:solidFill>
                <a:srgbClr val="C9121D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矩形 24">
              <a:extLst>
                <a:ext uri="{FF2B5EF4-FFF2-40B4-BE49-F238E27FC236}">
                  <a16:creationId xmlns:a16="http://schemas.microsoft.com/office/drawing/2014/main" xmlns="" id="{330C5CDC-B364-4A99-A774-25B118748742}"/>
                </a:ext>
              </a:extLst>
            </p:cNvPr>
            <p:cNvSpPr/>
            <p:nvPr/>
          </p:nvSpPr>
          <p:spPr>
            <a:xfrm>
              <a:off x="8569471" y="2797900"/>
              <a:ext cx="64633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狗日</a:t>
              </a:r>
              <a:endParaRPr lang="zh-CN" altLang="en-US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26" name="矩形 25">
              <a:extLst>
                <a:ext uri="{FF2B5EF4-FFF2-40B4-BE49-F238E27FC236}">
                  <a16:creationId xmlns:a16="http://schemas.microsoft.com/office/drawing/2014/main" xmlns="" id="{7997A7DB-3860-44D9-839E-3F959863819E}"/>
                </a:ext>
              </a:extLst>
            </p:cNvPr>
            <p:cNvSpPr/>
            <p:nvPr/>
          </p:nvSpPr>
          <p:spPr>
            <a:xfrm>
              <a:off x="8184750" y="2268565"/>
              <a:ext cx="141577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>
                  <a:solidFill>
                    <a:srgbClr val="FF0000"/>
                  </a:solidFill>
                  <a:latin typeface="方正大标宋简体" panose="03000509000000000000" pitchFamily="65" charset="-122"/>
                  <a:ea typeface="方正大标宋简体" panose="03000509000000000000" pitchFamily="65" charset="-122"/>
                </a:rPr>
                <a:t>正月初二</a:t>
              </a:r>
              <a:endParaRPr lang="zh-CN" altLang="en-US" sz="2400" dirty="0">
                <a:solidFill>
                  <a:srgbClr val="FF0000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</a:endParaRPr>
            </a:p>
          </p:txBody>
        </p:sp>
        <p:sp>
          <p:nvSpPr>
            <p:cNvPr id="27" name="矩形 26">
              <a:extLst>
                <a:ext uri="{FF2B5EF4-FFF2-40B4-BE49-F238E27FC236}">
                  <a16:creationId xmlns:a16="http://schemas.microsoft.com/office/drawing/2014/main" xmlns="" id="{1B12FF75-9AA8-488C-998A-7CE02577A01B}"/>
                </a:ext>
              </a:extLst>
            </p:cNvPr>
            <p:cNvSpPr/>
            <p:nvPr/>
          </p:nvSpPr>
          <p:spPr>
            <a:xfrm>
              <a:off x="8350602" y="3902817"/>
              <a:ext cx="1015663" cy="2541520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b="1" dirty="0">
                  <a:solidFill>
                    <a:srgbClr val="FF0000"/>
                  </a:solidFill>
                </a:rPr>
                <a:t>传统习俗：</a:t>
              </a:r>
              <a:endParaRPr lang="en-US" altLang="zh-CN" b="1" dirty="0">
                <a:solidFill>
                  <a:srgbClr val="FF0000"/>
                </a:solidFill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rgbClr val="FF0000"/>
                  </a:solidFill>
                </a:rPr>
                <a:t>祭财神（北方）</a:t>
              </a: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:a16="http://schemas.microsoft.com/office/drawing/2014/main" xmlns="" id="{6627CA7D-5713-46A7-AC76-19C23B8E2B21}"/>
              </a:ext>
            </a:extLst>
          </p:cNvPr>
          <p:cNvGrpSpPr/>
          <p:nvPr/>
        </p:nvGrpSpPr>
        <p:grpSpPr>
          <a:xfrm>
            <a:off x="10242328" y="2016320"/>
            <a:ext cx="1415772" cy="4175772"/>
            <a:chOff x="10293086" y="2268565"/>
            <a:chExt cx="1415772" cy="4175772"/>
          </a:xfrm>
        </p:grpSpPr>
        <p:cxnSp>
          <p:nvCxnSpPr>
            <p:cNvPr id="29" name="直接连接符 28">
              <a:extLst>
                <a:ext uri="{FF2B5EF4-FFF2-40B4-BE49-F238E27FC236}">
                  <a16:creationId xmlns:a16="http://schemas.microsoft.com/office/drawing/2014/main" xmlns="" id="{FFDE8DC3-A3E0-4372-ACFB-2622174BA0F7}"/>
                </a:ext>
              </a:extLst>
            </p:cNvPr>
            <p:cNvCxnSpPr>
              <a:cxnSpLocks/>
            </p:cNvCxnSpPr>
            <p:nvPr/>
          </p:nvCxnSpPr>
          <p:spPr>
            <a:xfrm>
              <a:off x="11000974" y="3428999"/>
              <a:ext cx="0" cy="464297"/>
            </a:xfrm>
            <a:prstGeom prst="line">
              <a:avLst/>
            </a:prstGeom>
            <a:ln>
              <a:solidFill>
                <a:srgbClr val="C9121D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矩形 29">
              <a:extLst>
                <a:ext uri="{FF2B5EF4-FFF2-40B4-BE49-F238E27FC236}">
                  <a16:creationId xmlns:a16="http://schemas.microsoft.com/office/drawing/2014/main" xmlns="" id="{B8ABEE8A-11FC-4988-BDE9-FDE2E2E5A18E}"/>
                </a:ext>
              </a:extLst>
            </p:cNvPr>
            <p:cNvSpPr/>
            <p:nvPr/>
          </p:nvSpPr>
          <p:spPr>
            <a:xfrm>
              <a:off x="10677807" y="2797900"/>
              <a:ext cx="64633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猪日</a:t>
              </a:r>
              <a:endParaRPr lang="zh-CN" altLang="en-US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31" name="矩形 30">
              <a:extLst>
                <a:ext uri="{FF2B5EF4-FFF2-40B4-BE49-F238E27FC236}">
                  <a16:creationId xmlns:a16="http://schemas.microsoft.com/office/drawing/2014/main" xmlns="" id="{E38C2C25-9DB5-46FC-8610-460A282F1FCA}"/>
                </a:ext>
              </a:extLst>
            </p:cNvPr>
            <p:cNvSpPr/>
            <p:nvPr/>
          </p:nvSpPr>
          <p:spPr>
            <a:xfrm>
              <a:off x="10293086" y="2268565"/>
              <a:ext cx="141577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>
                  <a:solidFill>
                    <a:srgbClr val="FF0000"/>
                  </a:solidFill>
                  <a:latin typeface="方正大标宋简体" panose="03000509000000000000" pitchFamily="65" charset="-122"/>
                  <a:ea typeface="方正大标宋简体" panose="03000509000000000000" pitchFamily="65" charset="-122"/>
                </a:rPr>
                <a:t>正月初三</a:t>
              </a:r>
              <a:endParaRPr lang="zh-CN" altLang="en-US" sz="2400" dirty="0">
                <a:solidFill>
                  <a:srgbClr val="FF0000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</a:endParaRPr>
            </a:p>
          </p:txBody>
        </p:sp>
        <p:sp>
          <p:nvSpPr>
            <p:cNvPr id="32" name="矩形 31">
              <a:extLst>
                <a:ext uri="{FF2B5EF4-FFF2-40B4-BE49-F238E27FC236}">
                  <a16:creationId xmlns:a16="http://schemas.microsoft.com/office/drawing/2014/main" xmlns="" id="{A2F2D289-D50B-4A13-B00B-167C3562395D}"/>
                </a:ext>
              </a:extLst>
            </p:cNvPr>
            <p:cNvSpPr/>
            <p:nvPr/>
          </p:nvSpPr>
          <p:spPr>
            <a:xfrm>
              <a:off x="10493140" y="3902817"/>
              <a:ext cx="1015663" cy="2541520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b="1" dirty="0">
                  <a:solidFill>
                    <a:srgbClr val="FF0000"/>
                  </a:solidFill>
                </a:rPr>
                <a:t>传统习俗：</a:t>
              </a:r>
              <a:endParaRPr lang="en-US" altLang="zh-CN" b="1" dirty="0">
                <a:solidFill>
                  <a:srgbClr val="FF0000"/>
                </a:solidFill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rgbClr val="FF0000"/>
                  </a:solidFill>
                </a:rPr>
                <a:t>烧门神纸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46978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2000">
        <p14:pan dir="u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>
            <a:extLst>
              <a:ext uri="{FF2B5EF4-FFF2-40B4-BE49-F238E27FC236}">
                <a16:creationId xmlns:a16="http://schemas.microsoft.com/office/drawing/2014/main" xmlns="" id="{1AB7B80B-F849-4738-9F10-604E8DDE086F}"/>
              </a:ext>
            </a:extLst>
          </p:cNvPr>
          <p:cNvCxnSpPr>
            <a:cxnSpLocks/>
          </p:cNvCxnSpPr>
          <p:nvPr/>
        </p:nvCxnSpPr>
        <p:spPr>
          <a:xfrm>
            <a:off x="-481419" y="2328724"/>
            <a:ext cx="12748533" cy="0"/>
          </a:xfrm>
          <a:prstGeom prst="line">
            <a:avLst/>
          </a:prstGeom>
          <a:ln w="38100">
            <a:solidFill>
              <a:srgbClr val="C9121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>
            <a:extLst>
              <a:ext uri="{FF2B5EF4-FFF2-40B4-BE49-F238E27FC236}">
                <a16:creationId xmlns:a16="http://schemas.microsoft.com/office/drawing/2014/main" xmlns="" id="{81BA426F-524B-4578-8DCE-4F4097215B05}"/>
              </a:ext>
            </a:extLst>
          </p:cNvPr>
          <p:cNvCxnSpPr>
            <a:cxnSpLocks/>
          </p:cNvCxnSpPr>
          <p:nvPr/>
        </p:nvCxnSpPr>
        <p:spPr>
          <a:xfrm>
            <a:off x="-481419" y="2258058"/>
            <a:ext cx="12864647" cy="0"/>
          </a:xfrm>
          <a:prstGeom prst="line">
            <a:avLst/>
          </a:prstGeom>
          <a:ln w="12700">
            <a:solidFill>
              <a:srgbClr val="C9121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323CBE97-5528-427C-84A7-3E6AF39EDED4}"/>
              </a:ext>
            </a:extLst>
          </p:cNvPr>
          <p:cNvCxnSpPr>
            <a:cxnSpLocks/>
          </p:cNvCxnSpPr>
          <p:nvPr/>
        </p:nvCxnSpPr>
        <p:spPr>
          <a:xfrm>
            <a:off x="-104047" y="2374172"/>
            <a:ext cx="12487275" cy="0"/>
          </a:xfrm>
          <a:prstGeom prst="line">
            <a:avLst/>
          </a:prstGeom>
          <a:ln w="12700">
            <a:solidFill>
              <a:srgbClr val="C9121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F9B0A0EA-8FD9-41B0-A8C5-9BAB72A45057}"/>
              </a:ext>
            </a:extLst>
          </p:cNvPr>
          <p:cNvGrpSpPr/>
          <p:nvPr/>
        </p:nvGrpSpPr>
        <p:grpSpPr>
          <a:xfrm>
            <a:off x="904101" y="1223260"/>
            <a:ext cx="1501285" cy="4175772"/>
            <a:chOff x="833977" y="2268565"/>
            <a:chExt cx="1501285" cy="4175772"/>
          </a:xfrm>
        </p:grpSpPr>
        <p:cxnSp>
          <p:nvCxnSpPr>
            <p:cNvPr id="6" name="直接连接符 5">
              <a:extLst>
                <a:ext uri="{FF2B5EF4-FFF2-40B4-BE49-F238E27FC236}">
                  <a16:creationId xmlns:a16="http://schemas.microsoft.com/office/drawing/2014/main" xmlns="" id="{56ACDEFF-74EA-4F61-817A-73FCC75B0410}"/>
                </a:ext>
              </a:extLst>
            </p:cNvPr>
            <p:cNvCxnSpPr>
              <a:cxnSpLocks/>
            </p:cNvCxnSpPr>
            <p:nvPr/>
          </p:nvCxnSpPr>
          <p:spPr>
            <a:xfrm>
              <a:off x="1541865" y="3428999"/>
              <a:ext cx="0" cy="464297"/>
            </a:xfrm>
            <a:prstGeom prst="line">
              <a:avLst/>
            </a:prstGeom>
            <a:ln>
              <a:solidFill>
                <a:srgbClr val="C9121D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7A8239CE-48BA-40FD-BC2A-6F2196550DC5}"/>
                </a:ext>
              </a:extLst>
            </p:cNvPr>
            <p:cNvSpPr/>
            <p:nvPr/>
          </p:nvSpPr>
          <p:spPr>
            <a:xfrm>
              <a:off x="1218698" y="2797900"/>
              <a:ext cx="64633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羊日</a:t>
              </a:r>
              <a:endParaRPr lang="zh-CN" altLang="en-US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8" name="矩形 7">
              <a:extLst>
                <a:ext uri="{FF2B5EF4-FFF2-40B4-BE49-F238E27FC236}">
                  <a16:creationId xmlns:a16="http://schemas.microsoft.com/office/drawing/2014/main" xmlns="" id="{67A08B3D-CA92-45CD-86C0-114D0475A1BF}"/>
                </a:ext>
              </a:extLst>
            </p:cNvPr>
            <p:cNvSpPr/>
            <p:nvPr/>
          </p:nvSpPr>
          <p:spPr>
            <a:xfrm>
              <a:off x="833977" y="2268565"/>
              <a:ext cx="141577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>
                  <a:solidFill>
                    <a:srgbClr val="FF0000"/>
                  </a:solidFill>
                  <a:latin typeface="方正大标宋简体" panose="03000509000000000000" pitchFamily="65" charset="-122"/>
                  <a:ea typeface="方正大标宋简体" panose="03000509000000000000" pitchFamily="65" charset="-122"/>
                </a:rPr>
                <a:t>正月初四</a:t>
              </a:r>
              <a:endParaRPr lang="zh-CN" altLang="en-US" sz="2400" dirty="0">
                <a:solidFill>
                  <a:srgbClr val="FF0000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</a:endParaRPr>
            </a:p>
          </p:txBody>
        </p:sp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="" id="{853D8403-0B44-441C-B7AB-1B3CBBBB748E}"/>
                </a:ext>
              </a:extLst>
            </p:cNvPr>
            <p:cNvSpPr/>
            <p:nvPr/>
          </p:nvSpPr>
          <p:spPr>
            <a:xfrm>
              <a:off x="904101" y="3902817"/>
              <a:ext cx="1431161" cy="2541520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b="1" dirty="0">
                  <a:solidFill>
                    <a:srgbClr val="FF0000"/>
                  </a:solidFill>
                </a:rPr>
                <a:t>传统习俗：</a:t>
              </a:r>
              <a:endParaRPr lang="en-US" altLang="zh-CN" b="1" dirty="0">
                <a:solidFill>
                  <a:srgbClr val="FF0000"/>
                </a:solidFill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rgbClr val="FF0000"/>
                  </a:solidFill>
                </a:rPr>
                <a:t>迎神接神，接五路，</a:t>
              </a:r>
              <a:endParaRPr lang="en-US" altLang="zh-CN" dirty="0">
                <a:solidFill>
                  <a:srgbClr val="FF0000"/>
                </a:solidFill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rgbClr val="FF0000"/>
                  </a:solidFill>
                </a:rPr>
                <a:t>吃折罗，扔穷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1A48F508-0334-4B0B-9B1E-117CAECA049C}"/>
              </a:ext>
            </a:extLst>
          </p:cNvPr>
          <p:cNvGrpSpPr/>
          <p:nvPr/>
        </p:nvGrpSpPr>
        <p:grpSpPr>
          <a:xfrm>
            <a:off x="3095006" y="1223260"/>
            <a:ext cx="1431161" cy="4175772"/>
            <a:chOff x="3024882" y="2268565"/>
            <a:chExt cx="1431161" cy="4175772"/>
          </a:xfrm>
        </p:grpSpPr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xmlns="" id="{CD7F9484-EE9D-409E-A61A-C2B58A4A93A2}"/>
                </a:ext>
              </a:extLst>
            </p:cNvPr>
            <p:cNvCxnSpPr>
              <a:cxnSpLocks/>
            </p:cNvCxnSpPr>
            <p:nvPr/>
          </p:nvCxnSpPr>
          <p:spPr>
            <a:xfrm>
              <a:off x="3711437" y="3428999"/>
              <a:ext cx="0" cy="464297"/>
            </a:xfrm>
            <a:prstGeom prst="line">
              <a:avLst/>
            </a:prstGeom>
            <a:ln>
              <a:solidFill>
                <a:srgbClr val="C9121D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xmlns="" id="{D98A3A45-F94C-40E7-B063-BBA70FC61271}"/>
                </a:ext>
              </a:extLst>
            </p:cNvPr>
            <p:cNvSpPr/>
            <p:nvPr/>
          </p:nvSpPr>
          <p:spPr>
            <a:xfrm>
              <a:off x="3422474" y="2797900"/>
              <a:ext cx="64633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牛日</a:t>
              </a:r>
              <a:endParaRPr lang="zh-CN" altLang="en-US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="" id="{73004E1D-3B33-43F9-B816-6664A2C8B655}"/>
                </a:ext>
              </a:extLst>
            </p:cNvPr>
            <p:cNvSpPr/>
            <p:nvPr/>
          </p:nvSpPr>
          <p:spPr>
            <a:xfrm>
              <a:off x="3037753" y="2268565"/>
              <a:ext cx="141577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>
                  <a:solidFill>
                    <a:srgbClr val="FF0000"/>
                  </a:solidFill>
                  <a:latin typeface="方正大标宋简体" panose="03000509000000000000" pitchFamily="65" charset="-122"/>
                  <a:ea typeface="方正大标宋简体" panose="03000509000000000000" pitchFamily="65" charset="-122"/>
                </a:rPr>
                <a:t>正月初五</a:t>
              </a:r>
              <a:endParaRPr lang="zh-CN" altLang="en-US" sz="2400" dirty="0">
                <a:solidFill>
                  <a:srgbClr val="FF0000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</a:endParaRPr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1C7A368D-0233-499E-A702-E3CB4947A29C}"/>
                </a:ext>
              </a:extLst>
            </p:cNvPr>
            <p:cNvSpPr/>
            <p:nvPr/>
          </p:nvSpPr>
          <p:spPr>
            <a:xfrm>
              <a:off x="3024882" y="3902817"/>
              <a:ext cx="1431161" cy="2541520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b="1" dirty="0">
                  <a:solidFill>
                    <a:srgbClr val="FF0000"/>
                  </a:solidFill>
                </a:rPr>
                <a:t>传统习俗：</a:t>
              </a:r>
              <a:endParaRPr lang="en-US" altLang="zh-CN" b="1" dirty="0">
                <a:solidFill>
                  <a:srgbClr val="FF0000"/>
                </a:solidFill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rgbClr val="FF0000"/>
                  </a:solidFill>
                </a:rPr>
                <a:t>祭财神（南方）、送穷、开市</a:t>
              </a: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3D0AD274-44E4-464D-95F6-E6624C4A2EB1}"/>
              </a:ext>
            </a:extLst>
          </p:cNvPr>
          <p:cNvGrpSpPr/>
          <p:nvPr/>
        </p:nvGrpSpPr>
        <p:grpSpPr>
          <a:xfrm>
            <a:off x="5311653" y="1223260"/>
            <a:ext cx="1415772" cy="4175772"/>
            <a:chOff x="5241529" y="2268565"/>
            <a:chExt cx="1415772" cy="4175772"/>
          </a:xfrm>
        </p:grpSpPr>
        <p:cxnSp>
          <p:nvCxnSpPr>
            <p:cNvPr id="16" name="直接连接符 15">
              <a:extLst>
                <a:ext uri="{FF2B5EF4-FFF2-40B4-BE49-F238E27FC236}">
                  <a16:creationId xmlns:a16="http://schemas.microsoft.com/office/drawing/2014/main" xmlns="" id="{CB179838-BA40-4F5E-B241-A1C288D36E72}"/>
                </a:ext>
              </a:extLst>
            </p:cNvPr>
            <p:cNvCxnSpPr>
              <a:cxnSpLocks/>
            </p:cNvCxnSpPr>
            <p:nvPr/>
          </p:nvCxnSpPr>
          <p:spPr>
            <a:xfrm>
              <a:off x="5915213" y="3428999"/>
              <a:ext cx="0" cy="464297"/>
            </a:xfrm>
            <a:prstGeom prst="line">
              <a:avLst/>
            </a:prstGeom>
            <a:ln>
              <a:solidFill>
                <a:srgbClr val="C9121D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矩形 16">
              <a:extLst>
                <a:ext uri="{FF2B5EF4-FFF2-40B4-BE49-F238E27FC236}">
                  <a16:creationId xmlns:a16="http://schemas.microsoft.com/office/drawing/2014/main" xmlns="" id="{A86B0D6B-0AC4-402F-8652-40AA27109729}"/>
                </a:ext>
              </a:extLst>
            </p:cNvPr>
            <p:cNvSpPr/>
            <p:nvPr/>
          </p:nvSpPr>
          <p:spPr>
            <a:xfrm>
              <a:off x="5626250" y="2797900"/>
              <a:ext cx="64633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马日</a:t>
              </a:r>
              <a:endParaRPr lang="zh-CN" altLang="en-US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8" name="矩形 17">
              <a:extLst>
                <a:ext uri="{FF2B5EF4-FFF2-40B4-BE49-F238E27FC236}">
                  <a16:creationId xmlns:a16="http://schemas.microsoft.com/office/drawing/2014/main" xmlns="" id="{14853AF5-300D-4FF1-9320-C835AF8817CC}"/>
                </a:ext>
              </a:extLst>
            </p:cNvPr>
            <p:cNvSpPr/>
            <p:nvPr/>
          </p:nvSpPr>
          <p:spPr>
            <a:xfrm>
              <a:off x="5241529" y="2268565"/>
              <a:ext cx="141577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>
                  <a:solidFill>
                    <a:srgbClr val="FF0000"/>
                  </a:solidFill>
                  <a:latin typeface="方正大标宋简体" panose="03000509000000000000" pitchFamily="65" charset="-122"/>
                  <a:ea typeface="方正大标宋简体" panose="03000509000000000000" pitchFamily="65" charset="-122"/>
                </a:rPr>
                <a:t>正月初六</a:t>
              </a:r>
              <a:endParaRPr lang="zh-CN" altLang="en-US" sz="2400" dirty="0">
                <a:solidFill>
                  <a:srgbClr val="FF0000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</a:endParaRPr>
            </a:p>
          </p:txBody>
        </p:sp>
        <p:sp>
          <p:nvSpPr>
            <p:cNvPr id="19" name="矩形 18">
              <a:extLst>
                <a:ext uri="{FF2B5EF4-FFF2-40B4-BE49-F238E27FC236}">
                  <a16:creationId xmlns:a16="http://schemas.microsoft.com/office/drawing/2014/main" xmlns="" id="{BFAD17BB-79AE-4052-9822-5523885502E0}"/>
                </a:ext>
              </a:extLst>
            </p:cNvPr>
            <p:cNvSpPr/>
            <p:nvPr/>
          </p:nvSpPr>
          <p:spPr>
            <a:xfrm>
              <a:off x="5441583" y="3902817"/>
              <a:ext cx="1015663" cy="2541520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b="1" dirty="0">
                  <a:solidFill>
                    <a:srgbClr val="FF0000"/>
                  </a:solidFill>
                </a:rPr>
                <a:t>传统习俗：</a:t>
              </a:r>
              <a:endParaRPr lang="en-US" altLang="zh-CN" b="1" dirty="0">
                <a:solidFill>
                  <a:srgbClr val="FF0000"/>
                </a:solidFill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rgbClr val="FF0000"/>
                  </a:solidFill>
                </a:rPr>
                <a:t>送穷，启市</a:t>
              </a: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D3B9F5B0-3B9D-40A8-876A-54B59D4DECC2}"/>
              </a:ext>
            </a:extLst>
          </p:cNvPr>
          <p:cNvGrpSpPr/>
          <p:nvPr/>
        </p:nvGrpSpPr>
        <p:grpSpPr>
          <a:xfrm>
            <a:off x="7517895" y="1223260"/>
            <a:ext cx="1507260" cy="4175772"/>
            <a:chOff x="7447771" y="2268565"/>
            <a:chExt cx="1507260" cy="4175772"/>
          </a:xfrm>
        </p:grpSpPr>
        <p:cxnSp>
          <p:nvCxnSpPr>
            <p:cNvPr id="21" name="直接连接符 20">
              <a:extLst>
                <a:ext uri="{FF2B5EF4-FFF2-40B4-BE49-F238E27FC236}">
                  <a16:creationId xmlns:a16="http://schemas.microsoft.com/office/drawing/2014/main" xmlns="" id="{009E8F4D-5001-4974-81D5-BF5B2784457F}"/>
                </a:ext>
              </a:extLst>
            </p:cNvPr>
            <p:cNvCxnSpPr>
              <a:cxnSpLocks/>
            </p:cNvCxnSpPr>
            <p:nvPr/>
          </p:nvCxnSpPr>
          <p:spPr>
            <a:xfrm>
              <a:off x="8155659" y="3428999"/>
              <a:ext cx="0" cy="464297"/>
            </a:xfrm>
            <a:prstGeom prst="line">
              <a:avLst/>
            </a:prstGeom>
            <a:ln>
              <a:solidFill>
                <a:srgbClr val="C9121D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矩形 21">
              <a:extLst>
                <a:ext uri="{FF2B5EF4-FFF2-40B4-BE49-F238E27FC236}">
                  <a16:creationId xmlns:a16="http://schemas.microsoft.com/office/drawing/2014/main" xmlns="" id="{4994BEE4-E0CC-43C0-821F-3B02F211778B}"/>
                </a:ext>
              </a:extLst>
            </p:cNvPr>
            <p:cNvSpPr/>
            <p:nvPr/>
          </p:nvSpPr>
          <p:spPr>
            <a:xfrm>
              <a:off x="7832492" y="2797900"/>
              <a:ext cx="64633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人日</a:t>
              </a:r>
              <a:endParaRPr lang="zh-CN" altLang="en-US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23" name="矩形 22">
              <a:extLst>
                <a:ext uri="{FF2B5EF4-FFF2-40B4-BE49-F238E27FC236}">
                  <a16:creationId xmlns:a16="http://schemas.microsoft.com/office/drawing/2014/main" xmlns="" id="{08410F43-71E0-42A0-87BB-3271498702B0}"/>
                </a:ext>
              </a:extLst>
            </p:cNvPr>
            <p:cNvSpPr/>
            <p:nvPr/>
          </p:nvSpPr>
          <p:spPr>
            <a:xfrm>
              <a:off x="7447771" y="2268565"/>
              <a:ext cx="141577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>
                  <a:solidFill>
                    <a:srgbClr val="FF0000"/>
                  </a:solidFill>
                  <a:latin typeface="方正大标宋简体" panose="03000509000000000000" pitchFamily="65" charset="-122"/>
                  <a:ea typeface="方正大标宋简体" panose="03000509000000000000" pitchFamily="65" charset="-122"/>
                </a:rPr>
                <a:t>正月初七</a:t>
              </a:r>
              <a:endParaRPr lang="zh-CN" altLang="en-US" sz="2400" dirty="0">
                <a:solidFill>
                  <a:srgbClr val="FF0000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</a:endParaRPr>
            </a:p>
          </p:txBody>
        </p:sp>
        <p:sp>
          <p:nvSpPr>
            <p:cNvPr id="24" name="矩形 23">
              <a:extLst>
                <a:ext uri="{FF2B5EF4-FFF2-40B4-BE49-F238E27FC236}">
                  <a16:creationId xmlns:a16="http://schemas.microsoft.com/office/drawing/2014/main" xmlns="" id="{90FAB36D-44E9-487B-B225-F0E5EBE8C436}"/>
                </a:ext>
              </a:extLst>
            </p:cNvPr>
            <p:cNvSpPr/>
            <p:nvPr/>
          </p:nvSpPr>
          <p:spPr>
            <a:xfrm>
              <a:off x="7523870" y="3902817"/>
              <a:ext cx="1431161" cy="2541520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b="1" dirty="0">
                  <a:solidFill>
                    <a:srgbClr val="FF0000"/>
                  </a:solidFill>
                </a:rPr>
                <a:t>传统习俗：</a:t>
              </a:r>
              <a:endParaRPr lang="en-US" altLang="zh-CN" b="1" dirty="0">
                <a:solidFill>
                  <a:srgbClr val="FF0000"/>
                </a:solidFill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rgbClr val="FF0000"/>
                  </a:solidFill>
                </a:rPr>
                <a:t>熏天、吃七宝羹、</a:t>
              </a:r>
              <a:endParaRPr lang="en-US" altLang="zh-CN" dirty="0">
                <a:solidFill>
                  <a:srgbClr val="FF0000"/>
                </a:solidFill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rgbClr val="FF0000"/>
                  </a:solidFill>
                </a:rPr>
                <a:t>送火神</a:t>
              </a: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:a16="http://schemas.microsoft.com/office/drawing/2014/main" xmlns="" id="{BA1A793A-87DA-445C-98EC-DF21CD8E03BF}"/>
              </a:ext>
            </a:extLst>
          </p:cNvPr>
          <p:cNvGrpSpPr/>
          <p:nvPr/>
        </p:nvGrpSpPr>
        <p:grpSpPr>
          <a:xfrm>
            <a:off x="9969001" y="1223260"/>
            <a:ext cx="1415772" cy="4175772"/>
            <a:chOff x="9898877" y="2268565"/>
            <a:chExt cx="1415772" cy="4175772"/>
          </a:xfrm>
        </p:grpSpPr>
        <p:cxnSp>
          <p:nvCxnSpPr>
            <p:cNvPr id="26" name="直接连接符 25">
              <a:extLst>
                <a:ext uri="{FF2B5EF4-FFF2-40B4-BE49-F238E27FC236}">
                  <a16:creationId xmlns:a16="http://schemas.microsoft.com/office/drawing/2014/main" xmlns="" id="{0EB7AEDF-8858-4D8E-ACE5-CB3E3AF94E20}"/>
                </a:ext>
              </a:extLst>
            </p:cNvPr>
            <p:cNvCxnSpPr>
              <a:cxnSpLocks/>
            </p:cNvCxnSpPr>
            <p:nvPr/>
          </p:nvCxnSpPr>
          <p:spPr>
            <a:xfrm>
              <a:off x="10606765" y="3428999"/>
              <a:ext cx="0" cy="464297"/>
            </a:xfrm>
            <a:prstGeom prst="line">
              <a:avLst/>
            </a:prstGeom>
            <a:ln>
              <a:solidFill>
                <a:srgbClr val="C9121D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矩形 26">
              <a:extLst>
                <a:ext uri="{FF2B5EF4-FFF2-40B4-BE49-F238E27FC236}">
                  <a16:creationId xmlns:a16="http://schemas.microsoft.com/office/drawing/2014/main" xmlns="" id="{40DC7E07-67F7-4221-8D0A-51DCE95A4283}"/>
                </a:ext>
              </a:extLst>
            </p:cNvPr>
            <p:cNvSpPr/>
            <p:nvPr/>
          </p:nvSpPr>
          <p:spPr>
            <a:xfrm>
              <a:off x="10165776" y="2797900"/>
              <a:ext cx="88197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顺星节</a:t>
              </a:r>
              <a:endParaRPr lang="zh-CN" altLang="en-US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28" name="矩形 27">
              <a:extLst>
                <a:ext uri="{FF2B5EF4-FFF2-40B4-BE49-F238E27FC236}">
                  <a16:creationId xmlns:a16="http://schemas.microsoft.com/office/drawing/2014/main" xmlns="" id="{06A325A8-1CD5-42FE-9B32-B304B5CE1D10}"/>
                </a:ext>
              </a:extLst>
            </p:cNvPr>
            <p:cNvSpPr/>
            <p:nvPr/>
          </p:nvSpPr>
          <p:spPr>
            <a:xfrm>
              <a:off x="9898877" y="2268565"/>
              <a:ext cx="141577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>
                  <a:solidFill>
                    <a:srgbClr val="FF0000"/>
                  </a:solidFill>
                  <a:latin typeface="方正大标宋简体" panose="03000509000000000000" pitchFamily="65" charset="-122"/>
                  <a:ea typeface="方正大标宋简体" panose="03000509000000000000" pitchFamily="65" charset="-122"/>
                </a:rPr>
                <a:t>正月初八</a:t>
              </a:r>
              <a:endParaRPr lang="zh-CN" altLang="en-US" sz="2400" dirty="0">
                <a:solidFill>
                  <a:srgbClr val="FF0000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</a:endParaRPr>
            </a:p>
          </p:txBody>
        </p:sp>
        <p:sp>
          <p:nvSpPr>
            <p:cNvPr id="29" name="矩形 28">
              <a:extLst>
                <a:ext uri="{FF2B5EF4-FFF2-40B4-BE49-F238E27FC236}">
                  <a16:creationId xmlns:a16="http://schemas.microsoft.com/office/drawing/2014/main" xmlns="" id="{84DA62C9-0874-4DA8-8D38-9B73AA121811}"/>
                </a:ext>
              </a:extLst>
            </p:cNvPr>
            <p:cNvSpPr/>
            <p:nvPr/>
          </p:nvSpPr>
          <p:spPr>
            <a:xfrm>
              <a:off x="10098930" y="3902817"/>
              <a:ext cx="1015663" cy="2541520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b="1" dirty="0">
                  <a:solidFill>
                    <a:srgbClr val="FF0000"/>
                  </a:solidFill>
                </a:rPr>
                <a:t>传统习俗：</a:t>
              </a:r>
              <a:endParaRPr lang="en-US" altLang="zh-CN" b="1" dirty="0">
                <a:solidFill>
                  <a:srgbClr val="FF0000"/>
                </a:solidFill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rgbClr val="FF0000"/>
                  </a:solidFill>
                </a:rPr>
                <a:t>顺星、放生祈福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4207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2000">
        <p14:pan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>
            <a:extLst>
              <a:ext uri="{FF2B5EF4-FFF2-40B4-BE49-F238E27FC236}">
                <a16:creationId xmlns:a16="http://schemas.microsoft.com/office/drawing/2014/main" xmlns="" id="{BB3FB972-CE66-460A-ABEB-9A544E6E14AA}"/>
              </a:ext>
            </a:extLst>
          </p:cNvPr>
          <p:cNvCxnSpPr>
            <a:cxnSpLocks/>
          </p:cNvCxnSpPr>
          <p:nvPr/>
        </p:nvCxnSpPr>
        <p:spPr>
          <a:xfrm>
            <a:off x="371972" y="2303570"/>
            <a:ext cx="11740544" cy="0"/>
          </a:xfrm>
          <a:prstGeom prst="line">
            <a:avLst/>
          </a:prstGeom>
          <a:ln w="38100">
            <a:solidFill>
              <a:srgbClr val="C9121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>
            <a:extLst>
              <a:ext uri="{FF2B5EF4-FFF2-40B4-BE49-F238E27FC236}">
                <a16:creationId xmlns:a16="http://schemas.microsoft.com/office/drawing/2014/main" xmlns="" id="{2FA063CE-EDEF-488A-B017-50DA60942A08}"/>
              </a:ext>
            </a:extLst>
          </p:cNvPr>
          <p:cNvCxnSpPr>
            <a:cxnSpLocks/>
          </p:cNvCxnSpPr>
          <p:nvPr/>
        </p:nvCxnSpPr>
        <p:spPr>
          <a:xfrm>
            <a:off x="255858" y="2250275"/>
            <a:ext cx="11856658" cy="0"/>
          </a:xfrm>
          <a:prstGeom prst="line">
            <a:avLst/>
          </a:prstGeom>
          <a:ln w="12700">
            <a:solidFill>
              <a:srgbClr val="C9121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E66FF408-7E82-4058-AB69-2DF3DC76E151}"/>
              </a:ext>
            </a:extLst>
          </p:cNvPr>
          <p:cNvCxnSpPr>
            <a:cxnSpLocks/>
          </p:cNvCxnSpPr>
          <p:nvPr/>
        </p:nvCxnSpPr>
        <p:spPr>
          <a:xfrm>
            <a:off x="633230" y="2366389"/>
            <a:ext cx="11479286" cy="0"/>
          </a:xfrm>
          <a:prstGeom prst="line">
            <a:avLst/>
          </a:prstGeom>
          <a:ln w="12700">
            <a:solidFill>
              <a:srgbClr val="C9121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BF709405-46E0-4063-8803-A8F34404963D}"/>
              </a:ext>
            </a:extLst>
          </p:cNvPr>
          <p:cNvGrpSpPr/>
          <p:nvPr/>
        </p:nvGrpSpPr>
        <p:grpSpPr>
          <a:xfrm>
            <a:off x="1755096" y="1215477"/>
            <a:ext cx="1415772" cy="4175772"/>
            <a:chOff x="947695" y="2268565"/>
            <a:chExt cx="1415772" cy="4175772"/>
          </a:xfrm>
        </p:grpSpPr>
        <p:cxnSp>
          <p:nvCxnSpPr>
            <p:cNvPr id="6" name="直接连接符 5">
              <a:extLst>
                <a:ext uri="{FF2B5EF4-FFF2-40B4-BE49-F238E27FC236}">
                  <a16:creationId xmlns:a16="http://schemas.microsoft.com/office/drawing/2014/main" xmlns="" id="{0AE2542A-12A7-44B1-8E32-30DA550A1395}"/>
                </a:ext>
              </a:extLst>
            </p:cNvPr>
            <p:cNvCxnSpPr>
              <a:cxnSpLocks/>
            </p:cNvCxnSpPr>
            <p:nvPr/>
          </p:nvCxnSpPr>
          <p:spPr>
            <a:xfrm>
              <a:off x="1621379" y="3428999"/>
              <a:ext cx="0" cy="464297"/>
            </a:xfrm>
            <a:prstGeom prst="line">
              <a:avLst/>
            </a:prstGeom>
            <a:ln>
              <a:solidFill>
                <a:srgbClr val="C9121D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230390D4-756E-497C-8147-4BC21BC16461}"/>
                </a:ext>
              </a:extLst>
            </p:cNvPr>
            <p:cNvSpPr/>
            <p:nvPr/>
          </p:nvSpPr>
          <p:spPr>
            <a:xfrm>
              <a:off x="1180392" y="2797900"/>
              <a:ext cx="88197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天公生</a:t>
              </a:r>
              <a:endParaRPr lang="zh-CN" altLang="en-US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8" name="矩形 7">
              <a:extLst>
                <a:ext uri="{FF2B5EF4-FFF2-40B4-BE49-F238E27FC236}">
                  <a16:creationId xmlns:a16="http://schemas.microsoft.com/office/drawing/2014/main" xmlns="" id="{8B76ED3B-A5C8-4054-97AD-04BEC179A470}"/>
                </a:ext>
              </a:extLst>
            </p:cNvPr>
            <p:cNvSpPr/>
            <p:nvPr/>
          </p:nvSpPr>
          <p:spPr>
            <a:xfrm>
              <a:off x="947695" y="2268565"/>
              <a:ext cx="141577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solidFill>
                    <a:srgbClr val="FF0000"/>
                  </a:solidFill>
                  <a:latin typeface="方正大标宋简体" panose="03000509000000000000" pitchFamily="65" charset="-122"/>
                  <a:ea typeface="方正大标宋简体" panose="03000509000000000000" pitchFamily="65" charset="-122"/>
                </a:rPr>
                <a:t>正月初九</a:t>
              </a:r>
            </a:p>
          </p:txBody>
        </p:sp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="" id="{198FE905-FF03-489D-94D8-39CD53EE3EA6}"/>
                </a:ext>
              </a:extLst>
            </p:cNvPr>
            <p:cNvSpPr/>
            <p:nvPr/>
          </p:nvSpPr>
          <p:spPr>
            <a:xfrm>
              <a:off x="1147749" y="3902817"/>
              <a:ext cx="1015663" cy="2541520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b="1" dirty="0">
                  <a:solidFill>
                    <a:srgbClr val="FF0000"/>
                  </a:solidFill>
                </a:rPr>
                <a:t>传统习俗：</a:t>
              </a:r>
              <a:endParaRPr lang="en-US" altLang="zh-CN" b="1" dirty="0">
                <a:solidFill>
                  <a:srgbClr val="FF0000"/>
                </a:solidFill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rgbClr val="FF0000"/>
                  </a:solidFill>
                </a:rPr>
                <a:t>祭玉皇、道观斋天等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35076778-62E0-466F-AE6E-12416EEF401B}"/>
              </a:ext>
            </a:extLst>
          </p:cNvPr>
          <p:cNvGrpSpPr/>
          <p:nvPr/>
        </p:nvGrpSpPr>
        <p:grpSpPr>
          <a:xfrm>
            <a:off x="3806745" y="1215477"/>
            <a:ext cx="1446547" cy="4175772"/>
            <a:chOff x="2999344" y="2268565"/>
            <a:chExt cx="1446547" cy="4175772"/>
          </a:xfrm>
        </p:grpSpPr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xmlns="" id="{FA90EE49-8139-41F9-99C1-6618AB1F8B86}"/>
                </a:ext>
              </a:extLst>
            </p:cNvPr>
            <p:cNvCxnSpPr>
              <a:cxnSpLocks/>
            </p:cNvCxnSpPr>
            <p:nvPr/>
          </p:nvCxnSpPr>
          <p:spPr>
            <a:xfrm>
              <a:off x="3673028" y="3428999"/>
              <a:ext cx="0" cy="464297"/>
            </a:xfrm>
            <a:prstGeom prst="line">
              <a:avLst/>
            </a:prstGeom>
            <a:ln>
              <a:solidFill>
                <a:srgbClr val="C9121D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xmlns="" id="{22E87DAC-0032-4D0F-97D1-FEC917ED10C0}"/>
                </a:ext>
              </a:extLst>
            </p:cNvPr>
            <p:cNvSpPr/>
            <p:nvPr/>
          </p:nvSpPr>
          <p:spPr>
            <a:xfrm>
              <a:off x="3232041" y="2797900"/>
              <a:ext cx="88197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石不动</a:t>
              </a:r>
              <a:endParaRPr lang="zh-CN" altLang="en-US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="" id="{B23EC734-0B08-4777-ABCC-57F968B585B6}"/>
                </a:ext>
              </a:extLst>
            </p:cNvPr>
            <p:cNvSpPr/>
            <p:nvPr/>
          </p:nvSpPr>
          <p:spPr>
            <a:xfrm>
              <a:off x="2999344" y="2268565"/>
              <a:ext cx="141577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>
                  <a:solidFill>
                    <a:srgbClr val="FF0000"/>
                  </a:solidFill>
                  <a:latin typeface="方正大标宋简体" panose="03000509000000000000" pitchFamily="65" charset="-122"/>
                  <a:ea typeface="方正大标宋简体" panose="03000509000000000000" pitchFamily="65" charset="-122"/>
                </a:rPr>
                <a:t>正月初十</a:t>
              </a:r>
              <a:endParaRPr lang="zh-CN" altLang="en-US" sz="2400" dirty="0">
                <a:solidFill>
                  <a:srgbClr val="FF0000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</a:endParaRPr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33AF02B6-F1A0-4F9D-A320-64C39E81CA87}"/>
                </a:ext>
              </a:extLst>
            </p:cNvPr>
            <p:cNvSpPr/>
            <p:nvPr/>
          </p:nvSpPr>
          <p:spPr>
            <a:xfrm>
              <a:off x="3014730" y="3902817"/>
              <a:ext cx="1431161" cy="2541520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b="1" dirty="0">
                  <a:solidFill>
                    <a:srgbClr val="FF0000"/>
                  </a:solidFill>
                </a:rPr>
                <a:t>传统习俗：</a:t>
              </a:r>
              <a:endParaRPr lang="en-US" altLang="zh-CN" b="1" dirty="0">
                <a:solidFill>
                  <a:srgbClr val="FF0000"/>
                </a:solidFill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rgbClr val="FF0000"/>
                  </a:solidFill>
                </a:rPr>
                <a:t>向石头焚香祭拜、</a:t>
              </a:r>
              <a:endParaRPr lang="en-US" altLang="zh-CN" dirty="0">
                <a:solidFill>
                  <a:srgbClr val="FF0000"/>
                </a:solidFill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rgbClr val="FF0000"/>
                  </a:solidFill>
                </a:rPr>
                <a:t>午间供奉烙饼</a:t>
              </a: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533E1B47-7D49-4652-9B9D-589654EA103C}"/>
              </a:ext>
            </a:extLst>
          </p:cNvPr>
          <p:cNvGrpSpPr/>
          <p:nvPr/>
        </p:nvGrpSpPr>
        <p:grpSpPr>
          <a:xfrm>
            <a:off x="5858394" y="1215477"/>
            <a:ext cx="1507260" cy="4175772"/>
            <a:chOff x="5050993" y="2268565"/>
            <a:chExt cx="1507260" cy="4175772"/>
          </a:xfrm>
        </p:grpSpPr>
        <p:cxnSp>
          <p:nvCxnSpPr>
            <p:cNvPr id="16" name="直接连接符 15">
              <a:extLst>
                <a:ext uri="{FF2B5EF4-FFF2-40B4-BE49-F238E27FC236}">
                  <a16:creationId xmlns:a16="http://schemas.microsoft.com/office/drawing/2014/main" xmlns="" id="{CF2E6445-38AF-4E6F-9150-00EA9291B6C3}"/>
                </a:ext>
              </a:extLst>
            </p:cNvPr>
            <p:cNvCxnSpPr>
              <a:cxnSpLocks/>
            </p:cNvCxnSpPr>
            <p:nvPr/>
          </p:nvCxnSpPr>
          <p:spPr>
            <a:xfrm>
              <a:off x="5758881" y="3428999"/>
              <a:ext cx="0" cy="464297"/>
            </a:xfrm>
            <a:prstGeom prst="line">
              <a:avLst/>
            </a:prstGeom>
            <a:ln>
              <a:solidFill>
                <a:srgbClr val="C9121D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矩形 16">
              <a:extLst>
                <a:ext uri="{FF2B5EF4-FFF2-40B4-BE49-F238E27FC236}">
                  <a16:creationId xmlns:a16="http://schemas.microsoft.com/office/drawing/2014/main" xmlns="" id="{A9D7E128-AA22-48F1-A658-45889CB76D01}"/>
                </a:ext>
              </a:extLst>
            </p:cNvPr>
            <p:cNvSpPr/>
            <p:nvPr/>
          </p:nvSpPr>
          <p:spPr>
            <a:xfrm>
              <a:off x="5435714" y="2797900"/>
              <a:ext cx="64633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人日</a:t>
              </a:r>
              <a:endParaRPr lang="zh-CN" altLang="en-US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8" name="矩形 17">
              <a:extLst>
                <a:ext uri="{FF2B5EF4-FFF2-40B4-BE49-F238E27FC236}">
                  <a16:creationId xmlns:a16="http://schemas.microsoft.com/office/drawing/2014/main" xmlns="" id="{35D2A1E2-1836-4156-A6AE-A7169F89E68D}"/>
                </a:ext>
              </a:extLst>
            </p:cNvPr>
            <p:cNvSpPr/>
            <p:nvPr/>
          </p:nvSpPr>
          <p:spPr>
            <a:xfrm>
              <a:off x="5050993" y="2268565"/>
              <a:ext cx="141577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>
                  <a:solidFill>
                    <a:srgbClr val="FF0000"/>
                  </a:solidFill>
                  <a:latin typeface="方正大标宋简体" panose="03000509000000000000" pitchFamily="65" charset="-122"/>
                  <a:ea typeface="方正大标宋简体" panose="03000509000000000000" pitchFamily="65" charset="-122"/>
                </a:rPr>
                <a:t>正月十一</a:t>
              </a:r>
              <a:endParaRPr lang="zh-CN" altLang="en-US" sz="2400" dirty="0">
                <a:solidFill>
                  <a:srgbClr val="FF0000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</a:endParaRPr>
            </a:p>
          </p:txBody>
        </p:sp>
        <p:sp>
          <p:nvSpPr>
            <p:cNvPr id="19" name="矩形 18">
              <a:extLst>
                <a:ext uri="{FF2B5EF4-FFF2-40B4-BE49-F238E27FC236}">
                  <a16:creationId xmlns:a16="http://schemas.microsoft.com/office/drawing/2014/main" xmlns="" id="{1FF81C00-B2DF-4E35-9294-1F75A04CD068}"/>
                </a:ext>
              </a:extLst>
            </p:cNvPr>
            <p:cNvSpPr/>
            <p:nvPr/>
          </p:nvSpPr>
          <p:spPr>
            <a:xfrm>
              <a:off x="5127092" y="3902817"/>
              <a:ext cx="1431161" cy="2541520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b="1" dirty="0">
                  <a:solidFill>
                    <a:srgbClr val="FF0000"/>
                  </a:solidFill>
                </a:rPr>
                <a:t>传统习俗：</a:t>
              </a:r>
              <a:endParaRPr lang="en-US" altLang="zh-CN" b="1" dirty="0">
                <a:solidFill>
                  <a:srgbClr val="FF0000"/>
                </a:solidFill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rgbClr val="FF0000"/>
                  </a:solidFill>
                </a:rPr>
                <a:t>熏天、吃七宝羹、</a:t>
              </a:r>
              <a:endParaRPr lang="en-US" altLang="zh-CN" dirty="0">
                <a:solidFill>
                  <a:srgbClr val="FF0000"/>
                </a:solidFill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rgbClr val="FF0000"/>
                  </a:solidFill>
                </a:rPr>
                <a:t>送火神</a:t>
              </a: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C9904CBB-D031-4139-AB2A-4558A9519CC9}"/>
              </a:ext>
            </a:extLst>
          </p:cNvPr>
          <p:cNvGrpSpPr/>
          <p:nvPr/>
        </p:nvGrpSpPr>
        <p:grpSpPr>
          <a:xfrm>
            <a:off x="8144302" y="1215477"/>
            <a:ext cx="1498648" cy="4175772"/>
            <a:chOff x="7336901" y="2268565"/>
            <a:chExt cx="1498648" cy="4175772"/>
          </a:xfrm>
        </p:grpSpPr>
        <p:cxnSp>
          <p:nvCxnSpPr>
            <p:cNvPr id="21" name="直接连接符 20">
              <a:extLst>
                <a:ext uri="{FF2B5EF4-FFF2-40B4-BE49-F238E27FC236}">
                  <a16:creationId xmlns:a16="http://schemas.microsoft.com/office/drawing/2014/main" xmlns="" id="{8324FE9C-9DB1-43C2-B7D8-A81D5F291AD2}"/>
                </a:ext>
              </a:extLst>
            </p:cNvPr>
            <p:cNvCxnSpPr>
              <a:cxnSpLocks/>
            </p:cNvCxnSpPr>
            <p:nvPr/>
          </p:nvCxnSpPr>
          <p:spPr>
            <a:xfrm>
              <a:off x="8044789" y="3428999"/>
              <a:ext cx="0" cy="464297"/>
            </a:xfrm>
            <a:prstGeom prst="line">
              <a:avLst/>
            </a:prstGeom>
            <a:ln>
              <a:solidFill>
                <a:srgbClr val="C9121D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矩形 21">
              <a:extLst>
                <a:ext uri="{FF2B5EF4-FFF2-40B4-BE49-F238E27FC236}">
                  <a16:creationId xmlns:a16="http://schemas.microsoft.com/office/drawing/2014/main" xmlns="" id="{E61ABC14-B70B-4B86-B9E4-0EAE824AB79B}"/>
                </a:ext>
              </a:extLst>
            </p:cNvPr>
            <p:cNvSpPr/>
            <p:nvPr/>
          </p:nvSpPr>
          <p:spPr>
            <a:xfrm>
              <a:off x="7603800" y="2797900"/>
              <a:ext cx="88197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老鼠节</a:t>
              </a:r>
              <a:endParaRPr lang="zh-CN" altLang="en-US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23" name="矩形 22">
              <a:extLst>
                <a:ext uri="{FF2B5EF4-FFF2-40B4-BE49-F238E27FC236}">
                  <a16:creationId xmlns:a16="http://schemas.microsoft.com/office/drawing/2014/main" xmlns="" id="{4ADEC4C1-89E2-488C-A377-FF1FA9CA4CFD}"/>
                </a:ext>
              </a:extLst>
            </p:cNvPr>
            <p:cNvSpPr/>
            <p:nvPr/>
          </p:nvSpPr>
          <p:spPr>
            <a:xfrm>
              <a:off x="7336901" y="2268565"/>
              <a:ext cx="141577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>
                  <a:solidFill>
                    <a:srgbClr val="FF0000"/>
                  </a:solidFill>
                  <a:latin typeface="方正大标宋简体" panose="03000509000000000000" pitchFamily="65" charset="-122"/>
                  <a:ea typeface="方正大标宋简体" panose="03000509000000000000" pitchFamily="65" charset="-122"/>
                </a:rPr>
                <a:t>正月十二</a:t>
              </a:r>
              <a:endParaRPr lang="zh-CN" altLang="en-US" sz="2400" dirty="0">
                <a:solidFill>
                  <a:srgbClr val="FF0000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</a:endParaRPr>
            </a:p>
          </p:txBody>
        </p:sp>
        <p:sp>
          <p:nvSpPr>
            <p:cNvPr id="24" name="矩形 23">
              <a:extLst>
                <a:ext uri="{FF2B5EF4-FFF2-40B4-BE49-F238E27FC236}">
                  <a16:creationId xmlns:a16="http://schemas.microsoft.com/office/drawing/2014/main" xmlns="" id="{54B83E92-DB11-46E5-AE0D-DBB22FF99FC2}"/>
                </a:ext>
              </a:extLst>
            </p:cNvPr>
            <p:cNvSpPr/>
            <p:nvPr/>
          </p:nvSpPr>
          <p:spPr>
            <a:xfrm>
              <a:off x="7404388" y="3902817"/>
              <a:ext cx="1431161" cy="2541520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b="1" dirty="0">
                  <a:solidFill>
                    <a:srgbClr val="FF0000"/>
                  </a:solidFill>
                </a:rPr>
                <a:t>传统习俗：</a:t>
              </a:r>
              <a:endParaRPr lang="en-US" altLang="zh-CN" b="1" dirty="0">
                <a:solidFill>
                  <a:srgbClr val="FF0000"/>
                </a:solidFill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rgbClr val="FF0000"/>
                  </a:solidFill>
                </a:rPr>
                <a:t>藏剪刀，收旧鞋，</a:t>
              </a:r>
              <a:endParaRPr lang="en-US" altLang="zh-CN" dirty="0">
                <a:solidFill>
                  <a:srgbClr val="FF0000"/>
                </a:solidFill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rgbClr val="FF0000"/>
                  </a:solidFill>
                </a:rPr>
                <a:t>搭灯棚等。</a:t>
              </a: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:a16="http://schemas.microsoft.com/office/drawing/2014/main" xmlns="" id="{F89368B3-42FE-4F36-AD78-251AE5356EF7}"/>
              </a:ext>
            </a:extLst>
          </p:cNvPr>
          <p:cNvGrpSpPr/>
          <p:nvPr/>
        </p:nvGrpSpPr>
        <p:grpSpPr>
          <a:xfrm>
            <a:off x="10265857" y="1215477"/>
            <a:ext cx="1846659" cy="4175772"/>
            <a:chOff x="9458456" y="2268565"/>
            <a:chExt cx="1846659" cy="4175772"/>
          </a:xfrm>
        </p:grpSpPr>
        <p:cxnSp>
          <p:nvCxnSpPr>
            <p:cNvPr id="26" name="直接连接符 25">
              <a:extLst>
                <a:ext uri="{FF2B5EF4-FFF2-40B4-BE49-F238E27FC236}">
                  <a16:creationId xmlns:a16="http://schemas.microsoft.com/office/drawing/2014/main" xmlns="" id="{66C04E0A-DBFF-4754-B049-2340B97D63C0}"/>
                </a:ext>
              </a:extLst>
            </p:cNvPr>
            <p:cNvCxnSpPr>
              <a:cxnSpLocks/>
            </p:cNvCxnSpPr>
            <p:nvPr/>
          </p:nvCxnSpPr>
          <p:spPr>
            <a:xfrm>
              <a:off x="10323733" y="3428999"/>
              <a:ext cx="0" cy="464297"/>
            </a:xfrm>
            <a:prstGeom prst="line">
              <a:avLst/>
            </a:prstGeom>
            <a:ln>
              <a:solidFill>
                <a:srgbClr val="C9121D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矩形 26">
              <a:extLst>
                <a:ext uri="{FF2B5EF4-FFF2-40B4-BE49-F238E27FC236}">
                  <a16:creationId xmlns:a16="http://schemas.microsoft.com/office/drawing/2014/main" xmlns="" id="{7F389E5B-C32E-49F0-A90C-61961CD2D82C}"/>
                </a:ext>
              </a:extLst>
            </p:cNvPr>
            <p:cNvSpPr/>
            <p:nvPr/>
          </p:nvSpPr>
          <p:spPr>
            <a:xfrm>
              <a:off x="9882744" y="2797900"/>
              <a:ext cx="88197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元宵节</a:t>
              </a:r>
              <a:endParaRPr lang="zh-CN" altLang="en-US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28" name="矩形 27">
              <a:extLst>
                <a:ext uri="{FF2B5EF4-FFF2-40B4-BE49-F238E27FC236}">
                  <a16:creationId xmlns:a16="http://schemas.microsoft.com/office/drawing/2014/main" xmlns="" id="{275115B1-BFD6-4845-9658-14A73C3BA30D}"/>
                </a:ext>
              </a:extLst>
            </p:cNvPr>
            <p:cNvSpPr/>
            <p:nvPr/>
          </p:nvSpPr>
          <p:spPr>
            <a:xfrm>
              <a:off x="9615845" y="2268565"/>
              <a:ext cx="141577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>
                  <a:solidFill>
                    <a:srgbClr val="FF0000"/>
                  </a:solidFill>
                  <a:latin typeface="方正大标宋简体" panose="03000509000000000000" pitchFamily="65" charset="-122"/>
                  <a:ea typeface="方正大标宋简体" panose="03000509000000000000" pitchFamily="65" charset="-122"/>
                </a:rPr>
                <a:t>正月十五</a:t>
              </a:r>
              <a:endParaRPr lang="zh-CN" altLang="en-US" sz="2400" dirty="0">
                <a:solidFill>
                  <a:srgbClr val="FF0000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</a:endParaRPr>
            </a:p>
          </p:txBody>
        </p:sp>
        <p:sp>
          <p:nvSpPr>
            <p:cNvPr id="29" name="矩形 28">
              <a:extLst>
                <a:ext uri="{FF2B5EF4-FFF2-40B4-BE49-F238E27FC236}">
                  <a16:creationId xmlns:a16="http://schemas.microsoft.com/office/drawing/2014/main" xmlns="" id="{9627DEDA-FBC7-4385-8414-AC6088B0F277}"/>
                </a:ext>
              </a:extLst>
            </p:cNvPr>
            <p:cNvSpPr/>
            <p:nvPr/>
          </p:nvSpPr>
          <p:spPr>
            <a:xfrm>
              <a:off x="9458456" y="3902817"/>
              <a:ext cx="1846659" cy="2541520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b="1" dirty="0">
                  <a:solidFill>
                    <a:srgbClr val="FF0000"/>
                  </a:solidFill>
                </a:rPr>
                <a:t>传统习俗：</a:t>
              </a:r>
              <a:endParaRPr lang="en-US" altLang="zh-CN" b="1" dirty="0">
                <a:solidFill>
                  <a:srgbClr val="FF0000"/>
                </a:solidFill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rgbClr val="FF0000"/>
                  </a:solidFill>
                </a:rPr>
                <a:t>出门赏月、燃灯放焰、喜猜灯谜、共吃元宵、拉兔子灯等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99908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2000">
        <p14:pan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包含 文字, 书籍&#10;&#10;已生成高可信度的说明">
            <a:extLst>
              <a:ext uri="{FF2B5EF4-FFF2-40B4-BE49-F238E27FC236}">
                <a16:creationId xmlns:a16="http://schemas.microsoft.com/office/drawing/2014/main" xmlns="" id="{C280CD96-165A-468C-804A-9A85A9E62BD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19518" y="170673"/>
            <a:ext cx="9399494" cy="4597630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xmlns="" id="{3FCC3BB4-AD0B-4596-B728-04E3F38F48A2}"/>
              </a:ext>
            </a:extLst>
          </p:cNvPr>
          <p:cNvSpPr/>
          <p:nvPr/>
        </p:nvSpPr>
        <p:spPr>
          <a:xfrm>
            <a:off x="5017820" y="1363430"/>
            <a:ext cx="215636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5400" b="1" spc="-300" dirty="0"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章节四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1FB59794-58C4-46E9-ADC2-05779FDDF5A1}"/>
              </a:ext>
            </a:extLst>
          </p:cNvPr>
          <p:cNvSpPr/>
          <p:nvPr/>
        </p:nvSpPr>
        <p:spPr>
          <a:xfrm>
            <a:off x="4019150" y="2469488"/>
            <a:ext cx="4153701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8000" spc="-300" dirty="0"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节令食品</a:t>
            </a:r>
          </a:p>
        </p:txBody>
      </p:sp>
    </p:spTree>
    <p:extLst>
      <p:ext uri="{BB962C8B-B14F-4D97-AF65-F5344CB8AC3E}">
        <p14:creationId xmlns:p14="http://schemas.microsoft.com/office/powerpoint/2010/main" val="1485990627"/>
      </p:ext>
    </p:extLst>
  </p:cSld>
  <p:clrMapOvr>
    <a:masterClrMapping/>
  </p:clrMapOvr>
  <p:transition spd="slow" advClick="0" advTm="200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图片 3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3128" y="1863097"/>
            <a:ext cx="1697347" cy="1514275"/>
          </a:xfrm>
          <a:prstGeom prst="ellipse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77718" y="1863098"/>
            <a:ext cx="1550728" cy="1467856"/>
          </a:xfrm>
          <a:prstGeom prst="ellipse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7165" y="1863097"/>
            <a:ext cx="1585904" cy="1490816"/>
          </a:xfrm>
          <a:prstGeom prst="ellipse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5938" y="1913400"/>
            <a:ext cx="1454244" cy="1417553"/>
          </a:xfrm>
          <a:prstGeom prst="ellipse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A28312EB-67C8-4A40-830D-8566DF9E19DC}"/>
              </a:ext>
            </a:extLst>
          </p:cNvPr>
          <p:cNvGrpSpPr/>
          <p:nvPr/>
        </p:nvGrpSpPr>
        <p:grpSpPr>
          <a:xfrm>
            <a:off x="821257" y="1782605"/>
            <a:ext cx="1697347" cy="4165410"/>
            <a:chOff x="787527" y="1782605"/>
            <a:chExt cx="1697347" cy="4165410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xmlns="" id="{1D0FFC55-19A6-4A79-9F8D-A068C2B1AE8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3258634">
              <a:off x="818634" y="1782605"/>
              <a:ext cx="1635134" cy="1651800"/>
            </a:xfrm>
            <a:prstGeom prst="rect">
              <a:avLst/>
            </a:prstGeom>
          </p:spPr>
        </p:pic>
        <p:sp>
          <p:nvSpPr>
            <p:cNvPr id="5" name="矩形 4">
              <a:extLst>
                <a:ext uri="{FF2B5EF4-FFF2-40B4-BE49-F238E27FC236}">
                  <a16:creationId xmlns:a16="http://schemas.microsoft.com/office/drawing/2014/main" xmlns="" id="{33E4FFB7-1A78-4ECD-B2AF-40E40FB00FB6}"/>
                </a:ext>
              </a:extLst>
            </p:cNvPr>
            <p:cNvSpPr/>
            <p:nvPr/>
          </p:nvSpPr>
          <p:spPr>
            <a:xfrm>
              <a:off x="865937" y="3608913"/>
              <a:ext cx="145424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600" spc="-300" dirty="0">
                  <a:solidFill>
                    <a:srgbClr val="FF0000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方正大标宋简体" panose="03000509000000000000" pitchFamily="65" charset="-122"/>
                  <a:ea typeface="方正大标宋简体" panose="03000509000000000000" pitchFamily="65" charset="-122"/>
                </a:rPr>
                <a:t>腊八粥</a:t>
              </a:r>
            </a:p>
          </p:txBody>
        </p:sp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DC2780D8-68D7-49C4-A7CD-CDF64601083F}"/>
                </a:ext>
              </a:extLst>
            </p:cNvPr>
            <p:cNvSpPr/>
            <p:nvPr/>
          </p:nvSpPr>
          <p:spPr>
            <a:xfrm>
              <a:off x="787527" y="4255244"/>
              <a:ext cx="1697347" cy="1692771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600" dirty="0">
                  <a:solidFill>
                    <a:srgbClr val="FF0000"/>
                  </a:solidFill>
                </a:rPr>
                <a:t>庆祝丰收</a:t>
              </a:r>
              <a:r>
                <a:rPr lang="en-US" altLang="zh-CN" sz="1600" dirty="0">
                  <a:solidFill>
                    <a:srgbClr val="FF0000"/>
                  </a:solidFill>
                </a:rPr>
                <a:t>.</a:t>
              </a:r>
            </a:p>
            <a:p>
              <a:pPr>
                <a:lnSpc>
                  <a:spcPct val="130000"/>
                </a:lnSpc>
              </a:pPr>
              <a:r>
                <a:rPr lang="zh-CN" altLang="en-US" sz="1600" dirty="0">
                  <a:solidFill>
                    <a:srgbClr val="FF0000"/>
                  </a:solidFill>
                </a:rPr>
                <a:t>又称“大家饭”，</a:t>
              </a:r>
              <a:endParaRPr lang="en-US" altLang="zh-CN" sz="1600" dirty="0">
                <a:solidFill>
                  <a:srgbClr val="FF0000"/>
                </a:solidFill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1600" dirty="0">
                  <a:solidFill>
                    <a:srgbClr val="FF0000"/>
                  </a:solidFill>
                </a:rPr>
                <a:t>是纪念民族英雄岳飞的一种节日食俗。</a:t>
              </a: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8A98E095-E110-49C4-B435-E235B517E39F}"/>
              </a:ext>
            </a:extLst>
          </p:cNvPr>
          <p:cNvGrpSpPr/>
          <p:nvPr/>
        </p:nvGrpSpPr>
        <p:grpSpPr>
          <a:xfrm>
            <a:off x="3123128" y="1782605"/>
            <a:ext cx="1838837" cy="4165410"/>
            <a:chOff x="3123128" y="1782605"/>
            <a:chExt cx="1838837" cy="4165410"/>
          </a:xfrm>
        </p:grpSpPr>
        <p:pic>
          <p:nvPicPr>
            <p:cNvPr id="8" name="图片 7">
              <a:extLst>
                <a:ext uri="{FF2B5EF4-FFF2-40B4-BE49-F238E27FC236}">
                  <a16:creationId xmlns:a16="http://schemas.microsoft.com/office/drawing/2014/main" xmlns="" id="{E41B7D1E-4A60-4166-A33B-19FC8B4E190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3258634">
              <a:off x="3154235" y="1782605"/>
              <a:ext cx="1635134" cy="1651800"/>
            </a:xfrm>
            <a:prstGeom prst="rect">
              <a:avLst/>
            </a:prstGeom>
          </p:spPr>
        </p:pic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B6985959-2307-426A-9BF8-7A094793EBCF}"/>
                </a:ext>
              </a:extLst>
            </p:cNvPr>
            <p:cNvSpPr/>
            <p:nvPr/>
          </p:nvSpPr>
          <p:spPr>
            <a:xfrm>
              <a:off x="3433057" y="3608913"/>
              <a:ext cx="1031051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600" spc="-300" dirty="0">
                  <a:solidFill>
                    <a:srgbClr val="FF0000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方正大标宋简体" panose="03000509000000000000" pitchFamily="65" charset="-122"/>
                  <a:ea typeface="方正大标宋简体" panose="03000509000000000000" pitchFamily="65" charset="-122"/>
                </a:rPr>
                <a:t>年糕</a:t>
              </a:r>
            </a:p>
          </p:txBody>
        </p: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3CA8C309-AFC6-4713-A025-E32738247CFC}"/>
                </a:ext>
              </a:extLst>
            </p:cNvPr>
            <p:cNvSpPr/>
            <p:nvPr/>
          </p:nvSpPr>
          <p:spPr>
            <a:xfrm>
              <a:off x="3123128" y="4255244"/>
              <a:ext cx="1838837" cy="1692771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600" dirty="0">
                  <a:solidFill>
                    <a:srgbClr val="FF0000"/>
                  </a:solidFill>
                </a:rPr>
                <a:t>又称“年年糕”，与“年年高”谐音，寓意着人们的工作和生活一年比一年提高。</a:t>
              </a: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7FE73973-4E0D-447C-9FE1-A501D3508FC7}"/>
              </a:ext>
            </a:extLst>
          </p:cNvPr>
          <p:cNvGrpSpPr/>
          <p:nvPr/>
        </p:nvGrpSpPr>
        <p:grpSpPr>
          <a:xfrm>
            <a:off x="5283839" y="1782606"/>
            <a:ext cx="1774189" cy="3845321"/>
            <a:chOff x="5283839" y="1782606"/>
            <a:chExt cx="1774189" cy="3845321"/>
          </a:xfrm>
        </p:grpSpPr>
        <p:pic>
          <p:nvPicPr>
            <p:cNvPr id="13" name="图片 12">
              <a:extLst>
                <a:ext uri="{FF2B5EF4-FFF2-40B4-BE49-F238E27FC236}">
                  <a16:creationId xmlns:a16="http://schemas.microsoft.com/office/drawing/2014/main" xmlns="" id="{30B6E4FD-911B-4F54-B65C-79FC64009F1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3258634">
              <a:off x="5422894" y="1782606"/>
              <a:ext cx="1635134" cy="1651800"/>
            </a:xfrm>
            <a:prstGeom prst="rect">
              <a:avLst/>
            </a:prstGeom>
          </p:spPr>
        </p:pic>
        <p:sp>
          <p:nvSpPr>
            <p:cNvPr id="15" name="矩形 14">
              <a:extLst>
                <a:ext uri="{FF2B5EF4-FFF2-40B4-BE49-F238E27FC236}">
                  <a16:creationId xmlns:a16="http://schemas.microsoft.com/office/drawing/2014/main" xmlns="" id="{DFD6B6A1-794B-449B-A05F-C46D094E1D50}"/>
                </a:ext>
              </a:extLst>
            </p:cNvPr>
            <p:cNvSpPr/>
            <p:nvPr/>
          </p:nvSpPr>
          <p:spPr>
            <a:xfrm>
              <a:off x="5686391" y="3608913"/>
              <a:ext cx="1031051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600" spc="-300" dirty="0">
                  <a:solidFill>
                    <a:srgbClr val="FF0000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方正大标宋简体" panose="03000509000000000000" pitchFamily="65" charset="-122"/>
                  <a:ea typeface="方正大标宋简体" panose="03000509000000000000" pitchFamily="65" charset="-122"/>
                </a:rPr>
                <a:t>饺子</a:t>
              </a:r>
            </a:p>
          </p:txBody>
        </p: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="" id="{48393637-7543-4CB5-9CB7-4089A40E7571}"/>
                </a:ext>
              </a:extLst>
            </p:cNvPr>
            <p:cNvSpPr/>
            <p:nvPr/>
          </p:nvSpPr>
          <p:spPr>
            <a:xfrm>
              <a:off x="5283839" y="4255244"/>
              <a:ext cx="1697347" cy="1372683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600">
                  <a:solidFill>
                    <a:srgbClr val="FF0000"/>
                  </a:solidFill>
                </a:rPr>
                <a:t>又称水饺，是中国北方民间的主食和地方小吃，也是年节食品。</a:t>
              </a:r>
              <a:endParaRPr lang="zh-CN" altLang="en-US" sz="16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F360C65F-0981-4D7A-9E3A-40C8D34424AF}"/>
              </a:ext>
            </a:extLst>
          </p:cNvPr>
          <p:cNvGrpSpPr/>
          <p:nvPr/>
        </p:nvGrpSpPr>
        <p:grpSpPr>
          <a:xfrm>
            <a:off x="7526486" y="1782606"/>
            <a:ext cx="1751198" cy="4165409"/>
            <a:chOff x="7526486" y="1782606"/>
            <a:chExt cx="1751198" cy="4165409"/>
          </a:xfrm>
        </p:grpSpPr>
        <p:pic>
          <p:nvPicPr>
            <p:cNvPr id="18" name="图片 17">
              <a:extLst>
                <a:ext uri="{FF2B5EF4-FFF2-40B4-BE49-F238E27FC236}">
                  <a16:creationId xmlns:a16="http://schemas.microsoft.com/office/drawing/2014/main" xmlns="" id="{2C5BC83E-3C96-48F3-AAC0-093107CCD8D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3258634">
              <a:off x="7642550" y="1782606"/>
              <a:ext cx="1635134" cy="1651800"/>
            </a:xfrm>
            <a:prstGeom prst="rect">
              <a:avLst/>
            </a:prstGeom>
          </p:spPr>
        </p:pic>
        <p:sp>
          <p:nvSpPr>
            <p:cNvPr id="20" name="矩形 19">
              <a:extLst>
                <a:ext uri="{FF2B5EF4-FFF2-40B4-BE49-F238E27FC236}">
                  <a16:creationId xmlns:a16="http://schemas.microsoft.com/office/drawing/2014/main" xmlns="" id="{0515D207-B95F-4B04-B7D6-4631C5437BA0}"/>
                </a:ext>
              </a:extLst>
            </p:cNvPr>
            <p:cNvSpPr/>
            <p:nvPr/>
          </p:nvSpPr>
          <p:spPr>
            <a:xfrm>
              <a:off x="7857044" y="3608913"/>
              <a:ext cx="1031051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600" spc="-300" dirty="0">
                  <a:solidFill>
                    <a:srgbClr val="FF0000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方正大标宋简体" panose="03000509000000000000" pitchFamily="65" charset="-122"/>
                  <a:ea typeface="方正大标宋简体" panose="03000509000000000000" pitchFamily="65" charset="-122"/>
                </a:rPr>
                <a:t>元宵</a:t>
              </a:r>
            </a:p>
          </p:txBody>
        </p:sp>
        <p:sp>
          <p:nvSpPr>
            <p:cNvPr id="21" name="矩形 20">
              <a:extLst>
                <a:ext uri="{FF2B5EF4-FFF2-40B4-BE49-F238E27FC236}">
                  <a16:creationId xmlns:a16="http://schemas.microsoft.com/office/drawing/2014/main" xmlns="" id="{E364221A-F02B-40BA-BDF7-CE0336482F23}"/>
                </a:ext>
              </a:extLst>
            </p:cNvPr>
            <p:cNvSpPr/>
            <p:nvPr/>
          </p:nvSpPr>
          <p:spPr>
            <a:xfrm>
              <a:off x="7526486" y="4255244"/>
              <a:ext cx="1697347" cy="1692771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600" dirty="0">
                  <a:solidFill>
                    <a:srgbClr val="FF0000"/>
                  </a:solidFill>
                </a:rPr>
                <a:t>北方“滚”元宵，南方“包”汤圆，这是两种做法和口感都均为不同的食品。</a:t>
              </a: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xmlns="" id="{B8D88635-A779-4A29-BE77-2F1D92002F31}"/>
              </a:ext>
            </a:extLst>
          </p:cNvPr>
          <p:cNvGrpSpPr/>
          <p:nvPr/>
        </p:nvGrpSpPr>
        <p:grpSpPr>
          <a:xfrm>
            <a:off x="9831099" y="1782606"/>
            <a:ext cx="1697347" cy="3525234"/>
            <a:chOff x="9831099" y="1782606"/>
            <a:chExt cx="1697347" cy="3525234"/>
          </a:xfrm>
        </p:grpSpPr>
        <p:pic>
          <p:nvPicPr>
            <p:cNvPr id="23" name="图片 22">
              <a:extLst>
                <a:ext uri="{FF2B5EF4-FFF2-40B4-BE49-F238E27FC236}">
                  <a16:creationId xmlns:a16="http://schemas.microsoft.com/office/drawing/2014/main" xmlns="" id="{F53B0DEB-C46C-4C40-98F7-123714A90D3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3258634">
              <a:off x="9862207" y="1782606"/>
              <a:ext cx="1635134" cy="1651800"/>
            </a:xfrm>
            <a:prstGeom prst="rect">
              <a:avLst/>
            </a:prstGeom>
          </p:spPr>
        </p:pic>
        <p:sp>
          <p:nvSpPr>
            <p:cNvPr id="25" name="矩形 24">
              <a:extLst>
                <a:ext uri="{FF2B5EF4-FFF2-40B4-BE49-F238E27FC236}">
                  <a16:creationId xmlns:a16="http://schemas.microsoft.com/office/drawing/2014/main" xmlns="" id="{211E74C7-A220-4910-BA39-EF1D6E04DA42}"/>
                </a:ext>
              </a:extLst>
            </p:cNvPr>
            <p:cNvSpPr/>
            <p:nvPr/>
          </p:nvSpPr>
          <p:spPr>
            <a:xfrm>
              <a:off x="10164248" y="3608913"/>
              <a:ext cx="1031051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600" spc="-300" dirty="0">
                  <a:solidFill>
                    <a:srgbClr val="FF0000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方正大标宋简体" panose="03000509000000000000" pitchFamily="65" charset="-122"/>
                  <a:ea typeface="方正大标宋简体" panose="03000509000000000000" pitchFamily="65" charset="-122"/>
                </a:rPr>
                <a:t>春卷</a:t>
              </a:r>
            </a:p>
          </p:txBody>
        </p:sp>
        <p:sp>
          <p:nvSpPr>
            <p:cNvPr id="26" name="矩形 25">
              <a:extLst>
                <a:ext uri="{FF2B5EF4-FFF2-40B4-BE49-F238E27FC236}">
                  <a16:creationId xmlns:a16="http://schemas.microsoft.com/office/drawing/2014/main" xmlns="" id="{62155E55-70C1-4047-98E4-0A8F400FA5A5}"/>
                </a:ext>
              </a:extLst>
            </p:cNvPr>
            <p:cNvSpPr/>
            <p:nvPr/>
          </p:nvSpPr>
          <p:spPr>
            <a:xfrm>
              <a:off x="9831099" y="4255244"/>
              <a:ext cx="1697347" cy="1052596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600" dirty="0">
                  <a:solidFill>
                    <a:srgbClr val="FF0000"/>
                  </a:solidFill>
                </a:rPr>
                <a:t>又称春饼、春盘、薄饼。表示迎接新春的意思</a:t>
              </a:r>
            </a:p>
          </p:txBody>
        </p:sp>
      </p:grpSp>
      <p:sp>
        <p:nvSpPr>
          <p:cNvPr id="27" name="矩形 26">
            <a:extLst>
              <a:ext uri="{FF2B5EF4-FFF2-40B4-BE49-F238E27FC236}">
                <a16:creationId xmlns:a16="http://schemas.microsoft.com/office/drawing/2014/main" xmlns="" id="{BC3E00D0-6D7A-4B0C-A757-A698B3BBF4CE}"/>
              </a:ext>
            </a:extLst>
          </p:cNvPr>
          <p:cNvSpPr/>
          <p:nvPr/>
        </p:nvSpPr>
        <p:spPr>
          <a:xfrm>
            <a:off x="1440366" y="242796"/>
            <a:ext cx="249299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800" spc="-300"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节令食品</a:t>
            </a:r>
            <a:endParaRPr lang="zh-CN" altLang="en-US" sz="4800" spc="-300" dirty="0">
              <a:solidFill>
                <a:srgbClr val="FF0000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方正大标宋简体" panose="03000509000000000000" pitchFamily="65" charset="-122"/>
              <a:ea typeface="方正大标宋简体" panose="03000509000000000000" pitchFamily="65" charset="-122"/>
            </a:endParaRPr>
          </a:p>
        </p:txBody>
      </p:sp>
      <p:pic>
        <p:nvPicPr>
          <p:cNvPr id="28" name="PA_图片 49">
            <a:extLst>
              <a:ext uri="{FF2B5EF4-FFF2-40B4-BE49-F238E27FC236}">
                <a16:creationId xmlns:a16="http://schemas.microsoft.com/office/drawing/2014/main" xmlns="" id="{DEC67172-0811-41BD-BC01-F02426735AC8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85165" y="-269075"/>
            <a:ext cx="1506835" cy="2685736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7122" y="2003613"/>
            <a:ext cx="1217772" cy="1237128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965967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30641" y="2612215"/>
            <a:ext cx="7366119" cy="1862048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r">
              <a:defRPr sz="11500" spc="-300">
                <a:solidFill>
                  <a:srgbClr val="C0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禹卫书法行书简体&#10;" panose="02000603000000000000" pitchFamily="2" charset="-122"/>
                <a:ea typeface="禹卫书法行书简体&#10;" panose="02000603000000000000" pitchFamily="2" charset="-122"/>
              </a:defRPr>
            </a:lvl1pPr>
          </a:lstStyle>
          <a:p>
            <a:r>
              <a:rPr lang="zh-CN" altLang="en-US" dirty="0"/>
              <a:t>感谢观</a:t>
            </a:r>
            <a:r>
              <a:rPr lang="zh-CN" altLang="en-US" dirty="0"/>
              <a:t>看！</a:t>
            </a:r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4129" y="346385"/>
            <a:ext cx="4447642" cy="2245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765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5" y="4437117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21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9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5805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DEEE8186-B058-43C0-9C00-723C1D1AD826}"/>
              </a:ext>
            </a:extLst>
          </p:cNvPr>
          <p:cNvSpPr/>
          <p:nvPr/>
        </p:nvSpPr>
        <p:spPr>
          <a:xfrm>
            <a:off x="5017821" y="1728965"/>
            <a:ext cx="215636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5400" b="1" spc="-300" dirty="0"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章节一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3E44A22A-CC96-4E67-A0AE-4BEE2E57863E}"/>
              </a:ext>
            </a:extLst>
          </p:cNvPr>
          <p:cNvSpPr/>
          <p:nvPr/>
        </p:nvSpPr>
        <p:spPr>
          <a:xfrm>
            <a:off x="4019151" y="2835023"/>
            <a:ext cx="4153701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8000" spc="-300" dirty="0"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历史发展</a:t>
            </a:r>
          </a:p>
        </p:txBody>
      </p:sp>
      <p:pic>
        <p:nvPicPr>
          <p:cNvPr id="6" name="图片 5" descr="图片包含 文字, 书籍&#10;&#10;已生成高可信度的说明">
            <a:extLst>
              <a:ext uri="{FF2B5EF4-FFF2-40B4-BE49-F238E27FC236}">
                <a16:creationId xmlns:a16="http://schemas.microsoft.com/office/drawing/2014/main" xmlns="" id="{1CE7C2A8-0810-4827-B7A1-C91D8B8A389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20632" y="733090"/>
            <a:ext cx="9718925" cy="4452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7134739"/>
      </p:ext>
    </p:extLst>
  </p:cSld>
  <p:clrMapOvr>
    <a:masterClrMapping/>
  </p:clrMapOvr>
  <p:transition spd="slow" advClick="0" advTm="200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xmlns="" id="{73D915F2-DF52-42CC-BD9D-EC2CAFD500E0}"/>
              </a:ext>
            </a:extLst>
          </p:cNvPr>
          <p:cNvSpPr/>
          <p:nvPr/>
        </p:nvSpPr>
        <p:spPr>
          <a:xfrm>
            <a:off x="1440366" y="242796"/>
            <a:ext cx="249299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800" spc="-300" dirty="0"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历史发展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486A50D6-417E-43CA-BFC9-58B7AB1E8938}"/>
              </a:ext>
            </a:extLst>
          </p:cNvPr>
          <p:cNvSpPr/>
          <p:nvPr/>
        </p:nvSpPr>
        <p:spPr>
          <a:xfrm>
            <a:off x="6283389" y="1955387"/>
            <a:ext cx="18774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spc="-300" dirty="0"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节日起源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64652234-F5B1-4CE2-BC3A-578B08AA5142}"/>
              </a:ext>
            </a:extLst>
          </p:cNvPr>
          <p:cNvSpPr/>
          <p:nvPr/>
        </p:nvSpPr>
        <p:spPr>
          <a:xfrm>
            <a:off x="6438566" y="2764590"/>
            <a:ext cx="575343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3D475"/>
              </a:buClr>
            </a:pPr>
            <a:r>
              <a:rPr lang="zh-CN" altLang="en-US" sz="2400" dirty="0">
                <a:solidFill>
                  <a:srgbClr val="FF0000"/>
                </a:solidFill>
                <a:latin typeface="+mn-ea"/>
              </a:rPr>
              <a:t>公元前</a:t>
            </a:r>
            <a:r>
              <a:rPr lang="en-US" altLang="zh-CN" sz="2400" dirty="0">
                <a:solidFill>
                  <a:srgbClr val="FF0000"/>
                </a:solidFill>
                <a:latin typeface="+mn-ea"/>
              </a:rPr>
              <a:t>2000</a:t>
            </a:r>
            <a:r>
              <a:rPr lang="zh-CN" altLang="en-US" sz="2400" dirty="0">
                <a:solidFill>
                  <a:srgbClr val="FF0000"/>
                </a:solidFill>
                <a:latin typeface="+mn-ea"/>
              </a:rPr>
              <a:t>多年的一天，舜继天子位，</a:t>
            </a:r>
            <a:endParaRPr lang="en-US" altLang="zh-CN" sz="2400" dirty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150000"/>
              </a:lnSpc>
              <a:buClr>
                <a:srgbClr val="F3D475"/>
              </a:buClr>
            </a:pPr>
            <a:r>
              <a:rPr lang="zh-CN" altLang="en-US" sz="2400" dirty="0">
                <a:solidFill>
                  <a:srgbClr val="FF0000"/>
                </a:solidFill>
                <a:latin typeface="+mn-ea"/>
              </a:rPr>
              <a:t>带领着部下人员，祭拜天地。</a:t>
            </a:r>
            <a:endParaRPr lang="en-US" altLang="zh-CN" sz="2400" dirty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150000"/>
              </a:lnSpc>
              <a:buClr>
                <a:srgbClr val="F3D475"/>
              </a:buClr>
            </a:pPr>
            <a:r>
              <a:rPr lang="zh-CN" altLang="en-US" sz="2400" dirty="0">
                <a:solidFill>
                  <a:srgbClr val="FF0000"/>
                </a:solidFill>
                <a:latin typeface="+mn-ea"/>
              </a:rPr>
              <a:t>从此，人们就把这一天当作岁首。</a:t>
            </a:r>
            <a:endParaRPr lang="en-US" altLang="zh-CN" sz="2400" dirty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150000"/>
              </a:lnSpc>
              <a:buClr>
                <a:srgbClr val="F3D475"/>
              </a:buClr>
            </a:pPr>
            <a:r>
              <a:rPr lang="zh-CN" altLang="en-US" sz="2400" dirty="0">
                <a:solidFill>
                  <a:srgbClr val="FF0000"/>
                </a:solidFill>
                <a:latin typeface="+mn-ea"/>
              </a:rPr>
              <a:t>据说这就是农历新年的由来，后来叫春节。</a:t>
            </a:r>
            <a:endParaRPr lang="en-US" altLang="zh-CN" sz="2400" dirty="0">
              <a:solidFill>
                <a:srgbClr val="FF0000"/>
              </a:solidFill>
              <a:latin typeface="+mn-ea"/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956B9FD0-789E-476C-9775-623F3216BCA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440366" y="2209557"/>
            <a:ext cx="4640846" cy="2958353"/>
          </a:xfrm>
          <a:prstGeom prst="rect">
            <a:avLst/>
          </a:prstGeom>
        </p:spPr>
      </p:pic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xmlns="" id="{8DF6D2B4-17D8-4FBE-B91C-330FEACA3964}"/>
              </a:ext>
            </a:extLst>
          </p:cNvPr>
          <p:cNvCxnSpPr/>
          <p:nvPr/>
        </p:nvCxnSpPr>
        <p:spPr>
          <a:xfrm>
            <a:off x="6612508" y="2764905"/>
            <a:ext cx="609600" cy="0"/>
          </a:xfrm>
          <a:prstGeom prst="line">
            <a:avLst/>
          </a:prstGeom>
          <a:ln w="25400">
            <a:solidFill>
              <a:srgbClr val="C9121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A_图片 49">
            <a:extLst>
              <a:ext uri="{FF2B5EF4-FFF2-40B4-BE49-F238E27FC236}">
                <a16:creationId xmlns:a16="http://schemas.microsoft.com/office/drawing/2014/main" xmlns="" id="{78A08CE6-9269-45E6-A9A3-BC4AC36E5C94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83591" y="-271628"/>
            <a:ext cx="1893029" cy="3374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3120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5B5CC85E-A69B-4519-BC9E-4B0E7E5AA32F}"/>
              </a:ext>
            </a:extLst>
          </p:cNvPr>
          <p:cNvSpPr/>
          <p:nvPr/>
        </p:nvSpPr>
        <p:spPr>
          <a:xfrm>
            <a:off x="1440366" y="242796"/>
            <a:ext cx="249299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800" spc="-300" dirty="0"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历史发展</a:t>
            </a:r>
          </a:p>
        </p:txBody>
      </p:sp>
      <p:pic>
        <p:nvPicPr>
          <p:cNvPr id="3" name="PA_图片 49">
            <a:extLst>
              <a:ext uri="{FF2B5EF4-FFF2-40B4-BE49-F238E27FC236}">
                <a16:creationId xmlns:a16="http://schemas.microsoft.com/office/drawing/2014/main" xmlns="" id="{FE91EA3D-2183-4B0D-939A-6B2801D9B8EC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1384" y="-184776"/>
            <a:ext cx="1893029" cy="3374076"/>
          </a:xfrm>
          <a:prstGeom prst="rect">
            <a:avLst/>
          </a:prstGeom>
        </p:spPr>
      </p:pic>
      <p:pic>
        <p:nvPicPr>
          <p:cNvPr id="4" name="Picture 3" descr="F:\PPT 任务\水晶图片\抠图PNG\墨痕.png">
            <a:extLst>
              <a:ext uri="{FF2B5EF4-FFF2-40B4-BE49-F238E27FC236}">
                <a16:creationId xmlns:a16="http://schemas.microsoft.com/office/drawing/2014/main" xmlns="" id="{4C00A54C-BB00-4A3E-89BF-83E631144C5D}"/>
              </a:ext>
            </a:extLst>
          </p:cNvPr>
          <p:cNvPicPr>
            <a:picLocks noChangeArrowheads="1"/>
          </p:cNvPicPr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10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1897370" y="3187241"/>
            <a:ext cx="4949372" cy="451411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xmlns="" id="{10510E26-48D1-438B-A718-CCC1FF9DB0F1}"/>
              </a:ext>
            </a:extLst>
          </p:cNvPr>
          <p:cNvSpPr/>
          <p:nvPr/>
        </p:nvSpPr>
        <p:spPr>
          <a:xfrm>
            <a:off x="766710" y="1410039"/>
            <a:ext cx="187743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spc="-300" dirty="0"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时间演变</a:t>
            </a:r>
          </a:p>
        </p:txBody>
      </p: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xmlns="" id="{3C7FCA2F-2A8B-4CF9-A6E3-05A88921C404}"/>
              </a:ext>
            </a:extLst>
          </p:cNvPr>
          <p:cNvCxnSpPr/>
          <p:nvPr/>
        </p:nvCxnSpPr>
        <p:spPr>
          <a:xfrm>
            <a:off x="918029" y="2182042"/>
            <a:ext cx="609600" cy="0"/>
          </a:xfrm>
          <a:prstGeom prst="line">
            <a:avLst/>
          </a:prstGeom>
          <a:ln w="25400">
            <a:solidFill>
              <a:srgbClr val="C9121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75665CC0-375B-4B4C-9971-1683901DE4D4}"/>
              </a:ext>
            </a:extLst>
          </p:cNvPr>
          <p:cNvGrpSpPr/>
          <p:nvPr/>
        </p:nvGrpSpPr>
        <p:grpSpPr>
          <a:xfrm>
            <a:off x="3237490" y="1359456"/>
            <a:ext cx="4330681" cy="507831"/>
            <a:chOff x="3320441" y="1831234"/>
            <a:chExt cx="4330681" cy="507831"/>
          </a:xfrm>
        </p:grpSpPr>
        <p:pic>
          <p:nvPicPr>
            <p:cNvPr id="8" name="图片 7">
              <a:extLst>
                <a:ext uri="{FF2B5EF4-FFF2-40B4-BE49-F238E27FC236}">
                  <a16:creationId xmlns:a16="http://schemas.microsoft.com/office/drawing/2014/main" xmlns="" id="{BCED9CA6-E861-49A3-8114-0AB0EA5CFE9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6514690">
              <a:off x="3586679" y="1836302"/>
              <a:ext cx="497430" cy="502500"/>
            </a:xfrm>
            <a:prstGeom prst="rect">
              <a:avLst/>
            </a:prstGeom>
          </p:spPr>
        </p:pic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="" id="{4D7175CA-2A92-44A6-AFA1-8303C43809DA}"/>
                </a:ext>
              </a:extLst>
            </p:cNvPr>
            <p:cNvSpPr/>
            <p:nvPr/>
          </p:nvSpPr>
          <p:spPr>
            <a:xfrm>
              <a:off x="3320441" y="1902886"/>
              <a:ext cx="64953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zh-CN" altLang="en-US" b="1" dirty="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夏朝</a:t>
              </a:r>
              <a:endParaRPr lang="zh-CN" altLang="en-US" dirty="0">
                <a:solidFill>
                  <a:srgbClr val="FF0000"/>
                </a:solidFill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BEF84076-D0FF-4190-A21D-2A3D84A62DDA}"/>
                </a:ext>
              </a:extLst>
            </p:cNvPr>
            <p:cNvSpPr/>
            <p:nvPr/>
          </p:nvSpPr>
          <p:spPr>
            <a:xfrm>
              <a:off x="4696467" y="1831234"/>
              <a:ext cx="2954655" cy="5078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Clr>
                  <a:srgbClr val="F3D475"/>
                </a:buClr>
              </a:pPr>
              <a:r>
                <a:rPr lang="zh-CN" altLang="en-US" dirty="0">
                  <a:solidFill>
                    <a:srgbClr val="FF0000"/>
                  </a:solidFill>
                  <a:latin typeface="+mn-ea"/>
                </a:rPr>
                <a:t>用孟春（即正月）为正月。</a:t>
              </a:r>
            </a:p>
          </p:txBody>
        </p:sp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xmlns="" id="{D10EA086-F104-4E12-A678-8B43BE645A93}"/>
                </a:ext>
              </a:extLst>
            </p:cNvPr>
            <p:cNvCxnSpPr>
              <a:cxnSpLocks/>
            </p:cNvCxnSpPr>
            <p:nvPr/>
          </p:nvCxnSpPr>
          <p:spPr>
            <a:xfrm>
              <a:off x="4448564" y="2065930"/>
              <a:ext cx="313939" cy="0"/>
            </a:xfrm>
            <a:prstGeom prst="line">
              <a:avLst/>
            </a:prstGeom>
            <a:ln>
              <a:solidFill>
                <a:srgbClr val="C9121D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026D7C45-4084-4FBE-86EC-FA9D61B2501B}"/>
              </a:ext>
            </a:extLst>
          </p:cNvPr>
          <p:cNvGrpSpPr/>
          <p:nvPr/>
        </p:nvGrpSpPr>
        <p:grpSpPr>
          <a:xfrm>
            <a:off x="3237490" y="2108136"/>
            <a:ext cx="4330681" cy="542298"/>
            <a:chOff x="3320441" y="2579914"/>
            <a:chExt cx="4330681" cy="542298"/>
          </a:xfrm>
        </p:grpSpPr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="" id="{8F300DE9-1E2E-4627-8562-BC5307555671}"/>
                </a:ext>
              </a:extLst>
            </p:cNvPr>
            <p:cNvSpPr/>
            <p:nvPr/>
          </p:nvSpPr>
          <p:spPr>
            <a:xfrm>
              <a:off x="3320441" y="2718413"/>
              <a:ext cx="64953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zh-CN" altLang="en-US" b="1" dirty="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商朝</a:t>
              </a:r>
              <a:endParaRPr lang="zh-CN" altLang="en-US" dirty="0">
                <a:solidFill>
                  <a:srgbClr val="FF0000"/>
                </a:solidFill>
              </a:endParaRPr>
            </a:p>
          </p:txBody>
        </p:sp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xmlns="" id="{BBE13C9D-88FC-4697-90B0-809F63998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6514690">
              <a:off x="3586679" y="2622247"/>
              <a:ext cx="497430" cy="502500"/>
            </a:xfrm>
            <a:prstGeom prst="rect">
              <a:avLst/>
            </a:prstGeom>
          </p:spPr>
        </p:pic>
        <p:sp>
          <p:nvSpPr>
            <p:cNvPr id="15" name="矩形 14">
              <a:extLst>
                <a:ext uri="{FF2B5EF4-FFF2-40B4-BE49-F238E27FC236}">
                  <a16:creationId xmlns:a16="http://schemas.microsoft.com/office/drawing/2014/main" xmlns="" id="{5B7E8C48-D200-4D70-8B35-7550DF36B075}"/>
                </a:ext>
              </a:extLst>
            </p:cNvPr>
            <p:cNvSpPr/>
            <p:nvPr/>
          </p:nvSpPr>
          <p:spPr>
            <a:xfrm>
              <a:off x="4696467" y="2579914"/>
              <a:ext cx="2954655" cy="4656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Clr>
                  <a:srgbClr val="F3D475"/>
                </a:buClr>
              </a:pPr>
              <a:r>
                <a:rPr lang="zh-CN" altLang="en-US">
                  <a:solidFill>
                    <a:srgbClr val="FF0000"/>
                  </a:solidFill>
                  <a:latin typeface="+mn-ea"/>
                </a:rPr>
                <a:t>用腊月（十二月）为正月。</a:t>
              </a:r>
              <a:endParaRPr lang="zh-CN" altLang="en-US" dirty="0">
                <a:solidFill>
                  <a:srgbClr val="FF0000"/>
                </a:solidFill>
                <a:latin typeface="+mn-ea"/>
              </a:endParaRPr>
            </a:p>
          </p:txBody>
        </p:sp>
        <p:cxnSp>
          <p:nvCxnSpPr>
            <p:cNvPr id="16" name="直接连接符 15">
              <a:extLst>
                <a:ext uri="{FF2B5EF4-FFF2-40B4-BE49-F238E27FC236}">
                  <a16:creationId xmlns:a16="http://schemas.microsoft.com/office/drawing/2014/main" xmlns="" id="{DB0D2341-9CEB-4AFC-98F5-FE9713706E22}"/>
                </a:ext>
              </a:extLst>
            </p:cNvPr>
            <p:cNvCxnSpPr>
              <a:cxnSpLocks/>
            </p:cNvCxnSpPr>
            <p:nvPr/>
          </p:nvCxnSpPr>
          <p:spPr>
            <a:xfrm>
              <a:off x="4448564" y="2846980"/>
              <a:ext cx="313939" cy="0"/>
            </a:xfrm>
            <a:prstGeom prst="line">
              <a:avLst/>
            </a:prstGeom>
            <a:ln>
              <a:solidFill>
                <a:srgbClr val="C9121D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15C9CCA8-591C-4E55-9BCC-5A51AFB250C6}"/>
              </a:ext>
            </a:extLst>
          </p:cNvPr>
          <p:cNvGrpSpPr/>
          <p:nvPr/>
        </p:nvGrpSpPr>
        <p:grpSpPr>
          <a:xfrm>
            <a:off x="3005054" y="2898065"/>
            <a:ext cx="7389494" cy="525631"/>
            <a:chOff x="3088005" y="3369843"/>
            <a:chExt cx="7389494" cy="525631"/>
          </a:xfrm>
        </p:grpSpPr>
        <p:sp>
          <p:nvSpPr>
            <p:cNvPr id="18" name="矩形 17">
              <a:extLst>
                <a:ext uri="{FF2B5EF4-FFF2-40B4-BE49-F238E27FC236}">
                  <a16:creationId xmlns:a16="http://schemas.microsoft.com/office/drawing/2014/main" xmlns="" id="{8CCDAEEE-02F5-4502-96A4-90590012980D}"/>
                </a:ext>
              </a:extLst>
            </p:cNvPr>
            <p:cNvSpPr/>
            <p:nvPr/>
          </p:nvSpPr>
          <p:spPr>
            <a:xfrm>
              <a:off x="3088005" y="3489248"/>
              <a:ext cx="88197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zh-CN" altLang="en-US" b="1" dirty="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秦始皇</a:t>
              </a:r>
              <a:endParaRPr lang="zh-CN" altLang="en-US" dirty="0">
                <a:solidFill>
                  <a:srgbClr val="FF0000"/>
                </a:solidFill>
              </a:endParaRPr>
            </a:p>
          </p:txBody>
        </p:sp>
        <p:pic>
          <p:nvPicPr>
            <p:cNvPr id="19" name="图片 18">
              <a:extLst>
                <a:ext uri="{FF2B5EF4-FFF2-40B4-BE49-F238E27FC236}">
                  <a16:creationId xmlns:a16="http://schemas.microsoft.com/office/drawing/2014/main" xmlns="" id="{7829F5B8-0065-4A10-AB07-CC30DA7087B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6514690">
              <a:off x="3586678" y="3395509"/>
              <a:ext cx="497430" cy="502500"/>
            </a:xfrm>
            <a:prstGeom prst="rect">
              <a:avLst/>
            </a:prstGeom>
          </p:spPr>
        </p:pic>
        <p:sp>
          <p:nvSpPr>
            <p:cNvPr id="20" name="矩形 19">
              <a:extLst>
                <a:ext uri="{FF2B5EF4-FFF2-40B4-BE49-F238E27FC236}">
                  <a16:creationId xmlns:a16="http://schemas.microsoft.com/office/drawing/2014/main" xmlns="" id="{A92BFA9B-6020-4E1B-936C-759531D34A53}"/>
                </a:ext>
              </a:extLst>
            </p:cNvPr>
            <p:cNvSpPr/>
            <p:nvPr/>
          </p:nvSpPr>
          <p:spPr>
            <a:xfrm>
              <a:off x="4696466" y="3369843"/>
              <a:ext cx="5781033" cy="5078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Clr>
                  <a:srgbClr val="F3D475"/>
                </a:buClr>
              </a:pPr>
              <a:r>
                <a:rPr lang="zh-CN" altLang="en-US" dirty="0">
                  <a:solidFill>
                    <a:srgbClr val="FF0000"/>
                  </a:solidFill>
                  <a:latin typeface="+mn-ea"/>
                </a:rPr>
                <a:t>统一六国后规定以十月为正月，汉朝初期沿用秦历。</a:t>
              </a:r>
            </a:p>
          </p:txBody>
        </p:sp>
        <p:cxnSp>
          <p:nvCxnSpPr>
            <p:cNvPr id="21" name="直接连接符 20">
              <a:extLst>
                <a:ext uri="{FF2B5EF4-FFF2-40B4-BE49-F238E27FC236}">
                  <a16:creationId xmlns:a16="http://schemas.microsoft.com/office/drawing/2014/main" xmlns="" id="{AD8A3509-A0EA-4727-9786-1B060742AE46}"/>
                </a:ext>
              </a:extLst>
            </p:cNvPr>
            <p:cNvCxnSpPr>
              <a:cxnSpLocks/>
            </p:cNvCxnSpPr>
            <p:nvPr/>
          </p:nvCxnSpPr>
          <p:spPr>
            <a:xfrm>
              <a:off x="4448564" y="3647080"/>
              <a:ext cx="313939" cy="0"/>
            </a:xfrm>
            <a:prstGeom prst="line">
              <a:avLst/>
            </a:prstGeom>
            <a:ln>
              <a:solidFill>
                <a:srgbClr val="C9121D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xmlns="" id="{550D1C34-8880-4259-8EBE-FB7ACE5F3FF0}"/>
              </a:ext>
            </a:extLst>
          </p:cNvPr>
          <p:cNvGrpSpPr/>
          <p:nvPr/>
        </p:nvGrpSpPr>
        <p:grpSpPr>
          <a:xfrm>
            <a:off x="2421561" y="3655574"/>
            <a:ext cx="8633387" cy="2236839"/>
            <a:chOff x="2504512" y="4127352"/>
            <a:chExt cx="8633387" cy="2236839"/>
          </a:xfrm>
        </p:grpSpPr>
        <p:sp>
          <p:nvSpPr>
            <p:cNvPr id="23" name="矩形 22">
              <a:extLst>
                <a:ext uri="{FF2B5EF4-FFF2-40B4-BE49-F238E27FC236}">
                  <a16:creationId xmlns:a16="http://schemas.microsoft.com/office/drawing/2014/main" xmlns="" id="{F4EA0B9E-505F-452A-857C-3B5577FDF73F}"/>
                </a:ext>
              </a:extLst>
            </p:cNvPr>
            <p:cNvSpPr/>
            <p:nvPr/>
          </p:nvSpPr>
          <p:spPr>
            <a:xfrm>
              <a:off x="2504512" y="4300579"/>
              <a:ext cx="146546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zh-CN" altLang="en-US" b="1" dirty="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公元前</a:t>
              </a:r>
              <a:r>
                <a:rPr lang="en-US" altLang="zh-CN" b="1" dirty="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104</a:t>
              </a:r>
              <a:r>
                <a:rPr lang="zh-CN" altLang="en-US" b="1" dirty="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年</a:t>
              </a:r>
              <a:endParaRPr lang="zh-CN" altLang="en-US" dirty="0">
                <a:solidFill>
                  <a:srgbClr val="FF0000"/>
                </a:solidFill>
              </a:endParaRPr>
            </a:p>
          </p:txBody>
        </p:sp>
        <p:pic>
          <p:nvPicPr>
            <p:cNvPr id="24" name="图片 23">
              <a:extLst>
                <a:ext uri="{FF2B5EF4-FFF2-40B4-BE49-F238E27FC236}">
                  <a16:creationId xmlns:a16="http://schemas.microsoft.com/office/drawing/2014/main" xmlns="" id="{53436442-AF87-4E5C-B29A-B3A6D358137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6514690">
              <a:off x="3586678" y="4191905"/>
              <a:ext cx="497430" cy="502500"/>
            </a:xfrm>
            <a:prstGeom prst="rect">
              <a:avLst/>
            </a:prstGeom>
          </p:spPr>
        </p:pic>
        <p:sp>
          <p:nvSpPr>
            <p:cNvPr id="25" name="矩形 24">
              <a:extLst>
                <a:ext uri="{FF2B5EF4-FFF2-40B4-BE49-F238E27FC236}">
                  <a16:creationId xmlns:a16="http://schemas.microsoft.com/office/drawing/2014/main" xmlns="" id="{5454F02D-CC61-4117-B9FC-511800A4A5B6}"/>
                </a:ext>
              </a:extLst>
            </p:cNvPr>
            <p:cNvSpPr/>
            <p:nvPr/>
          </p:nvSpPr>
          <p:spPr>
            <a:xfrm>
              <a:off x="4696466" y="4127352"/>
              <a:ext cx="6441433" cy="21698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Clr>
                  <a:srgbClr val="F3D475"/>
                </a:buClr>
              </a:pPr>
              <a:r>
                <a:rPr lang="zh-CN" altLang="en-US" dirty="0">
                  <a:solidFill>
                    <a:srgbClr val="FF0000"/>
                  </a:solidFill>
                  <a:latin typeface="+mn-ea"/>
                </a:rPr>
                <a:t>汉武帝太初元年，天文学家落下闳、邓平等人制订了</a:t>
              </a:r>
              <a:r>
                <a:rPr lang="en-US" altLang="zh-CN" dirty="0">
                  <a:solidFill>
                    <a:srgbClr val="FF0000"/>
                  </a:solidFill>
                  <a:latin typeface="+mn-ea"/>
                </a:rPr>
                <a:t>《</a:t>
              </a:r>
              <a:r>
                <a:rPr lang="zh-CN" altLang="en-US" dirty="0">
                  <a:solidFill>
                    <a:srgbClr val="FF0000"/>
                  </a:solidFill>
                  <a:latin typeface="+mn-ea"/>
                </a:rPr>
                <a:t>太初历</a:t>
              </a:r>
              <a:r>
                <a:rPr lang="en-US" altLang="zh-CN" dirty="0">
                  <a:solidFill>
                    <a:srgbClr val="FF0000"/>
                  </a:solidFill>
                  <a:latin typeface="+mn-ea"/>
                </a:rPr>
                <a:t>》</a:t>
              </a:r>
              <a:r>
                <a:rPr lang="zh-CN" altLang="en-US" dirty="0">
                  <a:solidFill>
                    <a:srgbClr val="FF0000"/>
                  </a:solidFill>
                  <a:latin typeface="+mn-ea"/>
                </a:rPr>
                <a:t>，将原来以十月为岁首改为以孟春为岁首，后人在此基本上逐渐完善为我们当今使用的阴历（即农历），落下闳也被称为“春节老人”。此后中国一直沿用夏历（阴历，又称农历）纪年，直到清朝末年，长达</a:t>
              </a:r>
              <a:r>
                <a:rPr lang="en-US" altLang="zh-CN" dirty="0">
                  <a:solidFill>
                    <a:srgbClr val="FF0000"/>
                  </a:solidFill>
                  <a:latin typeface="+mn-ea"/>
                </a:rPr>
                <a:t>2080</a:t>
              </a:r>
              <a:r>
                <a:rPr lang="zh-CN" altLang="en-US" dirty="0">
                  <a:solidFill>
                    <a:srgbClr val="FF0000"/>
                  </a:solidFill>
                  <a:latin typeface="+mn-ea"/>
                </a:rPr>
                <a:t>年。</a:t>
              </a:r>
            </a:p>
          </p:txBody>
        </p:sp>
        <p:pic>
          <p:nvPicPr>
            <p:cNvPr id="26" name="图片 25">
              <a:extLst>
                <a:ext uri="{FF2B5EF4-FFF2-40B4-BE49-F238E27FC236}">
                  <a16:creationId xmlns:a16="http://schemas.microsoft.com/office/drawing/2014/main" xmlns="" id="{0EAAF580-36AB-4636-BA0A-40DCC2BA0DC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644147" y="4590055"/>
              <a:ext cx="1465466" cy="1774136"/>
            </a:xfrm>
            <a:prstGeom prst="rect">
              <a:avLst/>
            </a:prstGeom>
          </p:spPr>
        </p:pic>
        <p:cxnSp>
          <p:nvCxnSpPr>
            <p:cNvPr id="27" name="直接连接符 26">
              <a:extLst>
                <a:ext uri="{FF2B5EF4-FFF2-40B4-BE49-F238E27FC236}">
                  <a16:creationId xmlns:a16="http://schemas.microsoft.com/office/drawing/2014/main" xmlns="" id="{9B45F096-9586-40FA-84AE-F606BE218515}"/>
                </a:ext>
              </a:extLst>
            </p:cNvPr>
            <p:cNvCxnSpPr>
              <a:cxnSpLocks/>
            </p:cNvCxnSpPr>
            <p:nvPr/>
          </p:nvCxnSpPr>
          <p:spPr>
            <a:xfrm>
              <a:off x="4448564" y="4421780"/>
              <a:ext cx="313939" cy="0"/>
            </a:xfrm>
            <a:prstGeom prst="line">
              <a:avLst/>
            </a:prstGeom>
            <a:ln>
              <a:solidFill>
                <a:srgbClr val="C9121D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02251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1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3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3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3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3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47B20EF2-DE22-4729-8FA8-41206BE5AC22}"/>
              </a:ext>
            </a:extLst>
          </p:cNvPr>
          <p:cNvSpPr/>
          <p:nvPr/>
        </p:nvSpPr>
        <p:spPr>
          <a:xfrm>
            <a:off x="1440366" y="242796"/>
            <a:ext cx="249299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800" spc="-300" dirty="0"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历史发展</a:t>
            </a:r>
          </a:p>
        </p:txBody>
      </p:sp>
      <p:pic>
        <p:nvPicPr>
          <p:cNvPr id="3" name="PA_图片 49">
            <a:extLst>
              <a:ext uri="{FF2B5EF4-FFF2-40B4-BE49-F238E27FC236}">
                <a16:creationId xmlns:a16="http://schemas.microsoft.com/office/drawing/2014/main" xmlns="" id="{5EBBDE3E-0A22-4C51-B25A-F7B7A26BFBEE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50306" y="-384654"/>
            <a:ext cx="1893029" cy="3374076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xmlns="" id="{BD4EE589-2A88-4B31-A990-2F4485389E45}"/>
              </a:ext>
            </a:extLst>
          </p:cNvPr>
          <p:cNvSpPr/>
          <p:nvPr/>
        </p:nvSpPr>
        <p:spPr>
          <a:xfrm>
            <a:off x="5091023" y="979219"/>
            <a:ext cx="187743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spc="-300" dirty="0"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名称变革</a:t>
            </a: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6F4CECEC-67CE-417C-9448-CFD85BC7B11F}"/>
              </a:ext>
            </a:extLst>
          </p:cNvPr>
          <p:cNvCxnSpPr/>
          <p:nvPr/>
        </p:nvCxnSpPr>
        <p:spPr>
          <a:xfrm>
            <a:off x="5739126" y="2047566"/>
            <a:ext cx="609600" cy="0"/>
          </a:xfrm>
          <a:prstGeom prst="line">
            <a:avLst/>
          </a:prstGeom>
          <a:ln w="25400">
            <a:solidFill>
              <a:srgbClr val="C9121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3" descr="F:\PPT 任务\水晶图片\抠图PNG\墨痕.png">
            <a:extLst>
              <a:ext uri="{FF2B5EF4-FFF2-40B4-BE49-F238E27FC236}">
                <a16:creationId xmlns:a16="http://schemas.microsoft.com/office/drawing/2014/main" xmlns="" id="{8A929858-8409-4754-B75C-0DD2E634A83E}"/>
              </a:ext>
            </a:extLst>
          </p:cNvPr>
          <p:cNvPicPr>
            <a:picLocks noChangeArrowheads="1"/>
          </p:cNvPicPr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185577" y="2923664"/>
            <a:ext cx="11211244" cy="45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F144577E-25F3-4648-84B7-D16CF1693ED2}"/>
              </a:ext>
            </a:extLst>
          </p:cNvPr>
          <p:cNvGrpSpPr/>
          <p:nvPr/>
        </p:nvGrpSpPr>
        <p:grpSpPr>
          <a:xfrm>
            <a:off x="967238" y="2419218"/>
            <a:ext cx="1068236" cy="3574847"/>
            <a:chOff x="969920" y="2698848"/>
            <a:chExt cx="1068236" cy="3574847"/>
          </a:xfrm>
        </p:grpSpPr>
        <p:sp>
          <p:nvSpPr>
            <p:cNvPr id="8" name="矩形 7">
              <a:extLst>
                <a:ext uri="{FF2B5EF4-FFF2-40B4-BE49-F238E27FC236}">
                  <a16:creationId xmlns:a16="http://schemas.microsoft.com/office/drawing/2014/main" xmlns="" id="{AF938C92-82CB-4CF0-B4F3-75F70E55E03A}"/>
                </a:ext>
              </a:extLst>
            </p:cNvPr>
            <p:cNvSpPr/>
            <p:nvPr/>
          </p:nvSpPr>
          <p:spPr>
            <a:xfrm>
              <a:off x="969920" y="2780038"/>
              <a:ext cx="64953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先秦</a:t>
              </a:r>
              <a:endParaRPr lang="zh-CN" altLang="en-US" dirty="0">
                <a:solidFill>
                  <a:srgbClr val="FF0000"/>
                </a:solidFill>
              </a:endParaRPr>
            </a:p>
          </p:txBody>
        </p:sp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="" id="{6D62181D-EAE9-46FE-8BD9-6813884E99B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6514690">
              <a:off x="1248485" y="2696313"/>
              <a:ext cx="497430" cy="502500"/>
            </a:xfrm>
            <a:prstGeom prst="rect">
              <a:avLst/>
            </a:prstGeom>
          </p:spPr>
        </p:pic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xmlns="" id="{C703CD04-A48D-4C69-BF53-957E9A25C3C0}"/>
                </a:ext>
              </a:extLst>
            </p:cNvPr>
            <p:cNvCxnSpPr>
              <a:cxnSpLocks/>
            </p:cNvCxnSpPr>
            <p:nvPr/>
          </p:nvCxnSpPr>
          <p:spPr>
            <a:xfrm>
              <a:off x="1515481" y="3428999"/>
              <a:ext cx="0" cy="464297"/>
            </a:xfrm>
            <a:prstGeom prst="line">
              <a:avLst/>
            </a:prstGeom>
            <a:ln>
              <a:solidFill>
                <a:srgbClr val="C9121D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80ABC9D7-BE89-4BF2-ACB5-36A9707AF5FE}"/>
                </a:ext>
              </a:extLst>
            </p:cNvPr>
            <p:cNvSpPr/>
            <p:nvPr/>
          </p:nvSpPr>
          <p:spPr>
            <a:xfrm>
              <a:off x="1022493" y="3873038"/>
              <a:ext cx="1015663" cy="2400657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“上日”、“元日”、</a:t>
              </a:r>
              <a:endPara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“改岁”、“献岁”等</a:t>
              </a: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4693FA5A-204F-4EAB-9AE7-94886855C28D}"/>
              </a:ext>
            </a:extLst>
          </p:cNvPr>
          <p:cNvGrpSpPr/>
          <p:nvPr/>
        </p:nvGrpSpPr>
        <p:grpSpPr>
          <a:xfrm>
            <a:off x="2007056" y="2419218"/>
            <a:ext cx="1243401" cy="3574847"/>
            <a:chOff x="2009738" y="2698848"/>
            <a:chExt cx="1243401" cy="3574847"/>
          </a:xfrm>
        </p:grpSpPr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="" id="{FE19BF23-5263-4E2C-AED0-3638EEB53DCF}"/>
                </a:ext>
              </a:extLst>
            </p:cNvPr>
            <p:cNvSpPr/>
            <p:nvPr/>
          </p:nvSpPr>
          <p:spPr>
            <a:xfrm>
              <a:off x="2009738" y="2780038"/>
              <a:ext cx="111440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两汉时期</a:t>
              </a:r>
              <a:endParaRPr lang="zh-CN" altLang="en-US" dirty="0">
                <a:solidFill>
                  <a:srgbClr val="FF0000"/>
                </a:solidFill>
              </a:endParaRPr>
            </a:p>
          </p:txBody>
        </p:sp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xmlns="" id="{189807E8-0C2A-4199-9D20-ADBF595B811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6514690">
              <a:off x="2753174" y="2696313"/>
              <a:ext cx="497430" cy="502500"/>
            </a:xfrm>
            <a:prstGeom prst="rect">
              <a:avLst/>
            </a:prstGeom>
          </p:spPr>
        </p:pic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xmlns="" id="{82B4AD7F-DD05-474A-8632-74578565CBB2}"/>
                </a:ext>
              </a:extLst>
            </p:cNvPr>
            <p:cNvCxnSpPr>
              <a:cxnSpLocks/>
            </p:cNvCxnSpPr>
            <p:nvPr/>
          </p:nvCxnSpPr>
          <p:spPr>
            <a:xfrm>
              <a:off x="2688183" y="3428999"/>
              <a:ext cx="0" cy="464297"/>
            </a:xfrm>
            <a:prstGeom prst="line">
              <a:avLst/>
            </a:prstGeom>
            <a:ln>
              <a:solidFill>
                <a:srgbClr val="C9121D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="" id="{2A797E8D-187B-4F73-9A81-B35489C380B0}"/>
                </a:ext>
              </a:extLst>
            </p:cNvPr>
            <p:cNvSpPr/>
            <p:nvPr/>
          </p:nvSpPr>
          <p:spPr>
            <a:xfrm>
              <a:off x="2190844" y="3873038"/>
              <a:ext cx="1015663" cy="2400657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“三朝”、“岁旦”、</a:t>
              </a:r>
              <a:endPara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“正旦”、“正日”；</a:t>
              </a: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36DFF077-A681-49D9-8660-50EEE5579608}"/>
              </a:ext>
            </a:extLst>
          </p:cNvPr>
          <p:cNvGrpSpPr/>
          <p:nvPr/>
        </p:nvGrpSpPr>
        <p:grpSpPr>
          <a:xfrm>
            <a:off x="3511745" y="2419218"/>
            <a:ext cx="1695663" cy="3805680"/>
            <a:chOff x="3514427" y="2698848"/>
            <a:chExt cx="1695663" cy="3805680"/>
          </a:xfrm>
        </p:grpSpPr>
        <p:sp>
          <p:nvSpPr>
            <p:cNvPr id="18" name="矩形 17">
              <a:extLst>
                <a:ext uri="{FF2B5EF4-FFF2-40B4-BE49-F238E27FC236}">
                  <a16:creationId xmlns:a16="http://schemas.microsoft.com/office/drawing/2014/main" xmlns="" id="{261E8F8B-8FC5-4083-89A0-AE89CA6BA35E}"/>
                </a:ext>
              </a:extLst>
            </p:cNvPr>
            <p:cNvSpPr/>
            <p:nvPr/>
          </p:nvSpPr>
          <p:spPr>
            <a:xfrm>
              <a:off x="3514427" y="2780038"/>
              <a:ext cx="157927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魏晋南北朝时</a:t>
              </a:r>
              <a:endParaRPr lang="zh-CN" altLang="en-US" dirty="0">
                <a:solidFill>
                  <a:srgbClr val="FF0000"/>
                </a:solidFill>
              </a:endParaRPr>
            </a:p>
          </p:txBody>
        </p:sp>
        <p:pic>
          <p:nvPicPr>
            <p:cNvPr id="19" name="图片 18">
              <a:extLst>
                <a:ext uri="{FF2B5EF4-FFF2-40B4-BE49-F238E27FC236}">
                  <a16:creationId xmlns:a16="http://schemas.microsoft.com/office/drawing/2014/main" xmlns="" id="{3056160C-2AE8-454B-B33C-468D36BFF37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6514690">
              <a:off x="4710125" y="2696313"/>
              <a:ext cx="497430" cy="502500"/>
            </a:xfrm>
            <a:prstGeom prst="rect">
              <a:avLst/>
            </a:prstGeom>
          </p:spPr>
        </p:pic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xmlns="" id="{5BDBFED9-B979-43DA-9B8E-2D7356B7E0CD}"/>
                </a:ext>
              </a:extLst>
            </p:cNvPr>
            <p:cNvCxnSpPr>
              <a:cxnSpLocks/>
            </p:cNvCxnSpPr>
            <p:nvPr/>
          </p:nvCxnSpPr>
          <p:spPr>
            <a:xfrm>
              <a:off x="4262983" y="3428999"/>
              <a:ext cx="0" cy="464297"/>
            </a:xfrm>
            <a:prstGeom prst="line">
              <a:avLst/>
            </a:prstGeom>
            <a:ln>
              <a:solidFill>
                <a:srgbClr val="C9121D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矩形 20">
              <a:extLst>
                <a:ext uri="{FF2B5EF4-FFF2-40B4-BE49-F238E27FC236}">
                  <a16:creationId xmlns:a16="http://schemas.microsoft.com/office/drawing/2014/main" xmlns="" id="{6CF86324-92F8-40DD-B182-57930D1886E8}"/>
                </a:ext>
              </a:extLst>
            </p:cNvPr>
            <p:cNvSpPr/>
            <p:nvPr/>
          </p:nvSpPr>
          <p:spPr>
            <a:xfrm>
              <a:off x="3755151" y="3873038"/>
              <a:ext cx="1015663" cy="2631490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“元辰”、“元日”、</a:t>
              </a:r>
              <a:endPara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“元首”、“岁朝”等；</a:t>
              </a: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xmlns="" id="{3D295AC5-3CF3-479C-A02D-3FE6146E24D3}"/>
              </a:ext>
            </a:extLst>
          </p:cNvPr>
          <p:cNvGrpSpPr/>
          <p:nvPr/>
        </p:nvGrpSpPr>
        <p:grpSpPr>
          <a:xfrm>
            <a:off x="5458335" y="2419218"/>
            <a:ext cx="1431161" cy="3574847"/>
            <a:chOff x="5461017" y="2698848"/>
            <a:chExt cx="1431161" cy="3574847"/>
          </a:xfrm>
        </p:grpSpPr>
        <p:sp>
          <p:nvSpPr>
            <p:cNvPr id="23" name="矩形 22">
              <a:extLst>
                <a:ext uri="{FF2B5EF4-FFF2-40B4-BE49-F238E27FC236}">
                  <a16:creationId xmlns:a16="http://schemas.microsoft.com/office/drawing/2014/main" xmlns="" id="{23E0E28C-C651-41B4-891C-C22E02F37A42}"/>
                </a:ext>
              </a:extLst>
            </p:cNvPr>
            <p:cNvSpPr/>
            <p:nvPr/>
          </p:nvSpPr>
          <p:spPr>
            <a:xfrm>
              <a:off x="5483987" y="2780038"/>
              <a:ext cx="111440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唐宋元明</a:t>
              </a:r>
              <a:endParaRPr lang="zh-CN" altLang="en-US" dirty="0">
                <a:solidFill>
                  <a:srgbClr val="FF0000"/>
                </a:solidFill>
              </a:endParaRPr>
            </a:p>
          </p:txBody>
        </p:sp>
        <p:pic>
          <p:nvPicPr>
            <p:cNvPr id="24" name="图片 23">
              <a:extLst>
                <a:ext uri="{FF2B5EF4-FFF2-40B4-BE49-F238E27FC236}">
                  <a16:creationId xmlns:a16="http://schemas.microsoft.com/office/drawing/2014/main" xmlns="" id="{E050D3D9-9555-413A-A655-CB5FC9740E6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6514690">
              <a:off x="6227424" y="2696313"/>
              <a:ext cx="497430" cy="502500"/>
            </a:xfrm>
            <a:prstGeom prst="rect">
              <a:avLst/>
            </a:prstGeom>
          </p:spPr>
        </p:pic>
        <p:cxnSp>
          <p:nvCxnSpPr>
            <p:cNvPr id="25" name="直接连接符 24">
              <a:extLst>
                <a:ext uri="{FF2B5EF4-FFF2-40B4-BE49-F238E27FC236}">
                  <a16:creationId xmlns:a16="http://schemas.microsoft.com/office/drawing/2014/main" xmlns="" id="{45F64AE4-BCC7-4E62-A09A-1A3A0BE20F3E}"/>
                </a:ext>
              </a:extLst>
            </p:cNvPr>
            <p:cNvCxnSpPr>
              <a:cxnSpLocks/>
            </p:cNvCxnSpPr>
            <p:nvPr/>
          </p:nvCxnSpPr>
          <p:spPr>
            <a:xfrm>
              <a:off x="6141335" y="3428999"/>
              <a:ext cx="0" cy="464297"/>
            </a:xfrm>
            <a:prstGeom prst="line">
              <a:avLst/>
            </a:prstGeom>
            <a:ln>
              <a:solidFill>
                <a:srgbClr val="C9121D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矩形 25">
              <a:extLst>
                <a:ext uri="{FF2B5EF4-FFF2-40B4-BE49-F238E27FC236}">
                  <a16:creationId xmlns:a16="http://schemas.microsoft.com/office/drawing/2014/main" xmlns="" id="{5A5F27D6-8256-4F0A-81A8-D12874FBCDE6}"/>
                </a:ext>
              </a:extLst>
            </p:cNvPr>
            <p:cNvSpPr/>
            <p:nvPr/>
          </p:nvSpPr>
          <p:spPr>
            <a:xfrm>
              <a:off x="5461017" y="3873038"/>
              <a:ext cx="1431161" cy="2400657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“元旦”、“元 ”、</a:t>
              </a:r>
              <a:endPara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“岁日”、“新正”、</a:t>
              </a:r>
              <a:endPara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“新元”等；</a:t>
              </a:r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:a16="http://schemas.microsoft.com/office/drawing/2014/main" xmlns="" id="{E54F3056-1D65-45CB-AF58-717AE0A08DEE}"/>
              </a:ext>
            </a:extLst>
          </p:cNvPr>
          <p:cNvGrpSpPr/>
          <p:nvPr/>
        </p:nvGrpSpPr>
        <p:grpSpPr>
          <a:xfrm>
            <a:off x="7478216" y="2419217"/>
            <a:ext cx="804414" cy="3344016"/>
            <a:chOff x="7480898" y="2698847"/>
            <a:chExt cx="804414" cy="3344016"/>
          </a:xfrm>
        </p:grpSpPr>
        <p:sp>
          <p:nvSpPr>
            <p:cNvPr id="28" name="矩形 27">
              <a:extLst>
                <a:ext uri="{FF2B5EF4-FFF2-40B4-BE49-F238E27FC236}">
                  <a16:creationId xmlns:a16="http://schemas.microsoft.com/office/drawing/2014/main" xmlns="" id="{529E18D6-CD1A-4490-8676-2DB35A774C55}"/>
                </a:ext>
              </a:extLst>
            </p:cNvPr>
            <p:cNvSpPr/>
            <p:nvPr/>
          </p:nvSpPr>
          <p:spPr>
            <a:xfrm>
              <a:off x="7480898" y="2780038"/>
              <a:ext cx="64953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清代</a:t>
              </a:r>
              <a:endParaRPr lang="zh-CN" altLang="en-US" dirty="0">
                <a:solidFill>
                  <a:srgbClr val="FF0000"/>
                </a:solidFill>
              </a:endParaRPr>
            </a:p>
          </p:txBody>
        </p:sp>
        <p:pic>
          <p:nvPicPr>
            <p:cNvPr id="29" name="图片 28">
              <a:extLst>
                <a:ext uri="{FF2B5EF4-FFF2-40B4-BE49-F238E27FC236}">
                  <a16:creationId xmlns:a16="http://schemas.microsoft.com/office/drawing/2014/main" xmlns="" id="{B98B24AD-A2F2-4C1B-B99A-3E7317EB5E0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6514690">
              <a:off x="7785347" y="2696312"/>
              <a:ext cx="497430" cy="502500"/>
            </a:xfrm>
            <a:prstGeom prst="rect">
              <a:avLst/>
            </a:prstGeom>
          </p:spPr>
        </p:pic>
        <p:cxnSp>
          <p:nvCxnSpPr>
            <p:cNvPr id="30" name="直接连接符 29">
              <a:extLst>
                <a:ext uri="{FF2B5EF4-FFF2-40B4-BE49-F238E27FC236}">
                  <a16:creationId xmlns:a16="http://schemas.microsoft.com/office/drawing/2014/main" xmlns="" id="{1D5AA4C8-45A4-4935-A3B1-494A6AD1318F}"/>
                </a:ext>
              </a:extLst>
            </p:cNvPr>
            <p:cNvCxnSpPr>
              <a:cxnSpLocks/>
            </p:cNvCxnSpPr>
            <p:nvPr/>
          </p:nvCxnSpPr>
          <p:spPr>
            <a:xfrm>
              <a:off x="7910253" y="3428999"/>
              <a:ext cx="0" cy="464297"/>
            </a:xfrm>
            <a:prstGeom prst="line">
              <a:avLst/>
            </a:prstGeom>
            <a:ln>
              <a:solidFill>
                <a:srgbClr val="C9121D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矩形 30">
              <a:extLst>
                <a:ext uri="{FF2B5EF4-FFF2-40B4-BE49-F238E27FC236}">
                  <a16:creationId xmlns:a16="http://schemas.microsoft.com/office/drawing/2014/main" xmlns="" id="{6E2C6AAD-6868-4D3E-964F-3EEF04BC0505}"/>
                </a:ext>
              </a:extLst>
            </p:cNvPr>
            <p:cNvSpPr/>
            <p:nvPr/>
          </p:nvSpPr>
          <p:spPr>
            <a:xfrm>
              <a:off x="7677171" y="3873038"/>
              <a:ext cx="600164" cy="2169825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“元旦”或“元日”</a:t>
              </a:r>
              <a:endParaRPr lang="zh-CN" altLang="en-US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2" name="组合 31">
            <a:extLst>
              <a:ext uri="{FF2B5EF4-FFF2-40B4-BE49-F238E27FC236}">
                <a16:creationId xmlns:a16="http://schemas.microsoft.com/office/drawing/2014/main" xmlns="" id="{B0D880F2-2E21-4A04-AE56-089A3C2E40E8}"/>
              </a:ext>
            </a:extLst>
          </p:cNvPr>
          <p:cNvGrpSpPr/>
          <p:nvPr/>
        </p:nvGrpSpPr>
        <p:grpSpPr>
          <a:xfrm>
            <a:off x="9020392" y="2419218"/>
            <a:ext cx="1846659" cy="3066691"/>
            <a:chOff x="9023074" y="2698848"/>
            <a:chExt cx="1846659" cy="3066691"/>
          </a:xfrm>
        </p:grpSpPr>
        <p:sp>
          <p:nvSpPr>
            <p:cNvPr id="33" name="矩形 32">
              <a:extLst>
                <a:ext uri="{FF2B5EF4-FFF2-40B4-BE49-F238E27FC236}">
                  <a16:creationId xmlns:a16="http://schemas.microsoft.com/office/drawing/2014/main" xmlns="" id="{2CA1B9F8-B888-466B-B968-4F9B92941D46}"/>
                </a:ext>
              </a:extLst>
            </p:cNvPr>
            <p:cNvSpPr/>
            <p:nvPr/>
          </p:nvSpPr>
          <p:spPr>
            <a:xfrm>
              <a:off x="9193546" y="2780038"/>
              <a:ext cx="134684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辛亥革命后</a:t>
              </a:r>
              <a:endParaRPr lang="zh-CN" altLang="en-US" dirty="0">
                <a:solidFill>
                  <a:srgbClr val="FF0000"/>
                </a:solidFill>
              </a:endParaRPr>
            </a:p>
          </p:txBody>
        </p:sp>
        <p:pic>
          <p:nvPicPr>
            <p:cNvPr id="34" name="图片 33">
              <a:extLst>
                <a:ext uri="{FF2B5EF4-FFF2-40B4-BE49-F238E27FC236}">
                  <a16:creationId xmlns:a16="http://schemas.microsoft.com/office/drawing/2014/main" xmlns="" id="{127EA494-4B01-4C47-AE46-0FA2C50441C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6514690">
              <a:off x="10165563" y="2696313"/>
              <a:ext cx="497430" cy="502500"/>
            </a:xfrm>
            <a:prstGeom prst="rect">
              <a:avLst/>
            </a:prstGeom>
          </p:spPr>
        </p:pic>
        <p:cxnSp>
          <p:nvCxnSpPr>
            <p:cNvPr id="35" name="直接连接符 34">
              <a:extLst>
                <a:ext uri="{FF2B5EF4-FFF2-40B4-BE49-F238E27FC236}">
                  <a16:creationId xmlns:a16="http://schemas.microsoft.com/office/drawing/2014/main" xmlns="" id="{1A3AAE9E-2487-4163-882B-E3D63DB384E4}"/>
                </a:ext>
              </a:extLst>
            </p:cNvPr>
            <p:cNvCxnSpPr>
              <a:cxnSpLocks/>
            </p:cNvCxnSpPr>
            <p:nvPr/>
          </p:nvCxnSpPr>
          <p:spPr>
            <a:xfrm>
              <a:off x="9946404" y="3428999"/>
              <a:ext cx="0" cy="464297"/>
            </a:xfrm>
            <a:prstGeom prst="line">
              <a:avLst/>
            </a:prstGeom>
            <a:ln>
              <a:solidFill>
                <a:srgbClr val="C9121D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矩形 35">
              <a:extLst>
                <a:ext uri="{FF2B5EF4-FFF2-40B4-BE49-F238E27FC236}">
                  <a16:creationId xmlns:a16="http://schemas.microsoft.com/office/drawing/2014/main" xmlns="" id="{EC084137-F4A4-4719-AE46-A4FF432199FF}"/>
                </a:ext>
              </a:extLst>
            </p:cNvPr>
            <p:cNvSpPr/>
            <p:nvPr/>
          </p:nvSpPr>
          <p:spPr>
            <a:xfrm>
              <a:off x="9023074" y="4057379"/>
              <a:ext cx="1846659" cy="1708160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元旦定义为西历</a:t>
              </a:r>
              <a:endParaRPr lang="en-US" altLang="zh-CN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dirty="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01</a:t>
              </a:r>
              <a:r>
                <a:rPr lang="zh-CN" altLang="en-US" dirty="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月</a:t>
              </a:r>
              <a:r>
                <a:rPr lang="en-US" altLang="zh-CN" dirty="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01</a:t>
              </a:r>
              <a:r>
                <a:rPr lang="zh-CN" altLang="en-US" dirty="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日，</a:t>
              </a:r>
              <a:endParaRPr lang="en-US" altLang="zh-CN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将农历正月初一</a:t>
              </a:r>
              <a:endParaRPr lang="en-US" altLang="zh-CN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改名为春节。</a:t>
              </a:r>
              <a:endParaRPr lang="zh-CN" altLang="en-US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53872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3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3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3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3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3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3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3F1E7DC1-90CD-41E4-B0B1-EA24B634A788}"/>
              </a:ext>
            </a:extLst>
          </p:cNvPr>
          <p:cNvSpPr/>
          <p:nvPr/>
        </p:nvSpPr>
        <p:spPr>
          <a:xfrm>
            <a:off x="1440366" y="242796"/>
            <a:ext cx="249299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800" spc="-300" dirty="0"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历史发展</a:t>
            </a:r>
          </a:p>
        </p:txBody>
      </p:sp>
      <p:pic>
        <p:nvPicPr>
          <p:cNvPr id="3" name="PA_图片 49">
            <a:extLst>
              <a:ext uri="{FF2B5EF4-FFF2-40B4-BE49-F238E27FC236}">
                <a16:creationId xmlns:a16="http://schemas.microsoft.com/office/drawing/2014/main" xmlns="" id="{1754E0FD-A069-41E6-ADC1-614AC35A086A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62567" y="-314583"/>
            <a:ext cx="1893029" cy="3374076"/>
          </a:xfrm>
          <a:prstGeom prst="rect">
            <a:avLst/>
          </a:prstGeom>
        </p:spPr>
      </p:pic>
      <p:sp>
        <p:nvSpPr>
          <p:cNvPr id="30" name="矩形 29">
            <a:extLst>
              <a:ext uri="{FF2B5EF4-FFF2-40B4-BE49-F238E27FC236}">
                <a16:creationId xmlns:a16="http://schemas.microsoft.com/office/drawing/2014/main" xmlns="" id="{5283C85B-8B46-4F46-9E71-1E5DF3E82EF4}"/>
              </a:ext>
            </a:extLst>
          </p:cNvPr>
          <p:cNvSpPr/>
          <p:nvPr/>
        </p:nvSpPr>
        <p:spPr>
          <a:xfrm>
            <a:off x="4742790" y="946591"/>
            <a:ext cx="187743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spc="-300"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内容发展</a:t>
            </a:r>
            <a:endParaRPr lang="zh-CN" altLang="en-US" sz="3600" spc="-300" dirty="0">
              <a:solidFill>
                <a:srgbClr val="FF0000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方正大标宋简体" panose="03000509000000000000" pitchFamily="65" charset="-122"/>
              <a:ea typeface="方正大标宋简体" panose="03000509000000000000" pitchFamily="65" charset="-122"/>
            </a:endParaRPr>
          </a:p>
        </p:txBody>
      </p:sp>
      <p:cxnSp>
        <p:nvCxnSpPr>
          <p:cNvPr id="31" name="直接连接符 30">
            <a:extLst>
              <a:ext uri="{FF2B5EF4-FFF2-40B4-BE49-F238E27FC236}">
                <a16:creationId xmlns:a16="http://schemas.microsoft.com/office/drawing/2014/main" xmlns="" id="{D3D974D6-135E-4EB4-B2A7-DA456C16E086}"/>
              </a:ext>
            </a:extLst>
          </p:cNvPr>
          <p:cNvCxnSpPr/>
          <p:nvPr/>
        </p:nvCxnSpPr>
        <p:spPr>
          <a:xfrm>
            <a:off x="5376708" y="1742764"/>
            <a:ext cx="609600" cy="0"/>
          </a:xfrm>
          <a:prstGeom prst="line">
            <a:avLst/>
          </a:prstGeom>
          <a:ln w="25400">
            <a:solidFill>
              <a:srgbClr val="C9121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3" descr="F:\PPT 任务\水晶图片\抠图PNG\墨痕.png">
            <a:extLst>
              <a:ext uri="{FF2B5EF4-FFF2-40B4-BE49-F238E27FC236}">
                <a16:creationId xmlns:a16="http://schemas.microsoft.com/office/drawing/2014/main" xmlns="" id="{2E20A72D-C0F1-494C-8D35-81C4C571674B}"/>
              </a:ext>
            </a:extLst>
          </p:cNvPr>
          <p:cNvPicPr>
            <a:picLocks noChangeArrowheads="1"/>
          </p:cNvPicPr>
          <p:nvPr/>
        </p:nvPicPr>
        <p:blipFill rotWithShape="1">
          <a:blip r:embed="rId5" cstate="screen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902" t="-28208" b="2665"/>
          <a:stretch/>
        </p:blipFill>
        <p:spPr bwMode="auto">
          <a:xfrm rot="16200000">
            <a:off x="590108" y="6713695"/>
            <a:ext cx="10054752" cy="817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5CF0CC8A-B06F-46C2-B61B-7922B2B3D4CC}"/>
              </a:ext>
            </a:extLst>
          </p:cNvPr>
          <p:cNvGrpSpPr/>
          <p:nvPr/>
        </p:nvGrpSpPr>
        <p:grpSpPr>
          <a:xfrm>
            <a:off x="2964219" y="2001179"/>
            <a:ext cx="5146725" cy="872972"/>
            <a:chOff x="3378710" y="1962387"/>
            <a:chExt cx="5146725" cy="872972"/>
          </a:xfrm>
        </p:grpSpPr>
        <p:sp>
          <p:nvSpPr>
            <p:cNvPr id="34" name="矩形 33">
              <a:extLst>
                <a:ext uri="{FF2B5EF4-FFF2-40B4-BE49-F238E27FC236}">
                  <a16:creationId xmlns:a16="http://schemas.microsoft.com/office/drawing/2014/main" xmlns="" id="{C66CBC1B-F07C-408A-AEFC-2681686F27E5}"/>
                </a:ext>
              </a:extLst>
            </p:cNvPr>
            <p:cNvSpPr/>
            <p:nvPr/>
          </p:nvSpPr>
          <p:spPr>
            <a:xfrm>
              <a:off x="5003899" y="2214207"/>
              <a:ext cx="64953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先秦</a:t>
              </a:r>
              <a:endParaRPr lang="zh-CN" altLang="en-US" dirty="0">
                <a:solidFill>
                  <a:srgbClr val="FF0000"/>
                </a:solidFill>
              </a:endParaRPr>
            </a:p>
          </p:txBody>
        </p:sp>
        <p:pic>
          <p:nvPicPr>
            <p:cNvPr id="35" name="图片 34">
              <a:extLst>
                <a:ext uri="{FF2B5EF4-FFF2-40B4-BE49-F238E27FC236}">
                  <a16:creationId xmlns:a16="http://schemas.microsoft.com/office/drawing/2014/main" xmlns="" id="{8BE7DFE7-15CE-4EE5-8EB8-AFD851F5EC6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6514690">
              <a:off x="5282464" y="2130482"/>
              <a:ext cx="497430" cy="502500"/>
            </a:xfrm>
            <a:prstGeom prst="rect">
              <a:avLst/>
            </a:prstGeom>
          </p:spPr>
        </p:pic>
        <p:sp>
          <p:nvSpPr>
            <p:cNvPr id="36" name="矩形 35">
              <a:extLst>
                <a:ext uri="{FF2B5EF4-FFF2-40B4-BE49-F238E27FC236}">
                  <a16:creationId xmlns:a16="http://schemas.microsoft.com/office/drawing/2014/main" xmlns="" id="{7CD53BA7-3190-4A68-8E97-19801CDEF60B}"/>
                </a:ext>
              </a:extLst>
            </p:cNvPr>
            <p:cNvSpPr/>
            <p:nvPr/>
          </p:nvSpPr>
          <p:spPr>
            <a:xfrm>
              <a:off x="6458174" y="2048061"/>
              <a:ext cx="2067261" cy="5078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Clr>
                  <a:srgbClr val="F3D475"/>
                </a:buClr>
              </a:pPr>
              <a:r>
                <a:rPr lang="zh-CN" altLang="en-US" dirty="0">
                  <a:solidFill>
                    <a:srgbClr val="FF0000"/>
                  </a:solidFill>
                  <a:latin typeface="+mn-ea"/>
                </a:rPr>
                <a:t>酿酒宰羊欢聚</a:t>
              </a:r>
            </a:p>
          </p:txBody>
        </p:sp>
        <p:cxnSp>
          <p:nvCxnSpPr>
            <p:cNvPr id="37" name="直接连接符 36">
              <a:extLst>
                <a:ext uri="{FF2B5EF4-FFF2-40B4-BE49-F238E27FC236}">
                  <a16:creationId xmlns:a16="http://schemas.microsoft.com/office/drawing/2014/main" xmlns="" id="{7B1ED816-596D-4697-BF84-D97103B43EDA}"/>
                </a:ext>
              </a:extLst>
            </p:cNvPr>
            <p:cNvCxnSpPr>
              <a:cxnSpLocks/>
            </p:cNvCxnSpPr>
            <p:nvPr/>
          </p:nvCxnSpPr>
          <p:spPr>
            <a:xfrm>
              <a:off x="6126878" y="2310404"/>
              <a:ext cx="313939" cy="0"/>
            </a:xfrm>
            <a:prstGeom prst="line">
              <a:avLst/>
            </a:prstGeom>
            <a:ln>
              <a:solidFill>
                <a:srgbClr val="C9121D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8" name="图片 37">
              <a:extLst>
                <a:ext uri="{FF2B5EF4-FFF2-40B4-BE49-F238E27FC236}">
                  <a16:creationId xmlns:a16="http://schemas.microsoft.com/office/drawing/2014/main" xmlns="" id="{327E149C-6EDC-4EA5-8BFB-8A0770C8B5C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378710" y="1962387"/>
              <a:ext cx="835042" cy="872972"/>
            </a:xfrm>
            <a:prstGeom prst="rect">
              <a:avLst/>
            </a:prstGeom>
          </p:spPr>
        </p:pic>
      </p:grpSp>
      <p:grpSp>
        <p:nvGrpSpPr>
          <p:cNvPr id="39" name="组合 38">
            <a:extLst>
              <a:ext uri="{FF2B5EF4-FFF2-40B4-BE49-F238E27FC236}">
                <a16:creationId xmlns:a16="http://schemas.microsoft.com/office/drawing/2014/main" xmlns="" id="{247D06D1-F4E1-4613-A30B-3C7097FF6D0D}"/>
              </a:ext>
            </a:extLst>
          </p:cNvPr>
          <p:cNvGrpSpPr/>
          <p:nvPr/>
        </p:nvGrpSpPr>
        <p:grpSpPr>
          <a:xfrm>
            <a:off x="3025682" y="3053970"/>
            <a:ext cx="6222430" cy="872972"/>
            <a:chOff x="3440173" y="3015178"/>
            <a:chExt cx="6222430" cy="872972"/>
          </a:xfrm>
        </p:grpSpPr>
        <p:sp>
          <p:nvSpPr>
            <p:cNvPr id="40" name="矩形 39">
              <a:extLst>
                <a:ext uri="{FF2B5EF4-FFF2-40B4-BE49-F238E27FC236}">
                  <a16:creationId xmlns:a16="http://schemas.microsoft.com/office/drawing/2014/main" xmlns="" id="{27FEFF79-15DF-4E99-8684-69735827DE5C}"/>
                </a:ext>
              </a:extLst>
            </p:cNvPr>
            <p:cNvSpPr/>
            <p:nvPr/>
          </p:nvSpPr>
          <p:spPr>
            <a:xfrm>
              <a:off x="5003899" y="3248390"/>
              <a:ext cx="64953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汉朝</a:t>
              </a:r>
              <a:endParaRPr lang="zh-CN" altLang="en-US" dirty="0">
                <a:solidFill>
                  <a:srgbClr val="FF0000"/>
                </a:solidFill>
              </a:endParaRPr>
            </a:p>
          </p:txBody>
        </p:sp>
        <p:pic>
          <p:nvPicPr>
            <p:cNvPr id="41" name="图片 40">
              <a:extLst>
                <a:ext uri="{FF2B5EF4-FFF2-40B4-BE49-F238E27FC236}">
                  <a16:creationId xmlns:a16="http://schemas.microsoft.com/office/drawing/2014/main" xmlns="" id="{EF456FFA-FC0E-46EF-AADA-35AF13019B2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6514690">
              <a:off x="5282464" y="3164665"/>
              <a:ext cx="497430" cy="502500"/>
            </a:xfrm>
            <a:prstGeom prst="rect">
              <a:avLst/>
            </a:prstGeom>
          </p:spPr>
        </p:pic>
        <p:sp>
          <p:nvSpPr>
            <p:cNvPr id="42" name="矩形 41">
              <a:extLst>
                <a:ext uri="{FF2B5EF4-FFF2-40B4-BE49-F238E27FC236}">
                  <a16:creationId xmlns:a16="http://schemas.microsoft.com/office/drawing/2014/main" xmlns="" id="{D9CBA51C-7F94-4696-994A-6D3D02D1E493}"/>
                </a:ext>
              </a:extLst>
            </p:cNvPr>
            <p:cNvSpPr/>
            <p:nvPr/>
          </p:nvSpPr>
          <p:spPr>
            <a:xfrm>
              <a:off x="6458174" y="3082244"/>
              <a:ext cx="3204429" cy="4656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Clr>
                  <a:srgbClr val="F3D475"/>
                </a:buClr>
              </a:pPr>
              <a:r>
                <a:rPr lang="zh-CN" altLang="en-US">
                  <a:solidFill>
                    <a:srgbClr val="FF0000"/>
                  </a:solidFill>
                  <a:latin typeface="+mn-ea"/>
                </a:rPr>
                <a:t>祭祖是春节的重要活动和习俗。</a:t>
              </a:r>
              <a:endParaRPr lang="zh-CN" altLang="en-US" dirty="0">
                <a:solidFill>
                  <a:srgbClr val="FF0000"/>
                </a:solidFill>
                <a:latin typeface="+mn-ea"/>
              </a:endParaRPr>
            </a:p>
          </p:txBody>
        </p:sp>
        <p:cxnSp>
          <p:nvCxnSpPr>
            <p:cNvPr id="43" name="直接连接符 42">
              <a:extLst>
                <a:ext uri="{FF2B5EF4-FFF2-40B4-BE49-F238E27FC236}">
                  <a16:creationId xmlns:a16="http://schemas.microsoft.com/office/drawing/2014/main" xmlns="" id="{2AA7B284-E02E-45E9-B1BF-230A5D9D507A}"/>
                </a:ext>
              </a:extLst>
            </p:cNvPr>
            <p:cNvCxnSpPr>
              <a:cxnSpLocks/>
            </p:cNvCxnSpPr>
            <p:nvPr/>
          </p:nvCxnSpPr>
          <p:spPr>
            <a:xfrm>
              <a:off x="6126878" y="3344587"/>
              <a:ext cx="313939" cy="0"/>
            </a:xfrm>
            <a:prstGeom prst="line">
              <a:avLst/>
            </a:prstGeom>
            <a:ln>
              <a:solidFill>
                <a:srgbClr val="C9121D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4" name="图片 43">
              <a:extLst>
                <a:ext uri="{FF2B5EF4-FFF2-40B4-BE49-F238E27FC236}">
                  <a16:creationId xmlns:a16="http://schemas.microsoft.com/office/drawing/2014/main" xmlns="" id="{9BFA830B-9147-4C06-B8CA-2D56CB6432B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440173" y="3015178"/>
              <a:ext cx="835042" cy="872972"/>
            </a:xfrm>
            <a:prstGeom prst="rect">
              <a:avLst/>
            </a:prstGeom>
          </p:spPr>
        </p:pic>
      </p:grpSp>
      <p:grpSp>
        <p:nvGrpSpPr>
          <p:cNvPr id="45" name="组合 44">
            <a:extLst>
              <a:ext uri="{FF2B5EF4-FFF2-40B4-BE49-F238E27FC236}">
                <a16:creationId xmlns:a16="http://schemas.microsoft.com/office/drawing/2014/main" xmlns="" id="{4D9CB4EF-19F6-4F52-8FF5-654B872EC6C8}"/>
              </a:ext>
            </a:extLst>
          </p:cNvPr>
          <p:cNvGrpSpPr/>
          <p:nvPr/>
        </p:nvGrpSpPr>
        <p:grpSpPr>
          <a:xfrm>
            <a:off x="3025682" y="4092604"/>
            <a:ext cx="6222430" cy="887129"/>
            <a:chOff x="3440173" y="4053812"/>
            <a:chExt cx="6222430" cy="887129"/>
          </a:xfrm>
        </p:grpSpPr>
        <p:sp>
          <p:nvSpPr>
            <p:cNvPr id="46" name="矩形 45">
              <a:extLst>
                <a:ext uri="{FF2B5EF4-FFF2-40B4-BE49-F238E27FC236}">
                  <a16:creationId xmlns:a16="http://schemas.microsoft.com/office/drawing/2014/main" xmlns="" id="{940287DE-F985-4566-847A-4A96982E16ED}"/>
                </a:ext>
              </a:extLst>
            </p:cNvPr>
            <p:cNvSpPr/>
            <p:nvPr/>
          </p:nvSpPr>
          <p:spPr>
            <a:xfrm>
              <a:off x="5003899" y="4219958"/>
              <a:ext cx="64953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魏晋</a:t>
              </a:r>
              <a:endParaRPr lang="zh-CN" altLang="en-US" dirty="0">
                <a:solidFill>
                  <a:srgbClr val="FF0000"/>
                </a:solidFill>
              </a:endParaRPr>
            </a:p>
          </p:txBody>
        </p:sp>
        <p:pic>
          <p:nvPicPr>
            <p:cNvPr id="47" name="图片 46">
              <a:extLst>
                <a:ext uri="{FF2B5EF4-FFF2-40B4-BE49-F238E27FC236}">
                  <a16:creationId xmlns:a16="http://schemas.microsoft.com/office/drawing/2014/main" xmlns="" id="{3FD06AD4-29BB-4815-A6E5-A9206BED020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6514690">
              <a:off x="5282464" y="4136233"/>
              <a:ext cx="497430" cy="502500"/>
            </a:xfrm>
            <a:prstGeom prst="rect">
              <a:avLst/>
            </a:prstGeom>
          </p:spPr>
        </p:pic>
        <p:sp>
          <p:nvSpPr>
            <p:cNvPr id="48" name="矩形 47">
              <a:extLst>
                <a:ext uri="{FF2B5EF4-FFF2-40B4-BE49-F238E27FC236}">
                  <a16:creationId xmlns:a16="http://schemas.microsoft.com/office/drawing/2014/main" xmlns="" id="{2DFBC4B4-0B15-49BB-829C-79FC4887CB93}"/>
                </a:ext>
              </a:extLst>
            </p:cNvPr>
            <p:cNvSpPr/>
            <p:nvPr/>
          </p:nvSpPr>
          <p:spPr>
            <a:xfrm>
              <a:off x="6458174" y="4053812"/>
              <a:ext cx="3204429" cy="5078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Clr>
                  <a:srgbClr val="F3D475"/>
                </a:buClr>
              </a:pPr>
              <a:r>
                <a:rPr lang="zh-CN" altLang="en-US" dirty="0">
                  <a:solidFill>
                    <a:srgbClr val="FF0000"/>
                  </a:solidFill>
                  <a:latin typeface="+mn-ea"/>
                </a:rPr>
                <a:t>形成除夕守岁的习俗。</a:t>
              </a:r>
            </a:p>
          </p:txBody>
        </p:sp>
        <p:cxnSp>
          <p:nvCxnSpPr>
            <p:cNvPr id="49" name="直接连接符 48">
              <a:extLst>
                <a:ext uri="{FF2B5EF4-FFF2-40B4-BE49-F238E27FC236}">
                  <a16:creationId xmlns:a16="http://schemas.microsoft.com/office/drawing/2014/main" xmlns="" id="{8BDE36F2-95FB-47C0-93C2-3AE315434507}"/>
                </a:ext>
              </a:extLst>
            </p:cNvPr>
            <p:cNvCxnSpPr>
              <a:cxnSpLocks/>
            </p:cNvCxnSpPr>
            <p:nvPr/>
          </p:nvCxnSpPr>
          <p:spPr>
            <a:xfrm>
              <a:off x="6126878" y="4316155"/>
              <a:ext cx="313939" cy="0"/>
            </a:xfrm>
            <a:prstGeom prst="line">
              <a:avLst/>
            </a:prstGeom>
            <a:ln>
              <a:solidFill>
                <a:srgbClr val="C9121D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0" name="图片 49">
              <a:extLst>
                <a:ext uri="{FF2B5EF4-FFF2-40B4-BE49-F238E27FC236}">
                  <a16:creationId xmlns:a16="http://schemas.microsoft.com/office/drawing/2014/main" xmlns="" id="{36213D9A-3B14-4535-9684-95AA87E0A05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440173" y="4067969"/>
              <a:ext cx="835042" cy="872972"/>
            </a:xfrm>
            <a:prstGeom prst="rect">
              <a:avLst/>
            </a:prstGeom>
          </p:spPr>
        </p:pic>
      </p:grpSp>
      <p:grpSp>
        <p:nvGrpSpPr>
          <p:cNvPr id="51" name="组合 50">
            <a:extLst>
              <a:ext uri="{FF2B5EF4-FFF2-40B4-BE49-F238E27FC236}">
                <a16:creationId xmlns:a16="http://schemas.microsoft.com/office/drawing/2014/main" xmlns="" id="{1137290F-E512-467C-988F-A2F55B9144F1}"/>
              </a:ext>
            </a:extLst>
          </p:cNvPr>
          <p:cNvGrpSpPr/>
          <p:nvPr/>
        </p:nvGrpSpPr>
        <p:grpSpPr>
          <a:xfrm>
            <a:off x="3025682" y="5141685"/>
            <a:ext cx="6954403" cy="890840"/>
            <a:chOff x="3440173" y="5102893"/>
            <a:chExt cx="6954403" cy="890840"/>
          </a:xfrm>
        </p:grpSpPr>
        <p:sp>
          <p:nvSpPr>
            <p:cNvPr id="52" name="矩形 51">
              <a:extLst>
                <a:ext uri="{FF2B5EF4-FFF2-40B4-BE49-F238E27FC236}">
                  <a16:creationId xmlns:a16="http://schemas.microsoft.com/office/drawing/2014/main" xmlns="" id="{9808A6AD-5057-4991-B052-13001D3AD16B}"/>
                </a:ext>
              </a:extLst>
            </p:cNvPr>
            <p:cNvSpPr/>
            <p:nvPr/>
          </p:nvSpPr>
          <p:spPr>
            <a:xfrm>
              <a:off x="5003899" y="5269039"/>
              <a:ext cx="64953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唐朝</a:t>
              </a:r>
              <a:endParaRPr lang="zh-CN" altLang="en-US" dirty="0">
                <a:solidFill>
                  <a:srgbClr val="FF0000"/>
                </a:solidFill>
              </a:endParaRPr>
            </a:p>
          </p:txBody>
        </p:sp>
        <p:pic>
          <p:nvPicPr>
            <p:cNvPr id="53" name="图片 52">
              <a:extLst>
                <a:ext uri="{FF2B5EF4-FFF2-40B4-BE49-F238E27FC236}">
                  <a16:creationId xmlns:a16="http://schemas.microsoft.com/office/drawing/2014/main" xmlns="" id="{6EAF8525-5F72-419A-9C41-0EAD4F772A1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6514690">
              <a:off x="5282464" y="5185314"/>
              <a:ext cx="497430" cy="502500"/>
            </a:xfrm>
            <a:prstGeom prst="rect">
              <a:avLst/>
            </a:prstGeom>
          </p:spPr>
        </p:pic>
        <p:sp>
          <p:nvSpPr>
            <p:cNvPr id="54" name="矩形 53">
              <a:extLst>
                <a:ext uri="{FF2B5EF4-FFF2-40B4-BE49-F238E27FC236}">
                  <a16:creationId xmlns:a16="http://schemas.microsoft.com/office/drawing/2014/main" xmlns="" id="{45B09B4A-5E1F-42F6-85CB-DEB8F159D3B1}"/>
                </a:ext>
              </a:extLst>
            </p:cNvPr>
            <p:cNvSpPr/>
            <p:nvPr/>
          </p:nvSpPr>
          <p:spPr>
            <a:xfrm>
              <a:off x="6458174" y="5102893"/>
              <a:ext cx="3936402" cy="5078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Clr>
                  <a:srgbClr val="F3D475"/>
                </a:buClr>
              </a:pPr>
              <a:r>
                <a:rPr lang="zh-CN" altLang="en-US" dirty="0">
                  <a:solidFill>
                    <a:srgbClr val="FF0000"/>
                  </a:solidFill>
                  <a:latin typeface="+mn-ea"/>
                </a:rPr>
                <a:t>除登门拜年，还发明一种“拜年帖”。</a:t>
              </a:r>
            </a:p>
          </p:txBody>
        </p:sp>
        <p:cxnSp>
          <p:nvCxnSpPr>
            <p:cNvPr id="55" name="直接连接符 54">
              <a:extLst>
                <a:ext uri="{FF2B5EF4-FFF2-40B4-BE49-F238E27FC236}">
                  <a16:creationId xmlns:a16="http://schemas.microsoft.com/office/drawing/2014/main" xmlns="" id="{60069D92-E844-47E9-9DE2-F2163031AB9E}"/>
                </a:ext>
              </a:extLst>
            </p:cNvPr>
            <p:cNvCxnSpPr>
              <a:cxnSpLocks/>
            </p:cNvCxnSpPr>
            <p:nvPr/>
          </p:nvCxnSpPr>
          <p:spPr>
            <a:xfrm>
              <a:off x="6126878" y="5365236"/>
              <a:ext cx="313939" cy="0"/>
            </a:xfrm>
            <a:prstGeom prst="line">
              <a:avLst/>
            </a:prstGeom>
            <a:ln>
              <a:solidFill>
                <a:srgbClr val="C9121D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矩形 55">
              <a:extLst>
                <a:ext uri="{FF2B5EF4-FFF2-40B4-BE49-F238E27FC236}">
                  <a16:creationId xmlns:a16="http://schemas.microsoft.com/office/drawing/2014/main" xmlns="" id="{74E1E7F3-9CED-4F38-BFC2-E31B0C2D5EA9}"/>
                </a:ext>
              </a:extLst>
            </p:cNvPr>
            <p:cNvSpPr/>
            <p:nvPr/>
          </p:nvSpPr>
          <p:spPr>
            <a:xfrm>
              <a:off x="6458174" y="5498451"/>
              <a:ext cx="3936402" cy="4656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Clr>
                  <a:srgbClr val="F3D475"/>
                </a:buClr>
              </a:pPr>
              <a:r>
                <a:rPr lang="zh-CN" altLang="en-US">
                  <a:solidFill>
                    <a:srgbClr val="FF0000"/>
                  </a:solidFill>
                  <a:latin typeface="+mn-ea"/>
                </a:rPr>
                <a:t>当时这种“拜年帖”被称为“飞帖”。</a:t>
              </a:r>
              <a:endParaRPr lang="zh-CN" altLang="en-US" dirty="0">
                <a:solidFill>
                  <a:srgbClr val="FF0000"/>
                </a:solidFill>
                <a:latin typeface="+mn-ea"/>
              </a:endParaRPr>
            </a:p>
          </p:txBody>
        </p:sp>
        <p:pic>
          <p:nvPicPr>
            <p:cNvPr id="57" name="图片 56">
              <a:extLst>
                <a:ext uri="{FF2B5EF4-FFF2-40B4-BE49-F238E27FC236}">
                  <a16:creationId xmlns:a16="http://schemas.microsoft.com/office/drawing/2014/main" xmlns="" id="{2D38DA12-8B91-4856-A96E-83AB48D8324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440173" y="5120761"/>
              <a:ext cx="835042" cy="87297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4707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1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2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2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F:\PPT 任务\水晶图片\抠图PNG\墨痕.png">
            <a:extLst>
              <a:ext uri="{FF2B5EF4-FFF2-40B4-BE49-F238E27FC236}">
                <a16:creationId xmlns:a16="http://schemas.microsoft.com/office/drawing/2014/main" xmlns="" id="{BB9553C0-463B-4F4B-A6E5-4B8CDC0790E1}"/>
              </a:ext>
            </a:extLst>
          </p:cNvPr>
          <p:cNvPicPr>
            <a:picLocks noChangeArrowheads="1"/>
          </p:cNvPicPr>
          <p:nvPr/>
        </p:nvPicPr>
        <p:blipFill rotWithShape="1">
          <a:blip r:embed="rId3" cstate="screen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5137" t="-2403"/>
          <a:stretch/>
        </p:blipFill>
        <p:spPr bwMode="auto">
          <a:xfrm rot="16200000">
            <a:off x="447275" y="542300"/>
            <a:ext cx="11354828" cy="666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D40460B0-147E-4150-BC3A-4EA07003C1E3}"/>
              </a:ext>
            </a:extLst>
          </p:cNvPr>
          <p:cNvGrpSpPr/>
          <p:nvPr/>
        </p:nvGrpSpPr>
        <p:grpSpPr>
          <a:xfrm>
            <a:off x="3440173" y="587093"/>
            <a:ext cx="7505733" cy="1006204"/>
            <a:chOff x="3440173" y="587093"/>
            <a:chExt cx="7505733" cy="1006204"/>
          </a:xfrm>
        </p:grpSpPr>
        <p:sp>
          <p:nvSpPr>
            <p:cNvPr id="4" name="矩形 3">
              <a:extLst>
                <a:ext uri="{FF2B5EF4-FFF2-40B4-BE49-F238E27FC236}">
                  <a16:creationId xmlns:a16="http://schemas.microsoft.com/office/drawing/2014/main" xmlns="" id="{57DDA48D-2F0B-4D75-AF33-0952E1A27FAF}"/>
                </a:ext>
              </a:extLst>
            </p:cNvPr>
            <p:cNvSpPr/>
            <p:nvPr/>
          </p:nvSpPr>
          <p:spPr>
            <a:xfrm>
              <a:off x="5003899" y="856054"/>
              <a:ext cx="64953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宋代</a:t>
              </a:r>
              <a:endParaRPr lang="zh-CN" altLang="en-US" dirty="0">
                <a:solidFill>
                  <a:srgbClr val="FF0000"/>
                </a:solidFill>
              </a:endParaRPr>
            </a:p>
          </p:txBody>
        </p:sp>
        <p:pic>
          <p:nvPicPr>
            <p:cNvPr id="5" name="图片 4">
              <a:extLst>
                <a:ext uri="{FF2B5EF4-FFF2-40B4-BE49-F238E27FC236}">
                  <a16:creationId xmlns:a16="http://schemas.microsoft.com/office/drawing/2014/main" xmlns="" id="{432A9BD6-2164-4DCB-9563-13B7EA40CC4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6514690">
              <a:off x="5282464" y="772329"/>
              <a:ext cx="497430" cy="502500"/>
            </a:xfrm>
            <a:prstGeom prst="rect">
              <a:avLst/>
            </a:prstGeom>
          </p:spPr>
        </p:pic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1E38A7A5-2A2E-45C7-B7AB-2F26C88DC433}"/>
                </a:ext>
              </a:extLst>
            </p:cNvPr>
            <p:cNvSpPr/>
            <p:nvPr/>
          </p:nvSpPr>
          <p:spPr>
            <a:xfrm>
              <a:off x="6458174" y="689908"/>
              <a:ext cx="4487732" cy="5078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Clr>
                  <a:srgbClr val="F3D475"/>
                </a:buClr>
              </a:pPr>
              <a:r>
                <a:rPr lang="zh-CN" altLang="en-US" dirty="0">
                  <a:solidFill>
                    <a:srgbClr val="FF0000"/>
                  </a:solidFill>
                  <a:latin typeface="+mn-ea"/>
                </a:rPr>
                <a:t>过年开始吃饺子，宋朝称饺子为“角子”。</a:t>
              </a:r>
            </a:p>
          </p:txBody>
        </p:sp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xmlns="" id="{A0A4266C-2028-453B-87CA-E55A193E8D54}"/>
                </a:ext>
              </a:extLst>
            </p:cNvPr>
            <p:cNvCxnSpPr>
              <a:cxnSpLocks/>
            </p:cNvCxnSpPr>
            <p:nvPr/>
          </p:nvCxnSpPr>
          <p:spPr>
            <a:xfrm>
              <a:off x="6126878" y="952251"/>
              <a:ext cx="313939" cy="0"/>
            </a:xfrm>
            <a:prstGeom prst="line">
              <a:avLst/>
            </a:prstGeom>
            <a:ln>
              <a:solidFill>
                <a:srgbClr val="C9121D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矩形 7">
              <a:extLst>
                <a:ext uri="{FF2B5EF4-FFF2-40B4-BE49-F238E27FC236}">
                  <a16:creationId xmlns:a16="http://schemas.microsoft.com/office/drawing/2014/main" xmlns="" id="{C3B53491-629A-4F7F-A4F1-D8879E3C9248}"/>
                </a:ext>
              </a:extLst>
            </p:cNvPr>
            <p:cNvSpPr/>
            <p:nvPr/>
          </p:nvSpPr>
          <p:spPr>
            <a:xfrm>
              <a:off x="6458174" y="1085466"/>
              <a:ext cx="4487732" cy="5078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Clr>
                  <a:srgbClr val="F3D475"/>
                </a:buClr>
              </a:pPr>
              <a:r>
                <a:rPr lang="zh-CN" altLang="en-US" dirty="0">
                  <a:solidFill>
                    <a:srgbClr val="FF0000"/>
                  </a:solidFill>
                  <a:latin typeface="+mn-ea"/>
                </a:rPr>
                <a:t>除夕、春节放爆竹之俗便逐渐盛行。</a:t>
              </a:r>
            </a:p>
          </p:txBody>
        </p:sp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="" id="{45CDC1D7-8CDC-4D7A-831B-B4A55E46132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440173" y="587093"/>
              <a:ext cx="835042" cy="872972"/>
            </a:xfrm>
            <a:prstGeom prst="rect">
              <a:avLst/>
            </a:prstGeom>
          </p:spPr>
        </p:pic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A5C96B56-F257-4C9D-8E06-C9850E2F5B3F}"/>
              </a:ext>
            </a:extLst>
          </p:cNvPr>
          <p:cNvGrpSpPr/>
          <p:nvPr/>
        </p:nvGrpSpPr>
        <p:grpSpPr>
          <a:xfrm>
            <a:off x="3440173" y="1860990"/>
            <a:ext cx="7290580" cy="1009004"/>
            <a:chOff x="3440173" y="1860990"/>
            <a:chExt cx="7290580" cy="1009004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41C2160F-232E-4E9E-B2AA-649118F5EF4D}"/>
                </a:ext>
              </a:extLst>
            </p:cNvPr>
            <p:cNvSpPr/>
            <p:nvPr/>
          </p:nvSpPr>
          <p:spPr>
            <a:xfrm>
              <a:off x="5003899" y="2112810"/>
              <a:ext cx="64953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清朝</a:t>
              </a:r>
              <a:endParaRPr lang="zh-CN" altLang="en-US" dirty="0">
                <a:solidFill>
                  <a:srgbClr val="FF0000"/>
                </a:solidFill>
              </a:endParaRPr>
            </a:p>
          </p:txBody>
        </p:sp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xmlns="" id="{02C8DD73-E6FE-4462-A8E0-B1F2C4939B6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6514690">
              <a:off x="5282464" y="2029085"/>
              <a:ext cx="497430" cy="502500"/>
            </a:xfrm>
            <a:prstGeom prst="rect">
              <a:avLst/>
            </a:prstGeom>
          </p:spPr>
        </p:pic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="" id="{A2ABDE8A-93B3-40A9-9488-59E2341880D1}"/>
                </a:ext>
              </a:extLst>
            </p:cNvPr>
            <p:cNvSpPr/>
            <p:nvPr/>
          </p:nvSpPr>
          <p:spPr>
            <a:xfrm>
              <a:off x="6458174" y="1946664"/>
              <a:ext cx="4272579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Clr>
                  <a:srgbClr val="F3D475"/>
                </a:buClr>
              </a:pPr>
              <a:r>
                <a:rPr lang="zh-CN" altLang="en-US" dirty="0">
                  <a:solidFill>
                    <a:srgbClr val="FF0000"/>
                  </a:solidFill>
                  <a:latin typeface="+mn-ea"/>
                </a:rPr>
                <a:t>一直延续至元宵佳节才算结束，</a:t>
              </a:r>
              <a:endParaRPr lang="en-US" altLang="zh-CN" dirty="0">
                <a:solidFill>
                  <a:srgbClr val="FF0000"/>
                </a:solidFill>
                <a:latin typeface="+mn-ea"/>
              </a:endParaRPr>
            </a:p>
            <a:p>
              <a:pPr>
                <a:lnSpc>
                  <a:spcPct val="150000"/>
                </a:lnSpc>
                <a:buClr>
                  <a:srgbClr val="F3D475"/>
                </a:buClr>
              </a:pPr>
              <a:r>
                <a:rPr lang="zh-CN" altLang="en-US" dirty="0">
                  <a:solidFill>
                    <a:srgbClr val="FF0000"/>
                  </a:solidFill>
                  <a:latin typeface="+mn-ea"/>
                </a:rPr>
                <a:t>猜灯谜是甚为流行的取乐方式。</a:t>
              </a:r>
            </a:p>
          </p:txBody>
        </p:sp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xmlns="" id="{B59C57F1-1F1E-40A2-AE68-5D18CA7BB79F}"/>
                </a:ext>
              </a:extLst>
            </p:cNvPr>
            <p:cNvCxnSpPr>
              <a:cxnSpLocks/>
            </p:cNvCxnSpPr>
            <p:nvPr/>
          </p:nvCxnSpPr>
          <p:spPr>
            <a:xfrm>
              <a:off x="6126878" y="2209007"/>
              <a:ext cx="313939" cy="0"/>
            </a:xfrm>
            <a:prstGeom prst="line">
              <a:avLst/>
            </a:prstGeom>
            <a:ln>
              <a:solidFill>
                <a:srgbClr val="C9121D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5" name="图片 14">
              <a:extLst>
                <a:ext uri="{FF2B5EF4-FFF2-40B4-BE49-F238E27FC236}">
                  <a16:creationId xmlns:a16="http://schemas.microsoft.com/office/drawing/2014/main" xmlns="" id="{59777E96-B0DD-4C18-AD45-979E2DD512D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440173" y="1860990"/>
              <a:ext cx="835042" cy="872972"/>
            </a:xfrm>
            <a:prstGeom prst="rect">
              <a:avLst/>
            </a:prstGeom>
          </p:spPr>
        </p:pic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789909A4-DC49-4A1F-98FA-42112D1934A3}"/>
              </a:ext>
            </a:extLst>
          </p:cNvPr>
          <p:cNvGrpSpPr/>
          <p:nvPr/>
        </p:nvGrpSpPr>
        <p:grpSpPr>
          <a:xfrm>
            <a:off x="3440173" y="3052012"/>
            <a:ext cx="7747780" cy="1542386"/>
            <a:chOff x="3440173" y="3052012"/>
            <a:chExt cx="7747780" cy="1542386"/>
          </a:xfrm>
        </p:grpSpPr>
        <p:sp>
          <p:nvSpPr>
            <p:cNvPr id="17" name="矩形 16">
              <a:extLst>
                <a:ext uri="{FF2B5EF4-FFF2-40B4-BE49-F238E27FC236}">
                  <a16:creationId xmlns:a16="http://schemas.microsoft.com/office/drawing/2014/main" xmlns="" id="{8009A99D-54EF-4D68-9402-3C1A6ED6D28D}"/>
                </a:ext>
              </a:extLst>
            </p:cNvPr>
            <p:cNvSpPr/>
            <p:nvPr/>
          </p:nvSpPr>
          <p:spPr>
            <a:xfrm>
              <a:off x="4535350" y="3421716"/>
              <a:ext cx="111440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辛亥革命</a:t>
              </a:r>
              <a:endParaRPr lang="zh-CN" altLang="en-US" dirty="0">
                <a:solidFill>
                  <a:srgbClr val="FF0000"/>
                </a:solidFill>
              </a:endParaRPr>
            </a:p>
          </p:txBody>
        </p:sp>
        <p:pic>
          <p:nvPicPr>
            <p:cNvPr id="18" name="图片 17">
              <a:extLst>
                <a:ext uri="{FF2B5EF4-FFF2-40B4-BE49-F238E27FC236}">
                  <a16:creationId xmlns:a16="http://schemas.microsoft.com/office/drawing/2014/main" xmlns="" id="{0CA102A7-6D75-459C-934D-61C7D7F8CE0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6514690">
              <a:off x="5282464" y="3337991"/>
              <a:ext cx="497430" cy="502500"/>
            </a:xfrm>
            <a:prstGeom prst="rect">
              <a:avLst/>
            </a:prstGeom>
          </p:spPr>
        </p:pic>
        <p:sp>
          <p:nvSpPr>
            <p:cNvPr id="19" name="矩形 18">
              <a:extLst>
                <a:ext uri="{FF2B5EF4-FFF2-40B4-BE49-F238E27FC236}">
                  <a16:creationId xmlns:a16="http://schemas.microsoft.com/office/drawing/2014/main" xmlns="" id="{2248C511-DD28-474E-BC5A-9358EF86E795}"/>
                </a:ext>
              </a:extLst>
            </p:cNvPr>
            <p:cNvSpPr/>
            <p:nvPr/>
          </p:nvSpPr>
          <p:spPr>
            <a:xfrm>
              <a:off x="6458174" y="3255570"/>
              <a:ext cx="4729779" cy="13388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Clr>
                  <a:srgbClr val="F3D475"/>
                </a:buClr>
              </a:pPr>
              <a:r>
                <a:rPr lang="zh-CN" altLang="en-US" dirty="0">
                  <a:solidFill>
                    <a:srgbClr val="FF0000"/>
                  </a:solidFill>
                  <a:latin typeface="+mn-ea"/>
                </a:rPr>
                <a:t>政府提倡新历，传统过年不再休假。</a:t>
              </a:r>
              <a:endParaRPr lang="en-US" altLang="zh-CN" dirty="0">
                <a:solidFill>
                  <a:srgbClr val="FF0000"/>
                </a:solidFill>
                <a:latin typeface="+mn-ea"/>
              </a:endParaRPr>
            </a:p>
            <a:p>
              <a:pPr>
                <a:lnSpc>
                  <a:spcPct val="150000"/>
                </a:lnSpc>
                <a:buClr>
                  <a:srgbClr val="F3D475"/>
                </a:buClr>
              </a:pPr>
              <a:r>
                <a:rPr lang="zh-CN" altLang="en-US" dirty="0">
                  <a:solidFill>
                    <a:srgbClr val="FF0000"/>
                  </a:solidFill>
                  <a:latin typeface="+mn-ea"/>
                </a:rPr>
                <a:t>礼仪上，脱帽、鞠躬、握手、鼓掌等新礼节逐渐成为中国人际交往的“文明仪式”。</a:t>
              </a:r>
            </a:p>
          </p:txBody>
        </p:sp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xmlns="" id="{C4C91648-9738-4CD1-AFB3-51878C837A2C}"/>
                </a:ext>
              </a:extLst>
            </p:cNvPr>
            <p:cNvCxnSpPr>
              <a:cxnSpLocks/>
            </p:cNvCxnSpPr>
            <p:nvPr/>
          </p:nvCxnSpPr>
          <p:spPr>
            <a:xfrm>
              <a:off x="6126878" y="3517913"/>
              <a:ext cx="313939" cy="0"/>
            </a:xfrm>
            <a:prstGeom prst="line">
              <a:avLst/>
            </a:prstGeom>
            <a:ln>
              <a:solidFill>
                <a:srgbClr val="C9121D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1" name="图片 20">
              <a:extLst>
                <a:ext uri="{FF2B5EF4-FFF2-40B4-BE49-F238E27FC236}">
                  <a16:creationId xmlns:a16="http://schemas.microsoft.com/office/drawing/2014/main" xmlns="" id="{E2F63CC5-3DE2-448B-A213-53EE946AE0E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440173" y="3052012"/>
              <a:ext cx="835042" cy="87297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0878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2000">
        <p14:pan dir="u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A5442B29-69EF-4101-95C4-C6C04E0C1918}"/>
              </a:ext>
            </a:extLst>
          </p:cNvPr>
          <p:cNvSpPr/>
          <p:nvPr/>
        </p:nvSpPr>
        <p:spPr>
          <a:xfrm>
            <a:off x="1440366" y="242796"/>
            <a:ext cx="249299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800" spc="-300" dirty="0"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历史发展</a:t>
            </a:r>
          </a:p>
        </p:txBody>
      </p:sp>
      <p:pic>
        <p:nvPicPr>
          <p:cNvPr id="3" name="PA_图片 49">
            <a:extLst>
              <a:ext uri="{FF2B5EF4-FFF2-40B4-BE49-F238E27FC236}">
                <a16:creationId xmlns:a16="http://schemas.microsoft.com/office/drawing/2014/main" xmlns="" id="{6F531A29-5B33-4BB7-81AB-F8C6A0679667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2439" y="-275092"/>
            <a:ext cx="1893029" cy="3374076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xmlns="" id="{2F0844D9-A304-4E6D-90CA-F8C8B2327582}"/>
              </a:ext>
            </a:extLst>
          </p:cNvPr>
          <p:cNvSpPr/>
          <p:nvPr/>
        </p:nvSpPr>
        <p:spPr>
          <a:xfrm>
            <a:off x="5140120" y="1073793"/>
            <a:ext cx="187743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spc="-300" dirty="0"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春节历法</a:t>
            </a: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B848218A-2B32-41BE-A8F4-6690C69C60E3}"/>
              </a:ext>
            </a:extLst>
          </p:cNvPr>
          <p:cNvCxnSpPr/>
          <p:nvPr/>
        </p:nvCxnSpPr>
        <p:spPr>
          <a:xfrm>
            <a:off x="5774038" y="1929834"/>
            <a:ext cx="609600" cy="0"/>
          </a:xfrm>
          <a:prstGeom prst="line">
            <a:avLst/>
          </a:prstGeom>
          <a:ln w="25400">
            <a:solidFill>
              <a:srgbClr val="C9121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545720EB-889B-4C72-B774-D66296A887B9}"/>
              </a:ext>
            </a:extLst>
          </p:cNvPr>
          <p:cNvSpPr/>
          <p:nvPr/>
        </p:nvSpPr>
        <p:spPr>
          <a:xfrm>
            <a:off x="1271089" y="1835097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春节时间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E9562332-4B2C-4420-B3D3-3F3ACB05463F}"/>
              </a:ext>
            </a:extLst>
          </p:cNvPr>
          <p:cNvSpPr/>
          <p:nvPr/>
        </p:nvSpPr>
        <p:spPr>
          <a:xfrm>
            <a:off x="1271089" y="2162819"/>
            <a:ext cx="1015786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3D475"/>
              </a:buClr>
            </a:pPr>
            <a:r>
              <a:rPr lang="zh-CN" altLang="en-US" dirty="0">
                <a:solidFill>
                  <a:srgbClr val="FF0000"/>
                </a:solidFill>
                <a:latin typeface="+mn-ea"/>
              </a:rPr>
              <a:t>春节的时间（农历正月初一）在公历</a:t>
            </a:r>
            <a:r>
              <a:rPr lang="en-US" altLang="zh-CN" dirty="0">
                <a:solidFill>
                  <a:srgbClr val="FF0000"/>
                </a:solidFill>
                <a:latin typeface="+mn-ea"/>
              </a:rPr>
              <a:t>1</a:t>
            </a:r>
            <a:r>
              <a:rPr lang="zh-CN" altLang="en-US" dirty="0">
                <a:solidFill>
                  <a:srgbClr val="FF0000"/>
                </a:solidFill>
                <a:latin typeface="+mn-ea"/>
              </a:rPr>
              <a:t>月</a:t>
            </a:r>
            <a:r>
              <a:rPr lang="en-US" altLang="zh-CN" dirty="0">
                <a:solidFill>
                  <a:srgbClr val="FF0000"/>
                </a:solidFill>
                <a:latin typeface="+mn-ea"/>
              </a:rPr>
              <a:t>21</a:t>
            </a:r>
            <a:r>
              <a:rPr lang="zh-CN" altLang="en-US" dirty="0">
                <a:solidFill>
                  <a:srgbClr val="FF0000"/>
                </a:solidFill>
                <a:latin typeface="+mn-ea"/>
              </a:rPr>
              <a:t>日至</a:t>
            </a:r>
            <a:r>
              <a:rPr lang="en-US" altLang="zh-CN" dirty="0">
                <a:solidFill>
                  <a:srgbClr val="FF0000"/>
                </a:solidFill>
                <a:latin typeface="+mn-ea"/>
              </a:rPr>
              <a:t>2</a:t>
            </a:r>
            <a:r>
              <a:rPr lang="zh-CN" altLang="en-US" dirty="0">
                <a:solidFill>
                  <a:srgbClr val="FF0000"/>
                </a:solidFill>
                <a:latin typeface="+mn-ea"/>
              </a:rPr>
              <a:t>月</a:t>
            </a:r>
            <a:r>
              <a:rPr lang="en-US" altLang="zh-CN" dirty="0">
                <a:solidFill>
                  <a:srgbClr val="FF0000"/>
                </a:solidFill>
                <a:latin typeface="+mn-ea"/>
              </a:rPr>
              <a:t>21</a:t>
            </a:r>
            <a:r>
              <a:rPr lang="zh-CN" altLang="en-US" dirty="0">
                <a:solidFill>
                  <a:srgbClr val="FF0000"/>
                </a:solidFill>
                <a:latin typeface="+mn-ea"/>
              </a:rPr>
              <a:t>日之间游动。</a:t>
            </a:r>
            <a:endParaRPr lang="en-US" altLang="zh-CN" dirty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150000"/>
              </a:lnSpc>
              <a:buClr>
                <a:srgbClr val="F3D475"/>
              </a:buClr>
            </a:pPr>
            <a:r>
              <a:rPr lang="zh-CN" altLang="en-US" dirty="0">
                <a:solidFill>
                  <a:srgbClr val="FF0000"/>
                </a:solidFill>
                <a:latin typeface="+mn-ea"/>
              </a:rPr>
              <a:t>“最早的春节”（如</a:t>
            </a:r>
            <a:r>
              <a:rPr lang="en-US" altLang="zh-CN" dirty="0">
                <a:solidFill>
                  <a:srgbClr val="FF0000"/>
                </a:solidFill>
                <a:latin typeface="+mn-ea"/>
              </a:rPr>
              <a:t>1966</a:t>
            </a:r>
            <a:r>
              <a:rPr lang="zh-CN" altLang="en-US" dirty="0">
                <a:solidFill>
                  <a:srgbClr val="FF0000"/>
                </a:solidFill>
                <a:latin typeface="+mn-ea"/>
              </a:rPr>
              <a:t>年的</a:t>
            </a:r>
            <a:r>
              <a:rPr lang="en-US" altLang="zh-CN" dirty="0">
                <a:solidFill>
                  <a:srgbClr val="FF0000"/>
                </a:solidFill>
                <a:latin typeface="+mn-ea"/>
              </a:rPr>
              <a:t>1</a:t>
            </a:r>
            <a:r>
              <a:rPr lang="zh-CN" altLang="en-US" dirty="0">
                <a:solidFill>
                  <a:srgbClr val="FF0000"/>
                </a:solidFill>
                <a:latin typeface="+mn-ea"/>
              </a:rPr>
              <a:t>月</a:t>
            </a:r>
            <a:r>
              <a:rPr lang="en-US" altLang="zh-CN" dirty="0">
                <a:solidFill>
                  <a:srgbClr val="FF0000"/>
                </a:solidFill>
                <a:latin typeface="+mn-ea"/>
              </a:rPr>
              <a:t>21</a:t>
            </a:r>
            <a:r>
              <a:rPr lang="zh-CN" altLang="en-US" dirty="0">
                <a:solidFill>
                  <a:srgbClr val="FF0000"/>
                </a:solidFill>
                <a:latin typeface="+mn-ea"/>
              </a:rPr>
              <a:t>日）和“最迟的春节”（如</a:t>
            </a:r>
            <a:r>
              <a:rPr lang="en-US" altLang="zh-CN" dirty="0">
                <a:solidFill>
                  <a:srgbClr val="FF0000"/>
                </a:solidFill>
                <a:latin typeface="+mn-ea"/>
              </a:rPr>
              <a:t>1985</a:t>
            </a:r>
            <a:r>
              <a:rPr lang="zh-CN" altLang="en-US" dirty="0">
                <a:solidFill>
                  <a:srgbClr val="FF0000"/>
                </a:solidFill>
                <a:latin typeface="+mn-ea"/>
              </a:rPr>
              <a:t>年的</a:t>
            </a:r>
            <a:r>
              <a:rPr lang="en-US" altLang="zh-CN" dirty="0">
                <a:solidFill>
                  <a:srgbClr val="FF0000"/>
                </a:solidFill>
                <a:latin typeface="+mn-ea"/>
              </a:rPr>
              <a:t>2</a:t>
            </a:r>
            <a:r>
              <a:rPr lang="zh-CN" altLang="en-US" dirty="0">
                <a:solidFill>
                  <a:srgbClr val="FF0000"/>
                </a:solidFill>
                <a:latin typeface="+mn-ea"/>
              </a:rPr>
              <a:t>月</a:t>
            </a:r>
            <a:r>
              <a:rPr lang="en-US" altLang="zh-CN" dirty="0">
                <a:solidFill>
                  <a:srgbClr val="FF0000"/>
                </a:solidFill>
                <a:latin typeface="+mn-ea"/>
              </a:rPr>
              <a:t>20</a:t>
            </a:r>
            <a:r>
              <a:rPr lang="zh-CN" altLang="en-US" dirty="0">
                <a:solidFill>
                  <a:srgbClr val="FF0000"/>
                </a:solidFill>
                <a:latin typeface="+mn-ea"/>
              </a:rPr>
              <a:t>日）相差整一个月。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5EAC4436-4C79-47BB-BD20-8A8FBE271F66}"/>
              </a:ext>
            </a:extLst>
          </p:cNvPr>
          <p:cNvSpPr/>
          <p:nvPr/>
        </p:nvSpPr>
        <p:spPr>
          <a:xfrm>
            <a:off x="1271089" y="3268992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闰春节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6F56981B-D066-4B36-9C23-D085261A4C72}"/>
              </a:ext>
            </a:extLst>
          </p:cNvPr>
          <p:cNvSpPr/>
          <p:nvPr/>
        </p:nvSpPr>
        <p:spPr>
          <a:xfrm>
            <a:off x="1271089" y="3571061"/>
            <a:ext cx="10157865" cy="8811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3D475"/>
              </a:buClr>
            </a:pPr>
            <a:r>
              <a:rPr lang="zh-CN" altLang="en-US">
                <a:solidFill>
                  <a:srgbClr val="FF0000"/>
                </a:solidFill>
                <a:latin typeface="+mn-ea"/>
              </a:rPr>
              <a:t>闰春节，又称闰正月，从公元</a:t>
            </a:r>
            <a:r>
              <a:rPr lang="en-US" altLang="zh-CN">
                <a:solidFill>
                  <a:srgbClr val="FF0000"/>
                </a:solidFill>
                <a:latin typeface="+mn-ea"/>
              </a:rPr>
              <a:t>1645</a:t>
            </a:r>
            <a:r>
              <a:rPr lang="zh-CN" altLang="en-US">
                <a:solidFill>
                  <a:srgbClr val="FF0000"/>
                </a:solidFill>
                <a:latin typeface="+mn-ea"/>
              </a:rPr>
              <a:t>年使用历理置闰制开始，到公元</a:t>
            </a:r>
            <a:r>
              <a:rPr lang="en-US" altLang="zh-CN">
                <a:solidFill>
                  <a:srgbClr val="FF0000"/>
                </a:solidFill>
                <a:latin typeface="+mn-ea"/>
              </a:rPr>
              <a:t>2800</a:t>
            </a:r>
            <a:r>
              <a:rPr lang="zh-CN" altLang="en-US">
                <a:solidFill>
                  <a:srgbClr val="FF0000"/>
                </a:solidFill>
                <a:latin typeface="+mn-ea"/>
              </a:rPr>
              <a:t>年的</a:t>
            </a:r>
            <a:r>
              <a:rPr lang="en-US" altLang="zh-CN">
                <a:solidFill>
                  <a:srgbClr val="FF0000"/>
                </a:solidFill>
                <a:latin typeface="+mn-ea"/>
              </a:rPr>
              <a:t>1155</a:t>
            </a:r>
            <a:r>
              <a:rPr lang="zh-CN" altLang="en-US">
                <a:solidFill>
                  <a:srgbClr val="FF0000"/>
                </a:solidFill>
                <a:latin typeface="+mn-ea"/>
              </a:rPr>
              <a:t>年里，农历闰正月只发生</a:t>
            </a:r>
            <a:r>
              <a:rPr lang="en-US" altLang="zh-CN">
                <a:solidFill>
                  <a:srgbClr val="FF0000"/>
                </a:solidFill>
                <a:latin typeface="+mn-ea"/>
              </a:rPr>
              <a:t>6</a:t>
            </a:r>
            <a:r>
              <a:rPr lang="zh-CN" altLang="en-US">
                <a:solidFill>
                  <a:srgbClr val="FF0000"/>
                </a:solidFill>
                <a:latin typeface="+mn-ea"/>
              </a:rPr>
              <a:t>次，非常罕见，其年份分别是</a:t>
            </a:r>
            <a:r>
              <a:rPr lang="en-US" altLang="zh-CN">
                <a:solidFill>
                  <a:srgbClr val="FF0000"/>
                </a:solidFill>
                <a:latin typeface="+mn-ea"/>
              </a:rPr>
              <a:t>1651</a:t>
            </a:r>
            <a:r>
              <a:rPr lang="zh-CN" altLang="en-US">
                <a:solidFill>
                  <a:srgbClr val="FF0000"/>
                </a:solidFill>
                <a:latin typeface="+mn-ea"/>
              </a:rPr>
              <a:t>、</a:t>
            </a:r>
            <a:r>
              <a:rPr lang="en-US" altLang="zh-CN">
                <a:solidFill>
                  <a:srgbClr val="FF0000"/>
                </a:solidFill>
                <a:latin typeface="+mn-ea"/>
              </a:rPr>
              <a:t>2262</a:t>
            </a:r>
            <a:r>
              <a:rPr lang="zh-CN" altLang="en-US">
                <a:solidFill>
                  <a:srgbClr val="FF0000"/>
                </a:solidFill>
                <a:latin typeface="+mn-ea"/>
              </a:rPr>
              <a:t>、</a:t>
            </a:r>
            <a:r>
              <a:rPr lang="en-US" altLang="zh-CN">
                <a:solidFill>
                  <a:srgbClr val="FF0000"/>
                </a:solidFill>
                <a:latin typeface="+mn-ea"/>
              </a:rPr>
              <a:t>2357</a:t>
            </a:r>
            <a:r>
              <a:rPr lang="zh-CN" altLang="en-US">
                <a:solidFill>
                  <a:srgbClr val="FF0000"/>
                </a:solidFill>
                <a:latin typeface="+mn-ea"/>
              </a:rPr>
              <a:t>、</a:t>
            </a:r>
            <a:r>
              <a:rPr lang="en-US" altLang="zh-CN">
                <a:solidFill>
                  <a:srgbClr val="FF0000"/>
                </a:solidFill>
                <a:latin typeface="+mn-ea"/>
              </a:rPr>
              <a:t>2520</a:t>
            </a:r>
            <a:r>
              <a:rPr lang="zh-CN" altLang="en-US">
                <a:solidFill>
                  <a:srgbClr val="FF0000"/>
                </a:solidFill>
                <a:latin typeface="+mn-ea"/>
              </a:rPr>
              <a:t>、</a:t>
            </a:r>
            <a:r>
              <a:rPr lang="en-US" altLang="zh-CN">
                <a:solidFill>
                  <a:srgbClr val="FF0000"/>
                </a:solidFill>
                <a:latin typeface="+mn-ea"/>
              </a:rPr>
              <a:t>2539</a:t>
            </a:r>
            <a:r>
              <a:rPr lang="zh-CN" altLang="en-US">
                <a:solidFill>
                  <a:srgbClr val="FF0000"/>
                </a:solidFill>
                <a:latin typeface="+mn-ea"/>
              </a:rPr>
              <a:t>、</a:t>
            </a:r>
            <a:r>
              <a:rPr lang="en-US" altLang="zh-CN">
                <a:solidFill>
                  <a:srgbClr val="FF0000"/>
                </a:solidFill>
                <a:latin typeface="+mn-ea"/>
              </a:rPr>
              <a:t>2634 </a:t>
            </a:r>
            <a:r>
              <a:rPr lang="zh-CN" altLang="en-US">
                <a:solidFill>
                  <a:srgbClr val="FF0000"/>
                </a:solidFill>
                <a:latin typeface="+mn-ea"/>
              </a:rPr>
              <a:t>。</a:t>
            </a:r>
            <a:endParaRPr lang="zh-CN" altLang="en-US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2B13F702-B6E2-462C-928F-2032F7924731}"/>
              </a:ext>
            </a:extLst>
          </p:cNvPr>
          <p:cNvSpPr/>
          <p:nvPr/>
        </p:nvSpPr>
        <p:spPr>
          <a:xfrm>
            <a:off x="1271089" y="4707983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闰春节的过法</a:t>
            </a:r>
            <a:endParaRPr lang="zh-CN" altLang="en-US" sz="2400" dirty="0">
              <a:solidFill>
                <a:srgbClr val="FF0000"/>
              </a:solidFill>
              <a:latin typeface="方正大标宋简体" panose="03000509000000000000" pitchFamily="65" charset="-122"/>
              <a:ea typeface="方正大标宋简体" panose="03000509000000000000" pitchFamily="65" charset="-122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61F2796A-7549-4FE2-AA4F-F32CC529D148}"/>
              </a:ext>
            </a:extLst>
          </p:cNvPr>
          <p:cNvSpPr/>
          <p:nvPr/>
        </p:nvSpPr>
        <p:spPr>
          <a:xfrm>
            <a:off x="1271089" y="4990900"/>
            <a:ext cx="858455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3D475"/>
              </a:buClr>
            </a:pPr>
            <a:r>
              <a:rPr lang="zh-CN" altLang="en-US" dirty="0">
                <a:solidFill>
                  <a:srgbClr val="FF0000"/>
                </a:solidFill>
                <a:latin typeface="+mn-ea"/>
              </a:rPr>
              <a:t>如果一年有闰正月，原则上春节过第一个正月的，到了闰正月的时候则不过节。</a:t>
            </a:r>
          </a:p>
        </p:txBody>
      </p:sp>
    </p:spTree>
    <p:extLst>
      <p:ext uri="{BB962C8B-B14F-4D97-AF65-F5344CB8AC3E}">
        <p14:creationId xmlns:p14="http://schemas.microsoft.com/office/powerpoint/2010/main" val="376007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5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5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5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5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5" presetClass="entr" presetSubtype="0" fill="hold" grpId="0" nodeType="withEffect">
                                  <p:stCondLst>
                                    <p:cond delay="14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5" presetClass="entr" presetSubtype="0" fill="hold" grpId="0" nodeType="withEffect">
                                  <p:stCondLst>
                                    <p:cond delay="14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春节传统文化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483</TotalTime>
  <Words>2991</Words>
  <Application>Microsoft Office PowerPoint</Application>
  <PresentationFormat>自定义</PresentationFormat>
  <Paragraphs>259</Paragraphs>
  <Slides>27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36" baseType="lpstr">
      <vt:lpstr>Arial</vt:lpstr>
      <vt:lpstr>宋体</vt:lpstr>
      <vt:lpstr>微软雅黑</vt:lpstr>
      <vt:lpstr>等线</vt:lpstr>
      <vt:lpstr>等线 Light</vt:lpstr>
      <vt:lpstr>方正大标宋简体</vt:lpstr>
      <vt:lpstr>禹卫书法行书简体
</vt:lpstr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春节传统文化</dc:title>
  <dc:creator>第一PPT</dc:creator>
  <cp:keywords>www.1ppt.com</cp:keywords>
  <dc:description>www.1ppt.com</dc:description>
  <cp:lastModifiedBy>Windows User</cp:lastModifiedBy>
  <cp:revision>65</cp:revision>
  <dcterms:created xsi:type="dcterms:W3CDTF">2018-01-07T05:26:03Z</dcterms:created>
  <dcterms:modified xsi:type="dcterms:W3CDTF">2019-08-31T14:37:55Z</dcterms:modified>
</cp:coreProperties>
</file>