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8" r:id="rId2"/>
    <p:sldId id="400" r:id="rId3"/>
    <p:sldId id="367" r:id="rId4"/>
    <p:sldId id="394" r:id="rId5"/>
    <p:sldId id="375" r:id="rId6"/>
    <p:sldId id="369" r:id="rId7"/>
    <p:sldId id="396" r:id="rId8"/>
    <p:sldId id="397" r:id="rId9"/>
    <p:sldId id="370" r:id="rId10"/>
    <p:sldId id="378" r:id="rId11"/>
    <p:sldId id="371" r:id="rId12"/>
    <p:sldId id="372" r:id="rId13"/>
    <p:sldId id="373" r:id="rId14"/>
    <p:sldId id="374" r:id="rId15"/>
    <p:sldId id="379" r:id="rId16"/>
    <p:sldId id="380" r:id="rId17"/>
    <p:sldId id="398" r:id="rId18"/>
    <p:sldId id="399" r:id="rId19"/>
    <p:sldId id="395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57" r:id="rId33"/>
  </p:sldIdLst>
  <p:sldSz cx="12192000" cy="6858000"/>
  <p:notesSz cx="6858000" cy="9144000"/>
  <p:embeddedFontLst>
    <p:embeddedFont>
      <p:font typeface="微软雅黑" pitchFamily="34" charset="-122"/>
      <p:regular r:id="rId35"/>
      <p:bold r:id="rId36"/>
    </p:embeddedFont>
    <p:embeddedFont>
      <p:font typeface="Segoe UI Light 8" charset="-122"/>
      <p:regular r:id="rId37"/>
    </p:embeddedFont>
    <p:embeddedFont>
      <p:font typeface="方正姚体" pitchFamily="2" charset="-122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Segoe UI" pitchFamily="34" charset="0"/>
      <p:regular r:id="rId43"/>
      <p:bold r:id="rId44"/>
      <p:italic r:id="rId45"/>
      <p:boldItalic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2060"/>
    <a:srgbClr val="FFFFFF"/>
    <a:srgbClr val="7AB653"/>
    <a:srgbClr val="093D5E"/>
    <a:srgbClr val="373C64"/>
    <a:srgbClr val="093C5B"/>
    <a:srgbClr val="FF0000"/>
    <a:srgbClr val="0C15FF"/>
    <a:srgbClr val="FF701D"/>
    <a:srgbClr val="FFD8A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20" autoAdjust="0"/>
  </p:normalViewPr>
  <p:slideViewPr>
    <p:cSldViewPr snapToGrid="0">
      <p:cViewPr varScale="1">
        <p:scale>
          <a:sx n="82" d="100"/>
          <a:sy n="82" d="100"/>
        </p:scale>
        <p:origin x="-490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2131" y="-6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69A33-E9BC-4CC4-9081-FE25769D88D1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42414-DF0E-41A9-A1BC-09FEBECDE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7155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42414-DF0E-41A9-A1BC-09FEBECDE32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2334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42414-DF0E-41A9-A1BC-09FEBECDE327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1135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9766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16200000">
            <a:off x="6515100" y="274321"/>
            <a:ext cx="5044440" cy="6309360"/>
          </a:xfrm>
          <a:prstGeom prst="triangl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454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4712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42397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9576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2087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349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278"/>
          <a:stretch/>
        </p:blipFill>
        <p:spPr>
          <a:xfrm>
            <a:off x="0" y="0"/>
            <a:ext cx="12192000" cy="108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3464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1508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250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408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7187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95204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27" b="-18"/>
          <a:stretch/>
        </p:blipFill>
        <p:spPr>
          <a:xfrm rot="5400000">
            <a:off x="-381000" y="350520"/>
            <a:ext cx="6858000" cy="615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75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899" b="32152"/>
          <a:stretch/>
        </p:blipFill>
        <p:spPr>
          <a:xfrm>
            <a:off x="0" y="4392592"/>
            <a:ext cx="12192000" cy="246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256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B5733-E5DC-407E-8D74-B3FCAEF75A72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C343A-A076-4A81-9DCA-503C379E28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739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0" r:id="rId8"/>
    <p:sldLayoutId id="2147483681" r:id="rId9"/>
    <p:sldLayoutId id="2147483682" r:id="rId10"/>
    <p:sldLayoutId id="2147483683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571625" y="3957637"/>
            <a:ext cx="8901113" cy="14288"/>
          </a:xfrm>
          <a:prstGeom prst="lin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1"/>
          <p:cNvSpPr txBox="1"/>
          <p:nvPr/>
        </p:nvSpPr>
        <p:spPr>
          <a:xfrm>
            <a:off x="1754564" y="2862688"/>
            <a:ext cx="8559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b="1" kern="1900" spc="11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消防安全专项培训</a:t>
            </a:r>
          </a:p>
        </p:txBody>
      </p:sp>
    </p:spTree>
    <p:extLst>
      <p:ext uri="{BB962C8B-B14F-4D97-AF65-F5344CB8AC3E}">
        <p14:creationId xmlns:p14="http://schemas.microsoft.com/office/powerpoint/2010/main" xmlns="" val="3086791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二、常见消防器材及设施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195" y="1324949"/>
            <a:ext cx="5118165" cy="429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6405" y="1324949"/>
            <a:ext cx="4711363" cy="429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654752" y="5770468"/>
            <a:ext cx="29191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推车式干粉灭火器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7311886" y="5770467"/>
            <a:ext cx="352486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推车式二氧化碳灭火器</a:t>
            </a:r>
          </a:p>
        </p:txBody>
      </p:sp>
    </p:spTree>
    <p:extLst>
      <p:ext uri="{BB962C8B-B14F-4D97-AF65-F5344CB8AC3E}">
        <p14:creationId xmlns:p14="http://schemas.microsoft.com/office/powerpoint/2010/main" xmlns="" val="343329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24" y="1741547"/>
            <a:ext cx="3877054" cy="339057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677755" y="5132125"/>
            <a:ext cx="222563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水泵接合器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（送水加压）</a:t>
            </a:r>
          </a:p>
        </p:txBody>
      </p:sp>
      <p:sp>
        <p:nvSpPr>
          <p:cNvPr id="18" name="矩形 17"/>
          <p:cNvSpPr/>
          <p:nvPr/>
        </p:nvSpPr>
        <p:spPr>
          <a:xfrm>
            <a:off x="9928481" y="5132125"/>
            <a:ext cx="206617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室外消火栓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（取水灭火）</a:t>
            </a:r>
          </a:p>
        </p:txBody>
      </p:sp>
      <p:sp>
        <p:nvSpPr>
          <p:cNvPr id="19" name="矩形 18"/>
          <p:cNvSpPr/>
          <p:nvPr/>
        </p:nvSpPr>
        <p:spPr>
          <a:xfrm>
            <a:off x="575187" y="5132126"/>
            <a:ext cx="654653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室内消火栓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（配置：枪头、水带、消防软管、消火栓阀、灭火器材等）</a:t>
            </a:r>
          </a:p>
        </p:txBody>
      </p:sp>
      <p:sp>
        <p:nvSpPr>
          <p:cNvPr id="20" name="矩形 19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二、常见消防器材及设施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0939" y="1769805"/>
            <a:ext cx="3926699" cy="3362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00466" y="1588825"/>
            <a:ext cx="4086225" cy="3543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79007" y="2584824"/>
            <a:ext cx="827174" cy="79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5625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矩形 6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二、常见消防器材及设施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760" y="1271233"/>
            <a:ext cx="2471581" cy="2161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27927" y="1271231"/>
            <a:ext cx="2485134" cy="2161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06751" y="1271231"/>
            <a:ext cx="2529635" cy="2161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35646" y="1271231"/>
            <a:ext cx="2748520" cy="2161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3760" y="4025466"/>
            <a:ext cx="2471581" cy="2161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41480" y="4025466"/>
            <a:ext cx="2471581" cy="2168524"/>
          </a:xfrm>
          <a:prstGeom prst="rect">
            <a:avLst/>
          </a:prstGeom>
          <a:ln>
            <a:solidFill>
              <a:srgbClr val="FF0000"/>
            </a:solidFill>
          </a:ln>
        </p:spPr>
      </p:pic>
      <p:grpSp>
        <p:nvGrpSpPr>
          <p:cNvPr id="28" name="组合 27"/>
          <p:cNvGrpSpPr/>
          <p:nvPr/>
        </p:nvGrpSpPr>
        <p:grpSpPr>
          <a:xfrm>
            <a:off x="6035647" y="4032084"/>
            <a:ext cx="2748520" cy="2161906"/>
            <a:chOff x="6035647" y="4032084"/>
            <a:chExt cx="2748520" cy="216190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35647" y="4032084"/>
              <a:ext cx="2748519" cy="100543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35648" y="5186004"/>
              <a:ext cx="2748519" cy="100798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106752" y="4032085"/>
            <a:ext cx="2529634" cy="216190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9" name="矩形 18"/>
          <p:cNvSpPr/>
          <p:nvPr/>
        </p:nvSpPr>
        <p:spPr>
          <a:xfrm>
            <a:off x="433759" y="3539615"/>
            <a:ext cx="247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烟感</a:t>
            </a:r>
          </a:p>
        </p:txBody>
      </p:sp>
      <p:sp>
        <p:nvSpPr>
          <p:cNvPr id="20" name="矩形 19"/>
          <p:cNvSpPr/>
          <p:nvPr/>
        </p:nvSpPr>
        <p:spPr>
          <a:xfrm>
            <a:off x="3227927" y="3515890"/>
            <a:ext cx="247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温感</a:t>
            </a:r>
          </a:p>
        </p:txBody>
      </p:sp>
      <p:sp>
        <p:nvSpPr>
          <p:cNvPr id="21" name="矩形 20"/>
          <p:cNvSpPr/>
          <p:nvPr/>
        </p:nvSpPr>
        <p:spPr>
          <a:xfrm>
            <a:off x="6035646" y="3539615"/>
            <a:ext cx="247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喷淋</a:t>
            </a:r>
          </a:p>
        </p:txBody>
      </p:sp>
      <p:sp>
        <p:nvSpPr>
          <p:cNvPr id="22" name="矩形 21"/>
          <p:cNvSpPr/>
          <p:nvPr/>
        </p:nvSpPr>
        <p:spPr>
          <a:xfrm>
            <a:off x="6035646" y="1271231"/>
            <a:ext cx="2636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57°</a:t>
            </a:r>
            <a:r>
              <a:rPr lang="zh-CN" altLang="en-US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喷淋盖脱落</a:t>
            </a:r>
            <a:endParaRPr lang="en-US" altLang="zh-CN" b="1" dirty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en-US" altLang="zh-CN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68°</a:t>
            </a:r>
            <a:r>
              <a:rPr lang="zh-CN" altLang="en-US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玻璃管爆裂喷水</a:t>
            </a:r>
          </a:p>
        </p:txBody>
      </p:sp>
      <p:sp>
        <p:nvSpPr>
          <p:cNvPr id="23" name="矩形 22"/>
          <p:cNvSpPr/>
          <p:nvPr/>
        </p:nvSpPr>
        <p:spPr>
          <a:xfrm>
            <a:off x="9106752" y="3515890"/>
            <a:ext cx="252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消防警铃</a:t>
            </a:r>
          </a:p>
        </p:txBody>
      </p:sp>
      <p:sp>
        <p:nvSpPr>
          <p:cNvPr id="24" name="矩形 23"/>
          <p:cNvSpPr/>
          <p:nvPr/>
        </p:nvSpPr>
        <p:spPr>
          <a:xfrm>
            <a:off x="433759" y="6318638"/>
            <a:ext cx="247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手动报警器</a:t>
            </a:r>
          </a:p>
        </p:txBody>
      </p:sp>
      <p:sp>
        <p:nvSpPr>
          <p:cNvPr id="25" name="矩形 24"/>
          <p:cNvSpPr/>
          <p:nvPr/>
        </p:nvSpPr>
        <p:spPr>
          <a:xfrm>
            <a:off x="3227927" y="6294913"/>
            <a:ext cx="247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安全出口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逃生门</a:t>
            </a:r>
          </a:p>
        </p:txBody>
      </p:sp>
      <p:sp>
        <p:nvSpPr>
          <p:cNvPr id="26" name="矩形 25"/>
          <p:cNvSpPr/>
          <p:nvPr/>
        </p:nvSpPr>
        <p:spPr>
          <a:xfrm>
            <a:off x="6035646" y="6318638"/>
            <a:ext cx="247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疏散逃生指示牌</a:t>
            </a:r>
          </a:p>
        </p:txBody>
      </p:sp>
      <p:sp>
        <p:nvSpPr>
          <p:cNvPr id="27" name="矩形 26"/>
          <p:cNvSpPr/>
          <p:nvPr/>
        </p:nvSpPr>
        <p:spPr>
          <a:xfrm>
            <a:off x="9106752" y="6294913"/>
            <a:ext cx="252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应急照明灯</a:t>
            </a:r>
          </a:p>
        </p:txBody>
      </p:sp>
    </p:spTree>
    <p:extLst>
      <p:ext uri="{BB962C8B-B14F-4D97-AF65-F5344CB8AC3E}">
        <p14:creationId xmlns:p14="http://schemas.microsoft.com/office/powerpoint/2010/main" xmlns="" val="3947404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三、消防器材及设施的使用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灭火器的选用规则</a:t>
            </a:r>
          </a:p>
        </p:txBody>
      </p:sp>
      <p:sp>
        <p:nvSpPr>
          <p:cNvPr id="8" name="矩形 7"/>
          <p:cNvSpPr/>
          <p:nvPr/>
        </p:nvSpPr>
        <p:spPr>
          <a:xfrm>
            <a:off x="433760" y="1967156"/>
            <a:ext cx="1104048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itchFamily="18" charset="0"/>
              </a:rPr>
              <a:t>泡沫灭火器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：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适用于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A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类、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类火灾</a:t>
            </a:r>
            <a:r>
              <a:rPr lang="en-US" altLang="zh-CN" sz="2400" dirty="0">
                <a:latin typeface="+mn-ea"/>
                <a:cs typeface="Times New Roman" pitchFamily="18" charset="0"/>
              </a:rPr>
              <a:t>】</a:t>
            </a:r>
            <a:endParaRPr lang="zh-CN" altLang="en-US" sz="2400" dirty="0">
              <a:latin typeface="+mn-ea"/>
              <a:cs typeface="宋体" pitchFamily="2" charset="-122"/>
            </a:endParaRPr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n-ea"/>
                <a:cs typeface="Times New Roman" pitchFamily="18" charset="0"/>
              </a:rPr>
              <a:t>主要用于扑救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油品</a:t>
            </a:r>
            <a:r>
              <a:rPr lang="zh-CN" altLang="en-US" dirty="0">
                <a:latin typeface="+mn-ea"/>
                <a:cs typeface="Times New Roman" pitchFamily="18" charset="0"/>
              </a:rPr>
              <a:t>火灾，如汽油、煤油、柴油、苯、甲苯、二甲苯、植物油、动物油脂等的初起火灾。也可用于扑救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固体</a:t>
            </a:r>
            <a:r>
              <a:rPr lang="zh-CN" altLang="en-US" dirty="0">
                <a:latin typeface="+mn-ea"/>
                <a:cs typeface="Times New Roman" pitchFamily="18" charset="0"/>
              </a:rPr>
              <a:t>物质火灾，如木材、竹器、棉麻等的初起火灾。</a:t>
            </a:r>
            <a:endParaRPr lang="zh-CN" altLang="en-US" sz="1400" dirty="0">
              <a:latin typeface="+mn-ea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3760" y="3580717"/>
            <a:ext cx="1104048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itchFamily="18" charset="0"/>
              </a:rPr>
              <a:t>二氧化碳灭火器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：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适用于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类、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C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类、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E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类火灾</a:t>
            </a:r>
            <a:r>
              <a:rPr lang="en-US" altLang="zh-CN" sz="2400" dirty="0">
                <a:latin typeface="+mn-ea"/>
                <a:cs typeface="Times New Roman" pitchFamily="18" charset="0"/>
              </a:rPr>
              <a:t>】</a:t>
            </a:r>
            <a:endParaRPr lang="zh-CN" altLang="en-US" sz="2400" dirty="0">
              <a:latin typeface="+mn-ea"/>
              <a:cs typeface="Times New Roman" pitchFamily="18" charset="0"/>
            </a:endParaRPr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n-ea"/>
                <a:cs typeface="Times New Roman" pitchFamily="18" charset="0"/>
              </a:rPr>
              <a:t>主要用于扑救甲、乙、丙类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液体</a:t>
            </a:r>
            <a:r>
              <a:rPr lang="zh-CN" altLang="en-US" dirty="0">
                <a:latin typeface="+mn-ea"/>
                <a:cs typeface="Times New Roman" pitchFamily="18" charset="0"/>
              </a:rPr>
              <a:t>，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可燃气体</a:t>
            </a:r>
            <a:r>
              <a:rPr lang="zh-CN" altLang="en-US" dirty="0">
                <a:latin typeface="+mn-ea"/>
                <a:cs typeface="Times New Roman" pitchFamily="18" charset="0"/>
              </a:rPr>
              <a:t>和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带电设备</a:t>
            </a:r>
            <a:r>
              <a:rPr lang="zh-CN" altLang="en-US" dirty="0">
                <a:latin typeface="+mn-ea"/>
                <a:cs typeface="Times New Roman" pitchFamily="18" charset="0"/>
              </a:rPr>
              <a:t>的初起火灾。</a:t>
            </a:r>
            <a:endParaRPr lang="zh-CN" altLang="en-US" sz="1400" dirty="0">
              <a:latin typeface="+mn-ea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760" y="4751079"/>
            <a:ext cx="110404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itchFamily="18" charset="0"/>
              </a:rPr>
              <a:t>干粉灭火器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：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适用范围需与瓶身规格相符，一般配置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ABC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Times New Roman" pitchFamily="18" charset="0"/>
              </a:rPr>
              <a:t>类，用于电器设备火灾时，存在器件损坏风险</a:t>
            </a:r>
            <a:r>
              <a:rPr lang="en-US" altLang="zh-CN" sz="2400" dirty="0">
                <a:latin typeface="+mn-ea"/>
                <a:cs typeface="Times New Roman" pitchFamily="18" charset="0"/>
              </a:rPr>
              <a:t>】</a:t>
            </a:r>
            <a:endParaRPr lang="zh-CN" altLang="en-US" sz="2400" dirty="0">
              <a:latin typeface="+mn-ea"/>
              <a:cs typeface="Times New Roman" pitchFamily="18" charset="0"/>
            </a:endParaRPr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ABC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型</a:t>
            </a:r>
            <a:r>
              <a:rPr lang="zh-CN" altLang="en-US" dirty="0">
                <a:latin typeface="+mn-ea"/>
                <a:cs typeface="Times New Roman" pitchFamily="18" charset="0"/>
              </a:rPr>
              <a:t>用于扑救</a:t>
            </a:r>
            <a:r>
              <a:rPr lang="zh-CN" altLang="en-US" sz="2400" b="1" dirty="0">
                <a:solidFill>
                  <a:srgbClr val="00B050"/>
                </a:solidFill>
                <a:latin typeface="+mn-ea"/>
                <a:cs typeface="Times New Roman" pitchFamily="18" charset="0"/>
              </a:rPr>
              <a:t>液体、气体、带电设备、固体物资</a:t>
            </a:r>
            <a:r>
              <a:rPr lang="zh-CN" altLang="en-US" dirty="0">
                <a:latin typeface="+mn-ea"/>
                <a:cs typeface="Times New Roman" pitchFamily="18" charset="0"/>
              </a:rPr>
              <a:t>引起的火灾，</a:t>
            </a:r>
            <a:r>
              <a:rPr lang="en-US" altLang="zh-CN" dirty="0">
                <a:latin typeface="+mn-ea"/>
                <a:cs typeface="Times New Roman" pitchFamily="18" charset="0"/>
              </a:rPr>
              <a:t>BC</a:t>
            </a:r>
            <a:r>
              <a:rPr lang="zh-CN" altLang="en-US" dirty="0">
                <a:latin typeface="+mn-ea"/>
                <a:cs typeface="Times New Roman" pitchFamily="18" charset="0"/>
              </a:rPr>
              <a:t>型用于扑救液体、气体、带电设备引起的火灾。</a:t>
            </a:r>
            <a:r>
              <a:rPr lang="zh-CN" altLang="en-US" sz="1400" dirty="0">
                <a:latin typeface="+mn-ea"/>
                <a:cs typeface="宋体" pitchFamily="2" charset="-122"/>
              </a:rPr>
              <a:t> </a:t>
            </a:r>
            <a:endParaRPr lang="zh-CN" altLang="en-US" sz="4000" dirty="0">
              <a:latin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588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灭火器的使用方法（手提式）</a:t>
            </a:r>
          </a:p>
        </p:txBody>
      </p: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三、消防器材及设施的使用</a:t>
            </a:r>
          </a:p>
        </p:txBody>
      </p:sp>
      <p:pic>
        <p:nvPicPr>
          <p:cNvPr id="19" name="Picture 3" descr="p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341" y="1925854"/>
            <a:ext cx="3529988" cy="2173724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4" name="Picture 3" descr="firefigh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0614" y="1976151"/>
            <a:ext cx="3879554" cy="217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6" descr="squeez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43" y="4267859"/>
            <a:ext cx="3392886" cy="217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 descr="swee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0614" y="4392647"/>
            <a:ext cx="3879553" cy="217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780622" y="3472337"/>
            <a:ext cx="2649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① </a:t>
            </a:r>
            <a:r>
              <a:rPr lang="zh-CN" altLang="en-US" sz="28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拔出安全销</a:t>
            </a:r>
            <a:endParaRPr lang="zh-CN" altLang="zh-CN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9685" y="2082947"/>
            <a:ext cx="2994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② </a:t>
            </a:r>
            <a:r>
              <a:rPr lang="zh-CN" altLang="en-US" sz="28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对准火源根部</a:t>
            </a:r>
            <a:endParaRPr lang="en-GB" altLang="en-US" sz="2800" u="sng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27728" y="5889881"/>
            <a:ext cx="22004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③ </a:t>
            </a:r>
            <a:r>
              <a:rPr lang="zh-CN" altLang="en-US" sz="28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压下手把</a:t>
            </a:r>
            <a:endParaRPr lang="en-US" altLang="zh-CN" sz="2800" u="sng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79685" y="4451639"/>
            <a:ext cx="24048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④ </a:t>
            </a:r>
            <a:r>
              <a:rPr lang="zh-CN" altLang="en-US" sz="2800" u="sng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左右晃动</a:t>
            </a:r>
            <a:endParaRPr lang="en-GB" altLang="en-US" sz="2800" u="sng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7156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灭火器的使用方法（手推式）</a:t>
            </a:r>
          </a:p>
        </p:txBody>
      </p: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三、消防器材及设施的使用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1059" y="2127293"/>
            <a:ext cx="2325676" cy="2590801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28788" y="2127293"/>
            <a:ext cx="2502655" cy="259080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8334" y="2110707"/>
            <a:ext cx="1857375" cy="262397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83007" y="2127295"/>
            <a:ext cx="1990725" cy="259080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0569" y="2127294"/>
            <a:ext cx="2438400" cy="2607389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5" name="矩形 24"/>
          <p:cNvSpPr/>
          <p:nvPr/>
        </p:nvSpPr>
        <p:spPr>
          <a:xfrm>
            <a:off x="188335" y="4974506"/>
            <a:ext cx="1714207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① 将手推车拉或推至现场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米左右范围；</a:t>
            </a:r>
            <a:endParaRPr lang="zh-CN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83007" y="4974506"/>
            <a:ext cx="184330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② 右手抓住喷粉枪，左手顺势展开喷粉胶管，直至平直，不能弯折或打圈；</a:t>
            </a:r>
            <a:endParaRPr lang="zh-CN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50569" y="4974506"/>
            <a:ext cx="2200499" cy="680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③ 除掉铅封、拔掉保险销；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51059" y="4974505"/>
            <a:ext cx="2200499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④ 用手掌使劲按下供气阀门；（部分型号是拉起供气阀门，以实际为准）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81859" y="4793675"/>
            <a:ext cx="2694447" cy="1849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7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⑤ 左手把持喷粉管托，右手把持枪把，用手指扳动喷粉开关，对准火焰喷射，不断靠前左右摆动喷粉枪，把干粉笼罩住燃烧区，直至把火扑灭为止。</a:t>
            </a:r>
            <a:endParaRPr lang="en-US" altLang="zh-CN" sz="17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960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消火栓的使用方法</a:t>
            </a:r>
          </a:p>
        </p:txBody>
      </p: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三、消防器材及设施的使用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2972" y="1860378"/>
            <a:ext cx="2714625" cy="23576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2859" y="1860378"/>
            <a:ext cx="2705100" cy="23393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03221" y="1851204"/>
            <a:ext cx="2686050" cy="2348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3447" y="4348565"/>
            <a:ext cx="2714625" cy="23851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2859" y="4318364"/>
            <a:ext cx="2695575" cy="23668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03221" y="4348565"/>
            <a:ext cx="2676525" cy="2366837"/>
          </a:xfrm>
          <a:prstGeom prst="rect">
            <a:avLst/>
          </a:prstGeom>
        </p:spPr>
      </p:pic>
      <p:sp>
        <p:nvSpPr>
          <p:cNvPr id="2" name="爆炸形: 8 pt  1"/>
          <p:cNvSpPr/>
          <p:nvPr/>
        </p:nvSpPr>
        <p:spPr>
          <a:xfrm>
            <a:off x="9541483" y="4498257"/>
            <a:ext cx="2595716" cy="1563329"/>
          </a:xfrm>
          <a:prstGeom prst="irregularSeal1">
            <a:avLst/>
          </a:prstGeom>
          <a:solidFill>
            <a:schemeClr val="bg1">
              <a:alpha val="82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  <a:latin typeface="+mn-ea"/>
              </a:rPr>
              <a:t>压力很大</a:t>
            </a:r>
            <a:endParaRPr lang="en-US" altLang="zh-CN" dirty="0">
              <a:solidFill>
                <a:prstClr val="black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prstClr val="black"/>
                </a:solidFill>
                <a:latin typeface="+mn-ea"/>
              </a:rPr>
              <a:t>握紧水枪头</a:t>
            </a:r>
          </a:p>
        </p:txBody>
      </p:sp>
    </p:spTree>
    <p:extLst>
      <p:ext uri="{BB962C8B-B14F-4D97-AF65-F5344CB8AC3E}">
        <p14:creationId xmlns:p14="http://schemas.microsoft.com/office/powerpoint/2010/main" xmlns="" val="1683565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检查要点（灭火器）</a:t>
            </a:r>
          </a:p>
        </p:txBody>
      </p: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三、消防器材及设施的使用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1" y="2128878"/>
            <a:ext cx="3518808" cy="409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105578" y="2128878"/>
            <a:ext cx="72709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灭火器机筒、提把、压把、阀体等是否变形、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损坏或锈蚀；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喷嘴及皮管等是否变形、裂开或损伤；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安全插销是否完好；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灭火器是否超过有效期；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压力指针是否正常（红区或归零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为失效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）；</a:t>
            </a:r>
          </a:p>
          <a:p>
            <a:pPr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有无圈占、埋压及挪用等违规现象。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935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检查要点（消火栓）</a:t>
            </a:r>
          </a:p>
        </p:txBody>
      </p: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三、消防器材及设施的使用</a:t>
            </a:r>
          </a:p>
        </p:txBody>
      </p:sp>
      <p:sp>
        <p:nvSpPr>
          <p:cNvPr id="2" name="矩形 1"/>
          <p:cNvSpPr/>
          <p:nvPr/>
        </p:nvSpPr>
        <p:spPr>
          <a:xfrm>
            <a:off x="5660258" y="2183311"/>
            <a:ext cx="58877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）水带、水枪、消火栓、启动钮齐全；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）水带、水枪、消火栓接口无污垢、锈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蚀，接口垫圈完整、无缺；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）消火栓箱门玻璃及启动钮小玻璃完好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无损，清洁；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）阀门丝杆等转动部件是否灵活；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）有无圈占、埋压及挪用等违规现象。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037" y="1961534"/>
            <a:ext cx="5477221" cy="46899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56" y="2988273"/>
            <a:ext cx="1342895" cy="131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3159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四、火灾报警注意事项</a:t>
            </a:r>
          </a:p>
        </p:txBody>
      </p:sp>
      <p:sp>
        <p:nvSpPr>
          <p:cNvPr id="18" name="矩形 17"/>
          <p:cNvSpPr/>
          <p:nvPr/>
        </p:nvSpPr>
        <p:spPr>
          <a:xfrm>
            <a:off x="560438" y="1577619"/>
            <a:ext cx="10425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、拨对正确的号码（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火警电话：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119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）；</a:t>
            </a:r>
            <a:endParaRPr lang="zh-CN" altLang="zh-CN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890" y="2475985"/>
            <a:ext cx="1043628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、尽量讲清楚所在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地址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起火部位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着火物资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火势大小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、是否有人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被困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等情况；</a:t>
            </a:r>
            <a:endParaRPr lang="zh-CN" altLang="zh-CN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0438" y="4009205"/>
            <a:ext cx="104362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、讲清楚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自己姓名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联系方式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联系电话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等；</a:t>
            </a:r>
            <a:endParaRPr lang="zh-CN" altLang="zh-CN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9889" y="4982272"/>
            <a:ext cx="1043628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、报警后要派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专人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在街道路口或村口等候消防车到来，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指引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消防车去火场的道路，以便迅速，准确到达起火地点。</a:t>
            </a:r>
            <a:endParaRPr lang="zh-CN" altLang="zh-CN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977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矩形 4"/>
          <p:cNvSpPr/>
          <p:nvPr/>
        </p:nvSpPr>
        <p:spPr>
          <a:xfrm>
            <a:off x="1698924" y="31870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消防安全专项培训</a:t>
            </a:r>
            <a:endParaRPr lang="en-US" altLang="zh-CN" sz="2800" b="1" dirty="0"/>
          </a:p>
        </p:txBody>
      </p:sp>
      <p:sp>
        <p:nvSpPr>
          <p:cNvPr id="7" name="文本框 12"/>
          <p:cNvSpPr txBox="1"/>
          <p:nvPr/>
        </p:nvSpPr>
        <p:spPr>
          <a:xfrm>
            <a:off x="-14748" y="1281844"/>
            <a:ext cx="6150077" cy="563396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93C5B"/>
                </a:solidFill>
                <a:latin typeface="+mn-ea"/>
              </a:rPr>
              <a:t>提  问</a:t>
            </a:r>
            <a:endParaRPr lang="zh-CN" altLang="zh-CN" sz="3000" b="1" dirty="0">
              <a:solidFill>
                <a:srgbClr val="093C5B"/>
              </a:solidFill>
              <a:latin typeface="+mn-ea"/>
            </a:endParaRPr>
          </a:p>
        </p:txBody>
      </p:sp>
      <p:sp>
        <p:nvSpPr>
          <p:cNvPr id="12" name="圆角矩形 3"/>
          <p:cNvSpPr/>
          <p:nvPr/>
        </p:nvSpPr>
        <p:spPr>
          <a:xfrm>
            <a:off x="7001854" y="1440440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一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、你们部门火灾危险源在哪里？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3"/>
          <p:cNvSpPr/>
          <p:nvPr/>
        </p:nvSpPr>
        <p:spPr>
          <a:xfrm>
            <a:off x="7017019" y="2325852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二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、消防器材会使用</a:t>
            </a:r>
            <a:r>
              <a:rPr lang="zh-CN" altLang="en-US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吗？ 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3"/>
          <p:cNvSpPr/>
          <p:nvPr/>
        </p:nvSpPr>
        <p:spPr>
          <a:xfrm>
            <a:off x="7001854" y="3211264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三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、消防器材如何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点检？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3"/>
          <p:cNvSpPr/>
          <p:nvPr/>
        </p:nvSpPr>
        <p:spPr>
          <a:xfrm>
            <a:off x="7017019" y="4096676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四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、火灾报警注意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事项？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3"/>
          <p:cNvSpPr/>
          <p:nvPr/>
        </p:nvSpPr>
        <p:spPr>
          <a:xfrm>
            <a:off x="7017019" y="4982088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五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、疏散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逃生要领？安全出口在哪？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571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1" grpId="0" animBg="1"/>
      <p:bldP spid="15" grpId="0" animBg="1"/>
      <p:bldP spid="16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烟气的危害</a:t>
            </a:r>
          </a:p>
        </p:txBody>
      </p:sp>
      <p:sp>
        <p:nvSpPr>
          <p:cNvPr id="2" name="矩形 1"/>
          <p:cNvSpPr/>
          <p:nvPr/>
        </p:nvSpPr>
        <p:spPr>
          <a:xfrm>
            <a:off x="433760" y="1986474"/>
            <a:ext cx="6122645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烟气</a:t>
            </a:r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(smoke) 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：由燃烧或热解作用所产生的悬浮在气相中的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固体和液体微粒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称为烟或烟粒子，含有烟粒子的气体称为烟气。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443127" y="3491055"/>
            <a:ext cx="69109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化学毒害性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（有毒有害气体、含氧量低于</a:t>
            </a:r>
            <a:r>
              <a:rPr lang="en-US" altLang="zh-CN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活动能力下降，低于</a:t>
            </a:r>
            <a:r>
              <a:rPr lang="en-US" altLang="zh-CN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致死）</a:t>
            </a:r>
            <a:endParaRPr lang="zh-CN" altLang="en-US" sz="2000" dirty="0">
              <a:solidFill>
                <a:srgbClr val="093C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43127" y="4486507"/>
            <a:ext cx="542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物理高温性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（温度可高达</a:t>
            </a:r>
            <a:r>
              <a:rPr lang="en-US" altLang="zh-CN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1000°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以上）</a:t>
            </a:r>
            <a:endParaRPr lang="zh-CN" altLang="en-US" sz="2000" dirty="0">
              <a:solidFill>
                <a:srgbClr val="093C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443127" y="5157494"/>
            <a:ext cx="542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减光性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（视线受阻、能见度降低）</a:t>
            </a:r>
            <a:endParaRPr lang="zh-CN" altLang="en-US" sz="2000" dirty="0">
              <a:solidFill>
                <a:srgbClr val="093C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443127" y="5857978"/>
            <a:ext cx="573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心理恐怖性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（畏缩不前、盲目跳楼等）</a:t>
            </a:r>
            <a:endParaRPr lang="zh-CN" altLang="en-US" sz="2000" dirty="0">
              <a:solidFill>
                <a:srgbClr val="093C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72449" y="5157494"/>
            <a:ext cx="480000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】2000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年洛阳东都商厦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12·25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特大火灾事故</a:t>
            </a:r>
            <a:r>
              <a:rPr lang="zh-CN" altLang="en-US" dirty="0">
                <a:solidFill>
                  <a:srgbClr val="093C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309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因吸入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高温有毒烟气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（一氧化碳、二氧化碳、含氰化合物）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中毒窒息死亡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449" y="1986474"/>
            <a:ext cx="4800000" cy="296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2963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火灾发生时的</a:t>
            </a:r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三部曲</a:t>
            </a:r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4752" y="2072636"/>
            <a:ext cx="8464175" cy="43746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54752" y="2204362"/>
            <a:ext cx="7046796" cy="106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报警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现场呼救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、启动附近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手动报警器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，火势过大时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77900">
              <a:spcBef>
                <a:spcPct val="0"/>
              </a:spcBef>
              <a:spcAft>
                <a:spcPct val="350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可直接拨打</a:t>
            </a:r>
            <a:r>
              <a:rPr lang="en-US" altLang="zh-CN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报警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82" name="矩形 81"/>
          <p:cNvSpPr/>
          <p:nvPr/>
        </p:nvSpPr>
        <p:spPr>
          <a:xfrm>
            <a:off x="2240994" y="3935421"/>
            <a:ext cx="7291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扑救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动员一切力量，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初期火灾</a:t>
            </a:r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是扑救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最有利</a:t>
            </a:r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83" name="矩形 82"/>
          <p:cNvSpPr/>
          <p:nvPr/>
        </p:nvSpPr>
        <p:spPr>
          <a:xfrm>
            <a:off x="2867725" y="5359746"/>
            <a:ext cx="7134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逃生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最近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的通道、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有序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撤离、注意呼吸道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防护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137884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5.3</a:t>
            </a:r>
            <a:r>
              <a:rPr lang="zh-CN" altLang="en-US" dirty="0"/>
              <a:t> 疏散逃生的重要原则</a:t>
            </a:r>
          </a:p>
        </p:txBody>
      </p:sp>
      <p:sp>
        <p:nvSpPr>
          <p:cNvPr id="17" name="矩形 16"/>
          <p:cNvSpPr/>
          <p:nvPr/>
        </p:nvSpPr>
        <p:spPr>
          <a:xfrm>
            <a:off x="663677" y="1957714"/>
            <a:ext cx="11282517" cy="431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．保持冷静，不要惊慌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（避免恐慌情绪蔓延）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．积极寻找出口，切忌乱闯乱撞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（不得乘坐电梯）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．舍财保命，迅速撤离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（不要贪恋钱财）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．注意防烟，防止中毒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（避免直立行走、大喊大叫）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．互相救助，有序疏散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（避免踩踏事故）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．紧急求救，设法逃生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（利用一切有利条件，安全逃生）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．谨慎跳楼，减轻伤亡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（用尽最后一颗弹药，再做狼牙山五壮士 ）</a:t>
            </a:r>
          </a:p>
        </p:txBody>
      </p:sp>
      <p:sp>
        <p:nvSpPr>
          <p:cNvPr id="18" name="矩形 17"/>
          <p:cNvSpPr/>
          <p:nvPr/>
        </p:nvSpPr>
        <p:spPr>
          <a:xfrm>
            <a:off x="3954283" y="3060226"/>
            <a:ext cx="4608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4283" y="3492274"/>
            <a:ext cx="3478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54284" y="3924322"/>
            <a:ext cx="35668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54284" y="4356370"/>
            <a:ext cx="35668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54283" y="4788418"/>
            <a:ext cx="3478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824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16" name="Picture 3" descr="Z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0" y="2062625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3" name="Picture 2" descr="Z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9374" y="2062625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7279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pic>
        <p:nvPicPr>
          <p:cNvPr id="10" name="Picture 2" descr="Z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0" y="2062626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624" y="2062626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</p:spTree>
    <p:extLst>
      <p:ext uri="{BB962C8B-B14F-4D97-AF65-F5344CB8AC3E}">
        <p14:creationId xmlns:p14="http://schemas.microsoft.com/office/powerpoint/2010/main" xmlns="" val="13822516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10" name="Picture 2" descr="Z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0" y="2062626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7" name="Picture 2" descr="Z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623" y="2062626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82575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16" name="Picture 2" descr="Z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0" y="2062626"/>
            <a:ext cx="5544661" cy="415849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" name="Picture 2" descr="Z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623" y="2062627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483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17" name="Picture 2" descr="Z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0" y="2062626"/>
            <a:ext cx="5544661" cy="415849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" name="Picture 2" descr="Z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622" y="2062626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934718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8" name="Picture 2" descr="Z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60" y="2062625"/>
            <a:ext cx="5544660" cy="415849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Picture 2" descr="Z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621" y="2062624"/>
            <a:ext cx="5544662" cy="415849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41615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8" name="Picture 2" descr="Z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4620" y="2062624"/>
            <a:ext cx="5544661" cy="41584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Picture 2" descr="Z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760" y="2062624"/>
            <a:ext cx="5544660" cy="411648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62780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矩形 4"/>
          <p:cNvSpPr/>
          <p:nvPr/>
        </p:nvSpPr>
        <p:spPr>
          <a:xfrm>
            <a:off x="1698924" y="31870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消防安全专项培训</a:t>
            </a:r>
            <a:endParaRPr lang="en-US" altLang="zh-CN" sz="2800" b="1" dirty="0"/>
          </a:p>
        </p:txBody>
      </p:sp>
      <p:sp>
        <p:nvSpPr>
          <p:cNvPr id="7" name="文本框 12"/>
          <p:cNvSpPr txBox="1"/>
          <p:nvPr/>
        </p:nvSpPr>
        <p:spPr>
          <a:xfrm>
            <a:off x="-14748" y="1281844"/>
            <a:ext cx="6150077" cy="563396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000" b="1" dirty="0">
                <a:solidFill>
                  <a:srgbClr val="093C5B"/>
                </a:solidFill>
                <a:latin typeface="+mn-ea"/>
              </a:rPr>
              <a:t>目　录</a:t>
            </a:r>
            <a:endParaRPr lang="zh-CN" altLang="zh-CN" sz="3000" b="1" dirty="0">
              <a:solidFill>
                <a:srgbClr val="093C5B"/>
              </a:solidFill>
              <a:latin typeface="+mn-ea"/>
            </a:endParaRPr>
          </a:p>
        </p:txBody>
      </p:sp>
      <p:sp>
        <p:nvSpPr>
          <p:cNvPr id="12" name="圆角矩形 3"/>
          <p:cNvSpPr/>
          <p:nvPr/>
        </p:nvSpPr>
        <p:spPr>
          <a:xfrm>
            <a:off x="7001854" y="1087896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一、火灾的基本知识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3"/>
          <p:cNvSpPr/>
          <p:nvPr/>
        </p:nvSpPr>
        <p:spPr>
          <a:xfrm>
            <a:off x="7017019" y="1973308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二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、常见消防器材及设施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3"/>
          <p:cNvSpPr/>
          <p:nvPr/>
        </p:nvSpPr>
        <p:spPr>
          <a:xfrm>
            <a:off x="7001854" y="2858720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三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、消防器材及设施的使用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3"/>
          <p:cNvSpPr/>
          <p:nvPr/>
        </p:nvSpPr>
        <p:spPr>
          <a:xfrm>
            <a:off x="7017019" y="3744132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四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、火灾报警注意事项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3"/>
          <p:cNvSpPr/>
          <p:nvPr/>
        </p:nvSpPr>
        <p:spPr>
          <a:xfrm>
            <a:off x="7017019" y="4629544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五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、疏散逃生的基本常识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3"/>
          <p:cNvSpPr/>
          <p:nvPr/>
        </p:nvSpPr>
        <p:spPr>
          <a:xfrm>
            <a:off x="7017019" y="5514956"/>
            <a:ext cx="4000528" cy="482207"/>
          </a:xfrm>
          <a:prstGeom prst="rect">
            <a:avLst/>
          </a:prstGeom>
          <a:solidFill>
            <a:srgbClr val="0E507A">
              <a:alpha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六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、法律责任及后果</a:t>
            </a:r>
            <a:endParaRPr lang="en-US" altLang="zh-CN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391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1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五、逃生的基本常识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疏散逃生的方式</a:t>
            </a:r>
          </a:p>
        </p:txBody>
      </p:sp>
      <p:pic>
        <p:nvPicPr>
          <p:cNvPr id="8" name="Picture 2" descr="Z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760" y="2062624"/>
            <a:ext cx="5544659" cy="411648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693589" y="1401357"/>
            <a:ext cx="46474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关键：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熟悉环境　暗记出口</a:t>
            </a:r>
          </a:p>
        </p:txBody>
      </p:sp>
      <p:pic>
        <p:nvPicPr>
          <p:cNvPr id="16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5650" y="2224621"/>
            <a:ext cx="981093" cy="191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6405" y="3260345"/>
            <a:ext cx="1904262" cy="87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71726" y="2263750"/>
            <a:ext cx="1908836" cy="1849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6405" y="4334264"/>
            <a:ext cx="2771800" cy="183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6405" y="2263750"/>
            <a:ext cx="1904262" cy="86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32262" y="4334264"/>
            <a:ext cx="1748300" cy="183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09465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六、法律责任及后果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1357370"/>
            <a:ext cx="121920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《中华人民共和国消防法》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第六十条：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760" y="1886619"/>
            <a:ext cx="11586175" cy="467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000" b="1" dirty="0">
                <a:solidFill>
                  <a:srgbClr val="00B0F0"/>
                </a:solidFill>
                <a:latin typeface="+mn-ea"/>
              </a:rPr>
              <a:t>单位</a:t>
            </a:r>
            <a:r>
              <a:rPr lang="zh-CN" altLang="zh-CN" sz="2000" dirty="0">
                <a:latin typeface="+mn-ea"/>
              </a:rPr>
              <a:t>违反本法规定，有下列行为之一的，责令改正，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处五千元以上五万元</a:t>
            </a:r>
            <a:r>
              <a:rPr lang="zh-CN" altLang="zh-CN" sz="2000" dirty="0">
                <a:latin typeface="+mn-ea"/>
              </a:rPr>
              <a:t>以下罚款：</a:t>
            </a:r>
            <a:r>
              <a:rPr lang="en-US" altLang="zh-CN" sz="2000" dirty="0">
                <a:latin typeface="+mn-ea"/>
              </a:rPr>
              <a:t></a:t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（一）消防设施、器材或者消防安全标志的配置、设置不符合国家标准、行业标准，或者未保持完好有效的；</a:t>
            </a:r>
            <a:r>
              <a:rPr lang="en-US" altLang="zh-CN" sz="2000" dirty="0">
                <a:latin typeface="+mn-ea"/>
              </a:rPr>
              <a:t/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（二）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损坏、挪用或者擅自拆除、停用消防设施、器材的</a:t>
            </a:r>
            <a:r>
              <a:rPr lang="zh-CN" altLang="zh-CN" sz="2000" dirty="0">
                <a:latin typeface="+mn-ea"/>
              </a:rPr>
              <a:t>；</a:t>
            </a:r>
            <a:r>
              <a:rPr lang="en-US" altLang="zh-CN" sz="2000" dirty="0">
                <a:latin typeface="+mn-ea"/>
              </a:rPr>
              <a:t></a:t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（三）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占用、堵塞、封闭疏散通道、安全出口或者有其他妨碍安全疏散行为的</a:t>
            </a:r>
            <a:r>
              <a:rPr lang="zh-CN" altLang="zh-CN" sz="2000" dirty="0">
                <a:latin typeface="+mn-ea"/>
              </a:rPr>
              <a:t>；</a:t>
            </a:r>
            <a:r>
              <a:rPr lang="en-US" altLang="zh-CN" sz="2000" dirty="0">
                <a:latin typeface="+mn-ea"/>
              </a:rPr>
              <a:t></a:t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（四）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埋压、圈占、遮挡消火栓或者占用防火间距的</a:t>
            </a:r>
            <a:r>
              <a:rPr lang="zh-CN" altLang="zh-CN" sz="2000" dirty="0">
                <a:latin typeface="+mn-ea"/>
              </a:rPr>
              <a:t>；</a:t>
            </a:r>
            <a:r>
              <a:rPr lang="en-US" altLang="zh-CN" sz="2000" dirty="0">
                <a:latin typeface="+mn-ea"/>
              </a:rPr>
              <a:t/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（五）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占用、堵塞、封闭消防车通道，妨碍消防车通行的</a:t>
            </a:r>
            <a:r>
              <a:rPr lang="zh-CN" altLang="zh-CN" sz="2000" dirty="0">
                <a:latin typeface="+mn-ea"/>
              </a:rPr>
              <a:t>；</a:t>
            </a:r>
            <a:r>
              <a:rPr lang="en-US" altLang="zh-CN" sz="2000" dirty="0">
                <a:latin typeface="+mn-ea"/>
              </a:rPr>
              <a:t></a:t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（六）人员密集场所在门窗上设置影响逃生和灭火救援的障碍物的；</a:t>
            </a:r>
          </a:p>
          <a:p>
            <a:pPr>
              <a:lnSpc>
                <a:spcPct val="125000"/>
              </a:lnSpc>
            </a:pPr>
            <a:r>
              <a:rPr lang="zh-CN" altLang="zh-CN" sz="2000" dirty="0">
                <a:latin typeface="+mn-ea"/>
              </a:rPr>
              <a:t>（七）对火灾隐患经公安机关消防机构通知后不及时采取措施消除的。</a:t>
            </a:r>
          </a:p>
          <a:p>
            <a:pPr>
              <a:lnSpc>
                <a:spcPct val="125000"/>
              </a:lnSpc>
            </a:pPr>
            <a:r>
              <a:rPr lang="zh-CN" altLang="zh-CN" sz="2000" dirty="0">
                <a:latin typeface="+mn-ea"/>
              </a:rPr>
              <a:t>　　</a:t>
            </a:r>
            <a:r>
              <a:rPr lang="zh-CN" altLang="zh-CN" sz="2000" b="1" dirty="0">
                <a:solidFill>
                  <a:srgbClr val="00B0F0"/>
                </a:solidFill>
                <a:latin typeface="+mn-ea"/>
              </a:rPr>
              <a:t>个人</a:t>
            </a:r>
            <a:r>
              <a:rPr lang="zh-CN" altLang="zh-CN" sz="2000" dirty="0">
                <a:latin typeface="+mn-ea"/>
              </a:rPr>
              <a:t>有前款第二项、第三项、第四项、第五项行为之一的，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处警告或者五百元以下罚款</a:t>
            </a:r>
            <a:r>
              <a:rPr lang="zh-CN" altLang="zh-CN" sz="2000" dirty="0">
                <a:latin typeface="+mn-ea"/>
              </a:rPr>
              <a:t>。</a:t>
            </a:r>
            <a:r>
              <a:rPr lang="en-US" altLang="zh-CN" sz="2000" dirty="0">
                <a:latin typeface="+mn-ea"/>
              </a:rPr>
              <a:t></a:t>
            </a:r>
            <a:br>
              <a:rPr lang="en-US" altLang="zh-CN" sz="2000" dirty="0">
                <a:latin typeface="+mn-ea"/>
              </a:rPr>
            </a:br>
            <a:r>
              <a:rPr lang="zh-CN" altLang="zh-CN" sz="2000" dirty="0">
                <a:latin typeface="+mn-ea"/>
              </a:rPr>
              <a:t>　　有本条第一款第三项、第四项、第五项、第六项行为，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经责令改正拒不改正的，强制执行，所需费用由违法行为人承担</a:t>
            </a:r>
            <a:r>
              <a:rPr lang="zh-CN" altLang="zh-CN" sz="2000" dirty="0">
                <a:latin typeface="+mn-ea"/>
              </a:rPr>
              <a:t>。</a:t>
            </a:r>
            <a:r>
              <a:rPr lang="en-US" altLang="zh-CN" sz="2000" dirty="0">
                <a:latin typeface="+mn-ea"/>
              </a:rPr>
              <a:t></a:t>
            </a:r>
            <a:endParaRPr lang="zh-CN" altLang="en-US" sz="20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713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269138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珍视生命</a:t>
            </a:r>
            <a:endParaRPr lang="en-US" altLang="zh-CN" sz="6600" b="1" dirty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7" name="TextBox 10"/>
          <p:cNvSpPr txBox="1"/>
          <p:nvPr/>
        </p:nvSpPr>
        <p:spPr>
          <a:xfrm>
            <a:off x="1" y="399780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|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341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4752" y="1270286"/>
            <a:ext cx="8910869" cy="538123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619023" y="1923433"/>
            <a:ext cx="62282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Clr>
                <a:srgbClr val="009900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消防安全的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基本常识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Clr>
                <a:srgbClr val="0099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掌握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常见消防器材及设施的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使用要点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Clr>
                <a:srgbClr val="0099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掌握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火情处置的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处置流程及注意事项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Clr>
                <a:srgbClr val="0099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掌握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疏散逃生的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重要原则及方式</a:t>
            </a:r>
          </a:p>
        </p:txBody>
      </p:sp>
    </p:spTree>
    <p:extLst>
      <p:ext uri="{BB962C8B-B14F-4D97-AF65-F5344CB8AC3E}">
        <p14:creationId xmlns:p14="http://schemas.microsoft.com/office/powerpoint/2010/main" xmlns="" val="247915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一、火灾的基本知识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燃烧条件及灭火原理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82759" y="2252205"/>
            <a:ext cx="5812385" cy="3908517"/>
            <a:chOff x="511536" y="2126770"/>
            <a:chExt cx="6043102" cy="390851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1536" y="2126770"/>
              <a:ext cx="5676900" cy="375285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566889" y="5696733"/>
              <a:ext cx="2035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固体、气体、液体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4976032" y="3564349"/>
              <a:ext cx="157860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F70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明火、光能</a:t>
              </a:r>
              <a:endParaRPr lang="en-US" altLang="zh-CN" sz="1600" b="1" dirty="0">
                <a:solidFill>
                  <a:srgbClr val="FF70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F70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电能、化学能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11536" y="3268884"/>
              <a:ext cx="1383240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氧气</a:t>
              </a:r>
              <a:r>
                <a:rPr lang="en-US" altLang="zh-CN" sz="16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20%+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高锰酸钾</a:t>
              </a:r>
              <a:endParaRPr lang="en-US" altLang="zh-CN" sz="1600" b="1" dirty="0">
                <a:solidFill>
                  <a:srgbClr val="0C15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过氧化钠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83635" y="1794859"/>
            <a:ext cx="5733062" cy="2983620"/>
            <a:chOff x="6183635" y="1706368"/>
            <a:chExt cx="5456903" cy="2983620"/>
          </a:xfrm>
        </p:grpSpPr>
        <p:sp>
          <p:nvSpPr>
            <p:cNvPr id="21" name="矩形 20"/>
            <p:cNvSpPr/>
            <p:nvPr/>
          </p:nvSpPr>
          <p:spPr>
            <a:xfrm>
              <a:off x="6183635" y="1706368"/>
              <a:ext cx="5456903" cy="29836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95201" y="1811829"/>
              <a:ext cx="5261109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rgbClr val="FF70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FF70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冷却法</a:t>
              </a:r>
              <a:r>
                <a:rPr lang="en-US" altLang="zh-CN" sz="2000" b="1" dirty="0">
                  <a:solidFill>
                    <a:srgbClr val="FF70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将可燃物冷却到其燃点或闪点以下，</a:t>
              </a:r>
              <a:r>
                <a:rPr lang="zh-CN" altLang="en-US" sz="2000" b="1" dirty="0">
                  <a:solidFill>
                    <a:srgbClr val="FF70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水的灭火机理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主要是冷却作用。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295201" y="2751179"/>
              <a:ext cx="5261109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窒息法</a:t>
              </a:r>
              <a:r>
                <a:rPr lang="en-US" altLang="zh-CN" sz="20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降低燃烧物周围的氧气浓度，</a:t>
              </a:r>
              <a:r>
                <a:rPr lang="zh-CN" altLang="en-US" sz="2000" b="1" dirty="0">
                  <a:solidFill>
                    <a:srgbClr val="0C15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二氧化碳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、氮气、水蒸气等的灭火机理主要是窒息作用。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95201" y="3690529"/>
              <a:ext cx="5254124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隔离法</a:t>
              </a:r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把可燃物与引火源或氧气隔离开来，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泡沫灭火机理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关闭阀门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等措施。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172404" y="1398027"/>
            <a:ext cx="1349273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物理方法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94326" y="4990251"/>
            <a:ext cx="1327351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/>
              <a:t>化学方法</a:t>
            </a:r>
          </a:p>
        </p:txBody>
      </p:sp>
      <p:sp>
        <p:nvSpPr>
          <p:cNvPr id="30" name="矩形 29"/>
          <p:cNvSpPr/>
          <p:nvPr/>
        </p:nvSpPr>
        <p:spPr>
          <a:xfrm>
            <a:off x="6194326" y="5390361"/>
            <a:ext cx="5722371" cy="120216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0847" y="5502328"/>
            <a:ext cx="5520021" cy="107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【抑制法】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使用灭火剂与链式反应的中间体自由基反应。</a:t>
            </a: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干粉灭火剂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、卤代烷灭火剂的主要灭火机理就是化学抑制作用。</a:t>
            </a:r>
          </a:p>
        </p:txBody>
      </p:sp>
    </p:spTree>
    <p:extLst>
      <p:ext uri="{BB962C8B-B14F-4D97-AF65-F5344CB8AC3E}">
        <p14:creationId xmlns:p14="http://schemas.microsoft.com/office/powerpoint/2010/main" xmlns="" val="3097512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一、火灾的基本知识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火灾的分类及危害</a:t>
            </a:r>
          </a:p>
        </p:txBody>
      </p:sp>
      <p:sp>
        <p:nvSpPr>
          <p:cNvPr id="2" name="矩形 1"/>
          <p:cNvSpPr/>
          <p:nvPr/>
        </p:nvSpPr>
        <p:spPr>
          <a:xfrm>
            <a:off x="433759" y="2052967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物质及其燃烧特性进行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分类：</a:t>
            </a:r>
          </a:p>
        </p:txBody>
      </p:sp>
      <p:sp>
        <p:nvSpPr>
          <p:cNvPr id="3" name="矩形 2"/>
          <p:cNvSpPr/>
          <p:nvPr/>
        </p:nvSpPr>
        <p:spPr>
          <a:xfrm>
            <a:off x="436966" y="2677190"/>
            <a:ext cx="84710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Ａ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类火灾：</a:t>
            </a:r>
            <a:r>
              <a:rPr lang="zh-CN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固体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物质火灾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，如木材、煤、棉、毛、麻、纸张等火灾。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759" y="3272758"/>
            <a:ext cx="7191156" cy="9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Ｂ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类火灾：</a:t>
            </a:r>
            <a:r>
              <a:rPr lang="zh-CN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火灾或</a:t>
            </a:r>
            <a:r>
              <a:rPr lang="zh-CN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可熔化固体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物质火灾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，如汽油、乙醇、沥青、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石蜡等火灾。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966" y="4234901"/>
            <a:ext cx="719115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Ｃ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类火灾：</a:t>
            </a:r>
            <a:r>
              <a:rPr lang="zh-CN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气体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，如煤气、天然气、甲烷、乙烷、氢气等火灾。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523" y="4893703"/>
            <a:ext cx="719115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类火灾：</a:t>
            </a:r>
            <a:r>
              <a:rPr lang="zh-CN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，如钾、钠、镁、铝镁合金等火灾。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4073" y="5515613"/>
            <a:ext cx="719115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Ｅ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类火灾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带电火灾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带电燃烧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的火灾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，如电器、精密仪器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15230" y="1724722"/>
            <a:ext cx="4435987" cy="4339808"/>
            <a:chOff x="7615230" y="1724722"/>
            <a:chExt cx="4435987" cy="433980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15230" y="1724722"/>
              <a:ext cx="4435987" cy="4016643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7615230" y="5418199"/>
              <a:ext cx="4435987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</a:t>
              </a:r>
              <a:r>
                <a:rPr lang="en-US" altLang="zh-CN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r>
                <a:rPr lang="zh-CN" altLang="en-US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38819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一、火灾的基本知识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火灾的根源在哪里？</a:t>
            </a:r>
          </a:p>
        </p:txBody>
      </p:sp>
      <p:sp>
        <p:nvSpPr>
          <p:cNvPr id="18" name="椭圆 17"/>
          <p:cNvSpPr/>
          <p:nvPr/>
        </p:nvSpPr>
        <p:spPr>
          <a:xfrm>
            <a:off x="4261474" y="3067186"/>
            <a:ext cx="2090348" cy="2090348"/>
          </a:xfrm>
          <a:prstGeom prst="ellipse">
            <a:avLst/>
          </a:prstGeom>
          <a:solidFill>
            <a:schemeClr val="bg1">
              <a:alpha val="82000"/>
            </a:scheme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+mn-ea"/>
              </a:rPr>
              <a:t>用火</a:t>
            </a:r>
            <a:endParaRPr lang="en-US" altLang="zh-CN" sz="360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+mn-ea"/>
              </a:rPr>
              <a:t>不慎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标注: 弯曲线形 19"/>
          <p:cNvSpPr/>
          <p:nvPr/>
        </p:nvSpPr>
        <p:spPr>
          <a:xfrm>
            <a:off x="7100471" y="1674500"/>
            <a:ext cx="2191012" cy="575187"/>
          </a:xfrm>
          <a:prstGeom prst="borderCallout2">
            <a:avLst>
              <a:gd name="adj1" fmla="val 61459"/>
              <a:gd name="adj2" fmla="val -9527"/>
              <a:gd name="adj3" fmla="val 61460"/>
              <a:gd name="adj4" fmla="val -26215"/>
              <a:gd name="adj5" fmla="val 235654"/>
              <a:gd name="adj6" fmla="val -55518"/>
            </a:avLst>
          </a:prstGeom>
          <a:solidFill>
            <a:srgbClr val="FF0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吸烟</a:t>
            </a:r>
          </a:p>
        </p:txBody>
      </p:sp>
      <p:sp>
        <p:nvSpPr>
          <p:cNvPr id="23" name="标注: 弯曲线形 22"/>
          <p:cNvSpPr/>
          <p:nvPr/>
        </p:nvSpPr>
        <p:spPr>
          <a:xfrm>
            <a:off x="7100471" y="4563933"/>
            <a:ext cx="2314506" cy="575187"/>
          </a:xfrm>
          <a:prstGeom prst="borderCallout2">
            <a:avLst>
              <a:gd name="adj1" fmla="val 68578"/>
              <a:gd name="adj2" fmla="val -2436"/>
              <a:gd name="adj3" fmla="val 68578"/>
              <a:gd name="adj4" fmla="val -14308"/>
              <a:gd name="adj5" fmla="val 8482"/>
              <a:gd name="adj6" fmla="val -30083"/>
            </a:avLst>
          </a:prstGeom>
          <a:solidFill>
            <a:srgbClr val="FF0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违章动火作业</a:t>
            </a:r>
          </a:p>
        </p:txBody>
      </p:sp>
      <p:sp>
        <p:nvSpPr>
          <p:cNvPr id="24" name="标注: 弯曲线形 23"/>
          <p:cNvSpPr/>
          <p:nvPr/>
        </p:nvSpPr>
        <p:spPr>
          <a:xfrm>
            <a:off x="1726712" y="5086415"/>
            <a:ext cx="2217784" cy="575187"/>
          </a:xfrm>
          <a:prstGeom prst="borderCallout2">
            <a:avLst>
              <a:gd name="adj1" fmla="val 28014"/>
              <a:gd name="adj2" fmla="val 104273"/>
              <a:gd name="adj3" fmla="val 26583"/>
              <a:gd name="adj4" fmla="val 115771"/>
              <a:gd name="adj5" fmla="val -53628"/>
              <a:gd name="adj6" fmla="val 129604"/>
            </a:avLst>
          </a:prstGeom>
          <a:solidFill>
            <a:srgbClr val="FF0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纵火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明火使用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燃放烟花爆竹</a:t>
            </a:r>
          </a:p>
        </p:txBody>
      </p:sp>
      <p:sp>
        <p:nvSpPr>
          <p:cNvPr id="25" name="标注: 弯曲线形 24"/>
          <p:cNvSpPr/>
          <p:nvPr/>
        </p:nvSpPr>
        <p:spPr>
          <a:xfrm>
            <a:off x="1477849" y="2287138"/>
            <a:ext cx="2169265" cy="575187"/>
          </a:xfrm>
          <a:prstGeom prst="borderCallout2">
            <a:avLst>
              <a:gd name="adj1" fmla="val 61233"/>
              <a:gd name="adj2" fmla="val 110411"/>
              <a:gd name="adj3" fmla="val 62557"/>
              <a:gd name="adj4" fmla="val 127099"/>
              <a:gd name="adj5" fmla="val 159307"/>
              <a:gd name="adj6" fmla="val 143757"/>
            </a:avLst>
          </a:prstGeom>
          <a:solidFill>
            <a:srgbClr val="FF0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自燃</a:t>
            </a:r>
          </a:p>
        </p:txBody>
      </p:sp>
      <p:sp>
        <p:nvSpPr>
          <p:cNvPr id="21" name="矩形 20"/>
          <p:cNvSpPr/>
          <p:nvPr/>
        </p:nvSpPr>
        <p:spPr>
          <a:xfrm>
            <a:off x="7100471" y="5366635"/>
            <a:ext cx="419659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2010年11月15日上海胶州路高层住宅楼发生火灾，58人遇难，经查原因系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无证电焊工违章操作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引燃现场大量易燃保温材料所致。</a:t>
            </a:r>
          </a:p>
        </p:txBody>
      </p:sp>
      <p:sp>
        <p:nvSpPr>
          <p:cNvPr id="16" name="矩形 15"/>
          <p:cNvSpPr/>
          <p:nvPr/>
        </p:nvSpPr>
        <p:spPr>
          <a:xfrm>
            <a:off x="911560" y="5806220"/>
            <a:ext cx="4464496" cy="680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财务使用汽油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焚烧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作废单据、携带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易燃易爆物品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进入仓库等</a:t>
            </a:r>
          </a:p>
        </p:txBody>
      </p:sp>
      <p:sp>
        <p:nvSpPr>
          <p:cNvPr id="3" name="矩形 2"/>
          <p:cNvSpPr/>
          <p:nvPr/>
        </p:nvSpPr>
        <p:spPr>
          <a:xfrm>
            <a:off x="559250" y="3067186"/>
            <a:ext cx="3543735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遇水或受潮时，发生剧烈化学反应，放出大量的易燃气体和热量的物品。有的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不需要明火，即能燃烧或爆炸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。如金属钠、白磷等</a:t>
            </a:r>
          </a:p>
        </p:txBody>
      </p:sp>
      <p:sp>
        <p:nvSpPr>
          <p:cNvPr id="4" name="矩形 3"/>
          <p:cNvSpPr/>
          <p:nvPr/>
        </p:nvSpPr>
        <p:spPr>
          <a:xfrm>
            <a:off x="6923491" y="2453985"/>
            <a:ext cx="432952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燃烧的烟头属于明火，烟头表面温度在200℃～300℃、中心温度高达700℃～800℃，而一般可燃物质的燃点都在这个温度以下。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烟蒂乱丢、库内吸烟等属于禁止行为。</a:t>
            </a:r>
          </a:p>
        </p:txBody>
      </p:sp>
    </p:spTree>
    <p:extLst>
      <p:ext uri="{BB962C8B-B14F-4D97-AF65-F5344CB8AC3E}">
        <p14:creationId xmlns:p14="http://schemas.microsoft.com/office/powerpoint/2010/main" xmlns="" val="83718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9905" y="4340149"/>
            <a:ext cx="3879612" cy="228407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一、火灾的基本知识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2"/>
          <p:cNvSpPr txBox="1"/>
          <p:nvPr/>
        </p:nvSpPr>
        <p:spPr>
          <a:xfrm>
            <a:off x="433760" y="13537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火灾的根源在哪里？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3286" y="1932655"/>
            <a:ext cx="3883307" cy="22419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4752" y="1890559"/>
            <a:ext cx="3879612" cy="224198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86" y="4346204"/>
            <a:ext cx="3892182" cy="2233714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4687873" y="3372713"/>
            <a:ext cx="2090348" cy="2090348"/>
          </a:xfrm>
          <a:prstGeom prst="ellipse">
            <a:avLst/>
          </a:prstGeom>
          <a:solidFill>
            <a:srgbClr val="FFC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用电</a:t>
            </a:r>
            <a:endParaRPr lang="en-US" altLang="zh-CN" sz="3600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不慎</a:t>
            </a:r>
          </a:p>
        </p:txBody>
      </p:sp>
      <p:sp>
        <p:nvSpPr>
          <p:cNvPr id="26" name="爆炸形: 8 pt  25"/>
          <p:cNvSpPr/>
          <p:nvPr/>
        </p:nvSpPr>
        <p:spPr>
          <a:xfrm rot="513462">
            <a:off x="8984682" y="1395968"/>
            <a:ext cx="2079601" cy="1469032"/>
          </a:xfrm>
          <a:prstGeom prst="irregularSeal1">
            <a:avLst/>
          </a:prstGeom>
          <a:solidFill>
            <a:srgbClr val="FFC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私拉乱接</a:t>
            </a:r>
          </a:p>
        </p:txBody>
      </p:sp>
      <p:sp>
        <p:nvSpPr>
          <p:cNvPr id="27" name="爆炸形: 8 pt  26"/>
          <p:cNvSpPr/>
          <p:nvPr/>
        </p:nvSpPr>
        <p:spPr>
          <a:xfrm rot="452498">
            <a:off x="8972806" y="4344140"/>
            <a:ext cx="2440401" cy="1469032"/>
          </a:xfrm>
          <a:prstGeom prst="irregularSeal1">
            <a:avLst/>
          </a:prstGeom>
          <a:solidFill>
            <a:srgbClr val="FFC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大功率电器</a:t>
            </a:r>
          </a:p>
        </p:txBody>
      </p:sp>
      <p:sp>
        <p:nvSpPr>
          <p:cNvPr id="28" name="爆炸形: 8 pt  27"/>
          <p:cNvSpPr/>
          <p:nvPr/>
        </p:nvSpPr>
        <p:spPr>
          <a:xfrm rot="20923189">
            <a:off x="321655" y="1907443"/>
            <a:ext cx="2440401" cy="1469032"/>
          </a:xfrm>
          <a:prstGeom prst="irregularSeal1">
            <a:avLst/>
          </a:prstGeom>
          <a:solidFill>
            <a:srgbClr val="FFC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超负荷使用</a:t>
            </a:r>
          </a:p>
        </p:txBody>
      </p:sp>
      <p:sp>
        <p:nvSpPr>
          <p:cNvPr id="32" name="爆炸形: 8 pt  31"/>
          <p:cNvSpPr/>
          <p:nvPr/>
        </p:nvSpPr>
        <p:spPr>
          <a:xfrm rot="21221600">
            <a:off x="282926" y="4319941"/>
            <a:ext cx="2440401" cy="1469032"/>
          </a:xfrm>
          <a:prstGeom prst="irregularSeal1">
            <a:avLst/>
          </a:prstGeom>
          <a:solidFill>
            <a:srgbClr val="FFC000">
              <a:alpha val="82000"/>
            </a:srgb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防雷设计缺陷</a:t>
            </a:r>
            <a:r>
              <a:rPr lang="en-US" altLang="zh-CN" dirty="0">
                <a:solidFill>
                  <a:prstClr val="black"/>
                </a:solidFill>
              </a:rPr>
              <a:t>/</a:t>
            </a:r>
            <a:r>
              <a:rPr lang="zh-CN" altLang="en-US" dirty="0">
                <a:solidFill>
                  <a:prstClr val="black"/>
                </a:solidFill>
              </a:rPr>
              <a:t>未年检</a:t>
            </a:r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9414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1654752" y="347272"/>
            <a:ext cx="4901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二、常见消防器材及设施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654752" y="275244"/>
            <a:ext cx="0" cy="610134"/>
          </a:xfrm>
          <a:prstGeom prst="line">
            <a:avLst/>
          </a:prstGeom>
          <a:noFill/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294" y="1486329"/>
            <a:ext cx="3627387" cy="422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5681" y="1486329"/>
            <a:ext cx="3476213" cy="434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1894" y="1486328"/>
            <a:ext cx="4100051" cy="44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椭圆 26"/>
          <p:cNvSpPr/>
          <p:nvPr/>
        </p:nvSpPr>
        <p:spPr>
          <a:xfrm>
            <a:off x="1353783" y="4390783"/>
            <a:ext cx="1463160" cy="1316844"/>
          </a:xfrm>
          <a:prstGeom prst="ellipse">
            <a:avLst/>
          </a:prstGeom>
          <a:noFill/>
          <a:ln w="76200" cmpd="thickThin">
            <a:solidFill>
              <a:srgbClr val="0C15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573847" y="4646422"/>
            <a:ext cx="1463160" cy="1316844"/>
          </a:xfrm>
          <a:prstGeom prst="ellipse">
            <a:avLst/>
          </a:prstGeom>
          <a:noFill/>
          <a:ln w="76200" cmpd="thickThin">
            <a:solidFill>
              <a:srgbClr val="0C15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362724" y="3790174"/>
            <a:ext cx="1463160" cy="1316844"/>
          </a:xfrm>
          <a:prstGeom prst="ellipse">
            <a:avLst/>
          </a:prstGeom>
          <a:noFill/>
          <a:ln w="76200" cmpd="thickThin">
            <a:solidFill>
              <a:srgbClr val="0C15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85300" y="6037011"/>
            <a:ext cx="2307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干粉灭火器</a:t>
            </a:r>
          </a:p>
        </p:txBody>
      </p:sp>
      <p:sp>
        <p:nvSpPr>
          <p:cNvPr id="30" name="矩形 29"/>
          <p:cNvSpPr/>
          <p:nvPr/>
        </p:nvSpPr>
        <p:spPr>
          <a:xfrm>
            <a:off x="4779746" y="6037011"/>
            <a:ext cx="2307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泡沫灭火器</a:t>
            </a:r>
          </a:p>
        </p:txBody>
      </p:sp>
      <p:sp>
        <p:nvSpPr>
          <p:cNvPr id="31" name="矩形 30"/>
          <p:cNvSpPr/>
          <p:nvPr/>
        </p:nvSpPr>
        <p:spPr>
          <a:xfrm>
            <a:off x="8574192" y="6037010"/>
            <a:ext cx="25735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二氧化碳灭火器</a:t>
            </a:r>
          </a:p>
        </p:txBody>
      </p:sp>
    </p:spTree>
    <p:extLst>
      <p:ext uri="{BB962C8B-B14F-4D97-AF65-F5344CB8AC3E}">
        <p14:creationId xmlns:p14="http://schemas.microsoft.com/office/powerpoint/2010/main" xmlns="" val="3707589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可视化模板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CCEE5"/>
      </a:accent1>
      <a:accent2>
        <a:srgbClr val="1988C5"/>
      </a:accent2>
      <a:accent3>
        <a:srgbClr val="116497"/>
      </a:accent3>
      <a:accent4>
        <a:srgbClr val="093C5B"/>
      </a:accent4>
      <a:accent5>
        <a:srgbClr val="06243A"/>
      </a:accent5>
      <a:accent6>
        <a:srgbClr val="549118"/>
      </a:accent6>
      <a:hlink>
        <a:srgbClr val="595959"/>
      </a:hlink>
      <a:folHlink>
        <a:srgbClr val="800080"/>
      </a:folHlink>
    </a:clrScheme>
    <a:fontScheme name="自定义 4">
      <a:majorFont>
        <a:latin typeface="Segoe UI"/>
        <a:ea typeface="微软雅黑"/>
        <a:cs typeface=""/>
      </a:majorFont>
      <a:minorFont>
        <a:latin typeface="Segoe UI Light 8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82000"/>
          </a:schemeClr>
        </a:solidFill>
        <a:ln>
          <a:solidFill>
            <a:schemeClr val="tx1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>
            <a:solidFill>
              <a:prstClr val="black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>
          <a:solidFill>
            <a:schemeClr val="bg1">
              <a:lumMod val="50000"/>
            </a:schemeClr>
          </a:solidFill>
        </a:ln>
        <a:effectLst>
          <a:outerShdw blurRad="63500" algn="ctr" rotWithShape="0">
            <a:prstClr val="black">
              <a:alpha val="40000"/>
            </a:prstClr>
          </a:outerShdw>
        </a:effectLst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9310</TotalTime>
  <Words>1751</Words>
  <Application>Microsoft Office PowerPoint</Application>
  <PresentationFormat>自定义</PresentationFormat>
  <Paragraphs>190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微软雅黑</vt:lpstr>
      <vt:lpstr>Segoe UI Light 8</vt:lpstr>
      <vt:lpstr>Wingdings</vt:lpstr>
      <vt:lpstr>Times New Roman</vt:lpstr>
      <vt:lpstr>方正姚体</vt:lpstr>
      <vt:lpstr>Calibri</vt:lpstr>
      <vt:lpstr>Segoe UI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ZhangYJ</cp:lastModifiedBy>
  <cp:revision>1031</cp:revision>
  <dcterms:created xsi:type="dcterms:W3CDTF">2014-04-20T13:12:52Z</dcterms:created>
  <dcterms:modified xsi:type="dcterms:W3CDTF">2017-06-29T07:01:08Z</dcterms:modified>
</cp:coreProperties>
</file>