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7"/>
  </p:notesMasterIdLst>
  <p:handoutMasterIdLst>
    <p:handoutMasterId r:id="rId58"/>
  </p:handoutMasterIdLst>
  <p:sldIdLst>
    <p:sldId id="256" r:id="rId2"/>
    <p:sldId id="310" r:id="rId3"/>
    <p:sldId id="311" r:id="rId4"/>
    <p:sldId id="437" r:id="rId5"/>
    <p:sldId id="490" r:id="rId6"/>
    <p:sldId id="491" r:id="rId7"/>
    <p:sldId id="492" r:id="rId8"/>
    <p:sldId id="493" r:id="rId9"/>
    <p:sldId id="494" r:id="rId10"/>
    <p:sldId id="495" r:id="rId11"/>
    <p:sldId id="496" r:id="rId12"/>
    <p:sldId id="497" r:id="rId13"/>
    <p:sldId id="498" r:id="rId14"/>
    <p:sldId id="499" r:id="rId15"/>
    <p:sldId id="500" r:id="rId16"/>
    <p:sldId id="485" r:id="rId17"/>
    <p:sldId id="501" r:id="rId18"/>
    <p:sldId id="502" r:id="rId19"/>
    <p:sldId id="503" r:id="rId20"/>
    <p:sldId id="504" r:id="rId21"/>
    <p:sldId id="505" r:id="rId22"/>
    <p:sldId id="506" r:id="rId23"/>
    <p:sldId id="507" r:id="rId24"/>
    <p:sldId id="508" r:id="rId25"/>
    <p:sldId id="509" r:id="rId26"/>
    <p:sldId id="510" r:id="rId27"/>
    <p:sldId id="511" r:id="rId28"/>
    <p:sldId id="512" r:id="rId29"/>
    <p:sldId id="513" r:id="rId30"/>
    <p:sldId id="486" r:id="rId31"/>
    <p:sldId id="514" r:id="rId32"/>
    <p:sldId id="515" r:id="rId33"/>
    <p:sldId id="516" r:id="rId34"/>
    <p:sldId id="517" r:id="rId35"/>
    <p:sldId id="518" r:id="rId36"/>
    <p:sldId id="519" r:id="rId37"/>
    <p:sldId id="520" r:id="rId38"/>
    <p:sldId id="521" r:id="rId39"/>
    <p:sldId id="522" r:id="rId40"/>
    <p:sldId id="523" r:id="rId41"/>
    <p:sldId id="524" r:id="rId42"/>
    <p:sldId id="525" r:id="rId43"/>
    <p:sldId id="399" r:id="rId44"/>
    <p:sldId id="526" r:id="rId45"/>
    <p:sldId id="527" r:id="rId46"/>
    <p:sldId id="528" r:id="rId47"/>
    <p:sldId id="529" r:id="rId48"/>
    <p:sldId id="489" r:id="rId49"/>
    <p:sldId id="400" r:id="rId50"/>
    <p:sldId id="530" r:id="rId51"/>
    <p:sldId id="531" r:id="rId52"/>
    <p:sldId id="532" r:id="rId53"/>
    <p:sldId id="533" r:id="rId54"/>
    <p:sldId id="534" r:id="rId55"/>
    <p:sldId id="484" r:id="rId56"/>
  </p:sldIdLst>
  <p:sldSz cx="12195175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2">
          <p15:clr>
            <a:srgbClr val="A4A3A4"/>
          </p15:clr>
        </p15:guide>
        <p15:guide id="2" pos="383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10">
          <p15:clr>
            <a:srgbClr val="A4A3A4"/>
          </p15:clr>
        </p15:guide>
        <p15:guide id="2" pos="2158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20084"/>
    <a:srgbClr val="FB0024"/>
    <a:srgbClr val="FFFFFF"/>
    <a:srgbClr val="FFC1E6"/>
    <a:srgbClr val="E20068"/>
    <a:srgbClr val="F2F2E6"/>
    <a:srgbClr val="F7F7ED"/>
    <a:srgbClr val="F9F9E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623" autoAdjust="0"/>
    <p:restoredTop sz="94660"/>
  </p:normalViewPr>
  <p:slideViewPr>
    <p:cSldViewPr>
      <p:cViewPr varScale="1">
        <p:scale>
          <a:sx n="116" d="100"/>
          <a:sy n="116" d="100"/>
        </p:scale>
        <p:origin x="126" y="84"/>
      </p:cViewPr>
      <p:guideLst>
        <p:guide orient="horz" pos="2182"/>
        <p:guide pos="3838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7212"/>
    </p:cViewPr>
  </p:sorterViewPr>
  <p:notesViewPr>
    <p:cSldViewPr>
      <p:cViewPr varScale="1">
        <p:scale>
          <a:sx n="58" d="100"/>
          <a:sy n="58" d="100"/>
        </p:scale>
        <p:origin x="-2580" y="-78"/>
      </p:cViewPr>
      <p:guideLst>
        <p:guide orient="horz" pos="2910"/>
        <p:guide pos="2158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notesMaster" Target="notesMasters/notesMaster1.xml"/><Relationship Id="rId61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D49799C1-2A8A-48ED-9165-E77404BB6E4C}" type="datetimeFigureOut">
              <a:rPr lang="en-US"/>
              <a:t>1/2/2020</a:t>
            </a:fld>
            <a:endParaRPr 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D1CF6587-C31B-46A4-820E-958F8BDCE251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349831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709E369C-3388-44BB-A49D-68C1A963E87B}" type="datetimeFigureOut">
              <a:rPr lang="en-US"/>
              <a:t>1/2/2020</a:t>
            </a:fld>
            <a:endParaRPr 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A8595DE0-51AE-4C9F-9BB6-442B44D8FBD6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29269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首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3"/>
          <p:cNvSpPr/>
          <p:nvPr userDrawn="1"/>
        </p:nvSpPr>
        <p:spPr>
          <a:xfrm>
            <a:off x="0" y="0"/>
            <a:ext cx="12195175" cy="6858000"/>
          </a:xfrm>
          <a:prstGeom prst="rect">
            <a:avLst/>
          </a:prstGeom>
          <a:gradFill>
            <a:gsLst>
              <a:gs pos="0">
                <a:srgbClr val="F1F1E5"/>
              </a:gs>
              <a:gs pos="74000">
                <a:srgbClr val="F7F7ED"/>
              </a:gs>
              <a:gs pos="83000">
                <a:srgbClr val="F8F8EE"/>
              </a:gs>
              <a:gs pos="100000">
                <a:srgbClr val="F9F9EF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矩形 1"/>
          <p:cNvSpPr/>
          <p:nvPr userDrawn="1"/>
        </p:nvSpPr>
        <p:spPr>
          <a:xfrm>
            <a:off x="-1588" y="6505575"/>
            <a:ext cx="12198351" cy="95250"/>
          </a:xfrm>
          <a:prstGeom prst="rect">
            <a:avLst/>
          </a:prstGeom>
          <a:gradFill>
            <a:gsLst>
              <a:gs pos="0">
                <a:srgbClr val="E20084"/>
              </a:gs>
              <a:gs pos="100000">
                <a:srgbClr val="FB0024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TextBox 7"/>
          <p:cNvSpPr txBox="1">
            <a:spLocks noChangeArrowheads="1"/>
          </p:cNvSpPr>
          <p:nvPr userDrawn="1"/>
        </p:nvSpPr>
        <p:spPr bwMode="auto">
          <a:xfrm>
            <a:off x="9626600" y="6269038"/>
            <a:ext cx="901700" cy="519112"/>
          </a:xfrm>
          <a:prstGeom prst="rect">
            <a:avLst/>
          </a:prstGeom>
          <a:solidFill>
            <a:srgbClr val="F7F7ED"/>
          </a:solidFill>
          <a:ln>
            <a:noFill/>
          </a:ln>
        </p:spPr>
        <p:txBody>
          <a:bodyPr wrap="none" lIns="102870" tIns="51435" rIns="102870" bIns="51435">
            <a:spAutoFit/>
          </a:bodyPr>
          <a:lstStyle>
            <a:lvl1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02870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02870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02870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02870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700" dirty="0" smtClean="0">
                <a:solidFill>
                  <a:srgbClr val="FB0024"/>
                </a:solidFill>
                <a:latin typeface="Impact" panose="020B0806030902050204" pitchFamily="34" charset="0"/>
              </a:rPr>
              <a:t>LOGO</a:t>
            </a:r>
            <a:endParaRPr lang="zh-CN" altLang="en-US" sz="2700" dirty="0" smtClean="0">
              <a:solidFill>
                <a:srgbClr val="FB0024"/>
              </a:solidFill>
              <a:latin typeface="Impact" panose="020B0806030902050204" pitchFamily="34" charset="0"/>
            </a:endParaRPr>
          </a:p>
        </p:txBody>
      </p:sp>
      <p:sp>
        <p:nvSpPr>
          <p:cNvPr id="5" name="矩形 4"/>
          <p:cNvSpPr/>
          <p:nvPr userDrawn="1"/>
        </p:nvSpPr>
        <p:spPr>
          <a:xfrm>
            <a:off x="0" y="476250"/>
            <a:ext cx="1281113" cy="576263"/>
          </a:xfrm>
          <a:prstGeom prst="rect">
            <a:avLst/>
          </a:prstGeom>
          <a:solidFill>
            <a:srgbClr val="E20084">
              <a:alpha val="7411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矩形 5"/>
          <p:cNvSpPr/>
          <p:nvPr userDrawn="1"/>
        </p:nvSpPr>
        <p:spPr>
          <a:xfrm>
            <a:off x="1712913" y="476250"/>
            <a:ext cx="10482262" cy="576263"/>
          </a:xfrm>
          <a:prstGeom prst="rect">
            <a:avLst/>
          </a:prstGeom>
          <a:solidFill>
            <a:srgbClr val="FB00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直角三角形 6"/>
          <p:cNvSpPr/>
          <p:nvPr userDrawn="1"/>
        </p:nvSpPr>
        <p:spPr>
          <a:xfrm>
            <a:off x="1281113" y="476250"/>
            <a:ext cx="303212" cy="576263"/>
          </a:xfrm>
          <a:prstGeom prst="rtTriangle">
            <a:avLst/>
          </a:prstGeom>
          <a:solidFill>
            <a:srgbClr val="E20084">
              <a:alpha val="7411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直角三角形 7"/>
          <p:cNvSpPr/>
          <p:nvPr userDrawn="1"/>
        </p:nvSpPr>
        <p:spPr>
          <a:xfrm flipH="1" flipV="1">
            <a:off x="1406525" y="476250"/>
            <a:ext cx="306388" cy="576263"/>
          </a:xfrm>
          <a:prstGeom prst="rtTriangle">
            <a:avLst/>
          </a:prstGeom>
          <a:solidFill>
            <a:srgbClr val="FB00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TextBox 15"/>
          <p:cNvSpPr txBox="1"/>
          <p:nvPr userDrawn="1"/>
        </p:nvSpPr>
        <p:spPr>
          <a:xfrm>
            <a:off x="11091863" y="620713"/>
            <a:ext cx="974725" cy="3365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>
                <a:solidFill>
                  <a:schemeClr val="bg1"/>
                </a:solidFill>
                <a:latin typeface="+mn-lt"/>
                <a:ea typeface="+mn-ea"/>
              </a:rPr>
              <a:t>—  </a:t>
            </a:r>
            <a:fld id="{6D509D95-CD18-4B9F-8C33-10B9A8EE843B}" type="slidenum">
              <a:rPr lang="zh-CN" altLang="en-US" sz="1600" dirty="0">
                <a:solidFill>
                  <a:schemeClr val="bg1"/>
                </a:solidFill>
                <a:latin typeface="+mn-lt"/>
                <a:ea typeface="+mn-ea"/>
              </a:rPr>
              <a:t>‹#›</a:t>
            </a:fld>
            <a:r>
              <a:rPr lang="zh-CN" altLang="en-US" sz="1600" dirty="0">
                <a:solidFill>
                  <a:schemeClr val="bg1"/>
                </a:solidFill>
                <a:latin typeface="+mn-lt"/>
                <a:ea typeface="+mn-ea"/>
              </a:rPr>
              <a:t> </a:t>
            </a:r>
            <a:r>
              <a:rPr lang="en-US" altLang="zh-CN" sz="1600" dirty="0">
                <a:solidFill>
                  <a:schemeClr val="bg1"/>
                </a:solidFill>
                <a:latin typeface="+mn-lt"/>
                <a:ea typeface="+mn-ea"/>
              </a:rPr>
              <a:t>—</a:t>
            </a:r>
            <a:r>
              <a:rPr lang="zh-CN" altLang="en-US" sz="1600" dirty="0">
                <a:solidFill>
                  <a:schemeClr val="bg1"/>
                </a:solidFill>
                <a:latin typeface="+mn-lt"/>
                <a:ea typeface="+mn-ea"/>
              </a:rPr>
              <a:t> 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" name="图片 1"/>
          <p:cNvPicPr>
            <a:picLocks noChangeAspect="1"/>
          </p:cNvPicPr>
          <p:nvPr userDrawn="1"/>
        </p:nvPicPr>
        <p:blipFill rotWithShape="1"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rcRect t="5017" b="19772"/>
          <a:stretch>
            <a:fillRect/>
          </a:stretch>
        </p:blipFill>
        <p:spPr>
          <a:xfrm>
            <a:off x="-813" y="0"/>
            <a:ext cx="12196800" cy="5733255"/>
          </a:xfrm>
          <a:prstGeom prst="rect">
            <a:avLst/>
          </a:prstGeom>
        </p:spPr>
      </p:pic>
      <p:sp>
        <p:nvSpPr>
          <p:cNvPr id="11" name="矩形 6"/>
          <p:cNvSpPr/>
          <p:nvPr userDrawn="1"/>
        </p:nvSpPr>
        <p:spPr>
          <a:xfrm>
            <a:off x="6457950" y="2852738"/>
            <a:ext cx="5737225" cy="1584325"/>
          </a:xfrm>
          <a:prstGeom prst="rect">
            <a:avLst/>
          </a:prstGeom>
          <a:gradFill>
            <a:gsLst>
              <a:gs pos="0">
                <a:srgbClr val="E20084"/>
              </a:gs>
              <a:gs pos="100000">
                <a:srgbClr val="FB0024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9"/>
          <p:cNvSpPr/>
          <p:nvPr userDrawn="1"/>
        </p:nvSpPr>
        <p:spPr>
          <a:xfrm>
            <a:off x="0" y="5732463"/>
            <a:ext cx="12195175" cy="11255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cxnSp>
        <p:nvCxnSpPr>
          <p:cNvPr id="13" name="直接连接符 8"/>
          <p:cNvCxnSpPr/>
          <p:nvPr userDrawn="1"/>
        </p:nvCxnSpPr>
        <p:spPr>
          <a:xfrm>
            <a:off x="0" y="5732463"/>
            <a:ext cx="12196763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5"/>
          <p:cNvSpPr/>
          <p:nvPr userDrawn="1"/>
        </p:nvSpPr>
        <p:spPr>
          <a:xfrm>
            <a:off x="912813" y="5445125"/>
            <a:ext cx="1873250" cy="1189038"/>
          </a:xfrm>
          <a:prstGeom prst="rect">
            <a:avLst/>
          </a:prstGeom>
          <a:gradFill>
            <a:gsLst>
              <a:gs pos="0">
                <a:srgbClr val="E20084"/>
              </a:gs>
              <a:gs pos="100000">
                <a:srgbClr val="FB0024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_两栏内容">
    <p:bg>
      <p:bgPr>
        <a:blipFill dpi="0" rotWithShape="1">
          <a:blip r:embed="rId2" cstate="print">
            <a:lum/>
          </a:blip>
          <a:srcRect/>
          <a:stretch>
            <a:fillRect t="-39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3"/>
          <p:cNvSpPr/>
          <p:nvPr userDrawn="1"/>
        </p:nvSpPr>
        <p:spPr>
          <a:xfrm>
            <a:off x="0" y="0"/>
            <a:ext cx="12195175" cy="6858000"/>
          </a:xfrm>
          <a:prstGeom prst="rect">
            <a:avLst/>
          </a:prstGeom>
          <a:gradFill>
            <a:gsLst>
              <a:gs pos="0">
                <a:srgbClr val="F1F1E5"/>
              </a:gs>
              <a:gs pos="74000">
                <a:srgbClr val="F7F7ED"/>
              </a:gs>
              <a:gs pos="83000">
                <a:srgbClr val="F8F8EE"/>
              </a:gs>
              <a:gs pos="100000">
                <a:srgbClr val="F9F9EF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矩形 1"/>
          <p:cNvSpPr/>
          <p:nvPr userDrawn="1"/>
        </p:nvSpPr>
        <p:spPr>
          <a:xfrm>
            <a:off x="-1588" y="6505575"/>
            <a:ext cx="12198351" cy="95250"/>
          </a:xfrm>
          <a:prstGeom prst="rect">
            <a:avLst/>
          </a:prstGeom>
          <a:gradFill>
            <a:gsLst>
              <a:gs pos="0">
                <a:srgbClr val="E20084"/>
              </a:gs>
              <a:gs pos="100000">
                <a:srgbClr val="FB0024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TextBox 7"/>
          <p:cNvSpPr txBox="1">
            <a:spLocks noChangeArrowheads="1"/>
          </p:cNvSpPr>
          <p:nvPr userDrawn="1"/>
        </p:nvSpPr>
        <p:spPr bwMode="auto">
          <a:xfrm>
            <a:off x="9626600" y="6269038"/>
            <a:ext cx="901700" cy="519112"/>
          </a:xfrm>
          <a:prstGeom prst="rect">
            <a:avLst/>
          </a:prstGeom>
          <a:solidFill>
            <a:srgbClr val="F7F7ED"/>
          </a:solidFill>
          <a:ln>
            <a:noFill/>
          </a:ln>
        </p:spPr>
        <p:txBody>
          <a:bodyPr wrap="none" lIns="102870" tIns="51435" rIns="102870" bIns="51435">
            <a:spAutoFit/>
          </a:bodyPr>
          <a:lstStyle>
            <a:lvl1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02870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02870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02870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02870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700" dirty="0" smtClean="0">
                <a:solidFill>
                  <a:srgbClr val="FB0024"/>
                </a:solidFill>
                <a:latin typeface="Impact" panose="020B0806030902050204" pitchFamily="34" charset="0"/>
              </a:rPr>
              <a:t>LOGO</a:t>
            </a:r>
            <a:endParaRPr lang="zh-CN" altLang="en-US" sz="2700" dirty="0" smtClean="0">
              <a:solidFill>
                <a:srgbClr val="FB0024"/>
              </a:solidFill>
              <a:latin typeface="Impact" panose="020B0806030902050204" pitchFamily="34" charset="0"/>
            </a:endParaRPr>
          </a:p>
        </p:txBody>
      </p:sp>
      <p:sp>
        <p:nvSpPr>
          <p:cNvPr id="5" name="矩形 4"/>
          <p:cNvSpPr/>
          <p:nvPr userDrawn="1"/>
        </p:nvSpPr>
        <p:spPr>
          <a:xfrm>
            <a:off x="0" y="476250"/>
            <a:ext cx="1281113" cy="576263"/>
          </a:xfrm>
          <a:prstGeom prst="rect">
            <a:avLst/>
          </a:prstGeom>
          <a:solidFill>
            <a:srgbClr val="E20084">
              <a:alpha val="7411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矩形 5"/>
          <p:cNvSpPr/>
          <p:nvPr userDrawn="1"/>
        </p:nvSpPr>
        <p:spPr>
          <a:xfrm>
            <a:off x="1712913" y="476250"/>
            <a:ext cx="10482262" cy="576263"/>
          </a:xfrm>
          <a:prstGeom prst="rect">
            <a:avLst/>
          </a:prstGeom>
          <a:solidFill>
            <a:srgbClr val="FB00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直角三角形 6"/>
          <p:cNvSpPr/>
          <p:nvPr userDrawn="1"/>
        </p:nvSpPr>
        <p:spPr>
          <a:xfrm>
            <a:off x="1281113" y="476250"/>
            <a:ext cx="303212" cy="576263"/>
          </a:xfrm>
          <a:prstGeom prst="rtTriangle">
            <a:avLst/>
          </a:prstGeom>
          <a:solidFill>
            <a:srgbClr val="E20084">
              <a:alpha val="7411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直角三角形 7"/>
          <p:cNvSpPr/>
          <p:nvPr userDrawn="1"/>
        </p:nvSpPr>
        <p:spPr>
          <a:xfrm flipH="1" flipV="1">
            <a:off x="1406525" y="476250"/>
            <a:ext cx="306388" cy="576263"/>
          </a:xfrm>
          <a:prstGeom prst="rtTriangle">
            <a:avLst/>
          </a:prstGeom>
          <a:solidFill>
            <a:srgbClr val="FB00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TextBox 15"/>
          <p:cNvSpPr txBox="1"/>
          <p:nvPr userDrawn="1"/>
        </p:nvSpPr>
        <p:spPr>
          <a:xfrm>
            <a:off x="11091863" y="620713"/>
            <a:ext cx="974725" cy="3365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>
                <a:solidFill>
                  <a:schemeClr val="bg1"/>
                </a:solidFill>
                <a:latin typeface="+mn-lt"/>
                <a:ea typeface="+mn-ea"/>
              </a:rPr>
              <a:t>—  </a:t>
            </a:r>
            <a:fld id="{42A3A264-2636-4E5E-A650-670A73422765}" type="slidenum">
              <a:rPr lang="zh-CN" altLang="en-US" sz="1600" dirty="0">
                <a:solidFill>
                  <a:schemeClr val="bg1"/>
                </a:solidFill>
                <a:latin typeface="+mn-lt"/>
                <a:ea typeface="+mn-ea"/>
              </a:rPr>
              <a:t>‹#›</a:t>
            </a:fld>
            <a:r>
              <a:rPr lang="zh-CN" altLang="en-US" sz="1600" dirty="0">
                <a:solidFill>
                  <a:schemeClr val="bg1"/>
                </a:solidFill>
                <a:latin typeface="+mn-lt"/>
                <a:ea typeface="+mn-ea"/>
              </a:rPr>
              <a:t> </a:t>
            </a:r>
            <a:r>
              <a:rPr lang="en-US" altLang="zh-CN" sz="1600" dirty="0">
                <a:solidFill>
                  <a:schemeClr val="bg1"/>
                </a:solidFill>
                <a:latin typeface="+mn-lt"/>
                <a:ea typeface="+mn-ea"/>
              </a:rPr>
              <a:t>—</a:t>
            </a:r>
            <a:r>
              <a:rPr lang="zh-CN" altLang="en-US" sz="1600" dirty="0">
                <a:solidFill>
                  <a:schemeClr val="bg1"/>
                </a:solidFill>
                <a:latin typeface="+mn-lt"/>
                <a:ea typeface="+mn-ea"/>
              </a:rPr>
              <a:t> 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 userDrawn="1"/>
        </p:nvSpPr>
        <p:spPr>
          <a:xfrm>
            <a:off x="0" y="576263"/>
            <a:ext cx="1489075" cy="36988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第三章</a:t>
            </a:r>
          </a:p>
        </p:txBody>
      </p:sp>
      <p:sp>
        <p:nvSpPr>
          <p:cNvPr id="11" name="TextBox 2"/>
          <p:cNvSpPr txBox="1"/>
          <p:nvPr userDrawn="1"/>
        </p:nvSpPr>
        <p:spPr>
          <a:xfrm>
            <a:off x="1776413" y="561975"/>
            <a:ext cx="3529012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怎样提升执行力</a:t>
            </a:r>
          </a:p>
        </p:txBody>
      </p:sp>
      <p:sp>
        <p:nvSpPr>
          <p:cNvPr id="12" name="TextBox 560"/>
          <p:cNvSpPr txBox="1"/>
          <p:nvPr userDrawn="1"/>
        </p:nvSpPr>
        <p:spPr>
          <a:xfrm>
            <a:off x="8113713" y="1268413"/>
            <a:ext cx="3748087" cy="400050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3.1 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提升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组织执行力的方法</a:t>
            </a:r>
          </a:p>
        </p:txBody>
      </p:sp>
    </p:spTree>
  </p:cSld>
  <p:clrMapOvr>
    <a:masterClrMapping/>
  </p:clrMapOvr>
  <p:transition spd="slow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7_两栏内容">
    <p:bg>
      <p:bgPr>
        <a:blipFill dpi="0" rotWithShape="1">
          <a:blip r:embed="rId2" cstate="print">
            <a:lum/>
          </a:blip>
          <a:srcRect/>
          <a:stretch>
            <a:fillRect t="-39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3"/>
          <p:cNvSpPr/>
          <p:nvPr userDrawn="1"/>
        </p:nvSpPr>
        <p:spPr>
          <a:xfrm>
            <a:off x="0" y="0"/>
            <a:ext cx="12195175" cy="6858000"/>
          </a:xfrm>
          <a:prstGeom prst="rect">
            <a:avLst/>
          </a:prstGeom>
          <a:gradFill>
            <a:gsLst>
              <a:gs pos="0">
                <a:srgbClr val="F1F1E5"/>
              </a:gs>
              <a:gs pos="74000">
                <a:srgbClr val="F7F7ED"/>
              </a:gs>
              <a:gs pos="83000">
                <a:srgbClr val="F8F8EE"/>
              </a:gs>
              <a:gs pos="100000">
                <a:srgbClr val="F9F9EF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矩形 1"/>
          <p:cNvSpPr/>
          <p:nvPr userDrawn="1"/>
        </p:nvSpPr>
        <p:spPr>
          <a:xfrm>
            <a:off x="-1588" y="6505575"/>
            <a:ext cx="12198351" cy="95250"/>
          </a:xfrm>
          <a:prstGeom prst="rect">
            <a:avLst/>
          </a:prstGeom>
          <a:gradFill>
            <a:gsLst>
              <a:gs pos="0">
                <a:srgbClr val="E20084"/>
              </a:gs>
              <a:gs pos="100000">
                <a:srgbClr val="FB0024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TextBox 7"/>
          <p:cNvSpPr txBox="1">
            <a:spLocks noChangeArrowheads="1"/>
          </p:cNvSpPr>
          <p:nvPr userDrawn="1"/>
        </p:nvSpPr>
        <p:spPr bwMode="auto">
          <a:xfrm>
            <a:off x="9626600" y="6269038"/>
            <a:ext cx="901700" cy="519112"/>
          </a:xfrm>
          <a:prstGeom prst="rect">
            <a:avLst/>
          </a:prstGeom>
          <a:solidFill>
            <a:srgbClr val="F7F7ED"/>
          </a:solidFill>
          <a:ln>
            <a:noFill/>
          </a:ln>
        </p:spPr>
        <p:txBody>
          <a:bodyPr wrap="none" lIns="102870" tIns="51435" rIns="102870" bIns="51435">
            <a:spAutoFit/>
          </a:bodyPr>
          <a:lstStyle>
            <a:lvl1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02870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02870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02870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02870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700" dirty="0" smtClean="0">
                <a:solidFill>
                  <a:srgbClr val="FB0024"/>
                </a:solidFill>
                <a:latin typeface="Impact" panose="020B0806030902050204" pitchFamily="34" charset="0"/>
              </a:rPr>
              <a:t>LOGO</a:t>
            </a:r>
            <a:endParaRPr lang="zh-CN" altLang="en-US" sz="2700" dirty="0" smtClean="0">
              <a:solidFill>
                <a:srgbClr val="FB0024"/>
              </a:solidFill>
              <a:latin typeface="Impact" panose="020B0806030902050204" pitchFamily="34" charset="0"/>
            </a:endParaRPr>
          </a:p>
        </p:txBody>
      </p:sp>
      <p:sp>
        <p:nvSpPr>
          <p:cNvPr id="5" name="矩形 4"/>
          <p:cNvSpPr/>
          <p:nvPr userDrawn="1"/>
        </p:nvSpPr>
        <p:spPr>
          <a:xfrm>
            <a:off x="0" y="476250"/>
            <a:ext cx="1281113" cy="576263"/>
          </a:xfrm>
          <a:prstGeom prst="rect">
            <a:avLst/>
          </a:prstGeom>
          <a:solidFill>
            <a:srgbClr val="E20084">
              <a:alpha val="7411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矩形 5"/>
          <p:cNvSpPr/>
          <p:nvPr userDrawn="1"/>
        </p:nvSpPr>
        <p:spPr>
          <a:xfrm>
            <a:off x="1712913" y="476250"/>
            <a:ext cx="10482262" cy="576263"/>
          </a:xfrm>
          <a:prstGeom prst="rect">
            <a:avLst/>
          </a:prstGeom>
          <a:solidFill>
            <a:srgbClr val="FB00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直角三角形 6"/>
          <p:cNvSpPr/>
          <p:nvPr userDrawn="1"/>
        </p:nvSpPr>
        <p:spPr>
          <a:xfrm>
            <a:off x="1281113" y="476250"/>
            <a:ext cx="303212" cy="576263"/>
          </a:xfrm>
          <a:prstGeom prst="rtTriangle">
            <a:avLst/>
          </a:prstGeom>
          <a:solidFill>
            <a:srgbClr val="E20084">
              <a:alpha val="7411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直角三角形 7"/>
          <p:cNvSpPr/>
          <p:nvPr userDrawn="1"/>
        </p:nvSpPr>
        <p:spPr>
          <a:xfrm flipH="1" flipV="1">
            <a:off x="1406525" y="476250"/>
            <a:ext cx="306388" cy="576263"/>
          </a:xfrm>
          <a:prstGeom prst="rtTriangle">
            <a:avLst/>
          </a:prstGeom>
          <a:solidFill>
            <a:srgbClr val="FB00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TextBox 15"/>
          <p:cNvSpPr txBox="1"/>
          <p:nvPr userDrawn="1"/>
        </p:nvSpPr>
        <p:spPr>
          <a:xfrm>
            <a:off x="11091863" y="620713"/>
            <a:ext cx="974725" cy="3365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>
                <a:solidFill>
                  <a:schemeClr val="bg1"/>
                </a:solidFill>
                <a:latin typeface="+mn-lt"/>
                <a:ea typeface="+mn-ea"/>
              </a:rPr>
              <a:t>—  </a:t>
            </a:r>
            <a:fld id="{D1B244BB-B924-4625-B765-9FFD7E8E88DB}" type="slidenum">
              <a:rPr lang="zh-CN" altLang="en-US" sz="1600" dirty="0">
                <a:solidFill>
                  <a:schemeClr val="bg1"/>
                </a:solidFill>
                <a:latin typeface="+mn-lt"/>
                <a:ea typeface="+mn-ea"/>
              </a:rPr>
              <a:t>‹#›</a:t>
            </a:fld>
            <a:r>
              <a:rPr lang="zh-CN" altLang="en-US" sz="1600" dirty="0">
                <a:solidFill>
                  <a:schemeClr val="bg1"/>
                </a:solidFill>
                <a:latin typeface="+mn-lt"/>
                <a:ea typeface="+mn-ea"/>
              </a:rPr>
              <a:t> </a:t>
            </a:r>
            <a:r>
              <a:rPr lang="en-US" altLang="zh-CN" sz="1600" dirty="0">
                <a:solidFill>
                  <a:schemeClr val="bg1"/>
                </a:solidFill>
                <a:latin typeface="+mn-lt"/>
                <a:ea typeface="+mn-ea"/>
              </a:rPr>
              <a:t>—</a:t>
            </a:r>
            <a:r>
              <a:rPr lang="zh-CN" altLang="en-US" sz="1600" dirty="0">
                <a:solidFill>
                  <a:schemeClr val="bg1"/>
                </a:solidFill>
                <a:latin typeface="+mn-lt"/>
                <a:ea typeface="+mn-ea"/>
              </a:rPr>
              <a:t> 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 userDrawn="1"/>
        </p:nvSpPr>
        <p:spPr>
          <a:xfrm>
            <a:off x="0" y="576263"/>
            <a:ext cx="1489075" cy="36988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第三章</a:t>
            </a:r>
          </a:p>
        </p:txBody>
      </p:sp>
      <p:sp>
        <p:nvSpPr>
          <p:cNvPr id="11" name="TextBox 2"/>
          <p:cNvSpPr txBox="1"/>
          <p:nvPr userDrawn="1"/>
        </p:nvSpPr>
        <p:spPr>
          <a:xfrm>
            <a:off x="1776413" y="561975"/>
            <a:ext cx="3529012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怎样提升执行力</a:t>
            </a:r>
          </a:p>
        </p:txBody>
      </p:sp>
      <p:sp>
        <p:nvSpPr>
          <p:cNvPr id="12" name="TextBox 560"/>
          <p:cNvSpPr txBox="1"/>
          <p:nvPr userDrawn="1"/>
        </p:nvSpPr>
        <p:spPr>
          <a:xfrm>
            <a:off x="8113713" y="1268413"/>
            <a:ext cx="3748087" cy="400050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3.2 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提升个人执行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力的方法</a:t>
            </a:r>
          </a:p>
        </p:txBody>
      </p:sp>
    </p:spTree>
  </p:cSld>
  <p:clrMapOvr>
    <a:masterClrMapping/>
  </p:clrMapOvr>
  <p:transition spd="slow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两栏内容">
    <p:bg>
      <p:bgPr>
        <a:blipFill dpi="0" rotWithShape="1">
          <a:blip r:embed="rId2" cstate="print">
            <a:lum/>
          </a:blip>
          <a:srcRect/>
          <a:stretch>
            <a:fillRect t="-39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3"/>
          <p:cNvSpPr/>
          <p:nvPr userDrawn="1"/>
        </p:nvSpPr>
        <p:spPr>
          <a:xfrm>
            <a:off x="0" y="0"/>
            <a:ext cx="12195175" cy="6858000"/>
          </a:xfrm>
          <a:prstGeom prst="rect">
            <a:avLst/>
          </a:prstGeom>
          <a:gradFill>
            <a:gsLst>
              <a:gs pos="0">
                <a:srgbClr val="F1F1E5"/>
              </a:gs>
              <a:gs pos="74000">
                <a:srgbClr val="F7F7ED"/>
              </a:gs>
              <a:gs pos="83000">
                <a:srgbClr val="F8F8EE"/>
              </a:gs>
              <a:gs pos="100000">
                <a:srgbClr val="F9F9EF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矩形 1"/>
          <p:cNvSpPr/>
          <p:nvPr userDrawn="1"/>
        </p:nvSpPr>
        <p:spPr>
          <a:xfrm>
            <a:off x="-1588" y="6505575"/>
            <a:ext cx="12198351" cy="95250"/>
          </a:xfrm>
          <a:prstGeom prst="rect">
            <a:avLst/>
          </a:prstGeom>
          <a:gradFill>
            <a:gsLst>
              <a:gs pos="0">
                <a:srgbClr val="E20084"/>
              </a:gs>
              <a:gs pos="100000">
                <a:srgbClr val="FB0024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TextBox 7"/>
          <p:cNvSpPr txBox="1">
            <a:spLocks noChangeArrowheads="1"/>
          </p:cNvSpPr>
          <p:nvPr userDrawn="1"/>
        </p:nvSpPr>
        <p:spPr bwMode="auto">
          <a:xfrm>
            <a:off x="9626600" y="6269038"/>
            <a:ext cx="901700" cy="519112"/>
          </a:xfrm>
          <a:prstGeom prst="rect">
            <a:avLst/>
          </a:prstGeom>
          <a:solidFill>
            <a:srgbClr val="F7F7ED"/>
          </a:solidFill>
          <a:ln>
            <a:noFill/>
          </a:ln>
        </p:spPr>
        <p:txBody>
          <a:bodyPr wrap="none" lIns="102870" tIns="51435" rIns="102870" bIns="51435">
            <a:spAutoFit/>
          </a:bodyPr>
          <a:lstStyle>
            <a:lvl1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02870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02870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02870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02870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700" dirty="0" smtClean="0">
                <a:solidFill>
                  <a:srgbClr val="FB0024"/>
                </a:solidFill>
                <a:latin typeface="Impact" panose="020B0806030902050204" pitchFamily="34" charset="0"/>
              </a:rPr>
              <a:t>LOGO</a:t>
            </a:r>
            <a:endParaRPr lang="zh-CN" altLang="en-US" sz="2700" dirty="0" smtClean="0">
              <a:solidFill>
                <a:srgbClr val="FB0024"/>
              </a:solidFill>
              <a:latin typeface="Impact" panose="020B0806030902050204" pitchFamily="34" charset="0"/>
            </a:endParaRPr>
          </a:p>
        </p:txBody>
      </p:sp>
      <p:sp>
        <p:nvSpPr>
          <p:cNvPr id="5" name="矩形 4"/>
          <p:cNvSpPr/>
          <p:nvPr userDrawn="1"/>
        </p:nvSpPr>
        <p:spPr>
          <a:xfrm>
            <a:off x="0" y="476250"/>
            <a:ext cx="1281113" cy="576263"/>
          </a:xfrm>
          <a:prstGeom prst="rect">
            <a:avLst/>
          </a:prstGeom>
          <a:solidFill>
            <a:srgbClr val="E20084">
              <a:alpha val="7411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矩形 5"/>
          <p:cNvSpPr/>
          <p:nvPr userDrawn="1"/>
        </p:nvSpPr>
        <p:spPr>
          <a:xfrm>
            <a:off x="1712913" y="476250"/>
            <a:ext cx="10482262" cy="576263"/>
          </a:xfrm>
          <a:prstGeom prst="rect">
            <a:avLst/>
          </a:prstGeom>
          <a:solidFill>
            <a:srgbClr val="FB00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直角三角形 6"/>
          <p:cNvSpPr/>
          <p:nvPr userDrawn="1"/>
        </p:nvSpPr>
        <p:spPr>
          <a:xfrm>
            <a:off x="1281113" y="476250"/>
            <a:ext cx="303212" cy="576263"/>
          </a:xfrm>
          <a:prstGeom prst="rtTriangle">
            <a:avLst/>
          </a:prstGeom>
          <a:solidFill>
            <a:srgbClr val="E20084">
              <a:alpha val="7411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直角三角形 7"/>
          <p:cNvSpPr/>
          <p:nvPr userDrawn="1"/>
        </p:nvSpPr>
        <p:spPr>
          <a:xfrm flipH="1" flipV="1">
            <a:off x="1406525" y="476250"/>
            <a:ext cx="306388" cy="576263"/>
          </a:xfrm>
          <a:prstGeom prst="rtTriangle">
            <a:avLst/>
          </a:prstGeom>
          <a:solidFill>
            <a:srgbClr val="FB00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TextBox 15"/>
          <p:cNvSpPr txBox="1"/>
          <p:nvPr userDrawn="1"/>
        </p:nvSpPr>
        <p:spPr>
          <a:xfrm>
            <a:off x="11091863" y="620713"/>
            <a:ext cx="974725" cy="3365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>
                <a:solidFill>
                  <a:schemeClr val="bg1"/>
                </a:solidFill>
                <a:latin typeface="+mn-lt"/>
                <a:ea typeface="+mn-ea"/>
              </a:rPr>
              <a:t>—  </a:t>
            </a:r>
            <a:fld id="{C4FD5B24-8289-4C06-9556-B87F91CB6CE7}" type="slidenum">
              <a:rPr lang="zh-CN" altLang="en-US" sz="1600" dirty="0">
                <a:solidFill>
                  <a:schemeClr val="bg1"/>
                </a:solidFill>
                <a:latin typeface="+mn-lt"/>
                <a:ea typeface="+mn-ea"/>
              </a:rPr>
              <a:t>‹#›</a:t>
            </a:fld>
            <a:r>
              <a:rPr lang="zh-CN" altLang="en-US" sz="1600" dirty="0">
                <a:solidFill>
                  <a:schemeClr val="bg1"/>
                </a:solidFill>
                <a:latin typeface="+mn-lt"/>
                <a:ea typeface="+mn-ea"/>
              </a:rPr>
              <a:t> </a:t>
            </a:r>
            <a:r>
              <a:rPr lang="en-US" altLang="zh-CN" sz="1600" dirty="0">
                <a:solidFill>
                  <a:schemeClr val="bg1"/>
                </a:solidFill>
                <a:latin typeface="+mn-lt"/>
                <a:ea typeface="+mn-ea"/>
              </a:rPr>
              <a:t>—</a:t>
            </a:r>
            <a:r>
              <a:rPr lang="zh-CN" altLang="en-US" sz="1600" dirty="0">
                <a:solidFill>
                  <a:schemeClr val="bg1"/>
                </a:solidFill>
                <a:latin typeface="+mn-lt"/>
                <a:ea typeface="+mn-ea"/>
              </a:rPr>
              <a:t> 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10"/>
          <p:cNvSpPr/>
          <p:nvPr userDrawn="1"/>
        </p:nvSpPr>
        <p:spPr>
          <a:xfrm>
            <a:off x="0" y="576263"/>
            <a:ext cx="1489075" cy="36988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第四章</a:t>
            </a:r>
          </a:p>
        </p:txBody>
      </p:sp>
      <p:sp>
        <p:nvSpPr>
          <p:cNvPr id="11" name="TextBox 2"/>
          <p:cNvSpPr txBox="1"/>
          <p:nvPr userDrawn="1"/>
        </p:nvSpPr>
        <p:spPr>
          <a:xfrm>
            <a:off x="1776413" y="561975"/>
            <a:ext cx="3529012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执行力的理念</a:t>
            </a:r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原则</a:t>
            </a:r>
          </a:p>
        </p:txBody>
      </p:sp>
    </p:spTree>
  </p:cSld>
  <p:clrMapOvr>
    <a:masterClrMapping/>
  </p:clrMapOvr>
  <p:transition spd="slow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尾页">
    <p:bg>
      <p:bgPr>
        <a:gradFill>
          <a:gsLst>
            <a:gs pos="0">
              <a:srgbClr val="7C7C7C"/>
            </a:gs>
            <a:gs pos="100000">
              <a:schemeClr val="tx1">
                <a:lumMod val="95000"/>
                <a:lumOff val="5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最后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3"/>
          <p:cNvSpPr/>
          <p:nvPr userDrawn="1"/>
        </p:nvSpPr>
        <p:spPr>
          <a:xfrm>
            <a:off x="0" y="0"/>
            <a:ext cx="12195175" cy="6858000"/>
          </a:xfrm>
          <a:prstGeom prst="rect">
            <a:avLst/>
          </a:prstGeom>
          <a:gradFill>
            <a:gsLst>
              <a:gs pos="0">
                <a:srgbClr val="F1F1E5"/>
              </a:gs>
              <a:gs pos="74000">
                <a:srgbClr val="F7F7ED"/>
              </a:gs>
              <a:gs pos="83000">
                <a:srgbClr val="F8F8EE"/>
              </a:gs>
              <a:gs pos="100000">
                <a:srgbClr val="F9F9EF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矩形 1"/>
          <p:cNvSpPr/>
          <p:nvPr userDrawn="1"/>
        </p:nvSpPr>
        <p:spPr>
          <a:xfrm>
            <a:off x="-1588" y="6505575"/>
            <a:ext cx="12198351" cy="95250"/>
          </a:xfrm>
          <a:prstGeom prst="rect">
            <a:avLst/>
          </a:prstGeom>
          <a:gradFill>
            <a:gsLst>
              <a:gs pos="0">
                <a:srgbClr val="E20084"/>
              </a:gs>
              <a:gs pos="100000">
                <a:srgbClr val="FB0024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TextBox 7"/>
          <p:cNvSpPr txBox="1">
            <a:spLocks noChangeArrowheads="1"/>
          </p:cNvSpPr>
          <p:nvPr userDrawn="1"/>
        </p:nvSpPr>
        <p:spPr bwMode="auto">
          <a:xfrm>
            <a:off x="9626600" y="6269038"/>
            <a:ext cx="901700" cy="519112"/>
          </a:xfrm>
          <a:prstGeom prst="rect">
            <a:avLst/>
          </a:prstGeom>
          <a:solidFill>
            <a:srgbClr val="F7F7ED"/>
          </a:solidFill>
          <a:ln>
            <a:noFill/>
          </a:ln>
        </p:spPr>
        <p:txBody>
          <a:bodyPr wrap="none" lIns="102870" tIns="51435" rIns="102870" bIns="51435">
            <a:spAutoFit/>
          </a:bodyPr>
          <a:lstStyle>
            <a:lvl1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02870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02870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02870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02870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700" dirty="0" smtClean="0">
                <a:solidFill>
                  <a:srgbClr val="FB0024"/>
                </a:solidFill>
                <a:latin typeface="Impact" panose="020B0806030902050204" pitchFamily="34" charset="0"/>
              </a:rPr>
              <a:t>LOGO</a:t>
            </a:r>
            <a:endParaRPr lang="zh-CN" altLang="en-US" sz="2700" dirty="0" smtClean="0">
              <a:solidFill>
                <a:srgbClr val="FB0024"/>
              </a:solidFill>
              <a:latin typeface="Impact" panose="020B0806030902050204" pitchFamily="34" charset="0"/>
            </a:endParaRPr>
          </a:p>
        </p:txBody>
      </p:sp>
      <p:sp>
        <p:nvSpPr>
          <p:cNvPr id="5" name="矩形 4"/>
          <p:cNvSpPr/>
          <p:nvPr userDrawn="1"/>
        </p:nvSpPr>
        <p:spPr>
          <a:xfrm>
            <a:off x="0" y="476250"/>
            <a:ext cx="1281113" cy="576263"/>
          </a:xfrm>
          <a:prstGeom prst="rect">
            <a:avLst/>
          </a:prstGeom>
          <a:solidFill>
            <a:srgbClr val="E20084">
              <a:alpha val="7411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矩形 5"/>
          <p:cNvSpPr/>
          <p:nvPr userDrawn="1"/>
        </p:nvSpPr>
        <p:spPr>
          <a:xfrm>
            <a:off x="1712913" y="476250"/>
            <a:ext cx="10482262" cy="576263"/>
          </a:xfrm>
          <a:prstGeom prst="rect">
            <a:avLst/>
          </a:prstGeom>
          <a:solidFill>
            <a:srgbClr val="FB00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直角三角形 6"/>
          <p:cNvSpPr/>
          <p:nvPr userDrawn="1"/>
        </p:nvSpPr>
        <p:spPr>
          <a:xfrm>
            <a:off x="1281113" y="476250"/>
            <a:ext cx="303212" cy="576263"/>
          </a:xfrm>
          <a:prstGeom prst="rtTriangle">
            <a:avLst/>
          </a:prstGeom>
          <a:solidFill>
            <a:srgbClr val="E20084">
              <a:alpha val="7411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直角三角形 7"/>
          <p:cNvSpPr/>
          <p:nvPr userDrawn="1"/>
        </p:nvSpPr>
        <p:spPr>
          <a:xfrm flipH="1" flipV="1">
            <a:off x="1406525" y="476250"/>
            <a:ext cx="306388" cy="576263"/>
          </a:xfrm>
          <a:prstGeom prst="rtTriangle">
            <a:avLst/>
          </a:prstGeom>
          <a:solidFill>
            <a:srgbClr val="FB00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TextBox 15"/>
          <p:cNvSpPr txBox="1"/>
          <p:nvPr userDrawn="1"/>
        </p:nvSpPr>
        <p:spPr>
          <a:xfrm>
            <a:off x="11091863" y="620713"/>
            <a:ext cx="974725" cy="3365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>
                <a:solidFill>
                  <a:schemeClr val="bg1"/>
                </a:solidFill>
                <a:latin typeface="+mn-lt"/>
                <a:ea typeface="+mn-ea"/>
              </a:rPr>
              <a:t>—  </a:t>
            </a:r>
            <a:fld id="{8610622F-BD1E-4213-837E-7126E46DBBC1}" type="slidenum">
              <a:rPr lang="zh-CN" altLang="en-US" sz="1600" dirty="0">
                <a:solidFill>
                  <a:schemeClr val="bg1"/>
                </a:solidFill>
                <a:latin typeface="+mn-lt"/>
                <a:ea typeface="+mn-ea"/>
              </a:rPr>
              <a:t>‹#›</a:t>
            </a:fld>
            <a:r>
              <a:rPr lang="zh-CN" altLang="en-US" sz="1600" dirty="0">
                <a:solidFill>
                  <a:schemeClr val="bg1"/>
                </a:solidFill>
                <a:latin typeface="+mn-lt"/>
                <a:ea typeface="+mn-ea"/>
              </a:rPr>
              <a:t> </a:t>
            </a:r>
            <a:r>
              <a:rPr lang="en-US" altLang="zh-CN" sz="1600" dirty="0">
                <a:solidFill>
                  <a:schemeClr val="bg1"/>
                </a:solidFill>
                <a:latin typeface="+mn-lt"/>
                <a:ea typeface="+mn-ea"/>
              </a:rPr>
              <a:t>—</a:t>
            </a:r>
            <a:r>
              <a:rPr lang="zh-CN" altLang="en-US" sz="1600" dirty="0">
                <a:solidFill>
                  <a:schemeClr val="bg1"/>
                </a:solidFill>
                <a:latin typeface="+mn-lt"/>
                <a:ea typeface="+mn-ea"/>
              </a:rPr>
              <a:t> 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1"/>
          <p:cNvSpPr/>
          <p:nvPr userDrawn="1"/>
        </p:nvSpPr>
        <p:spPr>
          <a:xfrm>
            <a:off x="0" y="0"/>
            <a:ext cx="12195175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3"/>
          <p:cNvSpPr/>
          <p:nvPr userDrawn="1"/>
        </p:nvSpPr>
        <p:spPr>
          <a:xfrm>
            <a:off x="0" y="0"/>
            <a:ext cx="12195175" cy="6858000"/>
          </a:xfrm>
          <a:prstGeom prst="rect">
            <a:avLst/>
          </a:prstGeom>
          <a:gradFill>
            <a:gsLst>
              <a:gs pos="0">
                <a:srgbClr val="F1F1E5"/>
              </a:gs>
              <a:gs pos="74000">
                <a:srgbClr val="F7F7ED"/>
              </a:gs>
              <a:gs pos="83000">
                <a:srgbClr val="F8F8EE"/>
              </a:gs>
              <a:gs pos="100000">
                <a:srgbClr val="F9F9EF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矩形 1"/>
          <p:cNvSpPr/>
          <p:nvPr userDrawn="1"/>
        </p:nvSpPr>
        <p:spPr>
          <a:xfrm>
            <a:off x="-1588" y="6505575"/>
            <a:ext cx="12198351" cy="95250"/>
          </a:xfrm>
          <a:prstGeom prst="rect">
            <a:avLst/>
          </a:prstGeom>
          <a:gradFill>
            <a:gsLst>
              <a:gs pos="0">
                <a:srgbClr val="E20084"/>
              </a:gs>
              <a:gs pos="100000">
                <a:srgbClr val="FB0024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TextBox 7"/>
          <p:cNvSpPr txBox="1">
            <a:spLocks noChangeArrowheads="1"/>
          </p:cNvSpPr>
          <p:nvPr userDrawn="1"/>
        </p:nvSpPr>
        <p:spPr bwMode="auto">
          <a:xfrm>
            <a:off x="9626600" y="6269038"/>
            <a:ext cx="901700" cy="519112"/>
          </a:xfrm>
          <a:prstGeom prst="rect">
            <a:avLst/>
          </a:prstGeom>
          <a:solidFill>
            <a:srgbClr val="F7F7ED"/>
          </a:solidFill>
          <a:ln>
            <a:noFill/>
          </a:ln>
        </p:spPr>
        <p:txBody>
          <a:bodyPr wrap="none" lIns="102870" tIns="51435" rIns="102870" bIns="51435">
            <a:spAutoFit/>
          </a:bodyPr>
          <a:lstStyle>
            <a:lvl1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02870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02870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02870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02870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700" dirty="0" smtClean="0">
                <a:solidFill>
                  <a:srgbClr val="FB0024"/>
                </a:solidFill>
                <a:latin typeface="Impact" panose="020B0806030902050204" pitchFamily="34" charset="0"/>
              </a:rPr>
              <a:t>LOGO</a:t>
            </a:r>
            <a:endParaRPr lang="zh-CN" altLang="en-US" sz="2700" dirty="0" smtClean="0">
              <a:solidFill>
                <a:srgbClr val="FB0024"/>
              </a:solidFill>
              <a:latin typeface="Impact" panose="020B0806030902050204" pitchFamily="34" charset="0"/>
            </a:endParaRPr>
          </a:p>
        </p:txBody>
      </p:sp>
      <p:sp>
        <p:nvSpPr>
          <p:cNvPr id="5" name="矩形 4"/>
          <p:cNvSpPr/>
          <p:nvPr userDrawn="1"/>
        </p:nvSpPr>
        <p:spPr>
          <a:xfrm>
            <a:off x="0" y="476250"/>
            <a:ext cx="1281113" cy="576263"/>
          </a:xfrm>
          <a:prstGeom prst="rect">
            <a:avLst/>
          </a:prstGeom>
          <a:solidFill>
            <a:srgbClr val="E20084">
              <a:alpha val="7411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矩形 5"/>
          <p:cNvSpPr/>
          <p:nvPr userDrawn="1"/>
        </p:nvSpPr>
        <p:spPr>
          <a:xfrm>
            <a:off x="1712913" y="476250"/>
            <a:ext cx="10482262" cy="576263"/>
          </a:xfrm>
          <a:prstGeom prst="rect">
            <a:avLst/>
          </a:prstGeom>
          <a:solidFill>
            <a:srgbClr val="FB00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直角三角形 6"/>
          <p:cNvSpPr/>
          <p:nvPr userDrawn="1"/>
        </p:nvSpPr>
        <p:spPr>
          <a:xfrm>
            <a:off x="1281113" y="476250"/>
            <a:ext cx="303212" cy="576263"/>
          </a:xfrm>
          <a:prstGeom prst="rtTriangle">
            <a:avLst/>
          </a:prstGeom>
          <a:solidFill>
            <a:srgbClr val="E20084">
              <a:alpha val="7411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直角三角形 7"/>
          <p:cNvSpPr/>
          <p:nvPr userDrawn="1"/>
        </p:nvSpPr>
        <p:spPr>
          <a:xfrm flipH="1" flipV="1">
            <a:off x="1406525" y="476250"/>
            <a:ext cx="306388" cy="576263"/>
          </a:xfrm>
          <a:prstGeom prst="rtTriangle">
            <a:avLst/>
          </a:prstGeom>
          <a:solidFill>
            <a:srgbClr val="FB00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TextBox 15"/>
          <p:cNvSpPr txBox="1"/>
          <p:nvPr userDrawn="1"/>
        </p:nvSpPr>
        <p:spPr>
          <a:xfrm>
            <a:off x="11091863" y="620713"/>
            <a:ext cx="974725" cy="3365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>
                <a:solidFill>
                  <a:schemeClr val="bg1"/>
                </a:solidFill>
                <a:latin typeface="+mn-lt"/>
                <a:ea typeface="+mn-ea"/>
              </a:rPr>
              <a:t>—  </a:t>
            </a:r>
            <a:fld id="{D0C524B7-56B2-4532-B0FB-90CCAE44DB0A}" type="slidenum">
              <a:rPr lang="zh-CN" altLang="en-US" sz="1600" dirty="0">
                <a:solidFill>
                  <a:schemeClr val="bg1"/>
                </a:solidFill>
                <a:latin typeface="+mn-lt"/>
                <a:ea typeface="+mn-ea"/>
              </a:rPr>
              <a:t>‹#›</a:t>
            </a:fld>
            <a:r>
              <a:rPr lang="zh-CN" altLang="en-US" sz="1600" dirty="0">
                <a:solidFill>
                  <a:schemeClr val="bg1"/>
                </a:solidFill>
                <a:latin typeface="+mn-lt"/>
                <a:ea typeface="+mn-ea"/>
              </a:rPr>
              <a:t> </a:t>
            </a:r>
            <a:r>
              <a:rPr lang="en-US" altLang="zh-CN" sz="1600" dirty="0">
                <a:solidFill>
                  <a:schemeClr val="bg1"/>
                </a:solidFill>
                <a:latin typeface="+mn-lt"/>
                <a:ea typeface="+mn-ea"/>
              </a:rPr>
              <a:t>—</a:t>
            </a:r>
            <a:r>
              <a:rPr lang="zh-CN" altLang="en-US" sz="1600" dirty="0">
                <a:solidFill>
                  <a:schemeClr val="bg1"/>
                </a:solidFill>
                <a:latin typeface="+mn-lt"/>
                <a:ea typeface="+mn-ea"/>
              </a:rPr>
              <a:t> 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6"/>
          <p:cNvSpPr/>
          <p:nvPr userDrawn="1"/>
        </p:nvSpPr>
        <p:spPr>
          <a:xfrm>
            <a:off x="0" y="0"/>
            <a:ext cx="12195175" cy="6858000"/>
          </a:xfrm>
          <a:prstGeom prst="rect">
            <a:avLst/>
          </a:prstGeom>
          <a:gradFill>
            <a:gsLst>
              <a:gs pos="0">
                <a:srgbClr val="F1F1E5"/>
              </a:gs>
              <a:gs pos="74000">
                <a:srgbClr val="F7F7ED"/>
              </a:gs>
              <a:gs pos="83000">
                <a:srgbClr val="F8F8EE"/>
              </a:gs>
              <a:gs pos="100000">
                <a:srgbClr val="F9F9EF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7"/>
          <p:cNvSpPr/>
          <p:nvPr userDrawn="1"/>
        </p:nvSpPr>
        <p:spPr>
          <a:xfrm>
            <a:off x="-1588" y="976313"/>
            <a:ext cx="12198351" cy="95250"/>
          </a:xfrm>
          <a:prstGeom prst="rect">
            <a:avLst/>
          </a:prstGeom>
          <a:gradFill>
            <a:gsLst>
              <a:gs pos="0">
                <a:srgbClr val="E20084"/>
              </a:gs>
              <a:gs pos="100000">
                <a:srgbClr val="FB0024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TextBox 7"/>
          <p:cNvSpPr txBox="1">
            <a:spLocks noChangeArrowheads="1"/>
          </p:cNvSpPr>
          <p:nvPr userDrawn="1"/>
        </p:nvSpPr>
        <p:spPr bwMode="auto">
          <a:xfrm>
            <a:off x="9626600" y="752475"/>
            <a:ext cx="901700" cy="519113"/>
          </a:xfrm>
          <a:prstGeom prst="rect">
            <a:avLst/>
          </a:prstGeom>
          <a:solidFill>
            <a:srgbClr val="F2F2E6"/>
          </a:solidFill>
          <a:ln>
            <a:noFill/>
          </a:ln>
        </p:spPr>
        <p:txBody>
          <a:bodyPr wrap="none" lIns="102870" tIns="51435" rIns="102870" bIns="51435">
            <a:spAutoFit/>
          </a:bodyPr>
          <a:lstStyle>
            <a:lvl1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02870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02870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02870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02870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700" dirty="0" smtClean="0">
                <a:solidFill>
                  <a:srgbClr val="FB0024"/>
                </a:solidFill>
                <a:latin typeface="Impact" panose="020B0806030902050204" pitchFamily="34" charset="0"/>
              </a:rPr>
              <a:t>LOGO</a:t>
            </a:r>
            <a:endParaRPr lang="zh-CN" altLang="en-US" sz="2700" dirty="0" smtClean="0">
              <a:solidFill>
                <a:srgbClr val="FB0024"/>
              </a:solidFill>
              <a:latin typeface="Impact" panose="020B0806030902050204" pitchFamily="34" charset="0"/>
            </a:endParaRPr>
          </a:p>
        </p:txBody>
      </p:sp>
      <p:sp>
        <p:nvSpPr>
          <p:cNvPr id="13" name="TextBox 3"/>
          <p:cNvSpPr txBox="1"/>
          <p:nvPr userDrawn="1"/>
        </p:nvSpPr>
        <p:spPr>
          <a:xfrm>
            <a:off x="828675" y="404813"/>
            <a:ext cx="1452563" cy="5222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目录页</a:t>
            </a:r>
          </a:p>
        </p:txBody>
      </p:sp>
      <p:sp>
        <p:nvSpPr>
          <p:cNvPr id="14" name="矩形 24"/>
          <p:cNvSpPr>
            <a:spLocks noChangeArrowheads="1"/>
          </p:cNvSpPr>
          <p:nvPr userDrawn="1"/>
        </p:nvSpPr>
        <p:spPr bwMode="auto">
          <a:xfrm>
            <a:off x="2136775" y="558800"/>
            <a:ext cx="2447925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b="1" dirty="0">
                <a:solidFill>
                  <a:srgbClr val="FFC000"/>
                </a:solidFill>
                <a:latin typeface="+mn-lt"/>
                <a:ea typeface="微软雅黑" panose="020B0503020204020204" pitchFamily="34" charset="-122"/>
                <a:cs typeface="Arial Unicode MS" pitchFamily="34" charset="-122"/>
              </a:rPr>
              <a:t>CONTENTS PAGE</a:t>
            </a:r>
          </a:p>
        </p:txBody>
      </p:sp>
      <p:sp>
        <p:nvSpPr>
          <p:cNvPr id="15" name="TextBox 15"/>
          <p:cNvSpPr txBox="1"/>
          <p:nvPr userDrawn="1"/>
        </p:nvSpPr>
        <p:spPr>
          <a:xfrm>
            <a:off x="11091863" y="6330950"/>
            <a:ext cx="974725" cy="3365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</a:rPr>
              <a:t>—  </a:t>
            </a:r>
            <a:fld id="{00C4492A-255D-43FA-8757-77A9901DB74C}" type="slidenum"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</a:rPr>
              <a:t>‹#›</a:t>
            </a:fld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</a:rPr>
              <a:t> </a:t>
            </a: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</a:rPr>
              <a:t>—</a:t>
            </a: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</a:rPr>
              <a:t> 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3"/>
          <p:cNvSpPr/>
          <p:nvPr userDrawn="1"/>
        </p:nvSpPr>
        <p:spPr>
          <a:xfrm>
            <a:off x="0" y="0"/>
            <a:ext cx="12195175" cy="6858000"/>
          </a:xfrm>
          <a:prstGeom prst="rect">
            <a:avLst/>
          </a:prstGeom>
          <a:gradFill>
            <a:gsLst>
              <a:gs pos="0">
                <a:srgbClr val="F1F1E5"/>
              </a:gs>
              <a:gs pos="74000">
                <a:srgbClr val="F7F7ED"/>
              </a:gs>
              <a:gs pos="83000">
                <a:srgbClr val="F8F8EE"/>
              </a:gs>
              <a:gs pos="100000">
                <a:srgbClr val="F9F9EF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矩形 1"/>
          <p:cNvSpPr/>
          <p:nvPr userDrawn="1"/>
        </p:nvSpPr>
        <p:spPr>
          <a:xfrm>
            <a:off x="-1588" y="6505575"/>
            <a:ext cx="12198351" cy="95250"/>
          </a:xfrm>
          <a:prstGeom prst="rect">
            <a:avLst/>
          </a:prstGeom>
          <a:gradFill>
            <a:gsLst>
              <a:gs pos="0">
                <a:srgbClr val="E20084"/>
              </a:gs>
              <a:gs pos="100000">
                <a:srgbClr val="FB0024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TextBox 7"/>
          <p:cNvSpPr txBox="1">
            <a:spLocks noChangeArrowheads="1"/>
          </p:cNvSpPr>
          <p:nvPr userDrawn="1"/>
        </p:nvSpPr>
        <p:spPr bwMode="auto">
          <a:xfrm>
            <a:off x="9626600" y="6269038"/>
            <a:ext cx="901700" cy="519112"/>
          </a:xfrm>
          <a:prstGeom prst="rect">
            <a:avLst/>
          </a:prstGeom>
          <a:solidFill>
            <a:srgbClr val="F7F7ED"/>
          </a:solidFill>
          <a:ln>
            <a:noFill/>
          </a:ln>
        </p:spPr>
        <p:txBody>
          <a:bodyPr wrap="none" lIns="102870" tIns="51435" rIns="102870" bIns="51435">
            <a:spAutoFit/>
          </a:bodyPr>
          <a:lstStyle>
            <a:lvl1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02870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02870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02870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02870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700" dirty="0" smtClean="0">
                <a:solidFill>
                  <a:srgbClr val="FB0024"/>
                </a:solidFill>
                <a:latin typeface="Impact" panose="020B0806030902050204" pitchFamily="34" charset="0"/>
              </a:rPr>
              <a:t>LOGO</a:t>
            </a:r>
            <a:endParaRPr lang="zh-CN" altLang="en-US" sz="2700" dirty="0" smtClean="0">
              <a:solidFill>
                <a:srgbClr val="FB0024"/>
              </a:solidFill>
              <a:latin typeface="Impact" panose="020B0806030902050204" pitchFamily="34" charset="0"/>
            </a:endParaRPr>
          </a:p>
        </p:txBody>
      </p:sp>
      <p:sp>
        <p:nvSpPr>
          <p:cNvPr id="5" name="矩形 4"/>
          <p:cNvSpPr/>
          <p:nvPr userDrawn="1"/>
        </p:nvSpPr>
        <p:spPr>
          <a:xfrm>
            <a:off x="0" y="476250"/>
            <a:ext cx="1281113" cy="576263"/>
          </a:xfrm>
          <a:prstGeom prst="rect">
            <a:avLst/>
          </a:prstGeom>
          <a:solidFill>
            <a:srgbClr val="E20084">
              <a:alpha val="7411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矩形 5"/>
          <p:cNvSpPr/>
          <p:nvPr userDrawn="1"/>
        </p:nvSpPr>
        <p:spPr>
          <a:xfrm>
            <a:off x="1712913" y="476250"/>
            <a:ext cx="10482262" cy="576263"/>
          </a:xfrm>
          <a:prstGeom prst="rect">
            <a:avLst/>
          </a:prstGeom>
          <a:solidFill>
            <a:srgbClr val="FB00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直角三角形 6"/>
          <p:cNvSpPr/>
          <p:nvPr userDrawn="1"/>
        </p:nvSpPr>
        <p:spPr>
          <a:xfrm>
            <a:off x="1281113" y="476250"/>
            <a:ext cx="303212" cy="576263"/>
          </a:xfrm>
          <a:prstGeom prst="rtTriangle">
            <a:avLst/>
          </a:prstGeom>
          <a:solidFill>
            <a:srgbClr val="E20084">
              <a:alpha val="7411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直角三角形 7"/>
          <p:cNvSpPr/>
          <p:nvPr userDrawn="1"/>
        </p:nvSpPr>
        <p:spPr>
          <a:xfrm flipH="1" flipV="1">
            <a:off x="1406525" y="476250"/>
            <a:ext cx="306388" cy="576263"/>
          </a:xfrm>
          <a:prstGeom prst="rtTriangle">
            <a:avLst/>
          </a:prstGeom>
          <a:solidFill>
            <a:srgbClr val="FB00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TextBox 15"/>
          <p:cNvSpPr txBox="1"/>
          <p:nvPr userDrawn="1"/>
        </p:nvSpPr>
        <p:spPr>
          <a:xfrm>
            <a:off x="11091863" y="620713"/>
            <a:ext cx="974725" cy="3365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>
                <a:solidFill>
                  <a:schemeClr val="bg1"/>
                </a:solidFill>
                <a:latin typeface="+mn-lt"/>
                <a:ea typeface="+mn-ea"/>
              </a:rPr>
              <a:t>—  </a:t>
            </a:r>
            <a:fld id="{C5AA71FF-3C86-4218-83F9-209FA9F396EF}" type="slidenum">
              <a:rPr lang="zh-CN" altLang="en-US" sz="1600" dirty="0">
                <a:solidFill>
                  <a:schemeClr val="bg1"/>
                </a:solidFill>
                <a:latin typeface="+mn-lt"/>
                <a:ea typeface="+mn-ea"/>
              </a:rPr>
              <a:t>‹#›</a:t>
            </a:fld>
            <a:r>
              <a:rPr lang="zh-CN" altLang="en-US" sz="1600" dirty="0">
                <a:solidFill>
                  <a:schemeClr val="bg1"/>
                </a:solidFill>
                <a:latin typeface="+mn-lt"/>
                <a:ea typeface="+mn-ea"/>
              </a:rPr>
              <a:t> </a:t>
            </a:r>
            <a:r>
              <a:rPr lang="en-US" altLang="zh-CN" sz="1600" dirty="0">
                <a:solidFill>
                  <a:schemeClr val="bg1"/>
                </a:solidFill>
                <a:latin typeface="+mn-lt"/>
                <a:ea typeface="+mn-ea"/>
              </a:rPr>
              <a:t>—</a:t>
            </a:r>
            <a:r>
              <a:rPr lang="zh-CN" altLang="en-US" sz="1600" dirty="0">
                <a:solidFill>
                  <a:schemeClr val="bg1"/>
                </a:solidFill>
                <a:latin typeface="+mn-lt"/>
                <a:ea typeface="+mn-ea"/>
              </a:rPr>
              <a:t> 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6"/>
          <p:cNvSpPr/>
          <p:nvPr userDrawn="1"/>
        </p:nvSpPr>
        <p:spPr>
          <a:xfrm>
            <a:off x="0" y="0"/>
            <a:ext cx="12195175" cy="6858000"/>
          </a:xfrm>
          <a:prstGeom prst="rect">
            <a:avLst/>
          </a:prstGeom>
          <a:gradFill>
            <a:gsLst>
              <a:gs pos="0">
                <a:srgbClr val="F1F1E5"/>
              </a:gs>
              <a:gs pos="74000">
                <a:srgbClr val="F7F7ED"/>
              </a:gs>
              <a:gs pos="83000">
                <a:srgbClr val="F8F8EE"/>
              </a:gs>
              <a:gs pos="100000">
                <a:srgbClr val="F9F9EF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7"/>
          <p:cNvSpPr/>
          <p:nvPr userDrawn="1"/>
        </p:nvSpPr>
        <p:spPr>
          <a:xfrm>
            <a:off x="-1588" y="976313"/>
            <a:ext cx="12198351" cy="95250"/>
          </a:xfrm>
          <a:prstGeom prst="rect">
            <a:avLst/>
          </a:prstGeom>
          <a:gradFill>
            <a:gsLst>
              <a:gs pos="0">
                <a:srgbClr val="E20084"/>
              </a:gs>
              <a:gs pos="100000">
                <a:srgbClr val="FB0024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TextBox 7"/>
          <p:cNvSpPr txBox="1">
            <a:spLocks noChangeArrowheads="1"/>
          </p:cNvSpPr>
          <p:nvPr userDrawn="1"/>
        </p:nvSpPr>
        <p:spPr bwMode="auto">
          <a:xfrm>
            <a:off x="9626600" y="765175"/>
            <a:ext cx="901700" cy="519113"/>
          </a:xfrm>
          <a:prstGeom prst="rect">
            <a:avLst/>
          </a:prstGeom>
          <a:solidFill>
            <a:srgbClr val="F2F2E6"/>
          </a:solidFill>
          <a:ln>
            <a:noFill/>
          </a:ln>
        </p:spPr>
        <p:txBody>
          <a:bodyPr wrap="none" lIns="102870" tIns="51435" rIns="102870" bIns="51435">
            <a:spAutoFit/>
          </a:bodyPr>
          <a:lstStyle>
            <a:lvl1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02870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02870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02870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02870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700" dirty="0" smtClean="0">
                <a:solidFill>
                  <a:srgbClr val="FB0024"/>
                </a:solidFill>
                <a:latin typeface="Impact" panose="020B0806030902050204" pitchFamily="34" charset="0"/>
              </a:rPr>
              <a:t>LOGO</a:t>
            </a:r>
            <a:endParaRPr lang="zh-CN" altLang="en-US" sz="2700" dirty="0" smtClean="0">
              <a:solidFill>
                <a:srgbClr val="FB0024"/>
              </a:solidFill>
              <a:latin typeface="Impact" panose="020B0806030902050204" pitchFamily="34" charset="0"/>
            </a:endParaRPr>
          </a:p>
        </p:txBody>
      </p:sp>
      <p:sp>
        <p:nvSpPr>
          <p:cNvPr id="13" name="TextBox 3"/>
          <p:cNvSpPr txBox="1"/>
          <p:nvPr userDrawn="1"/>
        </p:nvSpPr>
        <p:spPr>
          <a:xfrm>
            <a:off x="828675" y="404813"/>
            <a:ext cx="1452563" cy="5222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过渡页</a:t>
            </a:r>
          </a:p>
        </p:txBody>
      </p:sp>
      <p:sp>
        <p:nvSpPr>
          <p:cNvPr id="14" name="矩形 24"/>
          <p:cNvSpPr>
            <a:spLocks noChangeArrowheads="1"/>
          </p:cNvSpPr>
          <p:nvPr userDrawn="1"/>
        </p:nvSpPr>
        <p:spPr bwMode="auto">
          <a:xfrm>
            <a:off x="2136775" y="558800"/>
            <a:ext cx="2447925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b="1" dirty="0">
                <a:solidFill>
                  <a:srgbClr val="FFC000"/>
                </a:solidFill>
                <a:latin typeface="+mn-lt"/>
                <a:ea typeface="微软雅黑" panose="020B0503020204020204" pitchFamily="34" charset="-122"/>
                <a:cs typeface="Arial Unicode MS" pitchFamily="34" charset="-122"/>
              </a:rPr>
              <a:t>TRANSITION PAGE</a:t>
            </a:r>
            <a:endParaRPr lang="zh-CN" altLang="en-US" b="1" dirty="0">
              <a:solidFill>
                <a:srgbClr val="FFC000"/>
              </a:solidFill>
              <a:latin typeface="+mn-lt"/>
              <a:ea typeface="微软雅黑" panose="020B0503020204020204" pitchFamily="34" charset="-122"/>
              <a:cs typeface="Arial Unicode MS" pitchFamily="34" charset="-122"/>
            </a:endParaRPr>
          </a:p>
        </p:txBody>
      </p:sp>
      <p:sp>
        <p:nvSpPr>
          <p:cNvPr id="15" name="TextBox 15"/>
          <p:cNvSpPr txBox="1"/>
          <p:nvPr userDrawn="1"/>
        </p:nvSpPr>
        <p:spPr>
          <a:xfrm>
            <a:off x="11091863" y="6330950"/>
            <a:ext cx="974725" cy="3365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</a:rPr>
              <a:t>—  </a:t>
            </a:r>
            <a:fld id="{27A7EDAA-7B36-4A62-9FA7-D351D6378F26}" type="slidenum"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</a:rPr>
              <a:t>‹#›</a:t>
            </a:fld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</a:rPr>
              <a:t> </a:t>
            </a: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</a:rPr>
              <a:t>—</a:t>
            </a: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</a:rPr>
              <a:t> 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过渡页1">
    <p:bg>
      <p:bgPr>
        <a:blipFill dpi="0" rotWithShape="1">
          <a:blip r:embed="rId2" cstate="print">
            <a:lum/>
          </a:blip>
          <a:srcRect/>
          <a:stretch>
            <a:fillRect t="-39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3"/>
          <p:cNvSpPr/>
          <p:nvPr userDrawn="1"/>
        </p:nvSpPr>
        <p:spPr>
          <a:xfrm>
            <a:off x="0" y="0"/>
            <a:ext cx="12195175" cy="6858000"/>
          </a:xfrm>
          <a:prstGeom prst="rect">
            <a:avLst/>
          </a:prstGeom>
          <a:gradFill>
            <a:gsLst>
              <a:gs pos="0">
                <a:srgbClr val="F1F1E5"/>
              </a:gs>
              <a:gs pos="74000">
                <a:srgbClr val="F7F7ED"/>
              </a:gs>
              <a:gs pos="83000">
                <a:srgbClr val="F8F8EE"/>
              </a:gs>
              <a:gs pos="100000">
                <a:srgbClr val="F9F9EF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矩形 1"/>
          <p:cNvSpPr/>
          <p:nvPr userDrawn="1"/>
        </p:nvSpPr>
        <p:spPr>
          <a:xfrm>
            <a:off x="-1588" y="6505575"/>
            <a:ext cx="12198351" cy="95250"/>
          </a:xfrm>
          <a:prstGeom prst="rect">
            <a:avLst/>
          </a:prstGeom>
          <a:gradFill>
            <a:gsLst>
              <a:gs pos="0">
                <a:srgbClr val="E20084"/>
              </a:gs>
              <a:gs pos="100000">
                <a:srgbClr val="FB0024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TextBox 7"/>
          <p:cNvSpPr txBox="1">
            <a:spLocks noChangeArrowheads="1"/>
          </p:cNvSpPr>
          <p:nvPr userDrawn="1"/>
        </p:nvSpPr>
        <p:spPr bwMode="auto">
          <a:xfrm>
            <a:off x="9626600" y="6269038"/>
            <a:ext cx="901700" cy="519112"/>
          </a:xfrm>
          <a:prstGeom prst="rect">
            <a:avLst/>
          </a:prstGeom>
          <a:solidFill>
            <a:srgbClr val="F7F7ED"/>
          </a:solidFill>
          <a:ln>
            <a:noFill/>
          </a:ln>
        </p:spPr>
        <p:txBody>
          <a:bodyPr wrap="none" lIns="102870" tIns="51435" rIns="102870" bIns="51435">
            <a:spAutoFit/>
          </a:bodyPr>
          <a:lstStyle>
            <a:lvl1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02870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02870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02870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02870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700" dirty="0" smtClean="0">
                <a:solidFill>
                  <a:srgbClr val="FB0024"/>
                </a:solidFill>
                <a:latin typeface="Impact" panose="020B0806030902050204" pitchFamily="34" charset="0"/>
              </a:rPr>
              <a:t>LOGO</a:t>
            </a:r>
            <a:endParaRPr lang="zh-CN" altLang="en-US" sz="2700" dirty="0" smtClean="0">
              <a:solidFill>
                <a:srgbClr val="FB0024"/>
              </a:solidFill>
              <a:latin typeface="Impact" panose="020B0806030902050204" pitchFamily="34" charset="0"/>
            </a:endParaRPr>
          </a:p>
        </p:txBody>
      </p:sp>
      <p:sp>
        <p:nvSpPr>
          <p:cNvPr id="5" name="矩形 4"/>
          <p:cNvSpPr/>
          <p:nvPr userDrawn="1"/>
        </p:nvSpPr>
        <p:spPr>
          <a:xfrm>
            <a:off x="0" y="476250"/>
            <a:ext cx="1281113" cy="576263"/>
          </a:xfrm>
          <a:prstGeom prst="rect">
            <a:avLst/>
          </a:prstGeom>
          <a:solidFill>
            <a:srgbClr val="E20084">
              <a:alpha val="7411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矩形 5"/>
          <p:cNvSpPr/>
          <p:nvPr userDrawn="1"/>
        </p:nvSpPr>
        <p:spPr>
          <a:xfrm>
            <a:off x="1712913" y="476250"/>
            <a:ext cx="10482262" cy="576263"/>
          </a:xfrm>
          <a:prstGeom prst="rect">
            <a:avLst/>
          </a:prstGeom>
          <a:solidFill>
            <a:srgbClr val="FB00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直角三角形 6"/>
          <p:cNvSpPr/>
          <p:nvPr userDrawn="1"/>
        </p:nvSpPr>
        <p:spPr>
          <a:xfrm>
            <a:off x="1281113" y="476250"/>
            <a:ext cx="303212" cy="576263"/>
          </a:xfrm>
          <a:prstGeom prst="rtTriangle">
            <a:avLst/>
          </a:prstGeom>
          <a:solidFill>
            <a:srgbClr val="E20084">
              <a:alpha val="7411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直角三角形 7"/>
          <p:cNvSpPr/>
          <p:nvPr userDrawn="1"/>
        </p:nvSpPr>
        <p:spPr>
          <a:xfrm flipH="1" flipV="1">
            <a:off x="1406525" y="476250"/>
            <a:ext cx="306388" cy="576263"/>
          </a:xfrm>
          <a:prstGeom prst="rtTriangle">
            <a:avLst/>
          </a:prstGeom>
          <a:solidFill>
            <a:srgbClr val="FB00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TextBox 15"/>
          <p:cNvSpPr txBox="1"/>
          <p:nvPr userDrawn="1"/>
        </p:nvSpPr>
        <p:spPr>
          <a:xfrm>
            <a:off x="11091863" y="620713"/>
            <a:ext cx="974725" cy="3365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>
                <a:solidFill>
                  <a:schemeClr val="bg1"/>
                </a:solidFill>
                <a:latin typeface="+mn-lt"/>
                <a:ea typeface="+mn-ea"/>
              </a:rPr>
              <a:t>—  </a:t>
            </a:r>
            <a:fld id="{0235D44E-6FE2-4190-8447-CD4D90CE1E10}" type="slidenum">
              <a:rPr lang="zh-CN" altLang="en-US" sz="1600" dirty="0">
                <a:solidFill>
                  <a:schemeClr val="bg1"/>
                </a:solidFill>
                <a:latin typeface="+mn-lt"/>
                <a:ea typeface="+mn-ea"/>
              </a:rPr>
              <a:t>‹#›</a:t>
            </a:fld>
            <a:r>
              <a:rPr lang="zh-CN" altLang="en-US" sz="1600" dirty="0">
                <a:solidFill>
                  <a:schemeClr val="bg1"/>
                </a:solidFill>
                <a:latin typeface="+mn-lt"/>
                <a:ea typeface="+mn-ea"/>
              </a:rPr>
              <a:t> </a:t>
            </a:r>
            <a:r>
              <a:rPr lang="en-US" altLang="zh-CN" sz="1600" dirty="0">
                <a:solidFill>
                  <a:schemeClr val="bg1"/>
                </a:solidFill>
                <a:latin typeface="+mn-lt"/>
                <a:ea typeface="+mn-ea"/>
              </a:rPr>
              <a:t>—</a:t>
            </a:r>
            <a:r>
              <a:rPr lang="zh-CN" altLang="en-US" sz="1600" dirty="0">
                <a:solidFill>
                  <a:schemeClr val="bg1"/>
                </a:solidFill>
                <a:latin typeface="+mn-lt"/>
                <a:ea typeface="+mn-ea"/>
              </a:rPr>
              <a:t> 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1"/>
          <p:cNvSpPr/>
          <p:nvPr userDrawn="1"/>
        </p:nvSpPr>
        <p:spPr>
          <a:xfrm>
            <a:off x="0" y="576263"/>
            <a:ext cx="1489075" cy="36988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第一章</a:t>
            </a:r>
          </a:p>
        </p:txBody>
      </p:sp>
      <p:sp>
        <p:nvSpPr>
          <p:cNvPr id="11" name="TextBox 2"/>
          <p:cNvSpPr txBox="1"/>
          <p:nvPr userDrawn="1"/>
        </p:nvSpPr>
        <p:spPr>
          <a:xfrm>
            <a:off x="1776413" y="561975"/>
            <a:ext cx="3529012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执行力知识概述</a:t>
            </a:r>
          </a:p>
        </p:txBody>
      </p:sp>
    </p:spTree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过渡页1">
    <p:bg>
      <p:bgPr>
        <a:blipFill dpi="0" rotWithShape="1">
          <a:blip r:embed="rId2" cstate="print">
            <a:lum/>
          </a:blip>
          <a:srcRect/>
          <a:stretch>
            <a:fillRect t="-39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3"/>
          <p:cNvSpPr/>
          <p:nvPr userDrawn="1"/>
        </p:nvSpPr>
        <p:spPr>
          <a:xfrm>
            <a:off x="0" y="0"/>
            <a:ext cx="12195175" cy="6858000"/>
          </a:xfrm>
          <a:prstGeom prst="rect">
            <a:avLst/>
          </a:prstGeom>
          <a:gradFill>
            <a:gsLst>
              <a:gs pos="0">
                <a:srgbClr val="F1F1E5"/>
              </a:gs>
              <a:gs pos="74000">
                <a:srgbClr val="F7F7ED"/>
              </a:gs>
              <a:gs pos="83000">
                <a:srgbClr val="F8F8EE"/>
              </a:gs>
              <a:gs pos="100000">
                <a:srgbClr val="F9F9EF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矩形 1"/>
          <p:cNvSpPr/>
          <p:nvPr userDrawn="1"/>
        </p:nvSpPr>
        <p:spPr>
          <a:xfrm>
            <a:off x="-1588" y="6505575"/>
            <a:ext cx="12198351" cy="95250"/>
          </a:xfrm>
          <a:prstGeom prst="rect">
            <a:avLst/>
          </a:prstGeom>
          <a:gradFill>
            <a:gsLst>
              <a:gs pos="0">
                <a:srgbClr val="E20084"/>
              </a:gs>
              <a:gs pos="100000">
                <a:srgbClr val="FB0024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TextBox 7"/>
          <p:cNvSpPr txBox="1">
            <a:spLocks noChangeArrowheads="1"/>
          </p:cNvSpPr>
          <p:nvPr userDrawn="1"/>
        </p:nvSpPr>
        <p:spPr bwMode="auto">
          <a:xfrm>
            <a:off x="9626600" y="6269038"/>
            <a:ext cx="901700" cy="519112"/>
          </a:xfrm>
          <a:prstGeom prst="rect">
            <a:avLst/>
          </a:prstGeom>
          <a:solidFill>
            <a:srgbClr val="F7F7ED"/>
          </a:solidFill>
          <a:ln>
            <a:noFill/>
          </a:ln>
        </p:spPr>
        <p:txBody>
          <a:bodyPr wrap="none" lIns="102870" tIns="51435" rIns="102870" bIns="51435">
            <a:spAutoFit/>
          </a:bodyPr>
          <a:lstStyle>
            <a:lvl1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02870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02870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02870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02870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700" dirty="0" smtClean="0">
                <a:solidFill>
                  <a:srgbClr val="FB0024"/>
                </a:solidFill>
                <a:latin typeface="Impact" panose="020B0806030902050204" pitchFamily="34" charset="0"/>
              </a:rPr>
              <a:t>LOGO</a:t>
            </a:r>
            <a:endParaRPr lang="zh-CN" altLang="en-US" sz="2700" dirty="0" smtClean="0">
              <a:solidFill>
                <a:srgbClr val="FB0024"/>
              </a:solidFill>
              <a:latin typeface="Impact" panose="020B0806030902050204" pitchFamily="34" charset="0"/>
            </a:endParaRPr>
          </a:p>
        </p:txBody>
      </p:sp>
      <p:sp>
        <p:nvSpPr>
          <p:cNvPr id="5" name="矩形 4"/>
          <p:cNvSpPr/>
          <p:nvPr userDrawn="1"/>
        </p:nvSpPr>
        <p:spPr>
          <a:xfrm>
            <a:off x="0" y="476250"/>
            <a:ext cx="1281113" cy="576263"/>
          </a:xfrm>
          <a:prstGeom prst="rect">
            <a:avLst/>
          </a:prstGeom>
          <a:solidFill>
            <a:srgbClr val="E20084">
              <a:alpha val="7411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矩形 5"/>
          <p:cNvSpPr/>
          <p:nvPr userDrawn="1"/>
        </p:nvSpPr>
        <p:spPr>
          <a:xfrm>
            <a:off x="1712913" y="476250"/>
            <a:ext cx="10482262" cy="576263"/>
          </a:xfrm>
          <a:prstGeom prst="rect">
            <a:avLst/>
          </a:prstGeom>
          <a:solidFill>
            <a:srgbClr val="FB00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直角三角形 6"/>
          <p:cNvSpPr/>
          <p:nvPr userDrawn="1"/>
        </p:nvSpPr>
        <p:spPr>
          <a:xfrm>
            <a:off x="1281113" y="476250"/>
            <a:ext cx="303212" cy="576263"/>
          </a:xfrm>
          <a:prstGeom prst="rtTriangle">
            <a:avLst/>
          </a:prstGeom>
          <a:solidFill>
            <a:srgbClr val="E20084">
              <a:alpha val="7411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直角三角形 7"/>
          <p:cNvSpPr/>
          <p:nvPr userDrawn="1"/>
        </p:nvSpPr>
        <p:spPr>
          <a:xfrm flipH="1" flipV="1">
            <a:off x="1406525" y="476250"/>
            <a:ext cx="306388" cy="576263"/>
          </a:xfrm>
          <a:prstGeom prst="rtTriangle">
            <a:avLst/>
          </a:prstGeom>
          <a:solidFill>
            <a:srgbClr val="FB00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TextBox 15"/>
          <p:cNvSpPr txBox="1"/>
          <p:nvPr userDrawn="1"/>
        </p:nvSpPr>
        <p:spPr>
          <a:xfrm>
            <a:off x="11091863" y="620713"/>
            <a:ext cx="974725" cy="3365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>
                <a:solidFill>
                  <a:schemeClr val="bg1"/>
                </a:solidFill>
                <a:latin typeface="+mn-lt"/>
                <a:ea typeface="+mn-ea"/>
              </a:rPr>
              <a:t>—  </a:t>
            </a:r>
            <a:fld id="{F2F7D2B6-2F4A-485F-8CCE-1B844EC127F2}" type="slidenum">
              <a:rPr lang="zh-CN" altLang="en-US" sz="1600" dirty="0">
                <a:solidFill>
                  <a:schemeClr val="bg1"/>
                </a:solidFill>
                <a:latin typeface="+mn-lt"/>
                <a:ea typeface="+mn-ea"/>
              </a:rPr>
              <a:t>‹#›</a:t>
            </a:fld>
            <a:r>
              <a:rPr lang="zh-CN" altLang="en-US" sz="1600" dirty="0">
                <a:solidFill>
                  <a:schemeClr val="bg1"/>
                </a:solidFill>
                <a:latin typeface="+mn-lt"/>
                <a:ea typeface="+mn-ea"/>
              </a:rPr>
              <a:t> </a:t>
            </a:r>
            <a:r>
              <a:rPr lang="en-US" altLang="zh-CN" sz="1600" dirty="0">
                <a:solidFill>
                  <a:schemeClr val="bg1"/>
                </a:solidFill>
                <a:latin typeface="+mn-lt"/>
                <a:ea typeface="+mn-ea"/>
              </a:rPr>
              <a:t>—</a:t>
            </a:r>
            <a:r>
              <a:rPr lang="zh-CN" altLang="en-US" sz="1600" dirty="0">
                <a:solidFill>
                  <a:schemeClr val="bg1"/>
                </a:solidFill>
                <a:latin typeface="+mn-lt"/>
                <a:ea typeface="+mn-ea"/>
              </a:rPr>
              <a:t> 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" name="图片 3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04975" y="1052513"/>
            <a:ext cx="4505325" cy="5453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矩形 1"/>
          <p:cNvSpPr/>
          <p:nvPr userDrawn="1"/>
        </p:nvSpPr>
        <p:spPr>
          <a:xfrm>
            <a:off x="0" y="576263"/>
            <a:ext cx="1489075" cy="36988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第一章</a:t>
            </a:r>
          </a:p>
        </p:txBody>
      </p:sp>
      <p:sp>
        <p:nvSpPr>
          <p:cNvPr id="12" name="矩形 4"/>
          <p:cNvSpPr/>
          <p:nvPr userDrawn="1"/>
        </p:nvSpPr>
        <p:spPr>
          <a:xfrm>
            <a:off x="1712913" y="476250"/>
            <a:ext cx="10482262" cy="576263"/>
          </a:xfrm>
          <a:prstGeom prst="rect">
            <a:avLst/>
          </a:prstGeom>
          <a:solidFill>
            <a:srgbClr val="FB00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TextBox 2"/>
          <p:cNvSpPr txBox="1"/>
          <p:nvPr userDrawn="1"/>
        </p:nvSpPr>
        <p:spPr>
          <a:xfrm>
            <a:off x="1776413" y="561975"/>
            <a:ext cx="3529012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执行力知识概述</a:t>
            </a:r>
          </a:p>
        </p:txBody>
      </p:sp>
      <p:sp>
        <p:nvSpPr>
          <p:cNvPr id="14" name="TextBox 15"/>
          <p:cNvSpPr txBox="1"/>
          <p:nvPr userDrawn="1"/>
        </p:nvSpPr>
        <p:spPr>
          <a:xfrm>
            <a:off x="11091863" y="620713"/>
            <a:ext cx="974725" cy="3365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>
                <a:solidFill>
                  <a:schemeClr val="bg1"/>
                </a:solidFill>
                <a:latin typeface="+mn-lt"/>
                <a:ea typeface="+mn-ea"/>
              </a:rPr>
              <a:t>—  </a:t>
            </a:r>
            <a:fld id="{067D145E-1691-40F3-9506-3D9460CCD810}" type="slidenum">
              <a:rPr lang="zh-CN" altLang="en-US" sz="1600" dirty="0">
                <a:solidFill>
                  <a:schemeClr val="bg1"/>
                </a:solidFill>
                <a:latin typeface="+mn-lt"/>
                <a:ea typeface="+mn-ea"/>
              </a:rPr>
              <a:t>‹#›</a:t>
            </a:fld>
            <a:r>
              <a:rPr lang="zh-CN" altLang="en-US" sz="1600" dirty="0">
                <a:solidFill>
                  <a:schemeClr val="bg1"/>
                </a:solidFill>
                <a:latin typeface="+mn-lt"/>
                <a:ea typeface="+mn-ea"/>
              </a:rPr>
              <a:t> </a:t>
            </a:r>
            <a:r>
              <a:rPr lang="en-US" altLang="zh-CN" sz="1600" dirty="0">
                <a:solidFill>
                  <a:schemeClr val="bg1"/>
                </a:solidFill>
                <a:latin typeface="+mn-lt"/>
                <a:ea typeface="+mn-ea"/>
              </a:rPr>
              <a:t>—</a:t>
            </a:r>
            <a:r>
              <a:rPr lang="zh-CN" altLang="en-US" sz="1600" dirty="0">
                <a:solidFill>
                  <a:schemeClr val="bg1"/>
                </a:solidFill>
                <a:latin typeface="+mn-lt"/>
                <a:ea typeface="+mn-ea"/>
              </a:rPr>
              <a:t> 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过渡页1">
    <p:bg>
      <p:bgPr>
        <a:blipFill dpi="0" rotWithShape="1">
          <a:blip r:embed="rId2" cstate="print">
            <a:lum/>
          </a:blip>
          <a:srcRect/>
          <a:stretch>
            <a:fillRect t="-39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3"/>
          <p:cNvSpPr/>
          <p:nvPr userDrawn="1"/>
        </p:nvSpPr>
        <p:spPr>
          <a:xfrm>
            <a:off x="0" y="0"/>
            <a:ext cx="12195175" cy="6858000"/>
          </a:xfrm>
          <a:prstGeom prst="rect">
            <a:avLst/>
          </a:prstGeom>
          <a:gradFill>
            <a:gsLst>
              <a:gs pos="0">
                <a:srgbClr val="F1F1E5"/>
              </a:gs>
              <a:gs pos="74000">
                <a:srgbClr val="F7F7ED"/>
              </a:gs>
              <a:gs pos="83000">
                <a:srgbClr val="F8F8EE"/>
              </a:gs>
              <a:gs pos="100000">
                <a:srgbClr val="F9F9EF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矩形 1"/>
          <p:cNvSpPr/>
          <p:nvPr userDrawn="1"/>
        </p:nvSpPr>
        <p:spPr>
          <a:xfrm>
            <a:off x="-1588" y="6505575"/>
            <a:ext cx="12198351" cy="95250"/>
          </a:xfrm>
          <a:prstGeom prst="rect">
            <a:avLst/>
          </a:prstGeom>
          <a:gradFill>
            <a:gsLst>
              <a:gs pos="0">
                <a:srgbClr val="E20084"/>
              </a:gs>
              <a:gs pos="100000">
                <a:srgbClr val="FB0024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TextBox 7"/>
          <p:cNvSpPr txBox="1">
            <a:spLocks noChangeArrowheads="1"/>
          </p:cNvSpPr>
          <p:nvPr userDrawn="1"/>
        </p:nvSpPr>
        <p:spPr bwMode="auto">
          <a:xfrm>
            <a:off x="9626600" y="6269038"/>
            <a:ext cx="901700" cy="519112"/>
          </a:xfrm>
          <a:prstGeom prst="rect">
            <a:avLst/>
          </a:prstGeom>
          <a:solidFill>
            <a:srgbClr val="F7F7ED"/>
          </a:solidFill>
          <a:ln>
            <a:noFill/>
          </a:ln>
        </p:spPr>
        <p:txBody>
          <a:bodyPr wrap="none" lIns="102870" tIns="51435" rIns="102870" bIns="51435">
            <a:spAutoFit/>
          </a:bodyPr>
          <a:lstStyle>
            <a:lvl1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02870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02870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02870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02870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700" dirty="0" smtClean="0">
                <a:solidFill>
                  <a:srgbClr val="FB0024"/>
                </a:solidFill>
                <a:latin typeface="Impact" panose="020B0806030902050204" pitchFamily="34" charset="0"/>
              </a:rPr>
              <a:t>LOGO</a:t>
            </a:r>
            <a:endParaRPr lang="zh-CN" altLang="en-US" sz="2700" dirty="0" smtClean="0">
              <a:solidFill>
                <a:srgbClr val="FB0024"/>
              </a:solidFill>
              <a:latin typeface="Impact" panose="020B0806030902050204" pitchFamily="34" charset="0"/>
            </a:endParaRPr>
          </a:p>
        </p:txBody>
      </p:sp>
      <p:sp>
        <p:nvSpPr>
          <p:cNvPr id="5" name="矩形 4"/>
          <p:cNvSpPr/>
          <p:nvPr userDrawn="1"/>
        </p:nvSpPr>
        <p:spPr>
          <a:xfrm>
            <a:off x="0" y="476250"/>
            <a:ext cx="1281113" cy="576263"/>
          </a:xfrm>
          <a:prstGeom prst="rect">
            <a:avLst/>
          </a:prstGeom>
          <a:solidFill>
            <a:srgbClr val="E20084">
              <a:alpha val="7411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矩形 5"/>
          <p:cNvSpPr/>
          <p:nvPr userDrawn="1"/>
        </p:nvSpPr>
        <p:spPr>
          <a:xfrm>
            <a:off x="1712913" y="476250"/>
            <a:ext cx="10482262" cy="576263"/>
          </a:xfrm>
          <a:prstGeom prst="rect">
            <a:avLst/>
          </a:prstGeom>
          <a:solidFill>
            <a:srgbClr val="FB00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直角三角形 6"/>
          <p:cNvSpPr/>
          <p:nvPr userDrawn="1"/>
        </p:nvSpPr>
        <p:spPr>
          <a:xfrm>
            <a:off x="1281113" y="476250"/>
            <a:ext cx="303212" cy="576263"/>
          </a:xfrm>
          <a:prstGeom prst="rtTriangle">
            <a:avLst/>
          </a:prstGeom>
          <a:solidFill>
            <a:srgbClr val="E20084">
              <a:alpha val="7411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直角三角形 7"/>
          <p:cNvSpPr/>
          <p:nvPr userDrawn="1"/>
        </p:nvSpPr>
        <p:spPr>
          <a:xfrm flipH="1" flipV="1">
            <a:off x="1406525" y="476250"/>
            <a:ext cx="306388" cy="576263"/>
          </a:xfrm>
          <a:prstGeom prst="rtTriangle">
            <a:avLst/>
          </a:prstGeom>
          <a:solidFill>
            <a:srgbClr val="FB00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TextBox 15"/>
          <p:cNvSpPr txBox="1"/>
          <p:nvPr userDrawn="1"/>
        </p:nvSpPr>
        <p:spPr>
          <a:xfrm>
            <a:off x="11091863" y="620713"/>
            <a:ext cx="974725" cy="3365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>
                <a:solidFill>
                  <a:schemeClr val="bg1"/>
                </a:solidFill>
                <a:latin typeface="+mn-lt"/>
                <a:ea typeface="+mn-ea"/>
              </a:rPr>
              <a:t>—  </a:t>
            </a:r>
            <a:fld id="{F44F3C36-DC1B-4629-B7B9-A65D624834CF}" type="slidenum">
              <a:rPr lang="zh-CN" altLang="en-US" sz="1600" dirty="0">
                <a:solidFill>
                  <a:schemeClr val="bg1"/>
                </a:solidFill>
                <a:latin typeface="+mn-lt"/>
                <a:ea typeface="+mn-ea"/>
              </a:rPr>
              <a:t>‹#›</a:t>
            </a:fld>
            <a:r>
              <a:rPr lang="zh-CN" altLang="en-US" sz="1600" dirty="0">
                <a:solidFill>
                  <a:schemeClr val="bg1"/>
                </a:solidFill>
                <a:latin typeface="+mn-lt"/>
                <a:ea typeface="+mn-ea"/>
              </a:rPr>
              <a:t> </a:t>
            </a:r>
            <a:r>
              <a:rPr lang="en-US" altLang="zh-CN" sz="1600" dirty="0">
                <a:solidFill>
                  <a:schemeClr val="bg1"/>
                </a:solidFill>
                <a:latin typeface="+mn-lt"/>
                <a:ea typeface="+mn-ea"/>
              </a:rPr>
              <a:t>—</a:t>
            </a:r>
            <a:r>
              <a:rPr lang="zh-CN" altLang="en-US" sz="1600" dirty="0">
                <a:solidFill>
                  <a:schemeClr val="bg1"/>
                </a:solidFill>
                <a:latin typeface="+mn-lt"/>
                <a:ea typeface="+mn-ea"/>
              </a:rPr>
              <a:t> 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" name="Picture 2" descr="C:\Users\user\Desktop\6c224f4a20a446237f8d55c49822720e0df3d7d5.jp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19263" y="1052513"/>
            <a:ext cx="4064000" cy="5453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矩形 1"/>
          <p:cNvSpPr/>
          <p:nvPr userDrawn="1"/>
        </p:nvSpPr>
        <p:spPr>
          <a:xfrm>
            <a:off x="0" y="576263"/>
            <a:ext cx="1489075" cy="36988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第一章</a:t>
            </a:r>
          </a:p>
        </p:txBody>
      </p:sp>
      <p:sp>
        <p:nvSpPr>
          <p:cNvPr id="12" name="矩形 4"/>
          <p:cNvSpPr/>
          <p:nvPr userDrawn="1"/>
        </p:nvSpPr>
        <p:spPr>
          <a:xfrm>
            <a:off x="1712913" y="476250"/>
            <a:ext cx="10482262" cy="576263"/>
          </a:xfrm>
          <a:prstGeom prst="rect">
            <a:avLst/>
          </a:prstGeom>
          <a:solidFill>
            <a:srgbClr val="FB00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TextBox 2"/>
          <p:cNvSpPr txBox="1"/>
          <p:nvPr userDrawn="1"/>
        </p:nvSpPr>
        <p:spPr>
          <a:xfrm>
            <a:off x="1776413" y="561975"/>
            <a:ext cx="3529012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执行力知识概述</a:t>
            </a:r>
          </a:p>
        </p:txBody>
      </p:sp>
      <p:sp>
        <p:nvSpPr>
          <p:cNvPr id="14" name="TextBox 15"/>
          <p:cNvSpPr txBox="1"/>
          <p:nvPr userDrawn="1"/>
        </p:nvSpPr>
        <p:spPr>
          <a:xfrm>
            <a:off x="11091863" y="620713"/>
            <a:ext cx="974725" cy="3365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>
                <a:solidFill>
                  <a:schemeClr val="bg1"/>
                </a:solidFill>
                <a:latin typeface="+mn-lt"/>
                <a:ea typeface="+mn-ea"/>
              </a:rPr>
              <a:t>—  </a:t>
            </a:r>
            <a:fld id="{96B14C99-5798-4B28-8583-4591AA8ED672}" type="slidenum">
              <a:rPr lang="zh-CN" altLang="en-US" sz="1600" dirty="0">
                <a:solidFill>
                  <a:schemeClr val="bg1"/>
                </a:solidFill>
                <a:latin typeface="+mn-lt"/>
                <a:ea typeface="+mn-ea"/>
              </a:rPr>
              <a:t>‹#›</a:t>
            </a:fld>
            <a:r>
              <a:rPr lang="zh-CN" altLang="en-US" sz="1600" dirty="0">
                <a:solidFill>
                  <a:schemeClr val="bg1"/>
                </a:solidFill>
                <a:latin typeface="+mn-lt"/>
                <a:ea typeface="+mn-ea"/>
              </a:rPr>
              <a:t> </a:t>
            </a:r>
            <a:r>
              <a:rPr lang="en-US" altLang="zh-CN" sz="1600" dirty="0">
                <a:solidFill>
                  <a:schemeClr val="bg1"/>
                </a:solidFill>
                <a:latin typeface="+mn-lt"/>
                <a:ea typeface="+mn-ea"/>
              </a:rPr>
              <a:t>—</a:t>
            </a:r>
            <a:r>
              <a:rPr lang="zh-CN" altLang="en-US" sz="1600" dirty="0">
                <a:solidFill>
                  <a:schemeClr val="bg1"/>
                </a:solidFill>
                <a:latin typeface="+mn-lt"/>
                <a:ea typeface="+mn-ea"/>
              </a:rPr>
              <a:t> 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0"/>
          <p:cNvSpPr/>
          <p:nvPr userDrawn="1"/>
        </p:nvSpPr>
        <p:spPr>
          <a:xfrm>
            <a:off x="1719263" y="5732463"/>
            <a:ext cx="4064000" cy="433387"/>
          </a:xfrm>
          <a:prstGeom prst="rect">
            <a:avLst/>
          </a:prstGeom>
          <a:solidFill>
            <a:srgbClr val="E20084">
              <a:alpha val="54902"/>
            </a:srgbClr>
          </a:solidFill>
          <a:ln>
            <a:noFill/>
          </a:ln>
          <a:effectLst>
            <a:outerShdw blurRad="63500" sx="102000" sy="102000" algn="ctr" rotWithShape="0">
              <a:schemeClr val="bg1">
                <a:alpha val="40000"/>
              </a:scheme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6" name="TextBox 11"/>
          <p:cNvSpPr txBox="1"/>
          <p:nvPr userDrawn="1"/>
        </p:nvSpPr>
        <p:spPr>
          <a:xfrm>
            <a:off x="3235325" y="5732463"/>
            <a:ext cx="1031875" cy="4318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余世维</a:t>
            </a:r>
          </a:p>
        </p:txBody>
      </p:sp>
    </p:spTree>
  </p:cSld>
  <p:clrMapOvr>
    <a:masterClrMapping/>
  </p:clrMapOvr>
  <p:transition spd="slow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3"/>
          <p:cNvSpPr/>
          <p:nvPr userDrawn="1"/>
        </p:nvSpPr>
        <p:spPr>
          <a:xfrm>
            <a:off x="0" y="0"/>
            <a:ext cx="12195175" cy="6858000"/>
          </a:xfrm>
          <a:prstGeom prst="rect">
            <a:avLst/>
          </a:prstGeom>
          <a:gradFill>
            <a:gsLst>
              <a:gs pos="0">
                <a:srgbClr val="F1F1E5"/>
              </a:gs>
              <a:gs pos="74000">
                <a:srgbClr val="F7F7ED"/>
              </a:gs>
              <a:gs pos="83000">
                <a:srgbClr val="F8F8EE"/>
              </a:gs>
              <a:gs pos="100000">
                <a:srgbClr val="F9F9EF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矩形 1"/>
          <p:cNvSpPr/>
          <p:nvPr userDrawn="1"/>
        </p:nvSpPr>
        <p:spPr>
          <a:xfrm>
            <a:off x="-1588" y="6505575"/>
            <a:ext cx="12198351" cy="95250"/>
          </a:xfrm>
          <a:prstGeom prst="rect">
            <a:avLst/>
          </a:prstGeom>
          <a:gradFill>
            <a:gsLst>
              <a:gs pos="0">
                <a:srgbClr val="E20084"/>
              </a:gs>
              <a:gs pos="100000">
                <a:srgbClr val="FB0024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TextBox 7"/>
          <p:cNvSpPr txBox="1">
            <a:spLocks noChangeArrowheads="1"/>
          </p:cNvSpPr>
          <p:nvPr userDrawn="1"/>
        </p:nvSpPr>
        <p:spPr bwMode="auto">
          <a:xfrm>
            <a:off x="9626600" y="6269038"/>
            <a:ext cx="901700" cy="519112"/>
          </a:xfrm>
          <a:prstGeom prst="rect">
            <a:avLst/>
          </a:prstGeom>
          <a:solidFill>
            <a:srgbClr val="F7F7ED"/>
          </a:solidFill>
          <a:ln>
            <a:noFill/>
          </a:ln>
        </p:spPr>
        <p:txBody>
          <a:bodyPr wrap="none" lIns="102870" tIns="51435" rIns="102870" bIns="51435">
            <a:spAutoFit/>
          </a:bodyPr>
          <a:lstStyle>
            <a:lvl1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02870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02870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02870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02870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700" dirty="0" smtClean="0">
                <a:solidFill>
                  <a:srgbClr val="FB0024"/>
                </a:solidFill>
                <a:latin typeface="Impact" panose="020B0806030902050204" pitchFamily="34" charset="0"/>
              </a:rPr>
              <a:t>LOGO</a:t>
            </a:r>
            <a:endParaRPr lang="zh-CN" altLang="en-US" sz="2700" dirty="0" smtClean="0">
              <a:solidFill>
                <a:srgbClr val="FB0024"/>
              </a:solidFill>
              <a:latin typeface="Impact" panose="020B0806030902050204" pitchFamily="34" charset="0"/>
            </a:endParaRPr>
          </a:p>
        </p:txBody>
      </p:sp>
      <p:sp>
        <p:nvSpPr>
          <p:cNvPr id="5" name="矩形 4"/>
          <p:cNvSpPr/>
          <p:nvPr userDrawn="1"/>
        </p:nvSpPr>
        <p:spPr>
          <a:xfrm>
            <a:off x="0" y="476250"/>
            <a:ext cx="1281113" cy="576263"/>
          </a:xfrm>
          <a:prstGeom prst="rect">
            <a:avLst/>
          </a:prstGeom>
          <a:solidFill>
            <a:srgbClr val="E20084">
              <a:alpha val="7411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矩形 5"/>
          <p:cNvSpPr/>
          <p:nvPr userDrawn="1"/>
        </p:nvSpPr>
        <p:spPr>
          <a:xfrm>
            <a:off x="1712913" y="476250"/>
            <a:ext cx="10482262" cy="576263"/>
          </a:xfrm>
          <a:prstGeom prst="rect">
            <a:avLst/>
          </a:prstGeom>
          <a:solidFill>
            <a:srgbClr val="FB00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直角三角形 6"/>
          <p:cNvSpPr/>
          <p:nvPr userDrawn="1"/>
        </p:nvSpPr>
        <p:spPr>
          <a:xfrm>
            <a:off x="1281113" y="476250"/>
            <a:ext cx="303212" cy="576263"/>
          </a:xfrm>
          <a:prstGeom prst="rtTriangle">
            <a:avLst/>
          </a:prstGeom>
          <a:solidFill>
            <a:srgbClr val="E20084">
              <a:alpha val="7411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直角三角形 7"/>
          <p:cNvSpPr/>
          <p:nvPr userDrawn="1"/>
        </p:nvSpPr>
        <p:spPr>
          <a:xfrm flipH="1" flipV="1">
            <a:off x="1406525" y="476250"/>
            <a:ext cx="306388" cy="576263"/>
          </a:xfrm>
          <a:prstGeom prst="rtTriangle">
            <a:avLst/>
          </a:prstGeom>
          <a:solidFill>
            <a:srgbClr val="FB00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TextBox 15"/>
          <p:cNvSpPr txBox="1"/>
          <p:nvPr userDrawn="1"/>
        </p:nvSpPr>
        <p:spPr>
          <a:xfrm>
            <a:off x="11091863" y="620713"/>
            <a:ext cx="974725" cy="3365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>
                <a:solidFill>
                  <a:schemeClr val="bg1"/>
                </a:solidFill>
                <a:latin typeface="+mn-lt"/>
                <a:ea typeface="+mn-ea"/>
              </a:rPr>
              <a:t>—  </a:t>
            </a:r>
            <a:fld id="{9981540D-10D5-45A6-9B8A-AC829AD89259}" type="slidenum">
              <a:rPr lang="zh-CN" altLang="en-US" sz="1600" dirty="0">
                <a:solidFill>
                  <a:schemeClr val="bg1"/>
                </a:solidFill>
                <a:latin typeface="+mn-lt"/>
                <a:ea typeface="+mn-ea"/>
              </a:rPr>
              <a:t>‹#›</a:t>
            </a:fld>
            <a:r>
              <a:rPr lang="zh-CN" altLang="en-US" sz="1600" dirty="0">
                <a:solidFill>
                  <a:schemeClr val="bg1"/>
                </a:solidFill>
                <a:latin typeface="+mn-lt"/>
                <a:ea typeface="+mn-ea"/>
              </a:rPr>
              <a:t> </a:t>
            </a:r>
            <a:r>
              <a:rPr lang="en-US" altLang="zh-CN" sz="1600" dirty="0">
                <a:solidFill>
                  <a:schemeClr val="bg1"/>
                </a:solidFill>
                <a:latin typeface="+mn-lt"/>
                <a:ea typeface="+mn-ea"/>
              </a:rPr>
              <a:t>—</a:t>
            </a:r>
            <a:r>
              <a:rPr lang="zh-CN" altLang="en-US" sz="1600" dirty="0">
                <a:solidFill>
                  <a:schemeClr val="bg1"/>
                </a:solidFill>
                <a:latin typeface="+mn-lt"/>
                <a:ea typeface="+mn-ea"/>
              </a:rPr>
              <a:t> 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2"/>
          <p:cNvSpPr/>
          <p:nvPr userDrawn="1"/>
        </p:nvSpPr>
        <p:spPr>
          <a:xfrm>
            <a:off x="0" y="576263"/>
            <a:ext cx="1489075" cy="36988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第二章</a:t>
            </a:r>
          </a:p>
        </p:txBody>
      </p:sp>
      <p:sp>
        <p:nvSpPr>
          <p:cNvPr id="11" name="TextBox 2"/>
          <p:cNvSpPr txBox="1"/>
          <p:nvPr userDrawn="1"/>
        </p:nvSpPr>
        <p:spPr>
          <a:xfrm>
            <a:off x="1776413" y="561975"/>
            <a:ext cx="3529012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执行力缺失原因</a:t>
            </a:r>
          </a:p>
        </p:txBody>
      </p:sp>
    </p:spTree>
  </p:cSld>
  <p:clrMapOvr>
    <a:masterClrMapping/>
  </p:clrMapOvr>
  <p:transition spd="slow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3"/>
          <p:cNvSpPr/>
          <p:nvPr userDrawn="1"/>
        </p:nvSpPr>
        <p:spPr>
          <a:xfrm>
            <a:off x="0" y="0"/>
            <a:ext cx="12195175" cy="6858000"/>
          </a:xfrm>
          <a:prstGeom prst="rect">
            <a:avLst/>
          </a:prstGeom>
          <a:gradFill>
            <a:gsLst>
              <a:gs pos="0">
                <a:srgbClr val="F1F1E5"/>
              </a:gs>
              <a:gs pos="74000">
                <a:srgbClr val="F7F7ED"/>
              </a:gs>
              <a:gs pos="83000">
                <a:srgbClr val="F8F8EE"/>
              </a:gs>
              <a:gs pos="100000">
                <a:srgbClr val="F9F9EF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矩形 1"/>
          <p:cNvSpPr/>
          <p:nvPr userDrawn="1"/>
        </p:nvSpPr>
        <p:spPr>
          <a:xfrm>
            <a:off x="-1588" y="6505575"/>
            <a:ext cx="12198351" cy="95250"/>
          </a:xfrm>
          <a:prstGeom prst="rect">
            <a:avLst/>
          </a:prstGeom>
          <a:gradFill>
            <a:gsLst>
              <a:gs pos="0">
                <a:srgbClr val="E20084"/>
              </a:gs>
              <a:gs pos="100000">
                <a:srgbClr val="FB0024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TextBox 7"/>
          <p:cNvSpPr txBox="1">
            <a:spLocks noChangeArrowheads="1"/>
          </p:cNvSpPr>
          <p:nvPr userDrawn="1"/>
        </p:nvSpPr>
        <p:spPr bwMode="auto">
          <a:xfrm>
            <a:off x="9626600" y="6269038"/>
            <a:ext cx="901700" cy="519112"/>
          </a:xfrm>
          <a:prstGeom prst="rect">
            <a:avLst/>
          </a:prstGeom>
          <a:solidFill>
            <a:srgbClr val="F7F7ED"/>
          </a:solidFill>
          <a:ln>
            <a:noFill/>
          </a:ln>
        </p:spPr>
        <p:txBody>
          <a:bodyPr wrap="none" lIns="102870" tIns="51435" rIns="102870" bIns="51435">
            <a:spAutoFit/>
          </a:bodyPr>
          <a:lstStyle>
            <a:lvl1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02870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02870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02870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02870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700" dirty="0" smtClean="0">
                <a:solidFill>
                  <a:srgbClr val="FB0024"/>
                </a:solidFill>
                <a:latin typeface="Impact" panose="020B0806030902050204" pitchFamily="34" charset="0"/>
              </a:rPr>
              <a:t>LOGO</a:t>
            </a:r>
            <a:endParaRPr lang="zh-CN" altLang="en-US" sz="2700" dirty="0" smtClean="0">
              <a:solidFill>
                <a:srgbClr val="FB0024"/>
              </a:solidFill>
              <a:latin typeface="Impact" panose="020B0806030902050204" pitchFamily="34" charset="0"/>
            </a:endParaRPr>
          </a:p>
        </p:txBody>
      </p:sp>
      <p:sp>
        <p:nvSpPr>
          <p:cNvPr id="5" name="矩形 4"/>
          <p:cNvSpPr/>
          <p:nvPr userDrawn="1"/>
        </p:nvSpPr>
        <p:spPr>
          <a:xfrm>
            <a:off x="0" y="476250"/>
            <a:ext cx="1281113" cy="576263"/>
          </a:xfrm>
          <a:prstGeom prst="rect">
            <a:avLst/>
          </a:prstGeom>
          <a:solidFill>
            <a:srgbClr val="E20084">
              <a:alpha val="7411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矩形 5"/>
          <p:cNvSpPr/>
          <p:nvPr userDrawn="1"/>
        </p:nvSpPr>
        <p:spPr>
          <a:xfrm>
            <a:off x="1712913" y="476250"/>
            <a:ext cx="10482262" cy="576263"/>
          </a:xfrm>
          <a:prstGeom prst="rect">
            <a:avLst/>
          </a:prstGeom>
          <a:solidFill>
            <a:srgbClr val="FB00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直角三角形 6"/>
          <p:cNvSpPr/>
          <p:nvPr userDrawn="1"/>
        </p:nvSpPr>
        <p:spPr>
          <a:xfrm>
            <a:off x="1281113" y="476250"/>
            <a:ext cx="303212" cy="576263"/>
          </a:xfrm>
          <a:prstGeom prst="rtTriangle">
            <a:avLst/>
          </a:prstGeom>
          <a:solidFill>
            <a:srgbClr val="E20084">
              <a:alpha val="7411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直角三角形 7"/>
          <p:cNvSpPr/>
          <p:nvPr userDrawn="1"/>
        </p:nvSpPr>
        <p:spPr>
          <a:xfrm flipH="1" flipV="1">
            <a:off x="1406525" y="476250"/>
            <a:ext cx="306388" cy="576263"/>
          </a:xfrm>
          <a:prstGeom prst="rtTriangle">
            <a:avLst/>
          </a:prstGeom>
          <a:solidFill>
            <a:srgbClr val="FB00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TextBox 15"/>
          <p:cNvSpPr txBox="1"/>
          <p:nvPr userDrawn="1"/>
        </p:nvSpPr>
        <p:spPr>
          <a:xfrm>
            <a:off x="11091863" y="620713"/>
            <a:ext cx="974725" cy="3365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>
                <a:solidFill>
                  <a:schemeClr val="bg1"/>
                </a:solidFill>
                <a:latin typeface="+mn-lt"/>
                <a:ea typeface="+mn-ea"/>
              </a:rPr>
              <a:t>—  </a:t>
            </a:r>
            <a:fld id="{CB0000E7-756B-45E2-AE8D-7109808FFA56}" type="slidenum">
              <a:rPr lang="zh-CN" altLang="en-US" sz="1600" dirty="0">
                <a:solidFill>
                  <a:schemeClr val="bg1"/>
                </a:solidFill>
                <a:latin typeface="+mn-lt"/>
                <a:ea typeface="+mn-ea"/>
              </a:rPr>
              <a:t>‹#›</a:t>
            </a:fld>
            <a:r>
              <a:rPr lang="zh-CN" altLang="en-US" sz="1600" dirty="0">
                <a:solidFill>
                  <a:schemeClr val="bg1"/>
                </a:solidFill>
                <a:latin typeface="+mn-lt"/>
                <a:ea typeface="+mn-ea"/>
              </a:rPr>
              <a:t> </a:t>
            </a:r>
            <a:r>
              <a:rPr lang="en-US" altLang="zh-CN" sz="1600" dirty="0">
                <a:solidFill>
                  <a:schemeClr val="bg1"/>
                </a:solidFill>
                <a:latin typeface="+mn-lt"/>
                <a:ea typeface="+mn-ea"/>
              </a:rPr>
              <a:t>—</a:t>
            </a:r>
            <a:r>
              <a:rPr lang="zh-CN" altLang="en-US" sz="1600" dirty="0">
                <a:solidFill>
                  <a:schemeClr val="bg1"/>
                </a:solidFill>
                <a:latin typeface="+mn-lt"/>
                <a:ea typeface="+mn-ea"/>
              </a:rPr>
              <a:t> 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2"/>
          <p:cNvSpPr/>
          <p:nvPr userDrawn="1"/>
        </p:nvSpPr>
        <p:spPr>
          <a:xfrm>
            <a:off x="0" y="576263"/>
            <a:ext cx="1489075" cy="36988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第二章</a:t>
            </a:r>
          </a:p>
        </p:txBody>
      </p:sp>
      <p:sp>
        <p:nvSpPr>
          <p:cNvPr id="11" name="TextBox 2"/>
          <p:cNvSpPr txBox="1"/>
          <p:nvPr userDrawn="1"/>
        </p:nvSpPr>
        <p:spPr>
          <a:xfrm>
            <a:off x="1776413" y="561975"/>
            <a:ext cx="3529012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执行力缺失原因</a:t>
            </a:r>
          </a:p>
        </p:txBody>
      </p:sp>
      <p:sp>
        <p:nvSpPr>
          <p:cNvPr id="12" name="TextBox 560"/>
          <p:cNvSpPr txBox="1"/>
          <p:nvPr userDrawn="1"/>
        </p:nvSpPr>
        <p:spPr>
          <a:xfrm>
            <a:off x="8113713" y="1268413"/>
            <a:ext cx="3748087" cy="400050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2.2 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个人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执行力的缺失原因</a:t>
            </a:r>
          </a:p>
        </p:txBody>
      </p:sp>
    </p:spTree>
  </p:cSld>
  <p:clrMapOvr>
    <a:masterClrMapping/>
  </p:clrMapOvr>
  <p:transition spd="slow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两栏内容">
    <p:bg>
      <p:bgPr>
        <a:blipFill dpi="0" rotWithShape="1">
          <a:blip r:embed="rId2" cstate="print">
            <a:lum/>
          </a:blip>
          <a:srcRect/>
          <a:stretch>
            <a:fillRect t="-39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9"/>
          <p:cNvSpPr/>
          <p:nvPr userDrawn="1"/>
        </p:nvSpPr>
        <p:spPr>
          <a:xfrm>
            <a:off x="0" y="576263"/>
            <a:ext cx="1489075" cy="36988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第三章</a:t>
            </a:r>
          </a:p>
        </p:txBody>
      </p:sp>
      <p:sp>
        <p:nvSpPr>
          <p:cNvPr id="3" name="TextBox 2"/>
          <p:cNvSpPr txBox="1"/>
          <p:nvPr userDrawn="1"/>
        </p:nvSpPr>
        <p:spPr>
          <a:xfrm>
            <a:off x="1776413" y="561975"/>
            <a:ext cx="3529012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怎样提升执行力</a:t>
            </a:r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0"/>
            <a:ext cx="12195175" cy="6858000"/>
          </a:xfrm>
          <a:prstGeom prst="rect">
            <a:avLst/>
          </a:prstGeom>
          <a:gradFill>
            <a:gsLst>
              <a:gs pos="0">
                <a:srgbClr val="F1F1E5"/>
              </a:gs>
              <a:gs pos="74000">
                <a:srgbClr val="F7F7ED"/>
              </a:gs>
              <a:gs pos="83000">
                <a:srgbClr val="F8F8EE"/>
              </a:gs>
              <a:gs pos="100000">
                <a:srgbClr val="F9F9EF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1588" y="6505575"/>
            <a:ext cx="12198351" cy="95250"/>
          </a:xfrm>
          <a:prstGeom prst="rect">
            <a:avLst/>
          </a:prstGeom>
          <a:gradFill>
            <a:gsLst>
              <a:gs pos="0">
                <a:srgbClr val="E20084"/>
              </a:gs>
              <a:gs pos="100000">
                <a:srgbClr val="FB0024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TextBox 7"/>
          <p:cNvSpPr txBox="1">
            <a:spLocks noChangeArrowheads="1"/>
          </p:cNvSpPr>
          <p:nvPr userDrawn="1"/>
        </p:nvSpPr>
        <p:spPr bwMode="auto">
          <a:xfrm>
            <a:off x="9626600" y="6269038"/>
            <a:ext cx="901700" cy="519112"/>
          </a:xfrm>
          <a:prstGeom prst="rect">
            <a:avLst/>
          </a:prstGeom>
          <a:solidFill>
            <a:srgbClr val="F7F7ED"/>
          </a:solidFill>
          <a:ln>
            <a:noFill/>
          </a:ln>
        </p:spPr>
        <p:txBody>
          <a:bodyPr wrap="none" lIns="102870" tIns="51435" rIns="102870" bIns="51435">
            <a:spAutoFit/>
          </a:bodyPr>
          <a:lstStyle>
            <a:lvl1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02870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02870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02870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02870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700" dirty="0" smtClean="0">
                <a:solidFill>
                  <a:srgbClr val="FB0024"/>
                </a:solidFill>
                <a:latin typeface="Impact" panose="020B0806030902050204" pitchFamily="34" charset="0"/>
              </a:rPr>
              <a:t>LOGO</a:t>
            </a:r>
            <a:endParaRPr lang="zh-CN" altLang="en-US" sz="2700" dirty="0" smtClean="0">
              <a:solidFill>
                <a:srgbClr val="FB0024"/>
              </a:solidFill>
              <a:latin typeface="Impact" panose="020B0806030902050204" pitchFamily="34" charset="0"/>
            </a:endParaRPr>
          </a:p>
        </p:txBody>
      </p:sp>
      <p:sp>
        <p:nvSpPr>
          <p:cNvPr id="5" name="矩形 4"/>
          <p:cNvSpPr/>
          <p:nvPr userDrawn="1"/>
        </p:nvSpPr>
        <p:spPr>
          <a:xfrm>
            <a:off x="0" y="476250"/>
            <a:ext cx="1281113" cy="576263"/>
          </a:xfrm>
          <a:prstGeom prst="rect">
            <a:avLst/>
          </a:prstGeom>
          <a:solidFill>
            <a:srgbClr val="E20084">
              <a:alpha val="7411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矩形 5"/>
          <p:cNvSpPr/>
          <p:nvPr userDrawn="1"/>
        </p:nvSpPr>
        <p:spPr>
          <a:xfrm>
            <a:off x="1712913" y="476250"/>
            <a:ext cx="10482262" cy="576263"/>
          </a:xfrm>
          <a:prstGeom prst="rect">
            <a:avLst/>
          </a:prstGeom>
          <a:solidFill>
            <a:srgbClr val="FB00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直角三角形 6"/>
          <p:cNvSpPr/>
          <p:nvPr userDrawn="1"/>
        </p:nvSpPr>
        <p:spPr>
          <a:xfrm>
            <a:off x="1281113" y="476250"/>
            <a:ext cx="303212" cy="576263"/>
          </a:xfrm>
          <a:prstGeom prst="rtTriangle">
            <a:avLst/>
          </a:prstGeom>
          <a:solidFill>
            <a:srgbClr val="E20084">
              <a:alpha val="7411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直角三角形 7"/>
          <p:cNvSpPr/>
          <p:nvPr userDrawn="1"/>
        </p:nvSpPr>
        <p:spPr>
          <a:xfrm flipH="1" flipV="1">
            <a:off x="1406525" y="476250"/>
            <a:ext cx="306388" cy="576263"/>
          </a:xfrm>
          <a:prstGeom prst="rtTriangle">
            <a:avLst/>
          </a:prstGeom>
          <a:solidFill>
            <a:srgbClr val="FB00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TextBox 15"/>
          <p:cNvSpPr txBox="1"/>
          <p:nvPr userDrawn="1"/>
        </p:nvSpPr>
        <p:spPr>
          <a:xfrm>
            <a:off x="11091863" y="620713"/>
            <a:ext cx="982662" cy="33813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>
                <a:solidFill>
                  <a:schemeClr val="bg1"/>
                </a:solidFill>
                <a:latin typeface="+mn-lt"/>
                <a:ea typeface="+mn-ea"/>
              </a:rPr>
              <a:t>—  </a:t>
            </a:r>
            <a:fld id="{28729B97-605B-4D94-8C13-1B5EFA89AB2C}" type="slidenum">
              <a:rPr lang="zh-CN" altLang="en-US" sz="1600" dirty="0">
                <a:solidFill>
                  <a:schemeClr val="bg1"/>
                </a:solidFill>
                <a:latin typeface="+mn-lt"/>
                <a:ea typeface="+mn-ea"/>
              </a:rPr>
              <a:t>‹#›</a:t>
            </a:fld>
            <a:r>
              <a:rPr lang="zh-CN" altLang="en-US" sz="1600" dirty="0">
                <a:solidFill>
                  <a:schemeClr val="bg1"/>
                </a:solidFill>
                <a:latin typeface="+mn-lt"/>
                <a:ea typeface="+mn-ea"/>
              </a:rPr>
              <a:t> </a:t>
            </a:r>
            <a:r>
              <a:rPr lang="en-US" altLang="zh-CN" sz="1600" dirty="0">
                <a:solidFill>
                  <a:schemeClr val="bg1"/>
                </a:solidFill>
                <a:latin typeface="+mn-lt"/>
                <a:ea typeface="+mn-ea"/>
              </a:rPr>
              <a:t>—</a:t>
            </a:r>
            <a:r>
              <a:rPr lang="zh-CN" altLang="en-US" sz="1600" dirty="0">
                <a:solidFill>
                  <a:schemeClr val="bg1"/>
                </a:solidFill>
                <a:latin typeface="+mn-lt"/>
                <a:ea typeface="+mn-ea"/>
              </a:rPr>
              <a:t> 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transition spd="slow"/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8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8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8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0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0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0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0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0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0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0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0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0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0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1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1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1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1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1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1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1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12.xml"/></Relationships>
</file>

<file path=ppt/slides/_rels/slide5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jpeg"/><Relationship Id="rId3" Type="http://schemas.openxmlformats.org/officeDocument/2006/relationships/image" Target="../media/image55.jpeg"/><Relationship Id="rId7" Type="http://schemas.openxmlformats.org/officeDocument/2006/relationships/image" Target="../media/image57.pn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14.xml"/><Relationship Id="rId6" Type="http://schemas.openxmlformats.org/officeDocument/2006/relationships/hyperlink" Target="http://www.eyefulpresentations.co.uk/" TargetMode="External"/><Relationship Id="rId5" Type="http://schemas.openxmlformats.org/officeDocument/2006/relationships/hyperlink" Target="mailto:info@eyefulpresentations.co.uk" TargetMode="External"/><Relationship Id="rId10" Type="http://schemas.openxmlformats.org/officeDocument/2006/relationships/image" Target="../media/image60.png"/><Relationship Id="rId4" Type="http://schemas.openxmlformats.org/officeDocument/2006/relationships/image" Target="../media/image56.jpeg"/><Relationship Id="rId9" Type="http://schemas.openxmlformats.org/officeDocument/2006/relationships/image" Target="../media/image59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601643" y="2924944"/>
            <a:ext cx="3816424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8000" b="1" dirty="0">
                <a:solidFill>
                  <a:schemeClr val="bg1"/>
                </a:solidFill>
                <a:effectLst>
                  <a:reflection blurRad="6350" stA="28000" endPos="25000" dist="60007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执行力</a:t>
            </a: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6357938" y="2276475"/>
            <a:ext cx="5651500" cy="40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000">
                <a:solidFill>
                  <a:srgbClr val="E2008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中层经理培训之</a:t>
            </a:r>
            <a:r>
              <a:rPr lang="en-US" altLang="zh-CN" sz="2000">
                <a:solidFill>
                  <a:srgbClr val="E2008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——</a:t>
            </a:r>
            <a:endParaRPr lang="zh-CN" altLang="en-US" sz="2000">
              <a:solidFill>
                <a:srgbClr val="E20084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10201275" y="3025775"/>
            <a:ext cx="0" cy="122237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/>
          <p:cNvGrpSpPr/>
          <p:nvPr/>
        </p:nvGrpSpPr>
        <p:grpSpPr bwMode="auto">
          <a:xfrm>
            <a:off x="1489075" y="5516563"/>
            <a:ext cx="731838" cy="1008062"/>
            <a:chOff x="1489075" y="5517232"/>
            <a:chExt cx="732356" cy="1008000"/>
          </a:xfrm>
        </p:grpSpPr>
        <p:sp>
          <p:nvSpPr>
            <p:cNvPr id="6" name="燕尾形 5"/>
            <p:cNvSpPr/>
            <p:nvPr/>
          </p:nvSpPr>
          <p:spPr>
            <a:xfrm>
              <a:off x="1897352" y="5517232"/>
              <a:ext cx="324079" cy="1008000"/>
            </a:xfrm>
            <a:prstGeom prst="chevr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" name="燕尾形 11"/>
            <p:cNvSpPr/>
            <p:nvPr/>
          </p:nvSpPr>
          <p:spPr>
            <a:xfrm>
              <a:off x="1489075" y="5517232"/>
              <a:ext cx="324079" cy="1008000"/>
            </a:xfrm>
            <a:prstGeom prst="chevr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0213975" y="3384550"/>
            <a:ext cx="492125" cy="920750"/>
          </a:xfrm>
          <a:prstGeom prst="rect">
            <a:avLst/>
          </a:prstGeom>
          <a:noFill/>
        </p:spPr>
        <p:txBody>
          <a:bodyPr vert="eaVert" wrap="none"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spc="1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提升训</a:t>
            </a: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00"/>
                            </p:stCondLst>
                            <p:childTnLst>
                              <p:par>
                                <p:cTn id="10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00"/>
                            </p:stCondLst>
                            <p:childTnLst>
                              <p:par>
                                <p:cTn id="17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200"/>
                            </p:stCondLst>
                            <p:childTnLst>
                              <p:par>
                                <p:cTn id="2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TextBox 560"/>
          <p:cNvSpPr txBox="1">
            <a:spLocks noChangeArrowheads="1"/>
          </p:cNvSpPr>
          <p:nvPr/>
        </p:nvSpPr>
        <p:spPr bwMode="auto">
          <a:xfrm>
            <a:off x="9050338" y="1268413"/>
            <a:ext cx="2811462" cy="40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r"/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1.3 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执行力为什么重要</a:t>
            </a:r>
          </a:p>
        </p:txBody>
      </p:sp>
      <p:cxnSp>
        <p:nvCxnSpPr>
          <p:cNvPr id="6" name="直接连接符 5"/>
          <p:cNvCxnSpPr/>
          <p:nvPr/>
        </p:nvCxnSpPr>
        <p:spPr>
          <a:xfrm>
            <a:off x="1920875" y="2870200"/>
            <a:ext cx="4752975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1920875" y="2746375"/>
            <a:ext cx="720725" cy="12382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8676" name="TextBox 560"/>
          <p:cNvSpPr txBox="1">
            <a:spLocks noChangeArrowheads="1"/>
          </p:cNvSpPr>
          <p:nvPr/>
        </p:nvSpPr>
        <p:spPr bwMode="auto">
          <a:xfrm>
            <a:off x="2713038" y="2438400"/>
            <a:ext cx="3671887" cy="369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1.3.1 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执行力对组织的重要性</a:t>
            </a:r>
          </a:p>
        </p:txBody>
      </p:sp>
      <p:sp>
        <p:nvSpPr>
          <p:cNvPr id="10" name="Dark Gray"/>
          <p:cNvSpPr/>
          <p:nvPr/>
        </p:nvSpPr>
        <p:spPr bwMode="auto">
          <a:xfrm>
            <a:off x="7537450" y="2366963"/>
            <a:ext cx="4176713" cy="503237"/>
          </a:xfrm>
          <a:prstGeom prst="roundRect">
            <a:avLst>
              <a:gd name="adj" fmla="val 0"/>
            </a:avLst>
          </a:prstGeom>
          <a:solidFill>
            <a:srgbClr val="363535"/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lIns="68583" tIns="34292" rIns="68583" bIns="34292" anchor="ctr"/>
          <a:lstStyle/>
          <a:p>
            <a:pPr defTabSz="685165">
              <a:defRPr/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执行力低下是企业管理的最大黑洞</a:t>
            </a:r>
            <a:endParaRPr lang="en-US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961188" y="2366963"/>
            <a:ext cx="504825" cy="503237"/>
          </a:xfrm>
          <a:prstGeom prst="rect">
            <a:avLst/>
          </a:prstGeom>
          <a:solidFill>
            <a:srgbClr val="E200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dirty="0">
                <a:latin typeface="Arial Black" panose="020B0A04020102020204" pitchFamily="34" charset="0"/>
              </a:rPr>
              <a:t>1</a:t>
            </a:r>
            <a:endParaRPr lang="zh-CN" altLang="en-US" sz="3200" dirty="0">
              <a:latin typeface="Arial Black" panose="020B0A04020102020204" pitchFamily="34" charset="0"/>
            </a:endParaRPr>
          </a:p>
        </p:txBody>
      </p:sp>
      <p:grpSp>
        <p:nvGrpSpPr>
          <p:cNvPr id="23" name="组合 22"/>
          <p:cNvGrpSpPr/>
          <p:nvPr/>
        </p:nvGrpSpPr>
        <p:grpSpPr bwMode="auto">
          <a:xfrm>
            <a:off x="1920875" y="3376613"/>
            <a:ext cx="215900" cy="1474787"/>
            <a:chOff x="1921147" y="3375920"/>
            <a:chExt cx="216000" cy="1476152"/>
          </a:xfrm>
        </p:grpSpPr>
        <p:sp>
          <p:nvSpPr>
            <p:cNvPr id="16" name="矩形 15"/>
            <p:cNvSpPr/>
            <p:nvPr/>
          </p:nvSpPr>
          <p:spPr>
            <a:xfrm>
              <a:off x="1921147" y="3375920"/>
              <a:ext cx="216000" cy="216100"/>
            </a:xfrm>
            <a:prstGeom prst="rect">
              <a:avLst/>
            </a:prstGeom>
            <a:solidFill>
              <a:srgbClr val="FB00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1921147" y="3690536"/>
              <a:ext cx="216000" cy="216100"/>
            </a:xfrm>
            <a:prstGeom prst="rect">
              <a:avLst/>
            </a:prstGeom>
            <a:solidFill>
              <a:srgbClr val="FB00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1921147" y="4006740"/>
              <a:ext cx="216000" cy="214511"/>
            </a:xfrm>
            <a:prstGeom prst="rect">
              <a:avLst/>
            </a:prstGeom>
            <a:solidFill>
              <a:srgbClr val="FB00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1921147" y="4321356"/>
              <a:ext cx="216000" cy="216100"/>
            </a:xfrm>
            <a:prstGeom prst="rect">
              <a:avLst/>
            </a:prstGeom>
            <a:solidFill>
              <a:srgbClr val="FB00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1921147" y="4635972"/>
              <a:ext cx="216000" cy="216100"/>
            </a:xfrm>
            <a:prstGeom prst="rect">
              <a:avLst/>
            </a:prstGeom>
            <a:solidFill>
              <a:srgbClr val="FB00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2192338" y="3268663"/>
            <a:ext cx="5519737" cy="1692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为什么伟大的理想不能如愿转变为现实？</a:t>
            </a:r>
          </a:p>
          <a:p>
            <a:pPr>
              <a:lnSpc>
                <a:spcPct val="130000"/>
              </a:lnSpc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为什么无懈可击的战略方案达不到预期的效果？</a:t>
            </a:r>
          </a:p>
          <a:p>
            <a:pPr>
              <a:lnSpc>
                <a:spcPct val="130000"/>
              </a:lnSpc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为什么经过科学论证的目标不能如愿变成具体的结果？</a:t>
            </a:r>
          </a:p>
          <a:p>
            <a:pPr>
              <a:lnSpc>
                <a:spcPct val="130000"/>
              </a:lnSpc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为什么小心翼翼费尽心思却被对手抢占先机？</a:t>
            </a:r>
          </a:p>
          <a:p>
            <a:pPr>
              <a:lnSpc>
                <a:spcPct val="130000"/>
              </a:lnSpc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为什么同样的计划，同样的策略，业绩却相差十万八千里？</a:t>
            </a:r>
          </a:p>
        </p:txBody>
      </p:sp>
      <p:sp>
        <p:nvSpPr>
          <p:cNvPr id="22" name="Dark Gray"/>
          <p:cNvSpPr/>
          <p:nvPr/>
        </p:nvSpPr>
        <p:spPr bwMode="auto">
          <a:xfrm>
            <a:off x="1920875" y="5157788"/>
            <a:ext cx="9793288" cy="935037"/>
          </a:xfrm>
          <a:prstGeom prst="roundRect">
            <a:avLst>
              <a:gd name="adj" fmla="val 0"/>
            </a:avLst>
          </a:prstGeom>
          <a:solidFill>
            <a:srgbClr val="FB0024"/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lIns="216000" tIns="34292" rIns="216000" bIns="34292" anchor="ctr"/>
          <a:lstStyle/>
          <a:p>
            <a:pPr indent="457200" defTabSz="685165">
              <a:lnSpc>
                <a:spcPct val="120000"/>
              </a:lnSpc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一系列的“为什么”让人很难找出理想的答案！但是，这些“为什么”的背后都隐含着一个重要的现实，那就是</a:t>
            </a:r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——</a:t>
            </a: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执行不力！</a:t>
            </a:r>
            <a:endParaRPr lang="en-US" sz="20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itchFamily="3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 animBg="1"/>
      <p:bldP spid="22" grpId="1" animBg="1"/>
      <p:bldP spid="22" grpId="2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TextBox 560"/>
          <p:cNvSpPr txBox="1">
            <a:spLocks noChangeArrowheads="1"/>
          </p:cNvSpPr>
          <p:nvPr/>
        </p:nvSpPr>
        <p:spPr bwMode="auto">
          <a:xfrm>
            <a:off x="9050338" y="1268413"/>
            <a:ext cx="2811462" cy="40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r"/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1.3 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执行力为什么重要</a:t>
            </a:r>
          </a:p>
        </p:txBody>
      </p:sp>
      <p:cxnSp>
        <p:nvCxnSpPr>
          <p:cNvPr id="6" name="直接连接符 5"/>
          <p:cNvCxnSpPr/>
          <p:nvPr/>
        </p:nvCxnSpPr>
        <p:spPr>
          <a:xfrm>
            <a:off x="1920875" y="2870200"/>
            <a:ext cx="4752975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1920875" y="2746375"/>
            <a:ext cx="720725" cy="12382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9700" name="TextBox 560"/>
          <p:cNvSpPr txBox="1">
            <a:spLocks noChangeArrowheads="1"/>
          </p:cNvSpPr>
          <p:nvPr/>
        </p:nvSpPr>
        <p:spPr bwMode="auto">
          <a:xfrm>
            <a:off x="2713038" y="2438400"/>
            <a:ext cx="3671887" cy="369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1.3.1 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执行力对组织的重要性</a:t>
            </a:r>
          </a:p>
        </p:txBody>
      </p:sp>
      <p:sp>
        <p:nvSpPr>
          <p:cNvPr id="10" name="Dark Gray"/>
          <p:cNvSpPr/>
          <p:nvPr/>
        </p:nvSpPr>
        <p:spPr bwMode="auto">
          <a:xfrm>
            <a:off x="7537450" y="2366963"/>
            <a:ext cx="4176713" cy="503237"/>
          </a:xfrm>
          <a:prstGeom prst="roundRect">
            <a:avLst>
              <a:gd name="adj" fmla="val 0"/>
            </a:avLst>
          </a:prstGeom>
          <a:solidFill>
            <a:srgbClr val="363535"/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lIns="68583" tIns="34292" rIns="68583" bIns="34292" anchor="ctr"/>
          <a:lstStyle/>
          <a:p>
            <a:pPr defTabSz="685165">
              <a:defRPr/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执行力低下是企业管理的最大黑洞</a:t>
            </a:r>
            <a:endParaRPr lang="en-US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961188" y="2366963"/>
            <a:ext cx="504825" cy="503237"/>
          </a:xfrm>
          <a:prstGeom prst="rect">
            <a:avLst/>
          </a:prstGeom>
          <a:solidFill>
            <a:srgbClr val="E200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dirty="0">
                <a:latin typeface="Arial Black" panose="020B0A04020102020204" pitchFamily="34" charset="0"/>
              </a:rPr>
              <a:t>1</a:t>
            </a:r>
            <a:endParaRPr lang="zh-CN" altLang="en-US" sz="3200" dirty="0">
              <a:latin typeface="Arial Black" panose="020B0A04020102020204" pitchFamily="34" charset="0"/>
            </a:endParaRPr>
          </a:p>
        </p:txBody>
      </p:sp>
      <p:sp>
        <p:nvSpPr>
          <p:cNvPr id="24" name="矩形 3"/>
          <p:cNvSpPr>
            <a:spLocks noChangeArrowheads="1"/>
          </p:cNvSpPr>
          <p:nvPr/>
        </p:nvSpPr>
        <p:spPr bwMode="auto">
          <a:xfrm>
            <a:off x="6961188" y="4167188"/>
            <a:ext cx="4900612" cy="1998662"/>
          </a:xfrm>
          <a:prstGeom prst="rect">
            <a:avLst/>
          </a:prstGeom>
          <a:noFill/>
          <a:ln w="9525">
            <a:noFill/>
            <a:prstDash val="dash"/>
            <a:miter lim="800000"/>
          </a:ln>
        </p:spPr>
        <p:txBody>
          <a:bodyPr>
            <a:spAutoFit/>
          </a:bodyPr>
          <a:lstStyle/>
          <a:p>
            <a:pPr indent="457200">
              <a:lnSpc>
                <a:spcPct val="129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换言之，公司为了维护组织自身平衡稳定，将大量的时间和精力花在了企业内部协调、开会、解决人事问题、处理各种管理纷争上了，此时企业组织变成了“为了存在而存在”而非“为了顾客而存在”。然而顾客却必须为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15%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的价值，向公司支付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100%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的货币。</a:t>
            </a:r>
            <a:r>
              <a:rPr lang="zh-CN" altLang="en-US" sz="1600" b="1" dirty="0">
                <a:solidFill>
                  <a:srgbClr val="FB002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执行力低下，已成为企业管理的最大黑洞！</a:t>
            </a:r>
          </a:p>
        </p:txBody>
      </p:sp>
      <p:sp>
        <p:nvSpPr>
          <p:cNvPr id="25" name="矩形 3"/>
          <p:cNvSpPr>
            <a:spLocks noChangeArrowheads="1"/>
          </p:cNvSpPr>
          <p:nvPr/>
        </p:nvSpPr>
        <p:spPr bwMode="auto">
          <a:xfrm>
            <a:off x="6961188" y="2997200"/>
            <a:ext cx="4900612" cy="1044575"/>
          </a:xfrm>
          <a:prstGeom prst="rect">
            <a:avLst/>
          </a:prstGeom>
          <a:noFill/>
          <a:ln w="9525">
            <a:noFill/>
            <a:prstDash val="dash"/>
            <a:miter lim="800000"/>
          </a:ln>
        </p:spPr>
        <p:txBody>
          <a:bodyPr>
            <a:spAutoFit/>
          </a:bodyPr>
          <a:lstStyle/>
          <a:p>
            <a:pPr indent="457200">
              <a:lnSpc>
                <a:spcPct val="129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曾有一权威公司做过调查：在整整一年的时间里，许多公司只有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15%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的时间在为顾客提供服务，其余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85%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的时间所做工作对顾客而言根本没有意义。</a:t>
            </a:r>
          </a:p>
        </p:txBody>
      </p:sp>
      <p:pic>
        <p:nvPicPr>
          <p:cNvPr id="29705" name="Picture 2" descr="F:\360云盘\02-个人资料\！PPT图片及版面资源\06-PPT精选插图\03-人物\58013-1203211301412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20875" y="3067050"/>
            <a:ext cx="4752975" cy="3170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6" name="直接连接符 25"/>
          <p:cNvCxnSpPr/>
          <p:nvPr/>
        </p:nvCxnSpPr>
        <p:spPr>
          <a:xfrm>
            <a:off x="6961188" y="6237288"/>
            <a:ext cx="4752975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961188" y="3036888"/>
            <a:ext cx="4752975" cy="312896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0722" name="TextBox 560"/>
          <p:cNvSpPr txBox="1">
            <a:spLocks noChangeArrowheads="1"/>
          </p:cNvSpPr>
          <p:nvPr/>
        </p:nvSpPr>
        <p:spPr bwMode="auto">
          <a:xfrm>
            <a:off x="9050338" y="1268413"/>
            <a:ext cx="2811462" cy="40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r"/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1.3 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执行力为什么重要</a:t>
            </a:r>
          </a:p>
        </p:txBody>
      </p:sp>
      <p:cxnSp>
        <p:nvCxnSpPr>
          <p:cNvPr id="6" name="直接连接符 5"/>
          <p:cNvCxnSpPr/>
          <p:nvPr/>
        </p:nvCxnSpPr>
        <p:spPr>
          <a:xfrm>
            <a:off x="1920875" y="2870200"/>
            <a:ext cx="4752975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1920875" y="2746375"/>
            <a:ext cx="720725" cy="12382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0725" name="TextBox 560"/>
          <p:cNvSpPr txBox="1">
            <a:spLocks noChangeArrowheads="1"/>
          </p:cNvSpPr>
          <p:nvPr/>
        </p:nvSpPr>
        <p:spPr bwMode="auto">
          <a:xfrm>
            <a:off x="2713038" y="2438400"/>
            <a:ext cx="3671887" cy="369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1.3.1 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执行力对组织的重要性</a:t>
            </a:r>
          </a:p>
        </p:txBody>
      </p:sp>
      <p:sp>
        <p:nvSpPr>
          <p:cNvPr id="10" name="Dark Gray"/>
          <p:cNvSpPr/>
          <p:nvPr/>
        </p:nvSpPr>
        <p:spPr bwMode="auto">
          <a:xfrm>
            <a:off x="7537450" y="2366963"/>
            <a:ext cx="4176713" cy="503237"/>
          </a:xfrm>
          <a:prstGeom prst="roundRect">
            <a:avLst>
              <a:gd name="adj" fmla="val 0"/>
            </a:avLst>
          </a:prstGeom>
          <a:solidFill>
            <a:srgbClr val="363535"/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lIns="68583" tIns="34292" rIns="68583" bIns="34292" anchor="ctr"/>
          <a:lstStyle/>
          <a:p>
            <a:pPr defTabSz="685165">
              <a:defRPr/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强大的执行力是实现战略的必要条件</a:t>
            </a:r>
            <a:endParaRPr lang="en-US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961188" y="2366963"/>
            <a:ext cx="504825" cy="503237"/>
          </a:xfrm>
          <a:prstGeom prst="rect">
            <a:avLst/>
          </a:prstGeom>
          <a:solidFill>
            <a:srgbClr val="E200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dirty="0">
                <a:latin typeface="Arial Black" panose="020B0A04020102020204" pitchFamily="34" charset="0"/>
              </a:rPr>
              <a:t>2</a:t>
            </a:r>
            <a:endParaRPr lang="zh-CN" altLang="en-US" sz="3200" dirty="0">
              <a:latin typeface="Arial Black" panose="020B0A04020102020204" pitchFamily="34" charset="0"/>
            </a:endParaRPr>
          </a:p>
        </p:txBody>
      </p:sp>
      <p:sp>
        <p:nvSpPr>
          <p:cNvPr id="24" name="矩形 3"/>
          <p:cNvSpPr>
            <a:spLocks noChangeArrowheads="1"/>
          </p:cNvSpPr>
          <p:nvPr/>
        </p:nvSpPr>
        <p:spPr bwMode="auto">
          <a:xfrm>
            <a:off x="7034213" y="4832350"/>
            <a:ext cx="4679950" cy="1044575"/>
          </a:xfrm>
          <a:prstGeom prst="rect">
            <a:avLst/>
          </a:prstGeom>
          <a:noFill/>
          <a:ln w="9525">
            <a:noFill/>
            <a:prstDash val="dash"/>
            <a:miter lim="800000"/>
          </a:ln>
        </p:spPr>
        <p:txBody>
          <a:bodyPr>
            <a:spAutoFit/>
          </a:bodyPr>
          <a:lstStyle/>
          <a:p>
            <a:pPr indent="457200">
              <a:lnSpc>
                <a:spcPct val="129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有只老鼠的提议立刻引来满场的叫好声，它建议在猫的身上挂个铃铛。在一片叫好声中，有只老鼠突然问道：</a:t>
            </a:r>
            <a:r>
              <a:rPr lang="zh-CN" altLang="en-US" sz="1600" b="1" dirty="0">
                <a:solidFill>
                  <a:srgbClr val="FB002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“谁来挂铃铛？”</a:t>
            </a:r>
          </a:p>
        </p:txBody>
      </p:sp>
      <p:sp>
        <p:nvSpPr>
          <p:cNvPr id="25" name="矩形 3"/>
          <p:cNvSpPr>
            <a:spLocks noChangeArrowheads="1"/>
          </p:cNvSpPr>
          <p:nvPr/>
        </p:nvSpPr>
        <p:spPr bwMode="auto">
          <a:xfrm>
            <a:off x="7034213" y="3284538"/>
            <a:ext cx="4679950" cy="1363662"/>
          </a:xfrm>
          <a:prstGeom prst="rect">
            <a:avLst/>
          </a:prstGeom>
          <a:noFill/>
          <a:ln w="9525">
            <a:noFill/>
            <a:prstDash val="dash"/>
            <a:miter lim="800000"/>
          </a:ln>
        </p:spPr>
        <p:txBody>
          <a:bodyPr>
            <a:spAutoFit/>
          </a:bodyPr>
          <a:lstStyle/>
          <a:p>
            <a:pPr indent="457200">
              <a:lnSpc>
                <a:spcPct val="129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据说，这是一个被美国某商学院搬进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MBA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课堂的寓言。一群老鼠，深为一只凶狠无比、善于捕鼠的猫所苦。于是，老鼠们齐聚一堂，商讨如何解决这只讨厌的猫。</a:t>
            </a:r>
          </a:p>
        </p:txBody>
      </p:sp>
      <p:cxnSp>
        <p:nvCxnSpPr>
          <p:cNvPr id="26" name="直接连接符 25"/>
          <p:cNvCxnSpPr/>
          <p:nvPr/>
        </p:nvCxnSpPr>
        <p:spPr>
          <a:xfrm>
            <a:off x="6961188" y="6262688"/>
            <a:ext cx="4752975" cy="0"/>
          </a:xfrm>
          <a:prstGeom prst="line">
            <a:avLst/>
          </a:prstGeom>
          <a:ln w="762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31" name="Picture 2" descr="http://media-saver.com/wp-content/uploads/2012/03/2fd223f4ansen-cat-2.jpg?w=500&amp;h=375"/>
          <p:cNvPicPr>
            <a:picLocks noChangeAspect="1" noChangeArrowheads="1"/>
          </p:cNvPicPr>
          <p:nvPr/>
        </p:nvPicPr>
        <p:blipFill>
          <a:blip r:embed="rId2" cstate="print"/>
          <a:srcRect b="8368"/>
          <a:stretch>
            <a:fillRect/>
          </a:stretch>
        </p:blipFill>
        <p:spPr bwMode="auto">
          <a:xfrm>
            <a:off x="1911350" y="3036888"/>
            <a:ext cx="4762500" cy="3271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TextBox 560"/>
          <p:cNvSpPr txBox="1">
            <a:spLocks noChangeArrowheads="1"/>
          </p:cNvSpPr>
          <p:nvPr/>
        </p:nvSpPr>
        <p:spPr bwMode="auto">
          <a:xfrm>
            <a:off x="9050338" y="1268413"/>
            <a:ext cx="2811462" cy="40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r"/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1.3 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执行力为什么重要</a:t>
            </a:r>
          </a:p>
        </p:txBody>
      </p:sp>
      <p:cxnSp>
        <p:nvCxnSpPr>
          <p:cNvPr id="6" name="直接连接符 5"/>
          <p:cNvCxnSpPr/>
          <p:nvPr/>
        </p:nvCxnSpPr>
        <p:spPr>
          <a:xfrm>
            <a:off x="1920875" y="2870200"/>
            <a:ext cx="4752975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1920875" y="2746375"/>
            <a:ext cx="720725" cy="12382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1748" name="TextBox 560"/>
          <p:cNvSpPr txBox="1">
            <a:spLocks noChangeArrowheads="1"/>
          </p:cNvSpPr>
          <p:nvPr/>
        </p:nvSpPr>
        <p:spPr bwMode="auto">
          <a:xfrm>
            <a:off x="2713038" y="2438400"/>
            <a:ext cx="3671887" cy="369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1.3.1 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执行力对组织的重要性</a:t>
            </a:r>
          </a:p>
        </p:txBody>
      </p:sp>
      <p:sp>
        <p:nvSpPr>
          <p:cNvPr id="10" name="Dark Gray"/>
          <p:cNvSpPr/>
          <p:nvPr/>
        </p:nvSpPr>
        <p:spPr bwMode="auto">
          <a:xfrm>
            <a:off x="7537450" y="2366963"/>
            <a:ext cx="4176713" cy="503237"/>
          </a:xfrm>
          <a:prstGeom prst="roundRect">
            <a:avLst>
              <a:gd name="adj" fmla="val 0"/>
            </a:avLst>
          </a:prstGeom>
          <a:solidFill>
            <a:srgbClr val="363535"/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lIns="68583" tIns="34292" rIns="68583" bIns="34292" anchor="ctr"/>
          <a:lstStyle/>
          <a:p>
            <a:pPr defTabSz="685165">
              <a:defRPr/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强大的执行力是实现战略的必要条件</a:t>
            </a:r>
            <a:endParaRPr lang="en-US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961188" y="2366963"/>
            <a:ext cx="504825" cy="503237"/>
          </a:xfrm>
          <a:prstGeom prst="rect">
            <a:avLst/>
          </a:prstGeom>
          <a:solidFill>
            <a:srgbClr val="E200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dirty="0">
                <a:latin typeface="Arial Black" panose="020B0A04020102020204" pitchFamily="34" charset="0"/>
              </a:rPr>
              <a:t>2</a:t>
            </a:r>
            <a:endParaRPr lang="zh-CN" altLang="en-US" sz="3200" dirty="0">
              <a:latin typeface="Arial Black" panose="020B0A04020102020204" pitchFamily="34" charset="0"/>
            </a:endParaRPr>
          </a:p>
        </p:txBody>
      </p:sp>
      <p:cxnSp>
        <p:nvCxnSpPr>
          <p:cNvPr id="26" name="直接连接符 25"/>
          <p:cNvCxnSpPr/>
          <p:nvPr/>
        </p:nvCxnSpPr>
        <p:spPr>
          <a:xfrm>
            <a:off x="6961188" y="6165850"/>
            <a:ext cx="4752975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1752" name="Picture 2" descr="F:\360云盘\02-个人资料\！PPT图片及版面资源\06-PPT精选插图\02-商务\188141-1205221426079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20875" y="2997200"/>
            <a:ext cx="4772025" cy="316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矩形 3"/>
          <p:cNvSpPr>
            <a:spLocks noChangeArrowheads="1"/>
          </p:cNvSpPr>
          <p:nvPr/>
        </p:nvSpPr>
        <p:spPr bwMode="auto">
          <a:xfrm>
            <a:off x="6961188" y="4689475"/>
            <a:ext cx="4900612" cy="1362075"/>
          </a:xfrm>
          <a:prstGeom prst="rect">
            <a:avLst/>
          </a:prstGeom>
          <a:noFill/>
          <a:ln w="9525">
            <a:noFill/>
            <a:prstDash val="dash"/>
            <a:miter lim="800000"/>
          </a:ln>
        </p:spPr>
        <p:txBody>
          <a:bodyPr>
            <a:spAutoFit/>
          </a:bodyPr>
          <a:lstStyle/>
          <a:p>
            <a:pPr indent="457200">
              <a:lnSpc>
                <a:spcPct val="129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其实，很多公司都有许多大致不二的方法和程序，执行力的不同造成了结果的巨大差异！执行力，这是一切战略得以顺利实现的关键要素。</a:t>
            </a:r>
            <a:r>
              <a:rPr lang="zh-CN" altLang="en-US" sz="1600" b="1" dirty="0">
                <a:solidFill>
                  <a:srgbClr val="FB002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如果没有执行力，战略最终只是一句空话。</a:t>
            </a:r>
          </a:p>
        </p:txBody>
      </p:sp>
      <p:sp>
        <p:nvSpPr>
          <p:cNvPr id="15" name="矩形 3"/>
          <p:cNvSpPr>
            <a:spLocks noChangeArrowheads="1"/>
          </p:cNvSpPr>
          <p:nvPr/>
        </p:nvSpPr>
        <p:spPr bwMode="auto">
          <a:xfrm>
            <a:off x="6961188" y="3141663"/>
            <a:ext cx="4900612" cy="1362075"/>
          </a:xfrm>
          <a:prstGeom prst="rect">
            <a:avLst/>
          </a:prstGeom>
          <a:noFill/>
          <a:ln w="9525">
            <a:noFill/>
            <a:prstDash val="dash"/>
            <a:miter lim="800000"/>
          </a:ln>
        </p:spPr>
        <p:txBody>
          <a:bodyPr>
            <a:spAutoFit/>
          </a:bodyPr>
          <a:lstStyle/>
          <a:p>
            <a:pPr indent="457200">
              <a:lnSpc>
                <a:spcPct val="129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当企业的战略方向已经或基本确定，这时候执行力就变得最为关键。许多企业的失败不是战略的问题，而是战略执行的问题！</a:t>
            </a:r>
            <a:r>
              <a:rPr lang="zh-CN" altLang="en-US" sz="1600" b="1" dirty="0">
                <a:solidFill>
                  <a:srgbClr val="FB002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再好的战略，如果不去执行，也只是空谈。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TextBox 560"/>
          <p:cNvSpPr txBox="1">
            <a:spLocks noChangeArrowheads="1"/>
          </p:cNvSpPr>
          <p:nvPr/>
        </p:nvSpPr>
        <p:spPr bwMode="auto">
          <a:xfrm>
            <a:off x="9050338" y="1268413"/>
            <a:ext cx="2811462" cy="40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r"/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1.3 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执行力为什么重要</a:t>
            </a:r>
          </a:p>
        </p:txBody>
      </p:sp>
      <p:pic>
        <p:nvPicPr>
          <p:cNvPr id="4098" name="Picture 2" descr="http://www.fyjs.cn/bbs/attachments/Mon_0903/149_112126_dfdb0bd52afb8e7.jpg"/>
          <p:cNvPicPr>
            <a:picLocks noChangeAspect="1" noChangeArrowheads="1"/>
          </p:cNvPicPr>
          <p:nvPr/>
        </p:nvPicPr>
        <p:blipFill>
          <a:blip r:embed="rId2" cstate="print"/>
          <a:srcRect l="394" t="137" r="-394" b="27364"/>
          <a:stretch>
            <a:fillRect/>
          </a:stretch>
        </p:blipFill>
        <p:spPr bwMode="auto">
          <a:xfrm>
            <a:off x="1849438" y="2043113"/>
            <a:ext cx="2447925" cy="1836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0" name="Picture 4" descr="http://imgsrc.baidu.com/baike/pic/item/eab9044ca2e39cc7d62afc08.jpg"/>
          <p:cNvPicPr>
            <a:picLocks noChangeAspect="1" noChangeArrowheads="1"/>
          </p:cNvPicPr>
          <p:nvPr/>
        </p:nvPicPr>
        <p:blipFill>
          <a:blip r:embed="rId3" cstate="print"/>
          <a:srcRect t="3963" b="43987"/>
          <a:stretch>
            <a:fillRect/>
          </a:stretch>
        </p:blipFill>
        <p:spPr bwMode="auto">
          <a:xfrm>
            <a:off x="4325938" y="2043113"/>
            <a:ext cx="2447925" cy="1836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2" name="Picture 6" descr="http://imgsrc.baidu.com/baike/pic/item/9dc3cf588ff13dca800a18be.jpg"/>
          <p:cNvPicPr>
            <a:picLocks noChangeAspect="1" noChangeArrowheads="1"/>
          </p:cNvPicPr>
          <p:nvPr/>
        </p:nvPicPr>
        <p:blipFill>
          <a:blip r:embed="rId4" cstate="print"/>
          <a:srcRect l="513" t="4347" r="-513" b="33556"/>
          <a:stretch>
            <a:fillRect/>
          </a:stretch>
        </p:blipFill>
        <p:spPr bwMode="auto">
          <a:xfrm>
            <a:off x="6800850" y="2043113"/>
            <a:ext cx="2449513" cy="1836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4" name="Picture 8" descr="http://www.511758.com/pic/634466718967556250.jpg"/>
          <p:cNvPicPr>
            <a:picLocks noChangeAspect="1" noChangeArrowheads="1"/>
          </p:cNvPicPr>
          <p:nvPr/>
        </p:nvPicPr>
        <p:blipFill rotWithShape="1">
          <a:blip r:embed="rId5" cstate="print"/>
          <a:srcRect l="5671" t="1778" r="5671" b="9333"/>
          <a:stretch>
            <a:fillRect/>
          </a:stretch>
        </p:blipFill>
        <p:spPr bwMode="auto">
          <a:xfrm>
            <a:off x="9277350" y="2043113"/>
            <a:ext cx="2449513" cy="1836737"/>
          </a:xfrm>
          <a:prstGeom prst="rect">
            <a:avLst/>
          </a:pr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</p:pic>
      <p:grpSp>
        <p:nvGrpSpPr>
          <p:cNvPr id="2" name="组合 1"/>
          <p:cNvGrpSpPr/>
          <p:nvPr/>
        </p:nvGrpSpPr>
        <p:grpSpPr bwMode="auto">
          <a:xfrm>
            <a:off x="1836738" y="4081463"/>
            <a:ext cx="2471737" cy="1727200"/>
            <a:chOff x="1849114" y="4005064"/>
            <a:chExt cx="2472276" cy="1728192"/>
          </a:xfrm>
        </p:grpSpPr>
        <p:sp>
          <p:nvSpPr>
            <p:cNvPr id="16" name="Dark Gray"/>
            <p:cNvSpPr/>
            <p:nvPr/>
          </p:nvSpPr>
          <p:spPr bwMode="auto">
            <a:xfrm>
              <a:off x="1849114" y="4005064"/>
              <a:ext cx="2448459" cy="1583646"/>
            </a:xfrm>
            <a:prstGeom prst="roundRect">
              <a:avLst>
                <a:gd name="adj" fmla="val 0"/>
              </a:avLst>
            </a:prstGeom>
            <a:solidFill>
              <a:srgbClr val="363535"/>
            </a:solidFill>
            <a:ln w="9525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lIns="68583" tIns="34292" rIns="68583" bIns="34292" anchor="ctr"/>
            <a:lstStyle/>
            <a:p>
              <a:pPr algn="ctr" defTabSz="685165">
                <a:defRPr/>
              </a:pPr>
              <a:endParaRPr lang="en-US" sz="14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endParaRPr>
            </a:p>
          </p:txBody>
        </p:sp>
        <p:sp>
          <p:nvSpPr>
            <p:cNvPr id="32788" name="TextBox 16"/>
            <p:cNvSpPr txBox="1">
              <a:spLocks noChangeArrowheads="1"/>
            </p:cNvSpPr>
            <p:nvPr/>
          </p:nvSpPr>
          <p:spPr bwMode="auto">
            <a:xfrm>
              <a:off x="1849115" y="4149080"/>
              <a:ext cx="2472275" cy="132343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16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“在企业运作中，其战略设计只有</a:t>
              </a:r>
              <a:r>
                <a:rPr lang="en-US" altLang="zh-CN" sz="16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10%</a:t>
              </a:r>
              <a:r>
                <a:rPr lang="zh-CN" altLang="en-US" sz="16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的价值，其余的全部都是执行的价值。”</a:t>
              </a:r>
              <a:r>
                <a:rPr lang="en-US" altLang="zh-CN" sz="16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——</a:t>
              </a:r>
              <a:r>
                <a:rPr lang="zh-CN" altLang="en-US" sz="16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哈佛商学院前院长波特</a:t>
              </a:r>
            </a:p>
          </p:txBody>
        </p:sp>
        <p:sp>
          <p:nvSpPr>
            <p:cNvPr id="18" name="Dark Gray"/>
            <p:cNvSpPr/>
            <p:nvPr/>
          </p:nvSpPr>
          <p:spPr bwMode="auto">
            <a:xfrm>
              <a:off x="1849114" y="5625244"/>
              <a:ext cx="2448459" cy="108012"/>
            </a:xfrm>
            <a:prstGeom prst="roundRect">
              <a:avLst>
                <a:gd name="adj" fmla="val 0"/>
              </a:avLst>
            </a:prstGeom>
            <a:solidFill>
              <a:srgbClr val="363535"/>
            </a:solidFill>
            <a:ln w="9525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lIns="68583" tIns="34292" rIns="68583" bIns="34292" anchor="ctr"/>
            <a:lstStyle/>
            <a:p>
              <a:pPr algn="ctr" defTabSz="685165">
                <a:defRPr/>
              </a:pPr>
              <a:endParaRPr lang="en-US" sz="14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 bwMode="auto">
          <a:xfrm>
            <a:off x="4313238" y="4081463"/>
            <a:ext cx="2471737" cy="1727200"/>
            <a:chOff x="1849114" y="4005064"/>
            <a:chExt cx="2472276" cy="1728192"/>
          </a:xfrm>
        </p:grpSpPr>
        <p:sp>
          <p:nvSpPr>
            <p:cNvPr id="21" name="Dark Gray"/>
            <p:cNvSpPr/>
            <p:nvPr/>
          </p:nvSpPr>
          <p:spPr bwMode="auto">
            <a:xfrm>
              <a:off x="1849114" y="4005064"/>
              <a:ext cx="2448459" cy="1583646"/>
            </a:xfrm>
            <a:prstGeom prst="roundRect">
              <a:avLst>
                <a:gd name="adj" fmla="val 0"/>
              </a:avLst>
            </a:prstGeom>
            <a:solidFill>
              <a:srgbClr val="363535"/>
            </a:solidFill>
            <a:ln w="9525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lIns="68583" tIns="34292" rIns="68583" bIns="34292" anchor="ctr"/>
            <a:lstStyle/>
            <a:p>
              <a:pPr algn="ctr" defTabSz="685165">
                <a:defRPr/>
              </a:pPr>
              <a:endParaRPr lang="en-US" sz="14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endParaRPr>
            </a:p>
          </p:txBody>
        </p:sp>
        <p:sp>
          <p:nvSpPr>
            <p:cNvPr id="32785" name="TextBox 21"/>
            <p:cNvSpPr txBox="1">
              <a:spLocks noChangeArrowheads="1"/>
            </p:cNvSpPr>
            <p:nvPr/>
          </p:nvSpPr>
          <p:spPr bwMode="auto">
            <a:xfrm>
              <a:off x="1849115" y="4149080"/>
              <a:ext cx="2472275" cy="107721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16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“确定目标不是主要的问题，你如何实现目标和如何坚持执行计划才是决定性的问题。”</a:t>
              </a:r>
              <a:r>
                <a:rPr lang="en-US" altLang="zh-CN" sz="16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——</a:t>
              </a:r>
              <a:r>
                <a:rPr lang="zh-CN" altLang="en-US" sz="16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德鲁克</a:t>
              </a:r>
            </a:p>
          </p:txBody>
        </p:sp>
        <p:sp>
          <p:nvSpPr>
            <p:cNvPr id="23" name="Dark Gray"/>
            <p:cNvSpPr/>
            <p:nvPr/>
          </p:nvSpPr>
          <p:spPr bwMode="auto">
            <a:xfrm>
              <a:off x="1849114" y="5625244"/>
              <a:ext cx="2448459" cy="108012"/>
            </a:xfrm>
            <a:prstGeom prst="roundRect">
              <a:avLst>
                <a:gd name="adj" fmla="val 0"/>
              </a:avLst>
            </a:prstGeom>
            <a:solidFill>
              <a:srgbClr val="363535"/>
            </a:solidFill>
            <a:ln w="9525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lIns="68583" tIns="34292" rIns="68583" bIns="34292" anchor="ctr"/>
            <a:lstStyle/>
            <a:p>
              <a:pPr algn="ctr" defTabSz="685165">
                <a:defRPr/>
              </a:pPr>
              <a:endParaRPr lang="en-US" sz="14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 bwMode="auto">
          <a:xfrm>
            <a:off x="9266238" y="4081463"/>
            <a:ext cx="2471737" cy="1727200"/>
            <a:chOff x="1849114" y="4005064"/>
            <a:chExt cx="2472276" cy="1728192"/>
          </a:xfrm>
        </p:grpSpPr>
        <p:sp>
          <p:nvSpPr>
            <p:cNvPr id="25" name="Dark Gray"/>
            <p:cNvSpPr/>
            <p:nvPr/>
          </p:nvSpPr>
          <p:spPr bwMode="auto">
            <a:xfrm>
              <a:off x="1849114" y="4005064"/>
              <a:ext cx="2448459" cy="1583646"/>
            </a:xfrm>
            <a:prstGeom prst="roundRect">
              <a:avLst>
                <a:gd name="adj" fmla="val 0"/>
              </a:avLst>
            </a:prstGeom>
            <a:solidFill>
              <a:srgbClr val="363535"/>
            </a:solidFill>
            <a:ln w="9525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lIns="68583" tIns="34292" rIns="68583" bIns="34292" anchor="ctr"/>
            <a:lstStyle/>
            <a:p>
              <a:pPr algn="ctr" defTabSz="685165">
                <a:defRPr/>
              </a:pPr>
              <a:endParaRPr lang="en-US" sz="14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endParaRPr>
            </a:p>
          </p:txBody>
        </p:sp>
        <p:sp>
          <p:nvSpPr>
            <p:cNvPr id="32782" name="TextBox 26"/>
            <p:cNvSpPr txBox="1">
              <a:spLocks noChangeArrowheads="1"/>
            </p:cNvSpPr>
            <p:nvPr/>
          </p:nvSpPr>
          <p:spPr bwMode="auto">
            <a:xfrm>
              <a:off x="1849115" y="4149080"/>
              <a:ext cx="2472275" cy="107721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16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“一位管理者的成功，</a:t>
              </a:r>
              <a:r>
                <a:rPr lang="en-US" altLang="zh-CN" sz="16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5</a:t>
              </a:r>
              <a:r>
                <a:rPr lang="zh-CN" altLang="en-US" sz="16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％在战略，</a:t>
              </a:r>
              <a:r>
                <a:rPr lang="en-US" altLang="zh-CN" sz="16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95</a:t>
              </a:r>
              <a:r>
                <a:rPr lang="zh-CN" altLang="en-US" sz="16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％在执行”</a:t>
              </a:r>
              <a:r>
                <a:rPr lang="en-US" altLang="zh-CN" sz="16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——ABB</a:t>
              </a:r>
              <a:r>
                <a:rPr lang="zh-CN" altLang="en-US" sz="16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公司董事长巴尼维克</a:t>
              </a:r>
            </a:p>
          </p:txBody>
        </p:sp>
        <p:sp>
          <p:nvSpPr>
            <p:cNvPr id="28" name="Dark Gray"/>
            <p:cNvSpPr/>
            <p:nvPr/>
          </p:nvSpPr>
          <p:spPr bwMode="auto">
            <a:xfrm>
              <a:off x="1849114" y="5625244"/>
              <a:ext cx="2448459" cy="108012"/>
            </a:xfrm>
            <a:prstGeom prst="roundRect">
              <a:avLst>
                <a:gd name="adj" fmla="val 0"/>
              </a:avLst>
            </a:prstGeom>
            <a:solidFill>
              <a:srgbClr val="363535"/>
            </a:solidFill>
            <a:ln w="9525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lIns="68583" tIns="34292" rIns="68583" bIns="34292" anchor="ctr"/>
            <a:lstStyle/>
            <a:p>
              <a:pPr algn="ctr" defTabSz="685165">
                <a:defRPr/>
              </a:pPr>
              <a:endParaRPr lang="en-US" sz="14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 bwMode="auto">
          <a:xfrm>
            <a:off x="6789738" y="4081463"/>
            <a:ext cx="2471737" cy="1727200"/>
            <a:chOff x="1849114" y="4005064"/>
            <a:chExt cx="2472276" cy="1728192"/>
          </a:xfrm>
        </p:grpSpPr>
        <p:sp>
          <p:nvSpPr>
            <p:cNvPr id="30" name="Dark Gray"/>
            <p:cNvSpPr/>
            <p:nvPr/>
          </p:nvSpPr>
          <p:spPr bwMode="auto">
            <a:xfrm>
              <a:off x="1849114" y="4005064"/>
              <a:ext cx="2448459" cy="1583646"/>
            </a:xfrm>
            <a:prstGeom prst="roundRect">
              <a:avLst>
                <a:gd name="adj" fmla="val 0"/>
              </a:avLst>
            </a:prstGeom>
            <a:solidFill>
              <a:srgbClr val="363535"/>
            </a:solidFill>
            <a:ln w="9525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lIns="68583" tIns="34292" rIns="68583" bIns="34292" anchor="ctr"/>
            <a:lstStyle/>
            <a:p>
              <a:pPr algn="ctr" defTabSz="685165">
                <a:defRPr/>
              </a:pPr>
              <a:endParaRPr lang="en-US" sz="14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endParaRPr>
            </a:p>
          </p:txBody>
        </p:sp>
        <p:sp>
          <p:nvSpPr>
            <p:cNvPr id="32779" name="TextBox 30"/>
            <p:cNvSpPr txBox="1">
              <a:spLocks noChangeArrowheads="1"/>
            </p:cNvSpPr>
            <p:nvPr/>
          </p:nvSpPr>
          <p:spPr bwMode="auto">
            <a:xfrm>
              <a:off x="1849115" y="4149080"/>
              <a:ext cx="2472275" cy="107721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16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“没有执行力，就没有竞争力！微软在未来十年内，所面临的挑战就是执行力。”</a:t>
              </a:r>
              <a:r>
                <a:rPr lang="en-US" altLang="zh-CN" sz="16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——</a:t>
              </a:r>
              <a:r>
                <a:rPr lang="zh-CN" altLang="en-US" sz="16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比尔盖茨</a:t>
              </a:r>
            </a:p>
          </p:txBody>
        </p:sp>
        <p:sp>
          <p:nvSpPr>
            <p:cNvPr id="32" name="Dark Gray"/>
            <p:cNvSpPr/>
            <p:nvPr/>
          </p:nvSpPr>
          <p:spPr bwMode="auto">
            <a:xfrm>
              <a:off x="1849114" y="5625244"/>
              <a:ext cx="2448459" cy="108012"/>
            </a:xfrm>
            <a:prstGeom prst="roundRect">
              <a:avLst>
                <a:gd name="adj" fmla="val 0"/>
              </a:avLst>
            </a:prstGeom>
            <a:solidFill>
              <a:srgbClr val="363535"/>
            </a:solidFill>
            <a:ln w="9525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lIns="68583" tIns="34292" rIns="68583" bIns="34292" anchor="ctr"/>
            <a:lstStyle/>
            <a:p>
              <a:pPr algn="ctr" defTabSz="685165">
                <a:defRPr/>
              </a:pPr>
              <a:endParaRPr lang="en-US" sz="14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endParaRPr>
            </a:p>
          </p:txBody>
        </p:sp>
      </p:grp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52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2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2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TextBox 560"/>
          <p:cNvSpPr txBox="1">
            <a:spLocks noChangeArrowheads="1"/>
          </p:cNvSpPr>
          <p:nvPr/>
        </p:nvSpPr>
        <p:spPr bwMode="auto">
          <a:xfrm>
            <a:off x="9050338" y="1268413"/>
            <a:ext cx="2811462" cy="40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r"/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1.3 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执行力为什么重要</a:t>
            </a:r>
          </a:p>
        </p:txBody>
      </p:sp>
      <p:cxnSp>
        <p:nvCxnSpPr>
          <p:cNvPr id="6" name="直接连接符 5"/>
          <p:cNvCxnSpPr/>
          <p:nvPr/>
        </p:nvCxnSpPr>
        <p:spPr>
          <a:xfrm>
            <a:off x="1920875" y="2870200"/>
            <a:ext cx="4752975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1920875" y="2746375"/>
            <a:ext cx="720725" cy="12382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3796" name="TextBox 560"/>
          <p:cNvSpPr txBox="1">
            <a:spLocks noChangeArrowheads="1"/>
          </p:cNvSpPr>
          <p:nvPr/>
        </p:nvSpPr>
        <p:spPr bwMode="auto">
          <a:xfrm>
            <a:off x="2713038" y="2438400"/>
            <a:ext cx="3671887" cy="369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1.3.2 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执行力对个人的重要性</a:t>
            </a:r>
          </a:p>
        </p:txBody>
      </p:sp>
      <p:sp>
        <p:nvSpPr>
          <p:cNvPr id="24" name="矩形 23"/>
          <p:cNvSpPr/>
          <p:nvPr/>
        </p:nvSpPr>
        <p:spPr>
          <a:xfrm>
            <a:off x="6961188" y="2997200"/>
            <a:ext cx="4752975" cy="201612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6" name="矩形 3"/>
          <p:cNvSpPr>
            <a:spLocks noChangeArrowheads="1"/>
          </p:cNvSpPr>
          <p:nvPr/>
        </p:nvSpPr>
        <p:spPr bwMode="auto">
          <a:xfrm>
            <a:off x="7105650" y="2997200"/>
            <a:ext cx="4537075" cy="1966913"/>
          </a:xfrm>
          <a:prstGeom prst="rect">
            <a:avLst/>
          </a:prstGeom>
          <a:noFill/>
          <a:ln w="9525">
            <a:noFill/>
            <a:prstDash val="dash"/>
            <a:miter lim="800000"/>
          </a:ln>
        </p:spPr>
        <p:txBody>
          <a:bodyPr>
            <a:spAutoFit/>
          </a:bodyPr>
          <a:lstStyle/>
          <a:p>
            <a:pPr indent="457200">
              <a:lnSpc>
                <a:spcPct val="129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蜀之鄙有二僧，其一贫，其一富。贫者语于富者曰：“吾欲之南海，何如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?”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富者曰：“子何恃而往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?”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曰：“吾一瓶一钵足矣。”富者曰：“吾数年来欲买舟而下，犹未能也。子何恃而往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?”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越明年，贫者自南海还，以告富者。富者有惭色。</a:t>
            </a:r>
          </a:p>
        </p:txBody>
      </p:sp>
      <p:pic>
        <p:nvPicPr>
          <p:cNvPr id="1026" name="Picture 2" descr="http://www.hkjf.net/upload/2011/04/09/6/1140957157177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20875" y="2997200"/>
            <a:ext cx="4752975" cy="317817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2700">
            <a:solidFill>
              <a:schemeClr val="tx1">
                <a:lumMod val="50000"/>
                <a:lumOff val="50000"/>
              </a:schemeClr>
            </a:solidFill>
          </a:ln>
        </p:spPr>
      </p:pic>
      <p:sp>
        <p:nvSpPr>
          <p:cNvPr id="11" name="Dark Gray"/>
          <p:cNvSpPr/>
          <p:nvPr/>
        </p:nvSpPr>
        <p:spPr bwMode="auto">
          <a:xfrm>
            <a:off x="6961188" y="5114925"/>
            <a:ext cx="4752975" cy="1060450"/>
          </a:xfrm>
          <a:prstGeom prst="roundRect">
            <a:avLst>
              <a:gd name="adj" fmla="val 0"/>
            </a:avLst>
          </a:prstGeom>
          <a:solidFill>
            <a:srgbClr val="FB0024"/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lIns="216000" tIns="34292" rIns="216000" bIns="34292" anchor="ctr"/>
          <a:lstStyle/>
          <a:p>
            <a:pPr indent="457200" defTabSz="685165">
              <a:lnSpc>
                <a:spcPct val="120000"/>
              </a:lnSpc>
              <a:defRPr/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对个人而言，没有执行力（或称行动力），一切梦想、设想、构想、理想，统统都只能是幻想和空想！没有执行力，将一事无成。</a:t>
            </a:r>
            <a:endParaRPr lang="en-US" sz="16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itchFamily="34" charset="-122"/>
            </a:endParaRPr>
          </a:p>
        </p:txBody>
      </p:sp>
    </p:spTree>
  </p:cSld>
  <p:clrMapOvr>
    <a:masterClrMapping/>
  </p:clrMapOvr>
  <p:transition spd="slow"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11" grpId="0" animBg="1"/>
      <p:bldP spid="11" grpId="1" animBg="1"/>
      <p:bldP spid="11" grpId="2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817" name="组合 7"/>
          <p:cNvGrpSpPr/>
          <p:nvPr/>
        </p:nvGrpSpPr>
        <p:grpSpPr bwMode="auto">
          <a:xfrm>
            <a:off x="4867275" y="3544888"/>
            <a:ext cx="2676525" cy="925512"/>
            <a:chOff x="480963" y="5096009"/>
            <a:chExt cx="2677474" cy="925279"/>
          </a:xfrm>
        </p:grpSpPr>
        <p:sp>
          <p:nvSpPr>
            <p:cNvPr id="11" name="矩形 10"/>
            <p:cNvSpPr/>
            <p:nvPr/>
          </p:nvSpPr>
          <p:spPr>
            <a:xfrm>
              <a:off x="480963" y="5096009"/>
              <a:ext cx="2664769" cy="925279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4827" name="TextBox 3"/>
            <p:cNvSpPr txBox="1">
              <a:spLocks noChangeArrowheads="1"/>
            </p:cNvSpPr>
            <p:nvPr/>
          </p:nvSpPr>
          <p:spPr bwMode="auto">
            <a:xfrm>
              <a:off x="638157" y="5445224"/>
              <a:ext cx="2520280" cy="4616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执行力缺失原因</a:t>
              </a:r>
            </a:p>
          </p:txBody>
        </p:sp>
        <p:sp>
          <p:nvSpPr>
            <p:cNvPr id="34828" name="文本框 24"/>
            <p:cNvSpPr txBox="1">
              <a:spLocks noChangeArrowheads="1"/>
            </p:cNvSpPr>
            <p:nvPr/>
          </p:nvSpPr>
          <p:spPr bwMode="auto">
            <a:xfrm>
              <a:off x="624979" y="5157192"/>
              <a:ext cx="2520280" cy="30777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第二章</a:t>
              </a:r>
            </a:p>
          </p:txBody>
        </p:sp>
      </p:grpSp>
      <p:grpSp>
        <p:nvGrpSpPr>
          <p:cNvPr id="34818" name="组合 1"/>
          <p:cNvGrpSpPr/>
          <p:nvPr/>
        </p:nvGrpSpPr>
        <p:grpSpPr bwMode="auto">
          <a:xfrm rot="10800000">
            <a:off x="7610475" y="3581400"/>
            <a:ext cx="2663825" cy="384175"/>
            <a:chOff x="5593828" y="4221088"/>
            <a:chExt cx="2664000" cy="405445"/>
          </a:xfrm>
        </p:grpSpPr>
        <p:cxnSp>
          <p:nvCxnSpPr>
            <p:cNvPr id="15" name="直接连接符 14"/>
            <p:cNvCxnSpPr/>
            <p:nvPr/>
          </p:nvCxnSpPr>
          <p:spPr>
            <a:xfrm flipV="1">
              <a:off x="8257828" y="4221088"/>
              <a:ext cx="0" cy="405445"/>
            </a:xfrm>
            <a:prstGeom prst="line">
              <a:avLst/>
            </a:prstGeom>
            <a:ln w="1905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rot="16200000" flipV="1">
              <a:off x="6925827" y="2889089"/>
              <a:ext cx="0" cy="2664000"/>
            </a:xfrm>
            <a:prstGeom prst="line">
              <a:avLst/>
            </a:prstGeom>
            <a:ln w="1905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矩形 48"/>
          <p:cNvSpPr>
            <a:spLocks noChangeArrowheads="1"/>
          </p:cNvSpPr>
          <p:nvPr/>
        </p:nvSpPr>
        <p:spPr bwMode="auto">
          <a:xfrm>
            <a:off x="7537450" y="4057650"/>
            <a:ext cx="2922588" cy="8350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342900" indent="-342900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组织执行力缺失原因</a:t>
            </a:r>
            <a:endParaRPr lang="en-US" altLang="zh-CN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个人执行力缺失原因</a:t>
            </a:r>
            <a:endParaRPr lang="en-US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4820" name="组合 3"/>
          <p:cNvGrpSpPr/>
          <p:nvPr/>
        </p:nvGrpSpPr>
        <p:grpSpPr bwMode="auto">
          <a:xfrm>
            <a:off x="2111375" y="4076700"/>
            <a:ext cx="2663825" cy="393700"/>
            <a:chOff x="2065139" y="4077072"/>
            <a:chExt cx="2664296" cy="392831"/>
          </a:xfrm>
        </p:grpSpPr>
        <p:cxnSp>
          <p:nvCxnSpPr>
            <p:cNvPr id="20" name="直接连接符 19"/>
            <p:cNvCxnSpPr/>
            <p:nvPr/>
          </p:nvCxnSpPr>
          <p:spPr>
            <a:xfrm flipV="1">
              <a:off x="4729435" y="4084992"/>
              <a:ext cx="0" cy="384911"/>
            </a:xfrm>
            <a:prstGeom prst="line">
              <a:avLst/>
            </a:prstGeom>
            <a:ln w="1905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 flipH="1">
              <a:off x="2065139" y="4077072"/>
              <a:ext cx="2664296" cy="0"/>
            </a:xfrm>
            <a:prstGeom prst="line">
              <a:avLst/>
            </a:prstGeom>
            <a:ln w="1905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4821" name="图片 18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11375" y="2205038"/>
            <a:ext cx="2663825" cy="1717675"/>
          </a:xfrm>
          <a:prstGeom prst="rect">
            <a:avLst/>
          </a:prstGeom>
          <a:noFill/>
          <a:ln w="19050">
            <a:solidFill>
              <a:srgbClr val="FFC000"/>
            </a:solidFill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TextBox 560"/>
          <p:cNvSpPr txBox="1">
            <a:spLocks noChangeArrowheads="1"/>
          </p:cNvSpPr>
          <p:nvPr/>
        </p:nvSpPr>
        <p:spPr bwMode="auto">
          <a:xfrm>
            <a:off x="8113713" y="1268413"/>
            <a:ext cx="3748087" cy="40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r"/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2.1 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组织执行力的缺失原因</a:t>
            </a:r>
          </a:p>
        </p:txBody>
      </p:sp>
      <p:sp>
        <p:nvSpPr>
          <p:cNvPr id="17" name="矩形 3"/>
          <p:cNvSpPr>
            <a:spLocks noChangeArrowheads="1"/>
          </p:cNvSpPr>
          <p:nvPr/>
        </p:nvSpPr>
        <p:spPr bwMode="auto">
          <a:xfrm>
            <a:off x="1900238" y="4776788"/>
            <a:ext cx="4989512" cy="1363662"/>
          </a:xfrm>
          <a:prstGeom prst="rect">
            <a:avLst/>
          </a:prstGeom>
          <a:noFill/>
          <a:ln w="9525">
            <a:noFill/>
            <a:prstDash val="dash"/>
            <a:miter lim="800000"/>
          </a:ln>
        </p:spPr>
        <p:txBody>
          <a:bodyPr>
            <a:spAutoFit/>
          </a:bodyPr>
          <a:lstStyle/>
          <a:p>
            <a:pPr indent="457200">
              <a:lnSpc>
                <a:spcPct val="129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zh-CN" altLang="en-US" sz="1600" b="1" dirty="0">
                <a:solidFill>
                  <a:srgbClr val="E200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企业执行力文化的魅力就在于能透过无形中的渗透力和感染力，影响企业全体员工的行为，引导执行者向一致的目标努力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因此，企业领导者最大的任务之一就是营造企业的执行力文化。</a:t>
            </a:r>
          </a:p>
        </p:txBody>
      </p:sp>
      <p:sp>
        <p:nvSpPr>
          <p:cNvPr id="18" name="矩形 3"/>
          <p:cNvSpPr>
            <a:spLocks noChangeArrowheads="1"/>
          </p:cNvSpPr>
          <p:nvPr/>
        </p:nvSpPr>
        <p:spPr bwMode="auto">
          <a:xfrm>
            <a:off x="1900238" y="3043238"/>
            <a:ext cx="4989512" cy="1681162"/>
          </a:xfrm>
          <a:prstGeom prst="rect">
            <a:avLst/>
          </a:prstGeom>
          <a:noFill/>
          <a:ln w="9525">
            <a:noFill/>
            <a:prstDash val="dash"/>
            <a:miter lim="800000"/>
          </a:ln>
        </p:spPr>
        <p:txBody>
          <a:bodyPr>
            <a:spAutoFit/>
          </a:bodyPr>
          <a:lstStyle/>
          <a:p>
            <a:pPr indent="457200">
              <a:lnSpc>
                <a:spcPct val="129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没有形成强有力的执行文化，也就没有了严格执行的工作氛围。执行力文化就是把“执行力”作为所有行为的最高准则和终极目标的文化，其关键在于透过企业文化塑造和影响企业所有员工的行为，进而提升企业的执行力。</a:t>
            </a:r>
          </a:p>
        </p:txBody>
      </p:sp>
      <p:cxnSp>
        <p:nvCxnSpPr>
          <p:cNvPr id="5" name="直接连接符 4"/>
          <p:cNvCxnSpPr/>
          <p:nvPr/>
        </p:nvCxnSpPr>
        <p:spPr>
          <a:xfrm>
            <a:off x="1920875" y="2870200"/>
            <a:ext cx="4752975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1920875" y="2746375"/>
            <a:ext cx="720725" cy="12382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5846" name="TextBox 560"/>
          <p:cNvSpPr txBox="1">
            <a:spLocks noChangeArrowheads="1"/>
          </p:cNvSpPr>
          <p:nvPr/>
        </p:nvSpPr>
        <p:spPr bwMode="auto">
          <a:xfrm>
            <a:off x="2713038" y="2438400"/>
            <a:ext cx="3671887" cy="369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2.1.1 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没有形成强有力的执行文化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920875" y="6237288"/>
            <a:ext cx="4752975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848" name="Picture 3" descr="F:\360云盘\02-个人资料\！PPT图片及版面资源\06-PPT精选插图\03-人物\159500-12051613194862.jpg"/>
          <p:cNvPicPr>
            <a:picLocks noChangeAspect="1" noChangeArrowheads="1"/>
          </p:cNvPicPr>
          <p:nvPr/>
        </p:nvPicPr>
        <p:blipFill>
          <a:blip r:embed="rId2" cstate="print"/>
          <a:srcRect t="2541" b="2174"/>
          <a:stretch>
            <a:fillRect/>
          </a:stretch>
        </p:blipFill>
        <p:spPr bwMode="auto">
          <a:xfrm>
            <a:off x="6889750" y="2870200"/>
            <a:ext cx="5046663" cy="3367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TextBox 560"/>
          <p:cNvSpPr txBox="1">
            <a:spLocks noChangeArrowheads="1"/>
          </p:cNvSpPr>
          <p:nvPr/>
        </p:nvSpPr>
        <p:spPr bwMode="auto">
          <a:xfrm>
            <a:off x="8113713" y="1268413"/>
            <a:ext cx="3748087" cy="40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r"/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2.1 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组织执行力的缺失原因</a:t>
            </a:r>
          </a:p>
        </p:txBody>
      </p:sp>
      <p:cxnSp>
        <p:nvCxnSpPr>
          <p:cNvPr id="5" name="直接连接符 4"/>
          <p:cNvCxnSpPr/>
          <p:nvPr/>
        </p:nvCxnSpPr>
        <p:spPr>
          <a:xfrm>
            <a:off x="1920875" y="2870200"/>
            <a:ext cx="4752975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1920875" y="2746375"/>
            <a:ext cx="720725" cy="12382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6868" name="TextBox 560"/>
          <p:cNvSpPr txBox="1">
            <a:spLocks noChangeArrowheads="1"/>
          </p:cNvSpPr>
          <p:nvPr/>
        </p:nvSpPr>
        <p:spPr bwMode="auto">
          <a:xfrm>
            <a:off x="2713038" y="2438400"/>
            <a:ext cx="3671887" cy="369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2.1.2 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领导者缺乏表率</a:t>
            </a:r>
          </a:p>
        </p:txBody>
      </p:sp>
      <p:sp>
        <p:nvSpPr>
          <p:cNvPr id="11" name="矩形 10"/>
          <p:cNvSpPr/>
          <p:nvPr/>
        </p:nvSpPr>
        <p:spPr>
          <a:xfrm>
            <a:off x="1920875" y="3098800"/>
            <a:ext cx="4752975" cy="318135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Dark Gray"/>
          <p:cNvSpPr/>
          <p:nvPr/>
        </p:nvSpPr>
        <p:spPr bwMode="auto">
          <a:xfrm>
            <a:off x="6934200" y="3098800"/>
            <a:ext cx="4752975" cy="2016125"/>
          </a:xfrm>
          <a:prstGeom prst="roundRect">
            <a:avLst>
              <a:gd name="adj" fmla="val 0"/>
            </a:avLst>
          </a:prstGeom>
          <a:solidFill>
            <a:srgbClr val="FB0024"/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lIns="216000" tIns="34292" rIns="216000" bIns="34292" anchor="ctr"/>
          <a:lstStyle/>
          <a:p>
            <a:pPr indent="457200" defTabSz="685165">
              <a:lnSpc>
                <a:spcPct val="120000"/>
              </a:lnSpc>
              <a:defRPr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古人云：“己身不正，虽令不行”；“上梁不正下梁歪”。如果领导者在工作中宽以待己，严于律人，自己没有做好表率，何以服人？这样怎能带出有执行力的团队？</a:t>
            </a:r>
            <a:endParaRPr lang="en-US" sz="20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itchFamily="34" charset="-122"/>
            </a:endParaRPr>
          </a:p>
        </p:txBody>
      </p:sp>
      <p:pic>
        <p:nvPicPr>
          <p:cNvPr id="14" name="Picture 2" descr="C:\Users\user\Desktop\未标题-1 拷贝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34200" y="5300663"/>
            <a:ext cx="4752975" cy="979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矩形 3"/>
          <p:cNvSpPr>
            <a:spLocks noChangeArrowheads="1"/>
          </p:cNvSpPr>
          <p:nvPr/>
        </p:nvSpPr>
        <p:spPr bwMode="auto">
          <a:xfrm>
            <a:off x="2065338" y="4594225"/>
            <a:ext cx="4537075" cy="1649413"/>
          </a:xfrm>
          <a:prstGeom prst="rect">
            <a:avLst/>
          </a:prstGeom>
          <a:noFill/>
          <a:ln w="9525">
            <a:noFill/>
            <a:prstDash val="dash"/>
            <a:miter lim="800000"/>
          </a:ln>
        </p:spPr>
        <p:txBody>
          <a:bodyPr>
            <a:spAutoFit/>
          </a:bodyPr>
          <a:lstStyle/>
          <a:p>
            <a:pPr indent="457200">
              <a:lnSpc>
                <a:spcPct val="129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孔子听说后对子贡说：“你这是不对的，因为你开了个坏的先例，从此不会有鲁国人再肯为沦为奴隶的同胞赎身了。你接受国家补偿的赎金，不会损害你行为的价值；你拒绝这笔赎金，只会破坏国家那条好法律。”</a:t>
            </a:r>
          </a:p>
        </p:txBody>
      </p:sp>
      <p:sp>
        <p:nvSpPr>
          <p:cNvPr id="16" name="矩形 3"/>
          <p:cNvSpPr>
            <a:spLocks noChangeArrowheads="1"/>
          </p:cNvSpPr>
          <p:nvPr/>
        </p:nvSpPr>
        <p:spPr bwMode="auto">
          <a:xfrm>
            <a:off x="2065338" y="3141663"/>
            <a:ext cx="4537075" cy="1362075"/>
          </a:xfrm>
          <a:prstGeom prst="rect">
            <a:avLst/>
          </a:prstGeom>
          <a:noFill/>
          <a:ln w="9525">
            <a:noFill/>
            <a:prstDash val="dash"/>
            <a:miter lim="800000"/>
          </a:ln>
        </p:spPr>
        <p:txBody>
          <a:bodyPr>
            <a:spAutoFit/>
          </a:bodyPr>
          <a:lstStyle/>
          <a:p>
            <a:pPr indent="457200">
              <a:lnSpc>
                <a:spcPct val="129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春秋时代，鲁国法律规定：如果鲁国人在外国沦为奴隶，有人出钱赎回来，事后可由国家报销。子贡是孔门高徒，经商有方。一次，他赎了一个同胞归国，事后却拒绝了国家支付的赎金。</a:t>
            </a:r>
          </a:p>
        </p:txBody>
      </p:sp>
    </p:spTree>
  </p:cSld>
  <p:clrMapOvr>
    <a:masterClrMapping/>
  </p:clrMapOvr>
  <p:transition spd="slow"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3" grpId="1" animBg="1"/>
      <p:bldP spid="13" grpId="2" animBg="1"/>
      <p:bldP spid="15" grpId="0"/>
      <p:bldP spid="1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TextBox 560"/>
          <p:cNvSpPr txBox="1">
            <a:spLocks noChangeArrowheads="1"/>
          </p:cNvSpPr>
          <p:nvPr/>
        </p:nvSpPr>
        <p:spPr bwMode="auto">
          <a:xfrm>
            <a:off x="8113713" y="1268413"/>
            <a:ext cx="3748087" cy="40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r"/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2.1 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组织执行力的缺失原因</a:t>
            </a:r>
          </a:p>
        </p:txBody>
      </p:sp>
      <p:cxnSp>
        <p:nvCxnSpPr>
          <p:cNvPr id="5" name="直接连接符 4"/>
          <p:cNvCxnSpPr/>
          <p:nvPr/>
        </p:nvCxnSpPr>
        <p:spPr>
          <a:xfrm>
            <a:off x="1920875" y="2870200"/>
            <a:ext cx="4752975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1920875" y="2746375"/>
            <a:ext cx="720725" cy="12382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7892" name="TextBox 560"/>
          <p:cNvSpPr txBox="1">
            <a:spLocks noChangeArrowheads="1"/>
          </p:cNvSpPr>
          <p:nvPr/>
        </p:nvSpPr>
        <p:spPr bwMode="auto">
          <a:xfrm>
            <a:off x="2713038" y="2438400"/>
            <a:ext cx="3960812" cy="369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2.1.3 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制度、流程的缺失或不够完善</a:t>
            </a:r>
          </a:p>
        </p:txBody>
      </p:sp>
      <p:sp>
        <p:nvSpPr>
          <p:cNvPr id="11" name="矩形 10"/>
          <p:cNvSpPr/>
          <p:nvPr/>
        </p:nvSpPr>
        <p:spPr>
          <a:xfrm>
            <a:off x="1920875" y="3098800"/>
            <a:ext cx="4752975" cy="318135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3"/>
          <p:cNvSpPr>
            <a:spLocks noChangeArrowheads="1"/>
          </p:cNvSpPr>
          <p:nvPr/>
        </p:nvSpPr>
        <p:spPr bwMode="auto">
          <a:xfrm>
            <a:off x="2065338" y="4570413"/>
            <a:ext cx="4537075" cy="1681162"/>
          </a:xfrm>
          <a:prstGeom prst="rect">
            <a:avLst/>
          </a:prstGeom>
          <a:noFill/>
          <a:ln w="9525">
            <a:noFill/>
            <a:prstDash val="dash"/>
            <a:miter lim="800000"/>
          </a:ln>
        </p:spPr>
        <p:txBody>
          <a:bodyPr>
            <a:spAutoFit/>
          </a:bodyPr>
          <a:lstStyle/>
          <a:p>
            <a:pPr indent="457200">
              <a:lnSpc>
                <a:spcPct val="129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都是一群从青纱帐里出来的土八路，习惯于埋个地雷、端个炮楼的工作方法；还不习惯于职业化、表格化、模板化、规范化的管理，重复劳动，重叠的管理还十分多，这就是效率不高的根源。”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b="1" dirty="0">
                <a:solidFill>
                  <a:srgbClr val="E200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请您猜猜这是哪家企业？</a:t>
            </a:r>
          </a:p>
        </p:txBody>
      </p:sp>
      <p:sp>
        <p:nvSpPr>
          <p:cNvPr id="16" name="矩形 3"/>
          <p:cNvSpPr>
            <a:spLocks noChangeArrowheads="1"/>
          </p:cNvSpPr>
          <p:nvPr/>
        </p:nvSpPr>
        <p:spPr bwMode="auto">
          <a:xfrm>
            <a:off x="2065338" y="3789363"/>
            <a:ext cx="4537075" cy="696912"/>
          </a:xfrm>
          <a:prstGeom prst="rect">
            <a:avLst/>
          </a:prstGeom>
          <a:noFill/>
          <a:ln w="9525">
            <a:noFill/>
            <a:prstDash val="dash"/>
            <a:miter lim="800000"/>
          </a:ln>
        </p:spPr>
        <p:txBody>
          <a:bodyPr>
            <a:spAutoFit/>
          </a:bodyPr>
          <a:lstStyle/>
          <a:p>
            <a:pPr indent="457200">
              <a:lnSpc>
                <a:spcPct val="129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某企业老总对公司管理状况评价：“职业化、规范化、表格化、模板化的管理还十分欠缺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2641600" y="3644900"/>
            <a:ext cx="4032250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897" name="TextBox 560"/>
          <p:cNvSpPr txBox="1">
            <a:spLocks noChangeArrowheads="1"/>
          </p:cNvSpPr>
          <p:nvPr/>
        </p:nvSpPr>
        <p:spPr bwMode="auto">
          <a:xfrm>
            <a:off x="2713038" y="3275013"/>
            <a:ext cx="3671887" cy="369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b="1">
                <a:solidFill>
                  <a:srgbClr val="E2008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</a:t>
            </a:r>
            <a:r>
              <a:rPr lang="zh-CN" altLang="en-US" b="1">
                <a:solidFill>
                  <a:srgbClr val="E2008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猜猜看</a:t>
            </a:r>
            <a:r>
              <a:rPr lang="en-US" altLang="zh-CN" b="1">
                <a:solidFill>
                  <a:srgbClr val="E2008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】</a:t>
            </a:r>
            <a:endParaRPr lang="zh-CN" altLang="en-US" b="1">
              <a:solidFill>
                <a:srgbClr val="E20084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8" name="Dark Gray"/>
          <p:cNvSpPr/>
          <p:nvPr/>
        </p:nvSpPr>
        <p:spPr bwMode="auto">
          <a:xfrm>
            <a:off x="6961188" y="4486275"/>
            <a:ext cx="4752975" cy="1793875"/>
          </a:xfrm>
          <a:prstGeom prst="roundRect">
            <a:avLst>
              <a:gd name="adj" fmla="val 0"/>
            </a:avLst>
          </a:prstGeom>
          <a:solidFill>
            <a:srgbClr val="FB0024"/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lIns="216000" tIns="34292" rIns="216000" bIns="34292" anchor="ctr"/>
          <a:lstStyle/>
          <a:p>
            <a:pPr indent="457200" defTabSz="685165">
              <a:lnSpc>
                <a:spcPct val="120000"/>
              </a:lnSpc>
              <a:defRPr/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没有相应的管理制度、工作流程，或出台的制度、流程不够严谨，过于繁琐，不利于执行。这样，员工在执行过程中就无法做到“有章可循，有法可依，有流程可走，有表单可用”。这样，执行力怎么能高呢？</a:t>
            </a:r>
            <a:endParaRPr lang="en-US" sz="16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itchFamily="34" charset="-122"/>
            </a:endParaRPr>
          </a:p>
        </p:txBody>
      </p:sp>
      <p:pic>
        <p:nvPicPr>
          <p:cNvPr id="37899" name="Picture 2" descr="F:\360云盘\02-个人资料\！PPT图片及版面资源\06-PPT精选插图\03-人物\1858-1203061K94597.jpg"/>
          <p:cNvPicPr>
            <a:picLocks noChangeAspect="1" noChangeArrowheads="1"/>
          </p:cNvPicPr>
          <p:nvPr/>
        </p:nvPicPr>
        <p:blipFill>
          <a:blip r:embed="rId2" cstate="print"/>
          <a:srcRect t="7834" b="7834"/>
          <a:stretch>
            <a:fillRect/>
          </a:stretch>
        </p:blipFill>
        <p:spPr bwMode="auto">
          <a:xfrm>
            <a:off x="6961188" y="3098800"/>
            <a:ext cx="2357437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900" name="Picture 3" descr="F:\360云盘\02-个人资料\！PPT图片及版面资源\06-PPT精选插图\03-人物\188897-1206111U54111.jpg"/>
          <p:cNvPicPr>
            <a:picLocks noChangeAspect="1" noChangeArrowheads="1"/>
          </p:cNvPicPr>
          <p:nvPr/>
        </p:nvPicPr>
        <p:blipFill>
          <a:blip r:embed="rId3" cstate="print"/>
          <a:srcRect t="10162" b="10162"/>
          <a:stretch>
            <a:fillRect/>
          </a:stretch>
        </p:blipFill>
        <p:spPr bwMode="auto">
          <a:xfrm>
            <a:off x="9375775" y="3098800"/>
            <a:ext cx="2338388" cy="1316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8" grpId="0" animBg="1"/>
      <p:bldP spid="18" grpId="1" animBg="1"/>
      <p:bldP spid="18" grpId="2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481" name="组合 2"/>
          <p:cNvGrpSpPr/>
          <p:nvPr/>
        </p:nvGrpSpPr>
        <p:grpSpPr bwMode="auto">
          <a:xfrm>
            <a:off x="481013" y="4076700"/>
            <a:ext cx="2678112" cy="1368425"/>
            <a:chOff x="480963" y="4653136"/>
            <a:chExt cx="2677474" cy="1368152"/>
          </a:xfrm>
        </p:grpSpPr>
        <p:cxnSp>
          <p:nvCxnSpPr>
            <p:cNvPr id="4" name="直接连接符 3"/>
            <p:cNvCxnSpPr/>
            <p:nvPr/>
          </p:nvCxnSpPr>
          <p:spPr>
            <a:xfrm flipV="1">
              <a:off x="3145740" y="4661072"/>
              <a:ext cx="0" cy="385685"/>
            </a:xfrm>
            <a:prstGeom prst="line">
              <a:avLst/>
            </a:prstGeom>
            <a:ln w="1905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 flipH="1">
              <a:off x="480963" y="4653136"/>
              <a:ext cx="2664777" cy="0"/>
            </a:xfrm>
            <a:prstGeom prst="line">
              <a:avLst/>
            </a:prstGeom>
            <a:ln w="1905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矩形 12"/>
            <p:cNvSpPr/>
            <p:nvPr/>
          </p:nvSpPr>
          <p:spPr>
            <a:xfrm>
              <a:off x="480963" y="5095961"/>
              <a:ext cx="2664777" cy="925327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0507" name="TextBox 3"/>
            <p:cNvSpPr txBox="1">
              <a:spLocks noChangeArrowheads="1"/>
            </p:cNvSpPr>
            <p:nvPr/>
          </p:nvSpPr>
          <p:spPr bwMode="auto">
            <a:xfrm>
              <a:off x="638157" y="5445224"/>
              <a:ext cx="2520280" cy="4616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执行力知识概述</a:t>
              </a:r>
            </a:p>
          </p:txBody>
        </p:sp>
        <p:sp>
          <p:nvSpPr>
            <p:cNvPr id="20508" name="文本框 24"/>
            <p:cNvSpPr txBox="1">
              <a:spLocks noChangeArrowheads="1"/>
            </p:cNvSpPr>
            <p:nvPr/>
          </p:nvSpPr>
          <p:spPr bwMode="auto">
            <a:xfrm>
              <a:off x="624979" y="5157192"/>
              <a:ext cx="2520280" cy="30777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第一章</a:t>
              </a:r>
            </a:p>
          </p:txBody>
        </p:sp>
      </p:grpSp>
      <p:grpSp>
        <p:nvGrpSpPr>
          <p:cNvPr id="20482" name="组合 18"/>
          <p:cNvGrpSpPr/>
          <p:nvPr/>
        </p:nvGrpSpPr>
        <p:grpSpPr bwMode="auto">
          <a:xfrm>
            <a:off x="3360738" y="4076700"/>
            <a:ext cx="2678112" cy="1368425"/>
            <a:chOff x="480963" y="4653136"/>
            <a:chExt cx="2677474" cy="1368152"/>
          </a:xfrm>
        </p:grpSpPr>
        <p:cxnSp>
          <p:nvCxnSpPr>
            <p:cNvPr id="21" name="直接连接符 20"/>
            <p:cNvCxnSpPr/>
            <p:nvPr/>
          </p:nvCxnSpPr>
          <p:spPr>
            <a:xfrm flipV="1">
              <a:off x="3145740" y="4661072"/>
              <a:ext cx="0" cy="385685"/>
            </a:xfrm>
            <a:prstGeom prst="line">
              <a:avLst/>
            </a:prstGeom>
            <a:ln w="1905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 flipH="1">
              <a:off x="480963" y="4653136"/>
              <a:ext cx="2664777" cy="0"/>
            </a:xfrm>
            <a:prstGeom prst="line">
              <a:avLst/>
            </a:prstGeom>
            <a:ln w="1905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矩形 22"/>
            <p:cNvSpPr/>
            <p:nvPr/>
          </p:nvSpPr>
          <p:spPr>
            <a:xfrm>
              <a:off x="480963" y="5095961"/>
              <a:ext cx="2664777" cy="925327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0502" name="TextBox 3"/>
            <p:cNvSpPr txBox="1">
              <a:spLocks noChangeArrowheads="1"/>
            </p:cNvSpPr>
            <p:nvPr/>
          </p:nvSpPr>
          <p:spPr bwMode="auto">
            <a:xfrm>
              <a:off x="638157" y="5445224"/>
              <a:ext cx="2520280" cy="4616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执行力缺失原因</a:t>
              </a:r>
            </a:p>
          </p:txBody>
        </p:sp>
        <p:sp>
          <p:nvSpPr>
            <p:cNvPr id="20503" name="文本框 24"/>
            <p:cNvSpPr txBox="1">
              <a:spLocks noChangeArrowheads="1"/>
            </p:cNvSpPr>
            <p:nvPr/>
          </p:nvSpPr>
          <p:spPr bwMode="auto">
            <a:xfrm>
              <a:off x="624979" y="5157192"/>
              <a:ext cx="2520280" cy="30777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第二章</a:t>
              </a:r>
            </a:p>
          </p:txBody>
        </p:sp>
      </p:grpSp>
      <p:grpSp>
        <p:nvGrpSpPr>
          <p:cNvPr id="20483" name="组合 25"/>
          <p:cNvGrpSpPr/>
          <p:nvPr/>
        </p:nvGrpSpPr>
        <p:grpSpPr bwMode="auto">
          <a:xfrm>
            <a:off x="6242050" y="4076700"/>
            <a:ext cx="2676525" cy="1368425"/>
            <a:chOff x="480963" y="4653136"/>
            <a:chExt cx="2677474" cy="1368152"/>
          </a:xfrm>
        </p:grpSpPr>
        <p:cxnSp>
          <p:nvCxnSpPr>
            <p:cNvPr id="27" name="直接连接符 26"/>
            <p:cNvCxnSpPr/>
            <p:nvPr/>
          </p:nvCxnSpPr>
          <p:spPr>
            <a:xfrm flipV="1">
              <a:off x="3145732" y="4661072"/>
              <a:ext cx="0" cy="385685"/>
            </a:xfrm>
            <a:prstGeom prst="line">
              <a:avLst/>
            </a:prstGeom>
            <a:ln w="1905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H="1">
              <a:off x="480963" y="4653136"/>
              <a:ext cx="2664769" cy="0"/>
            </a:xfrm>
            <a:prstGeom prst="line">
              <a:avLst/>
            </a:prstGeom>
            <a:ln w="1905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矩形 28"/>
            <p:cNvSpPr/>
            <p:nvPr/>
          </p:nvSpPr>
          <p:spPr>
            <a:xfrm>
              <a:off x="480963" y="5095961"/>
              <a:ext cx="2664769" cy="925327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0497" name="TextBox 3"/>
            <p:cNvSpPr txBox="1">
              <a:spLocks noChangeArrowheads="1"/>
            </p:cNvSpPr>
            <p:nvPr/>
          </p:nvSpPr>
          <p:spPr bwMode="auto">
            <a:xfrm>
              <a:off x="638157" y="5445224"/>
              <a:ext cx="2520280" cy="4616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怎样提升执行力</a:t>
              </a:r>
            </a:p>
          </p:txBody>
        </p:sp>
        <p:sp>
          <p:nvSpPr>
            <p:cNvPr id="20498" name="文本框 24"/>
            <p:cNvSpPr txBox="1">
              <a:spLocks noChangeArrowheads="1"/>
            </p:cNvSpPr>
            <p:nvPr/>
          </p:nvSpPr>
          <p:spPr bwMode="auto">
            <a:xfrm>
              <a:off x="624979" y="5157192"/>
              <a:ext cx="2520280" cy="30777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第三章</a:t>
              </a:r>
            </a:p>
          </p:txBody>
        </p:sp>
      </p:grpSp>
      <p:grpSp>
        <p:nvGrpSpPr>
          <p:cNvPr id="20484" name="组合 31"/>
          <p:cNvGrpSpPr/>
          <p:nvPr/>
        </p:nvGrpSpPr>
        <p:grpSpPr bwMode="auto">
          <a:xfrm>
            <a:off x="9121775" y="4076700"/>
            <a:ext cx="2678113" cy="1368425"/>
            <a:chOff x="480963" y="4653136"/>
            <a:chExt cx="2677474" cy="1368152"/>
          </a:xfrm>
        </p:grpSpPr>
        <p:cxnSp>
          <p:nvCxnSpPr>
            <p:cNvPr id="33" name="直接连接符 32"/>
            <p:cNvCxnSpPr/>
            <p:nvPr/>
          </p:nvCxnSpPr>
          <p:spPr>
            <a:xfrm flipV="1">
              <a:off x="3145740" y="4661072"/>
              <a:ext cx="0" cy="385685"/>
            </a:xfrm>
            <a:prstGeom prst="line">
              <a:avLst/>
            </a:prstGeom>
            <a:ln w="1905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 flipH="1">
              <a:off x="480963" y="4653136"/>
              <a:ext cx="2664777" cy="0"/>
            </a:xfrm>
            <a:prstGeom prst="line">
              <a:avLst/>
            </a:prstGeom>
            <a:ln w="1905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矩形 34"/>
            <p:cNvSpPr/>
            <p:nvPr/>
          </p:nvSpPr>
          <p:spPr>
            <a:xfrm>
              <a:off x="480963" y="5095961"/>
              <a:ext cx="2664777" cy="925327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0492" name="TextBox 3"/>
            <p:cNvSpPr txBox="1">
              <a:spLocks noChangeArrowheads="1"/>
            </p:cNvSpPr>
            <p:nvPr/>
          </p:nvSpPr>
          <p:spPr bwMode="auto">
            <a:xfrm>
              <a:off x="638157" y="5445224"/>
              <a:ext cx="2520280" cy="4616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执行力理念</a:t>
              </a:r>
              <a:r>
                <a:rPr lang="en-US" altLang="zh-CN" sz="2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/</a:t>
              </a:r>
              <a:r>
                <a:rPr lang="zh-CN" altLang="en-US" sz="2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原则</a:t>
              </a:r>
            </a:p>
          </p:txBody>
        </p:sp>
        <p:sp>
          <p:nvSpPr>
            <p:cNvPr id="20493" name="文本框 24"/>
            <p:cNvSpPr txBox="1">
              <a:spLocks noChangeArrowheads="1"/>
            </p:cNvSpPr>
            <p:nvPr/>
          </p:nvSpPr>
          <p:spPr bwMode="auto">
            <a:xfrm>
              <a:off x="624979" y="5157192"/>
              <a:ext cx="2520280" cy="30777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第四章</a:t>
              </a:r>
            </a:p>
          </p:txBody>
        </p:sp>
      </p:grpSp>
      <p:pic>
        <p:nvPicPr>
          <p:cNvPr id="20485" name="图片 4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2600" y="2206625"/>
            <a:ext cx="2662238" cy="1716088"/>
          </a:xfrm>
          <a:prstGeom prst="rect">
            <a:avLst/>
          </a:prstGeom>
          <a:noFill/>
          <a:ln w="19050">
            <a:solidFill>
              <a:srgbClr val="FFC000"/>
            </a:solidFill>
            <a:miter lim="800000"/>
            <a:headEnd/>
            <a:tailEnd/>
          </a:ln>
        </p:spPr>
      </p:pic>
      <p:pic>
        <p:nvPicPr>
          <p:cNvPr id="20486" name="图片 5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65500" y="2205038"/>
            <a:ext cx="2663825" cy="1717675"/>
          </a:xfrm>
          <a:prstGeom prst="rect">
            <a:avLst/>
          </a:prstGeom>
          <a:noFill/>
          <a:ln w="19050">
            <a:solidFill>
              <a:srgbClr val="FFC000"/>
            </a:solidFill>
            <a:miter lim="800000"/>
            <a:headEnd/>
            <a:tailEnd/>
          </a:ln>
        </p:spPr>
      </p:pic>
      <p:pic>
        <p:nvPicPr>
          <p:cNvPr id="20487" name="图片 40"/>
          <p:cNvPicPr>
            <a:picLocks noChangeAspect="1"/>
          </p:cNvPicPr>
          <p:nvPr/>
        </p:nvPicPr>
        <p:blipFill>
          <a:blip r:embed="rId4" cstate="print"/>
          <a:srcRect t="809" b="2487"/>
          <a:stretch>
            <a:fillRect/>
          </a:stretch>
        </p:blipFill>
        <p:spPr bwMode="auto">
          <a:xfrm>
            <a:off x="6249988" y="2205038"/>
            <a:ext cx="2663825" cy="1717675"/>
          </a:xfrm>
          <a:prstGeom prst="rect">
            <a:avLst/>
          </a:prstGeom>
          <a:noFill/>
          <a:ln w="19050">
            <a:solidFill>
              <a:srgbClr val="FFC000"/>
            </a:solidFill>
            <a:miter lim="800000"/>
            <a:headEnd/>
            <a:tailEnd/>
          </a:ln>
        </p:spPr>
      </p:pic>
      <p:pic>
        <p:nvPicPr>
          <p:cNvPr id="20488" name="图片 41"/>
          <p:cNvPicPr>
            <a:picLocks noChangeAspect="1"/>
          </p:cNvPicPr>
          <p:nvPr/>
        </p:nvPicPr>
        <p:blipFill>
          <a:blip r:embed="rId5" cstate="print"/>
          <a:srcRect t="3247"/>
          <a:stretch>
            <a:fillRect/>
          </a:stretch>
        </p:blipFill>
        <p:spPr bwMode="auto">
          <a:xfrm>
            <a:off x="9136063" y="2205038"/>
            <a:ext cx="2663825" cy="1717675"/>
          </a:xfrm>
          <a:prstGeom prst="rect">
            <a:avLst/>
          </a:prstGeom>
          <a:noFill/>
          <a:ln w="19050">
            <a:solidFill>
              <a:srgbClr val="FFC000"/>
            </a:solidFill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TextBox 560"/>
          <p:cNvSpPr txBox="1">
            <a:spLocks noChangeArrowheads="1"/>
          </p:cNvSpPr>
          <p:nvPr/>
        </p:nvSpPr>
        <p:spPr bwMode="auto">
          <a:xfrm>
            <a:off x="8113713" y="1268413"/>
            <a:ext cx="3748087" cy="40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r"/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2.1 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组织执行力的缺失原因</a:t>
            </a:r>
          </a:p>
        </p:txBody>
      </p:sp>
      <p:cxnSp>
        <p:nvCxnSpPr>
          <p:cNvPr id="5" name="直接连接符 4"/>
          <p:cNvCxnSpPr/>
          <p:nvPr/>
        </p:nvCxnSpPr>
        <p:spPr>
          <a:xfrm>
            <a:off x="1920875" y="2870200"/>
            <a:ext cx="4752975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1920875" y="2746375"/>
            <a:ext cx="720725" cy="12382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8916" name="TextBox 560"/>
          <p:cNvSpPr txBox="1">
            <a:spLocks noChangeArrowheads="1"/>
          </p:cNvSpPr>
          <p:nvPr/>
        </p:nvSpPr>
        <p:spPr bwMode="auto">
          <a:xfrm>
            <a:off x="2713038" y="2438400"/>
            <a:ext cx="3960812" cy="369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2.1.4 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没有找到有执行力的员工</a:t>
            </a:r>
          </a:p>
        </p:txBody>
      </p:sp>
      <p:sp>
        <p:nvSpPr>
          <p:cNvPr id="15" name="矩形 3"/>
          <p:cNvSpPr>
            <a:spLocks noChangeArrowheads="1"/>
          </p:cNvSpPr>
          <p:nvPr/>
        </p:nvSpPr>
        <p:spPr bwMode="auto">
          <a:xfrm>
            <a:off x="2281238" y="3068638"/>
            <a:ext cx="9580562" cy="2382837"/>
          </a:xfrm>
          <a:prstGeom prst="rect">
            <a:avLst/>
          </a:prstGeom>
          <a:noFill/>
          <a:ln w="9525">
            <a:noFill/>
            <a:prstDash val="dash"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9000"/>
              </a:lnSpc>
              <a:spcAft>
                <a:spcPts val="600"/>
              </a:spcAft>
            </a:pPr>
            <a:r>
              <a:rPr lang="en-US" altLang="zh-CN" sz="16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5</a:t>
            </a: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％的人看不出是在工作，而是在制造矛盾，无事必生非</a:t>
            </a:r>
            <a:r>
              <a:rPr lang="en-US" altLang="zh-CN" sz="16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——</a:t>
            </a: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破坏性的做；</a:t>
            </a:r>
          </a:p>
          <a:p>
            <a:pPr>
              <a:lnSpc>
                <a:spcPct val="129000"/>
              </a:lnSpc>
              <a:spcAft>
                <a:spcPts val="600"/>
              </a:spcAft>
            </a:pPr>
            <a:r>
              <a:rPr lang="en-US" altLang="zh-CN" sz="16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10</a:t>
            </a: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％的人正在等待着什么</a:t>
            </a:r>
            <a:r>
              <a:rPr lang="en-US" altLang="zh-CN" sz="16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——</a:t>
            </a: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不想做；</a:t>
            </a:r>
          </a:p>
          <a:p>
            <a:pPr>
              <a:lnSpc>
                <a:spcPct val="129000"/>
              </a:lnSpc>
              <a:spcAft>
                <a:spcPts val="600"/>
              </a:spcAft>
            </a:pPr>
            <a:r>
              <a:rPr lang="en-US" altLang="zh-CN" sz="16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20</a:t>
            </a: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％的人正在为增加库存而工作</a:t>
            </a:r>
            <a:r>
              <a:rPr lang="en-US" altLang="zh-CN" sz="16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——“</a:t>
            </a: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蛮做”、“盲做”、“糊做”；</a:t>
            </a:r>
          </a:p>
          <a:p>
            <a:pPr>
              <a:lnSpc>
                <a:spcPct val="129000"/>
              </a:lnSpc>
              <a:spcAft>
                <a:spcPts val="600"/>
              </a:spcAft>
            </a:pPr>
            <a:r>
              <a:rPr lang="en-US" altLang="zh-CN" sz="16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10%</a:t>
            </a: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的人由于没有对公司做出贡献</a:t>
            </a:r>
            <a:r>
              <a:rPr lang="en-US" altLang="zh-CN" sz="16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——</a:t>
            </a: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在做，而是负效劳动；</a:t>
            </a:r>
          </a:p>
          <a:p>
            <a:pPr>
              <a:lnSpc>
                <a:spcPct val="129000"/>
              </a:lnSpc>
              <a:spcAft>
                <a:spcPts val="600"/>
              </a:spcAft>
            </a:pPr>
            <a:r>
              <a:rPr lang="en-US" altLang="zh-CN" sz="16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40</a:t>
            </a: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％的人正在按照低效的标准或方法工作</a:t>
            </a:r>
            <a:r>
              <a:rPr lang="en-US" altLang="zh-CN" sz="16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——</a:t>
            </a: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想做，而不会正确有效地做；</a:t>
            </a:r>
          </a:p>
          <a:p>
            <a:pPr>
              <a:lnSpc>
                <a:spcPct val="129000"/>
              </a:lnSpc>
              <a:spcAft>
                <a:spcPts val="600"/>
              </a:spcAft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只有</a:t>
            </a:r>
            <a:r>
              <a:rPr lang="en-US" altLang="zh-CN" sz="16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15%</a:t>
            </a: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的人属于正常范围，但绩效仍然不高</a:t>
            </a:r>
            <a:r>
              <a:rPr lang="en-US" altLang="zh-CN" sz="16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——</a:t>
            </a: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做不好，做事不到位。</a:t>
            </a:r>
          </a:p>
        </p:txBody>
      </p:sp>
      <p:cxnSp>
        <p:nvCxnSpPr>
          <p:cNvPr id="12" name="直接连接符 11"/>
          <p:cNvCxnSpPr/>
          <p:nvPr/>
        </p:nvCxnSpPr>
        <p:spPr>
          <a:xfrm>
            <a:off x="7826375" y="2870200"/>
            <a:ext cx="4032250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919" name="TextBox 560"/>
          <p:cNvSpPr txBox="1">
            <a:spLocks noChangeArrowheads="1"/>
          </p:cNvSpPr>
          <p:nvPr/>
        </p:nvSpPr>
        <p:spPr bwMode="auto">
          <a:xfrm>
            <a:off x="7897813" y="2501900"/>
            <a:ext cx="3744912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b="1">
                <a:solidFill>
                  <a:srgbClr val="E2008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</a:t>
            </a:r>
            <a:r>
              <a:rPr lang="zh-CN" altLang="en-US" b="1">
                <a:solidFill>
                  <a:srgbClr val="E2008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中国企业执行力低下的表现症状</a:t>
            </a:r>
            <a:r>
              <a:rPr lang="en-US" altLang="zh-CN" b="1">
                <a:solidFill>
                  <a:srgbClr val="E2008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】</a:t>
            </a:r>
            <a:endParaRPr lang="zh-CN" altLang="en-US" b="1">
              <a:solidFill>
                <a:srgbClr val="E20084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 bwMode="auto">
          <a:xfrm>
            <a:off x="1920875" y="3165475"/>
            <a:ext cx="215900" cy="2176463"/>
            <a:chOff x="1921123" y="3230342"/>
            <a:chExt cx="216000" cy="2177280"/>
          </a:xfrm>
        </p:grpSpPr>
        <p:sp>
          <p:nvSpPr>
            <p:cNvPr id="19" name="矩形 18"/>
            <p:cNvSpPr/>
            <p:nvPr/>
          </p:nvSpPr>
          <p:spPr>
            <a:xfrm>
              <a:off x="1921123" y="3230342"/>
              <a:ext cx="216000" cy="215981"/>
            </a:xfrm>
            <a:prstGeom prst="rect">
              <a:avLst/>
            </a:prstGeom>
            <a:solidFill>
              <a:srgbClr val="FB00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1921123" y="3557490"/>
              <a:ext cx="216000" cy="215981"/>
            </a:xfrm>
            <a:prstGeom prst="rect">
              <a:avLst/>
            </a:prstGeom>
            <a:solidFill>
              <a:srgbClr val="FB00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>
              <a:off x="1921123" y="3884638"/>
              <a:ext cx="216000" cy="215981"/>
            </a:xfrm>
            <a:prstGeom prst="rect">
              <a:avLst/>
            </a:prstGeom>
            <a:solidFill>
              <a:srgbClr val="FB00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>
              <a:off x="1921123" y="4210198"/>
              <a:ext cx="216000" cy="217569"/>
            </a:xfrm>
            <a:prstGeom prst="rect">
              <a:avLst/>
            </a:prstGeom>
            <a:solidFill>
              <a:srgbClr val="FB00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3" name="矩形 22"/>
            <p:cNvSpPr/>
            <p:nvPr/>
          </p:nvSpPr>
          <p:spPr>
            <a:xfrm>
              <a:off x="1921123" y="4537345"/>
              <a:ext cx="216000" cy="215981"/>
            </a:xfrm>
            <a:prstGeom prst="rect">
              <a:avLst/>
            </a:prstGeom>
            <a:solidFill>
              <a:srgbClr val="FB00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>
              <a:off x="1921123" y="4864493"/>
              <a:ext cx="216000" cy="215981"/>
            </a:xfrm>
            <a:prstGeom prst="rect">
              <a:avLst/>
            </a:prstGeom>
            <a:solidFill>
              <a:srgbClr val="FB00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5" name="矩形 24"/>
            <p:cNvSpPr/>
            <p:nvPr/>
          </p:nvSpPr>
          <p:spPr>
            <a:xfrm>
              <a:off x="1921123" y="5191641"/>
              <a:ext cx="216000" cy="215981"/>
            </a:xfrm>
            <a:prstGeom prst="rect">
              <a:avLst/>
            </a:prstGeom>
            <a:solidFill>
              <a:srgbClr val="FB00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26" name="Dark Gray"/>
          <p:cNvSpPr/>
          <p:nvPr/>
        </p:nvSpPr>
        <p:spPr bwMode="auto">
          <a:xfrm>
            <a:off x="1920875" y="5516563"/>
            <a:ext cx="9793288" cy="720725"/>
          </a:xfrm>
          <a:prstGeom prst="roundRect">
            <a:avLst>
              <a:gd name="adj" fmla="val 0"/>
            </a:avLst>
          </a:prstGeom>
          <a:solidFill>
            <a:srgbClr val="FB0024"/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lIns="216000" tIns="34292" rIns="216000" bIns="34292" anchor="ctr"/>
          <a:lstStyle/>
          <a:p>
            <a:pPr indent="457200" defTabSz="685165">
              <a:lnSpc>
                <a:spcPct val="120000"/>
              </a:lnSpc>
              <a:defRPr/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可见，企业中想做大事的人太多，而愿把小事做完美的人太少。若员工或团队没有执行力，企业何来的执行力？</a:t>
            </a:r>
            <a:endParaRPr lang="en-US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itchFamily="34" charset="-122"/>
            </a:endParaRPr>
          </a:p>
        </p:txBody>
      </p:sp>
    </p:spTree>
  </p:cSld>
  <p:clrMapOvr>
    <a:masterClrMapping/>
  </p:clrMapOvr>
  <p:transition spd="slow"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6" grpId="0" animBg="1"/>
      <p:bldP spid="26" grpId="1" animBg="1"/>
      <p:bldP spid="26" grpId="2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TextBox 560"/>
          <p:cNvSpPr txBox="1">
            <a:spLocks noChangeArrowheads="1"/>
          </p:cNvSpPr>
          <p:nvPr/>
        </p:nvSpPr>
        <p:spPr bwMode="auto">
          <a:xfrm>
            <a:off x="8113713" y="1268413"/>
            <a:ext cx="3748087" cy="40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r"/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2.1 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组织执行力的缺失原因</a:t>
            </a:r>
          </a:p>
        </p:txBody>
      </p:sp>
      <p:sp>
        <p:nvSpPr>
          <p:cNvPr id="6" name="矩形 5"/>
          <p:cNvSpPr/>
          <p:nvPr/>
        </p:nvSpPr>
        <p:spPr>
          <a:xfrm>
            <a:off x="1920875" y="2746375"/>
            <a:ext cx="720725" cy="12382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9939" name="TextBox 560"/>
          <p:cNvSpPr txBox="1">
            <a:spLocks noChangeArrowheads="1"/>
          </p:cNvSpPr>
          <p:nvPr/>
        </p:nvSpPr>
        <p:spPr bwMode="auto">
          <a:xfrm>
            <a:off x="2713038" y="2438400"/>
            <a:ext cx="3960812" cy="369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2.1.4 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没有找到有执行力的员工</a:t>
            </a:r>
          </a:p>
        </p:txBody>
      </p:sp>
      <p:sp>
        <p:nvSpPr>
          <p:cNvPr id="18" name="矩形 3"/>
          <p:cNvSpPr>
            <a:spLocks noChangeArrowheads="1"/>
          </p:cNvSpPr>
          <p:nvPr/>
        </p:nvSpPr>
        <p:spPr bwMode="auto">
          <a:xfrm>
            <a:off x="1900238" y="4776788"/>
            <a:ext cx="4989512" cy="1363662"/>
          </a:xfrm>
          <a:prstGeom prst="rect">
            <a:avLst/>
          </a:prstGeom>
          <a:noFill/>
          <a:ln w="9525">
            <a:noFill/>
            <a:prstDash val="dash"/>
            <a:miter lim="800000"/>
          </a:ln>
        </p:spPr>
        <p:txBody>
          <a:bodyPr>
            <a:spAutoFit/>
          </a:bodyPr>
          <a:lstStyle/>
          <a:p>
            <a:pPr indent="457200">
              <a:lnSpc>
                <a:spcPct val="129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这是因为人员优势的特性是少有的，且是独特的，竞争对手往往难以仿效，也无从取代，是一种非常强大的竞争优势。</a:t>
            </a:r>
            <a:r>
              <a:rPr lang="zh-CN" altLang="en-US" sz="1600" b="1" dirty="0">
                <a:solidFill>
                  <a:srgbClr val="E200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可以说，优秀的执行人员就是完成任务的一把“万能钥匙”。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矩形 3"/>
          <p:cNvSpPr>
            <a:spLocks noChangeArrowheads="1"/>
          </p:cNvSpPr>
          <p:nvPr/>
        </p:nvSpPr>
        <p:spPr bwMode="auto">
          <a:xfrm>
            <a:off x="1900238" y="3043238"/>
            <a:ext cx="4989512" cy="1363662"/>
          </a:xfrm>
          <a:prstGeom prst="rect">
            <a:avLst/>
          </a:prstGeom>
          <a:noFill/>
          <a:ln w="9525">
            <a:noFill/>
            <a:prstDash val="dash"/>
            <a:miter lim="800000"/>
          </a:ln>
        </p:spPr>
        <p:txBody>
          <a:bodyPr>
            <a:spAutoFit/>
          </a:bodyPr>
          <a:lstStyle/>
          <a:p>
            <a:pPr indent="457200">
              <a:lnSpc>
                <a:spcPct val="129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其实，执行力归根结底在于人，企业要提升自我的整体执行力就必须先找到拥有执行能力的人。员工是达到有效执行的最终端的实现者。在这个瞬息万变的年代里，唯有员工可以长久地维持企业的竞争力。</a:t>
            </a:r>
            <a:endParaRPr lang="zh-CN" altLang="en-US" sz="16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1920875" y="2870200"/>
            <a:ext cx="4752975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9" name="Picture 2" descr="F:\360云盘\02-个人资料\！PPT图片及版面资源\06-PPT精选插图\03-人物\1716-1112141J0546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89750" y="2870200"/>
            <a:ext cx="5046663" cy="3367088"/>
          </a:xfrm>
          <a:prstGeom prst="rect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</p:pic>
      <p:cxnSp>
        <p:nvCxnSpPr>
          <p:cNvPr id="30" name="直接连接符 29"/>
          <p:cNvCxnSpPr/>
          <p:nvPr/>
        </p:nvCxnSpPr>
        <p:spPr>
          <a:xfrm>
            <a:off x="1920875" y="6237288"/>
            <a:ext cx="4752975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TextBox 560"/>
          <p:cNvSpPr txBox="1">
            <a:spLocks noChangeArrowheads="1"/>
          </p:cNvSpPr>
          <p:nvPr/>
        </p:nvSpPr>
        <p:spPr bwMode="auto">
          <a:xfrm>
            <a:off x="8113713" y="1268413"/>
            <a:ext cx="3748087" cy="40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r"/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2.1 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组织执行力的缺失原因</a:t>
            </a:r>
          </a:p>
        </p:txBody>
      </p:sp>
      <p:sp>
        <p:nvSpPr>
          <p:cNvPr id="6" name="矩形 5"/>
          <p:cNvSpPr/>
          <p:nvPr/>
        </p:nvSpPr>
        <p:spPr>
          <a:xfrm>
            <a:off x="1920875" y="2746375"/>
            <a:ext cx="720725" cy="12382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0963" name="TextBox 560"/>
          <p:cNvSpPr txBox="1">
            <a:spLocks noChangeArrowheads="1"/>
          </p:cNvSpPr>
          <p:nvPr/>
        </p:nvSpPr>
        <p:spPr bwMode="auto">
          <a:xfrm>
            <a:off x="2713038" y="2438400"/>
            <a:ext cx="3960812" cy="369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2.1.5 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缺乏监督和考核</a:t>
            </a:r>
          </a:p>
        </p:txBody>
      </p:sp>
      <p:sp>
        <p:nvSpPr>
          <p:cNvPr id="18" name="矩形 3"/>
          <p:cNvSpPr>
            <a:spLocks noChangeArrowheads="1"/>
          </p:cNvSpPr>
          <p:nvPr/>
        </p:nvSpPr>
        <p:spPr bwMode="auto">
          <a:xfrm>
            <a:off x="1900238" y="4776788"/>
            <a:ext cx="4989512" cy="1363662"/>
          </a:xfrm>
          <a:prstGeom prst="rect">
            <a:avLst/>
          </a:prstGeom>
          <a:noFill/>
          <a:ln w="9525">
            <a:noFill/>
            <a:prstDash val="dash"/>
            <a:miter lim="800000"/>
          </a:ln>
        </p:spPr>
        <p:txBody>
          <a:bodyPr>
            <a:spAutoFit/>
          </a:bodyPr>
          <a:lstStyle/>
          <a:p>
            <a:pPr indent="457200">
              <a:lnSpc>
                <a:spcPct val="129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美国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IBM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有一位总裁他讲了两句话，第一句说</a:t>
            </a:r>
            <a:r>
              <a:rPr lang="zh-CN" altLang="en-US" sz="1600" b="1" dirty="0">
                <a:solidFill>
                  <a:srgbClr val="E200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员工不会做你希望他做的，只会做你检查的。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第二句说如果</a:t>
            </a:r>
            <a:r>
              <a:rPr lang="zh-CN" altLang="en-US" sz="1600" b="1" dirty="0">
                <a:solidFill>
                  <a:srgbClr val="FB002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你强调什么就会去检查什么，你不检查就等于不重视。</a:t>
            </a:r>
          </a:p>
        </p:txBody>
      </p:sp>
      <p:sp>
        <p:nvSpPr>
          <p:cNvPr id="27" name="矩形 3"/>
          <p:cNvSpPr>
            <a:spLocks noChangeArrowheads="1"/>
          </p:cNvSpPr>
          <p:nvPr/>
        </p:nvSpPr>
        <p:spPr bwMode="auto">
          <a:xfrm>
            <a:off x="1900238" y="3043238"/>
            <a:ext cx="4989512" cy="1651000"/>
          </a:xfrm>
          <a:prstGeom prst="rect">
            <a:avLst/>
          </a:prstGeom>
          <a:noFill/>
          <a:ln w="9525">
            <a:noFill/>
            <a:prstDash val="dash"/>
            <a:miter lim="800000"/>
          </a:ln>
        </p:spPr>
        <p:txBody>
          <a:bodyPr>
            <a:spAutoFit/>
          </a:bodyPr>
          <a:lstStyle/>
          <a:p>
            <a:pPr indent="457200">
              <a:lnSpc>
                <a:spcPct val="129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个成功的企业，离不开科学的预测、正确的决策、严格的管理和有效的监督。制度的落实不仅需要自觉维护，更需要组织监督。大家都上过学，学校老师布置的作业如果不检查，学生会有应付与侥幸的心态出现。</a:t>
            </a:r>
            <a:endParaRPr lang="zh-CN" altLang="en-US" sz="16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1920875" y="2870200"/>
            <a:ext cx="4752975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1920875" y="6237288"/>
            <a:ext cx="4752975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0968" name="Picture 2" descr="F:\360云盘\02-个人资料\！PPT图片及版面资源\06-PPT精选插图\03-人物\xpic694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89750" y="2870200"/>
            <a:ext cx="5056188" cy="3367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TextBox 560"/>
          <p:cNvSpPr txBox="1">
            <a:spLocks noChangeArrowheads="1"/>
          </p:cNvSpPr>
          <p:nvPr/>
        </p:nvSpPr>
        <p:spPr bwMode="auto">
          <a:xfrm>
            <a:off x="8113713" y="1268413"/>
            <a:ext cx="3748087" cy="40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r"/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2.1 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组织执行力的缺失原因</a:t>
            </a:r>
          </a:p>
        </p:txBody>
      </p:sp>
      <p:sp>
        <p:nvSpPr>
          <p:cNvPr id="6" name="矩形 5"/>
          <p:cNvSpPr/>
          <p:nvPr/>
        </p:nvSpPr>
        <p:spPr>
          <a:xfrm>
            <a:off x="1920875" y="2746375"/>
            <a:ext cx="720725" cy="12382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1987" name="TextBox 560"/>
          <p:cNvSpPr txBox="1">
            <a:spLocks noChangeArrowheads="1"/>
          </p:cNvSpPr>
          <p:nvPr/>
        </p:nvSpPr>
        <p:spPr bwMode="auto">
          <a:xfrm>
            <a:off x="2713038" y="2438400"/>
            <a:ext cx="3960812" cy="369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2.1.6 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没有奖惩（考核结果的运用）</a:t>
            </a:r>
          </a:p>
        </p:txBody>
      </p:sp>
      <p:cxnSp>
        <p:nvCxnSpPr>
          <p:cNvPr id="28" name="直接连接符 27"/>
          <p:cNvCxnSpPr/>
          <p:nvPr/>
        </p:nvCxnSpPr>
        <p:spPr>
          <a:xfrm>
            <a:off x="1920875" y="2870200"/>
            <a:ext cx="4752975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1989" name="Picture 2" descr="http://news.china-flower.com/Upload2005/2005-9-29/2005929148237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34213" y="2333625"/>
            <a:ext cx="4708525" cy="3878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矩形 10"/>
          <p:cNvSpPr/>
          <p:nvPr/>
        </p:nvSpPr>
        <p:spPr>
          <a:xfrm>
            <a:off x="1920875" y="3141663"/>
            <a:ext cx="4752975" cy="307022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3"/>
          <p:cNvSpPr>
            <a:spLocks noChangeArrowheads="1"/>
          </p:cNvSpPr>
          <p:nvPr/>
        </p:nvSpPr>
        <p:spPr bwMode="auto">
          <a:xfrm>
            <a:off x="2065338" y="5078413"/>
            <a:ext cx="4537075" cy="727075"/>
          </a:xfrm>
          <a:prstGeom prst="rect">
            <a:avLst/>
          </a:prstGeom>
          <a:noFill/>
          <a:ln w="9525">
            <a:noFill/>
            <a:prstDash val="dash"/>
            <a:miter lim="800000"/>
          </a:ln>
        </p:spPr>
        <p:txBody>
          <a:bodyPr>
            <a:spAutoFit/>
          </a:bodyPr>
          <a:lstStyle/>
          <a:p>
            <a:pPr indent="457200">
              <a:lnSpc>
                <a:spcPct val="129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故事的结果众所周知，</a:t>
            </a:r>
            <a:r>
              <a:rPr lang="zh-CN" altLang="en-US" sz="1600" b="1" dirty="0">
                <a:solidFill>
                  <a:srgbClr val="FB002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两名爱姬屡次带头违反军规被斩首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，再集训时，无一宫女嬉笑喧哗。</a:t>
            </a:r>
            <a:endParaRPr lang="zh-CN" altLang="en-US" sz="1600" b="1" dirty="0">
              <a:solidFill>
                <a:srgbClr val="E2008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3"/>
          <p:cNvSpPr>
            <a:spLocks noChangeArrowheads="1"/>
          </p:cNvSpPr>
          <p:nvPr/>
        </p:nvSpPr>
        <p:spPr bwMode="auto">
          <a:xfrm>
            <a:off x="2065338" y="3541713"/>
            <a:ext cx="4537075" cy="1333500"/>
          </a:xfrm>
          <a:prstGeom prst="rect">
            <a:avLst/>
          </a:prstGeom>
          <a:noFill/>
          <a:ln w="9525">
            <a:noFill/>
            <a:prstDash val="dash"/>
            <a:miter lim="800000"/>
          </a:ln>
        </p:spPr>
        <p:txBody>
          <a:bodyPr>
            <a:spAutoFit/>
          </a:bodyPr>
          <a:lstStyle/>
          <a:p>
            <a:pPr indent="457200">
              <a:lnSpc>
                <a:spcPct val="129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吴王阖闾令孙武训练姬妃宫女。孙武挑选百名宫女分列两队，且令吴王的两名爱姬担任队长。列队训练时，三令五申，宫女们还是满不在乎，两名担任队长的爱姬更是笑弯了腰。</a:t>
            </a:r>
          </a:p>
        </p:txBody>
      </p:sp>
    </p:spTree>
  </p:cSld>
  <p:clrMapOvr>
    <a:masterClrMapping/>
  </p:clrMapOvr>
  <p:transition spd="slow"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TextBox 560"/>
          <p:cNvSpPr txBox="1">
            <a:spLocks noChangeArrowheads="1"/>
          </p:cNvSpPr>
          <p:nvPr/>
        </p:nvSpPr>
        <p:spPr bwMode="auto">
          <a:xfrm>
            <a:off x="8113713" y="1268413"/>
            <a:ext cx="3748087" cy="40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r"/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2.1 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组织执行力的缺失原因</a:t>
            </a:r>
          </a:p>
        </p:txBody>
      </p:sp>
      <p:sp>
        <p:nvSpPr>
          <p:cNvPr id="6" name="矩形 5"/>
          <p:cNvSpPr/>
          <p:nvPr/>
        </p:nvSpPr>
        <p:spPr>
          <a:xfrm>
            <a:off x="1920875" y="2746375"/>
            <a:ext cx="720725" cy="12382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3011" name="TextBox 560"/>
          <p:cNvSpPr txBox="1">
            <a:spLocks noChangeArrowheads="1"/>
          </p:cNvSpPr>
          <p:nvPr/>
        </p:nvSpPr>
        <p:spPr bwMode="auto">
          <a:xfrm>
            <a:off x="2713038" y="2438400"/>
            <a:ext cx="3960812" cy="369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2.1.6 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没有奖惩（考核结果的运用）</a:t>
            </a:r>
          </a:p>
        </p:txBody>
      </p:sp>
      <p:cxnSp>
        <p:nvCxnSpPr>
          <p:cNvPr id="28" name="直接连接符 27"/>
          <p:cNvCxnSpPr/>
          <p:nvPr/>
        </p:nvCxnSpPr>
        <p:spPr>
          <a:xfrm>
            <a:off x="1920875" y="2870200"/>
            <a:ext cx="4752975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3"/>
          <p:cNvSpPr>
            <a:spLocks noChangeArrowheads="1"/>
          </p:cNvSpPr>
          <p:nvPr/>
        </p:nvSpPr>
        <p:spPr bwMode="auto">
          <a:xfrm>
            <a:off x="1900238" y="4776788"/>
            <a:ext cx="4989512" cy="1363662"/>
          </a:xfrm>
          <a:prstGeom prst="rect">
            <a:avLst/>
          </a:prstGeom>
          <a:noFill/>
          <a:ln w="9525">
            <a:noFill/>
            <a:prstDash val="dash"/>
            <a:miter lim="800000"/>
          </a:ln>
        </p:spPr>
        <p:txBody>
          <a:bodyPr>
            <a:spAutoFit/>
          </a:bodyPr>
          <a:lstStyle/>
          <a:p>
            <a:pPr indent="457200">
              <a:lnSpc>
                <a:spcPct val="129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好的管理理论、管理方案，管理模式固然对企业管理有很大的作用，但是如果做不到奖惩分明，是很难取得实质性效果的。</a:t>
            </a:r>
            <a:r>
              <a:rPr lang="zh-CN" altLang="en-US" sz="1600" b="1" dirty="0">
                <a:solidFill>
                  <a:srgbClr val="E200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因此，企业战略的实施，关键在于企业要有一个奖惩分明的激励机制。</a:t>
            </a:r>
          </a:p>
        </p:txBody>
      </p:sp>
      <p:sp>
        <p:nvSpPr>
          <p:cNvPr id="15" name="矩形 3"/>
          <p:cNvSpPr>
            <a:spLocks noChangeArrowheads="1"/>
          </p:cNvSpPr>
          <p:nvPr/>
        </p:nvSpPr>
        <p:spPr bwMode="auto">
          <a:xfrm>
            <a:off x="1900238" y="3494088"/>
            <a:ext cx="4989512" cy="1014412"/>
          </a:xfrm>
          <a:prstGeom prst="rect">
            <a:avLst/>
          </a:prstGeom>
          <a:noFill/>
          <a:ln w="9525">
            <a:noFill/>
            <a:prstDash val="dash"/>
            <a:miter lim="800000"/>
          </a:ln>
        </p:spPr>
        <p:txBody>
          <a:bodyPr>
            <a:spAutoFit/>
          </a:bodyPr>
          <a:lstStyle/>
          <a:p>
            <a:pPr indent="457200">
              <a:lnSpc>
                <a:spcPct val="129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即使是监督了，检查了，如果对执行力优秀的员工没有奖励，对执行力低下的员工没有处罚，那即使监督检查了又有什么用呢？</a:t>
            </a:r>
            <a:endParaRPr lang="zh-CN" altLang="en-US" sz="16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1920875" y="6237288"/>
            <a:ext cx="4752975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3016" name="Picture 2" descr="F:\360云盘\02-个人资料\！PPT图片及版面资源\06-PPT精选插图\03-人物\Fotolia_28236516_Subscription_XX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61188" y="2870200"/>
            <a:ext cx="4883150" cy="3382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TextBox 560"/>
          <p:cNvSpPr txBox="1">
            <a:spLocks noChangeArrowheads="1"/>
          </p:cNvSpPr>
          <p:nvPr/>
        </p:nvSpPr>
        <p:spPr bwMode="auto">
          <a:xfrm>
            <a:off x="8113713" y="1268413"/>
            <a:ext cx="3748087" cy="40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r"/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2.2 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个人执行力的缺失原因</a:t>
            </a:r>
          </a:p>
        </p:txBody>
      </p:sp>
      <p:sp>
        <p:nvSpPr>
          <p:cNvPr id="11" name="Dark Gray"/>
          <p:cNvSpPr/>
          <p:nvPr/>
        </p:nvSpPr>
        <p:spPr bwMode="auto">
          <a:xfrm>
            <a:off x="1776413" y="3141663"/>
            <a:ext cx="10064750" cy="1582737"/>
          </a:xfrm>
          <a:prstGeom prst="roundRect">
            <a:avLst>
              <a:gd name="adj" fmla="val 0"/>
            </a:avLst>
          </a:prstGeom>
          <a:solidFill>
            <a:srgbClr val="363535"/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lIns="68583" tIns="34292" rIns="68583" bIns="34292" anchor="ctr"/>
          <a:lstStyle/>
          <a:p>
            <a:pPr algn="ctr" defTabSz="685165">
              <a:defRPr/>
            </a:pPr>
            <a:endParaRPr lang="en-US" sz="14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itchFamily="34" charset="-122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2136775" y="3394075"/>
            <a:ext cx="9704388" cy="10779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indent="457200"/>
            <a:r>
              <a:rPr lang="zh-CN" altLang="en-US"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员工能够快速行动，并能够在既定时间内保质保量地完成任务。</a:t>
            </a:r>
          </a:p>
        </p:txBody>
      </p:sp>
      <p:sp>
        <p:nvSpPr>
          <p:cNvPr id="13" name="矩形 3"/>
          <p:cNvSpPr>
            <a:spLocks noChangeArrowheads="1"/>
          </p:cNvSpPr>
          <p:nvPr/>
        </p:nvSpPr>
        <p:spPr bwMode="auto">
          <a:xfrm>
            <a:off x="1776413" y="2659063"/>
            <a:ext cx="10064750" cy="415925"/>
          </a:xfrm>
          <a:prstGeom prst="rect">
            <a:avLst/>
          </a:prstGeom>
          <a:noFill/>
          <a:ln w="9525">
            <a:noFill/>
            <a:prstDash val="dash"/>
            <a:miter lim="800000"/>
          </a:ln>
        </p:spPr>
        <p:txBody>
          <a:bodyPr>
            <a:spAutoFit/>
          </a:bodyPr>
          <a:lstStyle/>
          <a:p>
            <a:pPr indent="457200">
              <a:lnSpc>
                <a:spcPct val="129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zh-CN" altLang="en-US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员工执行力强，一般是指：</a:t>
            </a:r>
            <a:endParaRPr lang="zh-CN" altLang="en-US" b="1" dirty="0">
              <a:solidFill>
                <a:srgbClr val="E2008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136775" y="2659063"/>
            <a:ext cx="130175" cy="841375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cxnSp>
        <p:nvCxnSpPr>
          <p:cNvPr id="18" name="直接连接符 17"/>
          <p:cNvCxnSpPr/>
          <p:nvPr/>
        </p:nvCxnSpPr>
        <p:spPr>
          <a:xfrm flipV="1">
            <a:off x="2295525" y="2659063"/>
            <a:ext cx="0" cy="841375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Dark Gray"/>
          <p:cNvSpPr/>
          <p:nvPr/>
        </p:nvSpPr>
        <p:spPr bwMode="auto">
          <a:xfrm>
            <a:off x="1776413" y="4778375"/>
            <a:ext cx="10064750" cy="863600"/>
          </a:xfrm>
          <a:prstGeom prst="roundRect">
            <a:avLst>
              <a:gd name="adj" fmla="val 0"/>
            </a:avLst>
          </a:prstGeom>
          <a:noFill/>
          <a:ln w="9525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  <a:headEnd type="none" w="med" len="med"/>
            <a:tailEnd type="none" w="med" len="med"/>
          </a:ln>
          <a:effectLst/>
        </p:spPr>
        <p:txBody>
          <a:bodyPr lIns="68583" tIns="34292" rIns="68583" bIns="34292" anchor="ctr"/>
          <a:lstStyle/>
          <a:p>
            <a:pPr algn="ctr" defTabSz="685165">
              <a:defRPr/>
            </a:pPr>
            <a:endParaRPr lang="en-US" sz="14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itchFamily="34" charset="-122"/>
            </a:endParaRPr>
          </a:p>
        </p:txBody>
      </p:sp>
      <p:sp>
        <p:nvSpPr>
          <p:cNvPr id="20" name="矩形 3"/>
          <p:cNvSpPr>
            <a:spLocks noChangeArrowheads="1"/>
          </p:cNvSpPr>
          <p:nvPr/>
        </p:nvSpPr>
        <p:spPr bwMode="auto">
          <a:xfrm>
            <a:off x="1900238" y="4822825"/>
            <a:ext cx="9940925" cy="773113"/>
          </a:xfrm>
          <a:prstGeom prst="rect">
            <a:avLst/>
          </a:prstGeom>
          <a:noFill/>
          <a:ln w="9525">
            <a:noFill/>
            <a:prstDash val="dash"/>
            <a:miter lim="800000"/>
          </a:ln>
        </p:spPr>
        <p:txBody>
          <a:bodyPr>
            <a:spAutoFit/>
          </a:bodyPr>
          <a:lstStyle/>
          <a:p>
            <a:pPr indent="457200">
              <a:lnSpc>
                <a:spcPct val="129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我们可以想象一下自己身边的同事，哪些是执行力强的，哪些是执行力弱的，然后对员工执行力缺失的原因总结如下：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Dark Gray"/>
          <p:cNvSpPr/>
          <p:nvPr/>
        </p:nvSpPr>
        <p:spPr bwMode="auto">
          <a:xfrm>
            <a:off x="1776413" y="5678488"/>
            <a:ext cx="10064750" cy="107950"/>
          </a:xfrm>
          <a:prstGeom prst="roundRect">
            <a:avLst>
              <a:gd name="adj" fmla="val 0"/>
            </a:avLst>
          </a:prstGeom>
          <a:solidFill>
            <a:srgbClr val="363535"/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lIns="68583" tIns="34292" rIns="68583" bIns="34292" anchor="ctr"/>
          <a:lstStyle/>
          <a:p>
            <a:pPr algn="ctr" defTabSz="685165">
              <a:defRPr/>
            </a:pPr>
            <a:endParaRPr lang="en-US" sz="14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itchFamily="3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2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920875" y="2746375"/>
            <a:ext cx="720725" cy="12382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5058" name="TextBox 560"/>
          <p:cNvSpPr txBox="1">
            <a:spLocks noChangeArrowheads="1"/>
          </p:cNvSpPr>
          <p:nvPr/>
        </p:nvSpPr>
        <p:spPr bwMode="auto">
          <a:xfrm>
            <a:off x="2713038" y="2438400"/>
            <a:ext cx="3960812" cy="369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2.2.1 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没有上进心，自我要求标准低</a:t>
            </a:r>
          </a:p>
        </p:txBody>
      </p:sp>
      <p:cxnSp>
        <p:nvCxnSpPr>
          <p:cNvPr id="28" name="直接连接符 27"/>
          <p:cNvCxnSpPr/>
          <p:nvPr/>
        </p:nvCxnSpPr>
        <p:spPr>
          <a:xfrm>
            <a:off x="1920875" y="2870200"/>
            <a:ext cx="4752975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3"/>
          <p:cNvSpPr>
            <a:spLocks noChangeArrowheads="1"/>
          </p:cNvSpPr>
          <p:nvPr/>
        </p:nvSpPr>
        <p:spPr bwMode="auto">
          <a:xfrm>
            <a:off x="1900238" y="5078413"/>
            <a:ext cx="4989512" cy="1046162"/>
          </a:xfrm>
          <a:prstGeom prst="rect">
            <a:avLst/>
          </a:prstGeom>
          <a:noFill/>
          <a:ln w="9525">
            <a:noFill/>
            <a:prstDash val="dash"/>
            <a:miter lim="800000"/>
          </a:ln>
        </p:spPr>
        <p:txBody>
          <a:bodyPr>
            <a:spAutoFit/>
          </a:bodyPr>
          <a:lstStyle/>
          <a:p>
            <a:pPr indent="457200">
              <a:lnSpc>
                <a:spcPct val="129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没有追求，没有上进心的人，对自己的要求标准低，</a:t>
            </a:r>
            <a:r>
              <a:rPr lang="zh-CN" altLang="en-US" sz="1600" b="1" dirty="0">
                <a:solidFill>
                  <a:srgbClr val="FB002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做事浅尝辄止，遇到困难就掉头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。这样的员工很难有很强的执行力。</a:t>
            </a:r>
            <a:endParaRPr lang="zh-CN" altLang="en-US" sz="16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1920875" y="6237288"/>
            <a:ext cx="4752975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218" name="Picture 2" descr="F:\360云盘\02-个人资料\！PPT图片及版面资源\06-PPT精选插图\03-人物\xpic6770.jpg"/>
          <p:cNvPicPr>
            <a:picLocks noChangeAspect="1" noChangeArrowheads="1"/>
          </p:cNvPicPr>
          <p:nvPr/>
        </p:nvPicPr>
        <p:blipFill rotWithShape="1">
          <a:blip r:embed="rId2" cstate="print"/>
          <a:srcRect l="2555" r="4040"/>
          <a:stretch>
            <a:fillRect/>
          </a:stretch>
        </p:blipFill>
        <p:spPr bwMode="auto">
          <a:xfrm>
            <a:off x="7116763" y="2854325"/>
            <a:ext cx="4745037" cy="338296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2700">
            <a:solidFill>
              <a:schemeClr val="tx1">
                <a:lumMod val="50000"/>
                <a:lumOff val="50000"/>
              </a:schemeClr>
            </a:solidFill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920875" y="2746375"/>
            <a:ext cx="720725" cy="12382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6082" name="TextBox 560"/>
          <p:cNvSpPr txBox="1">
            <a:spLocks noChangeArrowheads="1"/>
          </p:cNvSpPr>
          <p:nvPr/>
        </p:nvSpPr>
        <p:spPr bwMode="auto">
          <a:xfrm>
            <a:off x="2713038" y="2438400"/>
            <a:ext cx="4403725" cy="369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2.2.2 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意志不坚定，缺乏毅力，不能吃苦</a:t>
            </a:r>
          </a:p>
        </p:txBody>
      </p:sp>
      <p:cxnSp>
        <p:nvCxnSpPr>
          <p:cNvPr id="28" name="直接连接符 27"/>
          <p:cNvCxnSpPr/>
          <p:nvPr/>
        </p:nvCxnSpPr>
        <p:spPr>
          <a:xfrm>
            <a:off x="1920875" y="2870200"/>
            <a:ext cx="4752975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3"/>
          <p:cNvSpPr>
            <a:spLocks noChangeArrowheads="1"/>
          </p:cNvSpPr>
          <p:nvPr/>
        </p:nvSpPr>
        <p:spPr bwMode="auto">
          <a:xfrm>
            <a:off x="1900238" y="5078413"/>
            <a:ext cx="4989512" cy="1046162"/>
          </a:xfrm>
          <a:prstGeom prst="rect">
            <a:avLst/>
          </a:prstGeom>
          <a:noFill/>
          <a:ln w="9525">
            <a:noFill/>
            <a:prstDash val="dash"/>
            <a:miter lim="800000"/>
          </a:ln>
        </p:spPr>
        <p:txBody>
          <a:bodyPr>
            <a:spAutoFit/>
          </a:bodyPr>
          <a:lstStyle/>
          <a:p>
            <a:pPr indent="457200">
              <a:lnSpc>
                <a:spcPct val="129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zh-CN" altLang="en-US" sz="1600" b="1" dirty="0">
                <a:solidFill>
                  <a:srgbClr val="FB002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不能吃苦，没有毅力，没有坚决完成任务的坚强信念，遇到困难时往往选择逃避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，而不是勇敢面对、积极寻找方法或者寻求帮助。</a:t>
            </a:r>
            <a:endParaRPr lang="zh-CN" altLang="en-US" sz="16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1920875" y="6237288"/>
            <a:ext cx="4752975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6086" name="Picture 2" descr="F:\360云盘\02-个人资料\！PPT图片及版面资源\06-PPT精选插图\03-人物\xpic748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89750" y="2870200"/>
            <a:ext cx="5049838" cy="3367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920875" y="2746375"/>
            <a:ext cx="720725" cy="12382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7106" name="TextBox 560"/>
          <p:cNvSpPr txBox="1">
            <a:spLocks noChangeArrowheads="1"/>
          </p:cNvSpPr>
          <p:nvPr/>
        </p:nvSpPr>
        <p:spPr bwMode="auto">
          <a:xfrm>
            <a:off x="2713038" y="2438400"/>
            <a:ext cx="3960812" cy="369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2.2.3 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拖延磨唧，缺乏行动</a:t>
            </a:r>
          </a:p>
        </p:txBody>
      </p:sp>
      <p:cxnSp>
        <p:nvCxnSpPr>
          <p:cNvPr id="28" name="直接连接符 27"/>
          <p:cNvCxnSpPr/>
          <p:nvPr/>
        </p:nvCxnSpPr>
        <p:spPr>
          <a:xfrm>
            <a:off x="1920875" y="2870200"/>
            <a:ext cx="4752975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1920875" y="6237288"/>
            <a:ext cx="4752975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3"/>
          <p:cNvSpPr>
            <a:spLocks noChangeArrowheads="1"/>
          </p:cNvSpPr>
          <p:nvPr/>
        </p:nvSpPr>
        <p:spPr bwMode="auto">
          <a:xfrm>
            <a:off x="1900238" y="4776788"/>
            <a:ext cx="4989512" cy="1363662"/>
          </a:xfrm>
          <a:prstGeom prst="rect">
            <a:avLst/>
          </a:prstGeom>
          <a:noFill/>
          <a:ln w="9525">
            <a:noFill/>
            <a:prstDash val="dash"/>
            <a:miter lim="800000"/>
          </a:ln>
        </p:spPr>
        <p:txBody>
          <a:bodyPr>
            <a:spAutoFit/>
          </a:bodyPr>
          <a:lstStyle/>
          <a:p>
            <a:pPr indent="457200">
              <a:lnSpc>
                <a:spcPct val="129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拖延消磨了意志，使人丧失进取心。一旦开始遇事推拖，就很容易再次拖延，直到变成一种根深蒂固的习惯。拖延，只能让他人领先。任何憧憬、理想和计划，都会在拖延中落空。</a:t>
            </a:r>
            <a:endParaRPr lang="zh-CN" altLang="en-US" sz="1600" b="1" dirty="0">
              <a:solidFill>
                <a:srgbClr val="FB002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3"/>
          <p:cNvSpPr>
            <a:spLocks noChangeArrowheads="1"/>
          </p:cNvSpPr>
          <p:nvPr/>
        </p:nvSpPr>
        <p:spPr bwMode="auto">
          <a:xfrm>
            <a:off x="1900238" y="3925888"/>
            <a:ext cx="4989512" cy="727075"/>
          </a:xfrm>
          <a:prstGeom prst="rect">
            <a:avLst/>
          </a:prstGeom>
          <a:noFill/>
          <a:ln w="9525">
            <a:noFill/>
            <a:prstDash val="dash"/>
            <a:miter lim="800000"/>
          </a:ln>
        </p:spPr>
        <p:txBody>
          <a:bodyPr>
            <a:spAutoFit/>
          </a:bodyPr>
          <a:lstStyle/>
          <a:p>
            <a:pPr indent="457200">
              <a:lnSpc>
                <a:spcPct val="129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拖延不会让事情凭空消失，只会使普通的事情变成紧急的事情。</a:t>
            </a:r>
            <a:endParaRPr lang="zh-CN" altLang="en-US" sz="16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1920875" y="3105150"/>
            <a:ext cx="4968875" cy="7572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indent="457200">
              <a:lnSpc>
                <a:spcPct val="120000"/>
              </a:lnSpc>
            </a:pPr>
            <a:r>
              <a:rPr lang="zh-CN" altLang="en-US" b="1">
                <a:solidFill>
                  <a:srgbClr val="FB002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“最消磨意志、最摧毁创造力的事情，莫过于拥有梦想而不开始行动”。</a:t>
            </a:r>
            <a:endParaRPr lang="zh-CN" altLang="en-US">
              <a:solidFill>
                <a:srgbClr val="FB0024"/>
              </a:solidFill>
              <a:latin typeface="Calibri" panose="020F0502020204030204" pitchFamily="34" charset="0"/>
            </a:endParaRPr>
          </a:p>
        </p:txBody>
      </p:sp>
      <p:pic>
        <p:nvPicPr>
          <p:cNvPr id="47112" name="Picture 2" descr="F:\360云盘\02-个人资料\！PPT图片及版面资源\06-PPT精选插图\03-人物\240425-12101320092424.jpg"/>
          <p:cNvPicPr>
            <a:picLocks noChangeAspect="1" noChangeArrowheads="1"/>
          </p:cNvPicPr>
          <p:nvPr/>
        </p:nvPicPr>
        <p:blipFill>
          <a:blip r:embed="rId2" cstate="print"/>
          <a:srcRect l="6612"/>
          <a:stretch>
            <a:fillRect/>
          </a:stretch>
        </p:blipFill>
        <p:spPr bwMode="auto">
          <a:xfrm>
            <a:off x="7034213" y="2854325"/>
            <a:ext cx="4735512" cy="3382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17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17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7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805"/>
                            </p:stCondLst>
                            <p:childTnLst>
                              <p:par>
                                <p:cTn id="11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920875" y="2746375"/>
            <a:ext cx="720725" cy="12382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8130" name="TextBox 560"/>
          <p:cNvSpPr txBox="1">
            <a:spLocks noChangeArrowheads="1"/>
          </p:cNvSpPr>
          <p:nvPr/>
        </p:nvSpPr>
        <p:spPr bwMode="auto">
          <a:xfrm>
            <a:off x="2713038" y="2438400"/>
            <a:ext cx="3960812" cy="369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2.2.4 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优柔寡断、不敢决策</a:t>
            </a:r>
          </a:p>
        </p:txBody>
      </p:sp>
      <p:cxnSp>
        <p:nvCxnSpPr>
          <p:cNvPr id="28" name="直接连接符 27"/>
          <p:cNvCxnSpPr/>
          <p:nvPr/>
        </p:nvCxnSpPr>
        <p:spPr>
          <a:xfrm>
            <a:off x="1920875" y="2870200"/>
            <a:ext cx="4752975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1920875" y="6237288"/>
            <a:ext cx="4752975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3"/>
          <p:cNvSpPr>
            <a:spLocks noChangeArrowheads="1"/>
          </p:cNvSpPr>
          <p:nvPr/>
        </p:nvSpPr>
        <p:spPr bwMode="auto">
          <a:xfrm>
            <a:off x="1900238" y="5245100"/>
            <a:ext cx="4989512" cy="773113"/>
          </a:xfrm>
          <a:prstGeom prst="rect">
            <a:avLst/>
          </a:prstGeom>
          <a:noFill/>
          <a:ln w="9525">
            <a:noFill/>
            <a:prstDash val="dash"/>
            <a:miter lim="800000"/>
          </a:ln>
        </p:spPr>
        <p:txBody>
          <a:bodyPr>
            <a:spAutoFit/>
          </a:bodyPr>
          <a:lstStyle/>
          <a:p>
            <a:pPr indent="457200">
              <a:lnSpc>
                <a:spcPct val="129000"/>
              </a:lnSpc>
              <a:spcAft>
                <a:spcPts val="600"/>
              </a:spcAft>
            </a:pPr>
            <a:r>
              <a:rPr lang="zh-CN" altLang="en-US" b="1">
                <a:solidFill>
                  <a:srgbClr val="FB002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如果优柔寡断，不敢决策，则会徒徒失去许多机会。</a:t>
            </a:r>
          </a:p>
        </p:txBody>
      </p:sp>
      <p:sp>
        <p:nvSpPr>
          <p:cNvPr id="10" name="矩形 3"/>
          <p:cNvSpPr>
            <a:spLocks noChangeArrowheads="1"/>
          </p:cNvSpPr>
          <p:nvPr/>
        </p:nvSpPr>
        <p:spPr bwMode="auto">
          <a:xfrm>
            <a:off x="1900238" y="4392613"/>
            <a:ext cx="4989512" cy="698500"/>
          </a:xfrm>
          <a:prstGeom prst="rect">
            <a:avLst/>
          </a:prstGeom>
          <a:noFill/>
          <a:ln w="9525">
            <a:noFill/>
            <a:prstDash val="dash"/>
            <a:miter lim="800000"/>
          </a:ln>
        </p:spPr>
        <p:txBody>
          <a:bodyPr>
            <a:spAutoFit/>
          </a:bodyPr>
          <a:lstStyle/>
          <a:p>
            <a:pPr indent="457200">
              <a:lnSpc>
                <a:spcPct val="129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如同马云说的一样，很多人晚上想想千条路，早上起来走原路！</a:t>
            </a:r>
            <a:endParaRPr lang="zh-CN" altLang="en-US" b="1" dirty="0">
              <a:solidFill>
                <a:srgbClr val="FB002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8135" name="Picture 2" descr="F:\360云盘\02-个人资料\！PPT图片及版面资源\06-PPT精选插图\01-生活\214833-120P2132H921.jpg"/>
          <p:cNvPicPr>
            <a:picLocks noChangeAspect="1" noChangeArrowheads="1"/>
          </p:cNvPicPr>
          <p:nvPr/>
        </p:nvPicPr>
        <p:blipFill>
          <a:blip r:embed="rId2" cstate="print"/>
          <a:srcRect t="22198"/>
          <a:stretch>
            <a:fillRect/>
          </a:stretch>
        </p:blipFill>
        <p:spPr bwMode="auto">
          <a:xfrm>
            <a:off x="6950075" y="2870200"/>
            <a:ext cx="4979988" cy="3367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505" name="组合 7"/>
          <p:cNvGrpSpPr/>
          <p:nvPr/>
        </p:nvGrpSpPr>
        <p:grpSpPr bwMode="auto">
          <a:xfrm>
            <a:off x="4867275" y="3544888"/>
            <a:ext cx="2676525" cy="925512"/>
            <a:chOff x="480963" y="5096009"/>
            <a:chExt cx="2677474" cy="925279"/>
          </a:xfrm>
        </p:grpSpPr>
        <p:sp>
          <p:nvSpPr>
            <p:cNvPr id="11" name="矩形 10"/>
            <p:cNvSpPr/>
            <p:nvPr/>
          </p:nvSpPr>
          <p:spPr>
            <a:xfrm>
              <a:off x="480963" y="5096009"/>
              <a:ext cx="2664769" cy="925279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1515" name="TextBox 3"/>
            <p:cNvSpPr txBox="1">
              <a:spLocks noChangeArrowheads="1"/>
            </p:cNvSpPr>
            <p:nvPr/>
          </p:nvSpPr>
          <p:spPr bwMode="auto">
            <a:xfrm>
              <a:off x="638157" y="5445224"/>
              <a:ext cx="2520280" cy="4616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执行力知识概述</a:t>
              </a:r>
            </a:p>
          </p:txBody>
        </p:sp>
        <p:sp>
          <p:nvSpPr>
            <p:cNvPr id="21516" name="文本框 24"/>
            <p:cNvSpPr txBox="1">
              <a:spLocks noChangeArrowheads="1"/>
            </p:cNvSpPr>
            <p:nvPr/>
          </p:nvSpPr>
          <p:spPr bwMode="auto">
            <a:xfrm>
              <a:off x="624979" y="5157192"/>
              <a:ext cx="2520280" cy="30777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第一章</a:t>
              </a:r>
            </a:p>
          </p:txBody>
        </p:sp>
      </p:grpSp>
      <p:pic>
        <p:nvPicPr>
          <p:cNvPr id="21506" name="图片 1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11375" y="2205038"/>
            <a:ext cx="2663825" cy="1717675"/>
          </a:xfrm>
          <a:prstGeom prst="rect">
            <a:avLst/>
          </a:prstGeom>
          <a:noFill/>
          <a:ln w="19050">
            <a:solidFill>
              <a:srgbClr val="FFC000"/>
            </a:solidFill>
            <a:miter lim="800000"/>
            <a:headEnd/>
            <a:tailEnd/>
          </a:ln>
        </p:spPr>
      </p:pic>
      <p:grpSp>
        <p:nvGrpSpPr>
          <p:cNvPr id="21507" name="组合 1"/>
          <p:cNvGrpSpPr/>
          <p:nvPr/>
        </p:nvGrpSpPr>
        <p:grpSpPr bwMode="auto">
          <a:xfrm rot="10800000">
            <a:off x="7610475" y="3581400"/>
            <a:ext cx="2663825" cy="384175"/>
            <a:chOff x="5593828" y="4221088"/>
            <a:chExt cx="2664000" cy="405445"/>
          </a:xfrm>
        </p:grpSpPr>
        <p:cxnSp>
          <p:nvCxnSpPr>
            <p:cNvPr id="15" name="直接连接符 14"/>
            <p:cNvCxnSpPr/>
            <p:nvPr/>
          </p:nvCxnSpPr>
          <p:spPr>
            <a:xfrm flipV="1">
              <a:off x="8257828" y="4221088"/>
              <a:ext cx="0" cy="405445"/>
            </a:xfrm>
            <a:prstGeom prst="line">
              <a:avLst/>
            </a:prstGeom>
            <a:ln w="1905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rot="16200000" flipV="1">
              <a:off x="6925827" y="2889089"/>
              <a:ext cx="0" cy="2664000"/>
            </a:xfrm>
            <a:prstGeom prst="line">
              <a:avLst/>
            </a:prstGeom>
            <a:ln w="1905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矩形 48"/>
          <p:cNvSpPr>
            <a:spLocks noChangeArrowheads="1"/>
          </p:cNvSpPr>
          <p:nvPr/>
        </p:nvSpPr>
        <p:spPr bwMode="auto">
          <a:xfrm>
            <a:off x="7537450" y="4057650"/>
            <a:ext cx="2922588" cy="12430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342900" indent="-342900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执行力的研究背景</a:t>
            </a:r>
            <a:endParaRPr lang="en-US" altLang="zh-CN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如何去理解执行力</a:t>
            </a:r>
            <a:endParaRPr lang="en-US" altLang="zh-CN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执行力为什么重要</a:t>
            </a:r>
            <a:endParaRPr lang="en-US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1509" name="组合 3"/>
          <p:cNvGrpSpPr/>
          <p:nvPr/>
        </p:nvGrpSpPr>
        <p:grpSpPr bwMode="auto">
          <a:xfrm>
            <a:off x="2111375" y="4076700"/>
            <a:ext cx="2663825" cy="393700"/>
            <a:chOff x="2065139" y="4077072"/>
            <a:chExt cx="2664296" cy="392831"/>
          </a:xfrm>
        </p:grpSpPr>
        <p:cxnSp>
          <p:nvCxnSpPr>
            <p:cNvPr id="20" name="直接连接符 19"/>
            <p:cNvCxnSpPr/>
            <p:nvPr/>
          </p:nvCxnSpPr>
          <p:spPr>
            <a:xfrm flipV="1">
              <a:off x="4729435" y="4084992"/>
              <a:ext cx="0" cy="384911"/>
            </a:xfrm>
            <a:prstGeom prst="line">
              <a:avLst/>
            </a:prstGeom>
            <a:ln w="1905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 flipH="1">
              <a:off x="2065139" y="4077072"/>
              <a:ext cx="2664296" cy="0"/>
            </a:xfrm>
            <a:prstGeom prst="line">
              <a:avLst/>
            </a:prstGeom>
            <a:ln w="1905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153" name="组合 7"/>
          <p:cNvGrpSpPr/>
          <p:nvPr/>
        </p:nvGrpSpPr>
        <p:grpSpPr bwMode="auto">
          <a:xfrm>
            <a:off x="4867275" y="3544888"/>
            <a:ext cx="2676525" cy="925512"/>
            <a:chOff x="480963" y="5096009"/>
            <a:chExt cx="2677474" cy="925279"/>
          </a:xfrm>
        </p:grpSpPr>
        <p:sp>
          <p:nvSpPr>
            <p:cNvPr id="11" name="矩形 10"/>
            <p:cNvSpPr/>
            <p:nvPr/>
          </p:nvSpPr>
          <p:spPr>
            <a:xfrm>
              <a:off x="480963" y="5096009"/>
              <a:ext cx="2664769" cy="925279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9163" name="TextBox 3"/>
            <p:cNvSpPr txBox="1">
              <a:spLocks noChangeArrowheads="1"/>
            </p:cNvSpPr>
            <p:nvPr/>
          </p:nvSpPr>
          <p:spPr bwMode="auto">
            <a:xfrm>
              <a:off x="638157" y="5445224"/>
              <a:ext cx="2520280" cy="4616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怎样提升执行力</a:t>
              </a:r>
            </a:p>
          </p:txBody>
        </p:sp>
        <p:sp>
          <p:nvSpPr>
            <p:cNvPr id="49164" name="文本框 24"/>
            <p:cNvSpPr txBox="1">
              <a:spLocks noChangeArrowheads="1"/>
            </p:cNvSpPr>
            <p:nvPr/>
          </p:nvSpPr>
          <p:spPr bwMode="auto">
            <a:xfrm>
              <a:off x="624979" y="5157192"/>
              <a:ext cx="2520280" cy="30777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第三章</a:t>
              </a:r>
            </a:p>
          </p:txBody>
        </p:sp>
      </p:grpSp>
      <p:grpSp>
        <p:nvGrpSpPr>
          <p:cNvPr id="49154" name="组合 1"/>
          <p:cNvGrpSpPr/>
          <p:nvPr/>
        </p:nvGrpSpPr>
        <p:grpSpPr bwMode="auto">
          <a:xfrm rot="10800000">
            <a:off x="7610475" y="3581400"/>
            <a:ext cx="2663825" cy="384175"/>
            <a:chOff x="5593828" y="4221088"/>
            <a:chExt cx="2664000" cy="405445"/>
          </a:xfrm>
        </p:grpSpPr>
        <p:cxnSp>
          <p:nvCxnSpPr>
            <p:cNvPr id="15" name="直接连接符 14"/>
            <p:cNvCxnSpPr/>
            <p:nvPr/>
          </p:nvCxnSpPr>
          <p:spPr>
            <a:xfrm flipV="1">
              <a:off x="8257828" y="4221088"/>
              <a:ext cx="0" cy="405445"/>
            </a:xfrm>
            <a:prstGeom prst="line">
              <a:avLst/>
            </a:prstGeom>
            <a:ln w="1905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rot="16200000" flipV="1">
              <a:off x="6925827" y="2889089"/>
              <a:ext cx="0" cy="2664000"/>
            </a:xfrm>
            <a:prstGeom prst="line">
              <a:avLst/>
            </a:prstGeom>
            <a:ln w="1905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矩形 48"/>
          <p:cNvSpPr>
            <a:spLocks noChangeArrowheads="1"/>
          </p:cNvSpPr>
          <p:nvPr/>
        </p:nvSpPr>
        <p:spPr bwMode="auto">
          <a:xfrm>
            <a:off x="7537450" y="4057650"/>
            <a:ext cx="2922588" cy="8350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342900" indent="-342900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提升组织执行力的方法</a:t>
            </a:r>
            <a:endParaRPr lang="en-US" altLang="zh-CN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提升个人执行力的方法</a:t>
            </a:r>
            <a:endParaRPr lang="en-US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9156" name="组合 3"/>
          <p:cNvGrpSpPr/>
          <p:nvPr/>
        </p:nvGrpSpPr>
        <p:grpSpPr bwMode="auto">
          <a:xfrm>
            <a:off x="2111375" y="4076700"/>
            <a:ext cx="2663825" cy="393700"/>
            <a:chOff x="2065139" y="4077072"/>
            <a:chExt cx="2664296" cy="392831"/>
          </a:xfrm>
        </p:grpSpPr>
        <p:cxnSp>
          <p:nvCxnSpPr>
            <p:cNvPr id="20" name="直接连接符 19"/>
            <p:cNvCxnSpPr/>
            <p:nvPr/>
          </p:nvCxnSpPr>
          <p:spPr>
            <a:xfrm flipV="1">
              <a:off x="4729435" y="4084992"/>
              <a:ext cx="0" cy="384911"/>
            </a:xfrm>
            <a:prstGeom prst="line">
              <a:avLst/>
            </a:prstGeom>
            <a:ln w="1905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 flipH="1">
              <a:off x="2065139" y="4077072"/>
              <a:ext cx="2664296" cy="0"/>
            </a:xfrm>
            <a:prstGeom prst="line">
              <a:avLst/>
            </a:prstGeom>
            <a:ln w="1905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49157" name="图片 17"/>
          <p:cNvPicPr>
            <a:picLocks noChangeAspect="1"/>
          </p:cNvPicPr>
          <p:nvPr/>
        </p:nvPicPr>
        <p:blipFill>
          <a:blip r:embed="rId2" cstate="print"/>
          <a:srcRect t="809" b="2487"/>
          <a:stretch>
            <a:fillRect/>
          </a:stretch>
        </p:blipFill>
        <p:spPr bwMode="auto">
          <a:xfrm>
            <a:off x="2111375" y="2205038"/>
            <a:ext cx="2663825" cy="1717675"/>
          </a:xfrm>
          <a:prstGeom prst="rect">
            <a:avLst/>
          </a:prstGeom>
          <a:noFill/>
          <a:ln w="19050">
            <a:solidFill>
              <a:srgbClr val="FFC000"/>
            </a:solidFill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3"/>
          <p:cNvSpPr>
            <a:spLocks noChangeArrowheads="1"/>
          </p:cNvSpPr>
          <p:nvPr/>
        </p:nvSpPr>
        <p:spPr bwMode="auto">
          <a:xfrm>
            <a:off x="1900238" y="4508500"/>
            <a:ext cx="4989512" cy="1681163"/>
          </a:xfrm>
          <a:prstGeom prst="rect">
            <a:avLst/>
          </a:prstGeom>
          <a:noFill/>
          <a:ln w="9525">
            <a:noFill/>
            <a:prstDash val="dash"/>
            <a:miter lim="800000"/>
          </a:ln>
        </p:spPr>
        <p:txBody>
          <a:bodyPr>
            <a:spAutoFit/>
          </a:bodyPr>
          <a:lstStyle/>
          <a:p>
            <a:pPr indent="457200">
              <a:lnSpc>
                <a:spcPct val="129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因此他必须参与到具体的运营过程中，到员工中去，找到执行各阶段的具体情况与预期之间的差距，并进一步对其进行正确而深入的引导、解决困难，直至成功。这才是领导者最最重要的工作。而且不论组织大小，这些关键工作都不能交付给其他任何人。</a:t>
            </a:r>
          </a:p>
        </p:txBody>
      </p:sp>
      <p:sp>
        <p:nvSpPr>
          <p:cNvPr id="18" name="矩形 3"/>
          <p:cNvSpPr>
            <a:spLocks noChangeArrowheads="1"/>
          </p:cNvSpPr>
          <p:nvPr/>
        </p:nvSpPr>
        <p:spPr bwMode="auto">
          <a:xfrm>
            <a:off x="1900238" y="3043238"/>
            <a:ext cx="4989512" cy="1363662"/>
          </a:xfrm>
          <a:prstGeom prst="rect">
            <a:avLst/>
          </a:prstGeom>
          <a:noFill/>
          <a:ln w="9525">
            <a:noFill/>
            <a:prstDash val="dash"/>
            <a:miter lim="800000"/>
          </a:ln>
        </p:spPr>
        <p:txBody>
          <a:bodyPr>
            <a:spAutoFit/>
          </a:bodyPr>
          <a:lstStyle/>
          <a:p>
            <a:pPr indent="457200">
              <a:lnSpc>
                <a:spcPct val="129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各级领导必须参与到自己职能部门的具体工作当中，</a:t>
            </a:r>
            <a:r>
              <a:rPr lang="zh-CN" altLang="en-US" sz="1600" b="1" dirty="0">
                <a:solidFill>
                  <a:srgbClr val="E200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成为带动全局的发动机！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领导者需要有一种执行的本能，他必须相信，“除非我使这个计划真正转变成现实，否则我现在所做的一切根本没有意义”。</a:t>
            </a:r>
          </a:p>
        </p:txBody>
      </p:sp>
      <p:cxnSp>
        <p:nvCxnSpPr>
          <p:cNvPr id="5" name="直接连接符 4"/>
          <p:cNvCxnSpPr/>
          <p:nvPr/>
        </p:nvCxnSpPr>
        <p:spPr>
          <a:xfrm>
            <a:off x="1920875" y="2870200"/>
            <a:ext cx="4752975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1920875" y="2746375"/>
            <a:ext cx="720725" cy="12382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0181" name="TextBox 560"/>
          <p:cNvSpPr txBox="1">
            <a:spLocks noChangeArrowheads="1"/>
          </p:cNvSpPr>
          <p:nvPr/>
        </p:nvSpPr>
        <p:spPr bwMode="auto">
          <a:xfrm>
            <a:off x="2713038" y="2438400"/>
            <a:ext cx="3671887" cy="369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3.1.1 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创建强执行力文化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920875" y="6237288"/>
            <a:ext cx="4752975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0183" name="Picture 2" descr="F:\360云盘\02-个人资料\！PPT图片及版面资源\06-PPT精选插图\03-人物\10025-120410220F12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89750" y="2870200"/>
            <a:ext cx="5046663" cy="3367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920875" y="2746375"/>
            <a:ext cx="720725" cy="12382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1202" name="TextBox 560"/>
          <p:cNvSpPr txBox="1">
            <a:spLocks noChangeArrowheads="1"/>
          </p:cNvSpPr>
          <p:nvPr/>
        </p:nvSpPr>
        <p:spPr bwMode="auto">
          <a:xfrm>
            <a:off x="2713038" y="2438400"/>
            <a:ext cx="3671887" cy="369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3.1.2 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领导者做好表率</a:t>
            </a:r>
          </a:p>
        </p:txBody>
      </p:sp>
      <p:sp>
        <p:nvSpPr>
          <p:cNvPr id="9" name="矩形 8"/>
          <p:cNvSpPr/>
          <p:nvPr/>
        </p:nvSpPr>
        <p:spPr>
          <a:xfrm>
            <a:off x="1920875" y="3141663"/>
            <a:ext cx="4752975" cy="307022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3"/>
          <p:cNvSpPr>
            <a:spLocks noChangeArrowheads="1"/>
          </p:cNvSpPr>
          <p:nvPr/>
        </p:nvSpPr>
        <p:spPr bwMode="auto">
          <a:xfrm>
            <a:off x="2065338" y="5395913"/>
            <a:ext cx="4537075" cy="696912"/>
          </a:xfrm>
          <a:prstGeom prst="rect">
            <a:avLst/>
          </a:prstGeom>
          <a:noFill/>
          <a:ln w="9525">
            <a:noFill/>
            <a:prstDash val="dash"/>
            <a:miter lim="800000"/>
          </a:ln>
        </p:spPr>
        <p:txBody>
          <a:bodyPr>
            <a:spAutoFit/>
          </a:bodyPr>
          <a:lstStyle/>
          <a:p>
            <a:pPr indent="457200">
              <a:lnSpc>
                <a:spcPct val="129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zh-CN" altLang="en-US" sz="1600" b="1" dirty="0">
                <a:solidFill>
                  <a:srgbClr val="E200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身教胜于言教，领导者表率对执行力的影响是决定性的！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因此，领导要做好强执行力的表率。</a:t>
            </a:r>
            <a:endParaRPr lang="zh-CN" altLang="en-US" sz="1600" b="1" dirty="0">
              <a:solidFill>
                <a:srgbClr val="E2008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3"/>
          <p:cNvSpPr>
            <a:spLocks noChangeArrowheads="1"/>
          </p:cNvSpPr>
          <p:nvPr/>
        </p:nvSpPr>
        <p:spPr bwMode="auto">
          <a:xfrm>
            <a:off x="2065338" y="3230563"/>
            <a:ext cx="4537075" cy="1998662"/>
          </a:xfrm>
          <a:prstGeom prst="rect">
            <a:avLst/>
          </a:prstGeom>
          <a:noFill/>
          <a:ln w="9525">
            <a:noFill/>
            <a:prstDash val="dash"/>
            <a:miter lim="800000"/>
          </a:ln>
        </p:spPr>
        <p:txBody>
          <a:bodyPr>
            <a:spAutoFit/>
          </a:bodyPr>
          <a:lstStyle/>
          <a:p>
            <a:pPr indent="457200">
              <a:lnSpc>
                <a:spcPct val="129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次，曹操行军，严令：大小将校，凡过麦田，但有践踏者，并皆斩首。但曹操坐骑受惊踏麦。曹操抽出佩剑欲自刎以治自己的踏麦之罪。再谋士嘉的劝说之下，乃以剑割自己的头发，掷于地说：“割发权代首”。此事在军中传开，</a:t>
            </a:r>
            <a:r>
              <a:rPr lang="zh-CN" altLang="en-US" sz="1600" b="1" dirty="0">
                <a:solidFill>
                  <a:srgbClr val="FB002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三军上下无不悚然，无不懔遵军令。</a:t>
            </a:r>
          </a:p>
        </p:txBody>
      </p:sp>
      <p:pic>
        <p:nvPicPr>
          <p:cNvPr id="51206" name="Picture 2" descr="http://mil.hebei.com.cn/xwzx/jspd/ztk/sgfyzcwjt/ccyqwjgg/200912/W02009121042665765154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89750" y="2432050"/>
            <a:ext cx="5040313" cy="3779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2" name="直接连接符 11"/>
          <p:cNvCxnSpPr/>
          <p:nvPr/>
        </p:nvCxnSpPr>
        <p:spPr>
          <a:xfrm>
            <a:off x="1920875" y="2870200"/>
            <a:ext cx="4752975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>
            <a:off x="1920875" y="2870200"/>
            <a:ext cx="4752975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1920875" y="2746375"/>
            <a:ext cx="720725" cy="12382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2227" name="TextBox 560"/>
          <p:cNvSpPr txBox="1">
            <a:spLocks noChangeArrowheads="1"/>
          </p:cNvSpPr>
          <p:nvPr/>
        </p:nvSpPr>
        <p:spPr bwMode="auto">
          <a:xfrm>
            <a:off x="2713038" y="2438400"/>
            <a:ext cx="3671887" cy="369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3.1.3 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完善制度、简化流程</a:t>
            </a:r>
          </a:p>
        </p:txBody>
      </p:sp>
      <p:sp>
        <p:nvSpPr>
          <p:cNvPr id="8" name="矩形 3"/>
          <p:cNvSpPr>
            <a:spLocks noChangeArrowheads="1"/>
          </p:cNvSpPr>
          <p:nvPr/>
        </p:nvSpPr>
        <p:spPr bwMode="auto">
          <a:xfrm>
            <a:off x="1900238" y="4730750"/>
            <a:ext cx="4989512" cy="1362075"/>
          </a:xfrm>
          <a:prstGeom prst="rect">
            <a:avLst/>
          </a:prstGeom>
          <a:noFill/>
          <a:ln w="9525">
            <a:noFill/>
            <a:prstDash val="dash"/>
            <a:miter lim="800000"/>
          </a:ln>
        </p:spPr>
        <p:txBody>
          <a:bodyPr>
            <a:spAutoFit/>
          </a:bodyPr>
          <a:lstStyle/>
          <a:p>
            <a:pPr indent="457200">
              <a:lnSpc>
                <a:spcPct val="129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有执行力的领导人通常都</a:t>
            </a:r>
            <a:r>
              <a:rPr lang="zh-CN" altLang="en-US" sz="1600" b="1" dirty="0">
                <a:solidFill>
                  <a:srgbClr val="E200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言简意赅，说话不拐弯抹角也不虚伪矫饰，只是直陈己见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。他们知道该如何化繁为简，好让别人容易了解、评估并且展开实际行动，所以他们的话语常能成为众所遵循的常规。</a:t>
            </a:r>
          </a:p>
        </p:txBody>
      </p:sp>
      <p:sp>
        <p:nvSpPr>
          <p:cNvPr id="9" name="矩形 3"/>
          <p:cNvSpPr>
            <a:spLocks noChangeArrowheads="1"/>
          </p:cNvSpPr>
          <p:nvPr/>
        </p:nvSpPr>
        <p:spPr bwMode="auto">
          <a:xfrm>
            <a:off x="1900238" y="3224213"/>
            <a:ext cx="4989512" cy="1362075"/>
          </a:xfrm>
          <a:prstGeom prst="rect">
            <a:avLst/>
          </a:prstGeom>
          <a:noFill/>
          <a:ln w="9525">
            <a:noFill/>
            <a:prstDash val="dash"/>
            <a:miter lim="800000"/>
          </a:ln>
        </p:spPr>
        <p:txBody>
          <a:bodyPr>
            <a:spAutoFit/>
          </a:bodyPr>
          <a:lstStyle/>
          <a:p>
            <a:pPr indent="457200">
              <a:lnSpc>
                <a:spcPct val="129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韦尔奇说，</a:t>
            </a: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“执行力就是要消灭妨碍执行的官僚作风！”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。如论是制度还是流程，都要简洁、精炼，要便于理解，更要便于执行。简单才最有力量，简单才最有执行力。</a:t>
            </a:r>
          </a:p>
        </p:txBody>
      </p:sp>
      <p:pic>
        <p:nvPicPr>
          <p:cNvPr id="52230" name="Picture 2" descr="http://www.chinadaily.com.cn/gb/doc/2001-09/07/info_image_c_import_156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34213" y="2870200"/>
            <a:ext cx="4840287" cy="3367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0" name="直接连接符 9"/>
          <p:cNvCxnSpPr/>
          <p:nvPr/>
        </p:nvCxnSpPr>
        <p:spPr>
          <a:xfrm>
            <a:off x="1920875" y="6237288"/>
            <a:ext cx="4752975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1920875" y="2276475"/>
            <a:ext cx="4752975" cy="400367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3"/>
          <p:cNvSpPr>
            <a:spLocks noChangeArrowheads="1"/>
          </p:cNvSpPr>
          <p:nvPr/>
        </p:nvSpPr>
        <p:spPr bwMode="auto">
          <a:xfrm>
            <a:off x="2065338" y="5468938"/>
            <a:ext cx="4537075" cy="696912"/>
          </a:xfrm>
          <a:prstGeom prst="rect">
            <a:avLst/>
          </a:prstGeom>
          <a:noFill/>
          <a:ln w="9525">
            <a:noFill/>
            <a:prstDash val="dash"/>
            <a:miter lim="800000"/>
          </a:ln>
        </p:spPr>
        <p:txBody>
          <a:bodyPr>
            <a:spAutoFit/>
          </a:bodyPr>
          <a:lstStyle/>
          <a:p>
            <a:pPr indent="457200">
              <a:lnSpc>
                <a:spcPct val="129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GE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管理的基本理念就是：管理简单化（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Managing less is managing better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）。</a:t>
            </a:r>
            <a:endParaRPr lang="zh-CN" altLang="en-US" sz="1600" b="1" dirty="0">
              <a:solidFill>
                <a:srgbClr val="E2008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3"/>
          <p:cNvSpPr>
            <a:spLocks noChangeArrowheads="1"/>
          </p:cNvSpPr>
          <p:nvPr/>
        </p:nvSpPr>
        <p:spPr bwMode="auto">
          <a:xfrm>
            <a:off x="2065338" y="3068638"/>
            <a:ext cx="4537075" cy="2286000"/>
          </a:xfrm>
          <a:prstGeom prst="rect">
            <a:avLst/>
          </a:prstGeom>
          <a:noFill/>
          <a:ln w="9525">
            <a:noFill/>
            <a:prstDash val="dash"/>
            <a:miter lim="800000"/>
          </a:ln>
        </p:spPr>
        <p:txBody>
          <a:bodyPr>
            <a:spAutoFit/>
          </a:bodyPr>
          <a:lstStyle/>
          <a:p>
            <a:pPr indent="457200">
              <a:lnSpc>
                <a:spcPct val="129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GE2001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年年报中说：为什么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GE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拥有强大的执行力？因为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GE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拥有这样一个制度化的高效系统，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GE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可以做到所有的重大战略举措一经提出，在一个月内就能够完全进入操作状态，在我们从事的每一个行业都成为第一名或第二名，我们将通过革命性的变革，使之既具有大公司的强势又具有小公司的灵活精干。</a:t>
            </a:r>
          </a:p>
        </p:txBody>
      </p:sp>
      <p:cxnSp>
        <p:nvCxnSpPr>
          <p:cNvPr id="14" name="直接连接符 13"/>
          <p:cNvCxnSpPr/>
          <p:nvPr/>
        </p:nvCxnSpPr>
        <p:spPr>
          <a:xfrm>
            <a:off x="2641600" y="2862263"/>
            <a:ext cx="4032250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253" name="TextBox 560"/>
          <p:cNvSpPr txBox="1">
            <a:spLocks noChangeArrowheads="1"/>
          </p:cNvSpPr>
          <p:nvPr/>
        </p:nvSpPr>
        <p:spPr bwMode="auto">
          <a:xfrm>
            <a:off x="2713038" y="2492375"/>
            <a:ext cx="3671887" cy="369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b="1">
                <a:solidFill>
                  <a:srgbClr val="E2008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</a:t>
            </a:r>
            <a:r>
              <a:rPr lang="zh-CN" altLang="en-US" b="1">
                <a:solidFill>
                  <a:srgbClr val="E2008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案例</a:t>
            </a:r>
            <a:r>
              <a:rPr lang="en-US" altLang="zh-CN" b="1">
                <a:solidFill>
                  <a:srgbClr val="E2008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】</a:t>
            </a:r>
            <a:r>
              <a:rPr lang="zh-CN" altLang="en-US" b="1">
                <a:solidFill>
                  <a:srgbClr val="E2008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en-US" altLang="zh-CN" b="1">
                <a:solidFill>
                  <a:srgbClr val="E2008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GE</a:t>
            </a:r>
            <a:r>
              <a:rPr lang="zh-CN" altLang="en-US" b="1">
                <a:solidFill>
                  <a:srgbClr val="E2008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高效的执行系统</a:t>
            </a:r>
          </a:p>
        </p:txBody>
      </p:sp>
      <p:pic>
        <p:nvPicPr>
          <p:cNvPr id="53254" name="Picture 2" descr="http://www.brandoc.net/uploads/200910/1257006732RmLaX2a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89750" y="2276475"/>
            <a:ext cx="5040313" cy="304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Dark Gray"/>
          <p:cNvSpPr/>
          <p:nvPr/>
        </p:nvSpPr>
        <p:spPr bwMode="auto">
          <a:xfrm>
            <a:off x="6889750" y="5445125"/>
            <a:ext cx="5040313" cy="835025"/>
          </a:xfrm>
          <a:prstGeom prst="roundRect">
            <a:avLst>
              <a:gd name="adj" fmla="val 0"/>
            </a:avLst>
          </a:prstGeom>
          <a:solidFill>
            <a:srgbClr val="363535"/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lIns="68583" tIns="34292" rIns="68583" bIns="34292" anchor="ctr"/>
          <a:lstStyle/>
          <a:p>
            <a:pPr algn="ctr" defTabSz="685165">
              <a:defRPr/>
            </a:pPr>
            <a:r>
              <a:rPr lang="en-US" altLang="zh-CN" sz="2400" dirty="0">
                <a:solidFill>
                  <a:schemeClr val="bg1"/>
                </a:solidFill>
                <a:latin typeface="Segoe UI" panose="020B0502040204020203" pitchFamily="34" charset="0"/>
                <a:ea typeface="微软雅黑" panose="020B0503020204020204" pitchFamily="34" charset="-122"/>
                <a:cs typeface="Segoe UI" panose="020B0502040204020203" pitchFamily="34" charset="0"/>
              </a:rPr>
              <a:t>Managing less is managing better</a:t>
            </a:r>
            <a:endParaRPr lang="en-US" sz="2400" kern="0" dirty="0">
              <a:solidFill>
                <a:schemeClr val="bg1"/>
              </a:solidFill>
              <a:latin typeface="Segoe UI" panose="020B0502040204020203" pitchFamily="34" charset="0"/>
              <a:ea typeface="微软雅黑" panose="020B0503020204020204" pitchFamily="34" charset="-122"/>
              <a:cs typeface="Segoe UI" panose="020B0502040204020203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1920875" y="2276475"/>
            <a:ext cx="4752975" cy="400367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3"/>
          <p:cNvSpPr>
            <a:spLocks noChangeArrowheads="1"/>
          </p:cNvSpPr>
          <p:nvPr/>
        </p:nvSpPr>
        <p:spPr bwMode="auto">
          <a:xfrm>
            <a:off x="2065338" y="4627563"/>
            <a:ext cx="4537075" cy="1681162"/>
          </a:xfrm>
          <a:prstGeom prst="rect">
            <a:avLst/>
          </a:prstGeom>
          <a:noFill/>
          <a:ln w="9525">
            <a:noFill/>
            <a:prstDash val="dash"/>
            <a:miter lim="800000"/>
          </a:ln>
        </p:spPr>
        <p:txBody>
          <a:bodyPr>
            <a:spAutoFit/>
          </a:bodyPr>
          <a:lstStyle/>
          <a:p>
            <a:pPr indent="457200">
              <a:lnSpc>
                <a:spcPct val="129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柳传志在一次“遵义会议”上雷霆震怒：“（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ERP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）必须做好，做不成，我会受很大影响，但我会把李勤（当时的联想集团副总裁）给干掉！”李勤当即站起来：“做不好，我下台，不过下台前我先要把杨元庆和郭为干掉！”。</a:t>
            </a:r>
            <a:endParaRPr lang="zh-CN" altLang="en-US" sz="1600" b="1" dirty="0">
              <a:solidFill>
                <a:srgbClr val="E2008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3"/>
          <p:cNvSpPr>
            <a:spLocks noChangeArrowheads="1"/>
          </p:cNvSpPr>
          <p:nvPr/>
        </p:nvSpPr>
        <p:spPr bwMode="auto">
          <a:xfrm>
            <a:off x="2065338" y="2913063"/>
            <a:ext cx="4537075" cy="1679575"/>
          </a:xfrm>
          <a:prstGeom prst="rect">
            <a:avLst/>
          </a:prstGeom>
          <a:noFill/>
          <a:ln w="9525">
            <a:noFill/>
            <a:prstDash val="dash"/>
            <a:miter lim="800000"/>
          </a:ln>
        </p:spPr>
        <p:txBody>
          <a:bodyPr>
            <a:spAutoFit/>
          </a:bodyPr>
          <a:lstStyle/>
          <a:p>
            <a:pPr indent="457200">
              <a:lnSpc>
                <a:spcPct val="129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联想在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1999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年进行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ERP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改造时，业务部门不积极执行，使流程设计的优化根本无法深入，长此下去，联想必将瘫痪；最后柳传志不得不施以铁腕手段，才杀灭企业内部试图拖垮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ERP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以保全既得利益的阴暗心态。</a:t>
            </a:r>
          </a:p>
        </p:txBody>
      </p:sp>
      <p:cxnSp>
        <p:nvCxnSpPr>
          <p:cNvPr id="14" name="直接连接符 13"/>
          <p:cNvCxnSpPr/>
          <p:nvPr/>
        </p:nvCxnSpPr>
        <p:spPr>
          <a:xfrm>
            <a:off x="2641600" y="2862263"/>
            <a:ext cx="4032250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277" name="TextBox 560"/>
          <p:cNvSpPr txBox="1">
            <a:spLocks noChangeArrowheads="1"/>
          </p:cNvSpPr>
          <p:nvPr/>
        </p:nvSpPr>
        <p:spPr bwMode="auto">
          <a:xfrm>
            <a:off x="2713038" y="2492375"/>
            <a:ext cx="3671887" cy="369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b="1">
                <a:solidFill>
                  <a:srgbClr val="E2008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</a:t>
            </a:r>
            <a:r>
              <a:rPr lang="zh-CN" altLang="en-US" b="1">
                <a:solidFill>
                  <a:srgbClr val="E2008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案例</a:t>
            </a:r>
            <a:r>
              <a:rPr lang="en-US" altLang="zh-CN" b="1">
                <a:solidFill>
                  <a:srgbClr val="E2008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】</a:t>
            </a:r>
            <a:r>
              <a:rPr lang="zh-CN" altLang="en-US" b="1">
                <a:solidFill>
                  <a:srgbClr val="E2008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联想的流程再造决心</a:t>
            </a:r>
          </a:p>
        </p:txBody>
      </p:sp>
      <p:pic>
        <p:nvPicPr>
          <p:cNvPr id="54278" name="Picture 8" descr="http://imgsrc.baidu.com/baike/pic/item/d01373f082025aaf9f86fe60fbedab64024f1ae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80250" y="2276475"/>
            <a:ext cx="4762500" cy="4003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1920875" y="2276475"/>
            <a:ext cx="4752975" cy="400367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3"/>
          <p:cNvSpPr>
            <a:spLocks noChangeArrowheads="1"/>
          </p:cNvSpPr>
          <p:nvPr/>
        </p:nvSpPr>
        <p:spPr bwMode="auto">
          <a:xfrm>
            <a:off x="2065338" y="4221163"/>
            <a:ext cx="4537075" cy="1998662"/>
          </a:xfrm>
          <a:prstGeom prst="rect">
            <a:avLst/>
          </a:prstGeom>
          <a:noFill/>
          <a:ln w="9525">
            <a:noFill/>
            <a:prstDash val="dash"/>
            <a:miter lim="800000"/>
          </a:ln>
        </p:spPr>
        <p:txBody>
          <a:bodyPr>
            <a:spAutoFit/>
          </a:bodyPr>
          <a:lstStyle/>
          <a:p>
            <a:pPr indent="457200">
              <a:lnSpc>
                <a:spcPct val="129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创业于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1988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年的远大中央空调有限公司专门生产中央空调产品，其制度化管理始于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1996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年，期间经过不断的调整和完善。凡是企业活动中能程序化的，远大几乎都以文件的形式程序化了。文件体系是远大制度的具体表现形式，员工的一切工作必须围绕文件的编制、执行、修改进行。</a:t>
            </a:r>
            <a:endParaRPr lang="zh-CN" altLang="en-US" sz="1600" b="1" dirty="0">
              <a:solidFill>
                <a:srgbClr val="E2008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3"/>
          <p:cNvSpPr>
            <a:spLocks noChangeArrowheads="1"/>
          </p:cNvSpPr>
          <p:nvPr/>
        </p:nvSpPr>
        <p:spPr bwMode="auto">
          <a:xfrm>
            <a:off x="2065338" y="3032125"/>
            <a:ext cx="4537075" cy="1044575"/>
          </a:xfrm>
          <a:prstGeom prst="rect">
            <a:avLst/>
          </a:prstGeom>
          <a:noFill/>
          <a:ln w="9525">
            <a:noFill/>
            <a:prstDash val="dash"/>
            <a:miter lim="800000"/>
          </a:ln>
        </p:spPr>
        <p:txBody>
          <a:bodyPr>
            <a:spAutoFit/>
          </a:bodyPr>
          <a:lstStyle/>
          <a:p>
            <a:pPr indent="457200">
              <a:lnSpc>
                <a:spcPct val="129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1993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年诺贝尔经济学奖得主道格拉斯诺斯认为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制度的主要作用是消除或降低社会交往中的不确定性。</a:t>
            </a:r>
          </a:p>
        </p:txBody>
      </p:sp>
      <p:cxnSp>
        <p:nvCxnSpPr>
          <p:cNvPr id="14" name="直接连接符 13"/>
          <p:cNvCxnSpPr/>
          <p:nvPr/>
        </p:nvCxnSpPr>
        <p:spPr>
          <a:xfrm>
            <a:off x="2568575" y="2862263"/>
            <a:ext cx="4105275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301" name="TextBox 560"/>
          <p:cNvSpPr txBox="1">
            <a:spLocks noChangeArrowheads="1"/>
          </p:cNvSpPr>
          <p:nvPr/>
        </p:nvSpPr>
        <p:spPr bwMode="auto">
          <a:xfrm>
            <a:off x="2209800" y="2492375"/>
            <a:ext cx="4464050" cy="369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r"/>
            <a:r>
              <a:rPr lang="en-US" altLang="zh-CN" b="1">
                <a:solidFill>
                  <a:srgbClr val="E2008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</a:t>
            </a:r>
            <a:r>
              <a:rPr lang="zh-CN" altLang="en-US" b="1">
                <a:solidFill>
                  <a:srgbClr val="E2008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案例</a:t>
            </a:r>
            <a:r>
              <a:rPr lang="en-US" altLang="zh-CN" b="1">
                <a:solidFill>
                  <a:srgbClr val="E2008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】</a:t>
            </a:r>
            <a:r>
              <a:rPr lang="zh-CN" altLang="en-US" b="1">
                <a:solidFill>
                  <a:srgbClr val="E2008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流程和制度的完善是执行力基础</a:t>
            </a:r>
          </a:p>
        </p:txBody>
      </p:sp>
      <p:pic>
        <p:nvPicPr>
          <p:cNvPr id="55302" name="Picture 1" descr="http://www.broad.com/inc/uploads/article/201207/_B2N714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61188" y="2276475"/>
            <a:ext cx="4838700" cy="167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3"/>
          <p:cNvSpPr>
            <a:spLocks noChangeArrowheads="1"/>
          </p:cNvSpPr>
          <p:nvPr/>
        </p:nvSpPr>
        <p:spPr bwMode="auto">
          <a:xfrm>
            <a:off x="6940550" y="4437063"/>
            <a:ext cx="4989513" cy="1681162"/>
          </a:xfrm>
          <a:prstGeom prst="rect">
            <a:avLst/>
          </a:prstGeom>
          <a:noFill/>
          <a:ln w="9525">
            <a:noFill/>
            <a:prstDash val="dash"/>
            <a:miter lim="800000"/>
          </a:ln>
        </p:spPr>
        <p:txBody>
          <a:bodyPr>
            <a:spAutoFit/>
          </a:bodyPr>
          <a:lstStyle/>
          <a:p>
            <a:pPr indent="457200">
              <a:lnSpc>
                <a:spcPct val="129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公司专门设有以张跃为首的制度统筹委员会。远大认为：文件能使工作差错最少、效率最高，是实现企业生存和持续发展的首要保证。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1998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远大宣言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有如此描述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1600" b="1" dirty="0">
                <a:solidFill>
                  <a:srgbClr val="E200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以制度为行动指南的管理方针，永不草率行事，并且不轻视任何小事。</a:t>
            </a:r>
          </a:p>
        </p:txBody>
      </p:sp>
      <p:cxnSp>
        <p:nvCxnSpPr>
          <p:cNvPr id="9" name="直接连接符 8"/>
          <p:cNvCxnSpPr/>
          <p:nvPr/>
        </p:nvCxnSpPr>
        <p:spPr>
          <a:xfrm>
            <a:off x="6961188" y="6237288"/>
            <a:ext cx="4752975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8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>
            <a:off x="1920875" y="2870200"/>
            <a:ext cx="4752975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1920875" y="2746375"/>
            <a:ext cx="720725" cy="12382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6323" name="TextBox 560"/>
          <p:cNvSpPr txBox="1">
            <a:spLocks noChangeArrowheads="1"/>
          </p:cNvSpPr>
          <p:nvPr/>
        </p:nvSpPr>
        <p:spPr bwMode="auto">
          <a:xfrm>
            <a:off x="2713038" y="2438400"/>
            <a:ext cx="3671887" cy="369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3.1.4 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选择有执行力的员工</a:t>
            </a:r>
          </a:p>
        </p:txBody>
      </p:sp>
      <p:sp>
        <p:nvSpPr>
          <p:cNvPr id="10" name="矩形 3"/>
          <p:cNvSpPr>
            <a:spLocks noChangeArrowheads="1"/>
          </p:cNvSpPr>
          <p:nvPr/>
        </p:nvSpPr>
        <p:spPr bwMode="auto">
          <a:xfrm>
            <a:off x="2281238" y="4541838"/>
            <a:ext cx="9580562" cy="1563687"/>
          </a:xfrm>
          <a:prstGeom prst="rect">
            <a:avLst/>
          </a:prstGeom>
          <a:noFill/>
          <a:ln w="9525">
            <a:noFill/>
            <a:prstDash val="dash"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9000"/>
              </a:lnSpc>
              <a:spcAft>
                <a:spcPts val="600"/>
              </a:spcAft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要有应付急剧变化的“精力”。</a:t>
            </a:r>
          </a:p>
          <a:p>
            <a:pPr>
              <a:lnSpc>
                <a:spcPct val="129000"/>
              </a:lnSpc>
              <a:spcAft>
                <a:spcPts val="600"/>
              </a:spcAft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能“激发活力”，就是要使机构兴奋起来，能鼓励人们去行动。</a:t>
            </a:r>
          </a:p>
          <a:p>
            <a:pPr>
              <a:lnSpc>
                <a:spcPct val="129000"/>
              </a:lnSpc>
              <a:spcAft>
                <a:spcPts val="600"/>
              </a:spcAft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要有“锋芒”，要有自信去面对棘手的问题，要说“是”或“不是”，而不是“也许”。</a:t>
            </a:r>
          </a:p>
          <a:p>
            <a:pPr>
              <a:lnSpc>
                <a:spcPct val="129000"/>
              </a:lnSpc>
              <a:spcAft>
                <a:spcPts val="600"/>
              </a:spcAft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要实施，即要永远兑现承诺，决不让人失望。</a:t>
            </a:r>
          </a:p>
        </p:txBody>
      </p:sp>
      <p:grpSp>
        <p:nvGrpSpPr>
          <p:cNvPr id="11" name="组合 10"/>
          <p:cNvGrpSpPr/>
          <p:nvPr/>
        </p:nvGrpSpPr>
        <p:grpSpPr bwMode="auto">
          <a:xfrm>
            <a:off x="1946275" y="4673600"/>
            <a:ext cx="215900" cy="1343025"/>
            <a:chOff x="1921123" y="3216642"/>
            <a:chExt cx="216000" cy="1343100"/>
          </a:xfrm>
        </p:grpSpPr>
        <p:sp>
          <p:nvSpPr>
            <p:cNvPr id="12" name="矩形 11"/>
            <p:cNvSpPr/>
            <p:nvPr/>
          </p:nvSpPr>
          <p:spPr>
            <a:xfrm>
              <a:off x="1921123" y="3216642"/>
              <a:ext cx="216000" cy="215912"/>
            </a:xfrm>
            <a:prstGeom prst="rect">
              <a:avLst/>
            </a:prstGeom>
            <a:solidFill>
              <a:srgbClr val="E2008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1921123" y="3592901"/>
              <a:ext cx="216000" cy="215912"/>
            </a:xfrm>
            <a:prstGeom prst="rect">
              <a:avLst/>
            </a:prstGeom>
            <a:solidFill>
              <a:srgbClr val="E2008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1921123" y="3967572"/>
              <a:ext cx="216000" cy="215912"/>
            </a:xfrm>
            <a:prstGeom prst="rect">
              <a:avLst/>
            </a:prstGeom>
            <a:solidFill>
              <a:srgbClr val="E2008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1921123" y="4343830"/>
              <a:ext cx="216000" cy="215912"/>
            </a:xfrm>
            <a:prstGeom prst="rect">
              <a:avLst/>
            </a:prstGeom>
            <a:solidFill>
              <a:srgbClr val="E2008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9" name="Dark Gray"/>
          <p:cNvSpPr/>
          <p:nvPr/>
        </p:nvSpPr>
        <p:spPr bwMode="auto">
          <a:xfrm>
            <a:off x="1920875" y="3213100"/>
            <a:ext cx="9920288" cy="576263"/>
          </a:xfrm>
          <a:prstGeom prst="roundRect">
            <a:avLst>
              <a:gd name="adj" fmla="val 0"/>
            </a:avLst>
          </a:prstGeom>
          <a:solidFill>
            <a:srgbClr val="363535"/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lIns="68583" tIns="34292" rIns="68583" bIns="34292" anchor="ctr"/>
          <a:lstStyle/>
          <a:p>
            <a:pPr algn="ctr" defTabSz="685165">
              <a:defRPr/>
            </a:pPr>
            <a:endParaRPr lang="en-US" sz="14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itchFamily="34" charset="-122"/>
            </a:endParaRPr>
          </a:p>
        </p:txBody>
      </p:sp>
      <p:sp>
        <p:nvSpPr>
          <p:cNvPr id="56327" name="矩形 3"/>
          <p:cNvSpPr>
            <a:spLocks noChangeArrowheads="1"/>
          </p:cNvSpPr>
          <p:nvPr/>
        </p:nvSpPr>
        <p:spPr bwMode="auto">
          <a:xfrm>
            <a:off x="2028825" y="3294063"/>
            <a:ext cx="9812338" cy="414337"/>
          </a:xfrm>
          <a:prstGeom prst="rect">
            <a:avLst/>
          </a:prstGeom>
          <a:noFill/>
          <a:ln w="9525">
            <a:noFill/>
            <a:prstDash val="dash"/>
            <a:miter lim="800000"/>
          </a:ln>
        </p:spPr>
        <p:txBody>
          <a:bodyPr>
            <a:spAutoFit/>
          </a:bodyPr>
          <a:lstStyle/>
          <a:p>
            <a:pPr indent="457200">
              <a:lnSpc>
                <a:spcPct val="129000"/>
              </a:lnSpc>
              <a:spcAft>
                <a:spcPts val="600"/>
              </a:spcAft>
            </a:pPr>
            <a:r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正如柳传志所言，“执行力就是积极选拔合适的人到合适的岗位上，即选好人、用好人”。</a:t>
            </a:r>
            <a:endParaRPr lang="zh-CN" altLang="en-US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1" name="矩形 3"/>
          <p:cNvSpPr>
            <a:spLocks noChangeArrowheads="1"/>
          </p:cNvSpPr>
          <p:nvPr/>
        </p:nvSpPr>
        <p:spPr bwMode="auto">
          <a:xfrm>
            <a:off x="1920875" y="4076700"/>
            <a:ext cx="9236075" cy="409575"/>
          </a:xfrm>
          <a:prstGeom prst="rect">
            <a:avLst/>
          </a:prstGeom>
          <a:noFill/>
          <a:ln w="9525">
            <a:noFill/>
            <a:prstDash val="dash"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9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GE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筛选总裁的四个标准就是基于执行能力的要求：</a:t>
            </a:r>
            <a:endParaRPr lang="zh-CN" altLang="en-US" sz="16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2" name="直接连接符 21"/>
          <p:cNvCxnSpPr>
            <a:endCxn id="21" idx="2"/>
          </p:cNvCxnSpPr>
          <p:nvPr/>
        </p:nvCxnSpPr>
        <p:spPr>
          <a:xfrm>
            <a:off x="1920875" y="4486275"/>
            <a:ext cx="4618038" cy="0"/>
          </a:xfrm>
          <a:prstGeom prst="line">
            <a:avLst/>
          </a:prstGeom>
          <a:ln>
            <a:solidFill>
              <a:srgbClr val="E20084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21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>
            <a:off x="1920875" y="2870200"/>
            <a:ext cx="4752975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1920875" y="2746375"/>
            <a:ext cx="720725" cy="12382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7347" name="TextBox 560"/>
          <p:cNvSpPr txBox="1">
            <a:spLocks noChangeArrowheads="1"/>
          </p:cNvSpPr>
          <p:nvPr/>
        </p:nvSpPr>
        <p:spPr bwMode="auto">
          <a:xfrm>
            <a:off x="2713038" y="2438400"/>
            <a:ext cx="3671887" cy="369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3.1.5 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监督检查、跟进追踪</a:t>
            </a:r>
          </a:p>
        </p:txBody>
      </p:sp>
      <p:sp>
        <p:nvSpPr>
          <p:cNvPr id="16" name="矩形 3"/>
          <p:cNvSpPr>
            <a:spLocks noChangeArrowheads="1"/>
          </p:cNvSpPr>
          <p:nvPr/>
        </p:nvSpPr>
        <p:spPr bwMode="auto">
          <a:xfrm>
            <a:off x="1900238" y="4149725"/>
            <a:ext cx="4989512" cy="1997075"/>
          </a:xfrm>
          <a:prstGeom prst="rect">
            <a:avLst/>
          </a:prstGeom>
          <a:noFill/>
          <a:ln w="9525">
            <a:noFill/>
            <a:prstDash val="dash"/>
            <a:miter lim="800000"/>
          </a:ln>
        </p:spPr>
        <p:txBody>
          <a:bodyPr>
            <a:spAutoFit/>
          </a:bodyPr>
          <a:lstStyle/>
          <a:p>
            <a:pPr indent="457200">
              <a:lnSpc>
                <a:spcPct val="129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执行力良好的领导者都会严谨地进行后续追踪，以确保负责计划的人员能依照原定进度完成当初承诺的目标，同时也能厘清执行过程中的具体细节，并及时给下属以指导，协助解决困难。同时，如果遇到外在环境发生变化，完善的后续追踪也可使执行者迅速灵活地应变。</a:t>
            </a:r>
          </a:p>
        </p:txBody>
      </p:sp>
      <p:sp>
        <p:nvSpPr>
          <p:cNvPr id="17" name="矩形 3"/>
          <p:cNvSpPr>
            <a:spLocks noChangeArrowheads="1"/>
          </p:cNvSpPr>
          <p:nvPr/>
        </p:nvSpPr>
        <p:spPr bwMode="auto">
          <a:xfrm>
            <a:off x="1900238" y="3043238"/>
            <a:ext cx="4989512" cy="728662"/>
          </a:xfrm>
          <a:prstGeom prst="rect">
            <a:avLst/>
          </a:prstGeom>
          <a:noFill/>
          <a:ln w="9525">
            <a:noFill/>
            <a:prstDash val="dash"/>
            <a:miter lim="800000"/>
          </a:ln>
        </p:spPr>
        <p:txBody>
          <a:bodyPr>
            <a:spAutoFit/>
          </a:bodyPr>
          <a:lstStyle/>
          <a:p>
            <a:pPr indent="457200">
              <a:lnSpc>
                <a:spcPct val="129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zh-CN" altLang="en-US" sz="1600" b="1" dirty="0">
                <a:solidFill>
                  <a:srgbClr val="E200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监督和检查不是信任不信任的问题，而是游戏规则！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后续追踪是计划得以成功执行的不可或缺的要素。</a:t>
            </a:r>
          </a:p>
        </p:txBody>
      </p:sp>
      <p:cxnSp>
        <p:nvCxnSpPr>
          <p:cNvPr id="18" name="直接连接符 17"/>
          <p:cNvCxnSpPr/>
          <p:nvPr/>
        </p:nvCxnSpPr>
        <p:spPr>
          <a:xfrm>
            <a:off x="1920875" y="6237288"/>
            <a:ext cx="4752975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7351" name="Picture 2" descr="F:\360云盘\02-个人资料\！PPT图片及版面资源\06-PPT精选插图\03-人物\1-1210111U35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34213" y="2852738"/>
            <a:ext cx="4767262" cy="338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>
            <a:off x="1920875" y="2870200"/>
            <a:ext cx="4752975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1920875" y="2746375"/>
            <a:ext cx="720725" cy="12382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8371" name="TextBox 560"/>
          <p:cNvSpPr txBox="1">
            <a:spLocks noChangeArrowheads="1"/>
          </p:cNvSpPr>
          <p:nvPr/>
        </p:nvSpPr>
        <p:spPr bwMode="auto">
          <a:xfrm>
            <a:off x="2713038" y="2438400"/>
            <a:ext cx="3671887" cy="369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3.1.5 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监督检查、跟进追踪</a:t>
            </a:r>
          </a:p>
        </p:txBody>
      </p:sp>
      <p:sp>
        <p:nvSpPr>
          <p:cNvPr id="16" name="矩形 3"/>
          <p:cNvSpPr>
            <a:spLocks noChangeArrowheads="1"/>
          </p:cNvSpPr>
          <p:nvPr/>
        </p:nvSpPr>
        <p:spPr bwMode="auto">
          <a:xfrm>
            <a:off x="1900238" y="4443413"/>
            <a:ext cx="4989512" cy="1649412"/>
          </a:xfrm>
          <a:prstGeom prst="rect">
            <a:avLst/>
          </a:prstGeom>
          <a:noFill/>
          <a:ln w="9525">
            <a:noFill/>
            <a:prstDash val="dash"/>
            <a:miter lim="800000"/>
          </a:ln>
        </p:spPr>
        <p:txBody>
          <a:bodyPr>
            <a:spAutoFit/>
          </a:bodyPr>
          <a:lstStyle/>
          <a:p>
            <a:pPr indent="457200">
              <a:lnSpc>
                <a:spcPct val="129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执行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书中描述道“在每次会议之后，最好能制定一份清晰的跟进计划：目标是什么，谁负责这项任务，什么时候完成，通过何种方式完成，需要使用什么资源，下一次项目进度讨论什么时候进行，通过何种方式进行，将有哪些人参加等等。” </a:t>
            </a:r>
          </a:p>
        </p:txBody>
      </p:sp>
      <p:sp>
        <p:nvSpPr>
          <p:cNvPr id="17" name="矩形 3"/>
          <p:cNvSpPr>
            <a:spLocks noChangeArrowheads="1"/>
          </p:cNvSpPr>
          <p:nvPr/>
        </p:nvSpPr>
        <p:spPr bwMode="auto">
          <a:xfrm>
            <a:off x="1900238" y="3043238"/>
            <a:ext cx="4989512" cy="1046162"/>
          </a:xfrm>
          <a:prstGeom prst="rect">
            <a:avLst/>
          </a:prstGeom>
          <a:noFill/>
          <a:ln w="9525">
            <a:noFill/>
            <a:prstDash val="dash"/>
            <a:miter lim="800000"/>
          </a:ln>
        </p:spPr>
        <p:txBody>
          <a:bodyPr>
            <a:spAutoFit/>
          </a:bodyPr>
          <a:lstStyle/>
          <a:p>
            <a:pPr indent="457200">
              <a:lnSpc>
                <a:spcPct val="129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GE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通过实行 “六西格玛”质量管理体系，节省了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亿美金，“六西格玛”的思想核心是：</a:t>
            </a:r>
            <a:r>
              <a:rPr lang="zh-CN" altLang="en-US" sz="1600" b="1" dirty="0">
                <a:solidFill>
                  <a:srgbClr val="E200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如果你强调什么，就把他量化；你不量化，就说明你不重视。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1920875" y="6237288"/>
            <a:ext cx="4752975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8375" name="Picture 3" descr="F:\360云盘\02-个人资料\！PPT图片及版面资源\06-PPT精选插图\02-商务\mf821-0222387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77088" y="2849563"/>
            <a:ext cx="2246312" cy="3367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376" name="Picture 4" descr="F:\360云盘\02-个人资料\！PPT图片及版面资源\06-PPT精选插图\03-人物\mf821-0216678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469438" y="2849563"/>
            <a:ext cx="2244725" cy="3367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TextBox 560"/>
          <p:cNvSpPr txBox="1">
            <a:spLocks noChangeArrowheads="1"/>
          </p:cNvSpPr>
          <p:nvPr/>
        </p:nvSpPr>
        <p:spPr bwMode="auto">
          <a:xfrm>
            <a:off x="9050338" y="1268413"/>
            <a:ext cx="2811462" cy="40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r"/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1.1 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执行力的研究背景</a:t>
            </a:r>
          </a:p>
        </p:txBody>
      </p:sp>
      <p:sp>
        <p:nvSpPr>
          <p:cNvPr id="17" name="矩形 3"/>
          <p:cNvSpPr>
            <a:spLocks noChangeArrowheads="1"/>
          </p:cNvSpPr>
          <p:nvPr/>
        </p:nvSpPr>
        <p:spPr bwMode="auto">
          <a:xfrm>
            <a:off x="6742113" y="4657725"/>
            <a:ext cx="5119687" cy="1363663"/>
          </a:xfrm>
          <a:prstGeom prst="rect">
            <a:avLst/>
          </a:prstGeom>
          <a:noFill/>
          <a:ln w="9525">
            <a:noFill/>
            <a:prstDash val="dash"/>
            <a:miter lim="800000"/>
          </a:ln>
        </p:spPr>
        <p:txBody>
          <a:bodyPr>
            <a:spAutoFit/>
          </a:bodyPr>
          <a:lstStyle/>
          <a:p>
            <a:pPr indent="457200">
              <a:lnSpc>
                <a:spcPct val="129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企业亦是如此，一个优秀的企业做同样的事情，但是却比别人做得更好，落实更到位、更迅速，能够从激烈的竞争中脱颖而出，独占鳌头，靠的就是企业的执行力。</a:t>
            </a:r>
          </a:p>
        </p:txBody>
      </p:sp>
      <p:sp>
        <p:nvSpPr>
          <p:cNvPr id="18" name="矩形 3"/>
          <p:cNvSpPr>
            <a:spLocks noChangeArrowheads="1"/>
          </p:cNvSpPr>
          <p:nvPr/>
        </p:nvSpPr>
        <p:spPr bwMode="auto">
          <a:xfrm>
            <a:off x="6742113" y="3392488"/>
            <a:ext cx="5119687" cy="1044575"/>
          </a:xfrm>
          <a:prstGeom prst="rect">
            <a:avLst/>
          </a:prstGeom>
          <a:noFill/>
          <a:ln w="9525">
            <a:noFill/>
            <a:prstDash val="dash"/>
            <a:miter lim="800000"/>
          </a:ln>
        </p:spPr>
        <p:txBody>
          <a:bodyPr>
            <a:spAutoFit/>
          </a:bodyPr>
          <a:lstStyle/>
          <a:p>
            <a:pPr indent="457200">
              <a:lnSpc>
                <a:spcPct val="129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在这个充满竞争的世界里，有的人成绩斐然，有的人庸庸碌碌，</a:t>
            </a:r>
            <a:r>
              <a:rPr lang="zh-CN" altLang="en-US" sz="1600" b="1" dirty="0">
                <a:solidFill>
                  <a:srgbClr val="E200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一个重要的原因就是优秀者更有实现构想的能力，这就是一个人的执行力。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>
            <a:off x="1920875" y="2870200"/>
            <a:ext cx="4752975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1920875" y="2746375"/>
            <a:ext cx="720725" cy="12382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9395" name="TextBox 560"/>
          <p:cNvSpPr txBox="1">
            <a:spLocks noChangeArrowheads="1"/>
          </p:cNvSpPr>
          <p:nvPr/>
        </p:nvSpPr>
        <p:spPr bwMode="auto">
          <a:xfrm>
            <a:off x="2713038" y="2438400"/>
            <a:ext cx="4537075" cy="369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3.1.6 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奖惩分明，回报员工</a:t>
            </a:r>
          </a:p>
        </p:txBody>
      </p:sp>
      <p:sp>
        <p:nvSpPr>
          <p:cNvPr id="16" name="矩形 3"/>
          <p:cNvSpPr>
            <a:spLocks noChangeArrowheads="1"/>
          </p:cNvSpPr>
          <p:nvPr/>
        </p:nvSpPr>
        <p:spPr bwMode="auto">
          <a:xfrm>
            <a:off x="1900238" y="4149725"/>
            <a:ext cx="4989512" cy="1966913"/>
          </a:xfrm>
          <a:prstGeom prst="rect">
            <a:avLst/>
          </a:prstGeom>
          <a:noFill/>
          <a:ln w="9525">
            <a:noFill/>
            <a:prstDash val="dash"/>
            <a:miter lim="800000"/>
          </a:ln>
        </p:spPr>
        <p:txBody>
          <a:bodyPr>
            <a:spAutoFit/>
          </a:bodyPr>
          <a:lstStyle/>
          <a:p>
            <a:pPr indent="457200">
              <a:lnSpc>
                <a:spcPct val="129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汉武大帝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的霍去病说：“作为将军，不一定要和士兵同吃同住，只要奖罚分明，士兵自然勇往直前。”刚开始，大将军卫青不以为然，但是事实证明他的论断是正确，他的部队所向披靡，无人能挡，取得了赫赫战功，让人不得不折服。由此，我们悟出：在企业里，</a:t>
            </a:r>
            <a:r>
              <a:rPr lang="zh-CN" altLang="en-US" sz="1600" b="1" dirty="0">
                <a:solidFill>
                  <a:srgbClr val="E200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奖惩分明也是提高执行力的有力杠杆。</a:t>
            </a:r>
          </a:p>
        </p:txBody>
      </p:sp>
      <p:sp>
        <p:nvSpPr>
          <p:cNvPr id="17" name="矩形 3"/>
          <p:cNvSpPr>
            <a:spLocks noChangeArrowheads="1"/>
          </p:cNvSpPr>
          <p:nvPr/>
        </p:nvSpPr>
        <p:spPr bwMode="auto">
          <a:xfrm>
            <a:off x="1900238" y="3043238"/>
            <a:ext cx="4989512" cy="1016000"/>
          </a:xfrm>
          <a:prstGeom prst="rect">
            <a:avLst/>
          </a:prstGeom>
          <a:noFill/>
          <a:ln w="9525">
            <a:noFill/>
            <a:prstDash val="dash"/>
            <a:miter lim="800000"/>
          </a:ln>
        </p:spPr>
        <p:txBody>
          <a:bodyPr>
            <a:spAutoFit/>
          </a:bodyPr>
          <a:lstStyle/>
          <a:p>
            <a:pPr indent="457200">
              <a:lnSpc>
                <a:spcPct val="129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有人提出</a:t>
            </a:r>
            <a:r>
              <a:rPr lang="zh-CN" altLang="en-US" sz="1600" b="1" dirty="0">
                <a:solidFill>
                  <a:srgbClr val="E200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“执行力</a:t>
            </a:r>
            <a:r>
              <a:rPr lang="en-US" altLang="zh-CN" sz="1600" b="1" dirty="0">
                <a:solidFill>
                  <a:srgbClr val="E200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zh-CN" altLang="en-US" sz="1600" b="1" dirty="0">
                <a:solidFill>
                  <a:srgbClr val="E200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制度</a:t>
            </a:r>
            <a:r>
              <a:rPr lang="en-US" altLang="zh-CN" sz="1600" b="1" dirty="0">
                <a:solidFill>
                  <a:srgbClr val="E200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zh-CN" altLang="en-US" sz="1600" b="1" dirty="0">
                <a:solidFill>
                  <a:srgbClr val="E200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监督</a:t>
            </a:r>
            <a:r>
              <a:rPr lang="en-US" altLang="zh-CN" sz="1600" b="1" dirty="0">
                <a:solidFill>
                  <a:srgbClr val="E200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zh-CN" altLang="en-US" sz="1600" b="1" dirty="0">
                <a:solidFill>
                  <a:srgbClr val="E200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奖罚”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这样的一个公式。抛开长期的企业文化建设层面来讲，我们认为，这的确是一个可以立竿见影的办法。</a:t>
            </a:r>
          </a:p>
        </p:txBody>
      </p:sp>
      <p:cxnSp>
        <p:nvCxnSpPr>
          <p:cNvPr id="18" name="直接连接符 17"/>
          <p:cNvCxnSpPr/>
          <p:nvPr/>
        </p:nvCxnSpPr>
        <p:spPr>
          <a:xfrm>
            <a:off x="1920875" y="6237288"/>
            <a:ext cx="4752975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9399" name="Picture 2" descr="http://www.cd-deyi.com/up_files/image/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07225" y="2852738"/>
            <a:ext cx="4983163" cy="338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>
            <a:off x="1920875" y="2870200"/>
            <a:ext cx="4752975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1920875" y="2746375"/>
            <a:ext cx="720725" cy="12382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0419" name="TextBox 560"/>
          <p:cNvSpPr txBox="1">
            <a:spLocks noChangeArrowheads="1"/>
          </p:cNvSpPr>
          <p:nvPr/>
        </p:nvSpPr>
        <p:spPr bwMode="auto">
          <a:xfrm>
            <a:off x="2713038" y="2438400"/>
            <a:ext cx="4537075" cy="369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3.1.6 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奖惩分明，回报员工</a:t>
            </a:r>
          </a:p>
        </p:txBody>
      </p:sp>
      <p:sp>
        <p:nvSpPr>
          <p:cNvPr id="16" name="矩形 3"/>
          <p:cNvSpPr>
            <a:spLocks noChangeArrowheads="1"/>
          </p:cNvSpPr>
          <p:nvPr/>
        </p:nvSpPr>
        <p:spPr bwMode="auto">
          <a:xfrm>
            <a:off x="1900238" y="4052888"/>
            <a:ext cx="4989512" cy="1968500"/>
          </a:xfrm>
          <a:prstGeom prst="rect">
            <a:avLst/>
          </a:prstGeom>
          <a:noFill/>
          <a:ln w="9525">
            <a:noFill/>
            <a:prstDash val="dash"/>
            <a:miter lim="800000"/>
          </a:ln>
        </p:spPr>
        <p:txBody>
          <a:bodyPr>
            <a:spAutoFit/>
          </a:bodyPr>
          <a:lstStyle/>
          <a:p>
            <a:pPr indent="457200">
              <a:lnSpc>
                <a:spcPct val="129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韦尔奇认为：</a:t>
            </a:r>
            <a:r>
              <a:rPr lang="zh-CN" altLang="en-US" sz="1600" b="1" dirty="0">
                <a:solidFill>
                  <a:srgbClr val="E200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所谓执行力就是企业奖惩制度的严格实施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。要搞好一个企业并不难，关键是给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20%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的优秀员工不断地加薪加薪，对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10%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的落后员工不断地淘汰淘汰。韦尔奇说，你最重要的工作不是把最差的员工变成表现不错的员工，而是要把表现不错的变成最好的。</a:t>
            </a:r>
            <a:endParaRPr lang="zh-CN" altLang="en-US" sz="1600" b="1" dirty="0">
              <a:solidFill>
                <a:srgbClr val="E2008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3"/>
          <p:cNvSpPr>
            <a:spLocks noChangeArrowheads="1"/>
          </p:cNvSpPr>
          <p:nvPr/>
        </p:nvSpPr>
        <p:spPr bwMode="auto">
          <a:xfrm>
            <a:off x="1900238" y="3146425"/>
            <a:ext cx="4989512" cy="698500"/>
          </a:xfrm>
          <a:prstGeom prst="rect">
            <a:avLst/>
          </a:prstGeom>
          <a:noFill/>
          <a:ln w="9525">
            <a:noFill/>
            <a:prstDash val="dash"/>
            <a:miter lim="800000"/>
          </a:ln>
        </p:spPr>
        <p:txBody>
          <a:bodyPr>
            <a:spAutoFit/>
          </a:bodyPr>
          <a:lstStyle/>
          <a:p>
            <a:pPr indent="457200">
              <a:lnSpc>
                <a:spcPct val="129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奖励是一种拉力，惩罚是一种推力，二者合力即可以倍增执行力。</a:t>
            </a:r>
          </a:p>
        </p:txBody>
      </p:sp>
      <p:cxnSp>
        <p:nvCxnSpPr>
          <p:cNvPr id="18" name="直接连接符 17"/>
          <p:cNvCxnSpPr/>
          <p:nvPr/>
        </p:nvCxnSpPr>
        <p:spPr>
          <a:xfrm>
            <a:off x="1920875" y="6237288"/>
            <a:ext cx="4752975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0423" name="Picture 2" descr="F:\360云盘\02-个人资料\！PPT图片及版面资源\06-PPT精选插图\03-人物\金钱包围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89750" y="2870200"/>
            <a:ext cx="5048250" cy="336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41" name="组合 2"/>
          <p:cNvGrpSpPr/>
          <p:nvPr/>
        </p:nvGrpSpPr>
        <p:grpSpPr bwMode="auto">
          <a:xfrm>
            <a:off x="1954213" y="2274888"/>
            <a:ext cx="9798050" cy="3171825"/>
            <a:chOff x="1921124" y="2276872"/>
            <a:chExt cx="9798135" cy="3171826"/>
          </a:xfrm>
        </p:grpSpPr>
        <p:pic>
          <p:nvPicPr>
            <p:cNvPr id="10" name="Picture 2" descr="http://www.bestvilla.com.cn/uploadfile/2011/0909/20110909093253486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921124" y="2276872"/>
              <a:ext cx="4762541" cy="3171826"/>
            </a:xfrm>
            <a:prstGeom prst="rect">
              <a:avLst/>
            </a:prstGeom>
            <a:noFill/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</p:pic>
        <p:sp>
          <p:nvSpPr>
            <p:cNvPr id="11" name="Dark Gray"/>
            <p:cNvSpPr/>
            <p:nvPr/>
          </p:nvSpPr>
          <p:spPr bwMode="auto">
            <a:xfrm>
              <a:off x="6745578" y="2276872"/>
              <a:ext cx="4973681" cy="3171826"/>
            </a:xfrm>
            <a:prstGeom prst="roundRect">
              <a:avLst>
                <a:gd name="adj" fmla="val 0"/>
              </a:avLst>
            </a:prstGeom>
            <a:solidFill>
              <a:srgbClr val="363535"/>
            </a:solidFill>
            <a:ln w="12700" cap="flat" cmpd="sng" algn="ctr">
              <a:solidFill>
                <a:schemeClr val="tx1">
                  <a:lumMod val="75000"/>
                  <a:lumOff val="25000"/>
                </a:schemeClr>
              </a:solidFill>
              <a:prstDash val="solid"/>
              <a:headEnd type="none" w="med" len="med"/>
              <a:tailEnd type="none" w="med" len="med"/>
            </a:ln>
            <a:effectLst/>
          </p:spPr>
          <p:txBody>
            <a:bodyPr lIns="68583" tIns="34292" rIns="68583" bIns="34292" anchor="ctr"/>
            <a:lstStyle/>
            <a:p>
              <a:pPr algn="ctr" defTabSz="685165">
                <a:defRPr/>
              </a:pPr>
              <a:endParaRPr lang="en-US" sz="14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endParaRPr>
            </a:p>
          </p:txBody>
        </p:sp>
      </p:grp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6853238" y="3089275"/>
            <a:ext cx="4899025" cy="22113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indent="457200">
              <a:lnSpc>
                <a:spcPct val="120000"/>
              </a:lnSpc>
              <a:spcBef>
                <a:spcPts val="600"/>
              </a:spcBef>
            </a:pPr>
            <a:r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一、找到优秀的管理人员，给他们足够的资源和权力，让他们去充分的发挥；</a:t>
            </a:r>
            <a:endParaRPr lang="en-US" altLang="zh-CN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457200">
              <a:lnSpc>
                <a:spcPct val="120000"/>
              </a:lnSpc>
              <a:spcBef>
                <a:spcPts val="600"/>
              </a:spcBef>
            </a:pPr>
            <a:r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二、提拔和奖励你最优秀的员工，给他们不可思议的薪资，让他们来为你经营企业；</a:t>
            </a:r>
            <a:endParaRPr lang="en-US" altLang="zh-CN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457200">
              <a:lnSpc>
                <a:spcPct val="120000"/>
              </a:lnSpc>
              <a:spcBef>
                <a:spcPts val="600"/>
              </a:spcBef>
            </a:pPr>
            <a:r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三、毫不迟疑地去掉不合格的经理，他们应该去能够发挥他们特点的公司。</a:t>
            </a:r>
          </a:p>
        </p:txBody>
      </p:sp>
      <p:sp>
        <p:nvSpPr>
          <p:cNvPr id="2" name="矩形 1"/>
          <p:cNvSpPr/>
          <p:nvPr/>
        </p:nvSpPr>
        <p:spPr>
          <a:xfrm>
            <a:off x="1884363" y="2205038"/>
            <a:ext cx="9936162" cy="33115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78625" y="2420938"/>
            <a:ext cx="4973638" cy="503237"/>
          </a:xfrm>
          <a:prstGeom prst="rect">
            <a:avLst/>
          </a:prstGeom>
          <a:solidFill>
            <a:srgbClr val="FFFFFF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1445" name="TextBox 560"/>
          <p:cNvSpPr txBox="1">
            <a:spLocks noChangeArrowheads="1"/>
          </p:cNvSpPr>
          <p:nvPr/>
        </p:nvSpPr>
        <p:spPr bwMode="auto">
          <a:xfrm>
            <a:off x="6778625" y="2463800"/>
            <a:ext cx="4973638" cy="40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韦尔奇用人的三大理念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Dark Gray"/>
          <p:cNvSpPr/>
          <p:nvPr/>
        </p:nvSpPr>
        <p:spPr bwMode="auto">
          <a:xfrm>
            <a:off x="1920875" y="4724400"/>
            <a:ext cx="4752975" cy="1512888"/>
          </a:xfrm>
          <a:prstGeom prst="roundRect">
            <a:avLst>
              <a:gd name="adj" fmla="val 0"/>
            </a:avLst>
          </a:prstGeom>
          <a:solidFill>
            <a:srgbClr val="E20084"/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lIns="216000" tIns="34292" rIns="216000" bIns="34292" anchor="ctr"/>
          <a:lstStyle/>
          <a:p>
            <a:pPr indent="457200" defTabSz="685165">
              <a:lnSpc>
                <a:spcPct val="120000"/>
              </a:lnSpc>
              <a:defRPr/>
            </a:pPr>
            <a:endParaRPr lang="en-US" sz="16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itchFamily="34" charset="-122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1920875" y="2852738"/>
            <a:ext cx="4752975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3"/>
          <p:cNvSpPr>
            <a:spLocks noChangeArrowheads="1"/>
          </p:cNvSpPr>
          <p:nvPr/>
        </p:nvSpPr>
        <p:spPr bwMode="auto">
          <a:xfrm>
            <a:off x="2003425" y="4848225"/>
            <a:ext cx="4608513" cy="1282700"/>
          </a:xfrm>
          <a:prstGeom prst="rect">
            <a:avLst/>
          </a:prstGeom>
          <a:noFill/>
          <a:ln w="9525">
            <a:noFill/>
            <a:prstDash val="dash"/>
            <a:miter lim="800000"/>
          </a:ln>
        </p:spPr>
        <p:txBody>
          <a:bodyPr>
            <a:spAutoFit/>
          </a:bodyPr>
          <a:lstStyle/>
          <a:p>
            <a:pPr indent="457200">
              <a:lnSpc>
                <a:spcPct val="129000"/>
              </a:lnSpc>
              <a:spcAft>
                <a:spcPts val="600"/>
              </a:spcAft>
            </a:pPr>
            <a:r>
              <a:rPr lang="zh-CN" altLang="en-US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通过目标的牵引和危机感的推促，改变自己麻木不仁，安于现状，裹足不前的危险状态。</a:t>
            </a:r>
          </a:p>
        </p:txBody>
      </p:sp>
      <p:sp>
        <p:nvSpPr>
          <p:cNvPr id="20" name="矩形 3"/>
          <p:cNvSpPr>
            <a:spLocks noChangeArrowheads="1"/>
          </p:cNvSpPr>
          <p:nvPr/>
        </p:nvSpPr>
        <p:spPr bwMode="auto">
          <a:xfrm>
            <a:off x="1900238" y="3116263"/>
            <a:ext cx="4989512" cy="1333500"/>
          </a:xfrm>
          <a:prstGeom prst="rect">
            <a:avLst/>
          </a:prstGeom>
          <a:noFill/>
          <a:ln w="9525">
            <a:noFill/>
            <a:prstDash val="dash"/>
            <a:miter lim="800000"/>
          </a:ln>
        </p:spPr>
        <p:txBody>
          <a:bodyPr>
            <a:spAutoFit/>
          </a:bodyPr>
          <a:lstStyle/>
          <a:p>
            <a:pPr indent="457200">
              <a:lnSpc>
                <a:spcPct val="129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改变自己浑浑噩噩的状态，认识到社会竞争的残酷性，做好个人的职业生涯规划，制定阶段化的目标和切实可行的计划，并严格要求自己，提高自己的工作能力和执行力。</a:t>
            </a:r>
          </a:p>
        </p:txBody>
      </p:sp>
      <p:sp>
        <p:nvSpPr>
          <p:cNvPr id="62469" name="TextBox 560"/>
          <p:cNvSpPr txBox="1">
            <a:spLocks noChangeArrowheads="1"/>
          </p:cNvSpPr>
          <p:nvPr/>
        </p:nvSpPr>
        <p:spPr bwMode="auto">
          <a:xfrm>
            <a:off x="2065338" y="2438400"/>
            <a:ext cx="4537075" cy="369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3.2.1 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树立目标，并加强危机意识</a:t>
            </a:r>
          </a:p>
        </p:txBody>
      </p:sp>
      <p:cxnSp>
        <p:nvCxnSpPr>
          <p:cNvPr id="28" name="直接连接符 27"/>
          <p:cNvCxnSpPr/>
          <p:nvPr/>
        </p:nvCxnSpPr>
        <p:spPr>
          <a:xfrm flipV="1">
            <a:off x="6826250" y="2852738"/>
            <a:ext cx="0" cy="338455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170" name="Picture 2" descr="F:\360云盘\02-个人资料\！PPT图片及版面资源\06-PPT精选插图\03-人物\219049-12092410592863.jpg"/>
          <p:cNvPicPr>
            <a:picLocks noChangeAspect="1" noChangeArrowheads="1"/>
          </p:cNvPicPr>
          <p:nvPr/>
        </p:nvPicPr>
        <p:blipFill rotWithShape="1">
          <a:blip r:embed="rId2" cstate="print"/>
          <a:srcRect r="2444"/>
          <a:stretch>
            <a:fillRect/>
          </a:stretch>
        </p:blipFill>
        <p:spPr bwMode="auto">
          <a:xfrm>
            <a:off x="6992938" y="2870200"/>
            <a:ext cx="4922837" cy="336708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2700">
            <a:solidFill>
              <a:schemeClr val="tx1">
                <a:lumMod val="50000"/>
                <a:lumOff val="50000"/>
              </a:schemeClr>
            </a:solidFill>
          </a:ln>
        </p:spPr>
      </p:pic>
      <p:sp>
        <p:nvSpPr>
          <p:cNvPr id="35" name="Dark Gray"/>
          <p:cNvSpPr/>
          <p:nvPr/>
        </p:nvSpPr>
        <p:spPr bwMode="auto">
          <a:xfrm>
            <a:off x="1920875" y="2349500"/>
            <a:ext cx="107950" cy="503238"/>
          </a:xfrm>
          <a:prstGeom prst="roundRect">
            <a:avLst>
              <a:gd name="adj" fmla="val 0"/>
            </a:avLst>
          </a:prstGeom>
          <a:solidFill>
            <a:schemeClr val="tx1">
              <a:lumMod val="85000"/>
              <a:lumOff val="15000"/>
            </a:scheme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lIns="216000" tIns="34292" rIns="216000" bIns="34292" anchor="ctr"/>
          <a:lstStyle/>
          <a:p>
            <a:pPr indent="457200" defTabSz="685165">
              <a:lnSpc>
                <a:spcPct val="120000"/>
              </a:lnSpc>
              <a:defRPr/>
            </a:pPr>
            <a:endParaRPr lang="en-US" sz="16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itchFamily="3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Dark Gray"/>
          <p:cNvSpPr/>
          <p:nvPr/>
        </p:nvSpPr>
        <p:spPr bwMode="auto">
          <a:xfrm>
            <a:off x="1920875" y="4724400"/>
            <a:ext cx="4752975" cy="1512888"/>
          </a:xfrm>
          <a:prstGeom prst="roundRect">
            <a:avLst>
              <a:gd name="adj" fmla="val 0"/>
            </a:avLst>
          </a:prstGeom>
          <a:solidFill>
            <a:srgbClr val="E20084"/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lIns="216000" tIns="34292" rIns="216000" bIns="34292" anchor="ctr"/>
          <a:lstStyle/>
          <a:p>
            <a:pPr indent="457200" defTabSz="685165">
              <a:lnSpc>
                <a:spcPct val="120000"/>
              </a:lnSpc>
              <a:defRPr/>
            </a:pPr>
            <a:endParaRPr lang="en-US" sz="16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itchFamily="34" charset="-122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1920875" y="2852738"/>
            <a:ext cx="4752975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3"/>
          <p:cNvSpPr>
            <a:spLocks noChangeArrowheads="1"/>
          </p:cNvSpPr>
          <p:nvPr/>
        </p:nvSpPr>
        <p:spPr bwMode="auto">
          <a:xfrm>
            <a:off x="2003425" y="4848225"/>
            <a:ext cx="4608513" cy="1282700"/>
          </a:xfrm>
          <a:prstGeom prst="rect">
            <a:avLst/>
          </a:prstGeom>
          <a:noFill/>
          <a:ln w="9525">
            <a:noFill/>
            <a:prstDash val="dash"/>
            <a:miter lim="800000"/>
          </a:ln>
        </p:spPr>
        <p:txBody>
          <a:bodyPr>
            <a:spAutoFit/>
          </a:bodyPr>
          <a:lstStyle/>
          <a:p>
            <a:pPr indent="457200">
              <a:lnSpc>
                <a:spcPct val="129000"/>
              </a:lnSpc>
              <a:spcAft>
                <a:spcPts val="600"/>
              </a:spcAft>
            </a:pPr>
            <a:r>
              <a:rPr lang="zh-CN" altLang="en-US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因此，遇到困难或挫折，要有“啃下硬骨头”的勇气和决心，绝不要轻易放弃！</a:t>
            </a:r>
          </a:p>
        </p:txBody>
      </p:sp>
      <p:sp>
        <p:nvSpPr>
          <p:cNvPr id="20" name="矩形 3"/>
          <p:cNvSpPr>
            <a:spLocks noChangeArrowheads="1"/>
          </p:cNvSpPr>
          <p:nvPr/>
        </p:nvSpPr>
        <p:spPr bwMode="auto">
          <a:xfrm>
            <a:off x="1900238" y="3116263"/>
            <a:ext cx="4989512" cy="1333500"/>
          </a:xfrm>
          <a:prstGeom prst="rect">
            <a:avLst/>
          </a:prstGeom>
          <a:noFill/>
          <a:ln w="9525">
            <a:noFill/>
            <a:prstDash val="dash"/>
            <a:miter lim="800000"/>
          </a:ln>
        </p:spPr>
        <p:txBody>
          <a:bodyPr>
            <a:spAutoFit/>
          </a:bodyPr>
          <a:lstStyle/>
          <a:p>
            <a:pPr indent="457200">
              <a:lnSpc>
                <a:spcPct val="129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曾仕强说，“我们要了解，一个人如果没有做大事的打算就算了，既然要做大事，就要面对困难和挫折。挫折越严重，你就越知道自己是要做大事的人，这样激励自己才能成功。”</a:t>
            </a:r>
          </a:p>
        </p:txBody>
      </p:sp>
      <p:sp>
        <p:nvSpPr>
          <p:cNvPr id="63493" name="TextBox 560"/>
          <p:cNvSpPr txBox="1">
            <a:spLocks noChangeArrowheads="1"/>
          </p:cNvSpPr>
          <p:nvPr/>
        </p:nvSpPr>
        <p:spPr bwMode="auto">
          <a:xfrm>
            <a:off x="2065338" y="2438400"/>
            <a:ext cx="4537075" cy="369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3.2.2 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磨练意志，培养毅力</a:t>
            </a:r>
          </a:p>
        </p:txBody>
      </p:sp>
      <p:cxnSp>
        <p:nvCxnSpPr>
          <p:cNvPr id="28" name="直接连接符 27"/>
          <p:cNvCxnSpPr/>
          <p:nvPr/>
        </p:nvCxnSpPr>
        <p:spPr>
          <a:xfrm flipV="1">
            <a:off x="6826250" y="2852738"/>
            <a:ext cx="0" cy="338455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2" descr="F:\360云盘\02-个人资料\！PPT图片及版面资源\06-PPT精选插图\10-综合\xpic4352.jpg"/>
          <p:cNvPicPr>
            <a:picLocks noChangeAspect="1" noChangeArrowheads="1"/>
          </p:cNvPicPr>
          <p:nvPr/>
        </p:nvPicPr>
        <p:blipFill rotWithShape="1">
          <a:blip r:embed="rId2" cstate="print"/>
          <a:srcRect l="2355"/>
          <a:stretch>
            <a:fillRect/>
          </a:stretch>
        </p:blipFill>
        <p:spPr bwMode="auto">
          <a:xfrm>
            <a:off x="6961188" y="2870200"/>
            <a:ext cx="4930775" cy="336708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2700">
            <a:solidFill>
              <a:schemeClr val="tx1">
                <a:lumMod val="50000"/>
                <a:lumOff val="50000"/>
              </a:schemeClr>
            </a:solidFill>
          </a:ln>
        </p:spPr>
      </p:pic>
      <p:sp>
        <p:nvSpPr>
          <p:cNvPr id="13" name="Dark Gray"/>
          <p:cNvSpPr/>
          <p:nvPr/>
        </p:nvSpPr>
        <p:spPr bwMode="auto">
          <a:xfrm>
            <a:off x="1920875" y="2349500"/>
            <a:ext cx="107950" cy="503238"/>
          </a:xfrm>
          <a:prstGeom prst="roundRect">
            <a:avLst>
              <a:gd name="adj" fmla="val 0"/>
            </a:avLst>
          </a:prstGeom>
          <a:solidFill>
            <a:schemeClr val="tx1">
              <a:lumMod val="85000"/>
              <a:lumOff val="15000"/>
            </a:scheme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lIns="216000" tIns="34292" rIns="216000" bIns="34292" anchor="ctr"/>
          <a:lstStyle/>
          <a:p>
            <a:pPr indent="457200" defTabSz="685165">
              <a:lnSpc>
                <a:spcPct val="120000"/>
              </a:lnSpc>
              <a:defRPr/>
            </a:pPr>
            <a:endParaRPr lang="en-US" sz="16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itchFamily="3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Dark Gray"/>
          <p:cNvSpPr/>
          <p:nvPr/>
        </p:nvSpPr>
        <p:spPr bwMode="auto">
          <a:xfrm>
            <a:off x="1920875" y="5732463"/>
            <a:ext cx="4752975" cy="504825"/>
          </a:xfrm>
          <a:prstGeom prst="roundRect">
            <a:avLst>
              <a:gd name="adj" fmla="val 0"/>
            </a:avLst>
          </a:prstGeom>
          <a:solidFill>
            <a:schemeClr val="tx1">
              <a:lumMod val="85000"/>
              <a:lumOff val="15000"/>
            </a:scheme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lIns="216000" tIns="34292" rIns="216000" bIns="34292" anchor="ctr"/>
          <a:lstStyle/>
          <a:p>
            <a:pPr indent="360045" defTabSz="685165">
              <a:lnSpc>
                <a:spcPct val="120000"/>
              </a:lnSpc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因此，要做行动的巨人！</a:t>
            </a:r>
          </a:p>
        </p:txBody>
      </p:sp>
      <p:cxnSp>
        <p:nvCxnSpPr>
          <p:cNvPr id="17" name="直接连接符 16"/>
          <p:cNvCxnSpPr/>
          <p:nvPr/>
        </p:nvCxnSpPr>
        <p:spPr>
          <a:xfrm>
            <a:off x="1920875" y="2852738"/>
            <a:ext cx="4752975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矩形 3"/>
          <p:cNvSpPr>
            <a:spLocks noChangeArrowheads="1"/>
          </p:cNvSpPr>
          <p:nvPr/>
        </p:nvSpPr>
        <p:spPr bwMode="auto">
          <a:xfrm>
            <a:off x="1900238" y="3116263"/>
            <a:ext cx="4989512" cy="1046162"/>
          </a:xfrm>
          <a:prstGeom prst="rect">
            <a:avLst/>
          </a:prstGeom>
          <a:noFill/>
          <a:ln w="9525">
            <a:noFill/>
            <a:prstDash val="dash"/>
            <a:miter lim="800000"/>
          </a:ln>
        </p:spPr>
        <p:txBody>
          <a:bodyPr>
            <a:spAutoFit/>
          </a:bodyPr>
          <a:lstStyle/>
          <a:p>
            <a:pPr indent="457200">
              <a:lnSpc>
                <a:spcPct val="129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晏子说，</a:t>
            </a:r>
            <a:r>
              <a:rPr lang="zh-CN" altLang="en-US" sz="1600" b="1" dirty="0">
                <a:solidFill>
                  <a:srgbClr val="E200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“为者常成，行者常至”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。行动未必带来好的结果，但不行动就永远不会有结果。行动，撬动梦想。</a:t>
            </a:r>
          </a:p>
        </p:txBody>
      </p:sp>
      <p:sp>
        <p:nvSpPr>
          <p:cNvPr id="64516" name="TextBox 560"/>
          <p:cNvSpPr txBox="1">
            <a:spLocks noChangeArrowheads="1"/>
          </p:cNvSpPr>
          <p:nvPr/>
        </p:nvSpPr>
        <p:spPr bwMode="auto">
          <a:xfrm>
            <a:off x="2065338" y="2438400"/>
            <a:ext cx="4537075" cy="369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3.2.3 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绝不拖延，立即行动</a:t>
            </a:r>
          </a:p>
        </p:txBody>
      </p:sp>
      <p:cxnSp>
        <p:nvCxnSpPr>
          <p:cNvPr id="28" name="直接连接符 27"/>
          <p:cNvCxnSpPr/>
          <p:nvPr/>
        </p:nvCxnSpPr>
        <p:spPr>
          <a:xfrm flipV="1">
            <a:off x="6826250" y="2852738"/>
            <a:ext cx="0" cy="338455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3"/>
          <p:cNvSpPr>
            <a:spLocks noChangeArrowheads="1"/>
          </p:cNvSpPr>
          <p:nvPr/>
        </p:nvSpPr>
        <p:spPr bwMode="auto">
          <a:xfrm>
            <a:off x="1900238" y="4437063"/>
            <a:ext cx="4989512" cy="1044575"/>
          </a:xfrm>
          <a:prstGeom prst="rect">
            <a:avLst/>
          </a:prstGeom>
          <a:noFill/>
          <a:ln w="9525">
            <a:noFill/>
            <a:prstDash val="dash"/>
            <a:miter lim="800000"/>
          </a:ln>
        </p:spPr>
        <p:txBody>
          <a:bodyPr>
            <a:spAutoFit/>
          </a:bodyPr>
          <a:lstStyle/>
          <a:p>
            <a:pPr indent="457200">
              <a:lnSpc>
                <a:spcPct val="129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zh-CN" altLang="en-US" sz="1600" b="1" dirty="0">
                <a:solidFill>
                  <a:srgbClr val="E200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说一尺、不如做一寸，想一丈、不如做一尺，任何事都立刻去做的人才是伟大的人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。什么事情不怕自己不懂，只怕自己不做，边做边学，总会有成绩的。</a:t>
            </a:r>
            <a:endParaRPr lang="zh-CN" altLang="en-US" sz="1600" b="1" dirty="0">
              <a:solidFill>
                <a:srgbClr val="E2008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4519" name="Picture 2" descr="F:\360云盘\02-个人资料\！PPT图片及版面资源\06-PPT精选插图\11-风景\xpic6427.jpg"/>
          <p:cNvPicPr>
            <a:picLocks noChangeAspect="1" noChangeArrowheads="1"/>
          </p:cNvPicPr>
          <p:nvPr/>
        </p:nvPicPr>
        <p:blipFill>
          <a:blip r:embed="rId2" cstate="print"/>
          <a:srcRect l="12306" r="5"/>
          <a:stretch>
            <a:fillRect/>
          </a:stretch>
        </p:blipFill>
        <p:spPr bwMode="auto">
          <a:xfrm>
            <a:off x="7105650" y="2852738"/>
            <a:ext cx="4751388" cy="3386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Dark Gray"/>
          <p:cNvSpPr/>
          <p:nvPr/>
        </p:nvSpPr>
        <p:spPr bwMode="auto">
          <a:xfrm>
            <a:off x="1920875" y="2349500"/>
            <a:ext cx="107950" cy="503238"/>
          </a:xfrm>
          <a:prstGeom prst="roundRect">
            <a:avLst>
              <a:gd name="adj" fmla="val 0"/>
            </a:avLst>
          </a:prstGeom>
          <a:solidFill>
            <a:schemeClr val="tx1">
              <a:lumMod val="85000"/>
              <a:lumOff val="15000"/>
            </a:scheme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lIns="216000" tIns="34292" rIns="216000" bIns="34292" anchor="ctr"/>
          <a:lstStyle/>
          <a:p>
            <a:pPr indent="457200" defTabSz="685165">
              <a:lnSpc>
                <a:spcPct val="120000"/>
              </a:lnSpc>
              <a:defRPr/>
            </a:pPr>
            <a:endParaRPr lang="en-US" sz="16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itchFamily="3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10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7" name="Picture 2" descr="http://imgsrc.baidu.com/forum/pic/item/00daa37436936d17dbb4bd9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49438" y="2349500"/>
            <a:ext cx="3143250" cy="387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Dark Gray"/>
          <p:cNvSpPr/>
          <p:nvPr/>
        </p:nvSpPr>
        <p:spPr bwMode="auto">
          <a:xfrm>
            <a:off x="5233988" y="4286250"/>
            <a:ext cx="6624637" cy="1936750"/>
          </a:xfrm>
          <a:prstGeom prst="roundRect">
            <a:avLst>
              <a:gd name="adj" fmla="val 0"/>
            </a:avLst>
          </a:prstGeom>
          <a:solidFill>
            <a:srgbClr val="E20084"/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lIns="216000" tIns="34292" rIns="216000" bIns="34292" anchor="ctr"/>
          <a:lstStyle/>
          <a:p>
            <a:pPr indent="457200" defTabSz="685165">
              <a:lnSpc>
                <a:spcPct val="120000"/>
              </a:lnSpc>
              <a:defRPr/>
            </a:pPr>
            <a:endParaRPr lang="en-US" sz="16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233988" y="2335213"/>
            <a:ext cx="6624637" cy="177006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3"/>
          <p:cNvSpPr>
            <a:spLocks noChangeArrowheads="1"/>
          </p:cNvSpPr>
          <p:nvPr/>
        </p:nvSpPr>
        <p:spPr bwMode="auto">
          <a:xfrm>
            <a:off x="5376863" y="2425700"/>
            <a:ext cx="6337300" cy="1679575"/>
          </a:xfrm>
          <a:prstGeom prst="rect">
            <a:avLst/>
          </a:prstGeom>
          <a:noFill/>
          <a:ln w="9525">
            <a:noFill/>
            <a:prstDash val="dash"/>
            <a:miter lim="800000"/>
          </a:ln>
        </p:spPr>
        <p:txBody>
          <a:bodyPr>
            <a:spAutoFit/>
          </a:bodyPr>
          <a:lstStyle/>
          <a:p>
            <a:pPr indent="457200">
              <a:lnSpc>
                <a:spcPct val="129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圣雄甘地说，“重要的是行动本身，而不是行动的结果。你必须做正确的事情，你的权利也许不够大，时间也许不够多，但是这并不表示你就应该停止做正确的事。也许你永远也不能预知你所采取的行动会带来什么成果，可是</a:t>
            </a: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如果你什么也不做，那就绝对不会得到任何成果。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endParaRPr lang="zh-CN" altLang="en-US" sz="1600" b="1" dirty="0">
              <a:solidFill>
                <a:srgbClr val="FB002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3"/>
          <p:cNvSpPr>
            <a:spLocks noChangeArrowheads="1"/>
          </p:cNvSpPr>
          <p:nvPr/>
        </p:nvSpPr>
        <p:spPr bwMode="auto">
          <a:xfrm>
            <a:off x="6745288" y="4497388"/>
            <a:ext cx="5113337" cy="1308100"/>
          </a:xfrm>
          <a:prstGeom prst="rect">
            <a:avLst/>
          </a:prstGeom>
          <a:noFill/>
          <a:ln w="9525">
            <a:noFill/>
            <a:prstDash val="dash"/>
            <a:miter lim="800000"/>
          </a:ln>
        </p:spPr>
        <p:txBody>
          <a:bodyPr>
            <a:spAutoFit/>
          </a:bodyPr>
          <a:lstStyle/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u"/>
            </a:pP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早做迟做都要做，不如早做；</a:t>
            </a: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u"/>
            </a:pP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认真也是做，应付也是做，不如好好做！</a:t>
            </a: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u"/>
            </a:pP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今天不做，明天也许没的做，活在当下，把握目前。</a:t>
            </a: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u"/>
            </a:pP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我们不做，谁来做？现在不做，何时做？</a:t>
            </a:r>
          </a:p>
        </p:txBody>
      </p:sp>
      <p:sp>
        <p:nvSpPr>
          <p:cNvPr id="65542" name="TextBox 560"/>
          <p:cNvSpPr txBox="1">
            <a:spLocks noChangeArrowheads="1"/>
          </p:cNvSpPr>
          <p:nvPr/>
        </p:nvSpPr>
        <p:spPr bwMode="auto">
          <a:xfrm>
            <a:off x="5233988" y="5724525"/>
            <a:ext cx="1511300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</a:t>
            </a:r>
            <a:r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做的格言</a:t>
            </a:r>
            <a:r>
              <a:rPr lang="en-US" alt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】</a:t>
            </a:r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 flipV="1">
            <a:off x="6745288" y="4497388"/>
            <a:ext cx="0" cy="15113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直接连接符 16"/>
          <p:cNvCxnSpPr/>
          <p:nvPr/>
        </p:nvCxnSpPr>
        <p:spPr>
          <a:xfrm>
            <a:off x="1920875" y="2852738"/>
            <a:ext cx="4752975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矩形 3"/>
          <p:cNvSpPr>
            <a:spLocks noChangeArrowheads="1"/>
          </p:cNvSpPr>
          <p:nvPr/>
        </p:nvSpPr>
        <p:spPr bwMode="auto">
          <a:xfrm>
            <a:off x="1900238" y="3116263"/>
            <a:ext cx="4989512" cy="696912"/>
          </a:xfrm>
          <a:prstGeom prst="rect">
            <a:avLst/>
          </a:prstGeom>
          <a:noFill/>
          <a:ln w="9525">
            <a:noFill/>
            <a:prstDash val="dash"/>
            <a:miter lim="800000"/>
          </a:ln>
        </p:spPr>
        <p:txBody>
          <a:bodyPr>
            <a:spAutoFit/>
          </a:bodyPr>
          <a:lstStyle/>
          <a:p>
            <a:pPr indent="457200">
              <a:lnSpc>
                <a:spcPct val="129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哥伦布说：“即使决定是错误的，那我们也可以通过执行来把事情做对，而不是再回头讨论”。</a:t>
            </a:r>
          </a:p>
        </p:txBody>
      </p:sp>
      <p:sp>
        <p:nvSpPr>
          <p:cNvPr id="66563" name="TextBox 560"/>
          <p:cNvSpPr txBox="1">
            <a:spLocks noChangeArrowheads="1"/>
          </p:cNvSpPr>
          <p:nvPr/>
        </p:nvSpPr>
        <p:spPr bwMode="auto">
          <a:xfrm>
            <a:off x="2065338" y="2438400"/>
            <a:ext cx="4537075" cy="369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3.2.4 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不要迟疑，当机立断</a:t>
            </a:r>
          </a:p>
        </p:txBody>
      </p:sp>
      <p:cxnSp>
        <p:nvCxnSpPr>
          <p:cNvPr id="28" name="直接连接符 27"/>
          <p:cNvCxnSpPr/>
          <p:nvPr/>
        </p:nvCxnSpPr>
        <p:spPr>
          <a:xfrm flipV="1">
            <a:off x="6946900" y="2852738"/>
            <a:ext cx="0" cy="338455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3"/>
          <p:cNvSpPr>
            <a:spLocks noChangeArrowheads="1"/>
          </p:cNvSpPr>
          <p:nvPr/>
        </p:nvSpPr>
        <p:spPr bwMode="auto">
          <a:xfrm>
            <a:off x="1900238" y="4298950"/>
            <a:ext cx="4989512" cy="1651000"/>
          </a:xfrm>
          <a:prstGeom prst="rect">
            <a:avLst/>
          </a:prstGeom>
          <a:noFill/>
          <a:ln w="9525">
            <a:noFill/>
            <a:prstDash val="dash"/>
            <a:miter lim="800000"/>
          </a:ln>
        </p:spPr>
        <p:txBody>
          <a:bodyPr>
            <a:spAutoFit/>
          </a:bodyPr>
          <a:lstStyle/>
          <a:p>
            <a:pPr indent="457200">
              <a:lnSpc>
                <a:spcPct val="129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zh-CN" altLang="en-US" sz="1600" b="1" dirty="0">
                <a:solidFill>
                  <a:srgbClr val="E200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如果我们总是希望能把事情考虑周全以后再行动，这固然没错，但这也是瞻前顾后、你犹豫不决的体现。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我们做事不能当机立断，一旦犹豫不决的时候，我们便会畏缩。畏缩就无法前进，就会失去很多机会，就会徒徒蹉跎时光，留下悔念。</a:t>
            </a:r>
          </a:p>
        </p:txBody>
      </p:sp>
      <p:sp>
        <p:nvSpPr>
          <p:cNvPr id="13" name="Dark Gray"/>
          <p:cNvSpPr/>
          <p:nvPr/>
        </p:nvSpPr>
        <p:spPr bwMode="auto">
          <a:xfrm>
            <a:off x="1920875" y="2349500"/>
            <a:ext cx="107950" cy="503238"/>
          </a:xfrm>
          <a:prstGeom prst="roundRect">
            <a:avLst>
              <a:gd name="adj" fmla="val 0"/>
            </a:avLst>
          </a:prstGeom>
          <a:solidFill>
            <a:schemeClr val="tx1">
              <a:lumMod val="85000"/>
              <a:lumOff val="15000"/>
            </a:scheme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lIns="216000" tIns="34292" rIns="216000" bIns="34292" anchor="ctr"/>
          <a:lstStyle/>
          <a:p>
            <a:pPr indent="457200" defTabSz="685165">
              <a:lnSpc>
                <a:spcPct val="120000"/>
              </a:lnSpc>
              <a:defRPr/>
            </a:pPr>
            <a:endParaRPr lang="en-US" sz="16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itchFamily="34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1920875" y="6237288"/>
            <a:ext cx="4752975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6568" name="Picture 2" descr="http://amuseum.cdstm.cn/AMuseum/ship/image/history/explore/xdl0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92963" y="2843213"/>
            <a:ext cx="4521200" cy="339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10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7585" name="组合 7"/>
          <p:cNvGrpSpPr/>
          <p:nvPr/>
        </p:nvGrpSpPr>
        <p:grpSpPr bwMode="auto">
          <a:xfrm>
            <a:off x="4867275" y="3544888"/>
            <a:ext cx="2676525" cy="925512"/>
            <a:chOff x="480963" y="5096009"/>
            <a:chExt cx="2677474" cy="925279"/>
          </a:xfrm>
        </p:grpSpPr>
        <p:sp>
          <p:nvSpPr>
            <p:cNvPr id="11" name="矩形 10"/>
            <p:cNvSpPr/>
            <p:nvPr/>
          </p:nvSpPr>
          <p:spPr>
            <a:xfrm>
              <a:off x="480963" y="5096009"/>
              <a:ext cx="2664769" cy="925279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7595" name="TextBox 3"/>
            <p:cNvSpPr txBox="1">
              <a:spLocks noChangeArrowheads="1"/>
            </p:cNvSpPr>
            <p:nvPr/>
          </p:nvSpPr>
          <p:spPr bwMode="auto">
            <a:xfrm>
              <a:off x="638157" y="5445224"/>
              <a:ext cx="2520280" cy="4616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执行力理念</a:t>
              </a:r>
              <a:r>
                <a:rPr lang="en-US" altLang="zh-CN" sz="2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/</a:t>
              </a:r>
              <a:r>
                <a:rPr lang="zh-CN" altLang="en-US" sz="2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原则</a:t>
              </a:r>
            </a:p>
          </p:txBody>
        </p:sp>
        <p:sp>
          <p:nvSpPr>
            <p:cNvPr id="67596" name="文本框 24"/>
            <p:cNvSpPr txBox="1">
              <a:spLocks noChangeArrowheads="1"/>
            </p:cNvSpPr>
            <p:nvPr/>
          </p:nvSpPr>
          <p:spPr bwMode="auto">
            <a:xfrm>
              <a:off x="624979" y="5157192"/>
              <a:ext cx="2520280" cy="30777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第四章</a:t>
              </a:r>
            </a:p>
          </p:txBody>
        </p:sp>
      </p:grpSp>
      <p:grpSp>
        <p:nvGrpSpPr>
          <p:cNvPr id="67586" name="组合 1"/>
          <p:cNvGrpSpPr/>
          <p:nvPr/>
        </p:nvGrpSpPr>
        <p:grpSpPr bwMode="auto">
          <a:xfrm rot="10800000">
            <a:off x="7610475" y="3581400"/>
            <a:ext cx="2663825" cy="384175"/>
            <a:chOff x="5593828" y="4221088"/>
            <a:chExt cx="2664000" cy="405445"/>
          </a:xfrm>
        </p:grpSpPr>
        <p:cxnSp>
          <p:nvCxnSpPr>
            <p:cNvPr id="15" name="直接连接符 14"/>
            <p:cNvCxnSpPr/>
            <p:nvPr/>
          </p:nvCxnSpPr>
          <p:spPr>
            <a:xfrm flipV="1">
              <a:off x="8257828" y="4221088"/>
              <a:ext cx="0" cy="405445"/>
            </a:xfrm>
            <a:prstGeom prst="line">
              <a:avLst/>
            </a:prstGeom>
            <a:ln w="1905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rot="16200000" flipV="1">
              <a:off x="6925827" y="2889089"/>
              <a:ext cx="0" cy="2664000"/>
            </a:xfrm>
            <a:prstGeom prst="line">
              <a:avLst/>
            </a:prstGeom>
            <a:ln w="1905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矩形 48"/>
          <p:cNvSpPr>
            <a:spLocks noChangeArrowheads="1"/>
          </p:cNvSpPr>
          <p:nvPr/>
        </p:nvSpPr>
        <p:spPr bwMode="auto">
          <a:xfrm>
            <a:off x="7537450" y="4057650"/>
            <a:ext cx="4176713" cy="12430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342900" indent="-342900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执行开始前：决心第一，成败第二</a:t>
            </a:r>
          </a:p>
          <a:p>
            <a:pPr marL="342900" indent="-342900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执行过程中：速度第一，完美第二</a:t>
            </a:r>
          </a:p>
          <a:p>
            <a:pPr marL="342900" indent="-342900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执行结束后：结果第一，理由第二</a:t>
            </a:r>
            <a:endParaRPr lang="en-US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7588" name="组合 3"/>
          <p:cNvGrpSpPr/>
          <p:nvPr/>
        </p:nvGrpSpPr>
        <p:grpSpPr bwMode="auto">
          <a:xfrm>
            <a:off x="2111375" y="4076700"/>
            <a:ext cx="2663825" cy="393700"/>
            <a:chOff x="2065139" y="4077072"/>
            <a:chExt cx="2664296" cy="392831"/>
          </a:xfrm>
        </p:grpSpPr>
        <p:cxnSp>
          <p:nvCxnSpPr>
            <p:cNvPr id="20" name="直接连接符 19"/>
            <p:cNvCxnSpPr/>
            <p:nvPr/>
          </p:nvCxnSpPr>
          <p:spPr>
            <a:xfrm flipV="1">
              <a:off x="4729435" y="4084992"/>
              <a:ext cx="0" cy="384911"/>
            </a:xfrm>
            <a:prstGeom prst="line">
              <a:avLst/>
            </a:prstGeom>
            <a:ln w="1905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 flipH="1">
              <a:off x="2065139" y="4077072"/>
              <a:ext cx="2664296" cy="0"/>
            </a:xfrm>
            <a:prstGeom prst="line">
              <a:avLst/>
            </a:prstGeom>
            <a:ln w="1905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67589" name="图片 18"/>
          <p:cNvPicPr>
            <a:picLocks noChangeAspect="1"/>
          </p:cNvPicPr>
          <p:nvPr/>
        </p:nvPicPr>
        <p:blipFill>
          <a:blip r:embed="rId2" cstate="print"/>
          <a:srcRect t="3247"/>
          <a:stretch>
            <a:fillRect/>
          </a:stretch>
        </p:blipFill>
        <p:spPr bwMode="auto">
          <a:xfrm>
            <a:off x="2111375" y="2205038"/>
            <a:ext cx="2663825" cy="1717675"/>
          </a:xfrm>
          <a:prstGeom prst="rect">
            <a:avLst/>
          </a:prstGeom>
          <a:noFill/>
          <a:ln w="19050">
            <a:solidFill>
              <a:srgbClr val="FFC000"/>
            </a:solidFill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09" name="TextBox 560"/>
          <p:cNvSpPr txBox="1">
            <a:spLocks noChangeArrowheads="1"/>
          </p:cNvSpPr>
          <p:nvPr/>
        </p:nvSpPr>
        <p:spPr bwMode="auto">
          <a:xfrm>
            <a:off x="6818313" y="1268413"/>
            <a:ext cx="5043487" cy="40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r"/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4.1 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执行开始前：决心第一，成败第二</a:t>
            </a:r>
          </a:p>
        </p:txBody>
      </p:sp>
      <p:sp>
        <p:nvSpPr>
          <p:cNvPr id="3" name="矩形 2"/>
          <p:cNvSpPr/>
          <p:nvPr/>
        </p:nvSpPr>
        <p:spPr>
          <a:xfrm>
            <a:off x="1920875" y="2276475"/>
            <a:ext cx="4752975" cy="309721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矩形 3"/>
          <p:cNvSpPr>
            <a:spLocks noChangeArrowheads="1"/>
          </p:cNvSpPr>
          <p:nvPr/>
        </p:nvSpPr>
        <p:spPr bwMode="auto">
          <a:xfrm>
            <a:off x="2065338" y="3189288"/>
            <a:ext cx="4537075" cy="1968500"/>
          </a:xfrm>
          <a:prstGeom prst="rect">
            <a:avLst/>
          </a:prstGeom>
          <a:noFill/>
          <a:ln w="9525">
            <a:noFill/>
            <a:prstDash val="dash"/>
            <a:miter lim="800000"/>
          </a:ln>
        </p:spPr>
        <p:txBody>
          <a:bodyPr>
            <a:spAutoFit/>
          </a:bodyPr>
          <a:lstStyle/>
          <a:p>
            <a:pPr indent="457200">
              <a:lnSpc>
                <a:spcPct val="129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郭台铭随身带个小闹钟，性格十万火急。他带人如带兵，看不得年轻人不上进，看不得事情没效率，他可以三天三夜不睡觉赶出货来，可以直接冲到生产线，连续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个月守在机器旁，硬是盯着磨出技术！“执行力说穿了，就是看你有没有决心。”</a:t>
            </a:r>
          </a:p>
        </p:txBody>
      </p:sp>
      <p:cxnSp>
        <p:nvCxnSpPr>
          <p:cNvPr id="6" name="直接连接符 5"/>
          <p:cNvCxnSpPr/>
          <p:nvPr/>
        </p:nvCxnSpPr>
        <p:spPr>
          <a:xfrm>
            <a:off x="2641600" y="2862263"/>
            <a:ext cx="4032250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613" name="TextBox 560"/>
          <p:cNvSpPr txBox="1">
            <a:spLocks noChangeArrowheads="1"/>
          </p:cNvSpPr>
          <p:nvPr/>
        </p:nvSpPr>
        <p:spPr bwMode="auto">
          <a:xfrm>
            <a:off x="2209800" y="2492375"/>
            <a:ext cx="4464050" cy="369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r"/>
            <a:r>
              <a:rPr lang="en-US" altLang="zh-CN" b="1">
                <a:solidFill>
                  <a:srgbClr val="E2008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</a:t>
            </a:r>
            <a:r>
              <a:rPr lang="zh-CN" altLang="en-US" b="1">
                <a:solidFill>
                  <a:srgbClr val="E2008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阅读材料</a:t>
            </a:r>
            <a:r>
              <a:rPr lang="en-US" altLang="zh-CN" b="1">
                <a:solidFill>
                  <a:srgbClr val="E2008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】</a:t>
            </a:r>
            <a:r>
              <a:rPr lang="zh-CN" altLang="en-US" b="1">
                <a:solidFill>
                  <a:srgbClr val="E2008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你真正做决定了吗？</a:t>
            </a:r>
          </a:p>
        </p:txBody>
      </p:sp>
      <p:sp>
        <p:nvSpPr>
          <p:cNvPr id="8" name="Dark Gray"/>
          <p:cNvSpPr/>
          <p:nvPr/>
        </p:nvSpPr>
        <p:spPr bwMode="auto">
          <a:xfrm>
            <a:off x="1920875" y="5516563"/>
            <a:ext cx="9940925" cy="720725"/>
          </a:xfrm>
          <a:prstGeom prst="roundRect">
            <a:avLst>
              <a:gd name="adj" fmla="val 0"/>
            </a:avLst>
          </a:prstGeom>
          <a:solidFill>
            <a:schemeClr val="tx1">
              <a:lumMod val="85000"/>
              <a:lumOff val="15000"/>
            </a:scheme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lIns="216000" tIns="34292" rIns="216000" bIns="34292" anchor="ctr"/>
          <a:lstStyle/>
          <a:p>
            <a:pPr indent="457200" defTabSz="685165">
              <a:lnSpc>
                <a:spcPct val="120000"/>
              </a:lnSpc>
              <a:defRPr/>
            </a:pPr>
            <a:r>
              <a:rPr lang="zh-CN" altLang="en-US" sz="24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有些事情，你现在不做，可能，你永远都不会做了。</a:t>
            </a:r>
            <a:endParaRPr lang="en-US" sz="24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itchFamily="34" charset="-122"/>
            </a:endParaRPr>
          </a:p>
        </p:txBody>
      </p:sp>
      <p:pic>
        <p:nvPicPr>
          <p:cNvPr id="68615" name="Picture 3" descr="F:\360云盘\02-个人资料\！PPT图片及版面资源\06-PPT精选插图\03-人物\240425-12101421250676.jpg"/>
          <p:cNvPicPr>
            <a:picLocks noChangeAspect="1" noChangeArrowheads="1"/>
          </p:cNvPicPr>
          <p:nvPr/>
        </p:nvPicPr>
        <p:blipFill>
          <a:blip r:embed="rId2" cstate="print"/>
          <a:srcRect b="5061"/>
          <a:stretch>
            <a:fillRect/>
          </a:stretch>
        </p:blipFill>
        <p:spPr bwMode="auto">
          <a:xfrm>
            <a:off x="6845300" y="2276475"/>
            <a:ext cx="5016500" cy="3097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0" name="直接连接符 9"/>
          <p:cNvCxnSpPr/>
          <p:nvPr/>
        </p:nvCxnSpPr>
        <p:spPr>
          <a:xfrm>
            <a:off x="1920875" y="6278563"/>
            <a:ext cx="9940925" cy="0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TextBox 560"/>
          <p:cNvSpPr txBox="1">
            <a:spLocks noChangeArrowheads="1"/>
          </p:cNvSpPr>
          <p:nvPr/>
        </p:nvSpPr>
        <p:spPr bwMode="auto">
          <a:xfrm>
            <a:off x="9050338" y="1268413"/>
            <a:ext cx="2811462" cy="40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r"/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1.1 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执行力的研究背景</a:t>
            </a:r>
          </a:p>
        </p:txBody>
      </p:sp>
      <p:sp>
        <p:nvSpPr>
          <p:cNvPr id="6" name="Dark Gray"/>
          <p:cNvSpPr/>
          <p:nvPr/>
        </p:nvSpPr>
        <p:spPr bwMode="auto">
          <a:xfrm>
            <a:off x="6742113" y="2676525"/>
            <a:ext cx="5099050" cy="247650"/>
          </a:xfrm>
          <a:prstGeom prst="roundRect">
            <a:avLst>
              <a:gd name="adj" fmla="val 0"/>
            </a:avLst>
          </a:prstGeom>
          <a:solidFill>
            <a:srgbClr val="363535"/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lIns="68583" tIns="34292" rIns="68583" bIns="34292" anchor="ctr"/>
          <a:lstStyle/>
          <a:p>
            <a:pPr indent="457200" defTabSz="685165">
              <a:defRPr/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您是否有听过余世维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《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赢在执行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》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这门课？</a:t>
            </a:r>
            <a:endParaRPr lang="en-US" sz="14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itchFamily="34" charset="-122"/>
            </a:endParaRPr>
          </a:p>
        </p:txBody>
      </p:sp>
      <p:sp>
        <p:nvSpPr>
          <p:cNvPr id="7" name="矩形 3"/>
          <p:cNvSpPr>
            <a:spLocks noChangeArrowheads="1"/>
          </p:cNvSpPr>
          <p:nvPr/>
        </p:nvSpPr>
        <p:spPr bwMode="auto">
          <a:xfrm>
            <a:off x="6742113" y="4657725"/>
            <a:ext cx="5119687" cy="1363663"/>
          </a:xfrm>
          <a:prstGeom prst="rect">
            <a:avLst/>
          </a:prstGeom>
          <a:noFill/>
          <a:ln w="9525">
            <a:noFill/>
            <a:prstDash val="dash"/>
            <a:miter lim="800000"/>
          </a:ln>
        </p:spPr>
        <p:txBody>
          <a:bodyPr>
            <a:spAutoFit/>
          </a:bodyPr>
          <a:lstStyle/>
          <a:p>
            <a:pPr indent="457200">
              <a:lnSpc>
                <a:spcPct val="129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之后，“执行力”开始成为了非常热门的话题，并且被很多企业所津津乐道。大家都希望通过对执行力的倡导，来提升本企业的执行力。</a:t>
            </a:r>
            <a:r>
              <a:rPr lang="zh-CN" altLang="en-US" sz="1600" b="1" dirty="0">
                <a:solidFill>
                  <a:srgbClr val="E200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余世维的</a:t>
            </a:r>
            <a:r>
              <a:rPr lang="en-US" altLang="zh-CN" sz="1600" b="1" dirty="0">
                <a:solidFill>
                  <a:srgbClr val="E200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1600" b="1" dirty="0">
                <a:solidFill>
                  <a:srgbClr val="E200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赢在执行</a:t>
            </a:r>
            <a:r>
              <a:rPr lang="en-US" altLang="zh-CN" sz="1600" b="1" dirty="0">
                <a:solidFill>
                  <a:srgbClr val="E200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1600" b="1" dirty="0">
                <a:solidFill>
                  <a:srgbClr val="E200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课程一度非常火爆，至今热力不减。</a:t>
            </a:r>
          </a:p>
        </p:txBody>
      </p:sp>
      <p:sp>
        <p:nvSpPr>
          <p:cNvPr id="9" name="矩形 3"/>
          <p:cNvSpPr>
            <a:spLocks noChangeArrowheads="1"/>
          </p:cNvSpPr>
          <p:nvPr/>
        </p:nvSpPr>
        <p:spPr bwMode="auto">
          <a:xfrm>
            <a:off x="6742113" y="3068638"/>
            <a:ext cx="5119687" cy="1363662"/>
          </a:xfrm>
          <a:prstGeom prst="rect">
            <a:avLst/>
          </a:prstGeom>
          <a:noFill/>
          <a:ln w="9525">
            <a:noFill/>
            <a:prstDash val="dash"/>
            <a:miter lim="800000"/>
          </a:ln>
        </p:spPr>
        <p:txBody>
          <a:bodyPr>
            <a:spAutoFit/>
          </a:bodyPr>
          <a:lstStyle/>
          <a:p>
            <a:pPr indent="457200">
              <a:lnSpc>
                <a:spcPct val="129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执行力的研究，先起源于公共管理领域，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2002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年，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Larry </a:t>
            </a:r>
            <a:r>
              <a:rPr lang="en-US" altLang="zh-CN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Bossidy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与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Ram </a:t>
            </a:r>
            <a:r>
              <a:rPr lang="en-US" altLang="zh-CN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Charan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所著的</a:t>
            </a:r>
            <a:r>
              <a:rPr lang="en-US" altLang="zh-CN" sz="1600" b="1" dirty="0">
                <a:solidFill>
                  <a:srgbClr val="E200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1600" b="1" dirty="0">
                <a:solidFill>
                  <a:srgbClr val="E200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执行</a:t>
            </a:r>
            <a:r>
              <a:rPr lang="en-US" altLang="zh-CN" sz="1600" b="1" dirty="0">
                <a:solidFill>
                  <a:srgbClr val="E200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1600" b="1" dirty="0">
                <a:solidFill>
                  <a:srgbClr val="E200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如何完成任务的学问</a:t>
            </a:r>
            <a:r>
              <a:rPr lang="en-US" altLang="zh-CN" sz="1600" b="1" dirty="0">
                <a:solidFill>
                  <a:srgbClr val="E200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一举夺下该年度亚马逊商业图书销量第一的宝座。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TextBox 560"/>
          <p:cNvSpPr txBox="1">
            <a:spLocks noChangeArrowheads="1"/>
          </p:cNvSpPr>
          <p:nvPr/>
        </p:nvSpPr>
        <p:spPr bwMode="auto">
          <a:xfrm>
            <a:off x="6818313" y="1268413"/>
            <a:ext cx="5043487" cy="40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r"/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4.1 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执行开始前：决心第一，成败第二</a:t>
            </a:r>
          </a:p>
        </p:txBody>
      </p:sp>
      <p:sp>
        <p:nvSpPr>
          <p:cNvPr id="11" name="矩形 3"/>
          <p:cNvSpPr>
            <a:spLocks noChangeArrowheads="1"/>
          </p:cNvSpPr>
          <p:nvPr/>
        </p:nvSpPr>
        <p:spPr bwMode="auto">
          <a:xfrm>
            <a:off x="1849438" y="4991100"/>
            <a:ext cx="4989512" cy="1014413"/>
          </a:xfrm>
          <a:prstGeom prst="rect">
            <a:avLst/>
          </a:prstGeom>
          <a:noFill/>
          <a:ln w="9525">
            <a:noFill/>
            <a:prstDash val="dash"/>
            <a:miter lim="800000"/>
          </a:ln>
        </p:spPr>
        <p:txBody>
          <a:bodyPr>
            <a:spAutoFit/>
          </a:bodyPr>
          <a:lstStyle/>
          <a:p>
            <a:pPr indent="457200">
              <a:lnSpc>
                <a:spcPct val="129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如果已在执行阶段，还在想是不是应该做，这时执行就会有问题！如果不想做事的话，任何人都可以找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个理由来不做。</a:t>
            </a:r>
          </a:p>
        </p:txBody>
      </p:sp>
      <p:sp>
        <p:nvSpPr>
          <p:cNvPr id="12" name="矩形 3"/>
          <p:cNvSpPr>
            <a:spLocks noChangeArrowheads="1"/>
          </p:cNvSpPr>
          <p:nvPr/>
        </p:nvSpPr>
        <p:spPr bwMode="auto">
          <a:xfrm>
            <a:off x="7054850" y="4975225"/>
            <a:ext cx="4987925" cy="1046163"/>
          </a:xfrm>
          <a:prstGeom prst="rect">
            <a:avLst/>
          </a:prstGeom>
          <a:noFill/>
          <a:ln w="9525">
            <a:noFill/>
            <a:prstDash val="dash"/>
            <a:miter lim="800000"/>
          </a:ln>
        </p:spPr>
        <p:txBody>
          <a:bodyPr>
            <a:spAutoFit/>
          </a:bodyPr>
          <a:lstStyle/>
          <a:p>
            <a:pPr indent="457200">
              <a:lnSpc>
                <a:spcPct val="129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这个时候只有一样东西发生作用，那就是你有没有决心！执行的关键是建立必胜的信心和决心，</a:t>
            </a:r>
            <a:r>
              <a:rPr lang="zh-CN" altLang="en-US" sz="1600" b="1" dirty="0">
                <a:solidFill>
                  <a:srgbClr val="FB002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任何事，只要你认为做不成，那成功的概率就是零！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6913563" y="4991100"/>
            <a:ext cx="0" cy="1030288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9637" name="Picture 2" descr="F:\360云盘\02-个人资料\！PPT图片及版面资源\06-PPT精选插图\03-人物\219049-1209211120398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98650" y="2082800"/>
            <a:ext cx="4991100" cy="271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9638" name="Picture 3" descr="F:\360云盘\02-个人资料\！PPT图片及版面资源\06-PPT精选插图\02-商务\255227C6520111AB6022ACA8730ADBC8.jpg"/>
          <p:cNvPicPr>
            <a:picLocks noChangeAspect="1" noChangeArrowheads="1"/>
          </p:cNvPicPr>
          <p:nvPr/>
        </p:nvPicPr>
        <p:blipFill>
          <a:blip r:embed="rId3" cstate="print"/>
          <a:srcRect t="10208" b="6754"/>
          <a:stretch>
            <a:fillRect/>
          </a:stretch>
        </p:blipFill>
        <p:spPr bwMode="auto">
          <a:xfrm>
            <a:off x="6956425" y="2082800"/>
            <a:ext cx="4902200" cy="271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7" name="TextBox 560"/>
          <p:cNvSpPr txBox="1">
            <a:spLocks noChangeArrowheads="1"/>
          </p:cNvSpPr>
          <p:nvPr/>
        </p:nvSpPr>
        <p:spPr bwMode="auto">
          <a:xfrm>
            <a:off x="6818313" y="1268413"/>
            <a:ext cx="5043487" cy="40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r"/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4.1 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执行开始前：决心第一，成败第二</a:t>
            </a:r>
          </a:p>
        </p:txBody>
      </p:sp>
      <p:sp>
        <p:nvSpPr>
          <p:cNvPr id="5" name="矩形 3"/>
          <p:cNvSpPr>
            <a:spLocks noChangeArrowheads="1"/>
          </p:cNvSpPr>
          <p:nvPr/>
        </p:nvSpPr>
        <p:spPr bwMode="auto">
          <a:xfrm>
            <a:off x="6856413" y="4329113"/>
            <a:ext cx="4989512" cy="1331912"/>
          </a:xfrm>
          <a:prstGeom prst="rect">
            <a:avLst/>
          </a:prstGeom>
          <a:noFill/>
          <a:ln w="9525">
            <a:noFill/>
            <a:prstDash val="dash"/>
            <a:miter lim="800000"/>
          </a:ln>
        </p:spPr>
        <p:txBody>
          <a:bodyPr>
            <a:spAutoFit/>
          </a:bodyPr>
          <a:lstStyle/>
          <a:p>
            <a:pPr indent="457200">
              <a:lnSpc>
                <a:spcPct val="129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不要错过今天，将一星期前、一个月前、一年前的害怕、怯懦、毁灭信心的思想从你心中除去，今天是你充满信心，永远摈弃害怕的日子，你今天才会充满信心地行动！这就是支撑我每天走向成功的秘密。</a:t>
            </a:r>
            <a:endParaRPr lang="zh-CN" altLang="en-US" sz="1600" b="1" dirty="0">
              <a:solidFill>
                <a:srgbClr val="E2008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3"/>
          <p:cNvSpPr>
            <a:spLocks noChangeArrowheads="1"/>
          </p:cNvSpPr>
          <p:nvPr/>
        </p:nvSpPr>
        <p:spPr bwMode="auto">
          <a:xfrm>
            <a:off x="6856413" y="3068638"/>
            <a:ext cx="4989512" cy="1046162"/>
          </a:xfrm>
          <a:prstGeom prst="rect">
            <a:avLst/>
          </a:prstGeom>
          <a:noFill/>
          <a:ln w="9525">
            <a:noFill/>
            <a:prstDash val="dash"/>
            <a:miter lim="800000"/>
          </a:ln>
        </p:spPr>
        <p:txBody>
          <a:bodyPr>
            <a:spAutoFit/>
          </a:bodyPr>
          <a:lstStyle/>
          <a:p>
            <a:pPr indent="457200">
              <a:lnSpc>
                <a:spcPct val="129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建立你的决心！不能再有“以后再做”的事发生，因为根本没有明天再做这回事。</a:t>
            </a: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今天不是决定你明天做什么，而是决定你明天成为什么。</a:t>
            </a:r>
          </a:p>
        </p:txBody>
      </p:sp>
      <p:sp>
        <p:nvSpPr>
          <p:cNvPr id="7" name="Dark Gray"/>
          <p:cNvSpPr/>
          <p:nvPr/>
        </p:nvSpPr>
        <p:spPr bwMode="auto">
          <a:xfrm>
            <a:off x="6848475" y="5805488"/>
            <a:ext cx="4989513" cy="252412"/>
          </a:xfrm>
          <a:prstGeom prst="roundRect">
            <a:avLst>
              <a:gd name="adj" fmla="val 0"/>
            </a:avLst>
          </a:prstGeom>
          <a:solidFill>
            <a:schemeClr val="tx1">
              <a:lumMod val="85000"/>
              <a:lumOff val="15000"/>
            </a:scheme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lIns="216000" tIns="34292" rIns="216000" bIns="34292" anchor="ctr"/>
          <a:lstStyle/>
          <a:p>
            <a:pPr indent="360045" algn="r" defTabSz="685165">
              <a:lnSpc>
                <a:spcPct val="120000"/>
              </a:lnSpc>
              <a:defRPr/>
            </a:pP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乔伊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古拉德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6850063" y="2852738"/>
            <a:ext cx="4986337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0662" name="Picture 4" descr="F:\360云盘\02-个人资料\！PPT图片及版面资源\06-PPT精选插图\03-人物\2012020816581075107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49438" y="2852738"/>
            <a:ext cx="4811712" cy="3205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1" name="TextBox 560"/>
          <p:cNvSpPr txBox="1">
            <a:spLocks noChangeArrowheads="1"/>
          </p:cNvSpPr>
          <p:nvPr/>
        </p:nvSpPr>
        <p:spPr bwMode="auto">
          <a:xfrm>
            <a:off x="6818313" y="1268413"/>
            <a:ext cx="5043487" cy="40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r"/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4.2 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执行过程中：速度第一，完美第二</a:t>
            </a:r>
          </a:p>
        </p:txBody>
      </p:sp>
      <p:sp>
        <p:nvSpPr>
          <p:cNvPr id="5" name="矩形 3"/>
          <p:cNvSpPr>
            <a:spLocks noChangeArrowheads="1"/>
          </p:cNvSpPr>
          <p:nvPr/>
        </p:nvSpPr>
        <p:spPr bwMode="auto">
          <a:xfrm>
            <a:off x="6856413" y="4443413"/>
            <a:ext cx="4989512" cy="1681162"/>
          </a:xfrm>
          <a:prstGeom prst="rect">
            <a:avLst/>
          </a:prstGeom>
          <a:noFill/>
          <a:ln w="9525">
            <a:noFill/>
            <a:prstDash val="dash"/>
            <a:miter lim="800000"/>
          </a:ln>
        </p:spPr>
        <p:txBody>
          <a:bodyPr>
            <a:spAutoFit/>
          </a:bodyPr>
          <a:lstStyle/>
          <a:p>
            <a:pPr indent="457200">
              <a:lnSpc>
                <a:spcPct val="129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竞技场上，一个出拳速度快的小个子一定能够击败动作迟缓的大块头，快如闪电，就会瞬间爆发惊人的力量。所有的经济组织无不追求“更高、更快、更强”，它不仅是奥运会的著名格言，也是企业运行的不二法则，</a:t>
            </a:r>
            <a:r>
              <a:rPr lang="zh-CN" altLang="en-US" sz="1600" b="1" dirty="0">
                <a:solidFill>
                  <a:srgbClr val="E200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企业永远喜欢有速度的人。</a:t>
            </a:r>
          </a:p>
        </p:txBody>
      </p:sp>
      <p:sp>
        <p:nvSpPr>
          <p:cNvPr id="6" name="矩形 3"/>
          <p:cNvSpPr>
            <a:spLocks noChangeArrowheads="1"/>
          </p:cNvSpPr>
          <p:nvPr/>
        </p:nvSpPr>
        <p:spPr bwMode="auto">
          <a:xfrm>
            <a:off x="6856413" y="3032125"/>
            <a:ext cx="4989512" cy="1333500"/>
          </a:xfrm>
          <a:prstGeom prst="rect">
            <a:avLst/>
          </a:prstGeom>
          <a:noFill/>
          <a:ln w="9525">
            <a:noFill/>
            <a:prstDash val="dash"/>
            <a:miter lim="800000"/>
          </a:ln>
        </p:spPr>
        <p:txBody>
          <a:bodyPr>
            <a:spAutoFit/>
          </a:bodyPr>
          <a:lstStyle/>
          <a:p>
            <a:pPr indent="457200">
              <a:lnSpc>
                <a:spcPct val="129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“速度第一，完美第二”，是因为完成比完美更重要，而不能因为一味地追求完美，而导致迟迟不能完成任务或严重降低了完成任务的速度。现在不是大鱼吃小鱼的时代，而是快鱼吃慢鱼的时代。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6923088" y="2924175"/>
            <a:ext cx="4862512" cy="0"/>
          </a:xfrm>
          <a:prstGeom prst="line">
            <a:avLst/>
          </a:prstGeom>
          <a:ln w="762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1892300" y="6034088"/>
            <a:ext cx="4781550" cy="0"/>
          </a:xfrm>
          <a:prstGeom prst="line">
            <a:avLst/>
          </a:prstGeom>
          <a:ln w="762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1686" name="Picture 2" descr="F:\360云盘\02-个人资料\！PPT图片及版面资源\06-PPT精选插图\03-人物\Business_People_011_1024x683.jpg"/>
          <p:cNvPicPr>
            <a:picLocks noChangeAspect="1" noChangeArrowheads="1"/>
          </p:cNvPicPr>
          <p:nvPr/>
        </p:nvPicPr>
        <p:blipFill>
          <a:blip r:embed="rId2" cstate="print"/>
          <a:srcRect b="5150"/>
          <a:stretch>
            <a:fillRect/>
          </a:stretch>
        </p:blipFill>
        <p:spPr bwMode="auto">
          <a:xfrm>
            <a:off x="1892300" y="2924175"/>
            <a:ext cx="4781550" cy="302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TextBox 560"/>
          <p:cNvSpPr txBox="1">
            <a:spLocks noChangeArrowheads="1"/>
          </p:cNvSpPr>
          <p:nvPr/>
        </p:nvSpPr>
        <p:spPr bwMode="auto">
          <a:xfrm>
            <a:off x="6818313" y="1268413"/>
            <a:ext cx="5043487" cy="40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r"/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4.3 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执行结束后：结果第一，理由第二</a:t>
            </a:r>
          </a:p>
        </p:txBody>
      </p:sp>
      <p:cxnSp>
        <p:nvCxnSpPr>
          <p:cNvPr id="10" name="直接连接符 9"/>
          <p:cNvCxnSpPr/>
          <p:nvPr/>
        </p:nvCxnSpPr>
        <p:spPr>
          <a:xfrm>
            <a:off x="1849438" y="2501900"/>
            <a:ext cx="4824412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707" name="TextBox 560"/>
          <p:cNvSpPr txBox="1">
            <a:spLocks noChangeArrowheads="1"/>
          </p:cNvSpPr>
          <p:nvPr/>
        </p:nvSpPr>
        <p:spPr bwMode="auto">
          <a:xfrm>
            <a:off x="1849438" y="2133600"/>
            <a:ext cx="4176712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b="1">
                <a:solidFill>
                  <a:srgbClr val="E2008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</a:t>
            </a:r>
            <a:r>
              <a:rPr lang="zh-CN" altLang="en-US" b="1">
                <a:solidFill>
                  <a:srgbClr val="E2008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联邦快递</a:t>
            </a:r>
            <a:r>
              <a:rPr lang="en-US" altLang="zh-CN" b="1">
                <a:solidFill>
                  <a:srgbClr val="E2008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——</a:t>
            </a:r>
            <a:r>
              <a:rPr lang="zh-CN" altLang="en-US" b="1">
                <a:solidFill>
                  <a:srgbClr val="E2008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把客户所托变成使命</a:t>
            </a:r>
            <a:r>
              <a:rPr lang="en-US" altLang="zh-CN" b="1">
                <a:solidFill>
                  <a:srgbClr val="E2008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】</a:t>
            </a:r>
            <a:endParaRPr lang="zh-CN" altLang="en-US" b="1">
              <a:solidFill>
                <a:srgbClr val="E20084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2" name="矩形 3"/>
          <p:cNvSpPr>
            <a:spLocks noChangeArrowheads="1"/>
          </p:cNvSpPr>
          <p:nvPr/>
        </p:nvSpPr>
        <p:spPr bwMode="auto">
          <a:xfrm>
            <a:off x="1776413" y="2708275"/>
            <a:ext cx="4989512" cy="1968500"/>
          </a:xfrm>
          <a:prstGeom prst="rect">
            <a:avLst/>
          </a:prstGeom>
          <a:noFill/>
          <a:ln w="9525">
            <a:noFill/>
            <a:prstDash val="dash"/>
            <a:miter lim="800000"/>
          </a:ln>
        </p:spPr>
        <p:txBody>
          <a:bodyPr>
            <a:spAutoFit/>
          </a:bodyPr>
          <a:lstStyle/>
          <a:p>
            <a:pPr indent="457200">
              <a:lnSpc>
                <a:spcPct val="129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2000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初，“象神”台风袭击台湾，带来大暴雨，基隆河水位暴涨，新店、文山及瑞芳地区几乎成了一片汪洋，最严重的汐止地区还出现两层楼高的严重积水，有不少人因此溺毙，台湾全省道路也出现多处塌方，再加上泥石流夹击，电力、电信系统严重受损，台湾地区笼罩在一片凄风苦雨中。</a:t>
            </a:r>
          </a:p>
        </p:txBody>
      </p:sp>
      <p:cxnSp>
        <p:nvCxnSpPr>
          <p:cNvPr id="13" name="直接连接符 12"/>
          <p:cNvCxnSpPr/>
          <p:nvPr/>
        </p:nvCxnSpPr>
        <p:spPr>
          <a:xfrm flipV="1">
            <a:off x="6784975" y="2514600"/>
            <a:ext cx="0" cy="3532188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3"/>
          <p:cNvSpPr>
            <a:spLocks noChangeArrowheads="1"/>
          </p:cNvSpPr>
          <p:nvPr/>
        </p:nvSpPr>
        <p:spPr bwMode="auto">
          <a:xfrm>
            <a:off x="1776413" y="4933950"/>
            <a:ext cx="4989512" cy="1016000"/>
          </a:xfrm>
          <a:prstGeom prst="rect">
            <a:avLst/>
          </a:prstGeom>
          <a:noFill/>
          <a:ln w="9525">
            <a:noFill/>
            <a:prstDash val="dash"/>
            <a:miter lim="800000"/>
          </a:ln>
        </p:spPr>
        <p:txBody>
          <a:bodyPr>
            <a:spAutoFit/>
          </a:bodyPr>
          <a:lstStyle/>
          <a:p>
            <a:pPr indent="457200">
              <a:lnSpc>
                <a:spcPct val="129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虽然其它的货运快递业者都已停止递送，但联邦快递没有宣布停止服务，所有一线的员工都坚守在岗位上，丝毫不敢懈怠。</a:t>
            </a:r>
          </a:p>
        </p:txBody>
      </p:sp>
      <p:sp>
        <p:nvSpPr>
          <p:cNvPr id="17" name="矩形 3"/>
          <p:cNvSpPr>
            <a:spLocks noChangeArrowheads="1"/>
          </p:cNvSpPr>
          <p:nvPr/>
        </p:nvSpPr>
        <p:spPr bwMode="auto">
          <a:xfrm>
            <a:off x="6856413" y="4149725"/>
            <a:ext cx="4989512" cy="1997075"/>
          </a:xfrm>
          <a:prstGeom prst="rect">
            <a:avLst/>
          </a:prstGeom>
          <a:noFill/>
          <a:ln w="9525">
            <a:noFill/>
            <a:prstDash val="dash"/>
            <a:miter lim="800000"/>
          </a:ln>
        </p:spPr>
        <p:txBody>
          <a:bodyPr>
            <a:spAutoFit/>
          </a:bodyPr>
          <a:lstStyle/>
          <a:p>
            <a:pPr indent="457200">
              <a:lnSpc>
                <a:spcPct val="129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当客户开门的一刹那，看到的是全身滴着水，满脸笑容的刘天一。那时客户的表情只能用‘除了惊讶，还是惊讶’来形容，因为没有人会想到，台风天还能准时收到货。虽然，冒着风雨送货最后只换来一句简单的“谢谢”，不过刘天一依旧笑容满面地表示，“</a:t>
            </a:r>
            <a:r>
              <a:rPr lang="zh-CN" altLang="en-US" sz="1600" b="1" dirty="0">
                <a:solidFill>
                  <a:srgbClr val="E200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但是我相信，他们将成为我们一辈子的客户。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endParaRPr lang="zh-CN" altLang="en-US" sz="1600" b="1" dirty="0">
              <a:solidFill>
                <a:srgbClr val="E2008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3"/>
          <p:cNvSpPr>
            <a:spLocks noChangeArrowheads="1"/>
          </p:cNvSpPr>
          <p:nvPr/>
        </p:nvSpPr>
        <p:spPr bwMode="auto">
          <a:xfrm>
            <a:off x="6856413" y="2708275"/>
            <a:ext cx="4989512" cy="1333500"/>
          </a:xfrm>
          <a:prstGeom prst="rect">
            <a:avLst/>
          </a:prstGeom>
          <a:noFill/>
          <a:ln w="9525">
            <a:noFill/>
            <a:prstDash val="dash"/>
            <a:miter lim="800000"/>
          </a:ln>
        </p:spPr>
        <p:txBody>
          <a:bodyPr>
            <a:spAutoFit/>
          </a:bodyPr>
          <a:lstStyle/>
          <a:p>
            <a:pPr indent="457200">
              <a:lnSpc>
                <a:spcPct val="129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在四处都有积水的情况下，送信当然是一件十分危险的任务，刘天一回想，“当时完全没有考虑危不危险、辛不辛苦，心里只想着公司的精神是‘使命必达’，无论如何也得把货送到。</a:t>
            </a:r>
          </a:p>
        </p:txBody>
      </p:sp>
      <p:cxnSp>
        <p:nvCxnSpPr>
          <p:cNvPr id="19" name="直接连接符 18"/>
          <p:cNvCxnSpPr/>
          <p:nvPr/>
        </p:nvCxnSpPr>
        <p:spPr>
          <a:xfrm>
            <a:off x="6923088" y="2565400"/>
            <a:ext cx="4862512" cy="0"/>
          </a:xfrm>
          <a:prstGeom prst="line">
            <a:avLst/>
          </a:prstGeom>
          <a:ln w="762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1892300" y="6034088"/>
            <a:ext cx="4781550" cy="0"/>
          </a:xfrm>
          <a:prstGeom prst="line">
            <a:avLst/>
          </a:prstGeom>
          <a:ln w="762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2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  <p:bldP spid="17" grpId="0"/>
      <p:bldP spid="18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29" name="TextBox 560"/>
          <p:cNvSpPr txBox="1">
            <a:spLocks noChangeArrowheads="1"/>
          </p:cNvSpPr>
          <p:nvPr/>
        </p:nvSpPr>
        <p:spPr bwMode="auto">
          <a:xfrm>
            <a:off x="6818313" y="1268413"/>
            <a:ext cx="5043487" cy="40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r"/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4.3 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执行结束后：结果第一，理由第二</a:t>
            </a:r>
          </a:p>
        </p:txBody>
      </p:sp>
      <p:cxnSp>
        <p:nvCxnSpPr>
          <p:cNvPr id="25" name="直接连接符 24"/>
          <p:cNvCxnSpPr/>
          <p:nvPr/>
        </p:nvCxnSpPr>
        <p:spPr>
          <a:xfrm>
            <a:off x="1920875" y="2781300"/>
            <a:ext cx="4752975" cy="0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矩形 3"/>
          <p:cNvSpPr>
            <a:spLocks noChangeArrowheads="1"/>
          </p:cNvSpPr>
          <p:nvPr/>
        </p:nvSpPr>
        <p:spPr bwMode="auto">
          <a:xfrm>
            <a:off x="1828800" y="2852738"/>
            <a:ext cx="4989513" cy="1331912"/>
          </a:xfrm>
          <a:prstGeom prst="rect">
            <a:avLst/>
          </a:prstGeom>
          <a:noFill/>
          <a:ln w="9525">
            <a:noFill/>
            <a:prstDash val="dash"/>
            <a:miter lim="800000"/>
          </a:ln>
        </p:spPr>
        <p:txBody>
          <a:bodyPr>
            <a:spAutoFit/>
          </a:bodyPr>
          <a:lstStyle/>
          <a:p>
            <a:pPr indent="457200">
              <a:lnSpc>
                <a:spcPct val="129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我们从不相信信誓旦旦，从不相信别人的承诺，我们只相信已经发生的事实，只关心正在发生的事实和数据。不管白猫黑猫，会抓老鼠的就是好猫！不要总是首先想到给自己开脱，总是先找一堆借口和理由。</a:t>
            </a:r>
          </a:p>
        </p:txBody>
      </p:sp>
      <p:sp>
        <p:nvSpPr>
          <p:cNvPr id="27" name="矩形 3"/>
          <p:cNvSpPr>
            <a:spLocks noChangeArrowheads="1"/>
          </p:cNvSpPr>
          <p:nvPr/>
        </p:nvSpPr>
        <p:spPr bwMode="auto">
          <a:xfrm>
            <a:off x="1828800" y="4292600"/>
            <a:ext cx="4989513" cy="1681163"/>
          </a:xfrm>
          <a:prstGeom prst="rect">
            <a:avLst/>
          </a:prstGeom>
          <a:noFill/>
          <a:ln w="9525">
            <a:noFill/>
            <a:prstDash val="dash"/>
            <a:miter lim="800000"/>
          </a:ln>
        </p:spPr>
        <p:txBody>
          <a:bodyPr>
            <a:spAutoFit/>
          </a:bodyPr>
          <a:lstStyle/>
          <a:p>
            <a:pPr indent="457200">
              <a:lnSpc>
                <a:spcPct val="129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zh-CN" altLang="en-US" sz="1600" b="1" dirty="0">
                <a:solidFill>
                  <a:srgbClr val="E200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眼中有结果，就不会有困难，眼中有困难，就不会有结果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1600" b="1" dirty="0">
                <a:solidFill>
                  <a:srgbClr val="E200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结果和困难是跷跷板上的两极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。我们是靠结果生存，我们不能靠理由生存，没有结果，我们就不能生存，这是硬道理！所以，在执行过程中，多想办法，少想借口。</a:t>
            </a:r>
          </a:p>
        </p:txBody>
      </p:sp>
      <p:cxnSp>
        <p:nvCxnSpPr>
          <p:cNvPr id="28" name="直接连接符 27"/>
          <p:cNvCxnSpPr/>
          <p:nvPr/>
        </p:nvCxnSpPr>
        <p:spPr>
          <a:xfrm>
            <a:off x="1892300" y="6034088"/>
            <a:ext cx="4781550" cy="0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3734" name="Picture 3" descr="F:\360云盘\02-个人资料\！PPT图片及版面资源\06-PPT精选插图\03-人物\189074-1206091432009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88175" y="2781300"/>
            <a:ext cx="4797425" cy="3252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2" descr="C:\Documents and Settings\tdz\桌面\新建文件夹\为高手鼓掌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375" y="4637088"/>
            <a:ext cx="2908300" cy="1817687"/>
          </a:xfrm>
          <a:prstGeom prst="rect">
            <a:avLst/>
          </a:prstGeom>
          <a:noFill/>
          <a:ln w="28575">
            <a:solidFill>
              <a:srgbClr val="E20084"/>
            </a:solidFill>
            <a:miter lim="800000"/>
            <a:headEnd/>
            <a:tailEnd/>
          </a:ln>
        </p:spPr>
      </p:pic>
      <p:pic>
        <p:nvPicPr>
          <p:cNvPr id="21" name="Picture 3" descr="C:\Documents and Settings\tdz\桌面\新建文件夹\2012128173230492030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25788" y="4637088"/>
            <a:ext cx="2908300" cy="1817687"/>
          </a:xfrm>
          <a:prstGeom prst="rect">
            <a:avLst/>
          </a:prstGeom>
          <a:noFill/>
          <a:ln w="28575">
            <a:solidFill>
              <a:srgbClr val="E20084"/>
            </a:solidFill>
            <a:miter lim="800000"/>
            <a:headEnd/>
            <a:tailEnd/>
          </a:ln>
        </p:spPr>
      </p:pic>
      <p:pic>
        <p:nvPicPr>
          <p:cNvPr id="22" name="Picture 4" descr="C:\Documents and Settings\tdz\桌面\新建文件夹\201251185537155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54738" y="4637088"/>
            <a:ext cx="2908300" cy="1817687"/>
          </a:xfrm>
          <a:prstGeom prst="rect">
            <a:avLst/>
          </a:prstGeom>
          <a:noFill/>
          <a:ln w="28575">
            <a:solidFill>
              <a:srgbClr val="FB0024"/>
            </a:solidFill>
            <a:miter lim="800000"/>
            <a:headEnd/>
            <a:tailEnd/>
          </a:ln>
        </p:spPr>
      </p:pic>
      <p:sp>
        <p:nvSpPr>
          <p:cNvPr id="74756" name="Oval 60">
            <a:hlinkClick r:id="rId5"/>
          </p:cNvPr>
          <p:cNvSpPr>
            <a:spLocks noChangeArrowheads="1"/>
          </p:cNvSpPr>
          <p:nvPr/>
        </p:nvSpPr>
        <p:spPr bwMode="auto">
          <a:xfrm>
            <a:off x="5965825" y="2757488"/>
            <a:ext cx="444500" cy="523875"/>
          </a:xfrm>
          <a:prstGeom prst="ellipse">
            <a:avLst/>
          </a:prstGeom>
          <a:solidFill>
            <a:srgbClr val="0079C5">
              <a:alpha val="0"/>
            </a:srgbClr>
          </a:solidFill>
          <a:ln w="33338">
            <a:noFill/>
            <a:miter lim="800000"/>
          </a:ln>
        </p:spPr>
        <p:txBody>
          <a:bodyPr lIns="91417" tIns="45708" rIns="91417" bIns="45708"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4757" name="Oval 61">
            <a:hlinkClick r:id="rId6"/>
          </p:cNvPr>
          <p:cNvSpPr>
            <a:spLocks noChangeArrowheads="1"/>
          </p:cNvSpPr>
          <p:nvPr/>
        </p:nvSpPr>
        <p:spPr bwMode="auto">
          <a:xfrm>
            <a:off x="5978525" y="3567113"/>
            <a:ext cx="419100" cy="520700"/>
          </a:xfrm>
          <a:prstGeom prst="ellipse">
            <a:avLst/>
          </a:prstGeom>
          <a:solidFill>
            <a:srgbClr val="0079C5">
              <a:alpha val="0"/>
            </a:srgbClr>
          </a:solidFill>
          <a:ln w="33338">
            <a:noFill/>
            <a:miter lim="800000"/>
          </a:ln>
        </p:spPr>
        <p:txBody>
          <a:bodyPr lIns="91417" tIns="45708" rIns="91417" bIns="45708"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6" name="矩形​​ 5"/>
          <p:cNvSpPr>
            <a:spLocks noChangeArrowheads="1"/>
          </p:cNvSpPr>
          <p:nvPr/>
        </p:nvSpPr>
        <p:spPr bwMode="auto">
          <a:xfrm>
            <a:off x="0" y="404813"/>
            <a:ext cx="12187238" cy="4081462"/>
          </a:xfrm>
          <a:prstGeom prst="rect">
            <a:avLst/>
          </a:prstGeom>
          <a:gradFill>
            <a:gsLst>
              <a:gs pos="0">
                <a:srgbClr val="E20084"/>
              </a:gs>
              <a:gs pos="100000">
                <a:srgbClr val="FB0024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zh-CN" dirty="0">
              <a:sym typeface="Arial" panose="020B0604020202020204" pitchFamily="34" charset="0"/>
            </a:endParaRPr>
          </a:p>
        </p:txBody>
      </p:sp>
      <p:sp>
        <p:nvSpPr>
          <p:cNvPr id="28" name="Line 33"/>
          <p:cNvSpPr>
            <a:spLocks noChangeShapeType="1"/>
          </p:cNvSpPr>
          <p:nvPr/>
        </p:nvSpPr>
        <p:spPr bwMode="auto">
          <a:xfrm flipV="1">
            <a:off x="6186488" y="1671638"/>
            <a:ext cx="1587" cy="2700337"/>
          </a:xfrm>
          <a:prstGeom prst="line">
            <a:avLst/>
          </a:prstGeom>
          <a:noFill/>
          <a:ln w="33338">
            <a:solidFill>
              <a:srgbClr val="FFFFFF"/>
            </a:solidFill>
            <a:miter lim="800000"/>
          </a:ln>
        </p:spPr>
        <p:txBody>
          <a:bodyPr lIns="91417" tIns="45708" rIns="91417" bIns="45708"/>
          <a:lstStyle/>
          <a:p>
            <a:endParaRPr lang="zh-CN" altLang="en-US"/>
          </a:p>
        </p:txBody>
      </p:sp>
      <p:sp>
        <p:nvSpPr>
          <p:cNvPr id="29" name="Line 5"/>
          <p:cNvSpPr>
            <a:spLocks noChangeShapeType="1"/>
          </p:cNvSpPr>
          <p:nvPr/>
        </p:nvSpPr>
        <p:spPr bwMode="auto">
          <a:xfrm>
            <a:off x="0" y="3914775"/>
            <a:ext cx="1922463" cy="14288"/>
          </a:xfrm>
          <a:prstGeom prst="line">
            <a:avLst/>
          </a:prstGeom>
          <a:noFill/>
          <a:ln w="33338">
            <a:solidFill>
              <a:srgbClr val="FFFFFF"/>
            </a:solidFill>
            <a:miter lim="800000"/>
          </a:ln>
        </p:spPr>
        <p:txBody>
          <a:bodyPr lIns="91417" tIns="45708" rIns="91417" bIns="45708"/>
          <a:lstStyle/>
          <a:p>
            <a:endParaRPr lang="zh-CN" altLang="en-US"/>
          </a:p>
        </p:txBody>
      </p:sp>
      <p:sp>
        <p:nvSpPr>
          <p:cNvPr id="31" name="Line 19"/>
          <p:cNvSpPr>
            <a:spLocks noChangeShapeType="1"/>
          </p:cNvSpPr>
          <p:nvPr/>
        </p:nvSpPr>
        <p:spPr bwMode="auto">
          <a:xfrm flipH="1">
            <a:off x="1922463" y="2741613"/>
            <a:ext cx="200025" cy="1187450"/>
          </a:xfrm>
          <a:prstGeom prst="line">
            <a:avLst/>
          </a:prstGeom>
          <a:noFill/>
          <a:ln w="33338">
            <a:solidFill>
              <a:schemeClr val="bg1"/>
            </a:solidFill>
            <a:miter lim="800000"/>
          </a:ln>
        </p:spPr>
        <p:txBody>
          <a:bodyPr lIns="91417" tIns="45708" rIns="91417" bIns="45708"/>
          <a:lstStyle/>
          <a:p>
            <a:endParaRPr lang="zh-CN" altLang="en-US"/>
          </a:p>
        </p:txBody>
      </p:sp>
      <p:sp>
        <p:nvSpPr>
          <p:cNvPr id="32" name="Line 21"/>
          <p:cNvSpPr>
            <a:spLocks noChangeShapeType="1"/>
          </p:cNvSpPr>
          <p:nvPr/>
        </p:nvSpPr>
        <p:spPr bwMode="auto">
          <a:xfrm>
            <a:off x="3135313" y="2562225"/>
            <a:ext cx="7937" cy="1806575"/>
          </a:xfrm>
          <a:prstGeom prst="line">
            <a:avLst/>
          </a:prstGeom>
          <a:noFill/>
          <a:ln w="33338">
            <a:solidFill>
              <a:schemeClr val="bg1"/>
            </a:solidFill>
            <a:miter lim="800000"/>
          </a:ln>
        </p:spPr>
        <p:txBody>
          <a:bodyPr lIns="91417" tIns="45708" rIns="91417" bIns="45708"/>
          <a:lstStyle/>
          <a:p>
            <a:endParaRPr lang="zh-CN" altLang="en-US"/>
          </a:p>
        </p:txBody>
      </p:sp>
      <p:sp>
        <p:nvSpPr>
          <p:cNvPr id="34" name="Oval 22"/>
          <p:cNvSpPr>
            <a:spLocks noChangeArrowheads="1"/>
          </p:cNvSpPr>
          <p:nvPr/>
        </p:nvSpPr>
        <p:spPr bwMode="auto">
          <a:xfrm>
            <a:off x="5678488" y="692150"/>
            <a:ext cx="1008062" cy="979488"/>
          </a:xfrm>
          <a:prstGeom prst="ellipse">
            <a:avLst/>
          </a:prstGeom>
          <a:noFill/>
          <a:ln w="33338">
            <a:solidFill>
              <a:srgbClr val="FFFFFF"/>
            </a:solidFill>
            <a:miter lim="800000"/>
          </a:ln>
        </p:spPr>
        <p:txBody>
          <a:bodyPr lIns="91417" tIns="45708" rIns="91417" bIns="45708"/>
          <a:lstStyle/>
          <a:p>
            <a:r>
              <a:rPr lang="zh-CN" altLang="en-US" sz="2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课件制作</a:t>
            </a:r>
          </a:p>
        </p:txBody>
      </p:sp>
      <p:grpSp>
        <p:nvGrpSpPr>
          <p:cNvPr id="35" name="Group 63"/>
          <p:cNvGrpSpPr/>
          <p:nvPr/>
        </p:nvGrpSpPr>
        <p:grpSpPr bwMode="auto">
          <a:xfrm>
            <a:off x="5905500" y="2757488"/>
            <a:ext cx="563563" cy="523875"/>
            <a:chOff x="3073" y="2610"/>
            <a:chExt cx="438" cy="440"/>
          </a:xfrm>
        </p:grpSpPr>
        <p:sp>
          <p:nvSpPr>
            <p:cNvPr id="74786" name="Rectangle 28"/>
            <p:cNvSpPr>
              <a:spLocks noChangeArrowheads="1"/>
            </p:cNvSpPr>
            <p:nvPr/>
          </p:nvSpPr>
          <p:spPr bwMode="auto">
            <a:xfrm>
              <a:off x="3181" y="2748"/>
              <a:ext cx="222" cy="164"/>
            </a:xfrm>
            <a:prstGeom prst="rect">
              <a:avLst/>
            </a:prstGeom>
            <a:solidFill>
              <a:srgbClr val="FFFFFF"/>
            </a:solidFill>
            <a:ln w="11113">
              <a:noFill/>
              <a:miter lim="800000"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74787" name="Freeform 29"/>
            <p:cNvSpPr/>
            <p:nvPr/>
          </p:nvSpPr>
          <p:spPr bwMode="auto">
            <a:xfrm>
              <a:off x="3182" y="2748"/>
              <a:ext cx="220" cy="110"/>
            </a:xfrm>
            <a:custGeom>
              <a:avLst/>
              <a:gdLst>
                <a:gd name="T0" fmla="*/ 0 w 278"/>
                <a:gd name="T1" fmla="*/ 0 h 140"/>
                <a:gd name="T2" fmla="*/ 109 w 278"/>
                <a:gd name="T3" fmla="*/ 110 h 140"/>
                <a:gd name="T4" fmla="*/ 220 w 278"/>
                <a:gd name="T5" fmla="*/ 0 h 140"/>
                <a:gd name="T6" fmla="*/ 0 w 278"/>
                <a:gd name="T7" fmla="*/ 0 h 14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78"/>
                <a:gd name="T13" fmla="*/ 0 h 140"/>
                <a:gd name="T14" fmla="*/ 278 w 278"/>
                <a:gd name="T15" fmla="*/ 140 h 14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78" h="140">
                  <a:moveTo>
                    <a:pt x="0" y="0"/>
                  </a:moveTo>
                  <a:lnTo>
                    <a:pt x="138" y="140"/>
                  </a:lnTo>
                  <a:lnTo>
                    <a:pt x="27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19050" cap="flat" cmpd="sng">
              <a:solidFill>
                <a:schemeClr val="accent1"/>
              </a:solidFill>
              <a:prstDash val="solid"/>
              <a:miter lim="800000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788" name="Oval 27"/>
            <p:cNvSpPr>
              <a:spLocks noChangeArrowheads="1"/>
            </p:cNvSpPr>
            <p:nvPr/>
          </p:nvSpPr>
          <p:spPr bwMode="auto">
            <a:xfrm>
              <a:off x="3073" y="2610"/>
              <a:ext cx="438" cy="440"/>
            </a:xfrm>
            <a:prstGeom prst="ellipse">
              <a:avLst/>
            </a:prstGeom>
            <a:solidFill>
              <a:schemeClr val="accent1"/>
            </a:solidFill>
            <a:ln w="33338">
              <a:solidFill>
                <a:srgbClr val="FFFFFF"/>
              </a:solidFill>
              <a:miter lim="800000"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</p:grpSp>
      <p:grpSp>
        <p:nvGrpSpPr>
          <p:cNvPr id="39" name="Group 64"/>
          <p:cNvGrpSpPr/>
          <p:nvPr/>
        </p:nvGrpSpPr>
        <p:grpSpPr bwMode="auto">
          <a:xfrm>
            <a:off x="5905500" y="3567113"/>
            <a:ext cx="563563" cy="520700"/>
            <a:chOff x="3073" y="3289"/>
            <a:chExt cx="438" cy="438"/>
          </a:xfrm>
        </p:grpSpPr>
        <p:sp>
          <p:nvSpPr>
            <p:cNvPr id="74784" name="Freeform 32"/>
            <p:cNvSpPr/>
            <p:nvPr/>
          </p:nvSpPr>
          <p:spPr bwMode="auto">
            <a:xfrm>
              <a:off x="3173" y="3389"/>
              <a:ext cx="240" cy="241"/>
            </a:xfrm>
            <a:custGeom>
              <a:avLst/>
              <a:gdLst>
                <a:gd name="T0" fmla="*/ 240 w 303"/>
                <a:gd name="T1" fmla="*/ 208 h 305"/>
                <a:gd name="T2" fmla="*/ 135 w 303"/>
                <a:gd name="T3" fmla="*/ 104 h 305"/>
                <a:gd name="T4" fmla="*/ 177 w 303"/>
                <a:gd name="T5" fmla="*/ 61 h 305"/>
                <a:gd name="T6" fmla="*/ 0 w 303"/>
                <a:gd name="T7" fmla="*/ 0 h 305"/>
                <a:gd name="T8" fmla="*/ 60 w 303"/>
                <a:gd name="T9" fmla="*/ 177 h 305"/>
                <a:gd name="T10" fmla="*/ 102 w 303"/>
                <a:gd name="T11" fmla="*/ 134 h 305"/>
                <a:gd name="T12" fmla="*/ 208 w 303"/>
                <a:gd name="T13" fmla="*/ 241 h 305"/>
                <a:gd name="T14" fmla="*/ 240 w 303"/>
                <a:gd name="T15" fmla="*/ 208 h 30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03"/>
                <a:gd name="T25" fmla="*/ 0 h 305"/>
                <a:gd name="T26" fmla="*/ 303 w 303"/>
                <a:gd name="T27" fmla="*/ 305 h 305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03" h="305">
                  <a:moveTo>
                    <a:pt x="303" y="263"/>
                  </a:moveTo>
                  <a:lnTo>
                    <a:pt x="171" y="131"/>
                  </a:lnTo>
                  <a:lnTo>
                    <a:pt x="223" y="77"/>
                  </a:lnTo>
                  <a:lnTo>
                    <a:pt x="0" y="0"/>
                  </a:lnTo>
                  <a:lnTo>
                    <a:pt x="76" y="224"/>
                  </a:lnTo>
                  <a:lnTo>
                    <a:pt x="129" y="170"/>
                  </a:lnTo>
                  <a:lnTo>
                    <a:pt x="262" y="305"/>
                  </a:lnTo>
                  <a:lnTo>
                    <a:pt x="303" y="263"/>
                  </a:lnTo>
                  <a:close/>
                </a:path>
              </a:pathLst>
            </a:custGeom>
            <a:solidFill>
              <a:schemeClr val="bg1"/>
            </a:solidFill>
            <a:ln w="11113" cap="flat">
              <a:noFill/>
              <a:prstDash val="solid"/>
              <a:miter lim="800000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785" name="Oval 30"/>
            <p:cNvSpPr>
              <a:spLocks noChangeArrowheads="1"/>
            </p:cNvSpPr>
            <p:nvPr/>
          </p:nvSpPr>
          <p:spPr bwMode="auto">
            <a:xfrm>
              <a:off x="3073" y="3289"/>
              <a:ext cx="438" cy="438"/>
            </a:xfrm>
            <a:prstGeom prst="ellipse">
              <a:avLst/>
            </a:prstGeom>
            <a:solidFill>
              <a:schemeClr val="accent1"/>
            </a:solidFill>
            <a:ln w="33338">
              <a:solidFill>
                <a:srgbClr val="FFFFFF"/>
              </a:solidFill>
              <a:miter lim="800000"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</p:grpSp>
      <p:sp>
        <p:nvSpPr>
          <p:cNvPr id="53" name="Freeform 11"/>
          <p:cNvSpPr/>
          <p:nvPr/>
        </p:nvSpPr>
        <p:spPr bwMode="auto">
          <a:xfrm>
            <a:off x="1154113" y="2738438"/>
            <a:ext cx="981075" cy="200025"/>
          </a:xfrm>
          <a:custGeom>
            <a:avLst/>
            <a:gdLst>
              <a:gd name="T0" fmla="*/ 0 w 618"/>
              <a:gd name="T1" fmla="*/ 198880 h 167"/>
              <a:gd name="T2" fmla="*/ 977645 w 618"/>
              <a:gd name="T3" fmla="*/ 23818 h 167"/>
              <a:gd name="T4" fmla="*/ 980819 w 618"/>
              <a:gd name="T5" fmla="*/ 0 h 167"/>
              <a:gd name="T6" fmla="*/ 3174 w 618"/>
              <a:gd name="T7" fmla="*/ 182207 h 167"/>
              <a:gd name="T8" fmla="*/ 0 60000 65536"/>
              <a:gd name="T9" fmla="*/ 0 60000 65536"/>
              <a:gd name="T10" fmla="*/ 0 60000 65536"/>
              <a:gd name="T11" fmla="*/ 0 60000 65536"/>
              <a:gd name="T12" fmla="*/ 0 w 618"/>
              <a:gd name="T13" fmla="*/ 0 h 167"/>
              <a:gd name="T14" fmla="*/ 618 w 618"/>
              <a:gd name="T15" fmla="*/ 167 h 16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618" h="167">
                <a:moveTo>
                  <a:pt x="0" y="167"/>
                </a:moveTo>
                <a:lnTo>
                  <a:pt x="616" y="20"/>
                </a:lnTo>
                <a:lnTo>
                  <a:pt x="618" y="0"/>
                </a:lnTo>
                <a:lnTo>
                  <a:pt x="2" y="153"/>
                </a:lnTo>
              </a:path>
            </a:pathLst>
          </a:custGeom>
          <a:solidFill>
            <a:schemeClr val="bg1"/>
          </a:solidFill>
          <a:ln w="11113" cap="flat">
            <a:solidFill>
              <a:schemeClr val="bg1"/>
            </a:solidFill>
            <a:prstDash val="solid"/>
            <a:miter lim="800000"/>
          </a:ln>
        </p:spPr>
        <p:txBody>
          <a:bodyPr lIns="91417" tIns="45708" rIns="91417" bIns="45708"/>
          <a:lstStyle/>
          <a:p>
            <a:endParaRPr lang="zh-CN" altLang="en-US"/>
          </a:p>
        </p:txBody>
      </p:sp>
      <p:sp>
        <p:nvSpPr>
          <p:cNvPr id="54" name="Freeform 13"/>
          <p:cNvSpPr/>
          <p:nvPr/>
        </p:nvSpPr>
        <p:spPr bwMode="auto">
          <a:xfrm>
            <a:off x="2103438" y="2460625"/>
            <a:ext cx="1566862" cy="309563"/>
          </a:xfrm>
          <a:custGeom>
            <a:avLst/>
            <a:gdLst>
              <a:gd name="T0" fmla="*/ 0 w 987"/>
              <a:gd name="T1" fmla="*/ 309635 h 260"/>
              <a:gd name="T2" fmla="*/ 1563281 w 987"/>
              <a:gd name="T3" fmla="*/ 22627 h 260"/>
              <a:gd name="T4" fmla="*/ 1566455 w 987"/>
              <a:gd name="T5" fmla="*/ 0 h 260"/>
              <a:gd name="T6" fmla="*/ 12697 w 987"/>
              <a:gd name="T7" fmla="*/ 283435 h 260"/>
              <a:gd name="T8" fmla="*/ 0 60000 65536"/>
              <a:gd name="T9" fmla="*/ 0 60000 65536"/>
              <a:gd name="T10" fmla="*/ 0 60000 65536"/>
              <a:gd name="T11" fmla="*/ 0 60000 65536"/>
              <a:gd name="T12" fmla="*/ 0 w 987"/>
              <a:gd name="T13" fmla="*/ 0 h 260"/>
              <a:gd name="T14" fmla="*/ 987 w 987"/>
              <a:gd name="T15" fmla="*/ 260 h 26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987" h="260">
                <a:moveTo>
                  <a:pt x="0" y="260"/>
                </a:moveTo>
                <a:lnTo>
                  <a:pt x="985" y="19"/>
                </a:lnTo>
                <a:lnTo>
                  <a:pt x="987" y="0"/>
                </a:lnTo>
                <a:lnTo>
                  <a:pt x="8" y="238"/>
                </a:lnTo>
              </a:path>
            </a:pathLst>
          </a:custGeom>
          <a:solidFill>
            <a:schemeClr val="bg1"/>
          </a:solidFill>
          <a:ln w="11113" cap="flat" cmpd="sng">
            <a:solidFill>
              <a:schemeClr val="bg1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91417" tIns="45708" rIns="91417" bIns="45708"/>
          <a:lstStyle/>
          <a:p>
            <a:endParaRPr lang="zh-CN" altLang="en-US"/>
          </a:p>
        </p:txBody>
      </p:sp>
      <p:sp>
        <p:nvSpPr>
          <p:cNvPr id="55" name="Freeform 15"/>
          <p:cNvSpPr/>
          <p:nvPr/>
        </p:nvSpPr>
        <p:spPr bwMode="auto">
          <a:xfrm>
            <a:off x="1260475" y="946150"/>
            <a:ext cx="2541588" cy="846138"/>
          </a:xfrm>
          <a:custGeom>
            <a:avLst/>
            <a:gdLst>
              <a:gd name="T0" fmla="*/ 2540925 w 1002"/>
              <a:gd name="T1" fmla="*/ 6406 h 396"/>
              <a:gd name="T2" fmla="*/ 2528246 w 1002"/>
              <a:gd name="T3" fmla="*/ 25622 h 396"/>
              <a:gd name="T4" fmla="*/ 2518102 w 1002"/>
              <a:gd name="T5" fmla="*/ 23487 h 396"/>
              <a:gd name="T6" fmla="*/ 2490208 w 1002"/>
              <a:gd name="T7" fmla="*/ 19217 h 396"/>
              <a:gd name="T8" fmla="*/ 2452170 w 1002"/>
              <a:gd name="T9" fmla="*/ 19217 h 396"/>
              <a:gd name="T10" fmla="*/ 2416668 w 1002"/>
              <a:gd name="T11" fmla="*/ 23487 h 396"/>
              <a:gd name="T12" fmla="*/ 2381166 w 1002"/>
              <a:gd name="T13" fmla="*/ 34163 h 396"/>
              <a:gd name="T14" fmla="*/ 1075202 w 1002"/>
              <a:gd name="T15" fmla="*/ 478285 h 396"/>
              <a:gd name="T16" fmla="*/ 953481 w 1002"/>
              <a:gd name="T17" fmla="*/ 520989 h 396"/>
              <a:gd name="T18" fmla="*/ 2536 w 1002"/>
              <a:gd name="T19" fmla="*/ 845540 h 396"/>
              <a:gd name="T20" fmla="*/ 0 w 1002"/>
              <a:gd name="T21" fmla="*/ 832729 h 396"/>
              <a:gd name="T22" fmla="*/ 956017 w 1002"/>
              <a:gd name="T23" fmla="*/ 506043 h 396"/>
              <a:gd name="T24" fmla="*/ 1075202 w 1002"/>
              <a:gd name="T25" fmla="*/ 465474 h 396"/>
              <a:gd name="T26" fmla="*/ 2378630 w 1002"/>
              <a:gd name="T27" fmla="*/ 17082 h 396"/>
              <a:gd name="T28" fmla="*/ 2419204 w 1002"/>
              <a:gd name="T29" fmla="*/ 6406 h 396"/>
              <a:gd name="T30" fmla="*/ 2462314 w 1002"/>
              <a:gd name="T31" fmla="*/ 2135 h 396"/>
              <a:gd name="T32" fmla="*/ 2502887 w 1002"/>
              <a:gd name="T33" fmla="*/ 0 h 396"/>
              <a:gd name="T34" fmla="*/ 2535853 w 1002"/>
              <a:gd name="T35" fmla="*/ 6406 h 396"/>
              <a:gd name="T36" fmla="*/ 2540925 w 1002"/>
              <a:gd name="T37" fmla="*/ 6406 h 39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1002"/>
              <a:gd name="T58" fmla="*/ 0 h 396"/>
              <a:gd name="T59" fmla="*/ 1002 w 1002"/>
              <a:gd name="T60" fmla="*/ 396 h 39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1002" h="396">
                <a:moveTo>
                  <a:pt x="1002" y="3"/>
                </a:moveTo>
                <a:cubicBezTo>
                  <a:pt x="997" y="12"/>
                  <a:pt x="997" y="12"/>
                  <a:pt x="997" y="12"/>
                </a:cubicBezTo>
                <a:cubicBezTo>
                  <a:pt x="993" y="11"/>
                  <a:pt x="993" y="11"/>
                  <a:pt x="993" y="11"/>
                </a:cubicBezTo>
                <a:cubicBezTo>
                  <a:pt x="990" y="10"/>
                  <a:pt x="986" y="9"/>
                  <a:pt x="982" y="9"/>
                </a:cubicBezTo>
                <a:cubicBezTo>
                  <a:pt x="977" y="9"/>
                  <a:pt x="972" y="9"/>
                  <a:pt x="967" y="9"/>
                </a:cubicBezTo>
                <a:cubicBezTo>
                  <a:pt x="962" y="10"/>
                  <a:pt x="957" y="10"/>
                  <a:pt x="953" y="11"/>
                </a:cubicBezTo>
                <a:cubicBezTo>
                  <a:pt x="948" y="13"/>
                  <a:pt x="943" y="14"/>
                  <a:pt x="939" y="16"/>
                </a:cubicBezTo>
                <a:cubicBezTo>
                  <a:pt x="424" y="224"/>
                  <a:pt x="424" y="224"/>
                  <a:pt x="424" y="224"/>
                </a:cubicBezTo>
                <a:cubicBezTo>
                  <a:pt x="376" y="244"/>
                  <a:pt x="376" y="244"/>
                  <a:pt x="376" y="244"/>
                </a:cubicBezTo>
                <a:cubicBezTo>
                  <a:pt x="1" y="396"/>
                  <a:pt x="1" y="396"/>
                  <a:pt x="1" y="396"/>
                </a:cubicBezTo>
                <a:cubicBezTo>
                  <a:pt x="0" y="390"/>
                  <a:pt x="0" y="390"/>
                  <a:pt x="0" y="390"/>
                </a:cubicBezTo>
                <a:cubicBezTo>
                  <a:pt x="377" y="237"/>
                  <a:pt x="377" y="237"/>
                  <a:pt x="377" y="237"/>
                </a:cubicBezTo>
                <a:cubicBezTo>
                  <a:pt x="424" y="218"/>
                  <a:pt x="424" y="218"/>
                  <a:pt x="424" y="218"/>
                </a:cubicBezTo>
                <a:cubicBezTo>
                  <a:pt x="938" y="8"/>
                  <a:pt x="938" y="8"/>
                  <a:pt x="938" y="8"/>
                </a:cubicBezTo>
                <a:cubicBezTo>
                  <a:pt x="943" y="6"/>
                  <a:pt x="948" y="5"/>
                  <a:pt x="954" y="3"/>
                </a:cubicBezTo>
                <a:cubicBezTo>
                  <a:pt x="959" y="2"/>
                  <a:pt x="965" y="1"/>
                  <a:pt x="971" y="1"/>
                </a:cubicBezTo>
                <a:cubicBezTo>
                  <a:pt x="976" y="0"/>
                  <a:pt x="982" y="0"/>
                  <a:pt x="987" y="0"/>
                </a:cubicBezTo>
                <a:cubicBezTo>
                  <a:pt x="992" y="1"/>
                  <a:pt x="996" y="1"/>
                  <a:pt x="1000" y="3"/>
                </a:cubicBezTo>
                <a:cubicBezTo>
                  <a:pt x="1002" y="3"/>
                  <a:pt x="1002" y="3"/>
                  <a:pt x="1002" y="3"/>
                </a:cubicBezTo>
              </a:path>
            </a:pathLst>
          </a:custGeom>
          <a:solidFill>
            <a:schemeClr val="bg1"/>
          </a:solidFill>
          <a:ln w="11113" cap="flat" cmpd="sng">
            <a:solidFill>
              <a:schemeClr val="bg1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91417" tIns="45708" rIns="91417" bIns="45708"/>
          <a:lstStyle/>
          <a:p>
            <a:endParaRPr lang="zh-CN" altLang="en-US"/>
          </a:p>
        </p:txBody>
      </p:sp>
      <p:sp>
        <p:nvSpPr>
          <p:cNvPr id="56" name="Freeform 16"/>
          <p:cNvSpPr/>
          <p:nvPr/>
        </p:nvSpPr>
        <p:spPr bwMode="auto">
          <a:xfrm>
            <a:off x="938213" y="1779588"/>
            <a:ext cx="325437" cy="1190625"/>
          </a:xfrm>
          <a:custGeom>
            <a:avLst/>
            <a:gdLst>
              <a:gd name="T0" fmla="*/ 325353 w 128"/>
              <a:gd name="T1" fmla="*/ 12805 h 558"/>
              <a:gd name="T2" fmla="*/ 315186 w 128"/>
              <a:gd name="T3" fmla="*/ 14940 h 558"/>
              <a:gd name="T4" fmla="*/ 299935 w 128"/>
              <a:gd name="T5" fmla="*/ 23477 h 558"/>
              <a:gd name="T6" fmla="*/ 284684 w 128"/>
              <a:gd name="T7" fmla="*/ 36282 h 558"/>
              <a:gd name="T8" fmla="*/ 274517 w 128"/>
              <a:gd name="T9" fmla="*/ 51222 h 558"/>
              <a:gd name="T10" fmla="*/ 269433 w 128"/>
              <a:gd name="T11" fmla="*/ 66161 h 558"/>
              <a:gd name="T12" fmla="*/ 162677 w 128"/>
              <a:gd name="T13" fmla="*/ 512215 h 558"/>
              <a:gd name="T14" fmla="*/ 139800 w 128"/>
              <a:gd name="T15" fmla="*/ 612524 h 558"/>
              <a:gd name="T16" fmla="*/ 17793 w 128"/>
              <a:gd name="T17" fmla="*/ 1131143 h 558"/>
              <a:gd name="T18" fmla="*/ 15251 w 128"/>
              <a:gd name="T19" fmla="*/ 1150351 h 558"/>
              <a:gd name="T20" fmla="*/ 20335 w 128"/>
              <a:gd name="T21" fmla="*/ 1163156 h 558"/>
              <a:gd name="T22" fmla="*/ 33044 w 128"/>
              <a:gd name="T23" fmla="*/ 1171693 h 558"/>
              <a:gd name="T24" fmla="*/ 48295 w 128"/>
              <a:gd name="T25" fmla="*/ 1173827 h 558"/>
              <a:gd name="T26" fmla="*/ 218597 w 128"/>
              <a:gd name="T27" fmla="*/ 1141814 h 558"/>
              <a:gd name="T28" fmla="*/ 216055 w 128"/>
              <a:gd name="T29" fmla="*/ 1158888 h 558"/>
              <a:gd name="T30" fmla="*/ 43211 w 128"/>
              <a:gd name="T31" fmla="*/ 1190901 h 558"/>
              <a:gd name="T32" fmla="*/ 22876 w 128"/>
              <a:gd name="T33" fmla="*/ 1188767 h 558"/>
              <a:gd name="T34" fmla="*/ 7625 w 128"/>
              <a:gd name="T35" fmla="*/ 1178096 h 558"/>
              <a:gd name="T36" fmla="*/ 0 w 128"/>
              <a:gd name="T37" fmla="*/ 1158888 h 558"/>
              <a:gd name="T38" fmla="*/ 2542 w 128"/>
              <a:gd name="T39" fmla="*/ 1133277 h 558"/>
              <a:gd name="T40" fmla="*/ 124549 w 128"/>
              <a:gd name="T41" fmla="*/ 616793 h 558"/>
              <a:gd name="T42" fmla="*/ 147426 w 128"/>
              <a:gd name="T43" fmla="*/ 516484 h 558"/>
              <a:gd name="T44" fmla="*/ 254182 w 128"/>
              <a:gd name="T45" fmla="*/ 70430 h 558"/>
              <a:gd name="T46" fmla="*/ 264349 w 128"/>
              <a:gd name="T47" fmla="*/ 49087 h 558"/>
              <a:gd name="T48" fmla="*/ 279600 w 128"/>
              <a:gd name="T49" fmla="*/ 29879 h 558"/>
              <a:gd name="T50" fmla="*/ 297393 w 128"/>
              <a:gd name="T51" fmla="*/ 12805 h 558"/>
              <a:gd name="T52" fmla="*/ 320269 w 128"/>
              <a:gd name="T53" fmla="*/ 2134 h 558"/>
              <a:gd name="T54" fmla="*/ 322811 w 128"/>
              <a:gd name="T55" fmla="*/ 0 h 558"/>
              <a:gd name="T56" fmla="*/ 325353 w 128"/>
              <a:gd name="T57" fmla="*/ 12805 h 558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w 128"/>
              <a:gd name="T88" fmla="*/ 0 h 558"/>
              <a:gd name="T89" fmla="*/ 128 w 128"/>
              <a:gd name="T90" fmla="*/ 558 h 558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T87" t="T88" r="T89" b="T90"/>
            <a:pathLst>
              <a:path w="128" h="558">
                <a:moveTo>
                  <a:pt x="128" y="6"/>
                </a:moveTo>
                <a:cubicBezTo>
                  <a:pt x="124" y="7"/>
                  <a:pt x="124" y="7"/>
                  <a:pt x="124" y="7"/>
                </a:cubicBezTo>
                <a:cubicBezTo>
                  <a:pt x="122" y="8"/>
                  <a:pt x="120" y="9"/>
                  <a:pt x="118" y="11"/>
                </a:cubicBezTo>
                <a:cubicBezTo>
                  <a:pt x="116" y="13"/>
                  <a:pt x="114" y="15"/>
                  <a:pt x="112" y="17"/>
                </a:cubicBezTo>
                <a:cubicBezTo>
                  <a:pt x="111" y="19"/>
                  <a:pt x="109" y="21"/>
                  <a:pt x="108" y="24"/>
                </a:cubicBezTo>
                <a:cubicBezTo>
                  <a:pt x="107" y="26"/>
                  <a:pt x="106" y="28"/>
                  <a:pt x="106" y="31"/>
                </a:cubicBezTo>
                <a:cubicBezTo>
                  <a:pt x="64" y="240"/>
                  <a:pt x="64" y="240"/>
                  <a:pt x="64" y="240"/>
                </a:cubicBezTo>
                <a:cubicBezTo>
                  <a:pt x="55" y="287"/>
                  <a:pt x="55" y="287"/>
                  <a:pt x="55" y="287"/>
                </a:cubicBezTo>
                <a:cubicBezTo>
                  <a:pt x="7" y="530"/>
                  <a:pt x="7" y="530"/>
                  <a:pt x="7" y="530"/>
                </a:cubicBezTo>
                <a:cubicBezTo>
                  <a:pt x="6" y="533"/>
                  <a:pt x="6" y="536"/>
                  <a:pt x="6" y="539"/>
                </a:cubicBezTo>
                <a:cubicBezTo>
                  <a:pt x="6" y="541"/>
                  <a:pt x="7" y="544"/>
                  <a:pt x="8" y="545"/>
                </a:cubicBezTo>
                <a:cubicBezTo>
                  <a:pt x="9" y="547"/>
                  <a:pt x="11" y="548"/>
                  <a:pt x="13" y="549"/>
                </a:cubicBezTo>
                <a:cubicBezTo>
                  <a:pt x="14" y="550"/>
                  <a:pt x="17" y="550"/>
                  <a:pt x="19" y="550"/>
                </a:cubicBezTo>
                <a:cubicBezTo>
                  <a:pt x="86" y="535"/>
                  <a:pt x="86" y="535"/>
                  <a:pt x="86" y="535"/>
                </a:cubicBezTo>
                <a:cubicBezTo>
                  <a:pt x="85" y="543"/>
                  <a:pt x="85" y="543"/>
                  <a:pt x="85" y="543"/>
                </a:cubicBezTo>
                <a:cubicBezTo>
                  <a:pt x="17" y="558"/>
                  <a:pt x="17" y="558"/>
                  <a:pt x="17" y="558"/>
                </a:cubicBezTo>
                <a:cubicBezTo>
                  <a:pt x="14" y="558"/>
                  <a:pt x="11" y="558"/>
                  <a:pt x="9" y="557"/>
                </a:cubicBezTo>
                <a:cubicBezTo>
                  <a:pt x="6" y="556"/>
                  <a:pt x="4" y="554"/>
                  <a:pt x="3" y="552"/>
                </a:cubicBezTo>
                <a:cubicBezTo>
                  <a:pt x="1" y="550"/>
                  <a:pt x="0" y="547"/>
                  <a:pt x="0" y="543"/>
                </a:cubicBezTo>
                <a:cubicBezTo>
                  <a:pt x="0" y="540"/>
                  <a:pt x="0" y="536"/>
                  <a:pt x="1" y="531"/>
                </a:cubicBezTo>
                <a:cubicBezTo>
                  <a:pt x="49" y="289"/>
                  <a:pt x="49" y="289"/>
                  <a:pt x="49" y="289"/>
                </a:cubicBezTo>
                <a:cubicBezTo>
                  <a:pt x="58" y="242"/>
                  <a:pt x="58" y="242"/>
                  <a:pt x="58" y="242"/>
                </a:cubicBezTo>
                <a:cubicBezTo>
                  <a:pt x="100" y="33"/>
                  <a:pt x="100" y="33"/>
                  <a:pt x="100" y="33"/>
                </a:cubicBezTo>
                <a:cubicBezTo>
                  <a:pt x="101" y="30"/>
                  <a:pt x="102" y="26"/>
                  <a:pt x="104" y="23"/>
                </a:cubicBezTo>
                <a:cubicBezTo>
                  <a:pt x="105" y="20"/>
                  <a:pt x="107" y="17"/>
                  <a:pt x="110" y="14"/>
                </a:cubicBezTo>
                <a:cubicBezTo>
                  <a:pt x="112" y="11"/>
                  <a:pt x="114" y="8"/>
                  <a:pt x="117" y="6"/>
                </a:cubicBezTo>
                <a:cubicBezTo>
                  <a:pt x="120" y="4"/>
                  <a:pt x="123" y="2"/>
                  <a:pt x="126" y="1"/>
                </a:cubicBezTo>
                <a:cubicBezTo>
                  <a:pt x="127" y="0"/>
                  <a:pt x="127" y="0"/>
                  <a:pt x="127" y="0"/>
                </a:cubicBezTo>
                <a:lnTo>
                  <a:pt x="128" y="6"/>
                </a:lnTo>
                <a:close/>
              </a:path>
            </a:pathLst>
          </a:custGeom>
          <a:solidFill>
            <a:schemeClr val="bg1"/>
          </a:solidFill>
          <a:ln w="11113" cap="flat">
            <a:solidFill>
              <a:schemeClr val="bg1"/>
            </a:solidFill>
            <a:prstDash val="solid"/>
            <a:miter lim="800000"/>
          </a:ln>
        </p:spPr>
        <p:txBody>
          <a:bodyPr lIns="91417" tIns="45708" rIns="91417" bIns="45708"/>
          <a:lstStyle/>
          <a:p>
            <a:endParaRPr lang="zh-CN" altLang="en-US"/>
          </a:p>
        </p:txBody>
      </p:sp>
      <p:sp>
        <p:nvSpPr>
          <p:cNvPr id="57" name="Freeform 17"/>
          <p:cNvSpPr/>
          <p:nvPr/>
        </p:nvSpPr>
        <p:spPr bwMode="auto">
          <a:xfrm>
            <a:off x="3673475" y="952500"/>
            <a:ext cx="1308100" cy="1528763"/>
          </a:xfrm>
          <a:custGeom>
            <a:avLst/>
            <a:gdLst>
              <a:gd name="T0" fmla="*/ 116583 w 516"/>
              <a:gd name="T1" fmla="*/ 19221 h 716"/>
              <a:gd name="T2" fmla="*/ 1229192 w 516"/>
              <a:gd name="T3" fmla="*/ 316074 h 716"/>
              <a:gd name="T4" fmla="*/ 1257070 w 516"/>
              <a:gd name="T5" fmla="*/ 328888 h 716"/>
              <a:gd name="T6" fmla="*/ 1269742 w 516"/>
              <a:gd name="T7" fmla="*/ 350245 h 716"/>
              <a:gd name="T8" fmla="*/ 1269742 w 516"/>
              <a:gd name="T9" fmla="*/ 373737 h 716"/>
              <a:gd name="T10" fmla="*/ 1252002 w 516"/>
              <a:gd name="T11" fmla="*/ 399364 h 716"/>
              <a:gd name="T12" fmla="*/ 286389 w 516"/>
              <a:gd name="T13" fmla="*/ 1400979 h 716"/>
              <a:gd name="T14" fmla="*/ 253442 w 516"/>
              <a:gd name="T15" fmla="*/ 1426606 h 716"/>
              <a:gd name="T16" fmla="*/ 212891 w 516"/>
              <a:gd name="T17" fmla="*/ 1450098 h 716"/>
              <a:gd name="T18" fmla="*/ 167271 w 516"/>
              <a:gd name="T19" fmla="*/ 1471455 h 716"/>
              <a:gd name="T20" fmla="*/ 124186 w 516"/>
              <a:gd name="T21" fmla="*/ 1482133 h 716"/>
              <a:gd name="T22" fmla="*/ 0 w 516"/>
              <a:gd name="T23" fmla="*/ 1505625 h 716"/>
              <a:gd name="T24" fmla="*/ 0 w 516"/>
              <a:gd name="T25" fmla="*/ 1529117 h 716"/>
              <a:gd name="T26" fmla="*/ 126721 w 516"/>
              <a:gd name="T27" fmla="*/ 1505625 h 716"/>
              <a:gd name="T28" fmla="*/ 174875 w 516"/>
              <a:gd name="T29" fmla="*/ 1492811 h 716"/>
              <a:gd name="T30" fmla="*/ 225563 w 516"/>
              <a:gd name="T31" fmla="*/ 1471455 h 716"/>
              <a:gd name="T32" fmla="*/ 273717 w 516"/>
              <a:gd name="T33" fmla="*/ 1443691 h 716"/>
              <a:gd name="T34" fmla="*/ 309199 w 516"/>
              <a:gd name="T35" fmla="*/ 1411657 h 716"/>
              <a:gd name="T36" fmla="*/ 1282415 w 516"/>
              <a:gd name="T37" fmla="*/ 405771 h 716"/>
              <a:gd name="T38" fmla="*/ 1305225 w 516"/>
              <a:gd name="T39" fmla="*/ 371601 h 716"/>
              <a:gd name="T40" fmla="*/ 1305225 w 516"/>
              <a:gd name="T41" fmla="*/ 339566 h 716"/>
              <a:gd name="T42" fmla="*/ 1287483 w 516"/>
              <a:gd name="T43" fmla="*/ 313939 h 716"/>
              <a:gd name="T44" fmla="*/ 1249467 w 516"/>
              <a:gd name="T45" fmla="*/ 294718 h 716"/>
              <a:gd name="T46" fmla="*/ 129255 w 516"/>
              <a:gd name="T47" fmla="*/ 0 h 716"/>
              <a:gd name="T48" fmla="*/ 116583 w 516"/>
              <a:gd name="T49" fmla="*/ 19221 h 71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w 516"/>
              <a:gd name="T76" fmla="*/ 0 h 716"/>
              <a:gd name="T77" fmla="*/ 516 w 516"/>
              <a:gd name="T78" fmla="*/ 716 h 71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T75" t="T76" r="T77" b="T78"/>
            <a:pathLst>
              <a:path w="516" h="716">
                <a:moveTo>
                  <a:pt x="46" y="9"/>
                </a:moveTo>
                <a:cubicBezTo>
                  <a:pt x="485" y="148"/>
                  <a:pt x="485" y="148"/>
                  <a:pt x="485" y="148"/>
                </a:cubicBezTo>
                <a:cubicBezTo>
                  <a:pt x="490" y="150"/>
                  <a:pt x="493" y="152"/>
                  <a:pt x="496" y="154"/>
                </a:cubicBezTo>
                <a:cubicBezTo>
                  <a:pt x="499" y="157"/>
                  <a:pt x="500" y="160"/>
                  <a:pt x="501" y="164"/>
                </a:cubicBezTo>
                <a:cubicBezTo>
                  <a:pt x="502" y="167"/>
                  <a:pt x="502" y="171"/>
                  <a:pt x="501" y="175"/>
                </a:cubicBezTo>
                <a:cubicBezTo>
                  <a:pt x="500" y="179"/>
                  <a:pt x="498" y="183"/>
                  <a:pt x="494" y="187"/>
                </a:cubicBezTo>
                <a:cubicBezTo>
                  <a:pt x="113" y="656"/>
                  <a:pt x="113" y="656"/>
                  <a:pt x="113" y="656"/>
                </a:cubicBezTo>
                <a:cubicBezTo>
                  <a:pt x="109" y="660"/>
                  <a:pt x="105" y="664"/>
                  <a:pt x="100" y="668"/>
                </a:cubicBezTo>
                <a:cubicBezTo>
                  <a:pt x="95" y="672"/>
                  <a:pt x="89" y="676"/>
                  <a:pt x="84" y="679"/>
                </a:cubicBezTo>
                <a:cubicBezTo>
                  <a:pt x="78" y="683"/>
                  <a:pt x="72" y="686"/>
                  <a:pt x="66" y="689"/>
                </a:cubicBezTo>
                <a:cubicBezTo>
                  <a:pt x="60" y="691"/>
                  <a:pt x="55" y="693"/>
                  <a:pt x="49" y="694"/>
                </a:cubicBezTo>
                <a:cubicBezTo>
                  <a:pt x="0" y="705"/>
                  <a:pt x="0" y="705"/>
                  <a:pt x="0" y="705"/>
                </a:cubicBezTo>
                <a:cubicBezTo>
                  <a:pt x="0" y="716"/>
                  <a:pt x="0" y="716"/>
                  <a:pt x="0" y="716"/>
                </a:cubicBezTo>
                <a:cubicBezTo>
                  <a:pt x="50" y="705"/>
                  <a:pt x="50" y="705"/>
                  <a:pt x="50" y="705"/>
                </a:cubicBezTo>
                <a:cubicBezTo>
                  <a:pt x="56" y="704"/>
                  <a:pt x="63" y="702"/>
                  <a:pt x="69" y="699"/>
                </a:cubicBezTo>
                <a:cubicBezTo>
                  <a:pt x="76" y="696"/>
                  <a:pt x="83" y="693"/>
                  <a:pt x="89" y="689"/>
                </a:cubicBezTo>
                <a:cubicBezTo>
                  <a:pt x="96" y="685"/>
                  <a:pt x="102" y="680"/>
                  <a:pt x="108" y="676"/>
                </a:cubicBezTo>
                <a:cubicBezTo>
                  <a:pt x="113" y="671"/>
                  <a:pt x="118" y="666"/>
                  <a:pt x="122" y="661"/>
                </a:cubicBezTo>
                <a:cubicBezTo>
                  <a:pt x="506" y="190"/>
                  <a:pt x="506" y="190"/>
                  <a:pt x="506" y="190"/>
                </a:cubicBezTo>
                <a:cubicBezTo>
                  <a:pt x="510" y="185"/>
                  <a:pt x="513" y="180"/>
                  <a:pt x="515" y="174"/>
                </a:cubicBezTo>
                <a:cubicBezTo>
                  <a:pt x="516" y="169"/>
                  <a:pt x="516" y="164"/>
                  <a:pt x="515" y="159"/>
                </a:cubicBezTo>
                <a:cubicBezTo>
                  <a:pt x="514" y="154"/>
                  <a:pt x="511" y="150"/>
                  <a:pt x="508" y="147"/>
                </a:cubicBezTo>
                <a:cubicBezTo>
                  <a:pt x="504" y="143"/>
                  <a:pt x="499" y="140"/>
                  <a:pt x="493" y="138"/>
                </a:cubicBezTo>
                <a:cubicBezTo>
                  <a:pt x="51" y="0"/>
                  <a:pt x="51" y="0"/>
                  <a:pt x="51" y="0"/>
                </a:cubicBezTo>
                <a:lnTo>
                  <a:pt x="46" y="9"/>
                </a:lnTo>
                <a:close/>
              </a:path>
            </a:pathLst>
          </a:custGeom>
          <a:solidFill>
            <a:schemeClr val="bg1"/>
          </a:solidFill>
          <a:ln w="11113" cap="flat" cmpd="sng">
            <a:solidFill>
              <a:schemeClr val="bg1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91417" tIns="45708" rIns="91417" bIns="45708"/>
          <a:lstStyle/>
          <a:p>
            <a:endParaRPr lang="zh-CN" altLang="en-US"/>
          </a:p>
        </p:txBody>
      </p:sp>
      <p:sp>
        <p:nvSpPr>
          <p:cNvPr id="58" name="Line 51"/>
          <p:cNvSpPr>
            <a:spLocks noChangeShapeType="1"/>
          </p:cNvSpPr>
          <p:nvPr/>
        </p:nvSpPr>
        <p:spPr bwMode="auto">
          <a:xfrm>
            <a:off x="3128963" y="4367213"/>
            <a:ext cx="3070225" cy="1587"/>
          </a:xfrm>
          <a:prstGeom prst="line">
            <a:avLst/>
          </a:prstGeom>
          <a:noFill/>
          <a:ln w="33338">
            <a:solidFill>
              <a:srgbClr val="FFFFFF"/>
            </a:solidFill>
            <a:miter lim="800000"/>
          </a:ln>
        </p:spPr>
        <p:txBody>
          <a:bodyPr lIns="91417" tIns="45708" rIns="91417" bIns="45708"/>
          <a:lstStyle/>
          <a:p>
            <a:endParaRPr lang="zh-CN" altLang="en-US"/>
          </a:p>
        </p:txBody>
      </p:sp>
      <p:sp>
        <p:nvSpPr>
          <p:cNvPr id="59" name="Text Box 52"/>
          <p:cNvSpPr txBox="1">
            <a:spLocks noChangeArrowheads="1"/>
          </p:cNvSpPr>
          <p:nvPr/>
        </p:nvSpPr>
        <p:spPr bwMode="auto">
          <a:xfrm>
            <a:off x="6784975" y="2060575"/>
            <a:ext cx="4619625" cy="3524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17" tIns="45708" rIns="91417" bIns="45708" anchor="ctr"/>
          <a:lstStyle/>
          <a:p>
            <a:pPr>
              <a:spcBef>
                <a:spcPct val="50000"/>
              </a:spcBef>
            </a:pPr>
            <a:endParaRPr lang="en-US" altLang="zh-CN" sz="2200" dirty="0">
              <a:solidFill>
                <a:srgbClr val="FFFFFF"/>
              </a:solidFill>
            </a:endParaRPr>
          </a:p>
        </p:txBody>
      </p:sp>
      <p:sp>
        <p:nvSpPr>
          <p:cNvPr id="60" name="Text Box 54">
            <a:hlinkClick r:id="rId5"/>
          </p:cNvPr>
          <p:cNvSpPr txBox="1">
            <a:spLocks noChangeArrowheads="1"/>
          </p:cNvSpPr>
          <p:nvPr/>
        </p:nvSpPr>
        <p:spPr bwMode="auto">
          <a:xfrm>
            <a:off x="6784975" y="2846388"/>
            <a:ext cx="4473575" cy="3508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17" tIns="45708" rIns="91417" bIns="45708" anchor="ctr"/>
          <a:lstStyle/>
          <a:p>
            <a:pPr>
              <a:spcBef>
                <a:spcPct val="50000"/>
              </a:spcBef>
            </a:pPr>
            <a:endParaRPr lang="en-US" altLang="zh-CN" sz="2200" dirty="0">
              <a:solidFill>
                <a:srgbClr val="FFFFFF"/>
              </a:solidFill>
            </a:endParaRPr>
          </a:p>
        </p:txBody>
      </p:sp>
      <p:sp>
        <p:nvSpPr>
          <p:cNvPr id="61" name="Text Box 59">
            <a:hlinkClick r:id="rId6"/>
          </p:cNvPr>
          <p:cNvSpPr txBox="1">
            <a:spLocks noChangeArrowheads="1"/>
          </p:cNvSpPr>
          <p:nvPr/>
        </p:nvSpPr>
        <p:spPr bwMode="auto">
          <a:xfrm>
            <a:off x="6784975" y="3663950"/>
            <a:ext cx="4995863" cy="3508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17" tIns="45708" rIns="91417" bIns="45708" anchor="ctr"/>
          <a:lstStyle/>
          <a:p>
            <a:pPr>
              <a:spcBef>
                <a:spcPct val="50000"/>
              </a:spcBef>
            </a:pPr>
            <a:endParaRPr lang="en-US" altLang="zh-CN" sz="2200" dirty="0">
              <a:solidFill>
                <a:srgbClr val="FFFFFF"/>
              </a:solidFill>
            </a:endParaRPr>
          </a:p>
        </p:txBody>
      </p:sp>
      <p:sp>
        <p:nvSpPr>
          <p:cNvPr id="62" name="Text Box 62"/>
          <p:cNvSpPr txBox="1">
            <a:spLocks noChangeArrowheads="1"/>
          </p:cNvSpPr>
          <p:nvPr/>
        </p:nvSpPr>
        <p:spPr bwMode="auto">
          <a:xfrm>
            <a:off x="6784975" y="882650"/>
            <a:ext cx="4762500" cy="5984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17" tIns="45708" rIns="91417" bIns="45708" anchor="ctr"/>
          <a:lstStyle/>
          <a:p>
            <a:pPr>
              <a:spcBef>
                <a:spcPct val="50000"/>
              </a:spcBef>
            </a:pPr>
            <a:endParaRPr sz="22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63" name="TextBox 29"/>
          <p:cNvSpPr txBox="1">
            <a:spLocks noChangeArrowheads="1"/>
          </p:cNvSpPr>
          <p:nvPr/>
        </p:nvSpPr>
        <p:spPr bwMode="auto">
          <a:xfrm rot="-1154752">
            <a:off x="1390650" y="1492250"/>
            <a:ext cx="2954338" cy="9239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17" tIns="45708" rIns="91417" bIns="45708">
            <a:spAutoFit/>
          </a:bodyPr>
          <a:lstStyle/>
          <a:p>
            <a:r>
              <a:rPr lang="zh-CN" altLang="en-US" sz="54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谢谢观看</a:t>
            </a:r>
          </a:p>
        </p:txBody>
      </p:sp>
      <p:pic>
        <p:nvPicPr>
          <p:cNvPr id="64" name="Picture 3" descr="C:\Documents and Settings\tdz\桌面\未标题-2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970588" y="3633788"/>
            <a:ext cx="457200" cy="41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6" name="Picture 4" descr="C:\Documents and Settings\tdz\桌面\新建文件夹\欢迎02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9191625" y="4637088"/>
            <a:ext cx="2908300" cy="1817687"/>
          </a:xfrm>
          <a:prstGeom prst="rect">
            <a:avLst/>
          </a:prstGeom>
          <a:noFill/>
          <a:ln w="28575">
            <a:solidFill>
              <a:srgbClr val="FB0024"/>
            </a:solidFill>
            <a:miter lim="800000"/>
            <a:headEnd/>
            <a:tailEnd/>
          </a:ln>
        </p:spPr>
      </p:pic>
      <p:pic>
        <p:nvPicPr>
          <p:cNvPr id="67" name="Picture 3" descr="C:\Users\user\Desktop\未标题-4 拷贝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010275" y="2795588"/>
            <a:ext cx="357188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68" name="组合 67"/>
          <p:cNvGrpSpPr/>
          <p:nvPr/>
        </p:nvGrpSpPr>
        <p:grpSpPr bwMode="auto">
          <a:xfrm>
            <a:off x="5905500" y="1965325"/>
            <a:ext cx="563563" cy="523875"/>
            <a:chOff x="5907429" y="1965479"/>
            <a:chExt cx="564102" cy="523876"/>
          </a:xfrm>
        </p:grpSpPr>
        <p:sp>
          <p:nvSpPr>
            <p:cNvPr id="74782" name="Oval 25"/>
            <p:cNvSpPr>
              <a:spLocks noChangeArrowheads="1"/>
            </p:cNvSpPr>
            <p:nvPr/>
          </p:nvSpPr>
          <p:spPr bwMode="auto">
            <a:xfrm>
              <a:off x="5907429" y="1965479"/>
              <a:ext cx="564102" cy="523876"/>
            </a:xfrm>
            <a:prstGeom prst="ellipse">
              <a:avLst/>
            </a:prstGeom>
            <a:solidFill>
              <a:schemeClr val="accent1"/>
            </a:solidFill>
            <a:ln w="33338">
              <a:solidFill>
                <a:srgbClr val="FFFFFF"/>
              </a:solidFill>
              <a:miter lim="800000"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pic>
          <p:nvPicPr>
            <p:cNvPr id="74783" name="Picture 4" descr="C:\Users\user\Desktop\未标题-5 拷贝.png"/>
            <p:cNvPicPr>
              <a:picLocks noChangeAspect="1"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6007082" y="2021384"/>
              <a:ext cx="448164" cy="4012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3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9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3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2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7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5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000"/>
                            </p:stCondLst>
                            <p:childTnLst>
                              <p:par>
                                <p:cTn id="5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500"/>
                            </p:stCondLst>
                            <p:childTnLst>
                              <p:par>
                                <p:cTn id="5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000"/>
                            </p:stCondLst>
                            <p:childTnLst>
                              <p:par>
                                <p:cTn id="6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500"/>
                            </p:stCondLst>
                            <p:childTnLst>
                              <p:par>
                                <p:cTn id="6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000"/>
                            </p:stCondLst>
                            <p:childTnLst>
                              <p:par>
                                <p:cTn id="6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4500"/>
                            </p:stCondLst>
                            <p:childTnLst>
                              <p:par>
                                <p:cTn id="7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000"/>
                            </p:stCondLst>
                            <p:childTnLst>
                              <p:par>
                                <p:cTn id="7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500"/>
                            </p:stCondLst>
                            <p:childTnLst>
                              <p:par>
                                <p:cTn id="8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6000"/>
                            </p:stCondLst>
                            <p:childTnLst>
                              <p:par>
                                <p:cTn id="8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6500"/>
                            </p:stCondLst>
                            <p:childTnLst>
                              <p:par>
                                <p:cTn id="8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7000"/>
                            </p:stCondLst>
                            <p:childTnLst>
                              <p:par>
                                <p:cTn id="93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7500"/>
                            </p:stCondLst>
                            <p:childTnLst>
                              <p:par>
                                <p:cTn id="98" presetID="22" presetClass="entr" presetSubtype="8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8000"/>
                            </p:stCondLst>
                            <p:childTnLst>
                              <p:par>
                                <p:cTn id="106" presetID="22" presetClass="entr" presetSubtype="8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8500"/>
                            </p:stCondLst>
                            <p:childTnLst>
                              <p:par>
                                <p:cTn id="110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9000"/>
                            </p:stCondLst>
                            <p:childTnLst>
                              <p:par>
                                <p:cTn id="119" presetID="22" presetClass="entr" presetSubtype="8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6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9500"/>
                            </p:stCondLst>
                            <p:childTnLst>
                              <p:par>
                                <p:cTn id="131" presetID="22" presetClass="entr" presetSubtype="8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6" grpId="1" animBg="1"/>
      <p:bldP spid="28" grpId="0" animBg="1"/>
      <p:bldP spid="29" grpId="0" animBg="1"/>
      <p:bldP spid="31" grpId="0" animBg="1"/>
      <p:bldP spid="32" grpId="0" animBg="1"/>
      <p:bldP spid="34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/>
      <p:bldP spid="60" grpId="0"/>
      <p:bldP spid="61" grpId="0"/>
      <p:bldP spid="6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TextBox 560"/>
          <p:cNvSpPr txBox="1">
            <a:spLocks noChangeArrowheads="1"/>
          </p:cNvSpPr>
          <p:nvPr/>
        </p:nvSpPr>
        <p:spPr bwMode="auto">
          <a:xfrm>
            <a:off x="9050338" y="1268413"/>
            <a:ext cx="2811462" cy="40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r"/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1.2 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如何去理解执行力</a:t>
            </a:r>
          </a:p>
        </p:txBody>
      </p:sp>
      <p:sp>
        <p:nvSpPr>
          <p:cNvPr id="3" name="Dark Gray"/>
          <p:cNvSpPr/>
          <p:nvPr/>
        </p:nvSpPr>
        <p:spPr bwMode="auto">
          <a:xfrm>
            <a:off x="1776413" y="3141663"/>
            <a:ext cx="10064750" cy="1582737"/>
          </a:xfrm>
          <a:prstGeom prst="roundRect">
            <a:avLst>
              <a:gd name="adj" fmla="val 0"/>
            </a:avLst>
          </a:prstGeom>
          <a:solidFill>
            <a:srgbClr val="363535"/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lIns="68583" tIns="34292" rIns="68583" bIns="34292" anchor="ctr"/>
          <a:lstStyle/>
          <a:p>
            <a:pPr algn="ctr" defTabSz="685165">
              <a:defRPr/>
            </a:pPr>
            <a:endParaRPr lang="en-US" sz="14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itchFamily="34" charset="-122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2136775" y="3394075"/>
            <a:ext cx="9704388" cy="10779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“执行力应该成为一家公司的战略和目标的重要组成部分，它是目标和结果之间‘缺失的一环’”。</a:t>
            </a:r>
          </a:p>
        </p:txBody>
      </p:sp>
      <p:sp>
        <p:nvSpPr>
          <p:cNvPr id="5" name="矩形 3"/>
          <p:cNvSpPr>
            <a:spLocks noChangeArrowheads="1"/>
          </p:cNvSpPr>
          <p:nvPr/>
        </p:nvSpPr>
        <p:spPr bwMode="auto">
          <a:xfrm>
            <a:off x="1776413" y="2659063"/>
            <a:ext cx="10064750" cy="415925"/>
          </a:xfrm>
          <a:prstGeom prst="rect">
            <a:avLst/>
          </a:prstGeom>
          <a:noFill/>
          <a:ln w="9525">
            <a:noFill/>
            <a:prstDash val="dash"/>
            <a:miter lim="800000"/>
          </a:ln>
        </p:spPr>
        <p:txBody>
          <a:bodyPr>
            <a:spAutoFit/>
          </a:bodyPr>
          <a:lstStyle/>
          <a:p>
            <a:pPr indent="457200">
              <a:lnSpc>
                <a:spcPct val="129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en-US" altLang="zh-CN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执行力</a:t>
            </a:r>
            <a:r>
              <a:rPr lang="en-US" altLang="zh-CN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》(Execution)</a:t>
            </a:r>
            <a:r>
              <a:rPr lang="zh-CN" altLang="en-US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一书</a:t>
            </a:r>
            <a:r>
              <a:rPr lang="en-US" altLang="zh-CN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(Larry </a:t>
            </a:r>
            <a:r>
              <a:rPr lang="en-US" altLang="zh-CN" b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Bossidy</a:t>
            </a:r>
            <a:r>
              <a:rPr lang="zh-CN" altLang="en-US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与</a:t>
            </a:r>
            <a:r>
              <a:rPr lang="en-US" altLang="zh-CN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Ram </a:t>
            </a:r>
            <a:r>
              <a:rPr lang="en-US" altLang="zh-CN" b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Charan</a:t>
            </a:r>
            <a:r>
              <a:rPr lang="zh-CN" altLang="en-US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合著作</a:t>
            </a:r>
            <a:r>
              <a:rPr lang="en-US" altLang="zh-CN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一书中阐述：</a:t>
            </a:r>
            <a:endParaRPr lang="zh-CN" altLang="en-US" b="1" dirty="0">
              <a:solidFill>
                <a:srgbClr val="E2008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136775" y="2659063"/>
            <a:ext cx="130175" cy="841375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cxnSp>
        <p:nvCxnSpPr>
          <p:cNvPr id="7" name="直接连接符 6"/>
          <p:cNvCxnSpPr/>
          <p:nvPr/>
        </p:nvCxnSpPr>
        <p:spPr>
          <a:xfrm flipV="1">
            <a:off x="2295525" y="2659063"/>
            <a:ext cx="0" cy="841375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Dark Gray"/>
          <p:cNvSpPr/>
          <p:nvPr/>
        </p:nvSpPr>
        <p:spPr bwMode="auto">
          <a:xfrm>
            <a:off x="1776413" y="4760913"/>
            <a:ext cx="10064750" cy="107950"/>
          </a:xfrm>
          <a:prstGeom prst="roundRect">
            <a:avLst>
              <a:gd name="adj" fmla="val 0"/>
            </a:avLst>
          </a:prstGeom>
          <a:solidFill>
            <a:srgbClr val="363535"/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lIns="68583" tIns="34292" rIns="68583" bIns="34292" anchor="ctr"/>
          <a:lstStyle/>
          <a:p>
            <a:pPr algn="ctr" defTabSz="685165">
              <a:defRPr/>
            </a:pPr>
            <a:endParaRPr lang="en-US" sz="14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itchFamily="3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920875" y="3141663"/>
            <a:ext cx="4752975" cy="295116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5602" name="TextBox 560"/>
          <p:cNvSpPr txBox="1">
            <a:spLocks noChangeArrowheads="1"/>
          </p:cNvSpPr>
          <p:nvPr/>
        </p:nvSpPr>
        <p:spPr bwMode="auto">
          <a:xfrm>
            <a:off x="9050338" y="1268413"/>
            <a:ext cx="2811462" cy="40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r"/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1.2 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如何去理解执行力</a:t>
            </a:r>
          </a:p>
        </p:txBody>
      </p:sp>
      <p:cxnSp>
        <p:nvCxnSpPr>
          <p:cNvPr id="10" name="直接连接符 9"/>
          <p:cNvCxnSpPr/>
          <p:nvPr/>
        </p:nvCxnSpPr>
        <p:spPr>
          <a:xfrm>
            <a:off x="1920875" y="2870200"/>
            <a:ext cx="4752975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1920875" y="2746375"/>
            <a:ext cx="720725" cy="12382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5605" name="TextBox 560"/>
          <p:cNvSpPr txBox="1">
            <a:spLocks noChangeArrowheads="1"/>
          </p:cNvSpPr>
          <p:nvPr/>
        </p:nvSpPr>
        <p:spPr bwMode="auto">
          <a:xfrm>
            <a:off x="2713038" y="2438400"/>
            <a:ext cx="3671887" cy="369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1.2.1 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从组织的角度来理解</a:t>
            </a:r>
          </a:p>
        </p:txBody>
      </p:sp>
      <p:sp>
        <p:nvSpPr>
          <p:cNvPr id="14" name="矩形 3"/>
          <p:cNvSpPr>
            <a:spLocks noChangeArrowheads="1"/>
          </p:cNvSpPr>
          <p:nvPr/>
        </p:nvSpPr>
        <p:spPr bwMode="auto">
          <a:xfrm>
            <a:off x="2065338" y="5078413"/>
            <a:ext cx="4537075" cy="727075"/>
          </a:xfrm>
          <a:prstGeom prst="rect">
            <a:avLst/>
          </a:prstGeom>
          <a:noFill/>
          <a:ln w="9525">
            <a:noFill/>
            <a:prstDash val="dash"/>
            <a:miter lim="800000"/>
          </a:ln>
        </p:spPr>
        <p:txBody>
          <a:bodyPr>
            <a:spAutoFit/>
          </a:bodyPr>
          <a:lstStyle/>
          <a:p>
            <a:pPr indent="457200">
              <a:lnSpc>
                <a:spcPct val="129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因此，判断一个组织的执行力如何，即看这个组织能否保质保量地实现既定战略。</a:t>
            </a:r>
            <a:endParaRPr lang="zh-CN" altLang="en-US" sz="1600" b="1" dirty="0">
              <a:solidFill>
                <a:srgbClr val="E2008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3"/>
          <p:cNvSpPr>
            <a:spLocks noChangeArrowheads="1"/>
          </p:cNvSpPr>
          <p:nvPr/>
        </p:nvSpPr>
        <p:spPr bwMode="auto">
          <a:xfrm>
            <a:off x="2065338" y="3541713"/>
            <a:ext cx="4537075" cy="1363662"/>
          </a:xfrm>
          <a:prstGeom prst="rect">
            <a:avLst/>
          </a:prstGeom>
          <a:noFill/>
          <a:ln w="9525">
            <a:noFill/>
            <a:prstDash val="dash"/>
            <a:miter lim="800000"/>
          </a:ln>
        </p:spPr>
        <p:txBody>
          <a:bodyPr>
            <a:spAutoFit/>
          </a:bodyPr>
          <a:lstStyle/>
          <a:p>
            <a:pPr indent="457200">
              <a:lnSpc>
                <a:spcPct val="129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由此，从组织的角度来讲，我们对执行力可以这样理解，</a:t>
            </a:r>
            <a:r>
              <a:rPr lang="zh-CN" altLang="en-US" sz="1600" b="1" dirty="0">
                <a:solidFill>
                  <a:srgbClr val="E200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执行力就是连接目标和结果的“那一环”，是将企业的长期战略一步步落到实处的能力。</a:t>
            </a:r>
          </a:p>
        </p:txBody>
      </p:sp>
      <p:pic>
        <p:nvPicPr>
          <p:cNvPr id="1026" name="Picture 2" descr="http://pic11.nipic.com/20101117/3320946_232724238829_2.jpg"/>
          <p:cNvPicPr>
            <a:picLocks noChangeAspect="1" noChangeArrowheads="1"/>
          </p:cNvPicPr>
          <p:nvPr/>
        </p:nvPicPr>
        <p:blipFill rotWithShape="1">
          <a:blip r:embed="rId2" cstate="print"/>
          <a:srcRect/>
          <a:stretch>
            <a:fillRect/>
          </a:stretch>
        </p:blipFill>
        <p:spPr bwMode="auto">
          <a:xfrm>
            <a:off x="6961188" y="3141663"/>
            <a:ext cx="4724400" cy="295116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920875" y="3141663"/>
            <a:ext cx="4752975" cy="295116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6626" name="TextBox 560"/>
          <p:cNvSpPr txBox="1">
            <a:spLocks noChangeArrowheads="1"/>
          </p:cNvSpPr>
          <p:nvPr/>
        </p:nvSpPr>
        <p:spPr bwMode="auto">
          <a:xfrm>
            <a:off x="9050338" y="1268413"/>
            <a:ext cx="2811462" cy="40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r"/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1.2 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如何去理解执行力</a:t>
            </a:r>
          </a:p>
        </p:txBody>
      </p:sp>
      <p:cxnSp>
        <p:nvCxnSpPr>
          <p:cNvPr id="10" name="直接连接符 9"/>
          <p:cNvCxnSpPr/>
          <p:nvPr/>
        </p:nvCxnSpPr>
        <p:spPr>
          <a:xfrm>
            <a:off x="1920875" y="2870200"/>
            <a:ext cx="4752975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1920875" y="2746375"/>
            <a:ext cx="720725" cy="12382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6629" name="TextBox 560"/>
          <p:cNvSpPr txBox="1">
            <a:spLocks noChangeArrowheads="1"/>
          </p:cNvSpPr>
          <p:nvPr/>
        </p:nvSpPr>
        <p:spPr bwMode="auto">
          <a:xfrm>
            <a:off x="2713038" y="2438400"/>
            <a:ext cx="3671887" cy="369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1.2.2 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从个人的角度来理解</a:t>
            </a:r>
          </a:p>
        </p:txBody>
      </p:sp>
      <p:sp>
        <p:nvSpPr>
          <p:cNvPr id="14" name="矩形 3"/>
          <p:cNvSpPr>
            <a:spLocks noChangeArrowheads="1"/>
          </p:cNvSpPr>
          <p:nvPr/>
        </p:nvSpPr>
        <p:spPr bwMode="auto">
          <a:xfrm>
            <a:off x="2065338" y="4797425"/>
            <a:ext cx="4537075" cy="1044575"/>
          </a:xfrm>
          <a:prstGeom prst="rect">
            <a:avLst/>
          </a:prstGeom>
          <a:noFill/>
          <a:ln w="9525">
            <a:noFill/>
            <a:prstDash val="dash"/>
            <a:miter lim="800000"/>
          </a:ln>
        </p:spPr>
        <p:txBody>
          <a:bodyPr>
            <a:spAutoFit/>
          </a:bodyPr>
          <a:lstStyle/>
          <a:p>
            <a:pPr indent="457200">
              <a:lnSpc>
                <a:spcPct val="129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因此，从个人的角度来讲：</a:t>
            </a:r>
            <a:r>
              <a:rPr lang="zh-CN" altLang="en-US" sz="1600" b="1" dirty="0">
                <a:solidFill>
                  <a:srgbClr val="E200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执行力就是“行动力”，就是每个员工在每个阶段都做到一丝不苟，从而最终不折不扣地完成任务。</a:t>
            </a:r>
          </a:p>
        </p:txBody>
      </p:sp>
      <p:sp>
        <p:nvSpPr>
          <p:cNvPr id="15" name="矩形 3"/>
          <p:cNvSpPr>
            <a:spLocks noChangeArrowheads="1"/>
          </p:cNvSpPr>
          <p:nvPr/>
        </p:nvSpPr>
        <p:spPr bwMode="auto">
          <a:xfrm>
            <a:off x="2065338" y="3541713"/>
            <a:ext cx="4537075" cy="1016000"/>
          </a:xfrm>
          <a:prstGeom prst="rect">
            <a:avLst/>
          </a:prstGeom>
          <a:noFill/>
          <a:ln w="9525">
            <a:noFill/>
            <a:prstDash val="dash"/>
            <a:miter lim="800000"/>
          </a:ln>
        </p:spPr>
        <p:txBody>
          <a:bodyPr>
            <a:spAutoFit/>
          </a:bodyPr>
          <a:lstStyle/>
          <a:p>
            <a:pPr indent="457200">
              <a:lnSpc>
                <a:spcPct val="129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伟大事业的成功源自于每一个细节的完美。同样，任何一次重大灾难也源自于一些不起眼的小事上的失误。</a:t>
            </a:r>
            <a:endParaRPr lang="zh-CN" altLang="en-US" sz="1600" b="1" dirty="0">
              <a:solidFill>
                <a:srgbClr val="E2008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3" name="Picture 2" descr="F:\360云盘\04-待整理ing\pic\58013-12032112450131.jpg"/>
          <p:cNvPicPr>
            <a:picLocks noChangeAspect="1" noChangeArrowheads="1"/>
          </p:cNvPicPr>
          <p:nvPr/>
        </p:nvPicPr>
        <p:blipFill rotWithShape="1">
          <a:blip r:embed="rId2" cstate="print"/>
          <a:srcRect/>
          <a:stretch>
            <a:fillRect/>
          </a:stretch>
        </p:blipFill>
        <p:spPr bwMode="auto">
          <a:xfrm>
            <a:off x="6961188" y="3141663"/>
            <a:ext cx="4724400" cy="295116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920875" y="1916113"/>
            <a:ext cx="9828213" cy="3816350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7650" name="TextBox 560"/>
          <p:cNvSpPr txBox="1">
            <a:spLocks noChangeArrowheads="1"/>
          </p:cNvSpPr>
          <p:nvPr/>
        </p:nvSpPr>
        <p:spPr bwMode="auto">
          <a:xfrm>
            <a:off x="9050338" y="1268413"/>
            <a:ext cx="2811462" cy="40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r"/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1.2 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如何去理解执行力</a:t>
            </a:r>
          </a:p>
        </p:txBody>
      </p:sp>
      <p:sp>
        <p:nvSpPr>
          <p:cNvPr id="16" name="Dark Gray"/>
          <p:cNvSpPr/>
          <p:nvPr/>
        </p:nvSpPr>
        <p:spPr bwMode="auto">
          <a:xfrm>
            <a:off x="2033588" y="2032000"/>
            <a:ext cx="9575800" cy="503238"/>
          </a:xfrm>
          <a:prstGeom prst="roundRect">
            <a:avLst>
              <a:gd name="adj" fmla="val 0"/>
            </a:avLst>
          </a:prstGeom>
          <a:solidFill>
            <a:srgbClr val="363535"/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lIns="68583" tIns="34292" rIns="68583" bIns="34292" anchor="ctr"/>
          <a:lstStyle/>
          <a:p>
            <a:pPr defTabSz="685165">
              <a:defRPr/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       我们从个人和组织的两个角度，将对执行与执行力的理解总结如下：</a:t>
            </a:r>
            <a:endParaRPr lang="en-US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itchFamily="34" charset="-122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2033588" y="3011488"/>
          <a:ext cx="9595065" cy="2592288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098121"/>
                <a:gridCol w="4608066"/>
                <a:gridCol w="3888878"/>
              </a:tblGrid>
              <a:tr h="57606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b="1" kern="100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类别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008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b="1" kern="100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个人</a:t>
                      </a: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008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b="1" kern="100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组织</a:t>
                      </a: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0084"/>
                    </a:solidFill>
                  </a:tcPr>
                </a:tc>
              </a:tr>
              <a:tr h="100811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b="1" kern="100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执行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即“行动”，指把想法变成行动；把行动变成结果；保质保量完成任务，不折不扣得到结果！</a:t>
                      </a: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指“贯彻、实施”，即将战略落实到实处</a:t>
                      </a:r>
                      <a:r>
                        <a:rPr lang="zh-CN" sz="1600" kern="100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。</a:t>
                      </a: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</a:tr>
              <a:tr h="100811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b="1" kern="100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执行力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即，“行动力”，就是指把想干的事干成功的能力，注重细节、保质保量、按时完成任务的能力。</a:t>
                      </a: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指贯彻战略意图，完成预定目标的能力。</a:t>
                      </a: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299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3" presetClass="entr" presetSubtype="3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5538</Words>
  <Application>Microsoft Office PowerPoint</Application>
  <PresentationFormat>自定义</PresentationFormat>
  <Paragraphs>238</Paragraphs>
  <Slides>55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55</vt:i4>
      </vt:variant>
    </vt:vector>
  </HeadingPairs>
  <TitlesOfParts>
    <vt:vector size="65" baseType="lpstr">
      <vt:lpstr>Arial Unicode MS</vt:lpstr>
      <vt:lpstr>宋体</vt:lpstr>
      <vt:lpstr>微软雅黑</vt:lpstr>
      <vt:lpstr>Arial</vt:lpstr>
      <vt:lpstr>Arial Black</vt:lpstr>
      <vt:lpstr>Calibri</vt:lpstr>
      <vt:lpstr>Impact</vt:lpstr>
      <vt:lpstr>Segoe UI</vt:lpstr>
      <vt:lpstr>Wingdings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User</cp:lastModifiedBy>
  <cp:revision>2</cp:revision>
  <dcterms:created xsi:type="dcterms:W3CDTF">2012-10-07T00:28:00Z</dcterms:created>
  <dcterms:modified xsi:type="dcterms:W3CDTF">2020-01-02T09:12:28Z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2052-10.1.0.6235</vt:lpwstr>
  </property>
</Properties>
</file>