
<file path=[Content_Types].xml><?xml version="1.0" encoding="utf-8"?>
<Types xmlns="http://schemas.openxmlformats.org/package/2006/content-types">
  <Default Extension="wdp" ContentType="image/vnd.ms-photo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71" r:id="rId4"/>
    <p:sldId id="267" r:id="rId5"/>
    <p:sldId id="273" r:id="rId6"/>
    <p:sldId id="261" r:id="rId8"/>
    <p:sldId id="262" r:id="rId9"/>
    <p:sldId id="263" r:id="rId10"/>
    <p:sldId id="264" r:id="rId11"/>
    <p:sldId id="266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92" r:id="rId24"/>
    <p:sldId id="290" r:id="rId25"/>
    <p:sldId id="291" r:id="rId26"/>
    <p:sldId id="293" r:id="rId27"/>
    <p:sldId id="294" r:id="rId28"/>
    <p:sldId id="295" r:id="rId29"/>
    <p:sldId id="296" r:id="rId30"/>
    <p:sldId id="297" r:id="rId31"/>
    <p:sldId id="30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8" r:id="rId42"/>
    <p:sldId id="312" r:id="rId43"/>
    <p:sldId id="309" r:id="rId44"/>
    <p:sldId id="310" r:id="rId45"/>
    <p:sldId id="311" r:id="rId4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BE1333"/>
    <a:srgbClr val="E60000"/>
    <a:srgbClr val="0070C0"/>
    <a:srgbClr val="0A0A0A"/>
    <a:srgbClr val="005BA0"/>
    <a:srgbClr val="6E6E6E"/>
    <a:srgbClr val="777777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43" autoAdjust="0"/>
    <p:restoredTop sz="94728" autoAdjust="0"/>
  </p:normalViewPr>
  <p:slideViewPr>
    <p:cSldViewPr>
      <p:cViewPr>
        <p:scale>
          <a:sx n="75" d="100"/>
          <a:sy n="75" d="100"/>
        </p:scale>
        <p:origin x="-1500" y="-240"/>
      </p:cViewPr>
      <p:guideLst>
        <p:guide orient="horz" pos="577"/>
        <p:guide orient="horz" pos="2935"/>
        <p:guide pos="2880"/>
        <p:guide pos="975"/>
        <p:guide pos="9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1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039C-06FE-4592-B3E9-0B0888A76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1AE1B-D951-4BF6-970E-6FC357A294C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1AE1B-D951-4BF6-970E-6FC357A294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C18-67ED-4F86-A60C-F1894B51141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C4AAC-8ADB-4D46-A33E-D3B8A8DB644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6090-F87F-43B1-A84B-144EF55DBC67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0829-9887-4E1F-BDE0-2DFC4BDFF9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E3BE-84D8-422C-817B-A172DADF64F7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11C1-AE1F-48FF-9596-8DB86F479B55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D92A-7F8E-4418-8392-B92D36A3FD7A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9C8E-5CF0-4E04-ABD5-651706597DC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09487-CEB6-44CB-B118-31CA480E79B5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D7A8-5E2D-447F-8DA4-AF76B4EE02A3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78B8-621C-4D78-B2E0-525C6BEB6A5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609D-DEC6-4B03-9C8E-549370D253DF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3.wdp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92" b="36115"/>
          <a:stretch>
            <a:fillRect/>
          </a:stretch>
        </p:blipFill>
        <p:spPr>
          <a:xfrm>
            <a:off x="-2605" y="-98977"/>
            <a:ext cx="6558717" cy="490297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 bwMode="auto">
          <a:xfrm rot="21246474">
            <a:off x="-67686" y="3340235"/>
            <a:ext cx="9480546" cy="2331639"/>
          </a:xfrm>
          <a:custGeom>
            <a:avLst/>
            <a:gdLst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0 w 9519275"/>
              <a:gd name="connsiteY3" fmla="*/ 2416068 h 2416068"/>
              <a:gd name="connsiteX4" fmla="*/ 0 w 9519275"/>
              <a:gd name="connsiteY4" fmla="*/ 0 h 2416068"/>
              <a:gd name="connsiteX0-1" fmla="*/ 0 w 9519275"/>
              <a:gd name="connsiteY0-2" fmla="*/ 0 h 2416068"/>
              <a:gd name="connsiteX1-3" fmla="*/ 9519275 w 9519275"/>
              <a:gd name="connsiteY1-4" fmla="*/ 0 h 2416068"/>
              <a:gd name="connsiteX2-5" fmla="*/ 9519275 w 9519275"/>
              <a:gd name="connsiteY2-6" fmla="*/ 2416068 h 2416068"/>
              <a:gd name="connsiteX3-7" fmla="*/ 345198 w 9519275"/>
              <a:gd name="connsiteY3-8" fmla="*/ 555726 h 2416068"/>
              <a:gd name="connsiteX4-9" fmla="*/ 0 w 9519275"/>
              <a:gd name="connsiteY4-10" fmla="*/ 0 h 2416068"/>
              <a:gd name="connsiteX0-11" fmla="*/ 0 w 9519275"/>
              <a:gd name="connsiteY0-12" fmla="*/ 0 h 2416068"/>
              <a:gd name="connsiteX1-13" fmla="*/ 9519275 w 9519275"/>
              <a:gd name="connsiteY1-14" fmla="*/ 0 h 2416068"/>
              <a:gd name="connsiteX2-15" fmla="*/ 9519275 w 9519275"/>
              <a:gd name="connsiteY2-16" fmla="*/ 2416068 h 2416068"/>
              <a:gd name="connsiteX3-17" fmla="*/ 94475 w 9519275"/>
              <a:gd name="connsiteY3-18" fmla="*/ 1315050 h 2416068"/>
              <a:gd name="connsiteX4-19" fmla="*/ 0 w 9519275"/>
              <a:gd name="connsiteY4-20" fmla="*/ 0 h 2416068"/>
              <a:gd name="connsiteX0-21" fmla="*/ 19222 w 9424800"/>
              <a:gd name="connsiteY0-22" fmla="*/ 11734 h 2416068"/>
              <a:gd name="connsiteX1-23" fmla="*/ 9424800 w 9424800"/>
              <a:gd name="connsiteY1-24" fmla="*/ 0 h 2416068"/>
              <a:gd name="connsiteX2-25" fmla="*/ 9424800 w 9424800"/>
              <a:gd name="connsiteY2-26" fmla="*/ 2416068 h 2416068"/>
              <a:gd name="connsiteX3-27" fmla="*/ 0 w 9424800"/>
              <a:gd name="connsiteY3-28" fmla="*/ 1315050 h 2416068"/>
              <a:gd name="connsiteX4-29" fmla="*/ 19222 w 9424800"/>
              <a:gd name="connsiteY4-30" fmla="*/ 11734 h 2416068"/>
              <a:gd name="connsiteX0-31" fmla="*/ 74968 w 9480546"/>
              <a:gd name="connsiteY0-32" fmla="*/ 11734 h 2416068"/>
              <a:gd name="connsiteX1-33" fmla="*/ 9480546 w 9480546"/>
              <a:gd name="connsiteY1-34" fmla="*/ 0 h 2416068"/>
              <a:gd name="connsiteX2-35" fmla="*/ 9480546 w 9480546"/>
              <a:gd name="connsiteY2-36" fmla="*/ 2416068 h 2416068"/>
              <a:gd name="connsiteX3-37" fmla="*/ 0 w 9480546"/>
              <a:gd name="connsiteY3-38" fmla="*/ 1360366 h 2416068"/>
              <a:gd name="connsiteX4-39" fmla="*/ 74968 w 9480546"/>
              <a:gd name="connsiteY4-40" fmla="*/ 11734 h 2416068"/>
              <a:gd name="connsiteX0-41" fmla="*/ 74968 w 9480546"/>
              <a:gd name="connsiteY0-42" fmla="*/ 11734 h 2168897"/>
              <a:gd name="connsiteX1-43" fmla="*/ 9480546 w 9480546"/>
              <a:gd name="connsiteY1-44" fmla="*/ 0 h 2168897"/>
              <a:gd name="connsiteX2-45" fmla="*/ 8446356 w 9480546"/>
              <a:gd name="connsiteY2-46" fmla="*/ 2168897 h 2168897"/>
              <a:gd name="connsiteX3-47" fmla="*/ 0 w 9480546"/>
              <a:gd name="connsiteY3-48" fmla="*/ 1360366 h 2168897"/>
              <a:gd name="connsiteX4-49" fmla="*/ 74968 w 9480546"/>
              <a:gd name="connsiteY4-50" fmla="*/ 11734 h 2168897"/>
              <a:gd name="connsiteX0-51" fmla="*/ 74968 w 9480546"/>
              <a:gd name="connsiteY0-52" fmla="*/ 11734 h 2331639"/>
              <a:gd name="connsiteX1-53" fmla="*/ 9480546 w 9480546"/>
              <a:gd name="connsiteY1-54" fmla="*/ 0 h 2331639"/>
              <a:gd name="connsiteX2-55" fmla="*/ 9157306 w 9480546"/>
              <a:gd name="connsiteY2-56" fmla="*/ 2331639 h 2331639"/>
              <a:gd name="connsiteX3-57" fmla="*/ 0 w 9480546"/>
              <a:gd name="connsiteY3-58" fmla="*/ 1360366 h 2331639"/>
              <a:gd name="connsiteX4-59" fmla="*/ 74968 w 9480546"/>
              <a:gd name="connsiteY4-60" fmla="*/ 11734 h 2331639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9480546" h="2331639">
                <a:moveTo>
                  <a:pt x="74968" y="11734"/>
                </a:moveTo>
                <a:lnTo>
                  <a:pt x="9480546" y="0"/>
                </a:lnTo>
                <a:lnTo>
                  <a:pt x="9157306" y="2331639"/>
                </a:lnTo>
                <a:lnTo>
                  <a:pt x="0" y="1360366"/>
                </a:lnTo>
                <a:lnTo>
                  <a:pt x="74968" y="11734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067944" y="242716"/>
            <a:ext cx="5385048" cy="3495675"/>
          </a:xfrm>
          <a:custGeom>
            <a:avLst/>
            <a:gdLst>
              <a:gd name="connsiteX0" fmla="*/ 4953000 w 4953000"/>
              <a:gd name="connsiteY0" fmla="*/ 0 h 3409950"/>
              <a:gd name="connsiteX1" fmla="*/ 2228850 w 4953000"/>
              <a:gd name="connsiteY1" fmla="*/ 285750 h 3409950"/>
              <a:gd name="connsiteX2" fmla="*/ 0 w 4953000"/>
              <a:gd name="connsiteY2" fmla="*/ 2971800 h 3409950"/>
              <a:gd name="connsiteX3" fmla="*/ 190500 w 4953000"/>
              <a:gd name="connsiteY3" fmla="*/ 3409950 h 3409950"/>
              <a:gd name="connsiteX4" fmla="*/ 4933950 w 4953000"/>
              <a:gd name="connsiteY4" fmla="*/ 3409950 h 3409950"/>
              <a:gd name="connsiteX5" fmla="*/ 4953000 w 4953000"/>
              <a:gd name="connsiteY5" fmla="*/ 0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0" h="3409950">
                <a:moveTo>
                  <a:pt x="4953000" y="0"/>
                </a:moveTo>
                <a:lnTo>
                  <a:pt x="2228850" y="285750"/>
                </a:lnTo>
                <a:lnTo>
                  <a:pt x="0" y="2971800"/>
                </a:lnTo>
                <a:lnTo>
                  <a:pt x="190500" y="3409950"/>
                </a:lnTo>
                <a:lnTo>
                  <a:pt x="4933950" y="3409950"/>
                </a:lnTo>
                <a:lnTo>
                  <a:pt x="4953000" y="0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直角三角形 15"/>
          <p:cNvSpPr/>
          <p:nvPr/>
        </p:nvSpPr>
        <p:spPr bwMode="auto">
          <a:xfrm rot="21244593">
            <a:off x="-107710" y="-600959"/>
            <a:ext cx="9590029" cy="1502245"/>
          </a:xfrm>
          <a:custGeom>
            <a:avLst/>
            <a:gdLst>
              <a:gd name="connsiteX0" fmla="*/ 0 w 13222582"/>
              <a:gd name="connsiteY0" fmla="*/ 2248049 h 2248049"/>
              <a:gd name="connsiteX1" fmla="*/ 0 w 13222582"/>
              <a:gd name="connsiteY1" fmla="*/ 0 h 2248049"/>
              <a:gd name="connsiteX2" fmla="*/ 13222582 w 13222582"/>
              <a:gd name="connsiteY2" fmla="*/ 2248049 h 2248049"/>
              <a:gd name="connsiteX3" fmla="*/ 0 w 13222582"/>
              <a:gd name="connsiteY3" fmla="*/ 2248049 h 2248049"/>
              <a:gd name="connsiteX0-1" fmla="*/ 0 w 10682122"/>
              <a:gd name="connsiteY0-2" fmla="*/ 2248049 h 2261719"/>
              <a:gd name="connsiteX1-3" fmla="*/ 0 w 10682122"/>
              <a:gd name="connsiteY1-4" fmla="*/ 0 h 2261719"/>
              <a:gd name="connsiteX2-5" fmla="*/ 10682122 w 10682122"/>
              <a:gd name="connsiteY2-6" fmla="*/ 2261719 h 2261719"/>
              <a:gd name="connsiteX3-7" fmla="*/ 0 w 10682122"/>
              <a:gd name="connsiteY3-8" fmla="*/ 2248049 h 2261719"/>
              <a:gd name="connsiteX0-9" fmla="*/ 0 w 10682122"/>
              <a:gd name="connsiteY0-10" fmla="*/ 1474327 h 1487997"/>
              <a:gd name="connsiteX1-11" fmla="*/ 284529 w 10682122"/>
              <a:gd name="connsiteY1-12" fmla="*/ 0 h 1487997"/>
              <a:gd name="connsiteX2-13" fmla="*/ 10682122 w 10682122"/>
              <a:gd name="connsiteY2-14" fmla="*/ 1487997 h 1487997"/>
              <a:gd name="connsiteX3-15" fmla="*/ 0 w 10682122"/>
              <a:gd name="connsiteY3-16" fmla="*/ 1474327 h 1487997"/>
              <a:gd name="connsiteX0-17" fmla="*/ 0 w 10682122"/>
              <a:gd name="connsiteY0-18" fmla="*/ 1474327 h 1487997"/>
              <a:gd name="connsiteX1-19" fmla="*/ 284529 w 10682122"/>
              <a:gd name="connsiteY1-20" fmla="*/ 0 h 1487997"/>
              <a:gd name="connsiteX2-21" fmla="*/ 9829603 w 10682122"/>
              <a:gd name="connsiteY2-22" fmla="*/ 1376431 h 1487997"/>
              <a:gd name="connsiteX3-23" fmla="*/ 10682122 w 10682122"/>
              <a:gd name="connsiteY3-24" fmla="*/ 1487997 h 1487997"/>
              <a:gd name="connsiteX4" fmla="*/ 0 w 10682122"/>
              <a:gd name="connsiteY4" fmla="*/ 1474327 h 1487997"/>
              <a:gd name="connsiteX0-25" fmla="*/ 0 w 10682122"/>
              <a:gd name="connsiteY0-26" fmla="*/ 1474327 h 1487997"/>
              <a:gd name="connsiteX1-27" fmla="*/ 284529 w 10682122"/>
              <a:gd name="connsiteY1-28" fmla="*/ 0 h 1487997"/>
              <a:gd name="connsiteX2-29" fmla="*/ 10038794 w 10682122"/>
              <a:gd name="connsiteY2-30" fmla="*/ 1047922 h 1487997"/>
              <a:gd name="connsiteX3-31" fmla="*/ 10682122 w 10682122"/>
              <a:gd name="connsiteY3-32" fmla="*/ 1487997 h 1487997"/>
              <a:gd name="connsiteX4-33" fmla="*/ 0 w 10682122"/>
              <a:gd name="connsiteY4-34" fmla="*/ 1474327 h 1487997"/>
              <a:gd name="connsiteX0-35" fmla="*/ 0 w 10038794"/>
              <a:gd name="connsiteY0-36" fmla="*/ 1474327 h 1491279"/>
              <a:gd name="connsiteX1-37" fmla="*/ 284529 w 10038794"/>
              <a:gd name="connsiteY1-38" fmla="*/ 0 h 1491279"/>
              <a:gd name="connsiteX2-39" fmla="*/ 10038794 w 10038794"/>
              <a:gd name="connsiteY2-40" fmla="*/ 1047922 h 1491279"/>
              <a:gd name="connsiteX3-41" fmla="*/ 10010541 w 10038794"/>
              <a:gd name="connsiteY3-42" fmla="*/ 1491279 h 1491279"/>
              <a:gd name="connsiteX4-43" fmla="*/ 0 w 10038794"/>
              <a:gd name="connsiteY4-44" fmla="*/ 1474327 h 1491279"/>
              <a:gd name="connsiteX0-45" fmla="*/ 0 w 9823739"/>
              <a:gd name="connsiteY0-46" fmla="*/ 1511232 h 1511232"/>
              <a:gd name="connsiteX1-47" fmla="*/ 69474 w 9823739"/>
              <a:gd name="connsiteY1-48" fmla="*/ 0 h 1511232"/>
              <a:gd name="connsiteX2-49" fmla="*/ 9823739 w 9823739"/>
              <a:gd name="connsiteY2-50" fmla="*/ 1047922 h 1511232"/>
              <a:gd name="connsiteX3-51" fmla="*/ 9795486 w 9823739"/>
              <a:gd name="connsiteY3-52" fmla="*/ 1491279 h 1511232"/>
              <a:gd name="connsiteX4-53" fmla="*/ 0 w 9823739"/>
              <a:gd name="connsiteY4-54" fmla="*/ 1511232 h 1511232"/>
              <a:gd name="connsiteX0-55" fmla="*/ 0 w 9823739"/>
              <a:gd name="connsiteY0-56" fmla="*/ 1502245 h 1502245"/>
              <a:gd name="connsiteX1-57" fmla="*/ 156095 w 9823739"/>
              <a:gd name="connsiteY1-58" fmla="*/ 0 h 1502245"/>
              <a:gd name="connsiteX2-59" fmla="*/ 9823739 w 9823739"/>
              <a:gd name="connsiteY2-60" fmla="*/ 1038935 h 1502245"/>
              <a:gd name="connsiteX3-61" fmla="*/ 9795486 w 9823739"/>
              <a:gd name="connsiteY3-62" fmla="*/ 1482292 h 1502245"/>
              <a:gd name="connsiteX4-63" fmla="*/ 0 w 9823739"/>
              <a:gd name="connsiteY4-64" fmla="*/ 1502245 h 1502245"/>
              <a:gd name="connsiteX0-65" fmla="*/ 0 w 9823739"/>
              <a:gd name="connsiteY0-66" fmla="*/ 1502245 h 1502245"/>
              <a:gd name="connsiteX1-67" fmla="*/ 156095 w 9823739"/>
              <a:gd name="connsiteY1-68" fmla="*/ 0 h 1502245"/>
              <a:gd name="connsiteX2-69" fmla="*/ 9823739 w 9823739"/>
              <a:gd name="connsiteY2-70" fmla="*/ 1038935 h 1502245"/>
              <a:gd name="connsiteX3-71" fmla="*/ 9769499 w 9823739"/>
              <a:gd name="connsiteY3-72" fmla="*/ 1479596 h 1502245"/>
              <a:gd name="connsiteX4-73" fmla="*/ 0 w 9823739"/>
              <a:gd name="connsiteY4-74" fmla="*/ 1502245 h 1502245"/>
            </a:gdLst>
            <a:ahLst/>
            <a:cxnLst>
              <a:cxn ang="0">
                <a:pos x="connsiteX0-65" y="connsiteY0-66"/>
              </a:cxn>
              <a:cxn ang="0">
                <a:pos x="connsiteX1-67" y="connsiteY1-68"/>
              </a:cxn>
              <a:cxn ang="0">
                <a:pos x="connsiteX2-69" y="connsiteY2-70"/>
              </a:cxn>
              <a:cxn ang="0">
                <a:pos x="connsiteX3-71" y="connsiteY3-72"/>
              </a:cxn>
              <a:cxn ang="0">
                <a:pos x="connsiteX4-73" y="connsiteY4-74"/>
              </a:cxn>
            </a:cxnLst>
            <a:rect l="l" t="t" r="r" b="b"/>
            <a:pathLst>
              <a:path w="9823739" h="1502245">
                <a:moveTo>
                  <a:pt x="0" y="1502245"/>
                </a:moveTo>
                <a:lnTo>
                  <a:pt x="156095" y="0"/>
                </a:lnTo>
                <a:lnTo>
                  <a:pt x="9823739" y="1038935"/>
                </a:lnTo>
                <a:lnTo>
                  <a:pt x="9769499" y="1479596"/>
                </a:lnTo>
                <a:lnTo>
                  <a:pt x="0" y="1502245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 flipV="1">
            <a:off x="3995936" y="2841017"/>
            <a:ext cx="5457056" cy="607529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itle 15"/>
          <p:cNvSpPr txBox="1"/>
          <p:nvPr/>
        </p:nvSpPr>
        <p:spPr bwMode="auto">
          <a:xfrm rot="21240000">
            <a:off x="5563113" y="1393980"/>
            <a:ext cx="3680414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/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000" dirty="0" smtClean="0">
                <a:solidFill>
                  <a:schemeClr val="bg1"/>
                </a:solidFill>
                <a:latin typeface="方正粗谭黑简体" pitchFamily="2" charset="-122"/>
                <a:ea typeface="方正粗谭黑简体" pitchFamily="2" charset="-122"/>
              </a:rPr>
              <a:t>培训师成长手册</a:t>
            </a:r>
            <a:endParaRPr lang="en-US" sz="4000" dirty="0">
              <a:solidFill>
                <a:schemeClr val="bg1"/>
              </a:solidFill>
              <a:latin typeface="方正粗谭黑简体" pitchFamily="2" charset="-122"/>
              <a:ea typeface="方正粗谭黑简体" pitchFamily="2" charset="-122"/>
            </a:endParaRPr>
          </a:p>
        </p:txBody>
      </p:sp>
      <p:sp>
        <p:nvSpPr>
          <p:cNvPr id="19" name="Subtitle 16"/>
          <p:cNvSpPr txBox="1"/>
          <p:nvPr/>
        </p:nvSpPr>
        <p:spPr bwMode="auto">
          <a:xfrm rot="21240000">
            <a:off x="5558536" y="2471181"/>
            <a:ext cx="3674533" cy="39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751" tIns="44163" rIns="89751" bIns="44163" numCol="1" anchor="t" anchorCtr="0" compatLnSpc="1">
            <a:normAutofit/>
          </a:bodyPr>
          <a:lstStyle>
            <a:lvl1pPr marL="276225" indent="-27622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2305" indent="-22098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06805" indent="-22415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</a:defRPr>
            </a:lvl3pPr>
            <a:lvl4pPr marL="1492250" indent="-16510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1300">
                <a:solidFill>
                  <a:schemeClr val="tx1"/>
                </a:solidFill>
                <a:latin typeface="+mn-lt"/>
              </a:defRPr>
            </a:lvl4pPr>
            <a:lvl5pPr marL="19367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5pPr>
            <a:lvl6pPr marL="23939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6pPr>
            <a:lvl7pPr marL="28511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7pPr>
            <a:lvl8pPr marL="33083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8pPr>
            <a:lvl9pPr marL="37655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读书笔记</a:t>
            </a:r>
            <a:endParaRPr lang="en-US" sz="2000" dirty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0"/>
            <a:ext cx="9507495" cy="284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467544" y="0"/>
            <a:ext cx="792088" cy="987574"/>
          </a:xfrm>
          <a:prstGeom prst="rect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54"/>
          <p:cNvSpPr txBox="1"/>
          <p:nvPr/>
        </p:nvSpPr>
        <p:spPr>
          <a:xfrm>
            <a:off x="617055" y="69887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imitationDemo" pitchFamily="2" charset="0"/>
              </a:rPr>
              <a:t>i_slide</a:t>
            </a:r>
            <a:endParaRPr lang="zh-CN" altLang="en-US" sz="1200" dirty="0">
              <a:solidFill>
                <a:schemeClr val="bg1"/>
              </a:solidFill>
              <a:latin typeface="imitationDemo" pitchFamily="2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560736" y="210127"/>
            <a:ext cx="652265" cy="417407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1202396" y="3341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print">
            <a:lum bright="70000" contrast="-70000"/>
          </a:blip>
          <a:srcRect l="19213" t="26210" r="22010" b="26209"/>
          <a:stretch>
            <a:fillRect/>
          </a:stretch>
        </p:blipFill>
        <p:spPr>
          <a:xfrm>
            <a:off x="4932040" y="3385032"/>
            <a:ext cx="400235" cy="32400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5507887" y="3432893"/>
            <a:ext cx="342773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>
                <a:sym typeface="+mn-ea"/>
              </a:rPr>
              <a:t>亮亮图文旗舰店  https://liangliangtuwen.tmall.com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1" name="灯片编号占位符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2740" y="120322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让你死得快的开场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1961217" y="1767820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太过高调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1855677" y="2251458"/>
            <a:ext cx="2861077" cy="329957"/>
          </a:xfrm>
          <a:prstGeom prst="parallelogram">
            <a:avLst>
              <a:gd name="adj" fmla="val 5771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说自己没有准备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750853" y="2735096"/>
            <a:ext cx="2861077" cy="329957"/>
          </a:xfrm>
          <a:prstGeom prst="parallelogram">
            <a:avLst>
              <a:gd name="adj" fmla="val 61565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说自己是替别人来代课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1639090" y="3218734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上场就挑战学员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1538504" y="3702372"/>
            <a:ext cx="2861077" cy="329957"/>
          </a:xfrm>
          <a:prstGeom prst="parallelogram">
            <a:avLst>
              <a:gd name="adj" fmla="val 5964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过分讨好学员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1424856" y="4186009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照稿子读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69316" y="1869217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不顾及学员的感受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5954445" y="2411894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没有激情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5847349" y="2954571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过分展示自己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5742050" y="3497248"/>
            <a:ext cx="2861887" cy="329957"/>
          </a:xfrm>
          <a:prstGeom prst="parallelogram">
            <a:avLst>
              <a:gd name="adj" fmla="val 56754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开场过于娱乐、花俏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平行四边形 24"/>
          <p:cNvSpPr/>
          <p:nvPr/>
        </p:nvSpPr>
        <p:spPr>
          <a:xfrm>
            <a:off x="5647884" y="4039926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暖场时间过长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62" b="6590"/>
          <a:stretch>
            <a:fillRect/>
          </a:stretch>
        </p:blipFill>
        <p:spPr>
          <a:xfrm>
            <a:off x="3990666" y="1662136"/>
            <a:ext cx="2416780" cy="2925838"/>
          </a:xfrm>
          <a:prstGeom prst="parallelogram">
            <a:avLst>
              <a:gd name="adj" fmla="val 23780"/>
            </a:avLst>
          </a:prstGeom>
        </p:spPr>
      </p:pic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0195" y="4723765"/>
            <a:ext cx="6324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664" y="124482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自我介绍前三问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84171" y="2103910"/>
            <a:ext cx="4004253" cy="1908000"/>
            <a:chOff x="4044689" y="299774"/>
            <a:chExt cx="4004253" cy="1231100"/>
          </a:xfrm>
        </p:grpSpPr>
        <p:sp>
          <p:nvSpPr>
            <p:cNvPr id="16" name="六边形 15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培训的对象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介绍的目的、目标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培训的场合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3" name="任意多边形 22"/>
          <p:cNvSpPr>
            <a:spLocks noChangeAspect="1"/>
          </p:cNvSpPr>
          <p:nvPr/>
        </p:nvSpPr>
        <p:spPr>
          <a:xfrm>
            <a:off x="2356436" y="2103910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35160" y="12360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如何做自我介绍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"/>
          <a:stretch>
            <a:fillRect/>
          </a:stretch>
        </p:blipFill>
        <p:spPr>
          <a:xfrm>
            <a:off x="1872375" y="1732491"/>
            <a:ext cx="2880000" cy="2868183"/>
          </a:xfrm>
          <a:prstGeom prst="ellipse">
            <a:avLst/>
          </a:prstGeom>
          <a:ln w="38100">
            <a:solidFill>
              <a:srgbClr val="FF3300"/>
            </a:solidFill>
          </a:ln>
        </p:spPr>
      </p:pic>
      <p:grpSp>
        <p:nvGrpSpPr>
          <p:cNvPr id="20" name="组合 19"/>
          <p:cNvGrpSpPr/>
          <p:nvPr/>
        </p:nvGrpSpPr>
        <p:grpSpPr>
          <a:xfrm>
            <a:off x="4384171" y="2212582"/>
            <a:ext cx="4004253" cy="1908000"/>
            <a:chOff x="4044689" y="299774"/>
            <a:chExt cx="4004253" cy="1231100"/>
          </a:xfrm>
        </p:grpSpPr>
        <p:sp>
          <p:nvSpPr>
            <p:cNvPr id="21" name="六边形 20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在名字中做文章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从自己的经历出发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根据课程内容进行联想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860" y="12233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结尾的作用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>
            <a:spLocks noChangeAspect="1"/>
          </p:cNvSpPr>
          <p:nvPr/>
        </p:nvSpPr>
        <p:spPr>
          <a:xfrm>
            <a:off x="2094204" y="183896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2434998" y="183896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梳理学员思路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584979" y="190801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2434998" y="227065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重申重点，加强记忆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 noChangeAspect="1"/>
          </p:cNvSpPr>
          <p:nvPr/>
        </p:nvSpPr>
        <p:spPr>
          <a:xfrm>
            <a:off x="2094204" y="227065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584979" y="233969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任意多边形 29"/>
          <p:cNvSpPr>
            <a:spLocks noChangeAspect="1"/>
          </p:cNvSpPr>
          <p:nvPr/>
        </p:nvSpPr>
        <p:spPr>
          <a:xfrm>
            <a:off x="2094204" y="270745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2435000" y="2707458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了解学员反应，解疑答惑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2584979" y="277650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2110448" y="310824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2451244" y="3108248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激励学员行为改变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2601223" y="317729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任意多边形 35"/>
          <p:cNvSpPr>
            <a:spLocks noChangeAspect="1"/>
          </p:cNvSpPr>
          <p:nvPr/>
        </p:nvSpPr>
        <p:spPr>
          <a:xfrm>
            <a:off x="2110448" y="353993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六边形 36"/>
          <p:cNvSpPr/>
          <p:nvPr/>
        </p:nvSpPr>
        <p:spPr>
          <a:xfrm>
            <a:off x="2451244" y="353993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引入下次课程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2601223" y="360897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>
            <a:off x="2110448" y="3971622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2451244" y="3971622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培训需求调查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2601223" y="404066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0765" y="12148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结尾的方法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1696061" y="1821402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首尾呼应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1907704" y="1932111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1696061" y="2513594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要点回顾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1907704" y="2624303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1696064" y="3213989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总结提炼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1907704" y="332469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1696061" y="3845503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引经据典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1934113" y="396734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4615691" y="1803998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小组竞赛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4788024" y="1914707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4615691" y="2496190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活动调查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4788024" y="2606899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4615695" y="3196585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故事结尾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4788024" y="330729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4615691" y="3828099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引导号召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4814434" y="394994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8940" y="4594860"/>
            <a:ext cx="5701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535160" y="1205395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一言不发的学员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105264" y="2139702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适当引导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5264" y="2612095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给予鼓励信心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05264" y="3669373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给予重视关注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105264" y="4141766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给予赞赏鼓励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105264" y="173687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性格内向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55245" y="180592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105264" y="3288721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有情绪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255245" y="335776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894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口若悬河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861962" y="2049150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清楚他的观点，给予认可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861962" y="2556981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在适当的时候适当打断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861962" y="3040676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用封闭式的问题对他提问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56740" y="4624705"/>
            <a:ext cx="5523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61723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窃窃私语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026631" y="3553148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整体性问题：向全体学员提问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针对性提问：请某位学员提问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078534" y="462103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95077" y="4283502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026631" y="4248676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如果直接对说话者提问：注意措辞，以免学员没有面子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2071761" y="172826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声技，用声音变化来提醒学员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2221743" y="179730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065114" y="2221971"/>
            <a:ext cx="425808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身技，用肢体语言提醒学员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15095" y="229101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071761" y="273437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眼技，用目光的注视来提醒学员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2221743" y="280341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2071762" y="3250228"/>
            <a:ext cx="42514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口技，用提问方式提醒学员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221743" y="33192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5204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争论不休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1726733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肯定双方观点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78533" y="309626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95076" y="229524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026630" y="2320726"/>
            <a:ext cx="4572000" cy="7005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对观点新颖的给予肯定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对观点不可取的赞赏其积极性和态度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095077" y="3365918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请全体学员举手表决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78533" y="444395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95076" y="3949996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026630" y="3977135"/>
            <a:ext cx="47056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对于不服气的一方给予安抚，并说明可以结束后继续讨论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03655" y="4664075"/>
            <a:ext cx="5788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41312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离题万里的学员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2009543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先肯定，后纠正引导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263725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自以为是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095077" y="3233679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既要“抬”，又要“压”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39462" cy="3085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09" y="0"/>
            <a:ext cx="4524892" cy="30180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2283718"/>
            <a:ext cx="9144000" cy="2859782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6979921" y="0"/>
            <a:ext cx="2164080" cy="2283718"/>
          </a:xfrm>
          <a:custGeom>
            <a:avLst/>
            <a:gdLst>
              <a:gd name="connsiteX0" fmla="*/ 0 w 2164080"/>
              <a:gd name="connsiteY0" fmla="*/ 0 h 2270760"/>
              <a:gd name="connsiteX1" fmla="*/ 449580 w 2164080"/>
              <a:gd name="connsiteY1" fmla="*/ 0 h 2270760"/>
              <a:gd name="connsiteX2" fmla="*/ 2164080 w 2164080"/>
              <a:gd name="connsiteY2" fmla="*/ 838200 h 2270760"/>
              <a:gd name="connsiteX3" fmla="*/ 1310640 w 2164080"/>
              <a:gd name="connsiteY3" fmla="*/ 2270760 h 2270760"/>
              <a:gd name="connsiteX4" fmla="*/ 22860 w 2164080"/>
              <a:gd name="connsiteY4" fmla="*/ 2270760 h 2270760"/>
              <a:gd name="connsiteX5" fmla="*/ 0 w 2164080"/>
              <a:gd name="connsiteY5" fmla="*/ 0 h 2270760"/>
              <a:gd name="connsiteX0-1" fmla="*/ 0 w 2164080"/>
              <a:gd name="connsiteY0-2" fmla="*/ 0 h 2270760"/>
              <a:gd name="connsiteX1-3" fmla="*/ 449580 w 2164080"/>
              <a:gd name="connsiteY1-4" fmla="*/ 0 h 2270760"/>
              <a:gd name="connsiteX2-5" fmla="*/ 2164080 w 2164080"/>
              <a:gd name="connsiteY2-6" fmla="*/ 838200 h 2270760"/>
              <a:gd name="connsiteX3-7" fmla="*/ 1310640 w 2164080"/>
              <a:gd name="connsiteY3-8" fmla="*/ 2270760 h 2270760"/>
              <a:gd name="connsiteX4-9" fmla="*/ 0 w 2164080"/>
              <a:gd name="connsiteY4-10" fmla="*/ 2270760 h 2270760"/>
              <a:gd name="connsiteX5-11" fmla="*/ 0 w 2164080"/>
              <a:gd name="connsiteY5-12" fmla="*/ 0 h 22707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64080" h="2270760">
                <a:moveTo>
                  <a:pt x="0" y="0"/>
                </a:moveTo>
                <a:lnTo>
                  <a:pt x="449580" y="0"/>
                </a:lnTo>
                <a:lnTo>
                  <a:pt x="2164080" y="838200"/>
                </a:lnTo>
                <a:lnTo>
                  <a:pt x="1310640" y="2270760"/>
                </a:lnTo>
                <a:lnTo>
                  <a:pt x="0" y="2270760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6468115" y="0"/>
            <a:ext cx="2229802" cy="853440"/>
          </a:xfrm>
          <a:custGeom>
            <a:avLst/>
            <a:gdLst>
              <a:gd name="connsiteX0" fmla="*/ 0 w 2225040"/>
              <a:gd name="connsiteY0" fmla="*/ 0 h 853440"/>
              <a:gd name="connsiteX1" fmla="*/ 2225040 w 2225040"/>
              <a:gd name="connsiteY1" fmla="*/ 7620 h 853440"/>
              <a:gd name="connsiteX2" fmla="*/ 1714500 w 2225040"/>
              <a:gd name="connsiteY2" fmla="*/ 853440 h 853440"/>
              <a:gd name="connsiteX3" fmla="*/ 0 w 2225040"/>
              <a:gd name="connsiteY3" fmla="*/ 0 h 853440"/>
              <a:gd name="connsiteX0-1" fmla="*/ 0 w 2229802"/>
              <a:gd name="connsiteY0-2" fmla="*/ 0 h 853440"/>
              <a:gd name="connsiteX1-3" fmla="*/ 2229802 w 2229802"/>
              <a:gd name="connsiteY1-4" fmla="*/ 476 h 853440"/>
              <a:gd name="connsiteX2-5" fmla="*/ 1714500 w 2229802"/>
              <a:gd name="connsiteY2-6" fmla="*/ 853440 h 853440"/>
              <a:gd name="connsiteX3-7" fmla="*/ 0 w 2229802"/>
              <a:gd name="connsiteY3-8" fmla="*/ 0 h 8534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29802" h="853440">
                <a:moveTo>
                  <a:pt x="0" y="0"/>
                </a:moveTo>
                <a:lnTo>
                  <a:pt x="2229802" y="476"/>
                </a:lnTo>
                <a:lnTo>
                  <a:pt x="171450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-1906" y="3564"/>
            <a:ext cx="3637802" cy="3142808"/>
            <a:chOff x="-1906" y="3564"/>
            <a:chExt cx="2646046" cy="2286000"/>
          </a:xfrm>
        </p:grpSpPr>
        <p:sp>
          <p:nvSpPr>
            <p:cNvPr id="24" name="任意多边形 23"/>
            <p:cNvSpPr/>
            <p:nvPr/>
          </p:nvSpPr>
          <p:spPr>
            <a:xfrm>
              <a:off x="-1906" y="3564"/>
              <a:ext cx="1716405" cy="2286000"/>
            </a:xfrm>
            <a:custGeom>
              <a:avLst/>
              <a:gdLst>
                <a:gd name="connsiteX0" fmla="*/ 7620 w 1714500"/>
                <a:gd name="connsiteY0" fmla="*/ 0 h 2286000"/>
                <a:gd name="connsiteX1" fmla="*/ 1074420 w 1714500"/>
                <a:gd name="connsiteY1" fmla="*/ 0 h 2286000"/>
                <a:gd name="connsiteX2" fmla="*/ 1714500 w 1714500"/>
                <a:gd name="connsiteY2" fmla="*/ 784860 h 2286000"/>
                <a:gd name="connsiteX3" fmla="*/ 1714500 w 1714500"/>
                <a:gd name="connsiteY3" fmla="*/ 2286000 h 2286000"/>
                <a:gd name="connsiteX4" fmla="*/ 0 w 1714500"/>
                <a:gd name="connsiteY4" fmla="*/ 2286000 h 2286000"/>
                <a:gd name="connsiteX5" fmla="*/ 7620 w 1714500"/>
                <a:gd name="connsiteY5" fmla="*/ 0 h 2286000"/>
                <a:gd name="connsiteX0-1" fmla="*/ 0 w 1716405"/>
                <a:gd name="connsiteY0-2" fmla="*/ 0 h 2286000"/>
                <a:gd name="connsiteX1-3" fmla="*/ 1076325 w 1716405"/>
                <a:gd name="connsiteY1-4" fmla="*/ 0 h 2286000"/>
                <a:gd name="connsiteX2-5" fmla="*/ 1716405 w 1716405"/>
                <a:gd name="connsiteY2-6" fmla="*/ 784860 h 2286000"/>
                <a:gd name="connsiteX3-7" fmla="*/ 1716405 w 1716405"/>
                <a:gd name="connsiteY3-8" fmla="*/ 2286000 h 2286000"/>
                <a:gd name="connsiteX4-9" fmla="*/ 1905 w 1716405"/>
                <a:gd name="connsiteY4-10" fmla="*/ 2286000 h 2286000"/>
                <a:gd name="connsiteX5-11" fmla="*/ 0 w 1716405"/>
                <a:gd name="connsiteY5-12" fmla="*/ 0 h 2286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16405" h="2286000">
                  <a:moveTo>
                    <a:pt x="0" y="0"/>
                  </a:moveTo>
                  <a:lnTo>
                    <a:pt x="1076325" y="0"/>
                  </a:lnTo>
                  <a:lnTo>
                    <a:pt x="1716405" y="784860"/>
                  </a:lnTo>
                  <a:lnTo>
                    <a:pt x="1716405" y="2286000"/>
                  </a:lnTo>
                  <a:lnTo>
                    <a:pt x="1905" y="228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99260" y="773184"/>
              <a:ext cx="944880" cy="1516380"/>
            </a:xfrm>
            <a:custGeom>
              <a:avLst/>
              <a:gdLst>
                <a:gd name="connsiteX0" fmla="*/ 0 w 944880"/>
                <a:gd name="connsiteY0" fmla="*/ 0 h 1516380"/>
                <a:gd name="connsiteX1" fmla="*/ 944880 w 944880"/>
                <a:gd name="connsiteY1" fmla="*/ 1120140 h 1516380"/>
                <a:gd name="connsiteX2" fmla="*/ 7620 w 944880"/>
                <a:gd name="connsiteY2" fmla="*/ 1516380 h 1516380"/>
                <a:gd name="connsiteX3" fmla="*/ 0 w 944880"/>
                <a:gd name="connsiteY3" fmla="*/ 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880" h="1516380">
                  <a:moveTo>
                    <a:pt x="0" y="0"/>
                  </a:moveTo>
                  <a:lnTo>
                    <a:pt x="944880" y="1120140"/>
                  </a:lnTo>
                  <a:lnTo>
                    <a:pt x="7620" y="1516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10"/>
          <p:cNvSpPr txBox="1"/>
          <p:nvPr/>
        </p:nvSpPr>
        <p:spPr>
          <a:xfrm>
            <a:off x="139525" y="987493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139525" y="14724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目录</a:t>
            </a:r>
            <a:endParaRPr lang="zh-CN" altLang="en-US" sz="2800" dirty="0">
              <a:solidFill>
                <a:schemeClr val="bg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Box 2"/>
          <p:cNvSpPr txBox="1"/>
          <p:nvPr/>
        </p:nvSpPr>
        <p:spPr>
          <a:xfrm>
            <a:off x="5611136" y="242118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"/>
          <p:cNvSpPr txBox="1"/>
          <p:nvPr/>
        </p:nvSpPr>
        <p:spPr>
          <a:xfrm>
            <a:off x="5611136" y="302163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5611136" y="36167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"/>
          <p:cNvSpPr txBox="1"/>
          <p:nvPr/>
        </p:nvSpPr>
        <p:spPr>
          <a:xfrm>
            <a:off x="5611136" y="42107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240001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00046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595578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4189619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平行四边形 35"/>
          <p:cNvSpPr/>
          <p:nvPr/>
        </p:nvSpPr>
        <p:spPr bwMode="auto">
          <a:xfrm rot="5400000">
            <a:off x="3799486" y="2675019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7" name="直角三角形 7"/>
          <p:cNvSpPr/>
          <p:nvPr/>
        </p:nvSpPr>
        <p:spPr bwMode="auto">
          <a:xfrm flipH="1">
            <a:off x="4225058" y="2141445"/>
            <a:ext cx="108000" cy="149825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  <a:gd name="connsiteX0-9" fmla="*/ 7064 w 213643"/>
              <a:gd name="connsiteY0-10" fmla="*/ 180254 h 180254"/>
              <a:gd name="connsiteX1-11" fmla="*/ 0 w 213643"/>
              <a:gd name="connsiteY1-12" fmla="*/ 0 h 180254"/>
              <a:gd name="connsiteX2-13" fmla="*/ 213643 w 213643"/>
              <a:gd name="connsiteY2-14" fmla="*/ 177873 h 180254"/>
              <a:gd name="connsiteX3-15" fmla="*/ 7064 w 213643"/>
              <a:gd name="connsiteY3-16" fmla="*/ 180254 h 180254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</a:cxnLst>
            <a:rect l="l" t="t" r="r" b="b"/>
            <a:pathLst>
              <a:path w="213643" h="180254">
                <a:moveTo>
                  <a:pt x="7064" y="180254"/>
                </a:moveTo>
                <a:lnTo>
                  <a:pt x="0" y="0"/>
                </a:lnTo>
                <a:lnTo>
                  <a:pt x="213643" y="177873"/>
                </a:lnTo>
                <a:lnTo>
                  <a:pt x="7064" y="180254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平行四边形 37"/>
          <p:cNvSpPr/>
          <p:nvPr/>
        </p:nvSpPr>
        <p:spPr bwMode="auto">
          <a:xfrm rot="5400000">
            <a:off x="4264354" y="3723095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平行四边形 11"/>
          <p:cNvSpPr/>
          <p:nvPr/>
        </p:nvSpPr>
        <p:spPr bwMode="auto">
          <a:xfrm rot="5400000">
            <a:off x="4274412" y="4304456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1223346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学员的问题不会回答，</a:t>
            </a:r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咋办？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6375" y="1717073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踢球法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410370" y="1751103"/>
            <a:ext cx="440309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“谁能回答这个问题呢？”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把问题抛给其他学员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476375" y="2490600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410370" y="2505091"/>
            <a:ext cx="344888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“你的意见呢？”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把问题抛给提问者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476375" y="3291805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切西瓜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399060" y="3281891"/>
            <a:ext cx="441440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“时间有限，回头给你资料？”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暂缓，转移注意力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476375" y="3965302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讨论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399060" y="3978220"/>
            <a:ext cx="560980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“这个问题提得很好，正是我下面请大家讨论的问题”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集思广益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4860032" y="2107022"/>
            <a:ext cx="2664296" cy="264146"/>
          </a:xfrm>
          <a:prstGeom prst="wedgeRectCallout">
            <a:avLst>
              <a:gd name="adj1" fmla="val -6005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注意判断需要其他学员会才行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089382" y="2868232"/>
            <a:ext cx="286969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注意态度和用词，并先赞赏学员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112060" y="3633496"/>
            <a:ext cx="216024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注意一定要学员回复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492597" y="4358230"/>
            <a:ext cx="4535787" cy="264146"/>
          </a:xfrm>
          <a:prstGeom prst="wedgeRectCallout">
            <a:avLst>
              <a:gd name="adj1" fmla="val -52707"/>
              <a:gd name="adj2" fmla="val -46408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注意要有知识点和内容支撑，不能超出学员理解能力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51610" y="4782820"/>
            <a:ext cx="6576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平行四边形 28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1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2" name="平行四边形 31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3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4" name="平行四边形 33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5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7" name="直接连接符 36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燕尾形 37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燕尾形 38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3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44" name="TextBox 3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77154"/>
            <a:ext cx="2123120" cy="374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文本框 39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内部讲师的成长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3" name="圆柱形 12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27"/>
          <p:cNvSpPr txBox="1"/>
          <p:nvPr/>
        </p:nvSpPr>
        <p:spPr>
          <a:xfrm>
            <a:off x="1547664" y="119355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新鲜的话题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7581" y="1679725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547664" y="212663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意想不到的话题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909117" y="1679725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确保最新，炒冷饭会起反作用</a:t>
            </a:r>
            <a:endParaRPr lang="zh-CN" altLang="en-US" sz="1200" dirty="0"/>
          </a:p>
        </p:txBody>
      </p:sp>
      <p:sp>
        <p:nvSpPr>
          <p:cNvPr id="21" name="TextBox 27"/>
          <p:cNvSpPr txBox="1"/>
          <p:nvPr/>
        </p:nvSpPr>
        <p:spPr>
          <a:xfrm>
            <a:off x="2107581" y="2627921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2909117" y="2627921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最终一定要回归主题，才能让人惊喜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47664" y="307226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热点的话题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2107581" y="353288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2909117" y="3532883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话题能影响全面，考虑学员的关注点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547664" y="393983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107581" y="440045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09117" y="4404493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最好没有标准答案，需要对每个参与者给予积极的鼓励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TextBox 27"/>
          <p:cNvSpPr txBox="1"/>
          <p:nvPr/>
        </p:nvSpPr>
        <p:spPr>
          <a:xfrm>
            <a:off x="1535160" y="129516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2095077" y="1781341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1535160" y="222824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2896613" y="1785381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/>
              <a:t>对于不同的学员，他们熟悉的话题不同</a:t>
            </a:r>
            <a:endParaRPr lang="zh-CN" altLang="en-US" sz="1200" dirty="0"/>
          </a:p>
        </p:txBody>
      </p:sp>
      <p:sp>
        <p:nvSpPr>
          <p:cNvPr id="7" name="TextBox 27"/>
          <p:cNvSpPr txBox="1"/>
          <p:nvPr/>
        </p:nvSpPr>
        <p:spPr>
          <a:xfrm>
            <a:off x="2095077" y="2729537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27"/>
          <p:cNvSpPr txBox="1"/>
          <p:nvPr/>
        </p:nvSpPr>
        <p:spPr>
          <a:xfrm>
            <a:off x="2896613" y="2733577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紧扣主题和内容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1535160" y="317387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2095077" y="3634499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896613" y="3638539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有独到的见解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直角三角形 1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6" name="圆柱形 15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3"/>
          <p:cNvSpPr txBox="1"/>
          <p:nvPr/>
        </p:nvSpPr>
        <p:spPr>
          <a:xfrm>
            <a:off x="6653240" y="195622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53240" y="2711608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653240" y="349593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538218" y="195622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奖惩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538218" y="2711608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538218" y="349593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5" name="圆柱形 24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如何激励学员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等腰三角形 248"/>
          <p:cNvSpPr/>
          <p:nvPr/>
        </p:nvSpPr>
        <p:spPr>
          <a:xfrm>
            <a:off x="3138198" y="2063047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等腰三角形 281"/>
          <p:cNvSpPr/>
          <p:nvPr/>
        </p:nvSpPr>
        <p:spPr>
          <a:xfrm flipV="1">
            <a:off x="3138198" y="366846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3" name="等腰三角形 282"/>
          <p:cNvSpPr/>
          <p:nvPr/>
        </p:nvSpPr>
        <p:spPr>
          <a:xfrm flipV="1">
            <a:off x="6365596" y="3679063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等腰三角形 283"/>
          <p:cNvSpPr/>
          <p:nvPr/>
        </p:nvSpPr>
        <p:spPr>
          <a:xfrm>
            <a:off x="6375303" y="202812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等腰三角形 284"/>
          <p:cNvSpPr/>
          <p:nvPr/>
        </p:nvSpPr>
        <p:spPr>
          <a:xfrm rot="5400000">
            <a:off x="3298858" y="2724668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等腰三角形 285"/>
          <p:cNvSpPr/>
          <p:nvPr/>
        </p:nvSpPr>
        <p:spPr>
          <a:xfrm rot="16200000" flipH="1">
            <a:off x="6397462" y="2741735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4093146" y="1982968"/>
            <a:ext cx="1768418" cy="2016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激励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如何控制培训时间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83956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准备充分，做到心中有数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明确重点内容和次要内容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区分注意材料和次要材料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611759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分解目标，分段控制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050406"/>
            <a:ext cx="3135179" cy="3774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模块控制时间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525534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调整授课方式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555500" y="3965302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减少分享的人数或时间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改变分享方式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学员比自己资深怎么办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6221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借公司的力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方面细化需求，激发学习动机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多渠道了解学员情况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利用高层讲话等激励学员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95798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借学员的力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40601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事先找“托”，寻找支持者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分组交流与经验分享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案例分析、点评与竞赛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535160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提升专业度的途径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标杆学习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+PDCA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23948" y="2225007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一线蹲点学习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74236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日常收集、整理学习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3259713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77706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向客户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4499992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拓展工作领域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499992" y="2220972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多做，多得多学得多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4499992" y="273429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照镜子，认识自己不足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4499992" y="3247608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专题研究，力求专精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39035" y="4555490"/>
            <a:ext cx="5301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1" name="圆柱形 20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提升专业的关键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1623948" y="1671988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做得多，学得多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623948" y="2257314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比老板期望高一些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623948" y="2842640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比工作要求多做些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23948" y="3427966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帮助别人，提升自己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5" name="TextBox 4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95" b="99201" l="16567" r="808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5323" y="683817"/>
            <a:ext cx="2576066" cy="386221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课程开发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2"/>
          <p:cNvPicPr preferRelativeResize="0"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http://distribute.quanjing.com/mhrf-cpmh-48142f30z.jpg?seid=BwHYzI1JCg1Oltq4mtqYzJmWENXJAgLUzxnLDMLLDZa4nxWXmNX8FhX8mZaWFdiWmtmVnc84idiYoJa5oJu5Fdb80d6c15108226256a9741de58a895573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9" b="89941" l="9956" r="898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64" t="7287" r="10587" b="13648"/>
          <a:stretch>
            <a:fillRect/>
          </a:stretch>
        </p:blipFill>
        <p:spPr bwMode="auto">
          <a:xfrm>
            <a:off x="6008914" y="957943"/>
            <a:ext cx="1843316" cy="358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新手上路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问题树课程开发模式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123440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什么是问题树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1795839"/>
            <a:ext cx="68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是用树形图结合分析、改善的方法和工具为企业解决问题的课程开发模型图。</a:t>
            </a:r>
            <a:endParaRPr lang="zh-CN" altLang="en-US" dirty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602707" y="273229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619250" y="181697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/>
          <p:nvPr/>
        </p:nvSpPr>
        <p:spPr>
          <a:xfrm>
            <a:off x="1535160" y="3065079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开发步骤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34902" y="3615575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需求问题诊断和调研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3967255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重点提炼与汇总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6356491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课程开发与编制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3598735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3491015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5959874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>
            <a:off x="5852154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2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5635" y="4358005"/>
            <a:ext cx="5979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619250" y="1357015"/>
            <a:ext cx="6985198" cy="4471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培训需求诊断的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种方式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19250" y="1925544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19250" y="2446994"/>
            <a:ext cx="152604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296903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19249" y="349048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35696" y="14145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访谈方式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7082755" y="1414522"/>
            <a:ext cx="52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弊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3169940" y="1925544"/>
            <a:ext cx="2880320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直接、有亲和力、占主动权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6074903" y="1925544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大信息小样本、时间长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3169941" y="2446994"/>
            <a:ext cx="2880319" cy="37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信息大、有针对性、易汇总、范围广、成本低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6074903" y="2446994"/>
            <a:ext cx="2529546" cy="37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单向、真实性差、费时、回收率低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69941" y="296903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快、成本低、及时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6074903" y="2969033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69941" y="349048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及时、成本低、便于记录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6089711" y="3494140"/>
            <a:ext cx="2514737" cy="3737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44534" y="14145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2889" y="18177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1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0611" y="2335893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2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14157" y="2856288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3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95783" y="33779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4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找到培训需求的方法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09412" y="2939780"/>
            <a:ext cx="342357" cy="717228"/>
            <a:chOff x="1961653" y="1942780"/>
            <a:chExt cx="515046" cy="1176039"/>
          </a:xfrm>
        </p:grpSpPr>
        <p:sp>
          <p:nvSpPr>
            <p:cNvPr id="11" name="椭圆 10"/>
            <p:cNvSpPr/>
            <p:nvPr/>
          </p:nvSpPr>
          <p:spPr>
            <a:xfrm>
              <a:off x="2087538" y="1942780"/>
              <a:ext cx="360040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961653" y="2374829"/>
              <a:ext cx="308225" cy="700977"/>
            </a:xfrm>
            <a:custGeom>
              <a:avLst/>
              <a:gdLst>
                <a:gd name="connsiteX0" fmla="*/ 308225 w 308225"/>
                <a:gd name="connsiteY0" fmla="*/ 0 h 842480"/>
                <a:gd name="connsiteX1" fmla="*/ 287676 w 308225"/>
                <a:gd name="connsiteY1" fmla="*/ 554804 h 842480"/>
                <a:gd name="connsiteX2" fmla="*/ 0 w 308225"/>
                <a:gd name="connsiteY2" fmla="*/ 842480 h 84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225" h="842480">
                  <a:moveTo>
                    <a:pt x="308225" y="0"/>
                  </a:moveTo>
                  <a:lnTo>
                    <a:pt x="287676" y="554804"/>
                  </a:lnTo>
                  <a:lnTo>
                    <a:pt x="0" y="84248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250850" y="2830787"/>
              <a:ext cx="215757" cy="288032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2087538" y="2462908"/>
              <a:ext cx="389161" cy="209550"/>
            </a:xfrm>
            <a:custGeom>
              <a:avLst/>
              <a:gdLst>
                <a:gd name="connsiteX0" fmla="*/ 0 w 366713"/>
                <a:gd name="connsiteY0" fmla="*/ 209550 h 209550"/>
                <a:gd name="connsiteX1" fmla="*/ 161925 w 366713"/>
                <a:gd name="connsiteY1" fmla="*/ 0 h 209550"/>
                <a:gd name="connsiteX2" fmla="*/ 366713 w 366713"/>
                <a:gd name="connsiteY2" fmla="*/ 200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6713" h="209550">
                  <a:moveTo>
                    <a:pt x="0" y="209550"/>
                  </a:moveTo>
                  <a:lnTo>
                    <a:pt x="161925" y="0"/>
                  </a:lnTo>
                  <a:lnTo>
                    <a:pt x="366713" y="200025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932040" y="3717976"/>
            <a:ext cx="11415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71236" y="2060318"/>
            <a:ext cx="82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98695" y="2064305"/>
            <a:ext cx="0" cy="164946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150187" y="38046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4421" y="16064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00423" y="26822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培训需求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723583" y="1783319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面谈沟通法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3583" y="2103546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行为观察法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3583" y="242377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723583" y="2744000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3583" y="3064227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3583" y="3384454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测试评估法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3583" y="370468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 flipH="1">
            <a:off x="3360820" y="1781610"/>
            <a:ext cx="312669" cy="2190591"/>
          </a:xfrm>
          <a:prstGeom prst="leftBrace">
            <a:avLst>
              <a:gd name="adj1" fmla="val 56458"/>
              <a:gd name="adj2" fmla="val 50000"/>
            </a:avLst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6740" y="4427220"/>
            <a:ext cx="5883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课程开发前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2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7"/>
          <p:cNvSpPr txBox="1"/>
          <p:nvPr/>
        </p:nvSpPr>
        <p:spPr>
          <a:xfrm>
            <a:off x="3186963" y="1932388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培训背景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86963" y="2282436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培训学员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186963" y="2617970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培训目标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86963" y="294853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培训内容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186963" y="328571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培训方式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1663854" y="1293958"/>
            <a:ext cx="14686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8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2120130" y="1761145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层别法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120130" y="2189041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鱼骨图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20130" y="2621089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剥洋葱法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3347864" y="2098516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7"/>
          <p:cNvSpPr txBox="1"/>
          <p:nvPr/>
        </p:nvSpPr>
        <p:spPr>
          <a:xfrm>
            <a:off x="6795764" y="2010667"/>
            <a:ext cx="1448644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如何找出培训需求问题关键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6795764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7545486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大纲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6040498" y="2128865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4099246" y="1270978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问题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课前调查问卷的设计要求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50" y="1343422"/>
            <a:ext cx="68400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问卷作用：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258" y="191799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了解学员基础、起点，确定适合的表达方式、授课方式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1258" y="231371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明确地点，做到对症下药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91258" y="270995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澄清概念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91258" y="313120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确定授课重点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1258" y="352934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提炼案例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5868424" y="1935069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04322" y="2955911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问卷的组成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91681" y="1925544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1691681" y="2446994"/>
            <a:ext cx="129898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91681" y="296903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691680" y="349048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042967" y="1925544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明确对象、目标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042967" y="2446994"/>
            <a:ext cx="2529546" cy="37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说明目的、保密与承诺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042967" y="2969033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问题部分（分开放式、封闭式）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3057775" y="3494140"/>
            <a:ext cx="2514737" cy="3737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表示感谢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868424" y="2238134"/>
            <a:ext cx="10440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编制原则：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7128458" y="1968830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通俗易懂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</a:t>
            </a: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明了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便于填写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方便统计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904322" y="3856305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7"/>
          <p:cNvSpPr txBox="1"/>
          <p:nvPr/>
        </p:nvSpPr>
        <p:spPr>
          <a:xfrm>
            <a:off x="5822776" y="3220257"/>
            <a:ext cx="104401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提问技巧：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7082810" y="3044026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避谎性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课程的设计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23948" y="1707655"/>
            <a:ext cx="3398759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案例来源于调查问卷的开放问题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55500" y="2152115"/>
            <a:ext cx="3135179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直接运用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设计场景与实例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提炼升华</a:t>
            </a:r>
            <a:endParaRPr lang="zh-CN" altLang="en-US" sz="12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1547664" y="1218176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案例的提炼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148064" y="1707654"/>
            <a:ext cx="259588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问卷以外的案例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5148064" y="2152115"/>
            <a:ext cx="3135179" cy="22756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企业内部案例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生活中的案例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现身说法 </a:t>
            </a:r>
            <a:r>
              <a:rPr lang="en-US" altLang="zh-CN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个人经历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书籍、杂志、报刊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网络（论坛、博客、网页）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电视、电影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同行交流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23948" y="4431258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623948" y="4793029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7"/>
          <p:cNvSpPr txBox="1"/>
          <p:nvPr/>
        </p:nvSpPr>
        <p:spPr>
          <a:xfrm>
            <a:off x="1829444" y="4432287"/>
            <a:ext cx="519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适合的才是最好的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课程内容的编排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353211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782810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815367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790382" y="179123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2420268" y="1971258"/>
            <a:ext cx="395099" cy="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6" idx="3"/>
            <a:endCxn id="17" idx="1"/>
          </p:cNvCxnSpPr>
          <p:nvPr/>
        </p:nvCxnSpPr>
        <p:spPr>
          <a:xfrm flipV="1">
            <a:off x="3452825" y="1971256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7"/>
          <p:cNvSpPr txBox="1"/>
          <p:nvPr/>
        </p:nvSpPr>
        <p:spPr>
          <a:xfrm>
            <a:off x="1619250" y="2427734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按照市场、产品类型编排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751604" y="2839190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1868906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751604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21603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肘形连接符 30"/>
          <p:cNvCxnSpPr/>
          <p:nvPr/>
        </p:nvCxnSpPr>
        <p:spPr>
          <a:xfrm rot="5400000" flipH="1" flipV="1">
            <a:off x="3063983" y="2527908"/>
            <a:ext cx="12700" cy="1752697"/>
          </a:xfrm>
          <a:prstGeom prst="bentConnector3">
            <a:avLst>
              <a:gd name="adj1" fmla="val 1299984"/>
            </a:avLst>
          </a:prstGeom>
          <a:ln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26" idx="2"/>
            <a:endCxn id="28" idx="0"/>
          </p:cNvCxnSpPr>
          <p:nvPr/>
        </p:nvCxnSpPr>
        <p:spPr>
          <a:xfrm>
            <a:off x="3070333" y="3172944"/>
            <a:ext cx="0" cy="23131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7"/>
          <p:cNvSpPr txBox="1"/>
          <p:nvPr/>
        </p:nvSpPr>
        <p:spPr>
          <a:xfrm>
            <a:off x="1623948" y="3893602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按照知识系统编排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1856866" y="436875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831881" y="4368755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箭头连接符 45"/>
          <p:cNvCxnSpPr>
            <a:stCxn id="43" idx="3"/>
            <a:endCxn id="44" idx="1"/>
          </p:cNvCxnSpPr>
          <p:nvPr/>
        </p:nvCxnSpPr>
        <p:spPr>
          <a:xfrm flipV="1">
            <a:off x="2494324" y="4548774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3885017" y="4370373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4860032" y="4370371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箭头连接符 48"/>
          <p:cNvCxnSpPr>
            <a:stCxn id="47" idx="3"/>
            <a:endCxn id="48" idx="1"/>
          </p:cNvCxnSpPr>
          <p:nvPr/>
        </p:nvCxnSpPr>
        <p:spPr>
          <a:xfrm flipV="1">
            <a:off x="4522475" y="4550390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授课方式的选择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483989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演说法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1920892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619250" y="2357795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19249" y="2794698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49" y="3231601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角色扮演法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614551" y="36685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14551" y="41054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体验式培训法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03655" y="4654550"/>
            <a:ext cx="6292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086353" y="58033"/>
            <a:ext cx="2758381" cy="1696237"/>
          </a:xfrm>
          <a:custGeom>
            <a:avLst/>
            <a:gdLst>
              <a:gd name="connsiteX0" fmla="*/ 0 w 2753878"/>
              <a:gd name="connsiteY0" fmla="*/ 2520000 h 2520000"/>
              <a:gd name="connsiteX1" fmla="*/ 0 w 2753878"/>
              <a:gd name="connsiteY1" fmla="*/ 0 h 2520000"/>
              <a:gd name="connsiteX2" fmla="*/ 2753878 w 2753878"/>
              <a:gd name="connsiteY2" fmla="*/ 2520000 h 2520000"/>
              <a:gd name="connsiteX3" fmla="*/ 0 w 2753878"/>
              <a:gd name="connsiteY3" fmla="*/ 2520000 h 2520000"/>
              <a:gd name="connsiteX0-1" fmla="*/ 4503 w 2758381"/>
              <a:gd name="connsiteY0-2" fmla="*/ 2520000 h 2520000"/>
              <a:gd name="connsiteX1-3" fmla="*/ 0 w 2758381"/>
              <a:gd name="connsiteY1-4" fmla="*/ 1795327 h 2520000"/>
              <a:gd name="connsiteX2-5" fmla="*/ 4503 w 2758381"/>
              <a:gd name="connsiteY2-6" fmla="*/ 0 h 2520000"/>
              <a:gd name="connsiteX3-7" fmla="*/ 2758381 w 2758381"/>
              <a:gd name="connsiteY3-8" fmla="*/ 2520000 h 2520000"/>
              <a:gd name="connsiteX4" fmla="*/ 4503 w 2758381"/>
              <a:gd name="connsiteY4" fmla="*/ 2520000 h 2520000"/>
              <a:gd name="connsiteX0-9" fmla="*/ 4503 w 2758381"/>
              <a:gd name="connsiteY0-10" fmla="*/ 1696237 h 1696237"/>
              <a:gd name="connsiteX1-11" fmla="*/ 0 w 2758381"/>
              <a:gd name="connsiteY1-12" fmla="*/ 971564 h 1696237"/>
              <a:gd name="connsiteX2-13" fmla="*/ 877508 w 2758381"/>
              <a:gd name="connsiteY2-14" fmla="*/ 0 h 1696237"/>
              <a:gd name="connsiteX3-15" fmla="*/ 2758381 w 2758381"/>
              <a:gd name="connsiteY3-16" fmla="*/ 1696237 h 1696237"/>
              <a:gd name="connsiteX4-17" fmla="*/ 4503 w 2758381"/>
              <a:gd name="connsiteY4-18" fmla="*/ 1696237 h 1696237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2758381" h="1696237">
                <a:moveTo>
                  <a:pt x="4503" y="1696237"/>
                </a:moveTo>
                <a:lnTo>
                  <a:pt x="0" y="971564"/>
                </a:lnTo>
                <a:lnTo>
                  <a:pt x="877508" y="0"/>
                </a:lnTo>
                <a:lnTo>
                  <a:pt x="2758381" y="1696237"/>
                </a:lnTo>
                <a:lnTo>
                  <a:pt x="4503" y="16962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7"/>
          <p:cNvSpPr txBox="1"/>
          <p:nvPr/>
        </p:nvSpPr>
        <p:spPr>
          <a:xfrm>
            <a:off x="1471394" y="736012"/>
            <a:ext cx="23805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师职业生涯规划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2758829" y="134612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以始为终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1530146" y="23630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步骤：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6902896" y="4659982"/>
            <a:ext cx="2133600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910672" y="2877472"/>
            <a:ext cx="1232842" cy="1440000"/>
            <a:chOff x="5420341" y="713301"/>
            <a:chExt cx="878400" cy="1026000"/>
          </a:xfrm>
        </p:grpSpPr>
        <p:sp>
          <p:nvSpPr>
            <p:cNvPr id="30" name="梯形 2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梯形 3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2250928" y="2877472"/>
            <a:ext cx="1232842" cy="1440000"/>
            <a:chOff x="5420341" y="713301"/>
            <a:chExt cx="878400" cy="1026000"/>
          </a:xfrm>
        </p:grpSpPr>
        <p:sp>
          <p:nvSpPr>
            <p:cNvPr id="34" name="梯形 3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5590975" y="2877473"/>
            <a:ext cx="1232841" cy="1440000"/>
            <a:chOff x="5420342" y="713301"/>
            <a:chExt cx="878399" cy="1026000"/>
          </a:xfrm>
        </p:grpSpPr>
        <p:sp>
          <p:nvSpPr>
            <p:cNvPr id="37" name="梯形 36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梯形 37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7215088" y="2877472"/>
            <a:ext cx="1232842" cy="1440000"/>
            <a:chOff x="5420341" y="713301"/>
            <a:chExt cx="878400" cy="1026000"/>
          </a:xfrm>
        </p:grpSpPr>
        <p:sp>
          <p:nvSpPr>
            <p:cNvPr id="40" name="梯形 3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437732" y="3274307"/>
            <a:ext cx="895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00190" y="3135807"/>
            <a:ext cx="878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SWOT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8503" y="3274308"/>
            <a:ext cx="886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制定行动计划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5088" y="3274307"/>
            <a:ext cx="123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4369" y="1330737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原则：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99540" y="4522470"/>
            <a:ext cx="5476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  <p:sp>
        <p:nvSpPr>
          <p:cNvPr id="25" name="TextBox 5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808148" y="600290"/>
            <a:ext cx="2648902" cy="3953814"/>
            <a:chOff x="3916440" y="948378"/>
            <a:chExt cx="2081784" cy="312115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5113" b="96937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859" b="73635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859" b="53529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职业培训师之旅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文本框 976"/>
          <p:cNvSpPr txBox="1"/>
          <p:nvPr/>
        </p:nvSpPr>
        <p:spPr>
          <a:xfrm rot="20004134">
            <a:off x="1450747" y="3307782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latin typeface="方正粗谭黑简体" pitchFamily="2" charset="-122"/>
                <a:ea typeface="方正粗谭黑简体" pitchFamily="2" charset="-122"/>
                <a:cs typeface="Arial" panose="020B0604020202020204" pitchFamily="34" charset="0"/>
              </a:rPr>
              <a:t>？</a:t>
            </a:r>
            <a:endParaRPr lang="zh-CN" altLang="en-US" sz="8000" dirty="0">
              <a:latin typeface="方正粗谭黑简体" pitchFamily="2" charset="-122"/>
              <a:ea typeface="方正粗谭黑简体" pitchFamily="2" charset="-122"/>
              <a:cs typeface="Arial" panose="020B0604020202020204" pitchFamily="34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5" name="椭圆 14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3373" y="connsiteY0-3374"/>
                </a:cxn>
                <a:cxn ang="0">
                  <a:pos x="connsiteX1-3375" y="connsiteY1-3376"/>
                </a:cxn>
                <a:cxn ang="0">
                  <a:pos x="connsiteX2-3377" y="connsiteY2-3378"/>
                </a:cxn>
                <a:cxn ang="0">
                  <a:pos x="connsiteX3-3379" y="connsiteY3-3380"/>
                </a:cxn>
                <a:cxn ang="0">
                  <a:pos x="connsiteX4-3381" y="connsiteY4-3382"/>
                </a:cxn>
                <a:cxn ang="0">
                  <a:pos x="connsiteX5-3383" y="connsiteY5-3384"/>
                </a:cxn>
                <a:cxn ang="0">
                  <a:pos x="connsiteX6-3385" y="connsiteY6-3386"/>
                </a:cxn>
                <a:cxn ang="0">
                  <a:pos x="connsiteX7-3387" y="connsiteY7-3388"/>
                </a:cxn>
                <a:cxn ang="0">
                  <a:pos x="connsiteX8-3389" y="connsiteY8-3390"/>
                </a:cxn>
                <a:cxn ang="0">
                  <a:pos x="connsiteX9-3391" y="connsiteY9-3392"/>
                </a:cxn>
                <a:cxn ang="0">
                  <a:pos x="connsiteX10-3393" y="connsiteY10-3394"/>
                </a:cxn>
                <a:cxn ang="0">
                  <a:pos x="connsiteX11-3395" y="connsiteY11-3396"/>
                </a:cxn>
                <a:cxn ang="0">
                  <a:pos x="connsiteX12-3397" y="connsiteY12-3398"/>
                </a:cxn>
                <a:cxn ang="0">
                  <a:pos x="connsiteX13-3399" y="connsiteY13-3400"/>
                </a:cxn>
                <a:cxn ang="0">
                  <a:pos x="connsiteX14-3401" y="connsiteY14-3402"/>
                </a:cxn>
                <a:cxn ang="0">
                  <a:pos x="connsiteX15-3403" y="connsiteY15-3404"/>
                </a:cxn>
                <a:cxn ang="0">
                  <a:pos x="connsiteX16-3405" y="connsiteY16-3406"/>
                </a:cxn>
                <a:cxn ang="0">
                  <a:pos x="connsiteX17-3407" y="connsiteY17-3408"/>
                </a:cxn>
                <a:cxn ang="0">
                  <a:pos x="connsiteX18-3409" y="connsiteY18-3410"/>
                </a:cxn>
                <a:cxn ang="0">
                  <a:pos x="connsiteX19-3411" y="connsiteY19-3412"/>
                </a:cxn>
                <a:cxn ang="0">
                  <a:pos x="connsiteX20-3413" y="connsiteY20-3414"/>
                </a:cxn>
                <a:cxn ang="0">
                  <a:pos x="connsiteX21-3415" y="connsiteY21-3416"/>
                </a:cxn>
                <a:cxn ang="0">
                  <a:pos x="connsiteX22-3417" y="connsiteY22-3418"/>
                </a:cxn>
                <a:cxn ang="0">
                  <a:pos x="connsiteX23-3419" y="connsiteY23-3420"/>
                </a:cxn>
                <a:cxn ang="0">
                  <a:pos x="connsiteX24-3421" y="connsiteY24-3422"/>
                </a:cxn>
                <a:cxn ang="0">
                  <a:pos x="connsiteX25-3423" y="connsiteY25-3424"/>
                </a:cxn>
                <a:cxn ang="0">
                  <a:pos x="connsiteX26-3425" y="connsiteY26-3426"/>
                </a:cxn>
                <a:cxn ang="0">
                  <a:pos x="connsiteX27-3427" y="connsiteY27-3428"/>
                </a:cxn>
                <a:cxn ang="0">
                  <a:pos x="connsiteX28-3429" y="connsiteY28-3430"/>
                </a:cxn>
                <a:cxn ang="0">
                  <a:pos x="connsiteX29-3431" y="connsiteY29-3432"/>
                </a:cxn>
                <a:cxn ang="0">
                  <a:pos x="connsiteX30-3433" y="connsiteY30-3434"/>
                </a:cxn>
                <a:cxn ang="0">
                  <a:pos x="connsiteX31-3435" y="connsiteY31-3436"/>
                </a:cxn>
                <a:cxn ang="0">
                  <a:pos x="connsiteX32-3437" y="connsiteY32-3438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2529" y="connsiteY0-2530"/>
                </a:cxn>
                <a:cxn ang="0">
                  <a:pos x="connsiteX1-2531" y="connsiteY1-2532"/>
                </a:cxn>
                <a:cxn ang="0">
                  <a:pos x="connsiteX2-2533" y="connsiteY2-2534"/>
                </a:cxn>
                <a:cxn ang="0">
                  <a:pos x="connsiteX3-2535" y="connsiteY3-2536"/>
                </a:cxn>
                <a:cxn ang="0">
                  <a:pos x="connsiteX4-2537" y="connsiteY4-2538"/>
                </a:cxn>
                <a:cxn ang="0">
                  <a:pos x="connsiteX5-2539" y="connsiteY5-2540"/>
                </a:cxn>
                <a:cxn ang="0">
                  <a:pos x="connsiteX6-2541" y="connsiteY6-2542"/>
                </a:cxn>
                <a:cxn ang="0">
                  <a:pos x="connsiteX7-2543" y="connsiteY7-2544"/>
                </a:cxn>
                <a:cxn ang="0">
                  <a:pos x="connsiteX8-2545" y="connsiteY8-2546"/>
                </a:cxn>
                <a:cxn ang="0">
                  <a:pos x="connsiteX9-2547" y="connsiteY9-2548"/>
                </a:cxn>
                <a:cxn ang="0">
                  <a:pos x="connsiteX10-2549" y="connsiteY10-2550"/>
                </a:cxn>
                <a:cxn ang="0">
                  <a:pos x="connsiteX11-2551" y="connsiteY11-2552"/>
                </a:cxn>
                <a:cxn ang="0">
                  <a:pos x="connsiteX12-2553" y="connsiteY12-2554"/>
                </a:cxn>
                <a:cxn ang="0">
                  <a:pos x="connsiteX13-2555" y="connsiteY13-2556"/>
                </a:cxn>
                <a:cxn ang="0">
                  <a:pos x="connsiteX14-2557" y="connsiteY14-2558"/>
                </a:cxn>
                <a:cxn ang="0">
                  <a:pos x="connsiteX15-2559" y="connsiteY15-2560"/>
                </a:cxn>
                <a:cxn ang="0">
                  <a:pos x="connsiteX16-2561" y="connsiteY16-2562"/>
                </a:cxn>
                <a:cxn ang="0">
                  <a:pos x="connsiteX17-2563" y="connsiteY17-2564"/>
                </a:cxn>
                <a:cxn ang="0">
                  <a:pos x="connsiteX18-2565" y="connsiteY18-2566"/>
                </a:cxn>
                <a:cxn ang="0">
                  <a:pos x="connsiteX19-2567" y="connsiteY19-2568"/>
                </a:cxn>
                <a:cxn ang="0">
                  <a:pos x="connsiteX20-2569" y="connsiteY20-2570"/>
                </a:cxn>
                <a:cxn ang="0">
                  <a:pos x="connsiteX21-2571" y="connsiteY21-2572"/>
                </a:cxn>
                <a:cxn ang="0">
                  <a:pos x="connsiteX22-2573" y="connsiteY22-2574"/>
                </a:cxn>
                <a:cxn ang="0">
                  <a:pos x="connsiteX23-2575" y="connsiteY23-2576"/>
                </a:cxn>
                <a:cxn ang="0">
                  <a:pos x="connsiteX24-2577" y="connsiteY24-2578"/>
                </a:cxn>
                <a:cxn ang="0">
                  <a:pos x="connsiteX25-2579" y="connsiteY25-2580"/>
                </a:cxn>
                <a:cxn ang="0">
                  <a:pos x="connsiteX26-2581" y="connsiteY26-2582"/>
                </a:cxn>
                <a:cxn ang="0">
                  <a:pos x="connsiteX27-2583" y="connsiteY27-2584"/>
                </a:cxn>
                <a:cxn ang="0">
                  <a:pos x="connsiteX28-2585" y="connsiteY28-2586"/>
                </a:cxn>
                <a:cxn ang="0">
                  <a:pos x="connsiteX29-2587" y="connsiteY29-2588"/>
                </a:cxn>
                <a:cxn ang="0">
                  <a:pos x="connsiteX30-2589" y="connsiteY30-259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77" y="connsiteY0-78"/>
                </a:cxn>
                <a:cxn ang="0">
                  <a:pos x="connsiteX1-79" y="connsiteY1-80"/>
                </a:cxn>
                <a:cxn ang="0">
                  <a:pos x="connsiteX2-81" y="connsiteY2-82"/>
                </a:cxn>
                <a:cxn ang="0">
                  <a:pos x="connsiteX3-83" y="connsiteY3-84"/>
                </a:cxn>
                <a:cxn ang="0">
                  <a:pos x="connsiteX4-85" y="connsiteY4-86"/>
                </a:cxn>
                <a:cxn ang="0">
                  <a:pos x="connsiteX5-87" y="connsiteY5-88"/>
                </a:cxn>
                <a:cxn ang="0">
                  <a:pos x="connsiteX6-89" y="connsiteY6-90"/>
                </a:cxn>
                <a:cxn ang="0">
                  <a:pos x="connsiteX7-91" y="connsiteY7-92"/>
                </a:cxn>
                <a:cxn ang="0">
                  <a:pos x="connsiteX8-93" y="connsiteY8-94"/>
                </a:cxn>
                <a:cxn ang="0">
                  <a:pos x="connsiteX9-95" y="connsiteY9-96"/>
                </a:cxn>
                <a:cxn ang="0">
                  <a:pos x="connsiteX10-97" y="connsiteY10-98"/>
                </a:cxn>
                <a:cxn ang="0">
                  <a:pos x="connsiteX11-99" y="connsiteY11-100"/>
                </a:cxn>
                <a:cxn ang="0">
                  <a:pos x="connsiteX12-101" y="connsiteY12-102"/>
                </a:cxn>
                <a:cxn ang="0">
                  <a:pos x="connsiteX13-103" y="connsiteY13-104"/>
                </a:cxn>
                <a:cxn ang="0">
                  <a:pos x="connsiteX14-105" y="connsiteY14-106"/>
                </a:cxn>
                <a:cxn ang="0">
                  <a:pos x="connsiteX15-107" y="connsiteY15-108"/>
                </a:cxn>
                <a:cxn ang="0">
                  <a:pos x="connsiteX16-109" y="connsiteY16-110"/>
                </a:cxn>
                <a:cxn ang="0">
                  <a:pos x="connsiteX17-111" y="connsiteY17-112"/>
                </a:cxn>
                <a:cxn ang="0">
                  <a:pos x="connsiteX18-113" y="connsiteY18-114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59" y="connsiteY0-160"/>
                </a:cxn>
                <a:cxn ang="0">
                  <a:pos x="connsiteX1-161" y="connsiteY1-162"/>
                </a:cxn>
                <a:cxn ang="0">
                  <a:pos x="connsiteX2-163" y="connsiteY2-164"/>
                </a:cxn>
                <a:cxn ang="0">
                  <a:pos x="connsiteX3-165" y="connsiteY3-166"/>
                </a:cxn>
                <a:cxn ang="0">
                  <a:pos x="connsiteX4-167" y="connsiteY4-168"/>
                </a:cxn>
                <a:cxn ang="0">
                  <a:pos x="connsiteX5-169" y="connsiteY5-170"/>
                </a:cxn>
                <a:cxn ang="0">
                  <a:pos x="connsiteX6-171" y="connsiteY6-172"/>
                </a:cxn>
                <a:cxn ang="0">
                  <a:pos x="connsiteX7-173" y="connsiteY7-174"/>
                </a:cxn>
                <a:cxn ang="0">
                  <a:pos x="connsiteX8-175" y="connsiteY8-176"/>
                </a:cxn>
                <a:cxn ang="0">
                  <a:pos x="connsiteX9-177" y="connsiteY9-178"/>
                </a:cxn>
                <a:cxn ang="0">
                  <a:pos x="connsiteX10-179" y="connsiteY10-180"/>
                </a:cxn>
                <a:cxn ang="0">
                  <a:pos x="connsiteX11-181" y="connsiteY11-182"/>
                </a:cxn>
                <a:cxn ang="0">
                  <a:pos x="connsiteX12-183" y="connsiteY12-184"/>
                </a:cxn>
                <a:cxn ang="0">
                  <a:pos x="connsiteX13-185" y="connsiteY13-186"/>
                </a:cxn>
                <a:cxn ang="0">
                  <a:pos x="connsiteX14-187" y="connsiteY14-188"/>
                </a:cxn>
                <a:cxn ang="0">
                  <a:pos x="connsiteX15-189" y="connsiteY15-190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职业培训师与内部培训师的区别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91680" y="1569261"/>
          <a:ext cx="6681758" cy="18542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439744"/>
                <a:gridCol w="2449110"/>
                <a:gridCol w="27929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不同项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内部培训师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环境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同一企业，熟悉的大环境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不同企业，陌生的环境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擅长内容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较全面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较专业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挑战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不同领域的课程开发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面向不同企业的自我营销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关键技能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人际关系、授课技能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需求诊断、课程开发、授课技能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7"/>
          <p:cNvSpPr txBox="1"/>
          <p:nvPr/>
        </p:nvSpPr>
        <p:spPr>
          <a:xfrm>
            <a:off x="3552841" y="3708554"/>
            <a:ext cx="4845857" cy="3077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规划自己的线路、审视自己的能力，积累自己的经验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2343672" y="3708554"/>
            <a:ext cx="1209169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如何职业化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6" name="组合 975"/>
          <p:cNvGrpSpPr/>
          <p:nvPr/>
        </p:nvGrpSpPr>
        <p:grpSpPr>
          <a:xfrm rot="20953640">
            <a:off x="1956204" y="3526254"/>
            <a:ext cx="277418" cy="854050"/>
            <a:chOff x="493713" y="4144963"/>
            <a:chExt cx="558800" cy="1631950"/>
          </a:xfrm>
        </p:grpSpPr>
        <p:sp>
          <p:nvSpPr>
            <p:cNvPr id="161" name="Freeform 942"/>
            <p:cNvSpPr/>
            <p:nvPr/>
          </p:nvSpPr>
          <p:spPr bwMode="auto">
            <a:xfrm>
              <a:off x="757238" y="5589588"/>
              <a:ext cx="273050" cy="130175"/>
            </a:xfrm>
            <a:custGeom>
              <a:avLst/>
              <a:gdLst>
                <a:gd name="T0" fmla="*/ 6 w 172"/>
                <a:gd name="T1" fmla="*/ 0 h 82"/>
                <a:gd name="T2" fmla="*/ 6 w 172"/>
                <a:gd name="T3" fmla="*/ 0 h 82"/>
                <a:gd name="T4" fmla="*/ 0 w 172"/>
                <a:gd name="T5" fmla="*/ 28 h 82"/>
                <a:gd name="T6" fmla="*/ 0 w 172"/>
                <a:gd name="T7" fmla="*/ 42 h 82"/>
                <a:gd name="T8" fmla="*/ 0 w 172"/>
                <a:gd name="T9" fmla="*/ 46 h 82"/>
                <a:gd name="T10" fmla="*/ 0 w 172"/>
                <a:gd name="T11" fmla="*/ 50 h 82"/>
                <a:gd name="T12" fmla="*/ 2 w 172"/>
                <a:gd name="T13" fmla="*/ 68 h 82"/>
                <a:gd name="T14" fmla="*/ 2 w 172"/>
                <a:gd name="T15" fmla="*/ 68 h 82"/>
                <a:gd name="T16" fmla="*/ 2 w 172"/>
                <a:gd name="T17" fmla="*/ 72 h 82"/>
                <a:gd name="T18" fmla="*/ 4 w 172"/>
                <a:gd name="T19" fmla="*/ 74 h 82"/>
                <a:gd name="T20" fmla="*/ 6 w 172"/>
                <a:gd name="T21" fmla="*/ 76 h 82"/>
                <a:gd name="T22" fmla="*/ 8 w 172"/>
                <a:gd name="T23" fmla="*/ 76 h 82"/>
                <a:gd name="T24" fmla="*/ 8 w 172"/>
                <a:gd name="T25" fmla="*/ 76 h 82"/>
                <a:gd name="T26" fmla="*/ 34 w 172"/>
                <a:gd name="T27" fmla="*/ 78 h 82"/>
                <a:gd name="T28" fmla="*/ 46 w 172"/>
                <a:gd name="T29" fmla="*/ 76 h 82"/>
                <a:gd name="T30" fmla="*/ 52 w 172"/>
                <a:gd name="T31" fmla="*/ 74 h 82"/>
                <a:gd name="T32" fmla="*/ 54 w 172"/>
                <a:gd name="T33" fmla="*/ 72 h 82"/>
                <a:gd name="T34" fmla="*/ 54 w 172"/>
                <a:gd name="T35" fmla="*/ 68 h 82"/>
                <a:gd name="T36" fmla="*/ 54 w 172"/>
                <a:gd name="T37" fmla="*/ 68 h 82"/>
                <a:gd name="T38" fmla="*/ 74 w 172"/>
                <a:gd name="T39" fmla="*/ 74 h 82"/>
                <a:gd name="T40" fmla="*/ 90 w 172"/>
                <a:gd name="T41" fmla="*/ 80 h 82"/>
                <a:gd name="T42" fmla="*/ 104 w 172"/>
                <a:gd name="T43" fmla="*/ 82 h 82"/>
                <a:gd name="T44" fmla="*/ 104 w 172"/>
                <a:gd name="T45" fmla="*/ 82 h 82"/>
                <a:gd name="T46" fmla="*/ 132 w 172"/>
                <a:gd name="T47" fmla="*/ 82 h 82"/>
                <a:gd name="T48" fmla="*/ 154 w 172"/>
                <a:gd name="T49" fmla="*/ 82 h 82"/>
                <a:gd name="T50" fmla="*/ 172 w 172"/>
                <a:gd name="T51" fmla="*/ 78 h 82"/>
                <a:gd name="T52" fmla="*/ 172 w 172"/>
                <a:gd name="T53" fmla="*/ 78 h 82"/>
                <a:gd name="T54" fmla="*/ 172 w 172"/>
                <a:gd name="T55" fmla="*/ 76 h 82"/>
                <a:gd name="T56" fmla="*/ 170 w 172"/>
                <a:gd name="T57" fmla="*/ 70 h 82"/>
                <a:gd name="T58" fmla="*/ 166 w 172"/>
                <a:gd name="T59" fmla="*/ 66 h 82"/>
                <a:gd name="T60" fmla="*/ 160 w 172"/>
                <a:gd name="T61" fmla="*/ 62 h 82"/>
                <a:gd name="T62" fmla="*/ 152 w 172"/>
                <a:gd name="T63" fmla="*/ 58 h 82"/>
                <a:gd name="T64" fmla="*/ 142 w 172"/>
                <a:gd name="T65" fmla="*/ 56 h 82"/>
                <a:gd name="T66" fmla="*/ 142 w 172"/>
                <a:gd name="T67" fmla="*/ 56 h 82"/>
                <a:gd name="T68" fmla="*/ 114 w 172"/>
                <a:gd name="T69" fmla="*/ 50 h 82"/>
                <a:gd name="T70" fmla="*/ 110 w 172"/>
                <a:gd name="T71" fmla="*/ 48 h 82"/>
                <a:gd name="T72" fmla="*/ 104 w 172"/>
                <a:gd name="T73" fmla="*/ 44 h 82"/>
                <a:gd name="T74" fmla="*/ 104 w 172"/>
                <a:gd name="T75" fmla="*/ 44 h 82"/>
                <a:gd name="T76" fmla="*/ 90 w 172"/>
                <a:gd name="T77" fmla="*/ 30 h 82"/>
                <a:gd name="T78" fmla="*/ 90 w 172"/>
                <a:gd name="T79" fmla="*/ 30 h 82"/>
                <a:gd name="T80" fmla="*/ 84 w 172"/>
                <a:gd name="T81" fmla="*/ 14 h 82"/>
                <a:gd name="T82" fmla="*/ 84 w 172"/>
                <a:gd name="T83" fmla="*/ 14 h 82"/>
                <a:gd name="T84" fmla="*/ 64 w 172"/>
                <a:gd name="T85" fmla="*/ 14 h 82"/>
                <a:gd name="T86" fmla="*/ 44 w 172"/>
                <a:gd name="T87" fmla="*/ 12 h 82"/>
                <a:gd name="T88" fmla="*/ 26 w 172"/>
                <a:gd name="T89" fmla="*/ 8 h 82"/>
                <a:gd name="T90" fmla="*/ 6 w 172"/>
                <a:gd name="T91" fmla="*/ 0 h 82"/>
                <a:gd name="T92" fmla="*/ 6 w 172"/>
                <a:gd name="T9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82">
                  <a:moveTo>
                    <a:pt x="6" y="0"/>
                  </a:moveTo>
                  <a:lnTo>
                    <a:pt x="6" y="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4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34" y="78"/>
                  </a:lnTo>
                  <a:lnTo>
                    <a:pt x="46" y="76"/>
                  </a:lnTo>
                  <a:lnTo>
                    <a:pt x="52" y="74"/>
                  </a:lnTo>
                  <a:lnTo>
                    <a:pt x="54" y="72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74" y="74"/>
                  </a:lnTo>
                  <a:lnTo>
                    <a:pt x="90" y="80"/>
                  </a:lnTo>
                  <a:lnTo>
                    <a:pt x="104" y="82"/>
                  </a:lnTo>
                  <a:lnTo>
                    <a:pt x="104" y="82"/>
                  </a:lnTo>
                  <a:lnTo>
                    <a:pt x="132" y="82"/>
                  </a:lnTo>
                  <a:lnTo>
                    <a:pt x="154" y="82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0" y="70"/>
                  </a:lnTo>
                  <a:lnTo>
                    <a:pt x="166" y="66"/>
                  </a:lnTo>
                  <a:lnTo>
                    <a:pt x="160" y="62"/>
                  </a:lnTo>
                  <a:lnTo>
                    <a:pt x="152" y="58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14" y="50"/>
                  </a:lnTo>
                  <a:lnTo>
                    <a:pt x="110" y="48"/>
                  </a:lnTo>
                  <a:lnTo>
                    <a:pt x="104" y="44"/>
                  </a:lnTo>
                  <a:lnTo>
                    <a:pt x="104" y="4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64" y="14"/>
                  </a:lnTo>
                  <a:lnTo>
                    <a:pt x="44" y="12"/>
                  </a:lnTo>
                  <a:lnTo>
                    <a:pt x="26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943"/>
            <p:cNvSpPr/>
            <p:nvPr/>
          </p:nvSpPr>
          <p:spPr bwMode="auto">
            <a:xfrm>
              <a:off x="642938" y="4306888"/>
              <a:ext cx="104775" cy="104775"/>
            </a:xfrm>
            <a:custGeom>
              <a:avLst/>
              <a:gdLst>
                <a:gd name="T0" fmla="*/ 8 w 66"/>
                <a:gd name="T1" fmla="*/ 0 h 66"/>
                <a:gd name="T2" fmla="*/ 8 w 66"/>
                <a:gd name="T3" fmla="*/ 0 h 66"/>
                <a:gd name="T4" fmla="*/ 0 w 66"/>
                <a:gd name="T5" fmla="*/ 18 h 66"/>
                <a:gd name="T6" fmla="*/ 0 w 66"/>
                <a:gd name="T7" fmla="*/ 18 h 66"/>
                <a:gd name="T8" fmla="*/ 16 w 66"/>
                <a:gd name="T9" fmla="*/ 40 h 66"/>
                <a:gd name="T10" fmla="*/ 30 w 66"/>
                <a:gd name="T11" fmla="*/ 56 h 66"/>
                <a:gd name="T12" fmla="*/ 40 w 66"/>
                <a:gd name="T13" fmla="*/ 66 h 66"/>
                <a:gd name="T14" fmla="*/ 40 w 66"/>
                <a:gd name="T15" fmla="*/ 66 h 66"/>
                <a:gd name="T16" fmla="*/ 44 w 66"/>
                <a:gd name="T17" fmla="*/ 66 h 66"/>
                <a:gd name="T18" fmla="*/ 50 w 66"/>
                <a:gd name="T19" fmla="*/ 64 h 66"/>
                <a:gd name="T20" fmla="*/ 58 w 66"/>
                <a:gd name="T21" fmla="*/ 56 h 66"/>
                <a:gd name="T22" fmla="*/ 66 w 66"/>
                <a:gd name="T23" fmla="*/ 42 h 66"/>
                <a:gd name="T24" fmla="*/ 66 w 66"/>
                <a:gd name="T25" fmla="*/ 42 h 66"/>
                <a:gd name="T26" fmla="*/ 28 w 66"/>
                <a:gd name="T27" fmla="*/ 10 h 66"/>
                <a:gd name="T28" fmla="*/ 28 w 66"/>
                <a:gd name="T29" fmla="*/ 10 h 66"/>
                <a:gd name="T30" fmla="*/ 8 w 66"/>
                <a:gd name="T31" fmla="*/ 0 h 66"/>
                <a:gd name="T32" fmla="*/ 8 w 66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6">
                  <a:moveTo>
                    <a:pt x="8" y="0"/>
                  </a:moveTo>
                  <a:lnTo>
                    <a:pt x="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6" y="40"/>
                  </a:lnTo>
                  <a:lnTo>
                    <a:pt x="30" y="5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8" y="5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944"/>
            <p:cNvSpPr>
              <a:spLocks noEditPoints="1"/>
            </p:cNvSpPr>
            <p:nvPr/>
          </p:nvSpPr>
          <p:spPr bwMode="auto">
            <a:xfrm>
              <a:off x="493713" y="4144963"/>
              <a:ext cx="558800" cy="1631950"/>
            </a:xfrm>
            <a:custGeom>
              <a:avLst/>
              <a:gdLst>
                <a:gd name="T0" fmla="*/ 296 w 352"/>
                <a:gd name="T1" fmla="*/ 118 h 1028"/>
                <a:gd name="T2" fmla="*/ 276 w 352"/>
                <a:gd name="T3" fmla="*/ 76 h 1028"/>
                <a:gd name="T4" fmla="*/ 256 w 352"/>
                <a:gd name="T5" fmla="*/ 68 h 1028"/>
                <a:gd name="T6" fmla="*/ 232 w 352"/>
                <a:gd name="T7" fmla="*/ 68 h 1028"/>
                <a:gd name="T8" fmla="*/ 214 w 352"/>
                <a:gd name="T9" fmla="*/ 72 h 1028"/>
                <a:gd name="T10" fmla="*/ 210 w 352"/>
                <a:gd name="T11" fmla="*/ 98 h 1028"/>
                <a:gd name="T12" fmla="*/ 244 w 352"/>
                <a:gd name="T13" fmla="*/ 126 h 1028"/>
                <a:gd name="T14" fmla="*/ 264 w 352"/>
                <a:gd name="T15" fmla="*/ 154 h 1028"/>
                <a:gd name="T16" fmla="*/ 244 w 352"/>
                <a:gd name="T17" fmla="*/ 184 h 1028"/>
                <a:gd name="T18" fmla="*/ 210 w 352"/>
                <a:gd name="T19" fmla="*/ 156 h 1028"/>
                <a:gd name="T20" fmla="*/ 170 w 352"/>
                <a:gd name="T21" fmla="*/ 148 h 1028"/>
                <a:gd name="T22" fmla="*/ 182 w 352"/>
                <a:gd name="T23" fmla="*/ 144 h 1028"/>
                <a:gd name="T24" fmla="*/ 190 w 352"/>
                <a:gd name="T25" fmla="*/ 130 h 1028"/>
                <a:gd name="T26" fmla="*/ 190 w 352"/>
                <a:gd name="T27" fmla="*/ 124 h 1028"/>
                <a:gd name="T28" fmla="*/ 194 w 352"/>
                <a:gd name="T29" fmla="*/ 114 h 1028"/>
                <a:gd name="T30" fmla="*/ 206 w 352"/>
                <a:gd name="T31" fmla="*/ 94 h 1028"/>
                <a:gd name="T32" fmla="*/ 210 w 352"/>
                <a:gd name="T33" fmla="*/ 78 h 1028"/>
                <a:gd name="T34" fmla="*/ 214 w 352"/>
                <a:gd name="T35" fmla="*/ 48 h 1028"/>
                <a:gd name="T36" fmla="*/ 208 w 352"/>
                <a:gd name="T37" fmla="*/ 20 h 1028"/>
                <a:gd name="T38" fmla="*/ 138 w 352"/>
                <a:gd name="T39" fmla="*/ 2 h 1028"/>
                <a:gd name="T40" fmla="*/ 106 w 352"/>
                <a:gd name="T41" fmla="*/ 68 h 1028"/>
                <a:gd name="T42" fmla="*/ 156 w 352"/>
                <a:gd name="T43" fmla="*/ 144 h 1028"/>
                <a:gd name="T44" fmla="*/ 94 w 352"/>
                <a:gd name="T45" fmla="*/ 120 h 1028"/>
                <a:gd name="T46" fmla="*/ 34 w 352"/>
                <a:gd name="T47" fmla="*/ 166 h 1028"/>
                <a:gd name="T48" fmla="*/ 14 w 352"/>
                <a:gd name="T49" fmla="*/ 212 h 1028"/>
                <a:gd name="T50" fmla="*/ 2 w 352"/>
                <a:gd name="T51" fmla="*/ 286 h 1028"/>
                <a:gd name="T52" fmla="*/ 6 w 352"/>
                <a:gd name="T53" fmla="*/ 384 h 1028"/>
                <a:gd name="T54" fmla="*/ 46 w 352"/>
                <a:gd name="T55" fmla="*/ 462 h 1028"/>
                <a:gd name="T56" fmla="*/ 66 w 352"/>
                <a:gd name="T57" fmla="*/ 528 h 1028"/>
                <a:gd name="T58" fmla="*/ 88 w 352"/>
                <a:gd name="T59" fmla="*/ 550 h 1028"/>
                <a:gd name="T60" fmla="*/ 82 w 352"/>
                <a:gd name="T61" fmla="*/ 620 h 1028"/>
                <a:gd name="T62" fmla="*/ 70 w 352"/>
                <a:gd name="T63" fmla="*/ 768 h 1028"/>
                <a:gd name="T64" fmla="*/ 78 w 352"/>
                <a:gd name="T65" fmla="*/ 934 h 1028"/>
                <a:gd name="T66" fmla="*/ 76 w 352"/>
                <a:gd name="T67" fmla="*/ 998 h 1028"/>
                <a:gd name="T68" fmla="*/ 136 w 352"/>
                <a:gd name="T69" fmla="*/ 1024 h 1028"/>
                <a:gd name="T70" fmla="*/ 202 w 352"/>
                <a:gd name="T71" fmla="*/ 1022 h 1028"/>
                <a:gd name="T72" fmla="*/ 158 w 352"/>
                <a:gd name="T73" fmla="*/ 968 h 1028"/>
                <a:gd name="T74" fmla="*/ 144 w 352"/>
                <a:gd name="T75" fmla="*/ 938 h 1028"/>
                <a:gd name="T76" fmla="*/ 146 w 352"/>
                <a:gd name="T77" fmla="*/ 886 h 1028"/>
                <a:gd name="T78" fmla="*/ 148 w 352"/>
                <a:gd name="T79" fmla="*/ 766 h 1028"/>
                <a:gd name="T80" fmla="*/ 174 w 352"/>
                <a:gd name="T81" fmla="*/ 668 h 1028"/>
                <a:gd name="T82" fmla="*/ 204 w 352"/>
                <a:gd name="T83" fmla="*/ 692 h 1028"/>
                <a:gd name="T84" fmla="*/ 198 w 352"/>
                <a:gd name="T85" fmla="*/ 762 h 1028"/>
                <a:gd name="T86" fmla="*/ 176 w 352"/>
                <a:gd name="T87" fmla="*/ 894 h 1028"/>
                <a:gd name="T88" fmla="*/ 234 w 352"/>
                <a:gd name="T89" fmla="*/ 934 h 1028"/>
                <a:gd name="T90" fmla="*/ 270 w 352"/>
                <a:gd name="T91" fmla="*/ 876 h 1028"/>
                <a:gd name="T92" fmla="*/ 288 w 352"/>
                <a:gd name="T93" fmla="*/ 728 h 1028"/>
                <a:gd name="T94" fmla="*/ 292 w 352"/>
                <a:gd name="T95" fmla="*/ 660 h 1028"/>
                <a:gd name="T96" fmla="*/ 272 w 352"/>
                <a:gd name="T97" fmla="*/ 500 h 1028"/>
                <a:gd name="T98" fmla="*/ 240 w 352"/>
                <a:gd name="T99" fmla="*/ 350 h 1028"/>
                <a:gd name="T100" fmla="*/ 232 w 352"/>
                <a:gd name="T101" fmla="*/ 270 h 1028"/>
                <a:gd name="T102" fmla="*/ 334 w 352"/>
                <a:gd name="T103" fmla="*/ 264 h 1028"/>
                <a:gd name="T104" fmla="*/ 322 w 352"/>
                <a:gd name="T105" fmla="*/ 138 h 1028"/>
                <a:gd name="T106" fmla="*/ 222 w 352"/>
                <a:gd name="T107" fmla="*/ 96 h 1028"/>
                <a:gd name="T108" fmla="*/ 218 w 352"/>
                <a:gd name="T109" fmla="*/ 82 h 1028"/>
                <a:gd name="T110" fmla="*/ 228 w 352"/>
                <a:gd name="T111" fmla="*/ 92 h 1028"/>
                <a:gd name="T112" fmla="*/ 236 w 352"/>
                <a:gd name="T113" fmla="*/ 98 h 1028"/>
                <a:gd name="T114" fmla="*/ 84 w 352"/>
                <a:gd name="T115" fmla="*/ 390 h 1028"/>
                <a:gd name="T116" fmla="*/ 76 w 352"/>
                <a:gd name="T117" fmla="*/ 386 h 1028"/>
                <a:gd name="T118" fmla="*/ 72 w 352"/>
                <a:gd name="T119" fmla="*/ 366 h 1028"/>
                <a:gd name="T120" fmla="*/ 76 w 352"/>
                <a:gd name="T121" fmla="*/ 346 h 1028"/>
                <a:gd name="T122" fmla="*/ 86 w 352"/>
                <a:gd name="T123" fmla="*/ 362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1028">
                  <a:moveTo>
                    <a:pt x="322" y="138"/>
                  </a:moveTo>
                  <a:lnTo>
                    <a:pt x="322" y="138"/>
                  </a:lnTo>
                  <a:lnTo>
                    <a:pt x="316" y="136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296" y="118"/>
                  </a:lnTo>
                  <a:lnTo>
                    <a:pt x="296" y="118"/>
                  </a:lnTo>
                  <a:lnTo>
                    <a:pt x="294" y="114"/>
                  </a:lnTo>
                  <a:lnTo>
                    <a:pt x="292" y="110"/>
                  </a:lnTo>
                  <a:lnTo>
                    <a:pt x="284" y="106"/>
                  </a:lnTo>
                  <a:lnTo>
                    <a:pt x="284" y="106"/>
                  </a:lnTo>
                  <a:lnTo>
                    <a:pt x="284" y="102"/>
                  </a:lnTo>
                  <a:lnTo>
                    <a:pt x="280" y="88"/>
                  </a:lnTo>
                  <a:lnTo>
                    <a:pt x="276" y="76"/>
                  </a:lnTo>
                  <a:lnTo>
                    <a:pt x="272" y="70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62" y="68"/>
                  </a:lnTo>
                  <a:lnTo>
                    <a:pt x="260" y="68"/>
                  </a:lnTo>
                  <a:lnTo>
                    <a:pt x="256" y="68"/>
                  </a:lnTo>
                  <a:lnTo>
                    <a:pt x="256" y="68"/>
                  </a:lnTo>
                  <a:lnTo>
                    <a:pt x="250" y="66"/>
                  </a:lnTo>
                  <a:lnTo>
                    <a:pt x="246" y="66"/>
                  </a:lnTo>
                  <a:lnTo>
                    <a:pt x="244" y="68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36" y="68"/>
                  </a:lnTo>
                  <a:lnTo>
                    <a:pt x="232" y="68"/>
                  </a:lnTo>
                  <a:lnTo>
                    <a:pt x="230" y="70"/>
                  </a:lnTo>
                  <a:lnTo>
                    <a:pt x="228" y="72"/>
                  </a:lnTo>
                  <a:lnTo>
                    <a:pt x="228" y="72"/>
                  </a:lnTo>
                  <a:lnTo>
                    <a:pt x="224" y="70"/>
                  </a:lnTo>
                  <a:lnTo>
                    <a:pt x="218" y="70"/>
                  </a:lnTo>
                  <a:lnTo>
                    <a:pt x="214" y="72"/>
                  </a:lnTo>
                  <a:lnTo>
                    <a:pt x="214" y="7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10" y="98"/>
                  </a:lnTo>
                  <a:lnTo>
                    <a:pt x="216" y="106"/>
                  </a:lnTo>
                  <a:lnTo>
                    <a:pt x="216" y="106"/>
                  </a:lnTo>
                  <a:lnTo>
                    <a:pt x="226" y="114"/>
                  </a:lnTo>
                  <a:lnTo>
                    <a:pt x="226" y="114"/>
                  </a:lnTo>
                  <a:lnTo>
                    <a:pt x="228" y="118"/>
                  </a:lnTo>
                  <a:lnTo>
                    <a:pt x="234" y="122"/>
                  </a:lnTo>
                  <a:lnTo>
                    <a:pt x="244" y="126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6"/>
                  </a:lnTo>
                  <a:lnTo>
                    <a:pt x="262" y="138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4" y="154"/>
                  </a:lnTo>
                  <a:lnTo>
                    <a:pt x="272" y="170"/>
                  </a:lnTo>
                  <a:lnTo>
                    <a:pt x="282" y="190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76" y="196"/>
                  </a:lnTo>
                  <a:lnTo>
                    <a:pt x="264" y="190"/>
                  </a:lnTo>
                  <a:lnTo>
                    <a:pt x="244" y="184"/>
                  </a:lnTo>
                  <a:lnTo>
                    <a:pt x="244" y="184"/>
                  </a:lnTo>
                  <a:lnTo>
                    <a:pt x="236" y="176"/>
                  </a:lnTo>
                  <a:lnTo>
                    <a:pt x="222" y="164"/>
                  </a:lnTo>
                  <a:lnTo>
                    <a:pt x="222" y="164"/>
                  </a:lnTo>
                  <a:lnTo>
                    <a:pt x="218" y="160"/>
                  </a:lnTo>
                  <a:lnTo>
                    <a:pt x="214" y="158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4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2" y="152"/>
                  </a:lnTo>
                  <a:lnTo>
                    <a:pt x="176" y="150"/>
                  </a:lnTo>
                  <a:lnTo>
                    <a:pt x="170" y="148"/>
                  </a:lnTo>
                  <a:lnTo>
                    <a:pt x="168" y="146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6"/>
                  </a:lnTo>
                  <a:lnTo>
                    <a:pt x="178" y="146"/>
                  </a:lnTo>
                  <a:lnTo>
                    <a:pt x="178" y="146"/>
                  </a:lnTo>
                  <a:lnTo>
                    <a:pt x="182" y="144"/>
                  </a:lnTo>
                  <a:lnTo>
                    <a:pt x="184" y="140"/>
                  </a:lnTo>
                  <a:lnTo>
                    <a:pt x="186" y="136"/>
                  </a:lnTo>
                  <a:lnTo>
                    <a:pt x="186" y="136"/>
                  </a:lnTo>
                  <a:lnTo>
                    <a:pt x="186" y="132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90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4" y="122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202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04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86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12" y="68"/>
                  </a:lnTo>
                  <a:lnTo>
                    <a:pt x="214" y="60"/>
                  </a:lnTo>
                  <a:lnTo>
                    <a:pt x="212" y="50"/>
                  </a:lnTo>
                  <a:lnTo>
                    <a:pt x="212" y="50"/>
                  </a:lnTo>
                  <a:lnTo>
                    <a:pt x="214" y="48"/>
                  </a:lnTo>
                  <a:lnTo>
                    <a:pt x="216" y="46"/>
                  </a:lnTo>
                  <a:lnTo>
                    <a:pt x="220" y="42"/>
                  </a:lnTo>
                  <a:lnTo>
                    <a:pt x="220" y="3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202" y="16"/>
                  </a:lnTo>
                  <a:lnTo>
                    <a:pt x="194" y="10"/>
                  </a:lnTo>
                  <a:lnTo>
                    <a:pt x="182" y="6"/>
                  </a:lnTo>
                  <a:lnTo>
                    <a:pt x="166" y="2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38" y="2"/>
                  </a:lnTo>
                  <a:lnTo>
                    <a:pt x="130" y="4"/>
                  </a:lnTo>
                  <a:lnTo>
                    <a:pt x="122" y="10"/>
                  </a:lnTo>
                  <a:lnTo>
                    <a:pt x="114" y="18"/>
                  </a:lnTo>
                  <a:lnTo>
                    <a:pt x="108" y="30"/>
                  </a:lnTo>
                  <a:lnTo>
                    <a:pt x="106" y="46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10" y="80"/>
                  </a:lnTo>
                  <a:lnTo>
                    <a:pt x="108" y="92"/>
                  </a:lnTo>
                  <a:lnTo>
                    <a:pt x="106" y="98"/>
                  </a:lnTo>
                  <a:lnTo>
                    <a:pt x="104" y="104"/>
                  </a:lnTo>
                  <a:lnTo>
                    <a:pt x="156" y="144"/>
                  </a:lnTo>
                  <a:lnTo>
                    <a:pt x="156" y="144"/>
                  </a:lnTo>
                  <a:lnTo>
                    <a:pt x="144" y="156"/>
                  </a:lnTo>
                  <a:lnTo>
                    <a:pt x="134" y="166"/>
                  </a:lnTo>
                  <a:lnTo>
                    <a:pt x="134" y="166"/>
                  </a:lnTo>
                  <a:lnTo>
                    <a:pt x="114" y="144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64" y="154"/>
                  </a:lnTo>
                  <a:lnTo>
                    <a:pt x="50" y="162"/>
                  </a:lnTo>
                  <a:lnTo>
                    <a:pt x="42" y="166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0" y="168"/>
                  </a:lnTo>
                  <a:lnTo>
                    <a:pt x="22" y="174"/>
                  </a:lnTo>
                  <a:lnTo>
                    <a:pt x="18" y="180"/>
                  </a:lnTo>
                  <a:lnTo>
                    <a:pt x="16" y="188"/>
                  </a:lnTo>
                  <a:lnTo>
                    <a:pt x="14" y="19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4" y="228"/>
                  </a:lnTo>
                  <a:lnTo>
                    <a:pt x="10" y="246"/>
                  </a:lnTo>
                  <a:lnTo>
                    <a:pt x="4" y="268"/>
                  </a:lnTo>
                  <a:lnTo>
                    <a:pt x="4" y="268"/>
                  </a:lnTo>
                  <a:lnTo>
                    <a:pt x="4" y="270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0" y="330"/>
                  </a:lnTo>
                  <a:lnTo>
                    <a:pt x="0" y="35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6" y="384"/>
                  </a:lnTo>
                  <a:lnTo>
                    <a:pt x="10" y="396"/>
                  </a:lnTo>
                  <a:lnTo>
                    <a:pt x="22" y="418"/>
                  </a:lnTo>
                  <a:lnTo>
                    <a:pt x="34" y="440"/>
                  </a:lnTo>
                  <a:lnTo>
                    <a:pt x="44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2" y="482"/>
                  </a:lnTo>
                  <a:lnTo>
                    <a:pt x="56" y="492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6" y="528"/>
                  </a:lnTo>
                  <a:lnTo>
                    <a:pt x="66" y="542"/>
                  </a:lnTo>
                  <a:lnTo>
                    <a:pt x="66" y="550"/>
                  </a:lnTo>
                  <a:lnTo>
                    <a:pt x="66" y="550"/>
                  </a:lnTo>
                  <a:lnTo>
                    <a:pt x="76" y="550"/>
                  </a:lnTo>
                  <a:lnTo>
                    <a:pt x="84" y="550"/>
                  </a:lnTo>
                  <a:lnTo>
                    <a:pt x="88" y="550"/>
                  </a:lnTo>
                  <a:lnTo>
                    <a:pt x="88" y="550"/>
                  </a:lnTo>
                  <a:lnTo>
                    <a:pt x="86" y="554"/>
                  </a:lnTo>
                  <a:lnTo>
                    <a:pt x="82" y="566"/>
                  </a:lnTo>
                  <a:lnTo>
                    <a:pt x="78" y="582"/>
                  </a:lnTo>
                  <a:lnTo>
                    <a:pt x="78" y="590"/>
                  </a:lnTo>
                  <a:lnTo>
                    <a:pt x="80" y="600"/>
                  </a:lnTo>
                  <a:lnTo>
                    <a:pt x="80" y="600"/>
                  </a:lnTo>
                  <a:lnTo>
                    <a:pt x="82" y="620"/>
                  </a:lnTo>
                  <a:lnTo>
                    <a:pt x="84" y="648"/>
                  </a:lnTo>
                  <a:lnTo>
                    <a:pt x="84" y="688"/>
                  </a:lnTo>
                  <a:lnTo>
                    <a:pt x="84" y="688"/>
                  </a:lnTo>
                  <a:lnTo>
                    <a:pt x="82" y="708"/>
                  </a:lnTo>
                  <a:lnTo>
                    <a:pt x="78" y="726"/>
                  </a:lnTo>
                  <a:lnTo>
                    <a:pt x="72" y="754"/>
                  </a:lnTo>
                  <a:lnTo>
                    <a:pt x="70" y="768"/>
                  </a:lnTo>
                  <a:lnTo>
                    <a:pt x="68" y="784"/>
                  </a:lnTo>
                  <a:lnTo>
                    <a:pt x="68" y="806"/>
                  </a:lnTo>
                  <a:lnTo>
                    <a:pt x="68" y="832"/>
                  </a:lnTo>
                  <a:lnTo>
                    <a:pt x="68" y="832"/>
                  </a:lnTo>
                  <a:lnTo>
                    <a:pt x="72" y="880"/>
                  </a:lnTo>
                  <a:lnTo>
                    <a:pt x="76" y="912"/>
                  </a:lnTo>
                  <a:lnTo>
                    <a:pt x="78" y="934"/>
                  </a:lnTo>
                  <a:lnTo>
                    <a:pt x="78" y="950"/>
                  </a:lnTo>
                  <a:lnTo>
                    <a:pt x="78" y="950"/>
                  </a:lnTo>
                  <a:lnTo>
                    <a:pt x="76" y="962"/>
                  </a:lnTo>
                  <a:lnTo>
                    <a:pt x="76" y="970"/>
                  </a:lnTo>
                  <a:lnTo>
                    <a:pt x="76" y="976"/>
                  </a:lnTo>
                  <a:lnTo>
                    <a:pt x="76" y="976"/>
                  </a:lnTo>
                  <a:lnTo>
                    <a:pt x="76" y="998"/>
                  </a:lnTo>
                  <a:lnTo>
                    <a:pt x="98" y="1006"/>
                  </a:lnTo>
                  <a:lnTo>
                    <a:pt x="110" y="1006"/>
                  </a:lnTo>
                  <a:lnTo>
                    <a:pt x="110" y="1006"/>
                  </a:lnTo>
                  <a:lnTo>
                    <a:pt x="112" y="1010"/>
                  </a:lnTo>
                  <a:lnTo>
                    <a:pt x="120" y="1016"/>
                  </a:lnTo>
                  <a:lnTo>
                    <a:pt x="128" y="1020"/>
                  </a:lnTo>
                  <a:lnTo>
                    <a:pt x="136" y="1024"/>
                  </a:lnTo>
                  <a:lnTo>
                    <a:pt x="146" y="1026"/>
                  </a:lnTo>
                  <a:lnTo>
                    <a:pt x="160" y="1028"/>
                  </a:lnTo>
                  <a:lnTo>
                    <a:pt x="160" y="1028"/>
                  </a:lnTo>
                  <a:lnTo>
                    <a:pt x="186" y="1026"/>
                  </a:lnTo>
                  <a:lnTo>
                    <a:pt x="198" y="1024"/>
                  </a:lnTo>
                  <a:lnTo>
                    <a:pt x="202" y="1024"/>
                  </a:lnTo>
                  <a:lnTo>
                    <a:pt x="202" y="1022"/>
                  </a:lnTo>
                  <a:lnTo>
                    <a:pt x="202" y="1022"/>
                  </a:lnTo>
                  <a:lnTo>
                    <a:pt x="202" y="1018"/>
                  </a:lnTo>
                  <a:lnTo>
                    <a:pt x="200" y="1012"/>
                  </a:lnTo>
                  <a:lnTo>
                    <a:pt x="196" y="1006"/>
                  </a:lnTo>
                  <a:lnTo>
                    <a:pt x="196" y="1006"/>
                  </a:lnTo>
                  <a:lnTo>
                    <a:pt x="172" y="984"/>
                  </a:lnTo>
                  <a:lnTo>
                    <a:pt x="158" y="968"/>
                  </a:lnTo>
                  <a:lnTo>
                    <a:pt x="152" y="962"/>
                  </a:lnTo>
                  <a:lnTo>
                    <a:pt x="148" y="956"/>
                  </a:lnTo>
                  <a:lnTo>
                    <a:pt x="148" y="956"/>
                  </a:lnTo>
                  <a:lnTo>
                    <a:pt x="148" y="950"/>
                  </a:lnTo>
                  <a:lnTo>
                    <a:pt x="146" y="946"/>
                  </a:lnTo>
                  <a:lnTo>
                    <a:pt x="146" y="946"/>
                  </a:lnTo>
                  <a:lnTo>
                    <a:pt x="144" y="938"/>
                  </a:lnTo>
                  <a:lnTo>
                    <a:pt x="142" y="934"/>
                  </a:lnTo>
                  <a:lnTo>
                    <a:pt x="142" y="934"/>
                  </a:lnTo>
                  <a:lnTo>
                    <a:pt x="142" y="924"/>
                  </a:lnTo>
                  <a:lnTo>
                    <a:pt x="142" y="924"/>
                  </a:lnTo>
                  <a:lnTo>
                    <a:pt x="144" y="902"/>
                  </a:lnTo>
                  <a:lnTo>
                    <a:pt x="146" y="886"/>
                  </a:lnTo>
                  <a:lnTo>
                    <a:pt x="146" y="886"/>
                  </a:lnTo>
                  <a:lnTo>
                    <a:pt x="144" y="878"/>
                  </a:lnTo>
                  <a:lnTo>
                    <a:pt x="140" y="868"/>
                  </a:lnTo>
                  <a:lnTo>
                    <a:pt x="140" y="868"/>
                  </a:lnTo>
                  <a:lnTo>
                    <a:pt x="144" y="818"/>
                  </a:lnTo>
                  <a:lnTo>
                    <a:pt x="146" y="784"/>
                  </a:lnTo>
                  <a:lnTo>
                    <a:pt x="148" y="766"/>
                  </a:lnTo>
                  <a:lnTo>
                    <a:pt x="148" y="766"/>
                  </a:lnTo>
                  <a:lnTo>
                    <a:pt x="152" y="754"/>
                  </a:lnTo>
                  <a:lnTo>
                    <a:pt x="154" y="736"/>
                  </a:lnTo>
                  <a:lnTo>
                    <a:pt x="158" y="712"/>
                  </a:lnTo>
                  <a:lnTo>
                    <a:pt x="158" y="712"/>
                  </a:lnTo>
                  <a:lnTo>
                    <a:pt x="160" y="706"/>
                  </a:lnTo>
                  <a:lnTo>
                    <a:pt x="166" y="692"/>
                  </a:lnTo>
                  <a:lnTo>
                    <a:pt x="174" y="668"/>
                  </a:lnTo>
                  <a:lnTo>
                    <a:pt x="180" y="632"/>
                  </a:lnTo>
                  <a:lnTo>
                    <a:pt x="180" y="632"/>
                  </a:lnTo>
                  <a:lnTo>
                    <a:pt x="182" y="630"/>
                  </a:lnTo>
                  <a:lnTo>
                    <a:pt x="184" y="628"/>
                  </a:lnTo>
                  <a:lnTo>
                    <a:pt x="184" y="632"/>
                  </a:lnTo>
                  <a:lnTo>
                    <a:pt x="184" y="632"/>
                  </a:lnTo>
                  <a:lnTo>
                    <a:pt x="204" y="692"/>
                  </a:lnTo>
                  <a:lnTo>
                    <a:pt x="204" y="692"/>
                  </a:lnTo>
                  <a:lnTo>
                    <a:pt x="208" y="702"/>
                  </a:lnTo>
                  <a:lnTo>
                    <a:pt x="208" y="712"/>
                  </a:lnTo>
                  <a:lnTo>
                    <a:pt x="206" y="724"/>
                  </a:lnTo>
                  <a:lnTo>
                    <a:pt x="206" y="724"/>
                  </a:lnTo>
                  <a:lnTo>
                    <a:pt x="200" y="744"/>
                  </a:lnTo>
                  <a:lnTo>
                    <a:pt x="198" y="762"/>
                  </a:lnTo>
                  <a:lnTo>
                    <a:pt x="196" y="784"/>
                  </a:lnTo>
                  <a:lnTo>
                    <a:pt x="196" y="784"/>
                  </a:lnTo>
                  <a:lnTo>
                    <a:pt x="190" y="836"/>
                  </a:lnTo>
                  <a:lnTo>
                    <a:pt x="184" y="870"/>
                  </a:lnTo>
                  <a:lnTo>
                    <a:pt x="182" y="888"/>
                  </a:lnTo>
                  <a:lnTo>
                    <a:pt x="182" y="888"/>
                  </a:lnTo>
                  <a:lnTo>
                    <a:pt x="176" y="894"/>
                  </a:lnTo>
                  <a:lnTo>
                    <a:pt x="174" y="900"/>
                  </a:lnTo>
                  <a:lnTo>
                    <a:pt x="174" y="900"/>
                  </a:lnTo>
                  <a:lnTo>
                    <a:pt x="172" y="916"/>
                  </a:lnTo>
                  <a:lnTo>
                    <a:pt x="172" y="916"/>
                  </a:lnTo>
                  <a:lnTo>
                    <a:pt x="190" y="924"/>
                  </a:lnTo>
                  <a:lnTo>
                    <a:pt x="212" y="930"/>
                  </a:lnTo>
                  <a:lnTo>
                    <a:pt x="234" y="934"/>
                  </a:lnTo>
                  <a:lnTo>
                    <a:pt x="254" y="934"/>
                  </a:lnTo>
                  <a:lnTo>
                    <a:pt x="254" y="934"/>
                  </a:lnTo>
                  <a:lnTo>
                    <a:pt x="252" y="920"/>
                  </a:lnTo>
                  <a:lnTo>
                    <a:pt x="252" y="920"/>
                  </a:lnTo>
                  <a:lnTo>
                    <a:pt x="258" y="908"/>
                  </a:lnTo>
                  <a:lnTo>
                    <a:pt x="262" y="894"/>
                  </a:lnTo>
                  <a:lnTo>
                    <a:pt x="270" y="876"/>
                  </a:lnTo>
                  <a:lnTo>
                    <a:pt x="276" y="852"/>
                  </a:lnTo>
                  <a:lnTo>
                    <a:pt x="282" y="822"/>
                  </a:lnTo>
                  <a:lnTo>
                    <a:pt x="286" y="788"/>
                  </a:lnTo>
                  <a:lnTo>
                    <a:pt x="288" y="746"/>
                  </a:lnTo>
                  <a:lnTo>
                    <a:pt x="288" y="746"/>
                  </a:lnTo>
                  <a:lnTo>
                    <a:pt x="288" y="736"/>
                  </a:lnTo>
                  <a:lnTo>
                    <a:pt x="288" y="728"/>
                  </a:lnTo>
                  <a:lnTo>
                    <a:pt x="288" y="724"/>
                  </a:lnTo>
                  <a:lnTo>
                    <a:pt x="288" y="724"/>
                  </a:lnTo>
                  <a:lnTo>
                    <a:pt x="290" y="720"/>
                  </a:lnTo>
                  <a:lnTo>
                    <a:pt x="292" y="708"/>
                  </a:lnTo>
                  <a:lnTo>
                    <a:pt x="292" y="688"/>
                  </a:lnTo>
                  <a:lnTo>
                    <a:pt x="292" y="660"/>
                  </a:lnTo>
                  <a:lnTo>
                    <a:pt x="292" y="660"/>
                  </a:lnTo>
                  <a:lnTo>
                    <a:pt x="286" y="618"/>
                  </a:lnTo>
                  <a:lnTo>
                    <a:pt x="276" y="570"/>
                  </a:lnTo>
                  <a:lnTo>
                    <a:pt x="264" y="516"/>
                  </a:lnTo>
                  <a:lnTo>
                    <a:pt x="264" y="516"/>
                  </a:lnTo>
                  <a:lnTo>
                    <a:pt x="268" y="512"/>
                  </a:lnTo>
                  <a:lnTo>
                    <a:pt x="270" y="508"/>
                  </a:lnTo>
                  <a:lnTo>
                    <a:pt x="272" y="500"/>
                  </a:lnTo>
                  <a:lnTo>
                    <a:pt x="272" y="500"/>
                  </a:lnTo>
                  <a:lnTo>
                    <a:pt x="268" y="480"/>
                  </a:lnTo>
                  <a:lnTo>
                    <a:pt x="260" y="44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46" y="372"/>
                  </a:lnTo>
                  <a:lnTo>
                    <a:pt x="240" y="350"/>
                  </a:lnTo>
                  <a:lnTo>
                    <a:pt x="240" y="350"/>
                  </a:lnTo>
                  <a:lnTo>
                    <a:pt x="236" y="334"/>
                  </a:lnTo>
                  <a:lnTo>
                    <a:pt x="232" y="318"/>
                  </a:lnTo>
                  <a:lnTo>
                    <a:pt x="232" y="300"/>
                  </a:lnTo>
                  <a:lnTo>
                    <a:pt x="232" y="300"/>
                  </a:lnTo>
                  <a:lnTo>
                    <a:pt x="234" y="284"/>
                  </a:lnTo>
                  <a:lnTo>
                    <a:pt x="232" y="270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8" y="262"/>
                  </a:lnTo>
                  <a:lnTo>
                    <a:pt x="284" y="266"/>
                  </a:lnTo>
                  <a:lnTo>
                    <a:pt x="306" y="268"/>
                  </a:lnTo>
                  <a:lnTo>
                    <a:pt x="326" y="266"/>
                  </a:lnTo>
                  <a:lnTo>
                    <a:pt x="334" y="264"/>
                  </a:lnTo>
                  <a:lnTo>
                    <a:pt x="342" y="262"/>
                  </a:lnTo>
                  <a:lnTo>
                    <a:pt x="348" y="258"/>
                  </a:lnTo>
                  <a:lnTo>
                    <a:pt x="352" y="252"/>
                  </a:lnTo>
                  <a:lnTo>
                    <a:pt x="352" y="252"/>
                  </a:lnTo>
                  <a:lnTo>
                    <a:pt x="346" y="226"/>
                  </a:lnTo>
                  <a:lnTo>
                    <a:pt x="338" y="190"/>
                  </a:lnTo>
                  <a:lnTo>
                    <a:pt x="322" y="138"/>
                  </a:lnTo>
                  <a:lnTo>
                    <a:pt x="322" y="138"/>
                  </a:lnTo>
                  <a:close/>
                  <a:moveTo>
                    <a:pt x="234" y="102"/>
                  </a:moveTo>
                  <a:lnTo>
                    <a:pt x="234" y="102"/>
                  </a:lnTo>
                  <a:lnTo>
                    <a:pt x="232" y="102"/>
                  </a:lnTo>
                  <a:lnTo>
                    <a:pt x="226" y="100"/>
                  </a:lnTo>
                  <a:lnTo>
                    <a:pt x="226" y="100"/>
                  </a:lnTo>
                  <a:lnTo>
                    <a:pt x="222" y="96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2" y="88"/>
                  </a:lnTo>
                  <a:lnTo>
                    <a:pt x="212" y="88"/>
                  </a:lnTo>
                  <a:lnTo>
                    <a:pt x="216" y="84"/>
                  </a:lnTo>
                  <a:lnTo>
                    <a:pt x="218" y="82"/>
                  </a:lnTo>
                  <a:lnTo>
                    <a:pt x="218" y="82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28" y="84"/>
                  </a:lnTo>
                  <a:lnTo>
                    <a:pt x="228" y="86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8" y="92"/>
                  </a:lnTo>
                  <a:lnTo>
                    <a:pt x="230" y="94"/>
                  </a:lnTo>
                  <a:lnTo>
                    <a:pt x="232" y="96"/>
                  </a:lnTo>
                  <a:lnTo>
                    <a:pt x="232" y="96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4" y="102"/>
                  </a:lnTo>
                  <a:lnTo>
                    <a:pt x="234" y="102"/>
                  </a:lnTo>
                  <a:close/>
                  <a:moveTo>
                    <a:pt x="86" y="362"/>
                  </a:moveTo>
                  <a:lnTo>
                    <a:pt x="86" y="362"/>
                  </a:lnTo>
                  <a:lnTo>
                    <a:pt x="86" y="374"/>
                  </a:lnTo>
                  <a:lnTo>
                    <a:pt x="84" y="390"/>
                  </a:lnTo>
                  <a:lnTo>
                    <a:pt x="84" y="390"/>
                  </a:lnTo>
                  <a:lnTo>
                    <a:pt x="82" y="398"/>
                  </a:lnTo>
                  <a:lnTo>
                    <a:pt x="80" y="398"/>
                  </a:lnTo>
                  <a:lnTo>
                    <a:pt x="78" y="396"/>
                  </a:lnTo>
                  <a:lnTo>
                    <a:pt x="78" y="396"/>
                  </a:lnTo>
                  <a:lnTo>
                    <a:pt x="78" y="392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0" y="376"/>
                  </a:lnTo>
                  <a:lnTo>
                    <a:pt x="70" y="370"/>
                  </a:lnTo>
                  <a:lnTo>
                    <a:pt x="72" y="366"/>
                  </a:lnTo>
                  <a:lnTo>
                    <a:pt x="74" y="360"/>
                  </a:lnTo>
                  <a:lnTo>
                    <a:pt x="74" y="360"/>
                  </a:lnTo>
                  <a:lnTo>
                    <a:pt x="76" y="358"/>
                  </a:lnTo>
                  <a:lnTo>
                    <a:pt x="76" y="352"/>
                  </a:lnTo>
                  <a:lnTo>
                    <a:pt x="76" y="352"/>
                  </a:lnTo>
                  <a:lnTo>
                    <a:pt x="76" y="346"/>
                  </a:lnTo>
                  <a:lnTo>
                    <a:pt x="76" y="346"/>
                  </a:lnTo>
                  <a:lnTo>
                    <a:pt x="76" y="342"/>
                  </a:lnTo>
                  <a:lnTo>
                    <a:pt x="78" y="340"/>
                  </a:lnTo>
                  <a:lnTo>
                    <a:pt x="82" y="348"/>
                  </a:lnTo>
                  <a:lnTo>
                    <a:pt x="82" y="348"/>
                  </a:lnTo>
                  <a:lnTo>
                    <a:pt x="86" y="354"/>
                  </a:lnTo>
                  <a:lnTo>
                    <a:pt x="86" y="362"/>
                  </a:lnTo>
                  <a:lnTo>
                    <a:pt x="86" y="36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945"/>
            <p:cNvSpPr/>
            <p:nvPr/>
          </p:nvSpPr>
          <p:spPr bwMode="auto">
            <a:xfrm>
              <a:off x="820738" y="4268788"/>
              <a:ext cx="6350" cy="25400"/>
            </a:xfrm>
            <a:custGeom>
              <a:avLst/>
              <a:gdLst>
                <a:gd name="T0" fmla="*/ 0 w 4"/>
                <a:gd name="T1" fmla="*/ 14 h 16"/>
                <a:gd name="T2" fmla="*/ 0 w 4"/>
                <a:gd name="T3" fmla="*/ 14 h 16"/>
                <a:gd name="T4" fmla="*/ 0 w 4"/>
                <a:gd name="T5" fmla="*/ 16 h 16"/>
                <a:gd name="T6" fmla="*/ 0 w 4"/>
                <a:gd name="T7" fmla="*/ 16 h 16"/>
                <a:gd name="T8" fmla="*/ 0 w 4"/>
                <a:gd name="T9" fmla="*/ 14 h 16"/>
                <a:gd name="T10" fmla="*/ 0 w 4"/>
                <a:gd name="T11" fmla="*/ 14 h 16"/>
                <a:gd name="T12" fmla="*/ 4 w 4"/>
                <a:gd name="T13" fmla="*/ 0 h 16"/>
                <a:gd name="T14" fmla="*/ 4 w 4"/>
                <a:gd name="T15" fmla="*/ 0 h 16"/>
                <a:gd name="T16" fmla="*/ 0 w 4"/>
                <a:gd name="T17" fmla="*/ 4 h 16"/>
                <a:gd name="T18" fmla="*/ 0 w 4"/>
                <a:gd name="T19" fmla="*/ 4 h 16"/>
                <a:gd name="T20" fmla="*/ 0 w 4"/>
                <a:gd name="T21" fmla="*/ 8 h 16"/>
                <a:gd name="T22" fmla="*/ 0 w 4"/>
                <a:gd name="T23" fmla="*/ 14 h 16"/>
                <a:gd name="T24" fmla="*/ 0 w 4"/>
                <a:gd name="T2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6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946"/>
            <p:cNvSpPr>
              <a:spLocks noEditPoints="1"/>
            </p:cNvSpPr>
            <p:nvPr/>
          </p:nvSpPr>
          <p:spPr bwMode="auto">
            <a:xfrm>
              <a:off x="725488" y="4237038"/>
              <a:ext cx="117475" cy="63500"/>
            </a:xfrm>
            <a:custGeom>
              <a:avLst/>
              <a:gdLst>
                <a:gd name="T0" fmla="*/ 74 w 74"/>
                <a:gd name="T1" fmla="*/ 26 h 40"/>
                <a:gd name="T2" fmla="*/ 74 w 74"/>
                <a:gd name="T3" fmla="*/ 26 h 40"/>
                <a:gd name="T4" fmla="*/ 74 w 74"/>
                <a:gd name="T5" fmla="*/ 22 h 40"/>
                <a:gd name="T6" fmla="*/ 72 w 74"/>
                <a:gd name="T7" fmla="*/ 20 h 40"/>
                <a:gd name="T8" fmla="*/ 72 w 74"/>
                <a:gd name="T9" fmla="*/ 20 h 40"/>
                <a:gd name="T10" fmla="*/ 64 w 74"/>
                <a:gd name="T11" fmla="*/ 14 h 40"/>
                <a:gd name="T12" fmla="*/ 64 w 74"/>
                <a:gd name="T13" fmla="*/ 14 h 40"/>
                <a:gd name="T14" fmla="*/ 54 w 74"/>
                <a:gd name="T15" fmla="*/ 12 h 40"/>
                <a:gd name="T16" fmla="*/ 50 w 74"/>
                <a:gd name="T17" fmla="*/ 14 h 40"/>
                <a:gd name="T18" fmla="*/ 48 w 74"/>
                <a:gd name="T19" fmla="*/ 16 h 40"/>
                <a:gd name="T20" fmla="*/ 46 w 74"/>
                <a:gd name="T21" fmla="*/ 16 h 40"/>
                <a:gd name="T22" fmla="*/ 46 w 74"/>
                <a:gd name="T23" fmla="*/ 16 h 40"/>
                <a:gd name="T24" fmla="*/ 42 w 74"/>
                <a:gd name="T25" fmla="*/ 14 h 40"/>
                <a:gd name="T26" fmla="*/ 20 w 74"/>
                <a:gd name="T27" fmla="*/ 4 h 40"/>
                <a:gd name="T28" fmla="*/ 20 w 74"/>
                <a:gd name="T29" fmla="*/ 4 h 40"/>
                <a:gd name="T30" fmla="*/ 6 w 74"/>
                <a:gd name="T31" fmla="*/ 0 h 40"/>
                <a:gd name="T32" fmla="*/ 0 w 74"/>
                <a:gd name="T33" fmla="*/ 0 h 40"/>
                <a:gd name="T34" fmla="*/ 0 w 74"/>
                <a:gd name="T35" fmla="*/ 2 h 40"/>
                <a:gd name="T36" fmla="*/ 0 w 74"/>
                <a:gd name="T37" fmla="*/ 2 h 40"/>
                <a:gd name="T38" fmla="*/ 0 w 74"/>
                <a:gd name="T39" fmla="*/ 2 h 40"/>
                <a:gd name="T40" fmla="*/ 4 w 74"/>
                <a:gd name="T41" fmla="*/ 2 h 40"/>
                <a:gd name="T42" fmla="*/ 4 w 74"/>
                <a:gd name="T43" fmla="*/ 2 h 40"/>
                <a:gd name="T44" fmla="*/ 18 w 74"/>
                <a:gd name="T45" fmla="*/ 8 h 40"/>
                <a:gd name="T46" fmla="*/ 30 w 74"/>
                <a:gd name="T47" fmla="*/ 16 h 40"/>
                <a:gd name="T48" fmla="*/ 44 w 74"/>
                <a:gd name="T49" fmla="*/ 24 h 40"/>
                <a:gd name="T50" fmla="*/ 44 w 74"/>
                <a:gd name="T51" fmla="*/ 24 h 40"/>
                <a:gd name="T52" fmla="*/ 42 w 74"/>
                <a:gd name="T53" fmla="*/ 28 h 40"/>
                <a:gd name="T54" fmla="*/ 44 w 74"/>
                <a:gd name="T55" fmla="*/ 32 h 40"/>
                <a:gd name="T56" fmla="*/ 46 w 74"/>
                <a:gd name="T57" fmla="*/ 36 h 40"/>
                <a:gd name="T58" fmla="*/ 52 w 74"/>
                <a:gd name="T59" fmla="*/ 40 h 40"/>
                <a:gd name="T60" fmla="*/ 52 w 74"/>
                <a:gd name="T61" fmla="*/ 40 h 40"/>
                <a:gd name="T62" fmla="*/ 58 w 74"/>
                <a:gd name="T63" fmla="*/ 40 h 40"/>
                <a:gd name="T64" fmla="*/ 64 w 74"/>
                <a:gd name="T65" fmla="*/ 40 h 40"/>
                <a:gd name="T66" fmla="*/ 66 w 74"/>
                <a:gd name="T67" fmla="*/ 38 h 40"/>
                <a:gd name="T68" fmla="*/ 70 w 74"/>
                <a:gd name="T69" fmla="*/ 36 h 40"/>
                <a:gd name="T70" fmla="*/ 70 w 74"/>
                <a:gd name="T71" fmla="*/ 36 h 40"/>
                <a:gd name="T72" fmla="*/ 74 w 74"/>
                <a:gd name="T73" fmla="*/ 30 h 40"/>
                <a:gd name="T74" fmla="*/ 74 w 74"/>
                <a:gd name="T75" fmla="*/ 26 h 40"/>
                <a:gd name="T76" fmla="*/ 74 w 74"/>
                <a:gd name="T77" fmla="*/ 26 h 40"/>
                <a:gd name="T78" fmla="*/ 28 w 74"/>
                <a:gd name="T79" fmla="*/ 30 h 40"/>
                <a:gd name="T80" fmla="*/ 28 w 74"/>
                <a:gd name="T81" fmla="*/ 30 h 40"/>
                <a:gd name="T82" fmla="*/ 22 w 74"/>
                <a:gd name="T83" fmla="*/ 26 h 40"/>
                <a:gd name="T84" fmla="*/ 20 w 74"/>
                <a:gd name="T85" fmla="*/ 24 h 40"/>
                <a:gd name="T86" fmla="*/ 20 w 74"/>
                <a:gd name="T87" fmla="*/ 18 h 40"/>
                <a:gd name="T88" fmla="*/ 22 w 74"/>
                <a:gd name="T89" fmla="*/ 14 h 40"/>
                <a:gd name="T90" fmla="*/ 22 w 74"/>
                <a:gd name="T91" fmla="*/ 14 h 40"/>
                <a:gd name="T92" fmla="*/ 24 w 74"/>
                <a:gd name="T93" fmla="*/ 10 h 40"/>
                <a:gd name="T94" fmla="*/ 28 w 74"/>
                <a:gd name="T95" fmla="*/ 8 h 40"/>
                <a:gd name="T96" fmla="*/ 30 w 74"/>
                <a:gd name="T97" fmla="*/ 8 h 40"/>
                <a:gd name="T98" fmla="*/ 34 w 74"/>
                <a:gd name="T99" fmla="*/ 10 h 40"/>
                <a:gd name="T100" fmla="*/ 34 w 74"/>
                <a:gd name="T101" fmla="*/ 10 h 40"/>
                <a:gd name="T102" fmla="*/ 42 w 74"/>
                <a:gd name="T103" fmla="*/ 14 h 40"/>
                <a:gd name="T104" fmla="*/ 44 w 74"/>
                <a:gd name="T105" fmla="*/ 18 h 40"/>
                <a:gd name="T106" fmla="*/ 42 w 74"/>
                <a:gd name="T107" fmla="*/ 22 h 40"/>
                <a:gd name="T108" fmla="*/ 42 w 74"/>
                <a:gd name="T109" fmla="*/ 22 h 40"/>
                <a:gd name="T110" fmla="*/ 40 w 74"/>
                <a:gd name="T111" fmla="*/ 28 h 40"/>
                <a:gd name="T112" fmla="*/ 36 w 74"/>
                <a:gd name="T113" fmla="*/ 30 h 40"/>
                <a:gd name="T114" fmla="*/ 28 w 74"/>
                <a:gd name="T115" fmla="*/ 30 h 40"/>
                <a:gd name="T116" fmla="*/ 28 w 74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4" h="40">
                  <a:moveTo>
                    <a:pt x="74" y="26"/>
                  </a:move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18" y="8"/>
                  </a:lnTo>
                  <a:lnTo>
                    <a:pt x="30" y="1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8"/>
                  </a:lnTo>
                  <a:lnTo>
                    <a:pt x="44" y="32"/>
                  </a:lnTo>
                  <a:lnTo>
                    <a:pt x="46" y="36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8" y="40"/>
                  </a:lnTo>
                  <a:lnTo>
                    <a:pt x="64" y="40"/>
                  </a:lnTo>
                  <a:lnTo>
                    <a:pt x="66" y="3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4" y="26"/>
                  </a:lnTo>
                  <a:close/>
                  <a:moveTo>
                    <a:pt x="28" y="30"/>
                  </a:moveTo>
                  <a:lnTo>
                    <a:pt x="28" y="30"/>
                  </a:lnTo>
                  <a:lnTo>
                    <a:pt x="22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2" y="14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947"/>
            <p:cNvSpPr/>
            <p:nvPr/>
          </p:nvSpPr>
          <p:spPr bwMode="auto">
            <a:xfrm>
              <a:off x="715963" y="4367213"/>
              <a:ext cx="76200" cy="260350"/>
            </a:xfrm>
            <a:custGeom>
              <a:avLst/>
              <a:gdLst>
                <a:gd name="T0" fmla="*/ 0 w 48"/>
                <a:gd name="T1" fmla="*/ 20 h 164"/>
                <a:gd name="T2" fmla="*/ 0 w 48"/>
                <a:gd name="T3" fmla="*/ 20 h 164"/>
                <a:gd name="T4" fmla="*/ 4 w 48"/>
                <a:gd name="T5" fmla="*/ 22 h 164"/>
                <a:gd name="T6" fmla="*/ 8 w 48"/>
                <a:gd name="T7" fmla="*/ 28 h 164"/>
                <a:gd name="T8" fmla="*/ 12 w 48"/>
                <a:gd name="T9" fmla="*/ 38 h 164"/>
                <a:gd name="T10" fmla="*/ 12 w 48"/>
                <a:gd name="T11" fmla="*/ 38 h 164"/>
                <a:gd name="T12" fmla="*/ 20 w 48"/>
                <a:gd name="T13" fmla="*/ 68 h 164"/>
                <a:gd name="T14" fmla="*/ 28 w 48"/>
                <a:gd name="T15" fmla="*/ 100 h 164"/>
                <a:gd name="T16" fmla="*/ 28 w 48"/>
                <a:gd name="T17" fmla="*/ 100 h 164"/>
                <a:gd name="T18" fmla="*/ 36 w 48"/>
                <a:gd name="T19" fmla="*/ 118 h 164"/>
                <a:gd name="T20" fmla="*/ 44 w 48"/>
                <a:gd name="T21" fmla="*/ 136 h 164"/>
                <a:gd name="T22" fmla="*/ 44 w 48"/>
                <a:gd name="T23" fmla="*/ 136 h 164"/>
                <a:gd name="T24" fmla="*/ 46 w 48"/>
                <a:gd name="T25" fmla="*/ 150 h 164"/>
                <a:gd name="T26" fmla="*/ 46 w 48"/>
                <a:gd name="T27" fmla="*/ 164 h 164"/>
                <a:gd name="T28" fmla="*/ 46 w 48"/>
                <a:gd name="T29" fmla="*/ 164 h 164"/>
                <a:gd name="T30" fmla="*/ 48 w 48"/>
                <a:gd name="T31" fmla="*/ 146 h 164"/>
                <a:gd name="T32" fmla="*/ 48 w 48"/>
                <a:gd name="T33" fmla="*/ 128 h 164"/>
                <a:gd name="T34" fmla="*/ 44 w 48"/>
                <a:gd name="T35" fmla="*/ 86 h 164"/>
                <a:gd name="T36" fmla="*/ 40 w 48"/>
                <a:gd name="T37" fmla="*/ 46 h 164"/>
                <a:gd name="T38" fmla="*/ 34 w 48"/>
                <a:gd name="T39" fmla="*/ 10 h 164"/>
                <a:gd name="T40" fmla="*/ 34 w 48"/>
                <a:gd name="T41" fmla="*/ 10 h 164"/>
                <a:gd name="T42" fmla="*/ 32 w 48"/>
                <a:gd name="T43" fmla="*/ 8 h 164"/>
                <a:gd name="T44" fmla="*/ 28 w 48"/>
                <a:gd name="T45" fmla="*/ 8 h 164"/>
                <a:gd name="T46" fmla="*/ 22 w 48"/>
                <a:gd name="T47" fmla="*/ 8 h 164"/>
                <a:gd name="T48" fmla="*/ 18 w 48"/>
                <a:gd name="T49" fmla="*/ 6 h 164"/>
                <a:gd name="T50" fmla="*/ 18 w 48"/>
                <a:gd name="T51" fmla="*/ 6 h 164"/>
                <a:gd name="T52" fmla="*/ 14 w 48"/>
                <a:gd name="T53" fmla="*/ 2 h 164"/>
                <a:gd name="T54" fmla="*/ 12 w 48"/>
                <a:gd name="T55" fmla="*/ 2 h 164"/>
                <a:gd name="T56" fmla="*/ 8 w 48"/>
                <a:gd name="T57" fmla="*/ 0 h 164"/>
                <a:gd name="T58" fmla="*/ 8 w 48"/>
                <a:gd name="T59" fmla="*/ 0 h 164"/>
                <a:gd name="T60" fmla="*/ 4 w 48"/>
                <a:gd name="T61" fmla="*/ 6 h 164"/>
                <a:gd name="T62" fmla="*/ 2 w 48"/>
                <a:gd name="T63" fmla="*/ 16 h 164"/>
                <a:gd name="T64" fmla="*/ 0 w 48"/>
                <a:gd name="T65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164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20" y="68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6" y="118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50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48" y="146"/>
                  </a:lnTo>
                  <a:lnTo>
                    <a:pt x="48" y="128"/>
                  </a:lnTo>
                  <a:lnTo>
                    <a:pt x="44" y="86"/>
                  </a:lnTo>
                  <a:lnTo>
                    <a:pt x="40" y="46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2" y="1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948"/>
            <p:cNvSpPr/>
            <p:nvPr/>
          </p:nvSpPr>
          <p:spPr bwMode="auto">
            <a:xfrm>
              <a:off x="735013" y="4370388"/>
              <a:ext cx="73025" cy="276225"/>
            </a:xfrm>
            <a:custGeom>
              <a:avLst/>
              <a:gdLst>
                <a:gd name="T0" fmla="*/ 4 w 46"/>
                <a:gd name="T1" fmla="*/ 2 h 174"/>
                <a:gd name="T2" fmla="*/ 0 w 46"/>
                <a:gd name="T3" fmla="*/ 6 h 174"/>
                <a:gd name="T4" fmla="*/ 8 w 46"/>
                <a:gd name="T5" fmla="*/ 20 h 174"/>
                <a:gd name="T6" fmla="*/ 8 w 46"/>
                <a:gd name="T7" fmla="*/ 20 h 174"/>
                <a:gd name="T8" fmla="*/ 10 w 46"/>
                <a:gd name="T9" fmla="*/ 32 h 174"/>
                <a:gd name="T10" fmla="*/ 14 w 46"/>
                <a:gd name="T11" fmla="*/ 44 h 174"/>
                <a:gd name="T12" fmla="*/ 14 w 46"/>
                <a:gd name="T13" fmla="*/ 44 h 174"/>
                <a:gd name="T14" fmla="*/ 16 w 46"/>
                <a:gd name="T15" fmla="*/ 78 h 174"/>
                <a:gd name="T16" fmla="*/ 16 w 46"/>
                <a:gd name="T17" fmla="*/ 78 h 174"/>
                <a:gd name="T18" fmla="*/ 16 w 46"/>
                <a:gd name="T19" fmla="*/ 118 h 174"/>
                <a:gd name="T20" fmla="*/ 28 w 46"/>
                <a:gd name="T21" fmla="*/ 162 h 174"/>
                <a:gd name="T22" fmla="*/ 36 w 46"/>
                <a:gd name="T23" fmla="*/ 174 h 174"/>
                <a:gd name="T24" fmla="*/ 46 w 46"/>
                <a:gd name="T25" fmla="*/ 136 h 174"/>
                <a:gd name="T26" fmla="*/ 30 w 46"/>
                <a:gd name="T27" fmla="*/ 54 h 174"/>
                <a:gd name="T28" fmla="*/ 16 w 46"/>
                <a:gd name="T29" fmla="*/ 18 h 174"/>
                <a:gd name="T30" fmla="*/ 18 w 46"/>
                <a:gd name="T31" fmla="*/ 6 h 174"/>
                <a:gd name="T32" fmla="*/ 18 w 46"/>
                <a:gd name="T33" fmla="*/ 6 h 174"/>
                <a:gd name="T34" fmla="*/ 14 w 46"/>
                <a:gd name="T35" fmla="*/ 2 h 174"/>
                <a:gd name="T36" fmla="*/ 8 w 46"/>
                <a:gd name="T37" fmla="*/ 0 h 174"/>
                <a:gd name="T38" fmla="*/ 6 w 46"/>
                <a:gd name="T39" fmla="*/ 0 h 174"/>
                <a:gd name="T40" fmla="*/ 4 w 46"/>
                <a:gd name="T41" fmla="*/ 2 h 174"/>
                <a:gd name="T42" fmla="*/ 4 w 46"/>
                <a:gd name="T43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74">
                  <a:moveTo>
                    <a:pt x="4" y="2"/>
                  </a:moveTo>
                  <a:lnTo>
                    <a:pt x="0" y="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3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118"/>
                  </a:lnTo>
                  <a:lnTo>
                    <a:pt x="28" y="162"/>
                  </a:lnTo>
                  <a:lnTo>
                    <a:pt x="36" y="174"/>
                  </a:lnTo>
                  <a:lnTo>
                    <a:pt x="46" y="136"/>
                  </a:lnTo>
                  <a:lnTo>
                    <a:pt x="30" y="54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57680" y="4457065"/>
            <a:ext cx="5550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4" name="椭圆 13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3373" y="connsiteY0-3374"/>
                </a:cxn>
                <a:cxn ang="0">
                  <a:pos x="connsiteX1-3375" y="connsiteY1-3376"/>
                </a:cxn>
                <a:cxn ang="0">
                  <a:pos x="connsiteX2-3377" y="connsiteY2-3378"/>
                </a:cxn>
                <a:cxn ang="0">
                  <a:pos x="connsiteX3-3379" y="connsiteY3-3380"/>
                </a:cxn>
                <a:cxn ang="0">
                  <a:pos x="connsiteX4-3381" y="connsiteY4-3382"/>
                </a:cxn>
                <a:cxn ang="0">
                  <a:pos x="connsiteX5-3383" y="connsiteY5-3384"/>
                </a:cxn>
                <a:cxn ang="0">
                  <a:pos x="connsiteX6-3385" y="connsiteY6-3386"/>
                </a:cxn>
                <a:cxn ang="0">
                  <a:pos x="connsiteX7-3387" y="connsiteY7-3388"/>
                </a:cxn>
                <a:cxn ang="0">
                  <a:pos x="connsiteX8-3389" y="connsiteY8-3390"/>
                </a:cxn>
                <a:cxn ang="0">
                  <a:pos x="connsiteX9-3391" y="connsiteY9-3392"/>
                </a:cxn>
                <a:cxn ang="0">
                  <a:pos x="connsiteX10-3393" y="connsiteY10-3394"/>
                </a:cxn>
                <a:cxn ang="0">
                  <a:pos x="connsiteX11-3395" y="connsiteY11-3396"/>
                </a:cxn>
                <a:cxn ang="0">
                  <a:pos x="connsiteX12-3397" y="connsiteY12-3398"/>
                </a:cxn>
                <a:cxn ang="0">
                  <a:pos x="connsiteX13-3399" y="connsiteY13-3400"/>
                </a:cxn>
                <a:cxn ang="0">
                  <a:pos x="connsiteX14-3401" y="connsiteY14-3402"/>
                </a:cxn>
                <a:cxn ang="0">
                  <a:pos x="connsiteX15-3403" y="connsiteY15-3404"/>
                </a:cxn>
                <a:cxn ang="0">
                  <a:pos x="connsiteX16-3405" y="connsiteY16-3406"/>
                </a:cxn>
                <a:cxn ang="0">
                  <a:pos x="connsiteX17-3407" y="connsiteY17-3408"/>
                </a:cxn>
                <a:cxn ang="0">
                  <a:pos x="connsiteX18-3409" y="connsiteY18-3410"/>
                </a:cxn>
                <a:cxn ang="0">
                  <a:pos x="connsiteX19-3411" y="connsiteY19-3412"/>
                </a:cxn>
                <a:cxn ang="0">
                  <a:pos x="connsiteX20-3413" y="connsiteY20-3414"/>
                </a:cxn>
                <a:cxn ang="0">
                  <a:pos x="connsiteX21-3415" y="connsiteY21-3416"/>
                </a:cxn>
                <a:cxn ang="0">
                  <a:pos x="connsiteX22-3417" y="connsiteY22-3418"/>
                </a:cxn>
                <a:cxn ang="0">
                  <a:pos x="connsiteX23-3419" y="connsiteY23-3420"/>
                </a:cxn>
                <a:cxn ang="0">
                  <a:pos x="connsiteX24-3421" y="connsiteY24-3422"/>
                </a:cxn>
                <a:cxn ang="0">
                  <a:pos x="connsiteX25-3423" y="connsiteY25-3424"/>
                </a:cxn>
                <a:cxn ang="0">
                  <a:pos x="connsiteX26-3425" y="connsiteY26-3426"/>
                </a:cxn>
                <a:cxn ang="0">
                  <a:pos x="connsiteX27-3427" y="connsiteY27-3428"/>
                </a:cxn>
                <a:cxn ang="0">
                  <a:pos x="connsiteX28-3429" y="connsiteY28-3430"/>
                </a:cxn>
                <a:cxn ang="0">
                  <a:pos x="connsiteX29-3431" y="connsiteY29-3432"/>
                </a:cxn>
                <a:cxn ang="0">
                  <a:pos x="connsiteX30-3433" y="connsiteY30-3434"/>
                </a:cxn>
                <a:cxn ang="0">
                  <a:pos x="connsiteX31-3435" y="connsiteY31-3436"/>
                </a:cxn>
                <a:cxn ang="0">
                  <a:pos x="connsiteX32-3437" y="connsiteY32-3438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2529" y="connsiteY0-2530"/>
                </a:cxn>
                <a:cxn ang="0">
                  <a:pos x="connsiteX1-2531" y="connsiteY1-2532"/>
                </a:cxn>
                <a:cxn ang="0">
                  <a:pos x="connsiteX2-2533" y="connsiteY2-2534"/>
                </a:cxn>
                <a:cxn ang="0">
                  <a:pos x="connsiteX3-2535" y="connsiteY3-2536"/>
                </a:cxn>
                <a:cxn ang="0">
                  <a:pos x="connsiteX4-2537" y="connsiteY4-2538"/>
                </a:cxn>
                <a:cxn ang="0">
                  <a:pos x="connsiteX5-2539" y="connsiteY5-2540"/>
                </a:cxn>
                <a:cxn ang="0">
                  <a:pos x="connsiteX6-2541" y="connsiteY6-2542"/>
                </a:cxn>
                <a:cxn ang="0">
                  <a:pos x="connsiteX7-2543" y="connsiteY7-2544"/>
                </a:cxn>
                <a:cxn ang="0">
                  <a:pos x="connsiteX8-2545" y="connsiteY8-2546"/>
                </a:cxn>
                <a:cxn ang="0">
                  <a:pos x="connsiteX9-2547" y="connsiteY9-2548"/>
                </a:cxn>
                <a:cxn ang="0">
                  <a:pos x="connsiteX10-2549" y="connsiteY10-2550"/>
                </a:cxn>
                <a:cxn ang="0">
                  <a:pos x="connsiteX11-2551" y="connsiteY11-2552"/>
                </a:cxn>
                <a:cxn ang="0">
                  <a:pos x="connsiteX12-2553" y="connsiteY12-2554"/>
                </a:cxn>
                <a:cxn ang="0">
                  <a:pos x="connsiteX13-2555" y="connsiteY13-2556"/>
                </a:cxn>
                <a:cxn ang="0">
                  <a:pos x="connsiteX14-2557" y="connsiteY14-2558"/>
                </a:cxn>
                <a:cxn ang="0">
                  <a:pos x="connsiteX15-2559" y="connsiteY15-2560"/>
                </a:cxn>
                <a:cxn ang="0">
                  <a:pos x="connsiteX16-2561" y="connsiteY16-2562"/>
                </a:cxn>
                <a:cxn ang="0">
                  <a:pos x="connsiteX17-2563" y="connsiteY17-2564"/>
                </a:cxn>
                <a:cxn ang="0">
                  <a:pos x="connsiteX18-2565" y="connsiteY18-2566"/>
                </a:cxn>
                <a:cxn ang="0">
                  <a:pos x="connsiteX19-2567" y="connsiteY19-2568"/>
                </a:cxn>
                <a:cxn ang="0">
                  <a:pos x="connsiteX20-2569" y="connsiteY20-2570"/>
                </a:cxn>
                <a:cxn ang="0">
                  <a:pos x="connsiteX21-2571" y="connsiteY21-2572"/>
                </a:cxn>
                <a:cxn ang="0">
                  <a:pos x="connsiteX22-2573" y="connsiteY22-2574"/>
                </a:cxn>
                <a:cxn ang="0">
                  <a:pos x="connsiteX23-2575" y="connsiteY23-2576"/>
                </a:cxn>
                <a:cxn ang="0">
                  <a:pos x="connsiteX24-2577" y="connsiteY24-2578"/>
                </a:cxn>
                <a:cxn ang="0">
                  <a:pos x="connsiteX25-2579" y="connsiteY25-2580"/>
                </a:cxn>
                <a:cxn ang="0">
                  <a:pos x="connsiteX26-2581" y="connsiteY26-2582"/>
                </a:cxn>
                <a:cxn ang="0">
                  <a:pos x="connsiteX27-2583" y="connsiteY27-2584"/>
                </a:cxn>
                <a:cxn ang="0">
                  <a:pos x="connsiteX28-2585" y="connsiteY28-2586"/>
                </a:cxn>
                <a:cxn ang="0">
                  <a:pos x="connsiteX29-2587" y="connsiteY29-2588"/>
                </a:cxn>
                <a:cxn ang="0">
                  <a:pos x="connsiteX30-2589" y="connsiteY30-259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77" y="connsiteY0-78"/>
                </a:cxn>
                <a:cxn ang="0">
                  <a:pos x="connsiteX1-79" y="connsiteY1-80"/>
                </a:cxn>
                <a:cxn ang="0">
                  <a:pos x="connsiteX2-81" y="connsiteY2-82"/>
                </a:cxn>
                <a:cxn ang="0">
                  <a:pos x="connsiteX3-83" y="connsiteY3-84"/>
                </a:cxn>
                <a:cxn ang="0">
                  <a:pos x="connsiteX4-85" y="connsiteY4-86"/>
                </a:cxn>
                <a:cxn ang="0">
                  <a:pos x="connsiteX5-87" y="connsiteY5-88"/>
                </a:cxn>
                <a:cxn ang="0">
                  <a:pos x="connsiteX6-89" y="connsiteY6-90"/>
                </a:cxn>
                <a:cxn ang="0">
                  <a:pos x="connsiteX7-91" y="connsiteY7-92"/>
                </a:cxn>
                <a:cxn ang="0">
                  <a:pos x="connsiteX8-93" y="connsiteY8-94"/>
                </a:cxn>
                <a:cxn ang="0">
                  <a:pos x="connsiteX9-95" y="connsiteY9-96"/>
                </a:cxn>
                <a:cxn ang="0">
                  <a:pos x="connsiteX10-97" y="connsiteY10-98"/>
                </a:cxn>
                <a:cxn ang="0">
                  <a:pos x="connsiteX11-99" y="connsiteY11-100"/>
                </a:cxn>
                <a:cxn ang="0">
                  <a:pos x="connsiteX12-101" y="connsiteY12-102"/>
                </a:cxn>
                <a:cxn ang="0">
                  <a:pos x="connsiteX13-103" y="connsiteY13-104"/>
                </a:cxn>
                <a:cxn ang="0">
                  <a:pos x="connsiteX14-105" y="connsiteY14-106"/>
                </a:cxn>
                <a:cxn ang="0">
                  <a:pos x="connsiteX15-107" y="connsiteY15-108"/>
                </a:cxn>
                <a:cxn ang="0">
                  <a:pos x="connsiteX16-109" y="connsiteY16-110"/>
                </a:cxn>
                <a:cxn ang="0">
                  <a:pos x="connsiteX17-111" y="connsiteY17-112"/>
                </a:cxn>
                <a:cxn ang="0">
                  <a:pos x="connsiteX18-113" y="connsiteY18-114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59" y="connsiteY0-160"/>
                </a:cxn>
                <a:cxn ang="0">
                  <a:pos x="connsiteX1-161" y="connsiteY1-162"/>
                </a:cxn>
                <a:cxn ang="0">
                  <a:pos x="connsiteX2-163" y="connsiteY2-164"/>
                </a:cxn>
                <a:cxn ang="0">
                  <a:pos x="connsiteX3-165" y="connsiteY3-166"/>
                </a:cxn>
                <a:cxn ang="0">
                  <a:pos x="connsiteX4-167" y="connsiteY4-168"/>
                </a:cxn>
                <a:cxn ang="0">
                  <a:pos x="connsiteX5-169" y="connsiteY5-170"/>
                </a:cxn>
                <a:cxn ang="0">
                  <a:pos x="connsiteX6-171" y="connsiteY6-172"/>
                </a:cxn>
                <a:cxn ang="0">
                  <a:pos x="connsiteX7-173" y="connsiteY7-174"/>
                </a:cxn>
                <a:cxn ang="0">
                  <a:pos x="connsiteX8-175" y="connsiteY8-176"/>
                </a:cxn>
                <a:cxn ang="0">
                  <a:pos x="connsiteX9-177" y="connsiteY9-178"/>
                </a:cxn>
                <a:cxn ang="0">
                  <a:pos x="connsiteX10-179" y="connsiteY10-180"/>
                </a:cxn>
                <a:cxn ang="0">
                  <a:pos x="connsiteX11-181" y="connsiteY11-182"/>
                </a:cxn>
                <a:cxn ang="0">
                  <a:pos x="connsiteX12-183" y="connsiteY12-184"/>
                </a:cxn>
                <a:cxn ang="0">
                  <a:pos x="connsiteX13-185" y="connsiteY13-186"/>
                </a:cxn>
                <a:cxn ang="0">
                  <a:pos x="connsiteX14-187" y="connsiteY14-188"/>
                </a:cxn>
                <a:cxn ang="0">
                  <a:pos x="connsiteX15-189" y="connsiteY15-190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培训师的成长线路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3219" y="125785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8098" y="1718905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分析自我优劣，明确定位自己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619250" y="217781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修炼自我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8098" y="2609109"/>
            <a:ext cx="43329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专业知识、技能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8098" y="3075930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责任感与职业道德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8098" y="3504664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销售与自我营销技巧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728098" y="3933398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心理承受度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1728098" y="4362133"/>
            <a:ext cx="54308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行业必备技能（发音练习、逻辑思维能力、场控与应变能力）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059125" y="1161191"/>
            <a:ext cx="2329299" cy="2880000"/>
            <a:chOff x="2573486" y="1651811"/>
            <a:chExt cx="788988" cy="975523"/>
          </a:xfrm>
        </p:grpSpPr>
        <p:grpSp>
          <p:nvGrpSpPr>
            <p:cNvPr id="26" name="组合 25"/>
            <p:cNvGrpSpPr/>
            <p:nvPr/>
          </p:nvGrpSpPr>
          <p:grpSpPr>
            <a:xfrm>
              <a:off x="2987824" y="1651811"/>
              <a:ext cx="374650" cy="844550"/>
              <a:chOff x="2051720" y="4776788"/>
              <a:chExt cx="374650" cy="844550"/>
            </a:xfrm>
          </p:grpSpPr>
          <p:sp>
            <p:nvSpPr>
              <p:cNvPr id="27" name="Freeform 949"/>
              <p:cNvSpPr>
                <a:spLocks noEditPoints="1"/>
              </p:cNvSpPr>
              <p:nvPr/>
            </p:nvSpPr>
            <p:spPr bwMode="auto">
              <a:xfrm>
                <a:off x="2051720" y="4776788"/>
                <a:ext cx="374650" cy="844550"/>
              </a:xfrm>
              <a:custGeom>
                <a:avLst/>
                <a:gdLst>
                  <a:gd name="T0" fmla="*/ 224 w 236"/>
                  <a:gd name="T1" fmla="*/ 124 h 532"/>
                  <a:gd name="T2" fmla="*/ 216 w 236"/>
                  <a:gd name="T3" fmla="*/ 104 h 532"/>
                  <a:gd name="T4" fmla="*/ 198 w 236"/>
                  <a:gd name="T5" fmla="*/ 48 h 532"/>
                  <a:gd name="T6" fmla="*/ 190 w 236"/>
                  <a:gd name="T7" fmla="*/ 26 h 532"/>
                  <a:gd name="T8" fmla="*/ 164 w 236"/>
                  <a:gd name="T9" fmla="*/ 32 h 532"/>
                  <a:gd name="T10" fmla="*/ 156 w 236"/>
                  <a:gd name="T11" fmla="*/ 50 h 532"/>
                  <a:gd name="T12" fmla="*/ 160 w 236"/>
                  <a:gd name="T13" fmla="*/ 62 h 532"/>
                  <a:gd name="T14" fmla="*/ 128 w 236"/>
                  <a:gd name="T15" fmla="*/ 98 h 532"/>
                  <a:gd name="T16" fmla="*/ 82 w 236"/>
                  <a:gd name="T17" fmla="*/ 78 h 532"/>
                  <a:gd name="T18" fmla="*/ 80 w 236"/>
                  <a:gd name="T19" fmla="*/ 42 h 532"/>
                  <a:gd name="T20" fmla="*/ 76 w 236"/>
                  <a:gd name="T21" fmla="*/ 20 h 532"/>
                  <a:gd name="T22" fmla="*/ 64 w 236"/>
                  <a:gd name="T23" fmla="*/ 6 h 532"/>
                  <a:gd name="T24" fmla="*/ 40 w 236"/>
                  <a:gd name="T25" fmla="*/ 4 h 532"/>
                  <a:gd name="T26" fmla="*/ 30 w 236"/>
                  <a:gd name="T27" fmla="*/ 20 h 532"/>
                  <a:gd name="T28" fmla="*/ 32 w 236"/>
                  <a:gd name="T29" fmla="*/ 54 h 532"/>
                  <a:gd name="T30" fmla="*/ 44 w 236"/>
                  <a:gd name="T31" fmla="*/ 82 h 532"/>
                  <a:gd name="T32" fmla="*/ 24 w 236"/>
                  <a:gd name="T33" fmla="*/ 96 h 532"/>
                  <a:gd name="T34" fmla="*/ 8 w 236"/>
                  <a:gd name="T35" fmla="*/ 114 h 532"/>
                  <a:gd name="T36" fmla="*/ 8 w 236"/>
                  <a:gd name="T37" fmla="*/ 176 h 532"/>
                  <a:gd name="T38" fmla="*/ 2 w 236"/>
                  <a:gd name="T39" fmla="*/ 236 h 532"/>
                  <a:gd name="T40" fmla="*/ 14 w 236"/>
                  <a:gd name="T41" fmla="*/ 284 h 532"/>
                  <a:gd name="T42" fmla="*/ 20 w 236"/>
                  <a:gd name="T43" fmla="*/ 322 h 532"/>
                  <a:gd name="T44" fmla="*/ 36 w 236"/>
                  <a:gd name="T45" fmla="*/ 444 h 532"/>
                  <a:gd name="T46" fmla="*/ 46 w 236"/>
                  <a:gd name="T47" fmla="*/ 476 h 532"/>
                  <a:gd name="T48" fmla="*/ 52 w 236"/>
                  <a:gd name="T49" fmla="*/ 458 h 532"/>
                  <a:gd name="T50" fmla="*/ 60 w 236"/>
                  <a:gd name="T51" fmla="*/ 422 h 532"/>
                  <a:gd name="T52" fmla="*/ 56 w 236"/>
                  <a:gd name="T53" fmla="*/ 330 h 532"/>
                  <a:gd name="T54" fmla="*/ 60 w 236"/>
                  <a:gd name="T55" fmla="*/ 302 h 532"/>
                  <a:gd name="T56" fmla="*/ 68 w 236"/>
                  <a:gd name="T57" fmla="*/ 402 h 532"/>
                  <a:gd name="T58" fmla="*/ 78 w 236"/>
                  <a:gd name="T59" fmla="*/ 472 h 532"/>
                  <a:gd name="T60" fmla="*/ 76 w 236"/>
                  <a:gd name="T61" fmla="*/ 488 h 532"/>
                  <a:gd name="T62" fmla="*/ 86 w 236"/>
                  <a:gd name="T63" fmla="*/ 508 h 532"/>
                  <a:gd name="T64" fmla="*/ 98 w 236"/>
                  <a:gd name="T65" fmla="*/ 530 h 532"/>
                  <a:gd name="T66" fmla="*/ 106 w 236"/>
                  <a:gd name="T67" fmla="*/ 490 h 532"/>
                  <a:gd name="T68" fmla="*/ 108 w 236"/>
                  <a:gd name="T69" fmla="*/ 398 h 532"/>
                  <a:gd name="T70" fmla="*/ 108 w 236"/>
                  <a:gd name="T71" fmla="*/ 288 h 532"/>
                  <a:gd name="T72" fmla="*/ 110 w 236"/>
                  <a:gd name="T73" fmla="*/ 254 h 532"/>
                  <a:gd name="T74" fmla="*/ 126 w 236"/>
                  <a:gd name="T75" fmla="*/ 264 h 532"/>
                  <a:gd name="T76" fmla="*/ 122 w 236"/>
                  <a:gd name="T77" fmla="*/ 368 h 532"/>
                  <a:gd name="T78" fmla="*/ 112 w 236"/>
                  <a:gd name="T79" fmla="*/ 436 h 532"/>
                  <a:gd name="T80" fmla="*/ 120 w 236"/>
                  <a:gd name="T81" fmla="*/ 478 h 532"/>
                  <a:gd name="T82" fmla="*/ 138 w 236"/>
                  <a:gd name="T83" fmla="*/ 482 h 532"/>
                  <a:gd name="T84" fmla="*/ 138 w 236"/>
                  <a:gd name="T85" fmla="*/ 448 h 532"/>
                  <a:gd name="T86" fmla="*/ 160 w 236"/>
                  <a:gd name="T87" fmla="*/ 346 h 532"/>
                  <a:gd name="T88" fmla="*/ 172 w 236"/>
                  <a:gd name="T89" fmla="*/ 334 h 532"/>
                  <a:gd name="T90" fmla="*/ 166 w 236"/>
                  <a:gd name="T91" fmla="*/ 406 h 532"/>
                  <a:gd name="T92" fmla="*/ 172 w 236"/>
                  <a:gd name="T93" fmla="*/ 444 h 532"/>
                  <a:gd name="T94" fmla="*/ 188 w 236"/>
                  <a:gd name="T95" fmla="*/ 458 h 532"/>
                  <a:gd name="T96" fmla="*/ 202 w 236"/>
                  <a:gd name="T97" fmla="*/ 444 h 532"/>
                  <a:gd name="T98" fmla="*/ 198 w 236"/>
                  <a:gd name="T99" fmla="*/ 408 h 532"/>
                  <a:gd name="T100" fmla="*/ 218 w 236"/>
                  <a:gd name="T101" fmla="*/ 302 h 532"/>
                  <a:gd name="T102" fmla="*/ 234 w 236"/>
                  <a:gd name="T103" fmla="*/ 220 h 532"/>
                  <a:gd name="T104" fmla="*/ 26 w 236"/>
                  <a:gd name="T105" fmla="*/ 94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6" h="532">
                    <a:moveTo>
                      <a:pt x="234" y="220"/>
                    </a:moveTo>
                    <a:lnTo>
                      <a:pt x="234" y="192"/>
                    </a:lnTo>
                    <a:lnTo>
                      <a:pt x="230" y="174"/>
                    </a:lnTo>
                    <a:lnTo>
                      <a:pt x="228" y="150"/>
                    </a:lnTo>
                    <a:lnTo>
                      <a:pt x="224" y="124"/>
                    </a:lnTo>
                    <a:lnTo>
                      <a:pt x="224" y="110"/>
                    </a:lnTo>
                    <a:lnTo>
                      <a:pt x="224" y="110"/>
                    </a:lnTo>
                    <a:lnTo>
                      <a:pt x="222" y="108"/>
                    </a:lnTo>
                    <a:lnTo>
                      <a:pt x="220" y="106"/>
                    </a:lnTo>
                    <a:lnTo>
                      <a:pt x="216" y="104"/>
                    </a:lnTo>
                    <a:lnTo>
                      <a:pt x="188" y="90"/>
                    </a:lnTo>
                    <a:lnTo>
                      <a:pt x="186" y="82"/>
                    </a:lnTo>
                    <a:lnTo>
                      <a:pt x="192" y="78"/>
                    </a:lnTo>
                    <a:lnTo>
                      <a:pt x="196" y="68"/>
                    </a:lnTo>
                    <a:lnTo>
                      <a:pt x="198" y="48"/>
                    </a:lnTo>
                    <a:lnTo>
                      <a:pt x="198" y="38"/>
                    </a:lnTo>
                    <a:lnTo>
                      <a:pt x="198" y="38"/>
                    </a:lnTo>
                    <a:lnTo>
                      <a:pt x="196" y="34"/>
                    </a:lnTo>
                    <a:lnTo>
                      <a:pt x="194" y="30"/>
                    </a:lnTo>
                    <a:lnTo>
                      <a:pt x="190" y="26"/>
                    </a:lnTo>
                    <a:lnTo>
                      <a:pt x="186" y="22"/>
                    </a:lnTo>
                    <a:lnTo>
                      <a:pt x="180" y="22"/>
                    </a:lnTo>
                    <a:lnTo>
                      <a:pt x="172" y="24"/>
                    </a:lnTo>
                    <a:lnTo>
                      <a:pt x="164" y="32"/>
                    </a:lnTo>
                    <a:lnTo>
                      <a:pt x="164" y="32"/>
                    </a:lnTo>
                    <a:lnTo>
                      <a:pt x="162" y="3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6" y="60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60" y="74"/>
                    </a:lnTo>
                    <a:lnTo>
                      <a:pt x="158" y="80"/>
                    </a:lnTo>
                    <a:lnTo>
                      <a:pt x="154" y="84"/>
                    </a:lnTo>
                    <a:lnTo>
                      <a:pt x="146" y="90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10" y="88"/>
                    </a:lnTo>
                    <a:lnTo>
                      <a:pt x="94" y="80"/>
                    </a:lnTo>
                    <a:lnTo>
                      <a:pt x="88" y="78"/>
                    </a:lnTo>
                    <a:lnTo>
                      <a:pt x="82" y="78"/>
                    </a:lnTo>
                    <a:lnTo>
                      <a:pt x="80" y="70"/>
                    </a:lnTo>
                    <a:lnTo>
                      <a:pt x="78" y="68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2" y="12"/>
                    </a:lnTo>
                    <a:lnTo>
                      <a:pt x="70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2" y="4"/>
                    </a:lnTo>
                    <a:lnTo>
                      <a:pt x="56" y="2"/>
                    </a:lnTo>
                    <a:lnTo>
                      <a:pt x="50" y="0"/>
                    </a:lnTo>
                    <a:lnTo>
                      <a:pt x="44" y="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4" y="10"/>
                    </a:lnTo>
                    <a:lnTo>
                      <a:pt x="32" y="16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0" y="48"/>
                    </a:lnTo>
                    <a:lnTo>
                      <a:pt x="32" y="54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62"/>
                    </a:lnTo>
                    <a:lnTo>
                      <a:pt x="42" y="70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26" y="94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18" y="102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0" y="154"/>
                    </a:lnTo>
                    <a:lnTo>
                      <a:pt x="8" y="176"/>
                    </a:lnTo>
                    <a:lnTo>
                      <a:pt x="8" y="176"/>
                    </a:lnTo>
                    <a:lnTo>
                      <a:pt x="2" y="214"/>
                    </a:lnTo>
                    <a:lnTo>
                      <a:pt x="2" y="214"/>
                    </a:lnTo>
                    <a:lnTo>
                      <a:pt x="0" y="228"/>
                    </a:lnTo>
                    <a:lnTo>
                      <a:pt x="2" y="236"/>
                    </a:lnTo>
                    <a:lnTo>
                      <a:pt x="6" y="242"/>
                    </a:lnTo>
                    <a:lnTo>
                      <a:pt x="6" y="242"/>
                    </a:lnTo>
                    <a:lnTo>
                      <a:pt x="12" y="252"/>
                    </a:lnTo>
                    <a:lnTo>
                      <a:pt x="14" y="262"/>
                    </a:lnTo>
                    <a:lnTo>
                      <a:pt x="14" y="284"/>
                    </a:lnTo>
                    <a:lnTo>
                      <a:pt x="14" y="284"/>
                    </a:lnTo>
                    <a:lnTo>
                      <a:pt x="18" y="302"/>
                    </a:lnTo>
                    <a:lnTo>
                      <a:pt x="20" y="312"/>
                    </a:lnTo>
                    <a:lnTo>
                      <a:pt x="20" y="322"/>
                    </a:lnTo>
                    <a:lnTo>
                      <a:pt x="20" y="322"/>
                    </a:lnTo>
                    <a:lnTo>
                      <a:pt x="18" y="328"/>
                    </a:lnTo>
                    <a:lnTo>
                      <a:pt x="22" y="354"/>
                    </a:lnTo>
                    <a:lnTo>
                      <a:pt x="26" y="378"/>
                    </a:lnTo>
                    <a:lnTo>
                      <a:pt x="26" y="414"/>
                    </a:lnTo>
                    <a:lnTo>
                      <a:pt x="36" y="444"/>
                    </a:lnTo>
                    <a:lnTo>
                      <a:pt x="30" y="458"/>
                    </a:lnTo>
                    <a:lnTo>
                      <a:pt x="24" y="466"/>
                    </a:lnTo>
                    <a:lnTo>
                      <a:pt x="24" y="482"/>
                    </a:lnTo>
                    <a:lnTo>
                      <a:pt x="38" y="484"/>
                    </a:lnTo>
                    <a:lnTo>
                      <a:pt x="46" y="476"/>
                    </a:lnTo>
                    <a:lnTo>
                      <a:pt x="46" y="476"/>
                    </a:lnTo>
                    <a:lnTo>
                      <a:pt x="50" y="474"/>
                    </a:lnTo>
                    <a:lnTo>
                      <a:pt x="52" y="470"/>
                    </a:lnTo>
                    <a:lnTo>
                      <a:pt x="52" y="464"/>
                    </a:lnTo>
                    <a:lnTo>
                      <a:pt x="52" y="458"/>
                    </a:lnTo>
                    <a:lnTo>
                      <a:pt x="54" y="458"/>
                    </a:lnTo>
                    <a:lnTo>
                      <a:pt x="60" y="452"/>
                    </a:lnTo>
                    <a:lnTo>
                      <a:pt x="62" y="444"/>
                    </a:lnTo>
                    <a:lnTo>
                      <a:pt x="58" y="436"/>
                    </a:lnTo>
                    <a:lnTo>
                      <a:pt x="60" y="422"/>
                    </a:lnTo>
                    <a:lnTo>
                      <a:pt x="60" y="412"/>
                    </a:lnTo>
                    <a:lnTo>
                      <a:pt x="54" y="398"/>
                    </a:lnTo>
                    <a:lnTo>
                      <a:pt x="54" y="378"/>
                    </a:lnTo>
                    <a:lnTo>
                      <a:pt x="54" y="352"/>
                    </a:lnTo>
                    <a:lnTo>
                      <a:pt x="56" y="330"/>
                    </a:lnTo>
                    <a:lnTo>
                      <a:pt x="56" y="310"/>
                    </a:lnTo>
                    <a:lnTo>
                      <a:pt x="58" y="302"/>
                    </a:lnTo>
                    <a:lnTo>
                      <a:pt x="60" y="298"/>
                    </a:lnTo>
                    <a:lnTo>
                      <a:pt x="60" y="302"/>
                    </a:lnTo>
                    <a:lnTo>
                      <a:pt x="60" y="302"/>
                    </a:lnTo>
                    <a:lnTo>
                      <a:pt x="68" y="328"/>
                    </a:lnTo>
                    <a:lnTo>
                      <a:pt x="68" y="328"/>
                    </a:lnTo>
                    <a:lnTo>
                      <a:pt x="70" y="342"/>
                    </a:lnTo>
                    <a:lnTo>
                      <a:pt x="68" y="346"/>
                    </a:lnTo>
                    <a:lnTo>
                      <a:pt x="68" y="402"/>
                    </a:lnTo>
                    <a:lnTo>
                      <a:pt x="70" y="426"/>
                    </a:lnTo>
                    <a:lnTo>
                      <a:pt x="74" y="456"/>
                    </a:lnTo>
                    <a:lnTo>
                      <a:pt x="76" y="468"/>
                    </a:lnTo>
                    <a:lnTo>
                      <a:pt x="76" y="468"/>
                    </a:lnTo>
                    <a:lnTo>
                      <a:pt x="78" y="472"/>
                    </a:lnTo>
                    <a:lnTo>
                      <a:pt x="78" y="476"/>
                    </a:lnTo>
                    <a:lnTo>
                      <a:pt x="78" y="478"/>
                    </a:lnTo>
                    <a:lnTo>
                      <a:pt x="78" y="478"/>
                    </a:lnTo>
                    <a:lnTo>
                      <a:pt x="76" y="484"/>
                    </a:lnTo>
                    <a:lnTo>
                      <a:pt x="76" y="488"/>
                    </a:lnTo>
                    <a:lnTo>
                      <a:pt x="76" y="490"/>
                    </a:lnTo>
                    <a:lnTo>
                      <a:pt x="82" y="500"/>
                    </a:lnTo>
                    <a:lnTo>
                      <a:pt x="86" y="498"/>
                    </a:lnTo>
                    <a:lnTo>
                      <a:pt x="86" y="508"/>
                    </a:lnTo>
                    <a:lnTo>
                      <a:pt x="86" y="508"/>
                    </a:lnTo>
                    <a:lnTo>
                      <a:pt x="86" y="512"/>
                    </a:lnTo>
                    <a:lnTo>
                      <a:pt x="88" y="518"/>
                    </a:lnTo>
                    <a:lnTo>
                      <a:pt x="92" y="524"/>
                    </a:lnTo>
                    <a:lnTo>
                      <a:pt x="92" y="524"/>
                    </a:lnTo>
                    <a:lnTo>
                      <a:pt x="98" y="530"/>
                    </a:lnTo>
                    <a:lnTo>
                      <a:pt x="102" y="532"/>
                    </a:lnTo>
                    <a:lnTo>
                      <a:pt x="118" y="530"/>
                    </a:lnTo>
                    <a:lnTo>
                      <a:pt x="118" y="512"/>
                    </a:lnTo>
                    <a:lnTo>
                      <a:pt x="114" y="508"/>
                    </a:lnTo>
                    <a:lnTo>
                      <a:pt x="106" y="490"/>
                    </a:lnTo>
                    <a:lnTo>
                      <a:pt x="104" y="482"/>
                    </a:lnTo>
                    <a:lnTo>
                      <a:pt x="106" y="470"/>
                    </a:lnTo>
                    <a:lnTo>
                      <a:pt x="108" y="448"/>
                    </a:lnTo>
                    <a:lnTo>
                      <a:pt x="110" y="422"/>
                    </a:lnTo>
                    <a:lnTo>
                      <a:pt x="108" y="398"/>
                    </a:lnTo>
                    <a:lnTo>
                      <a:pt x="106" y="376"/>
                    </a:lnTo>
                    <a:lnTo>
                      <a:pt x="106" y="348"/>
                    </a:lnTo>
                    <a:lnTo>
                      <a:pt x="106" y="334"/>
                    </a:lnTo>
                    <a:lnTo>
                      <a:pt x="108" y="320"/>
                    </a:lnTo>
                    <a:lnTo>
                      <a:pt x="108" y="288"/>
                    </a:lnTo>
                    <a:lnTo>
                      <a:pt x="106" y="272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2"/>
                    </a:lnTo>
                    <a:lnTo>
                      <a:pt x="110" y="254"/>
                    </a:lnTo>
                    <a:lnTo>
                      <a:pt x="112" y="250"/>
                    </a:lnTo>
                    <a:lnTo>
                      <a:pt x="116" y="246"/>
                    </a:lnTo>
                    <a:lnTo>
                      <a:pt x="124" y="258"/>
                    </a:lnTo>
                    <a:lnTo>
                      <a:pt x="126" y="258"/>
                    </a:lnTo>
                    <a:lnTo>
                      <a:pt x="126" y="264"/>
                    </a:lnTo>
                    <a:lnTo>
                      <a:pt x="128" y="274"/>
                    </a:lnTo>
                    <a:lnTo>
                      <a:pt x="128" y="324"/>
                    </a:lnTo>
                    <a:lnTo>
                      <a:pt x="124" y="338"/>
                    </a:lnTo>
                    <a:lnTo>
                      <a:pt x="122" y="350"/>
                    </a:lnTo>
                    <a:lnTo>
                      <a:pt x="122" y="368"/>
                    </a:lnTo>
                    <a:lnTo>
                      <a:pt x="116" y="388"/>
                    </a:lnTo>
                    <a:lnTo>
                      <a:pt x="114" y="402"/>
                    </a:lnTo>
                    <a:lnTo>
                      <a:pt x="112" y="424"/>
                    </a:lnTo>
                    <a:lnTo>
                      <a:pt x="116" y="430"/>
                    </a:lnTo>
                    <a:lnTo>
                      <a:pt x="112" y="436"/>
                    </a:lnTo>
                    <a:lnTo>
                      <a:pt x="118" y="444"/>
                    </a:lnTo>
                    <a:lnTo>
                      <a:pt x="118" y="470"/>
                    </a:lnTo>
                    <a:lnTo>
                      <a:pt x="118" y="470"/>
                    </a:lnTo>
                    <a:lnTo>
                      <a:pt x="118" y="472"/>
                    </a:lnTo>
                    <a:lnTo>
                      <a:pt x="120" y="478"/>
                    </a:lnTo>
                    <a:lnTo>
                      <a:pt x="124" y="482"/>
                    </a:lnTo>
                    <a:lnTo>
                      <a:pt x="130" y="482"/>
                    </a:lnTo>
                    <a:lnTo>
                      <a:pt x="134" y="482"/>
                    </a:lnTo>
                    <a:lnTo>
                      <a:pt x="134" y="482"/>
                    </a:lnTo>
                    <a:lnTo>
                      <a:pt x="138" y="482"/>
                    </a:lnTo>
                    <a:lnTo>
                      <a:pt x="142" y="480"/>
                    </a:lnTo>
                    <a:lnTo>
                      <a:pt x="144" y="474"/>
                    </a:lnTo>
                    <a:lnTo>
                      <a:pt x="144" y="464"/>
                    </a:lnTo>
                    <a:lnTo>
                      <a:pt x="140" y="456"/>
                    </a:lnTo>
                    <a:lnTo>
                      <a:pt x="138" y="448"/>
                    </a:lnTo>
                    <a:lnTo>
                      <a:pt x="142" y="436"/>
                    </a:lnTo>
                    <a:lnTo>
                      <a:pt x="142" y="430"/>
                    </a:lnTo>
                    <a:lnTo>
                      <a:pt x="148" y="418"/>
                    </a:lnTo>
                    <a:lnTo>
                      <a:pt x="154" y="384"/>
                    </a:lnTo>
                    <a:lnTo>
                      <a:pt x="160" y="346"/>
                    </a:lnTo>
                    <a:lnTo>
                      <a:pt x="166" y="322"/>
                    </a:lnTo>
                    <a:lnTo>
                      <a:pt x="170" y="304"/>
                    </a:lnTo>
                    <a:lnTo>
                      <a:pt x="172" y="308"/>
                    </a:lnTo>
                    <a:lnTo>
                      <a:pt x="172" y="326"/>
                    </a:lnTo>
                    <a:lnTo>
                      <a:pt x="172" y="334"/>
                    </a:lnTo>
                    <a:lnTo>
                      <a:pt x="170" y="346"/>
                    </a:lnTo>
                    <a:lnTo>
                      <a:pt x="170" y="354"/>
                    </a:lnTo>
                    <a:lnTo>
                      <a:pt x="170" y="368"/>
                    </a:lnTo>
                    <a:lnTo>
                      <a:pt x="168" y="388"/>
                    </a:lnTo>
                    <a:lnTo>
                      <a:pt x="166" y="406"/>
                    </a:lnTo>
                    <a:lnTo>
                      <a:pt x="164" y="410"/>
                    </a:lnTo>
                    <a:lnTo>
                      <a:pt x="162" y="418"/>
                    </a:lnTo>
                    <a:lnTo>
                      <a:pt x="166" y="426"/>
                    </a:lnTo>
                    <a:lnTo>
                      <a:pt x="166" y="440"/>
                    </a:lnTo>
                    <a:lnTo>
                      <a:pt x="172" y="444"/>
                    </a:lnTo>
                    <a:lnTo>
                      <a:pt x="176" y="444"/>
                    </a:lnTo>
                    <a:lnTo>
                      <a:pt x="182" y="452"/>
                    </a:lnTo>
                    <a:lnTo>
                      <a:pt x="182" y="452"/>
                    </a:lnTo>
                    <a:lnTo>
                      <a:pt x="184" y="456"/>
                    </a:lnTo>
                    <a:lnTo>
                      <a:pt x="188" y="458"/>
                    </a:lnTo>
                    <a:lnTo>
                      <a:pt x="192" y="460"/>
                    </a:lnTo>
                    <a:lnTo>
                      <a:pt x="200" y="462"/>
                    </a:lnTo>
                    <a:lnTo>
                      <a:pt x="208" y="458"/>
                    </a:lnTo>
                    <a:lnTo>
                      <a:pt x="210" y="452"/>
                    </a:lnTo>
                    <a:lnTo>
                      <a:pt x="202" y="444"/>
                    </a:lnTo>
                    <a:lnTo>
                      <a:pt x="196" y="436"/>
                    </a:lnTo>
                    <a:lnTo>
                      <a:pt x="192" y="428"/>
                    </a:lnTo>
                    <a:lnTo>
                      <a:pt x="192" y="420"/>
                    </a:lnTo>
                    <a:lnTo>
                      <a:pt x="198" y="416"/>
                    </a:lnTo>
                    <a:lnTo>
                      <a:pt x="198" y="408"/>
                    </a:lnTo>
                    <a:lnTo>
                      <a:pt x="200" y="392"/>
                    </a:lnTo>
                    <a:lnTo>
                      <a:pt x="204" y="378"/>
                    </a:lnTo>
                    <a:lnTo>
                      <a:pt x="206" y="356"/>
                    </a:lnTo>
                    <a:lnTo>
                      <a:pt x="212" y="328"/>
                    </a:lnTo>
                    <a:lnTo>
                      <a:pt x="218" y="302"/>
                    </a:lnTo>
                    <a:lnTo>
                      <a:pt x="224" y="276"/>
                    </a:lnTo>
                    <a:lnTo>
                      <a:pt x="224" y="270"/>
                    </a:lnTo>
                    <a:lnTo>
                      <a:pt x="234" y="256"/>
                    </a:lnTo>
                    <a:lnTo>
                      <a:pt x="236" y="240"/>
                    </a:lnTo>
                    <a:lnTo>
                      <a:pt x="234" y="220"/>
                    </a:lnTo>
                    <a:close/>
                    <a:moveTo>
                      <a:pt x="24" y="96"/>
                    </a:move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6" y="94"/>
                    </a:lnTo>
                    <a:lnTo>
                      <a:pt x="24" y="9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950"/>
              <p:cNvSpPr/>
              <p:nvPr/>
            </p:nvSpPr>
            <p:spPr bwMode="auto">
              <a:xfrm>
                <a:off x="2296195" y="4903788"/>
                <a:ext cx="79375" cy="209550"/>
              </a:xfrm>
              <a:custGeom>
                <a:avLst/>
                <a:gdLst>
                  <a:gd name="T0" fmla="*/ 4 w 50"/>
                  <a:gd name="T1" fmla="*/ 0 h 132"/>
                  <a:gd name="T2" fmla="*/ 0 w 50"/>
                  <a:gd name="T3" fmla="*/ 4 h 132"/>
                  <a:gd name="T4" fmla="*/ 0 w 50"/>
                  <a:gd name="T5" fmla="*/ 4 h 132"/>
                  <a:gd name="T6" fmla="*/ 4 w 50"/>
                  <a:gd name="T7" fmla="*/ 22 h 132"/>
                  <a:gd name="T8" fmla="*/ 12 w 50"/>
                  <a:gd name="T9" fmla="*/ 60 h 132"/>
                  <a:gd name="T10" fmla="*/ 18 w 50"/>
                  <a:gd name="T11" fmla="*/ 104 h 132"/>
                  <a:gd name="T12" fmla="*/ 18 w 50"/>
                  <a:gd name="T13" fmla="*/ 120 h 132"/>
                  <a:gd name="T14" fmla="*/ 16 w 50"/>
                  <a:gd name="T15" fmla="*/ 132 h 132"/>
                  <a:gd name="T16" fmla="*/ 16 w 50"/>
                  <a:gd name="T17" fmla="*/ 132 h 132"/>
                  <a:gd name="T18" fmla="*/ 28 w 50"/>
                  <a:gd name="T19" fmla="*/ 132 h 132"/>
                  <a:gd name="T20" fmla="*/ 40 w 50"/>
                  <a:gd name="T21" fmla="*/ 132 h 132"/>
                  <a:gd name="T22" fmla="*/ 50 w 50"/>
                  <a:gd name="T23" fmla="*/ 130 h 132"/>
                  <a:gd name="T24" fmla="*/ 46 w 50"/>
                  <a:gd name="T25" fmla="*/ 112 h 132"/>
                  <a:gd name="T26" fmla="*/ 44 w 50"/>
                  <a:gd name="T27" fmla="*/ 110 h 132"/>
                  <a:gd name="T28" fmla="*/ 36 w 50"/>
                  <a:gd name="T29" fmla="*/ 116 h 132"/>
                  <a:gd name="T30" fmla="*/ 22 w 50"/>
                  <a:gd name="T31" fmla="*/ 108 h 132"/>
                  <a:gd name="T32" fmla="*/ 22 w 50"/>
                  <a:gd name="T33" fmla="*/ 108 h 132"/>
                  <a:gd name="T34" fmla="*/ 20 w 50"/>
                  <a:gd name="T35" fmla="*/ 84 h 132"/>
                  <a:gd name="T36" fmla="*/ 20 w 50"/>
                  <a:gd name="T37" fmla="*/ 62 h 132"/>
                  <a:gd name="T38" fmla="*/ 20 w 50"/>
                  <a:gd name="T39" fmla="*/ 38 h 132"/>
                  <a:gd name="T40" fmla="*/ 22 w 50"/>
                  <a:gd name="T41" fmla="*/ 24 h 132"/>
                  <a:gd name="T42" fmla="*/ 18 w 50"/>
                  <a:gd name="T43" fmla="*/ 16 h 132"/>
                  <a:gd name="T44" fmla="*/ 30 w 50"/>
                  <a:gd name="T45" fmla="*/ 14 h 132"/>
                  <a:gd name="T46" fmla="*/ 32 w 50"/>
                  <a:gd name="T47" fmla="*/ 20 h 132"/>
                  <a:gd name="T48" fmla="*/ 28 w 50"/>
                  <a:gd name="T49" fmla="*/ 26 h 132"/>
                  <a:gd name="T50" fmla="*/ 34 w 50"/>
                  <a:gd name="T51" fmla="*/ 54 h 132"/>
                  <a:gd name="T52" fmla="*/ 40 w 50"/>
                  <a:gd name="T53" fmla="*/ 80 h 132"/>
                  <a:gd name="T54" fmla="*/ 38 w 50"/>
                  <a:gd name="T55" fmla="*/ 60 h 132"/>
                  <a:gd name="T56" fmla="*/ 38 w 50"/>
                  <a:gd name="T57" fmla="*/ 38 h 132"/>
                  <a:gd name="T58" fmla="*/ 36 w 50"/>
                  <a:gd name="T59" fmla="*/ 24 h 132"/>
                  <a:gd name="T60" fmla="*/ 34 w 50"/>
                  <a:gd name="T61" fmla="*/ 10 h 132"/>
                  <a:gd name="T62" fmla="*/ 34 w 50"/>
                  <a:gd name="T63" fmla="*/ 8 h 132"/>
                  <a:gd name="T64" fmla="*/ 26 w 50"/>
                  <a:gd name="T65" fmla="*/ 14 h 132"/>
                  <a:gd name="T66" fmla="*/ 22 w 50"/>
                  <a:gd name="T67" fmla="*/ 12 h 132"/>
                  <a:gd name="T68" fmla="*/ 22 w 50"/>
                  <a:gd name="T69" fmla="*/ 12 h 132"/>
                  <a:gd name="T70" fmla="*/ 12 w 50"/>
                  <a:gd name="T71" fmla="*/ 8 h 132"/>
                  <a:gd name="T72" fmla="*/ 6 w 50"/>
                  <a:gd name="T73" fmla="*/ 2 h 132"/>
                  <a:gd name="T74" fmla="*/ 4 w 50"/>
                  <a:gd name="T75" fmla="*/ 0 h 132"/>
                  <a:gd name="T76" fmla="*/ 4 w 50"/>
                  <a:gd name="T7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" h="132">
                    <a:moveTo>
                      <a:pt x="4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12" y="60"/>
                    </a:lnTo>
                    <a:lnTo>
                      <a:pt x="18" y="104"/>
                    </a:lnTo>
                    <a:lnTo>
                      <a:pt x="18" y="120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28" y="132"/>
                    </a:lnTo>
                    <a:lnTo>
                      <a:pt x="40" y="132"/>
                    </a:lnTo>
                    <a:lnTo>
                      <a:pt x="50" y="130"/>
                    </a:lnTo>
                    <a:lnTo>
                      <a:pt x="46" y="112"/>
                    </a:lnTo>
                    <a:lnTo>
                      <a:pt x="44" y="110"/>
                    </a:lnTo>
                    <a:lnTo>
                      <a:pt x="36" y="116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84"/>
                    </a:lnTo>
                    <a:lnTo>
                      <a:pt x="20" y="62"/>
                    </a:lnTo>
                    <a:lnTo>
                      <a:pt x="20" y="38"/>
                    </a:lnTo>
                    <a:lnTo>
                      <a:pt x="22" y="24"/>
                    </a:lnTo>
                    <a:lnTo>
                      <a:pt x="18" y="16"/>
                    </a:lnTo>
                    <a:lnTo>
                      <a:pt x="30" y="14"/>
                    </a:lnTo>
                    <a:lnTo>
                      <a:pt x="32" y="20"/>
                    </a:lnTo>
                    <a:lnTo>
                      <a:pt x="28" y="26"/>
                    </a:lnTo>
                    <a:lnTo>
                      <a:pt x="34" y="54"/>
                    </a:lnTo>
                    <a:lnTo>
                      <a:pt x="40" y="80"/>
                    </a:lnTo>
                    <a:lnTo>
                      <a:pt x="38" y="60"/>
                    </a:lnTo>
                    <a:lnTo>
                      <a:pt x="38" y="38"/>
                    </a:lnTo>
                    <a:lnTo>
                      <a:pt x="36" y="24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2" y="8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951"/>
              <p:cNvSpPr/>
              <p:nvPr/>
            </p:nvSpPr>
            <p:spPr bwMode="auto">
              <a:xfrm>
                <a:off x="2112045" y="4919663"/>
                <a:ext cx="44450" cy="174625"/>
              </a:xfrm>
              <a:custGeom>
                <a:avLst/>
                <a:gdLst>
                  <a:gd name="T0" fmla="*/ 24 w 28"/>
                  <a:gd name="T1" fmla="*/ 0 h 110"/>
                  <a:gd name="T2" fmla="*/ 18 w 28"/>
                  <a:gd name="T3" fmla="*/ 0 h 110"/>
                  <a:gd name="T4" fmla="*/ 12 w 28"/>
                  <a:gd name="T5" fmla="*/ 10 h 110"/>
                  <a:gd name="T6" fmla="*/ 16 w 28"/>
                  <a:gd name="T7" fmla="*/ 14 h 110"/>
                  <a:gd name="T8" fmla="*/ 6 w 28"/>
                  <a:gd name="T9" fmla="*/ 34 h 110"/>
                  <a:gd name="T10" fmla="*/ 6 w 28"/>
                  <a:gd name="T11" fmla="*/ 34 h 110"/>
                  <a:gd name="T12" fmla="*/ 6 w 28"/>
                  <a:gd name="T13" fmla="*/ 42 h 110"/>
                  <a:gd name="T14" fmla="*/ 4 w 28"/>
                  <a:gd name="T15" fmla="*/ 52 h 110"/>
                  <a:gd name="T16" fmla="*/ 4 w 28"/>
                  <a:gd name="T17" fmla="*/ 52 h 110"/>
                  <a:gd name="T18" fmla="*/ 0 w 28"/>
                  <a:gd name="T19" fmla="*/ 88 h 110"/>
                  <a:gd name="T20" fmla="*/ 0 w 28"/>
                  <a:gd name="T21" fmla="*/ 96 h 110"/>
                  <a:gd name="T22" fmla="*/ 8 w 28"/>
                  <a:gd name="T23" fmla="*/ 110 h 110"/>
                  <a:gd name="T24" fmla="*/ 24 w 28"/>
                  <a:gd name="T25" fmla="*/ 100 h 110"/>
                  <a:gd name="T26" fmla="*/ 26 w 28"/>
                  <a:gd name="T27" fmla="*/ 48 h 110"/>
                  <a:gd name="T28" fmla="*/ 26 w 28"/>
                  <a:gd name="T29" fmla="*/ 24 h 110"/>
                  <a:gd name="T30" fmla="*/ 22 w 28"/>
                  <a:gd name="T31" fmla="*/ 12 h 110"/>
                  <a:gd name="T32" fmla="*/ 28 w 28"/>
                  <a:gd name="T33" fmla="*/ 6 h 110"/>
                  <a:gd name="T34" fmla="*/ 24 w 28"/>
                  <a:gd name="T3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0">
                    <a:moveTo>
                      <a:pt x="24" y="0"/>
                    </a:moveTo>
                    <a:lnTo>
                      <a:pt x="18" y="0"/>
                    </a:lnTo>
                    <a:lnTo>
                      <a:pt x="12" y="10"/>
                    </a:lnTo>
                    <a:lnTo>
                      <a:pt x="16" y="1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4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0" y="88"/>
                    </a:lnTo>
                    <a:lnTo>
                      <a:pt x="0" y="96"/>
                    </a:lnTo>
                    <a:lnTo>
                      <a:pt x="8" y="110"/>
                    </a:lnTo>
                    <a:lnTo>
                      <a:pt x="24" y="100"/>
                    </a:lnTo>
                    <a:lnTo>
                      <a:pt x="26" y="48"/>
                    </a:lnTo>
                    <a:lnTo>
                      <a:pt x="26" y="24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73486" y="1655784"/>
              <a:ext cx="352425" cy="971550"/>
              <a:chOff x="1185863" y="4649788"/>
              <a:chExt cx="352425" cy="971550"/>
            </a:xfrm>
          </p:grpSpPr>
          <p:sp>
            <p:nvSpPr>
              <p:cNvPr id="31" name="Freeform 952"/>
              <p:cNvSpPr>
                <a:spLocks noEditPoints="1"/>
              </p:cNvSpPr>
              <p:nvPr/>
            </p:nvSpPr>
            <p:spPr bwMode="auto">
              <a:xfrm>
                <a:off x="1185863" y="4649788"/>
                <a:ext cx="352425" cy="971550"/>
              </a:xfrm>
              <a:custGeom>
                <a:avLst/>
                <a:gdLst>
                  <a:gd name="T0" fmla="*/ 10 w 222"/>
                  <a:gd name="T1" fmla="*/ 216 h 612"/>
                  <a:gd name="T2" fmla="*/ 20 w 222"/>
                  <a:gd name="T3" fmla="*/ 232 h 612"/>
                  <a:gd name="T4" fmla="*/ 22 w 222"/>
                  <a:gd name="T5" fmla="*/ 236 h 612"/>
                  <a:gd name="T6" fmla="*/ 44 w 222"/>
                  <a:gd name="T7" fmla="*/ 258 h 612"/>
                  <a:gd name="T8" fmla="*/ 60 w 222"/>
                  <a:gd name="T9" fmla="*/ 270 h 612"/>
                  <a:gd name="T10" fmla="*/ 64 w 222"/>
                  <a:gd name="T11" fmla="*/ 308 h 612"/>
                  <a:gd name="T12" fmla="*/ 64 w 222"/>
                  <a:gd name="T13" fmla="*/ 400 h 612"/>
                  <a:gd name="T14" fmla="*/ 64 w 222"/>
                  <a:gd name="T15" fmla="*/ 452 h 612"/>
                  <a:gd name="T16" fmla="*/ 74 w 222"/>
                  <a:gd name="T17" fmla="*/ 558 h 612"/>
                  <a:gd name="T18" fmla="*/ 68 w 222"/>
                  <a:gd name="T19" fmla="*/ 608 h 612"/>
                  <a:gd name="T20" fmla="*/ 94 w 222"/>
                  <a:gd name="T21" fmla="*/ 608 h 612"/>
                  <a:gd name="T22" fmla="*/ 96 w 222"/>
                  <a:gd name="T23" fmla="*/ 570 h 612"/>
                  <a:gd name="T24" fmla="*/ 94 w 222"/>
                  <a:gd name="T25" fmla="*/ 516 h 612"/>
                  <a:gd name="T26" fmla="*/ 100 w 222"/>
                  <a:gd name="T27" fmla="*/ 436 h 612"/>
                  <a:gd name="T28" fmla="*/ 136 w 222"/>
                  <a:gd name="T29" fmla="*/ 470 h 612"/>
                  <a:gd name="T30" fmla="*/ 144 w 222"/>
                  <a:gd name="T31" fmla="*/ 546 h 612"/>
                  <a:gd name="T32" fmla="*/ 138 w 222"/>
                  <a:gd name="T33" fmla="*/ 558 h 612"/>
                  <a:gd name="T34" fmla="*/ 150 w 222"/>
                  <a:gd name="T35" fmla="*/ 592 h 612"/>
                  <a:gd name="T36" fmla="*/ 154 w 222"/>
                  <a:gd name="T37" fmla="*/ 600 h 612"/>
                  <a:gd name="T38" fmla="*/ 184 w 222"/>
                  <a:gd name="T39" fmla="*/ 606 h 612"/>
                  <a:gd name="T40" fmla="*/ 178 w 222"/>
                  <a:gd name="T41" fmla="*/ 588 h 612"/>
                  <a:gd name="T42" fmla="*/ 164 w 222"/>
                  <a:gd name="T43" fmla="*/ 532 h 612"/>
                  <a:gd name="T44" fmla="*/ 172 w 222"/>
                  <a:gd name="T45" fmla="*/ 430 h 612"/>
                  <a:gd name="T46" fmla="*/ 182 w 222"/>
                  <a:gd name="T47" fmla="*/ 420 h 612"/>
                  <a:gd name="T48" fmla="*/ 146 w 222"/>
                  <a:gd name="T49" fmla="*/ 238 h 612"/>
                  <a:gd name="T50" fmla="*/ 200 w 222"/>
                  <a:gd name="T51" fmla="*/ 310 h 612"/>
                  <a:gd name="T52" fmla="*/ 198 w 222"/>
                  <a:gd name="T53" fmla="*/ 312 h 612"/>
                  <a:gd name="T54" fmla="*/ 186 w 222"/>
                  <a:gd name="T55" fmla="*/ 316 h 612"/>
                  <a:gd name="T56" fmla="*/ 210 w 222"/>
                  <a:gd name="T57" fmla="*/ 316 h 612"/>
                  <a:gd name="T58" fmla="*/ 214 w 222"/>
                  <a:gd name="T59" fmla="*/ 266 h 612"/>
                  <a:gd name="T60" fmla="*/ 208 w 222"/>
                  <a:gd name="T61" fmla="*/ 236 h 612"/>
                  <a:gd name="T62" fmla="*/ 206 w 222"/>
                  <a:gd name="T63" fmla="*/ 224 h 612"/>
                  <a:gd name="T64" fmla="*/ 194 w 222"/>
                  <a:gd name="T65" fmla="*/ 176 h 612"/>
                  <a:gd name="T66" fmla="*/ 192 w 222"/>
                  <a:gd name="T67" fmla="*/ 158 h 612"/>
                  <a:gd name="T68" fmla="*/ 186 w 222"/>
                  <a:gd name="T69" fmla="*/ 114 h 612"/>
                  <a:gd name="T70" fmla="*/ 174 w 222"/>
                  <a:gd name="T71" fmla="*/ 104 h 612"/>
                  <a:gd name="T72" fmla="*/ 168 w 222"/>
                  <a:gd name="T73" fmla="*/ 92 h 612"/>
                  <a:gd name="T74" fmla="*/ 162 w 222"/>
                  <a:gd name="T75" fmla="*/ 76 h 612"/>
                  <a:gd name="T76" fmla="*/ 142 w 222"/>
                  <a:gd name="T77" fmla="*/ 8 h 612"/>
                  <a:gd name="T78" fmla="*/ 112 w 222"/>
                  <a:gd name="T79" fmla="*/ 0 h 612"/>
                  <a:gd name="T80" fmla="*/ 90 w 222"/>
                  <a:gd name="T81" fmla="*/ 30 h 612"/>
                  <a:gd name="T82" fmla="*/ 78 w 222"/>
                  <a:gd name="T83" fmla="*/ 92 h 612"/>
                  <a:gd name="T84" fmla="*/ 52 w 222"/>
                  <a:gd name="T85" fmla="*/ 98 h 612"/>
                  <a:gd name="T86" fmla="*/ 40 w 222"/>
                  <a:gd name="T87" fmla="*/ 120 h 612"/>
                  <a:gd name="T88" fmla="*/ 10 w 222"/>
                  <a:gd name="T89" fmla="*/ 164 h 612"/>
                  <a:gd name="T90" fmla="*/ 0 w 222"/>
                  <a:gd name="T91" fmla="*/ 186 h 612"/>
                  <a:gd name="T92" fmla="*/ 168 w 222"/>
                  <a:gd name="T93" fmla="*/ 166 h 612"/>
                  <a:gd name="T94" fmla="*/ 170 w 222"/>
                  <a:gd name="T95" fmla="*/ 178 h 612"/>
                  <a:gd name="T96" fmla="*/ 170 w 222"/>
                  <a:gd name="T97" fmla="*/ 178 h 612"/>
                  <a:gd name="T98" fmla="*/ 176 w 222"/>
                  <a:gd name="T99" fmla="*/ 216 h 612"/>
                  <a:gd name="T100" fmla="*/ 182 w 222"/>
                  <a:gd name="T101" fmla="*/ 230 h 612"/>
                  <a:gd name="T102" fmla="*/ 166 w 222"/>
                  <a:gd name="T103" fmla="*/ 230 h 612"/>
                  <a:gd name="T104" fmla="*/ 24 w 222"/>
                  <a:gd name="T105" fmla="*/ 186 h 612"/>
                  <a:gd name="T106" fmla="*/ 60 w 222"/>
                  <a:gd name="T107" fmla="*/ 146 h 612"/>
                  <a:gd name="T108" fmla="*/ 68 w 222"/>
                  <a:gd name="T109" fmla="*/ 150 h 612"/>
                  <a:gd name="T110" fmla="*/ 76 w 222"/>
                  <a:gd name="T111" fmla="*/ 210 h 612"/>
                  <a:gd name="T112" fmla="*/ 68 w 222"/>
                  <a:gd name="T113" fmla="*/ 244 h 612"/>
                  <a:gd name="T114" fmla="*/ 62 w 222"/>
                  <a:gd name="T115" fmla="*/ 248 h 612"/>
                  <a:gd name="T116" fmla="*/ 52 w 222"/>
                  <a:gd name="T117" fmla="*/ 244 h 612"/>
                  <a:gd name="T118" fmla="*/ 24 w 222"/>
                  <a:gd name="T119" fmla="*/ 18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2" h="612">
                    <a:moveTo>
                      <a:pt x="0" y="188"/>
                    </a:moveTo>
                    <a:lnTo>
                      <a:pt x="0" y="188"/>
                    </a:lnTo>
                    <a:lnTo>
                      <a:pt x="2" y="194"/>
                    </a:lnTo>
                    <a:lnTo>
                      <a:pt x="2" y="194"/>
                    </a:lnTo>
                    <a:lnTo>
                      <a:pt x="10" y="216"/>
                    </a:lnTo>
                    <a:lnTo>
                      <a:pt x="10" y="216"/>
                    </a:lnTo>
                    <a:lnTo>
                      <a:pt x="10" y="222"/>
                    </a:lnTo>
                    <a:lnTo>
                      <a:pt x="10" y="222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4"/>
                    </a:lnTo>
                    <a:lnTo>
                      <a:pt x="20" y="234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36" y="254"/>
                    </a:lnTo>
                    <a:lnTo>
                      <a:pt x="40" y="256"/>
                    </a:lnTo>
                    <a:lnTo>
                      <a:pt x="44" y="258"/>
                    </a:lnTo>
                    <a:lnTo>
                      <a:pt x="44" y="258"/>
                    </a:lnTo>
                    <a:lnTo>
                      <a:pt x="48" y="260"/>
                    </a:lnTo>
                    <a:lnTo>
                      <a:pt x="50" y="26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4" y="274"/>
                    </a:lnTo>
                    <a:lnTo>
                      <a:pt x="64" y="280"/>
                    </a:lnTo>
                    <a:lnTo>
                      <a:pt x="64" y="280"/>
                    </a:lnTo>
                    <a:lnTo>
                      <a:pt x="64" y="292"/>
                    </a:lnTo>
                    <a:lnTo>
                      <a:pt x="64" y="308"/>
                    </a:lnTo>
                    <a:lnTo>
                      <a:pt x="66" y="334"/>
                    </a:lnTo>
                    <a:lnTo>
                      <a:pt x="66" y="334"/>
                    </a:lnTo>
                    <a:lnTo>
                      <a:pt x="66" y="382"/>
                    </a:lnTo>
                    <a:lnTo>
                      <a:pt x="66" y="382"/>
                    </a:lnTo>
                    <a:lnTo>
                      <a:pt x="66" y="392"/>
                    </a:lnTo>
                    <a:lnTo>
                      <a:pt x="64" y="400"/>
                    </a:lnTo>
                    <a:lnTo>
                      <a:pt x="64" y="400"/>
                    </a:lnTo>
                    <a:lnTo>
                      <a:pt x="64" y="418"/>
                    </a:lnTo>
                    <a:lnTo>
                      <a:pt x="62" y="434"/>
                    </a:lnTo>
                    <a:lnTo>
                      <a:pt x="66" y="436"/>
                    </a:lnTo>
                    <a:lnTo>
                      <a:pt x="66" y="436"/>
                    </a:lnTo>
                    <a:lnTo>
                      <a:pt x="64" y="452"/>
                    </a:lnTo>
                    <a:lnTo>
                      <a:pt x="64" y="468"/>
                    </a:lnTo>
                    <a:lnTo>
                      <a:pt x="66" y="484"/>
                    </a:lnTo>
                    <a:lnTo>
                      <a:pt x="66" y="484"/>
                    </a:lnTo>
                    <a:lnTo>
                      <a:pt x="70" y="508"/>
                    </a:lnTo>
                    <a:lnTo>
                      <a:pt x="72" y="532"/>
                    </a:lnTo>
                    <a:lnTo>
                      <a:pt x="74" y="558"/>
                    </a:lnTo>
                    <a:lnTo>
                      <a:pt x="74" y="558"/>
                    </a:lnTo>
                    <a:lnTo>
                      <a:pt x="70" y="582"/>
                    </a:lnTo>
                    <a:lnTo>
                      <a:pt x="66" y="600"/>
                    </a:lnTo>
                    <a:lnTo>
                      <a:pt x="66" y="600"/>
                    </a:lnTo>
                    <a:lnTo>
                      <a:pt x="66" y="604"/>
                    </a:lnTo>
                    <a:lnTo>
                      <a:pt x="68" y="608"/>
                    </a:lnTo>
                    <a:lnTo>
                      <a:pt x="74" y="612"/>
                    </a:lnTo>
                    <a:lnTo>
                      <a:pt x="78" y="612"/>
                    </a:lnTo>
                    <a:lnTo>
                      <a:pt x="80" y="612"/>
                    </a:lnTo>
                    <a:lnTo>
                      <a:pt x="80" y="612"/>
                    </a:lnTo>
                    <a:lnTo>
                      <a:pt x="88" y="610"/>
                    </a:lnTo>
                    <a:lnTo>
                      <a:pt x="94" y="608"/>
                    </a:lnTo>
                    <a:lnTo>
                      <a:pt x="94" y="604"/>
                    </a:lnTo>
                    <a:lnTo>
                      <a:pt x="96" y="602"/>
                    </a:lnTo>
                    <a:lnTo>
                      <a:pt x="96" y="602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62"/>
                    </a:lnTo>
                    <a:lnTo>
                      <a:pt x="94" y="558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0" y="538"/>
                    </a:lnTo>
                    <a:lnTo>
                      <a:pt x="94" y="516"/>
                    </a:lnTo>
                    <a:lnTo>
                      <a:pt x="100" y="484"/>
                    </a:lnTo>
                    <a:lnTo>
                      <a:pt x="100" y="484"/>
                    </a:lnTo>
                    <a:lnTo>
                      <a:pt x="102" y="472"/>
                    </a:lnTo>
                    <a:lnTo>
                      <a:pt x="100" y="456"/>
                    </a:lnTo>
                    <a:lnTo>
                      <a:pt x="100" y="436"/>
                    </a:lnTo>
                    <a:lnTo>
                      <a:pt x="100" y="436"/>
                    </a:lnTo>
                    <a:lnTo>
                      <a:pt x="124" y="434"/>
                    </a:lnTo>
                    <a:lnTo>
                      <a:pt x="138" y="434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36" y="454"/>
                    </a:lnTo>
                    <a:lnTo>
                      <a:pt x="136" y="470"/>
                    </a:lnTo>
                    <a:lnTo>
                      <a:pt x="138" y="486"/>
                    </a:lnTo>
                    <a:lnTo>
                      <a:pt x="140" y="498"/>
                    </a:lnTo>
                    <a:lnTo>
                      <a:pt x="140" y="498"/>
                    </a:lnTo>
                    <a:lnTo>
                      <a:pt x="144" y="510"/>
                    </a:lnTo>
                    <a:lnTo>
                      <a:pt x="144" y="526"/>
                    </a:lnTo>
                    <a:lnTo>
                      <a:pt x="144" y="546"/>
                    </a:lnTo>
                    <a:lnTo>
                      <a:pt x="144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38" y="554"/>
                    </a:lnTo>
                    <a:lnTo>
                      <a:pt x="138" y="554"/>
                    </a:lnTo>
                    <a:lnTo>
                      <a:pt x="138" y="558"/>
                    </a:lnTo>
                    <a:lnTo>
                      <a:pt x="138" y="564"/>
                    </a:lnTo>
                    <a:lnTo>
                      <a:pt x="138" y="564"/>
                    </a:lnTo>
                    <a:lnTo>
                      <a:pt x="142" y="568"/>
                    </a:lnTo>
                    <a:lnTo>
                      <a:pt x="144" y="572"/>
                    </a:lnTo>
                    <a:lnTo>
                      <a:pt x="144" y="592"/>
                    </a:lnTo>
                    <a:lnTo>
                      <a:pt x="150" y="592"/>
                    </a:lnTo>
                    <a:lnTo>
                      <a:pt x="150" y="586"/>
                    </a:lnTo>
                    <a:lnTo>
                      <a:pt x="150" y="586"/>
                    </a:lnTo>
                    <a:lnTo>
                      <a:pt x="152" y="590"/>
                    </a:lnTo>
                    <a:lnTo>
                      <a:pt x="152" y="590"/>
                    </a:lnTo>
                    <a:lnTo>
                      <a:pt x="154" y="600"/>
                    </a:lnTo>
                    <a:lnTo>
                      <a:pt x="154" y="600"/>
                    </a:lnTo>
                    <a:lnTo>
                      <a:pt x="156" y="602"/>
                    </a:lnTo>
                    <a:lnTo>
                      <a:pt x="160" y="604"/>
                    </a:lnTo>
                    <a:lnTo>
                      <a:pt x="170" y="606"/>
                    </a:lnTo>
                    <a:lnTo>
                      <a:pt x="180" y="606"/>
                    </a:lnTo>
                    <a:lnTo>
                      <a:pt x="184" y="606"/>
                    </a:lnTo>
                    <a:lnTo>
                      <a:pt x="184" y="606"/>
                    </a:lnTo>
                    <a:lnTo>
                      <a:pt x="186" y="604"/>
                    </a:lnTo>
                    <a:lnTo>
                      <a:pt x="186" y="602"/>
                    </a:lnTo>
                    <a:lnTo>
                      <a:pt x="184" y="596"/>
                    </a:lnTo>
                    <a:lnTo>
                      <a:pt x="184" y="596"/>
                    </a:lnTo>
                    <a:lnTo>
                      <a:pt x="178" y="588"/>
                    </a:lnTo>
                    <a:lnTo>
                      <a:pt x="178" y="588"/>
                    </a:lnTo>
                    <a:lnTo>
                      <a:pt x="172" y="578"/>
                    </a:lnTo>
                    <a:lnTo>
                      <a:pt x="172" y="578"/>
                    </a:lnTo>
                    <a:lnTo>
                      <a:pt x="166" y="560"/>
                    </a:lnTo>
                    <a:lnTo>
                      <a:pt x="164" y="548"/>
                    </a:lnTo>
                    <a:lnTo>
                      <a:pt x="164" y="548"/>
                    </a:lnTo>
                    <a:lnTo>
                      <a:pt x="164" y="532"/>
                    </a:lnTo>
                    <a:lnTo>
                      <a:pt x="168" y="498"/>
                    </a:lnTo>
                    <a:lnTo>
                      <a:pt x="168" y="498"/>
                    </a:lnTo>
                    <a:lnTo>
                      <a:pt x="172" y="476"/>
                    </a:lnTo>
                    <a:lnTo>
                      <a:pt x="172" y="454"/>
                    </a:lnTo>
                    <a:lnTo>
                      <a:pt x="172" y="430"/>
                    </a:lnTo>
                    <a:lnTo>
                      <a:pt x="172" y="430"/>
                    </a:lnTo>
                    <a:lnTo>
                      <a:pt x="178" y="430"/>
                    </a:lnTo>
                    <a:lnTo>
                      <a:pt x="182" y="428"/>
                    </a:lnTo>
                    <a:lnTo>
                      <a:pt x="184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0"/>
                    </a:lnTo>
                    <a:lnTo>
                      <a:pt x="180" y="406"/>
                    </a:lnTo>
                    <a:lnTo>
                      <a:pt x="180" y="368"/>
                    </a:lnTo>
                    <a:lnTo>
                      <a:pt x="180" y="314"/>
                    </a:lnTo>
                    <a:lnTo>
                      <a:pt x="168" y="316"/>
                    </a:lnTo>
                    <a:lnTo>
                      <a:pt x="148" y="242"/>
                    </a:lnTo>
                    <a:lnTo>
                      <a:pt x="146" y="238"/>
                    </a:lnTo>
                    <a:lnTo>
                      <a:pt x="146" y="238"/>
                    </a:lnTo>
                    <a:lnTo>
                      <a:pt x="152" y="236"/>
                    </a:lnTo>
                    <a:lnTo>
                      <a:pt x="176" y="314"/>
                    </a:lnTo>
                    <a:lnTo>
                      <a:pt x="180" y="312"/>
                    </a:lnTo>
                    <a:lnTo>
                      <a:pt x="19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86" y="314"/>
                    </a:lnTo>
                    <a:lnTo>
                      <a:pt x="186" y="314"/>
                    </a:lnTo>
                    <a:lnTo>
                      <a:pt x="186" y="316"/>
                    </a:lnTo>
                    <a:lnTo>
                      <a:pt x="186" y="316"/>
                    </a:lnTo>
                    <a:lnTo>
                      <a:pt x="194" y="318"/>
                    </a:lnTo>
                    <a:lnTo>
                      <a:pt x="194" y="318"/>
                    </a:lnTo>
                    <a:lnTo>
                      <a:pt x="208" y="318"/>
                    </a:lnTo>
                    <a:lnTo>
                      <a:pt x="208" y="318"/>
                    </a:lnTo>
                    <a:lnTo>
                      <a:pt x="210" y="316"/>
                    </a:lnTo>
                    <a:lnTo>
                      <a:pt x="212" y="314"/>
                    </a:lnTo>
                    <a:lnTo>
                      <a:pt x="214" y="310"/>
                    </a:lnTo>
                    <a:lnTo>
                      <a:pt x="214" y="310"/>
                    </a:lnTo>
                    <a:lnTo>
                      <a:pt x="214" y="308"/>
                    </a:lnTo>
                    <a:lnTo>
                      <a:pt x="222" y="306"/>
                    </a:lnTo>
                    <a:lnTo>
                      <a:pt x="214" y="266"/>
                    </a:lnTo>
                    <a:lnTo>
                      <a:pt x="214" y="266"/>
                    </a:lnTo>
                    <a:lnTo>
                      <a:pt x="212" y="258"/>
                    </a:lnTo>
                    <a:lnTo>
                      <a:pt x="212" y="258"/>
                    </a:lnTo>
                    <a:lnTo>
                      <a:pt x="212" y="248"/>
                    </a:lnTo>
                    <a:lnTo>
                      <a:pt x="212" y="248"/>
                    </a:lnTo>
                    <a:lnTo>
                      <a:pt x="208" y="236"/>
                    </a:lnTo>
                    <a:lnTo>
                      <a:pt x="208" y="236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20"/>
                    </a:lnTo>
                    <a:lnTo>
                      <a:pt x="206" y="210"/>
                    </a:lnTo>
                    <a:lnTo>
                      <a:pt x="200" y="198"/>
                    </a:lnTo>
                    <a:lnTo>
                      <a:pt x="196" y="188"/>
                    </a:lnTo>
                    <a:lnTo>
                      <a:pt x="194" y="176"/>
                    </a:lnTo>
                    <a:lnTo>
                      <a:pt x="194" y="176"/>
                    </a:lnTo>
                    <a:lnTo>
                      <a:pt x="194" y="170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4"/>
                    </a:lnTo>
                    <a:lnTo>
                      <a:pt x="192" y="154"/>
                    </a:lnTo>
                    <a:lnTo>
                      <a:pt x="192" y="142"/>
                    </a:lnTo>
                    <a:lnTo>
                      <a:pt x="190" y="132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4" y="112"/>
                    </a:lnTo>
                    <a:lnTo>
                      <a:pt x="182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6" y="108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2" y="98"/>
                    </a:lnTo>
                    <a:lnTo>
                      <a:pt x="168" y="96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6" y="86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2" y="78"/>
                    </a:lnTo>
                    <a:lnTo>
                      <a:pt x="162" y="76"/>
                    </a:lnTo>
                    <a:lnTo>
                      <a:pt x="162" y="76"/>
                    </a:lnTo>
                    <a:lnTo>
                      <a:pt x="158" y="54"/>
                    </a:lnTo>
                    <a:lnTo>
                      <a:pt x="158" y="54"/>
                    </a:lnTo>
                    <a:lnTo>
                      <a:pt x="154" y="32"/>
                    </a:lnTo>
                    <a:lnTo>
                      <a:pt x="148" y="16"/>
                    </a:lnTo>
                    <a:lnTo>
                      <a:pt x="142" y="8"/>
                    </a:lnTo>
                    <a:lnTo>
                      <a:pt x="134" y="2"/>
                    </a:lnTo>
                    <a:lnTo>
                      <a:pt x="128" y="0"/>
                    </a:lnTo>
                    <a:lnTo>
                      <a:pt x="12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2" y="6"/>
                    </a:lnTo>
                    <a:lnTo>
                      <a:pt x="98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0" y="30"/>
                    </a:lnTo>
                    <a:lnTo>
                      <a:pt x="86" y="46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72"/>
                    </a:lnTo>
                    <a:lnTo>
                      <a:pt x="82" y="82"/>
                    </a:lnTo>
                    <a:lnTo>
                      <a:pt x="78" y="92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48" y="102"/>
                    </a:lnTo>
                    <a:lnTo>
                      <a:pt x="48" y="102"/>
                    </a:lnTo>
                    <a:lnTo>
                      <a:pt x="44" y="110"/>
                    </a:lnTo>
                    <a:lnTo>
                      <a:pt x="40" y="12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22" y="148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0" y="164"/>
                    </a:lnTo>
                    <a:lnTo>
                      <a:pt x="10" y="164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0" y="188"/>
                    </a:lnTo>
                    <a:close/>
                    <a:moveTo>
                      <a:pt x="166" y="172"/>
                    </a:moveTo>
                    <a:lnTo>
                      <a:pt x="168" y="170"/>
                    </a:lnTo>
                    <a:lnTo>
                      <a:pt x="168" y="166"/>
                    </a:lnTo>
                    <a:lnTo>
                      <a:pt x="168" y="166"/>
                    </a:lnTo>
                    <a:lnTo>
                      <a:pt x="170" y="166"/>
                    </a:lnTo>
                    <a:lnTo>
                      <a:pt x="170" y="166"/>
                    </a:lnTo>
                    <a:lnTo>
                      <a:pt x="170" y="172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82"/>
                    </a:lnTo>
                    <a:lnTo>
                      <a:pt x="170" y="182"/>
                    </a:lnTo>
                    <a:lnTo>
                      <a:pt x="174" y="204"/>
                    </a:lnTo>
                    <a:lnTo>
                      <a:pt x="176" y="21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66" y="236"/>
                    </a:lnTo>
                    <a:lnTo>
                      <a:pt x="166" y="236"/>
                    </a:lnTo>
                    <a:lnTo>
                      <a:pt x="166" y="230"/>
                    </a:lnTo>
                    <a:lnTo>
                      <a:pt x="164" y="216"/>
                    </a:lnTo>
                    <a:lnTo>
                      <a:pt x="162" y="194"/>
                    </a:lnTo>
                    <a:lnTo>
                      <a:pt x="164" y="184"/>
                    </a:lnTo>
                    <a:lnTo>
                      <a:pt x="166" y="172"/>
                    </a:lnTo>
                    <a:lnTo>
                      <a:pt x="166" y="172"/>
                    </a:lnTo>
                    <a:close/>
                    <a:moveTo>
                      <a:pt x="24" y="186"/>
                    </a:moveTo>
                    <a:lnTo>
                      <a:pt x="24" y="186"/>
                    </a:lnTo>
                    <a:lnTo>
                      <a:pt x="36" y="174"/>
                    </a:lnTo>
                    <a:lnTo>
                      <a:pt x="48" y="162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8" y="150"/>
                    </a:lnTo>
                    <a:lnTo>
                      <a:pt x="70" y="156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6" y="182"/>
                    </a:lnTo>
                    <a:lnTo>
                      <a:pt x="78" y="196"/>
                    </a:lnTo>
                    <a:lnTo>
                      <a:pt x="76" y="210"/>
                    </a:lnTo>
                    <a:lnTo>
                      <a:pt x="76" y="210"/>
                    </a:lnTo>
                    <a:lnTo>
                      <a:pt x="74" y="224"/>
                    </a:lnTo>
                    <a:lnTo>
                      <a:pt x="72" y="232"/>
                    </a:lnTo>
                    <a:lnTo>
                      <a:pt x="70" y="234"/>
                    </a:lnTo>
                    <a:lnTo>
                      <a:pt x="68" y="244"/>
                    </a:lnTo>
                    <a:lnTo>
                      <a:pt x="68" y="244"/>
                    </a:lnTo>
                    <a:lnTo>
                      <a:pt x="66" y="246"/>
                    </a:lnTo>
                    <a:lnTo>
                      <a:pt x="66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52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0" y="246"/>
                    </a:lnTo>
                    <a:lnTo>
                      <a:pt x="52" y="244"/>
                    </a:lnTo>
                    <a:lnTo>
                      <a:pt x="52" y="244"/>
                    </a:lnTo>
                    <a:lnTo>
                      <a:pt x="40" y="224"/>
                    </a:lnTo>
                    <a:lnTo>
                      <a:pt x="40" y="222"/>
                    </a:lnTo>
                    <a:lnTo>
                      <a:pt x="40" y="222"/>
                    </a:lnTo>
                    <a:lnTo>
                      <a:pt x="38" y="214"/>
                    </a:lnTo>
                    <a:lnTo>
                      <a:pt x="34" y="206"/>
                    </a:lnTo>
                    <a:lnTo>
                      <a:pt x="24" y="186"/>
                    </a:lnTo>
                    <a:lnTo>
                      <a:pt x="24" y="18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953"/>
              <p:cNvSpPr/>
              <p:nvPr/>
            </p:nvSpPr>
            <p:spPr bwMode="auto">
              <a:xfrm>
                <a:off x="1382713" y="4802188"/>
                <a:ext cx="50800" cy="98425"/>
              </a:xfrm>
              <a:custGeom>
                <a:avLst/>
                <a:gdLst>
                  <a:gd name="T0" fmla="*/ 18 w 32"/>
                  <a:gd name="T1" fmla="*/ 0 h 62"/>
                  <a:gd name="T2" fmla="*/ 18 w 32"/>
                  <a:gd name="T3" fmla="*/ 0 h 62"/>
                  <a:gd name="T4" fmla="*/ 16 w 32"/>
                  <a:gd name="T5" fmla="*/ 2 h 62"/>
                  <a:gd name="T6" fmla="*/ 12 w 32"/>
                  <a:gd name="T7" fmla="*/ 8 h 62"/>
                  <a:gd name="T8" fmla="*/ 4 w 32"/>
                  <a:gd name="T9" fmla="*/ 26 h 62"/>
                  <a:gd name="T10" fmla="*/ 4 w 32"/>
                  <a:gd name="T11" fmla="*/ 26 h 62"/>
                  <a:gd name="T12" fmla="*/ 2 w 32"/>
                  <a:gd name="T13" fmla="*/ 34 h 62"/>
                  <a:gd name="T14" fmla="*/ 2 w 32"/>
                  <a:gd name="T15" fmla="*/ 44 h 62"/>
                  <a:gd name="T16" fmla="*/ 0 w 32"/>
                  <a:gd name="T17" fmla="*/ 62 h 62"/>
                  <a:gd name="T18" fmla="*/ 0 w 32"/>
                  <a:gd name="T19" fmla="*/ 62 h 62"/>
                  <a:gd name="T20" fmla="*/ 2 w 32"/>
                  <a:gd name="T21" fmla="*/ 58 h 62"/>
                  <a:gd name="T22" fmla="*/ 4 w 32"/>
                  <a:gd name="T23" fmla="*/ 54 h 62"/>
                  <a:gd name="T24" fmla="*/ 6 w 32"/>
                  <a:gd name="T25" fmla="*/ 50 h 62"/>
                  <a:gd name="T26" fmla="*/ 8 w 32"/>
                  <a:gd name="T27" fmla="*/ 44 h 62"/>
                  <a:gd name="T28" fmla="*/ 8 w 32"/>
                  <a:gd name="T29" fmla="*/ 44 h 62"/>
                  <a:gd name="T30" fmla="*/ 8 w 32"/>
                  <a:gd name="T31" fmla="*/ 36 h 62"/>
                  <a:gd name="T32" fmla="*/ 10 w 32"/>
                  <a:gd name="T33" fmla="*/ 28 h 62"/>
                  <a:gd name="T34" fmla="*/ 10 w 32"/>
                  <a:gd name="T35" fmla="*/ 28 h 62"/>
                  <a:gd name="T36" fmla="*/ 14 w 32"/>
                  <a:gd name="T37" fmla="*/ 22 h 62"/>
                  <a:gd name="T38" fmla="*/ 20 w 32"/>
                  <a:gd name="T39" fmla="*/ 20 h 62"/>
                  <a:gd name="T40" fmla="*/ 26 w 32"/>
                  <a:gd name="T41" fmla="*/ 20 h 62"/>
                  <a:gd name="T42" fmla="*/ 32 w 32"/>
                  <a:gd name="T43" fmla="*/ 22 h 62"/>
                  <a:gd name="T44" fmla="*/ 32 w 32"/>
                  <a:gd name="T45" fmla="*/ 22 h 62"/>
                  <a:gd name="T46" fmla="*/ 24 w 32"/>
                  <a:gd name="T47" fmla="*/ 14 h 62"/>
                  <a:gd name="T48" fmla="*/ 22 w 32"/>
                  <a:gd name="T49" fmla="*/ 10 h 62"/>
                  <a:gd name="T50" fmla="*/ 22 w 32"/>
                  <a:gd name="T51" fmla="*/ 10 h 62"/>
                  <a:gd name="T52" fmla="*/ 22 w 32"/>
                  <a:gd name="T53" fmla="*/ 4 h 62"/>
                  <a:gd name="T54" fmla="*/ 22 w 32"/>
                  <a:gd name="T55" fmla="*/ 4 h 62"/>
                  <a:gd name="T56" fmla="*/ 18 w 32"/>
                  <a:gd name="T57" fmla="*/ 0 h 62"/>
                  <a:gd name="T58" fmla="*/ 18 w 32"/>
                  <a:gd name="T5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2" h="6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34"/>
                    </a:lnTo>
                    <a:lnTo>
                      <a:pt x="2" y="4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3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4" y="22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954"/>
              <p:cNvSpPr/>
              <p:nvPr/>
            </p:nvSpPr>
            <p:spPr bwMode="auto">
              <a:xfrm>
                <a:off x="1325563" y="4805363"/>
                <a:ext cx="60325" cy="95250"/>
              </a:xfrm>
              <a:custGeom>
                <a:avLst/>
                <a:gdLst>
                  <a:gd name="T0" fmla="*/ 10 w 38"/>
                  <a:gd name="T1" fmla="*/ 0 h 60"/>
                  <a:gd name="T2" fmla="*/ 10 w 38"/>
                  <a:gd name="T3" fmla="*/ 0 h 60"/>
                  <a:gd name="T4" fmla="*/ 14 w 38"/>
                  <a:gd name="T5" fmla="*/ 2 h 60"/>
                  <a:gd name="T6" fmla="*/ 18 w 38"/>
                  <a:gd name="T7" fmla="*/ 4 h 60"/>
                  <a:gd name="T8" fmla="*/ 22 w 38"/>
                  <a:gd name="T9" fmla="*/ 10 h 60"/>
                  <a:gd name="T10" fmla="*/ 28 w 38"/>
                  <a:gd name="T11" fmla="*/ 24 h 60"/>
                  <a:gd name="T12" fmla="*/ 28 w 38"/>
                  <a:gd name="T13" fmla="*/ 24 h 60"/>
                  <a:gd name="T14" fmla="*/ 36 w 38"/>
                  <a:gd name="T15" fmla="*/ 40 h 60"/>
                  <a:gd name="T16" fmla="*/ 38 w 38"/>
                  <a:gd name="T17" fmla="*/ 50 h 60"/>
                  <a:gd name="T18" fmla="*/ 36 w 38"/>
                  <a:gd name="T19" fmla="*/ 60 h 60"/>
                  <a:gd name="T20" fmla="*/ 36 w 38"/>
                  <a:gd name="T21" fmla="*/ 60 h 60"/>
                  <a:gd name="T22" fmla="*/ 32 w 38"/>
                  <a:gd name="T23" fmla="*/ 48 h 60"/>
                  <a:gd name="T24" fmla="*/ 26 w 38"/>
                  <a:gd name="T25" fmla="*/ 38 h 60"/>
                  <a:gd name="T26" fmla="*/ 26 w 38"/>
                  <a:gd name="T27" fmla="*/ 38 h 60"/>
                  <a:gd name="T28" fmla="*/ 24 w 38"/>
                  <a:gd name="T29" fmla="*/ 30 h 60"/>
                  <a:gd name="T30" fmla="*/ 22 w 38"/>
                  <a:gd name="T31" fmla="*/ 22 h 60"/>
                  <a:gd name="T32" fmla="*/ 22 w 38"/>
                  <a:gd name="T33" fmla="*/ 22 h 60"/>
                  <a:gd name="T34" fmla="*/ 16 w 38"/>
                  <a:gd name="T35" fmla="*/ 16 h 60"/>
                  <a:gd name="T36" fmla="*/ 10 w 38"/>
                  <a:gd name="T37" fmla="*/ 14 h 60"/>
                  <a:gd name="T38" fmla="*/ 6 w 38"/>
                  <a:gd name="T39" fmla="*/ 16 h 60"/>
                  <a:gd name="T40" fmla="*/ 0 w 38"/>
                  <a:gd name="T41" fmla="*/ 18 h 60"/>
                  <a:gd name="T42" fmla="*/ 0 w 38"/>
                  <a:gd name="T43" fmla="*/ 18 h 60"/>
                  <a:gd name="T44" fmla="*/ 2 w 38"/>
                  <a:gd name="T45" fmla="*/ 14 h 60"/>
                  <a:gd name="T46" fmla="*/ 6 w 38"/>
                  <a:gd name="T47" fmla="*/ 10 h 60"/>
                  <a:gd name="T48" fmla="*/ 8 w 38"/>
                  <a:gd name="T49" fmla="*/ 8 h 60"/>
                  <a:gd name="T50" fmla="*/ 8 w 38"/>
                  <a:gd name="T51" fmla="*/ 4 h 60"/>
                  <a:gd name="T52" fmla="*/ 8 w 38"/>
                  <a:gd name="T53" fmla="*/ 4 h 60"/>
                  <a:gd name="T54" fmla="*/ 10 w 38"/>
                  <a:gd name="T55" fmla="*/ 0 h 60"/>
                  <a:gd name="T56" fmla="*/ 10 w 38"/>
                  <a:gd name="T57" fmla="*/ 0 h 60"/>
                  <a:gd name="T58" fmla="*/ 10 w 38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" h="60">
                    <a:moveTo>
                      <a:pt x="10" y="0"/>
                    </a:moveTo>
                    <a:lnTo>
                      <a:pt x="10" y="0"/>
                    </a:lnTo>
                    <a:lnTo>
                      <a:pt x="14" y="2"/>
                    </a:lnTo>
                    <a:lnTo>
                      <a:pt x="18" y="4"/>
                    </a:lnTo>
                    <a:lnTo>
                      <a:pt x="22" y="10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6" y="40"/>
                    </a:lnTo>
                    <a:lnTo>
                      <a:pt x="38" y="5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2" y="4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6" y="16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27876" y="-17477"/>
            <a:ext cx="5791200" cy="4821475"/>
          </a:xfrm>
          <a:custGeom>
            <a:avLst/>
            <a:gdLst>
              <a:gd name="connsiteX0" fmla="*/ 0 w 5791200"/>
              <a:gd name="connsiteY0" fmla="*/ 0 h 4717143"/>
              <a:gd name="connsiteX1" fmla="*/ 0 w 5791200"/>
              <a:gd name="connsiteY1" fmla="*/ 4717143 h 4717143"/>
              <a:gd name="connsiteX2" fmla="*/ 5791200 w 5791200"/>
              <a:gd name="connsiteY2" fmla="*/ 3338285 h 4717143"/>
              <a:gd name="connsiteX3" fmla="*/ 3889828 w 5791200"/>
              <a:gd name="connsiteY3" fmla="*/ 29028 h 4717143"/>
              <a:gd name="connsiteX4" fmla="*/ 0 w 5791200"/>
              <a:gd name="connsiteY4" fmla="*/ 0 h 4717143"/>
              <a:gd name="connsiteX0-1" fmla="*/ 0 w 5791200"/>
              <a:gd name="connsiteY0-2" fmla="*/ 0 h 4717143"/>
              <a:gd name="connsiteX1-3" fmla="*/ 0 w 5791200"/>
              <a:gd name="connsiteY1-4" fmla="*/ 4717143 h 4717143"/>
              <a:gd name="connsiteX2-5" fmla="*/ 5791200 w 5791200"/>
              <a:gd name="connsiteY2-6" fmla="*/ 3338285 h 4717143"/>
              <a:gd name="connsiteX3-7" fmla="*/ 3889828 w 5791200"/>
              <a:gd name="connsiteY3-8" fmla="*/ 15049 h 4717143"/>
              <a:gd name="connsiteX4-9" fmla="*/ 0 w 5791200"/>
              <a:gd name="connsiteY4-10" fmla="*/ 0 h 47171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91200" h="4717143">
                <a:moveTo>
                  <a:pt x="0" y="0"/>
                </a:moveTo>
                <a:lnTo>
                  <a:pt x="0" y="4717143"/>
                </a:lnTo>
                <a:lnTo>
                  <a:pt x="5791200" y="3338285"/>
                </a:lnTo>
                <a:lnTo>
                  <a:pt x="3889828" y="15049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27876" y="3393083"/>
            <a:ext cx="5787435" cy="1738653"/>
          </a:xfrm>
          <a:custGeom>
            <a:avLst/>
            <a:gdLst>
              <a:gd name="connsiteX0" fmla="*/ 0 w 5791200"/>
              <a:gd name="connsiteY0" fmla="*/ 1364343 h 1698171"/>
              <a:gd name="connsiteX1" fmla="*/ 5791200 w 5791200"/>
              <a:gd name="connsiteY1" fmla="*/ 0 h 1698171"/>
              <a:gd name="connsiteX2" fmla="*/ 2931886 w 5791200"/>
              <a:gd name="connsiteY2" fmla="*/ 1698171 h 1698171"/>
              <a:gd name="connsiteX3" fmla="*/ 29029 w 5791200"/>
              <a:gd name="connsiteY3" fmla="*/ 1698171 h 1698171"/>
              <a:gd name="connsiteX4" fmla="*/ 0 w 5791200"/>
              <a:gd name="connsiteY4" fmla="*/ 1364343 h 1698171"/>
              <a:gd name="connsiteX0-1" fmla="*/ 0 w 5762759"/>
              <a:gd name="connsiteY0-2" fmla="*/ 1364343 h 1698171"/>
              <a:gd name="connsiteX1-3" fmla="*/ 5762759 w 5762759"/>
              <a:gd name="connsiteY1-4" fmla="*/ 0 h 1698171"/>
              <a:gd name="connsiteX2-5" fmla="*/ 2903445 w 5762759"/>
              <a:gd name="connsiteY2-6" fmla="*/ 1698171 h 1698171"/>
              <a:gd name="connsiteX3-7" fmla="*/ 588 w 5762759"/>
              <a:gd name="connsiteY3-8" fmla="*/ 1698171 h 1698171"/>
              <a:gd name="connsiteX4-9" fmla="*/ 0 w 5762759"/>
              <a:gd name="connsiteY4-10" fmla="*/ 1364343 h 1698171"/>
              <a:gd name="connsiteX0-11" fmla="*/ 0 w 5776979"/>
              <a:gd name="connsiteY0-12" fmla="*/ 1402443 h 1736271"/>
              <a:gd name="connsiteX1-13" fmla="*/ 5776979 w 5776979"/>
              <a:gd name="connsiteY1-14" fmla="*/ 0 h 1736271"/>
              <a:gd name="connsiteX2-15" fmla="*/ 2903445 w 5776979"/>
              <a:gd name="connsiteY2-16" fmla="*/ 1736271 h 1736271"/>
              <a:gd name="connsiteX3-17" fmla="*/ 588 w 5776979"/>
              <a:gd name="connsiteY3-18" fmla="*/ 1736271 h 1736271"/>
              <a:gd name="connsiteX4-19" fmla="*/ 0 w 5776979"/>
              <a:gd name="connsiteY4-20" fmla="*/ 1402443 h 1736271"/>
              <a:gd name="connsiteX0-21" fmla="*/ 0 w 5760388"/>
              <a:gd name="connsiteY0-22" fmla="*/ 1404825 h 1738653"/>
              <a:gd name="connsiteX1-23" fmla="*/ 5760388 w 5760388"/>
              <a:gd name="connsiteY1-24" fmla="*/ 0 h 1738653"/>
              <a:gd name="connsiteX2-25" fmla="*/ 2903445 w 5760388"/>
              <a:gd name="connsiteY2-26" fmla="*/ 1738653 h 1738653"/>
              <a:gd name="connsiteX3-27" fmla="*/ 588 w 5760388"/>
              <a:gd name="connsiteY3-28" fmla="*/ 1738653 h 1738653"/>
              <a:gd name="connsiteX4-29" fmla="*/ 0 w 5760388"/>
              <a:gd name="connsiteY4-30" fmla="*/ 1404825 h 1738653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5760388" h="1738653">
                <a:moveTo>
                  <a:pt x="0" y="1404825"/>
                </a:moveTo>
                <a:lnTo>
                  <a:pt x="5760388" y="0"/>
                </a:lnTo>
                <a:lnTo>
                  <a:pt x="2903445" y="1738653"/>
                </a:lnTo>
                <a:lnTo>
                  <a:pt x="588" y="1738653"/>
                </a:lnTo>
                <a:lnTo>
                  <a:pt x="0" y="1404825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067897" y="4235450"/>
            <a:ext cx="1562100" cy="908050"/>
          </a:xfrm>
          <a:custGeom>
            <a:avLst/>
            <a:gdLst>
              <a:gd name="connsiteX0" fmla="*/ 0 w 1562100"/>
              <a:gd name="connsiteY0" fmla="*/ 908050 h 908050"/>
              <a:gd name="connsiteX1" fmla="*/ 1562100 w 1562100"/>
              <a:gd name="connsiteY1" fmla="*/ 0 h 908050"/>
              <a:gd name="connsiteX2" fmla="*/ 723900 w 1562100"/>
              <a:gd name="connsiteY2" fmla="*/ 895350 h 908050"/>
              <a:gd name="connsiteX3" fmla="*/ 0 w 1562100"/>
              <a:gd name="connsiteY3" fmla="*/ 908050 h 908050"/>
              <a:gd name="connsiteX0-1" fmla="*/ 0 w 1562100"/>
              <a:gd name="connsiteY0-2" fmla="*/ 908050 h 908050"/>
              <a:gd name="connsiteX1-3" fmla="*/ 1562100 w 1562100"/>
              <a:gd name="connsiteY1-4" fmla="*/ 0 h 908050"/>
              <a:gd name="connsiteX2-5" fmla="*/ 723900 w 1562100"/>
              <a:gd name="connsiteY2-6" fmla="*/ 902494 h 908050"/>
              <a:gd name="connsiteX3-7" fmla="*/ 0 w 1562100"/>
              <a:gd name="connsiteY3-8" fmla="*/ 908050 h 9080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2100" h="908050">
                <a:moveTo>
                  <a:pt x="0" y="908050"/>
                </a:moveTo>
                <a:lnTo>
                  <a:pt x="1562100" y="0"/>
                </a:lnTo>
                <a:lnTo>
                  <a:pt x="723900" y="902494"/>
                </a:lnTo>
                <a:lnTo>
                  <a:pt x="0" y="90805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786082" y="4241800"/>
            <a:ext cx="1365250" cy="901700"/>
          </a:xfrm>
          <a:custGeom>
            <a:avLst/>
            <a:gdLst>
              <a:gd name="connsiteX0" fmla="*/ 0 w 1365250"/>
              <a:gd name="connsiteY0" fmla="*/ 895350 h 901700"/>
              <a:gd name="connsiteX1" fmla="*/ 838200 w 1365250"/>
              <a:gd name="connsiteY1" fmla="*/ 0 h 901700"/>
              <a:gd name="connsiteX2" fmla="*/ 1365250 w 1365250"/>
              <a:gd name="connsiteY2" fmla="*/ 901700 h 901700"/>
              <a:gd name="connsiteX3" fmla="*/ 0 w 1365250"/>
              <a:gd name="connsiteY3" fmla="*/ 89535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5250" h="901700">
                <a:moveTo>
                  <a:pt x="0" y="895350"/>
                </a:moveTo>
                <a:lnTo>
                  <a:pt x="838200" y="0"/>
                </a:lnTo>
                <a:lnTo>
                  <a:pt x="1365250" y="901700"/>
                </a:lnTo>
                <a:lnTo>
                  <a:pt x="0" y="89535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706039" y="3403997"/>
            <a:ext cx="445294" cy="769144"/>
          </a:xfrm>
          <a:custGeom>
            <a:avLst/>
            <a:gdLst>
              <a:gd name="connsiteX0" fmla="*/ 442912 w 445294"/>
              <a:gd name="connsiteY0" fmla="*/ 769144 h 769144"/>
              <a:gd name="connsiteX1" fmla="*/ 442912 w 445294"/>
              <a:gd name="connsiteY1" fmla="*/ 769144 h 769144"/>
              <a:gd name="connsiteX2" fmla="*/ 0 w 445294"/>
              <a:gd name="connsiteY2" fmla="*/ 0 h 769144"/>
              <a:gd name="connsiteX3" fmla="*/ 445294 w 445294"/>
              <a:gd name="connsiteY3" fmla="*/ 421482 h 769144"/>
              <a:gd name="connsiteX4" fmla="*/ 442912 w 445294"/>
              <a:gd name="connsiteY4" fmla="*/ 769144 h 7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294" h="769144">
                <a:moveTo>
                  <a:pt x="442912" y="769144"/>
                </a:moveTo>
                <a:lnTo>
                  <a:pt x="442912" y="769144"/>
                </a:lnTo>
                <a:lnTo>
                  <a:pt x="0" y="0"/>
                </a:lnTo>
                <a:lnTo>
                  <a:pt x="445294" y="421482"/>
                </a:lnTo>
                <a:lnTo>
                  <a:pt x="442912" y="769144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703657" y="3351610"/>
            <a:ext cx="447675" cy="476250"/>
          </a:xfrm>
          <a:custGeom>
            <a:avLst/>
            <a:gdLst>
              <a:gd name="connsiteX0" fmla="*/ 0 w 447675"/>
              <a:gd name="connsiteY0" fmla="*/ 52387 h 476250"/>
              <a:gd name="connsiteX1" fmla="*/ 447675 w 447675"/>
              <a:gd name="connsiteY1" fmla="*/ 0 h 476250"/>
              <a:gd name="connsiteX2" fmla="*/ 447675 w 447675"/>
              <a:gd name="connsiteY2" fmla="*/ 476250 h 476250"/>
              <a:gd name="connsiteX3" fmla="*/ 0 w 447675"/>
              <a:gd name="connsiteY3" fmla="*/ 52387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476250">
                <a:moveTo>
                  <a:pt x="0" y="52387"/>
                </a:moveTo>
                <a:lnTo>
                  <a:pt x="447675" y="0"/>
                </a:lnTo>
                <a:lnTo>
                  <a:pt x="447675" y="476250"/>
                </a:lnTo>
                <a:lnTo>
                  <a:pt x="0" y="52387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66081" y="168795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谭黑简体" pitchFamily="2" charset="-122"/>
                <a:ea typeface="方正粗谭黑简体" pitchFamily="2" charset="-122"/>
              </a:rPr>
              <a:t>祝您成功！</a:t>
            </a:r>
            <a:endParaRPr lang="zh-CN" altLang="en-US" sz="7200" dirty="0">
              <a:solidFill>
                <a:schemeClr val="bg1"/>
              </a:solidFill>
              <a:latin typeface="方正粗谭黑简体" pitchFamily="2" charset="-122"/>
              <a:ea typeface="方正粗谭黑简体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 rot="20760000">
            <a:off x="2012971" y="4155577"/>
            <a:ext cx="2179062" cy="324000"/>
            <a:chOff x="3635896" y="4732397"/>
            <a:chExt cx="2179062" cy="32400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9213" t="26210" r="22010" b="26209"/>
            <a:stretch>
              <a:fillRect/>
            </a:stretch>
          </p:blipFill>
          <p:spPr>
            <a:xfrm>
              <a:off x="3635896" y="4732397"/>
              <a:ext cx="400235" cy="324000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3981078" y="4762478"/>
              <a:ext cx="1833880" cy="2762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xxxxxxxxxxxxxxxxxxxxxxxxx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3051188" y="2905755"/>
            <a:ext cx="0" cy="21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272160" y="2819545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39103" y="3286905"/>
            <a:ext cx="50533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sym typeface="+mn-ea"/>
              </a:rPr>
              <a:t>亮亮图文旗舰店  https://liangliangtuwen.tmall.com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6081" y="1132878"/>
            <a:ext cx="231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FF3300"/>
                </a:solidFill>
                <a:latin typeface="Arial" panose="020B0604020202020204" pitchFamily="34" charset="0"/>
                <a:ea typeface="方正粗谭黑简体" pitchFamily="2" charset="-122"/>
                <a:cs typeface="Arial" panose="020B0604020202020204" pitchFamily="34" charset="0"/>
              </a:rPr>
              <a:t>THANKS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方正粗谭黑简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32424" y="134217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紧张的原因：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6375" y="73656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直角三角形 2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0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7967006" y="4659982"/>
            <a:ext cx="1069490" cy="360040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://distribute.quanjing.com/mhrf-cpmh-38276f30zzl.jpg?seid=BwHYzI1JCg1Oltm4mJC2zJmWENPSFgnOAw5LC2v2Awv3mdCZFdeYFhX8FhWZmdb8mJaXmY80lZGGmJi6mJq6mtj8mhW%3d9ab9bc7752baed7cc8c696c15be0a5f3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7" r="17913" b="36048"/>
          <a:stretch>
            <a:fillRect/>
          </a:stretch>
        </p:blipFill>
        <p:spPr bwMode="auto">
          <a:xfrm rot="19785423">
            <a:off x="3310617" y="2130435"/>
            <a:ext cx="1684948" cy="1437442"/>
          </a:xfrm>
          <a:prstGeom prst="hexagon">
            <a:avLst>
              <a:gd name="adj" fmla="val 29702"/>
              <a:gd name="vf" fmla="val 115470"/>
            </a:avLst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368763" y="3438050"/>
            <a:ext cx="1232842" cy="1440000"/>
            <a:chOff x="5420341" y="713301"/>
            <a:chExt cx="878400" cy="1026000"/>
          </a:xfrm>
        </p:grpSpPr>
        <p:sp>
          <p:nvSpPr>
            <p:cNvPr id="24" name="梯形 2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5127725" y="2051692"/>
            <a:ext cx="1232842" cy="1440000"/>
            <a:chOff x="5420341" y="713301"/>
            <a:chExt cx="878400" cy="1026000"/>
          </a:xfrm>
        </p:grpSpPr>
        <p:sp>
          <p:nvSpPr>
            <p:cNvPr id="28" name="梯形 27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2740774" y="3452513"/>
            <a:ext cx="1232841" cy="1440000"/>
            <a:chOff x="5420342" y="713301"/>
            <a:chExt cx="878399" cy="1026000"/>
          </a:xfrm>
        </p:grpSpPr>
        <p:sp>
          <p:nvSpPr>
            <p:cNvPr id="36" name="梯形 35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1985331" y="2208785"/>
            <a:ext cx="1232842" cy="1440000"/>
            <a:chOff x="5420341" y="713301"/>
            <a:chExt cx="878400" cy="1026000"/>
          </a:xfrm>
        </p:grpSpPr>
        <p:sp>
          <p:nvSpPr>
            <p:cNvPr id="41" name="梯形 40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梯形 41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127725" y="2203153"/>
            <a:ext cx="1232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惨了，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我还没有准备好呢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5"/>
          <p:cNvSpPr txBox="1"/>
          <p:nvPr/>
        </p:nvSpPr>
        <p:spPr>
          <a:xfrm>
            <a:off x="4368763" y="3702754"/>
            <a:ext cx="1232843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我一定要让大家刮目相看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17"/>
          <p:cNvSpPr txBox="1"/>
          <p:nvPr/>
        </p:nvSpPr>
        <p:spPr>
          <a:xfrm>
            <a:off x="2740774" y="3664667"/>
            <a:ext cx="12328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我没有这方面的经验，怎么办呢？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1962337" y="2450120"/>
            <a:ext cx="125583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万一讲不好就太没有面子了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761276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2913" y="3140801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适得其反的工具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1556" y="3589987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纸张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153" y="3580264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水杯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3047" y="3580264"/>
            <a:ext cx="9711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镭射笔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3285502" y="3966214"/>
            <a:ext cx="481884" cy="616735"/>
          </a:xfrm>
          <a:prstGeom prst="snip1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285">
            <a:off x="1905785" y="4105519"/>
            <a:ext cx="1008000" cy="17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98" y="3914582"/>
            <a:ext cx="497003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612359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充分的事情准备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5727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获得学员的支持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直角三角形 3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1707579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2048374" y="1900377"/>
            <a:ext cx="2908800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充足的睡眠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燕尾形 51"/>
          <p:cNvSpPr/>
          <p:nvPr/>
        </p:nvSpPr>
        <p:spPr>
          <a:xfrm>
            <a:off x="2198354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六边形 52"/>
          <p:cNvSpPr/>
          <p:nvPr/>
        </p:nvSpPr>
        <p:spPr>
          <a:xfrm>
            <a:off x="2048374" y="2332064"/>
            <a:ext cx="2908799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专业的开场白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任意多边形 53"/>
          <p:cNvSpPr>
            <a:spLocks noChangeAspect="1"/>
          </p:cNvSpPr>
          <p:nvPr/>
        </p:nvSpPr>
        <p:spPr>
          <a:xfrm>
            <a:off x="1707579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198354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任意多边形 55"/>
          <p:cNvSpPr>
            <a:spLocks noChangeAspect="1"/>
          </p:cNvSpPr>
          <p:nvPr/>
        </p:nvSpPr>
        <p:spPr>
          <a:xfrm>
            <a:off x="1707579" y="276886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六边形 56"/>
          <p:cNvSpPr/>
          <p:nvPr/>
        </p:nvSpPr>
        <p:spPr>
          <a:xfrm>
            <a:off x="2048375" y="2768867"/>
            <a:ext cx="289255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辅助器材的使用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燕尾形 57"/>
          <p:cNvSpPr/>
          <p:nvPr/>
        </p:nvSpPr>
        <p:spPr>
          <a:xfrm>
            <a:off x="2198354" y="283791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任意多边形 58"/>
          <p:cNvSpPr>
            <a:spLocks noChangeAspect="1"/>
          </p:cNvSpPr>
          <p:nvPr/>
        </p:nvSpPr>
        <p:spPr>
          <a:xfrm>
            <a:off x="5327046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六边形 59"/>
          <p:cNvSpPr/>
          <p:nvPr/>
        </p:nvSpPr>
        <p:spPr>
          <a:xfrm>
            <a:off x="5667842" y="1900377"/>
            <a:ext cx="29076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眼神多看你的支持者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燕尾形 60"/>
          <p:cNvSpPr/>
          <p:nvPr/>
        </p:nvSpPr>
        <p:spPr>
          <a:xfrm>
            <a:off x="5817821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六边形 61"/>
          <p:cNvSpPr/>
          <p:nvPr/>
        </p:nvSpPr>
        <p:spPr>
          <a:xfrm>
            <a:off x="5667841" y="2332064"/>
            <a:ext cx="29076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与学员互动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spect="1"/>
          </p:cNvSpPr>
          <p:nvPr/>
        </p:nvSpPr>
        <p:spPr>
          <a:xfrm>
            <a:off x="5327046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燕尾形 63"/>
          <p:cNvSpPr/>
          <p:nvPr/>
        </p:nvSpPr>
        <p:spPr>
          <a:xfrm>
            <a:off x="5817821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5160" y="119578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开场白的目的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直角三角形 1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6" t="9409" r="12990"/>
          <a:stretch>
            <a:fillRect/>
          </a:stretch>
        </p:blipFill>
        <p:spPr>
          <a:xfrm>
            <a:off x="5868144" y="1692164"/>
            <a:ext cx="2810619" cy="2230629"/>
          </a:xfrm>
          <a:prstGeom prst="rect">
            <a:avLst/>
          </a:prstGeom>
        </p:spPr>
      </p:pic>
      <p:sp>
        <p:nvSpPr>
          <p:cNvPr id="29" name="任意多边形 28"/>
          <p:cNvSpPr>
            <a:spLocks noChangeAspect="1"/>
          </p:cNvSpPr>
          <p:nvPr/>
        </p:nvSpPr>
        <p:spPr>
          <a:xfrm>
            <a:off x="1648443" y="200802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989237" y="200802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暖场，建立亲和力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2139218" y="207706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1979712" y="244482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个人简介，让学员记住自己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638918" y="244482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2129693" y="25138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任意多边形 34"/>
          <p:cNvSpPr>
            <a:spLocks noChangeAspect="1"/>
          </p:cNvSpPr>
          <p:nvPr/>
        </p:nvSpPr>
        <p:spPr>
          <a:xfrm>
            <a:off x="1638918" y="2881631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1979714" y="2881631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营造氛围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2129693" y="295067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任意多边形 37"/>
          <p:cNvSpPr>
            <a:spLocks noChangeAspect="1"/>
          </p:cNvSpPr>
          <p:nvPr/>
        </p:nvSpPr>
        <p:spPr>
          <a:xfrm>
            <a:off x="1655162" y="331321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1995958" y="331321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引发学员兴趣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2145937" y="338225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7"/>
          <p:cNvSpPr txBox="1"/>
          <p:nvPr/>
        </p:nvSpPr>
        <p:spPr>
          <a:xfrm>
            <a:off x="1535160" y="1275484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成功开场白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直角三角形 3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6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18134" y="1275484"/>
            <a:ext cx="12538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594272" y="3579862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594272" y="4521064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535160" y="3579862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有效开场的方法有：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引文法、提问法、利益法、故事法、数据法、案例法、游戏法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2840203" y="184990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考虑培训师自身的风格和特点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2990183" y="191894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2840203" y="230129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考虑课程内容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2990183" y="237033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2840203" y="275268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考虑学员状况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2990183" y="282172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3450</Words>
  <Application>WPS 演示</Application>
  <PresentationFormat>全屏显示(16:9)</PresentationFormat>
  <Paragraphs>979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方正粗谭黑简体</vt:lpstr>
      <vt:lpstr>造字工房悦黑演示版纤细体</vt:lpstr>
      <vt:lpstr>imitationDemo</vt:lpstr>
      <vt:lpstr>方正细谭黑简体</vt:lpstr>
      <vt:lpstr>微软雅黑</vt:lpstr>
      <vt:lpstr>造字工房悦黑演示版常规体</vt:lpstr>
      <vt:lpstr>黑体</vt:lpstr>
      <vt:lpstr>Segoe Print</vt:lpstr>
      <vt:lpstr>Calibri</vt:lpstr>
      <vt:lpstr>Franklin Gothic Demi Cond</vt:lpstr>
      <vt:lpstr>Kozuka Gothic Pro M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Delphi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https://800sucai.taobao.com</cp:keywords>
  <dc:description>https://800sucai.taobao.com</dc:description>
  <dc:subject>哎呀小小草</dc:subject>
  <cp:category>https://800sucai.taobao.com</cp:category>
  <cp:lastModifiedBy>Administrator</cp:lastModifiedBy>
  <cp:revision>135</cp:revision>
  <dcterms:created xsi:type="dcterms:W3CDTF">2013-04-09T16:02:00Z</dcterms:created>
  <dcterms:modified xsi:type="dcterms:W3CDTF">2017-07-07T07:44:15Z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