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0"/>
  </p:notesMasterIdLst>
  <p:sldIdLst>
    <p:sldId id="256" r:id="rId3"/>
    <p:sldId id="310" r:id="rId4"/>
    <p:sldId id="311" r:id="rId5"/>
    <p:sldId id="437" r:id="rId6"/>
    <p:sldId id="515" r:id="rId7"/>
    <p:sldId id="516" r:id="rId8"/>
    <p:sldId id="517" r:id="rId9"/>
    <p:sldId id="518" r:id="rId10"/>
    <p:sldId id="519" r:id="rId11"/>
    <p:sldId id="520" r:id="rId12"/>
    <p:sldId id="521" r:id="rId13"/>
    <p:sldId id="522" r:id="rId14"/>
    <p:sldId id="523" r:id="rId15"/>
    <p:sldId id="524" r:id="rId16"/>
    <p:sldId id="485" r:id="rId17"/>
    <p:sldId id="501" r:id="rId18"/>
    <p:sldId id="525" r:id="rId19"/>
    <p:sldId id="526" r:id="rId20"/>
    <p:sldId id="527" r:id="rId21"/>
    <p:sldId id="528" r:id="rId22"/>
    <p:sldId id="529" r:id="rId23"/>
    <p:sldId id="530" r:id="rId24"/>
    <p:sldId id="531" r:id="rId25"/>
    <p:sldId id="532" r:id="rId26"/>
    <p:sldId id="486" r:id="rId27"/>
    <p:sldId id="514" r:id="rId28"/>
    <p:sldId id="533" r:id="rId29"/>
    <p:sldId id="534" r:id="rId30"/>
    <p:sldId id="535" r:id="rId31"/>
    <p:sldId id="536" r:id="rId32"/>
    <p:sldId id="489" r:id="rId33"/>
    <p:sldId id="400" r:id="rId34"/>
    <p:sldId id="537" r:id="rId35"/>
    <p:sldId id="538" r:id="rId36"/>
    <p:sldId id="539" r:id="rId37"/>
    <p:sldId id="540" r:id="rId38"/>
    <p:sldId id="541" r:id="rId39"/>
    <p:sldId id="542" r:id="rId40"/>
    <p:sldId id="543" r:id="rId41"/>
    <p:sldId id="544" r:id="rId42"/>
    <p:sldId id="545" r:id="rId43"/>
    <p:sldId id="546" r:id="rId44"/>
    <p:sldId id="547" r:id="rId45"/>
    <p:sldId id="548" r:id="rId46"/>
    <p:sldId id="549" r:id="rId47"/>
    <p:sldId id="550" r:id="rId48"/>
    <p:sldId id="551" r:id="rId49"/>
    <p:sldId id="553" r:id="rId50"/>
    <p:sldId id="554" r:id="rId51"/>
    <p:sldId id="555" r:id="rId52"/>
    <p:sldId id="556" r:id="rId53"/>
    <p:sldId id="557" r:id="rId54"/>
    <p:sldId id="558" r:id="rId55"/>
    <p:sldId id="559" r:id="rId56"/>
    <p:sldId id="560" r:id="rId57"/>
    <p:sldId id="561" r:id="rId58"/>
    <p:sldId id="562" r:id="rId59"/>
    <p:sldId id="563" r:id="rId60"/>
    <p:sldId id="564" r:id="rId61"/>
    <p:sldId id="565" r:id="rId62"/>
    <p:sldId id="566" r:id="rId63"/>
    <p:sldId id="567" r:id="rId64"/>
    <p:sldId id="568" r:id="rId65"/>
    <p:sldId id="569" r:id="rId66"/>
    <p:sldId id="570" r:id="rId67"/>
    <p:sldId id="571" r:id="rId68"/>
    <p:sldId id="484" r:id="rId69"/>
  </p:sldIdLst>
  <p:sldSz cx="12195175" cy="6858000"/>
  <p:notesSz cx="6858000" cy="9144000"/>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60" autoAdjust="0"/>
  </p:normalViewPr>
  <p:slideViewPr>
    <p:cSldViewPr>
      <p:cViewPr varScale="1">
        <p:scale>
          <a:sx n="63" d="100"/>
          <a:sy n="63" d="100"/>
        </p:scale>
        <p:origin x="-912" y="-96"/>
      </p:cViewPr>
      <p:guideLst>
        <p:guide orient="horz" pos="2160"/>
        <p:guide pos="3840"/>
      </p:guideLst>
    </p:cSldViewPr>
  </p:slideViewPr>
  <p:notesTextViewPr>
    <p:cViewPr>
      <p:scale>
        <a:sx n="1" d="1"/>
        <a:sy n="1" d="1"/>
      </p:scale>
      <p:origin x="0" y="0"/>
    </p:cViewPr>
  </p:notesTextViewPr>
  <p:gridSpacing cx="72004" cy="72004"/>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3" Type="http://schemas.openxmlformats.org/officeDocument/2006/relationships/tableStyles" Target="tableStyles.xml"/><Relationship Id="rId72" Type="http://schemas.openxmlformats.org/officeDocument/2006/relationships/viewProps" Target="viewProps.xml"/><Relationship Id="rId71" Type="http://schemas.openxmlformats.org/officeDocument/2006/relationships/presProps" Target="presProps.xml"/><Relationship Id="rId70" Type="http://schemas.openxmlformats.org/officeDocument/2006/relationships/notesMaster" Target="notesMasters/notesMaster1.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页眉占位符 1"/>
          <p:cNvSpPr>
            <a:spLocks noGrp="1"/>
          </p:cNvSpPr>
          <p:nvPr>
            <p:ph type="hdr" sz="quarter"/>
          </p:nvPr>
        </p:nvSpPr>
        <p:spPr>
          <a:xfrm>
            <a:off x="0" y="0"/>
            <a:ext cx="2971800" cy="457200"/>
          </a:xfrm>
          <a:prstGeom prst="rect">
            <a:avLst/>
          </a:prstGeom>
          <a:noFill/>
          <a:ln w="9525">
            <a:noFill/>
            <a:miter/>
          </a:ln>
        </p:spPr>
        <p:txBody>
          <a:bodyPr vert="horz"/>
          <a:lstStyle>
            <a:lvl1pPr>
              <a:defRPr sz="1200" noProof="1">
                <a:ea typeface="宋体" panose="02010600030101010101" pitchFamily="2" charset="-122"/>
              </a:defRPr>
            </a:lvl1pPr>
          </a:lstStyle>
          <a:p/>
        </p:txBody>
      </p:sp>
      <p:sp>
        <p:nvSpPr>
          <p:cNvPr id="2051" name="日期占位符 2"/>
          <p:cNvSpPr>
            <a:spLocks noGrp="1"/>
          </p:cNvSpPr>
          <p:nvPr>
            <p:ph type="dt" idx="1"/>
          </p:nvPr>
        </p:nvSpPr>
        <p:spPr>
          <a:xfrm>
            <a:off x="3884613" y="0"/>
            <a:ext cx="2971800" cy="457200"/>
          </a:xfrm>
          <a:prstGeom prst="rect">
            <a:avLst/>
          </a:prstGeom>
          <a:noFill/>
          <a:ln w="9525">
            <a:noFill/>
            <a:miter/>
          </a:ln>
        </p:spPr>
        <p:txBody>
          <a:bodyPr vert="horz"/>
          <a:lstStyle>
            <a:lvl1pPr algn="r">
              <a:defRPr sz="1200" noProof="1" dirty="0">
                <a:ea typeface="宋体" panose="02010600030101010101" pitchFamily="2" charset="-122"/>
              </a:defRPr>
            </a:lvl1pPr>
          </a:lstStyle>
          <a:p>
            <a:endParaRPr lang="en-US" altLang="x-none"/>
          </a:p>
        </p:txBody>
      </p:sp>
      <p:sp>
        <p:nvSpPr>
          <p:cNvPr id="2052" name="幻灯片图像占位符 3"/>
          <p:cNvSpPr>
            <a:spLocks noGrp="1" noRot="1" noChangeAspect="1" noChangeArrowheads="1"/>
          </p:cNvSpPr>
          <p:nvPr>
            <p:ph type="sldImg" idx="4294967295"/>
          </p:nvPr>
        </p:nvSpPr>
        <p:spPr bwMode="auto">
          <a:xfrm>
            <a:off x="381000" y="685800"/>
            <a:ext cx="60960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sp>
      <p:sp>
        <p:nvSpPr>
          <p:cNvPr id="2053" name="备注占位符 4"/>
          <p:cNvSpPr>
            <a:spLocks noGrp="1" noRot="1" noChangeAspect="1" noChangeArrowheads="1"/>
          </p:cNvSpPr>
          <p:nvPr/>
        </p:nvSpPr>
        <p:spPr bwMode="auto">
          <a:xfrm>
            <a:off x="685800" y="4343400"/>
            <a:ext cx="5486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nchor="ctr"/>
          <a:lstStyle/>
          <a:p>
            <a:pPr>
              <a:buFontTx/>
              <a:buNone/>
            </a:pPr>
            <a:r>
              <a:rPr lang="zh-CN" altLang="en-US" sz="1200"/>
              <a:t>单击此处编辑母版文本样式</a:t>
            </a:r>
            <a:endParaRPr lang="zh-CN" altLang="en-US" sz="1200"/>
          </a:p>
          <a:p>
            <a:pPr>
              <a:buFontTx/>
              <a:buNone/>
            </a:pPr>
            <a:r>
              <a:rPr lang="zh-CN" altLang="en-US" sz="1200"/>
              <a:t>第二级</a:t>
            </a:r>
            <a:endParaRPr lang="zh-CN" altLang="en-US" sz="1200"/>
          </a:p>
          <a:p>
            <a:pPr>
              <a:buFontTx/>
              <a:buNone/>
            </a:pPr>
            <a:r>
              <a:rPr lang="zh-CN" altLang="en-US" sz="1200"/>
              <a:t>第三级</a:t>
            </a:r>
            <a:endParaRPr lang="zh-CN" altLang="en-US" sz="1200"/>
          </a:p>
          <a:p>
            <a:pPr>
              <a:buFontTx/>
              <a:buNone/>
            </a:pPr>
            <a:r>
              <a:rPr lang="zh-CN" altLang="en-US" sz="1200"/>
              <a:t>第四级</a:t>
            </a:r>
            <a:endParaRPr lang="zh-CN" altLang="en-US" sz="1200"/>
          </a:p>
          <a:p>
            <a:pPr>
              <a:buFontTx/>
              <a:buNone/>
            </a:pPr>
            <a:r>
              <a:rPr lang="zh-CN" altLang="en-US" sz="1200"/>
              <a:t>第五级</a:t>
            </a:r>
            <a:endParaRPr lang="en-US" sz="1200"/>
          </a:p>
        </p:txBody>
      </p:sp>
      <p:sp>
        <p:nvSpPr>
          <p:cNvPr id="2054" name="页脚占位符 5"/>
          <p:cNvSpPr>
            <a:spLocks noGrp="1"/>
          </p:cNvSpPr>
          <p:nvPr>
            <p:ph type="ftr" sz="quarter" idx="4"/>
          </p:nvPr>
        </p:nvSpPr>
        <p:spPr>
          <a:xfrm>
            <a:off x="0" y="8685213"/>
            <a:ext cx="2971800" cy="457200"/>
          </a:xfrm>
          <a:prstGeom prst="rect">
            <a:avLst/>
          </a:prstGeom>
          <a:noFill/>
          <a:ln w="9525">
            <a:noFill/>
            <a:miter/>
          </a:ln>
        </p:spPr>
        <p:txBody>
          <a:bodyPr vert="horz" anchor="b"/>
          <a:lstStyle>
            <a:lvl1pPr>
              <a:defRPr sz="1200" noProof="1">
                <a:ea typeface="宋体" panose="02010600030101010101" pitchFamily="2" charset="-122"/>
              </a:defRPr>
            </a:lvl1pPr>
          </a:lstStyle>
          <a:p/>
        </p:txBody>
      </p:sp>
      <p:sp>
        <p:nvSpPr>
          <p:cNvPr id="2055" name="灯片编号占位符 6"/>
          <p:cNvSpPr>
            <a:spLocks noGrp="1"/>
          </p:cNvSpPr>
          <p:nvPr>
            <p:ph type="sldNum" sz="quarter" idx="5"/>
          </p:nvPr>
        </p:nvSpPr>
        <p:spPr>
          <a:xfrm>
            <a:off x="3884613" y="8685213"/>
            <a:ext cx="2971800" cy="457200"/>
          </a:xfrm>
          <a:prstGeom prst="rect">
            <a:avLst/>
          </a:prstGeom>
          <a:noFill/>
          <a:ln w="9525">
            <a:noFill/>
            <a:miter/>
          </a:ln>
        </p:spPr>
        <p:txBody>
          <a:bodyPr vert="horz" wrap="square" lIns="91440" tIns="45720" rIns="91440" bIns="45720" numCol="1" anchor="b" anchorCtr="0" compatLnSpc="1"/>
          <a:lstStyle>
            <a:lvl1pPr algn="r">
              <a:defRPr/>
            </a:lvl1pPr>
          </a:lstStyle>
          <a:p>
            <a:fld id="{8D5E8FE6-5522-4FB6-96E1-7AA13F54135A}" type="slidenum">
              <a:rPr lang="en-US"/>
            </a:fld>
            <a:endParaRPr lang="en-US" sz="1200"/>
          </a:p>
        </p:txBody>
      </p:sp>
    </p:spTree>
  </p:cSld>
  <p:clrMap bg1="lt1" tx1="dk1" bg2="lt2" tx2="dk2" accent1="accent1" accent2="accent2" accent3="accent3" accent4="accent4" accent5="accent5" accent6="accent6" hlink="hlink" folHlink="folHlink"/>
  <p:hf hdr="0" ftr="0" dt="0"/>
  <p:notesStyle>
    <a:lvl1pPr algn="l" rtl="0" fontAlgn="base">
      <a:spcBef>
        <a:spcPct val="0"/>
      </a:spcBef>
      <a:spcAft>
        <a:spcPct val="0"/>
      </a:spcAft>
      <a:defRPr sz="1200" kern="1200">
        <a:solidFill>
          <a:schemeClr val="tx1"/>
        </a:solidFill>
        <a:latin typeface="Arial" panose="020B0604020202020204" pitchFamily="34" charset="0"/>
        <a:ea typeface="+mn-ea"/>
        <a:cs typeface="+mn-cs"/>
      </a:defRPr>
    </a:lvl1pPr>
    <a:lvl2pPr lvl="1" algn="l" rtl="0" fontAlgn="base">
      <a:spcBef>
        <a:spcPct val="0"/>
      </a:spcBef>
      <a:spcAft>
        <a:spcPct val="0"/>
      </a:spcAft>
      <a:defRPr sz="1200" kern="1200">
        <a:solidFill>
          <a:schemeClr val="tx1"/>
        </a:solidFill>
        <a:latin typeface="Arial" panose="020B0604020202020204" pitchFamily="34" charset="0"/>
        <a:ea typeface="+mn-ea"/>
        <a:cs typeface="+mn-cs"/>
      </a:defRPr>
    </a:lvl2pPr>
    <a:lvl3pPr lvl="2" algn="l" rtl="0" fontAlgn="base">
      <a:spcBef>
        <a:spcPct val="0"/>
      </a:spcBef>
      <a:spcAft>
        <a:spcPct val="0"/>
      </a:spcAft>
      <a:defRPr sz="1200" kern="1200">
        <a:solidFill>
          <a:schemeClr val="tx1"/>
        </a:solidFill>
        <a:latin typeface="Arial" panose="020B0604020202020204" pitchFamily="34" charset="0"/>
        <a:ea typeface="+mn-ea"/>
        <a:cs typeface="+mn-cs"/>
      </a:defRPr>
    </a:lvl3pPr>
    <a:lvl4pPr lvl="3" algn="l" rtl="0" fontAlgn="base">
      <a:spcBef>
        <a:spcPct val="0"/>
      </a:spcBef>
      <a:spcAft>
        <a:spcPct val="0"/>
      </a:spcAft>
      <a:defRPr sz="1200" kern="1200">
        <a:solidFill>
          <a:schemeClr val="tx1"/>
        </a:solidFill>
        <a:latin typeface="Arial" panose="020B0604020202020204" pitchFamily="34" charset="0"/>
        <a:ea typeface="+mn-ea"/>
        <a:cs typeface="+mn-cs"/>
      </a:defRPr>
    </a:lvl4pPr>
    <a:lvl5pPr lvl="4" algn="l" rtl="0" fontAlgn="base">
      <a:spcBef>
        <a:spcPct val="0"/>
      </a:spcBef>
      <a:spcAft>
        <a:spcPct val="0"/>
      </a:spcAft>
      <a:defRPr sz="1200" kern="1200">
        <a:solidFill>
          <a:schemeClr val="tx1"/>
        </a:solidFill>
        <a:latin typeface="Arial" panose="020B0604020202020204" pitchFamily="34" charset="0"/>
        <a:ea typeface="+mn-ea"/>
        <a:cs typeface="+mn-cs"/>
      </a:defRPr>
    </a:lvl5pPr>
    <a:lvl6pPr marL="2286000" lvl="5" indent="0">
      <a:defRPr sz="1200" kern="1200">
        <a:latin typeface="+mn-lt"/>
        <a:ea typeface="+mn-ea"/>
        <a:cs typeface="+mn-cs"/>
      </a:defRPr>
    </a:lvl6pPr>
    <a:lvl7pPr marL="2743200" lvl="6" indent="0">
      <a:defRPr sz="1200" kern="1200">
        <a:latin typeface="+mn-lt"/>
        <a:ea typeface="+mn-ea"/>
        <a:cs typeface="+mn-cs"/>
      </a:defRPr>
    </a:lvl7pPr>
    <a:lvl8pPr marL="3200400" lvl="7" indent="0">
      <a:defRPr sz="1200" kern="1200">
        <a:latin typeface="+mn-lt"/>
        <a:ea typeface="+mn-ea"/>
        <a:cs typeface="+mn-cs"/>
      </a:defRPr>
    </a:lvl8pPr>
    <a:lvl9pPr marL="3657600" lvl="8" indent="0">
      <a:defRPr sz="1200" kern="1200">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397" y="1122363"/>
            <a:ext cx="9146381" cy="2387600"/>
          </a:xfrm>
          <a:prstGeom prst="rect">
            <a:avLst/>
          </a:prstGeom>
        </p:spPr>
        <p:txBody>
          <a:bodyPr anchor="b"/>
          <a:lstStyle>
            <a:lvl1pPr algn="ctr">
              <a:defRPr sz="60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524397" y="3602038"/>
            <a:ext cx="9146381"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smtClean="0"/>
              <a:t>单击此处编辑母版副标题样式</a:t>
            </a:r>
            <a:endParaRPr lang="zh-CN" altLang="en-US" noProof="1"/>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1600200"/>
            <a:ext cx="8229600" cy="4526280"/>
          </a:xfrm>
          <a:prstGeom prst="rect">
            <a:avLst/>
          </a:prstGeo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7172" y="365125"/>
            <a:ext cx="2629585" cy="5811838"/>
          </a:xfrm>
          <a:prstGeom prst="rect">
            <a:avLst/>
          </a:prstGeo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838418" y="365125"/>
            <a:ext cx="7736314" cy="5811838"/>
          </a:xfrm>
          <a:prstGeom prst="rect">
            <a:avLst/>
          </a:prstGeo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2067" y="1709738"/>
            <a:ext cx="10518338" cy="2852737"/>
          </a:xfrm>
          <a:prstGeom prst="rect">
            <a:avLst/>
          </a:prstGeom>
        </p:spPr>
        <p:txBody>
          <a:bodyPr anchor="b"/>
          <a:lstStyle>
            <a:lvl1pPr>
              <a:defRPr sz="60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2067" y="4589463"/>
            <a:ext cx="10518338"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smtClean="0"/>
              <a:t>单击此处编辑母版文本样式</a:t>
            </a:r>
            <a:endParaRPr lang="zh-CN" altLang="en-US" noProof="1" smtClean="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838418" y="1825625"/>
            <a:ext cx="5182949" cy="4351338"/>
          </a:xfrm>
          <a:prstGeom prst="rect">
            <a:avLst/>
          </a:prstGeo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6173807" y="1825625"/>
            <a:ext cx="5182949" cy="4351338"/>
          </a:xfrm>
          <a:prstGeom prst="rect">
            <a:avLst/>
          </a:prstGeo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40007" y="365125"/>
            <a:ext cx="10518338" cy="1325563"/>
          </a:xfrm>
          <a:prstGeom prst="rect">
            <a:avLst/>
          </a:prstGeo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1187083" y="1778438"/>
            <a:ext cx="4874843" cy="823912"/>
          </a:xfrm>
          <a:prstGeom prst="rect">
            <a:avLst/>
          </a:prstGeo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1187083" y="2665379"/>
            <a:ext cx="4874843" cy="3524284"/>
          </a:xfrm>
          <a:prstGeom prst="rect">
            <a:avLst/>
          </a:prstGeo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258567" y="1778438"/>
            <a:ext cx="4898851" cy="823912"/>
          </a:xfrm>
          <a:prstGeom prst="rect">
            <a:avLst/>
          </a:prstGeo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6258567" y="2665379"/>
            <a:ext cx="4898851" cy="3524284"/>
          </a:xfrm>
          <a:prstGeom prst="rect">
            <a:avLst/>
          </a:prstGeo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noProof="1" smtClean="0"/>
              <a:t>单击此处编辑母版标题样式</a:t>
            </a:r>
            <a:endParaRPr lang="zh-CN" altLang="en-US"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007" y="457200"/>
            <a:ext cx="3933261" cy="1600200"/>
          </a:xfrm>
          <a:prstGeom prst="rect">
            <a:avLst/>
          </a:prstGeom>
        </p:spPr>
        <p:txBody>
          <a:bodyPr anchor="b"/>
          <a:lstStyle>
            <a:lvl1pPr>
              <a:defRPr sz="32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5184538" y="987425"/>
            <a:ext cx="6173807"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840007" y="2057400"/>
            <a:ext cx="3933261"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smtClean="0"/>
              <a:t>单击此处编辑母版文本样式</a:t>
            </a:r>
            <a:endParaRPr lang="zh-CN" altLang="en-US" noProof="1" smtClean="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007" y="457200"/>
            <a:ext cx="4166434" cy="1600200"/>
          </a:xfrm>
          <a:prstGeom prst="rect">
            <a:avLst/>
          </a:prstGeom>
        </p:spPr>
        <p:txBody>
          <a:bodyPr anchor="b"/>
          <a:lstStyle>
            <a:lvl1pPr>
              <a:defRPr sz="32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5184538" y="457201"/>
            <a:ext cx="6173807" cy="540385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noProof="1"/>
          </a:p>
        </p:txBody>
      </p:sp>
      <p:sp>
        <p:nvSpPr>
          <p:cNvPr id="4" name="文本占位符 3"/>
          <p:cNvSpPr>
            <a:spLocks noGrp="1"/>
          </p:cNvSpPr>
          <p:nvPr>
            <p:ph type="body" sz="half" idx="2"/>
          </p:nvPr>
        </p:nvSpPr>
        <p:spPr>
          <a:xfrm>
            <a:off x="840007" y="2057400"/>
            <a:ext cx="4166434" cy="3811588"/>
          </a:xfrm>
          <a:prstGeom prst="rect">
            <a:avLst/>
          </a:prstGeo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endParaRPr lang="zh-CN" altLang="en-US" noProof="1" smtClean="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Rectangle 17"/>
          <p:cNvSpPr>
            <a:spLocks noChangeArrowheads="1"/>
          </p:cNvSpPr>
          <p:nvPr/>
        </p:nvSpPr>
        <p:spPr bwMode="auto">
          <a:xfrm>
            <a:off x="0" y="0"/>
            <a:ext cx="12195175" cy="6858000"/>
          </a:xfrm>
          <a:prstGeom prst="rect">
            <a:avLst/>
          </a:prstGeom>
          <a:gradFill rotWithShape="1">
            <a:gsLst>
              <a:gs pos="0">
                <a:srgbClr val="FFFFFF"/>
              </a:gs>
              <a:gs pos="100000">
                <a:srgbClr val="DDDDDD"/>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r">
              <a:lnSpc>
                <a:spcPct val="120000"/>
              </a:lnSpc>
            </a:pPr>
            <a:endParaRPr lang="zh-CN" altLang="zh-CN" sz="10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27" name="五边形 18"/>
          <p:cNvSpPr>
            <a:spLocks noChangeArrowheads="1"/>
          </p:cNvSpPr>
          <p:nvPr/>
        </p:nvSpPr>
        <p:spPr bwMode="auto">
          <a:xfrm rot="5400000">
            <a:off x="1225551" y="501650"/>
            <a:ext cx="741362" cy="1081087"/>
          </a:xfrm>
          <a:prstGeom prst="homePlate">
            <a:avLst>
              <a:gd name="adj" fmla="val 25000"/>
            </a:avLst>
          </a:prstGeom>
          <a:solidFill>
            <a:srgbClr val="00B0F0"/>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028" name="矩形 19"/>
          <p:cNvSpPr>
            <a:spLocks noChangeArrowheads="1"/>
          </p:cNvSpPr>
          <p:nvPr/>
        </p:nvSpPr>
        <p:spPr bwMode="auto">
          <a:xfrm>
            <a:off x="1057275" y="0"/>
            <a:ext cx="1079500" cy="671513"/>
          </a:xfrm>
          <a:prstGeom prst="rect">
            <a:avLst/>
          </a:prstGeom>
          <a:solidFill>
            <a:srgbClr val="00B0F0"/>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029" name="直接连接符 21"/>
          <p:cNvSpPr>
            <a:spLocks noChangeShapeType="1"/>
          </p:cNvSpPr>
          <p:nvPr/>
        </p:nvSpPr>
        <p:spPr bwMode="auto">
          <a:xfrm>
            <a:off x="2265363" y="692150"/>
            <a:ext cx="1587" cy="360363"/>
          </a:xfrm>
          <a:prstGeom prst="line">
            <a:avLst/>
          </a:prstGeom>
          <a:noFill/>
          <a:ln w="9525">
            <a:solidFill>
              <a:srgbClr val="262626"/>
            </a:solidFill>
            <a:bevel/>
          </a:ln>
          <a:extLst>
            <a:ext uri="{909E8E84-426E-40DD-AFC4-6F175D3DCCD1}">
              <a14:hiddenFill xmlns:a14="http://schemas.microsoft.com/office/drawing/2010/main">
                <a:noFill/>
              </a14:hiddenFill>
            </a:ext>
          </a:extLst>
        </p:spPr>
        <p:txBody>
          <a:bodyPr/>
          <a:lstStyle/>
          <a:p>
            <a:endParaRPr lang="zh-CN" altLang="en-US"/>
          </a:p>
        </p:txBody>
      </p:sp>
      <p:sp>
        <p:nvSpPr>
          <p:cNvPr id="1030" name="TextBox 7"/>
          <p:cNvSpPr>
            <a:spLocks noChangeArrowheads="1"/>
          </p:cNvSpPr>
          <p:nvPr/>
        </p:nvSpPr>
        <p:spPr bwMode="auto">
          <a:xfrm>
            <a:off x="10396538" y="6221413"/>
            <a:ext cx="903287"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2870" tIns="51435" rIns="102870" bIns="51435">
            <a:spAutoFit/>
          </a:bodyPr>
          <a:lstStyle/>
          <a:p>
            <a:r>
              <a:rPr lang="en-US" sz="2700">
                <a:solidFill>
                  <a:srgbClr val="00B0F0"/>
                </a:solidFill>
                <a:latin typeface="Impact" panose="020B0806030902050204" pitchFamily="34" charset="0"/>
                <a:sym typeface="Impact" panose="020B0806030902050204" pitchFamily="34" charset="0"/>
              </a:rPr>
              <a:t>LOGO</a:t>
            </a:r>
            <a:endParaRPr lang="zh-CN" altLang="en-US" sz="2700">
              <a:solidFill>
                <a:srgbClr val="00B0F0"/>
              </a:solidFill>
              <a:latin typeface="Impact" panose="020B0806030902050204" pitchFamily="34" charset="0"/>
              <a:sym typeface="Impact" panose="020B0806030902050204" pitchFamily="34" charset="0"/>
            </a:endParaRPr>
          </a:p>
        </p:txBody>
      </p:sp>
      <p:sp>
        <p:nvSpPr>
          <p:cNvPr id="1031" name="矩形 26"/>
          <p:cNvSpPr>
            <a:spLocks noChangeArrowheads="1"/>
          </p:cNvSpPr>
          <p:nvPr/>
        </p:nvSpPr>
        <p:spPr bwMode="auto">
          <a:xfrm>
            <a:off x="0" y="6265863"/>
            <a:ext cx="10201275" cy="431800"/>
          </a:xfrm>
          <a:prstGeom prst="rect">
            <a:avLst/>
          </a:prstGeom>
          <a:solidFill>
            <a:srgbClr val="00B0F0"/>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032" name="矩形 27"/>
          <p:cNvSpPr>
            <a:spLocks noChangeArrowheads="1"/>
          </p:cNvSpPr>
          <p:nvPr/>
        </p:nvSpPr>
        <p:spPr bwMode="auto">
          <a:xfrm>
            <a:off x="11522075" y="6265863"/>
            <a:ext cx="673100" cy="431800"/>
          </a:xfrm>
          <a:prstGeom prst="rect">
            <a:avLst/>
          </a:prstGeom>
          <a:solidFill>
            <a:srgbClr val="00B0F0"/>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033" name="TextBox 15"/>
          <p:cNvSpPr>
            <a:spLocks noChangeArrowheads="1"/>
          </p:cNvSpPr>
          <p:nvPr/>
        </p:nvSpPr>
        <p:spPr bwMode="auto">
          <a:xfrm>
            <a:off x="11649075" y="6311900"/>
            <a:ext cx="4254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fld id="{DC168E5D-72FB-43FB-9D66-CC24B489D406}" type="slidenum">
              <a:rPr lang="zh-CN" altLang="en-US" sz="1600">
                <a:solidFill>
                  <a:schemeClr val="bg1"/>
                </a:solidFill>
                <a:latin typeface="Calibri" panose="020F0502020204030204" pitchFamily="34" charset="0"/>
                <a:sym typeface="宋体" panose="02010600030101010101" pitchFamily="2" charset="-122"/>
              </a:rPr>
            </a:fld>
            <a:endParaRPr lang="zh-CN" altLang="en-US" sz="1600">
              <a:solidFill>
                <a:schemeClr val="bg1"/>
              </a:solidFill>
              <a:latin typeface="Calibri" panose="020F0502020204030204" pitchFamily="34" charset="0"/>
              <a:sym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p:txStyles>
    <p:titleStyle>
      <a:lvl1pPr algn="ctr" rtl="0" fontAlgn="base">
        <a:spcBef>
          <a:spcPct val="0"/>
        </a:spcBef>
        <a:spcAft>
          <a:spcPct val="0"/>
        </a:spcAft>
        <a:buFont typeface="Arial" panose="020B0604020202020204" pitchFamily="34" charset="0"/>
        <a:defRPr sz="4400" kern="1200">
          <a:solidFill>
            <a:schemeClr val="tx1"/>
          </a:solidFill>
          <a:latin typeface="+mj-lt"/>
          <a:ea typeface="+mj-ea"/>
          <a:cs typeface="+mj-cs"/>
          <a:sym typeface="Calibri" panose="020F0502020204030204" pitchFamily="34" charset="0"/>
        </a:defRPr>
      </a:lvl1pPr>
      <a:lvl2pPr algn="ctr" rtl="0" fontAlgn="base">
        <a:spcBef>
          <a:spcPct val="0"/>
        </a:spcBef>
        <a:spcAft>
          <a:spcPct val="0"/>
        </a:spcAft>
        <a:buFont typeface="Arial" panose="020B0604020202020204" pitchFamily="34" charset="0"/>
        <a:defRPr sz="4400">
          <a:solidFill>
            <a:schemeClr val="tx1"/>
          </a:solidFill>
          <a:latin typeface="Arial" panose="020B0604020202020204" pitchFamily="34" charset="0"/>
          <a:ea typeface="宋体" panose="02010600030101010101" pitchFamily="2" charset="-122"/>
          <a:sym typeface="Calibri" panose="020F0502020204030204" pitchFamily="34" charset="0"/>
        </a:defRPr>
      </a:lvl2pPr>
      <a:lvl3pPr algn="ctr" rtl="0" fontAlgn="base">
        <a:spcBef>
          <a:spcPct val="0"/>
        </a:spcBef>
        <a:spcAft>
          <a:spcPct val="0"/>
        </a:spcAft>
        <a:buFont typeface="Arial" panose="020B0604020202020204" pitchFamily="34" charset="0"/>
        <a:defRPr sz="4400">
          <a:solidFill>
            <a:schemeClr val="tx1"/>
          </a:solidFill>
          <a:latin typeface="Arial" panose="020B0604020202020204" pitchFamily="34" charset="0"/>
          <a:ea typeface="宋体" panose="02010600030101010101" pitchFamily="2" charset="-122"/>
          <a:sym typeface="Calibri" panose="020F0502020204030204" pitchFamily="34" charset="0"/>
        </a:defRPr>
      </a:lvl3pPr>
      <a:lvl4pPr algn="ctr" rtl="0" fontAlgn="base">
        <a:spcBef>
          <a:spcPct val="0"/>
        </a:spcBef>
        <a:spcAft>
          <a:spcPct val="0"/>
        </a:spcAft>
        <a:buFont typeface="Arial" panose="020B0604020202020204" pitchFamily="34" charset="0"/>
        <a:defRPr sz="4400">
          <a:solidFill>
            <a:schemeClr val="tx1"/>
          </a:solidFill>
          <a:latin typeface="Arial" panose="020B0604020202020204" pitchFamily="34" charset="0"/>
          <a:ea typeface="宋体" panose="02010600030101010101" pitchFamily="2" charset="-122"/>
          <a:sym typeface="Calibri" panose="020F0502020204030204" pitchFamily="34" charset="0"/>
        </a:defRPr>
      </a:lvl4pPr>
      <a:lvl5pPr algn="ctr" rtl="0" fontAlgn="base">
        <a:spcBef>
          <a:spcPct val="0"/>
        </a:spcBef>
        <a:spcAft>
          <a:spcPct val="0"/>
        </a:spcAft>
        <a:buFont typeface="Arial" panose="020B0604020202020204" pitchFamily="34" charset="0"/>
        <a:defRPr sz="4400">
          <a:solidFill>
            <a:schemeClr val="tx1"/>
          </a:solidFill>
          <a:latin typeface="Arial" panose="020B0604020202020204" pitchFamily="34" charset="0"/>
          <a:ea typeface="宋体" panose="02010600030101010101" pitchFamily="2" charset="-122"/>
          <a:sym typeface="Calibri" panose="020F0502020204030204" pitchFamily="34" charset="0"/>
        </a:defRPr>
      </a:lvl5pPr>
      <a:lvl6pPr marL="457200" algn="ctr" rtl="0" fontAlgn="base">
        <a:spcBef>
          <a:spcPct val="0"/>
        </a:spcBef>
        <a:spcAft>
          <a:spcPct val="0"/>
        </a:spcAft>
        <a:buFont typeface="Arial" panose="020B0604020202020204" pitchFamily="34" charset="0"/>
        <a:defRPr sz="4400">
          <a:solidFill>
            <a:schemeClr val="tx1"/>
          </a:solidFill>
          <a:latin typeface="Arial" panose="020B0604020202020204" pitchFamily="34" charset="0"/>
          <a:ea typeface="宋体" panose="02010600030101010101" pitchFamily="2" charset="-122"/>
          <a:sym typeface="Calibri" panose="020F0502020204030204" pitchFamily="34" charset="0"/>
        </a:defRPr>
      </a:lvl6pPr>
      <a:lvl7pPr marL="914400" algn="ctr" rtl="0" fontAlgn="base">
        <a:spcBef>
          <a:spcPct val="0"/>
        </a:spcBef>
        <a:spcAft>
          <a:spcPct val="0"/>
        </a:spcAft>
        <a:buFont typeface="Arial" panose="020B0604020202020204" pitchFamily="34" charset="0"/>
        <a:defRPr sz="4400">
          <a:solidFill>
            <a:schemeClr val="tx1"/>
          </a:solidFill>
          <a:latin typeface="Arial" panose="020B0604020202020204" pitchFamily="34" charset="0"/>
          <a:ea typeface="宋体" panose="02010600030101010101" pitchFamily="2" charset="-122"/>
          <a:sym typeface="Calibri" panose="020F0502020204030204" pitchFamily="34" charset="0"/>
        </a:defRPr>
      </a:lvl7pPr>
      <a:lvl8pPr marL="1371600" algn="ctr" rtl="0" fontAlgn="base">
        <a:spcBef>
          <a:spcPct val="0"/>
        </a:spcBef>
        <a:spcAft>
          <a:spcPct val="0"/>
        </a:spcAft>
        <a:buFont typeface="Arial" panose="020B0604020202020204" pitchFamily="34" charset="0"/>
        <a:defRPr sz="4400">
          <a:solidFill>
            <a:schemeClr val="tx1"/>
          </a:solidFill>
          <a:latin typeface="Arial" panose="020B0604020202020204" pitchFamily="34" charset="0"/>
          <a:ea typeface="宋体" panose="02010600030101010101" pitchFamily="2" charset="-122"/>
          <a:sym typeface="Calibri" panose="020F0502020204030204" pitchFamily="34" charset="0"/>
        </a:defRPr>
      </a:lvl8pPr>
      <a:lvl9pPr marL="1828800" algn="ctr" rtl="0" fontAlgn="base">
        <a:spcBef>
          <a:spcPct val="0"/>
        </a:spcBef>
        <a:spcAft>
          <a:spcPct val="0"/>
        </a:spcAft>
        <a:buFont typeface="Arial" panose="020B0604020202020204" pitchFamily="34" charset="0"/>
        <a:defRPr sz="4400">
          <a:solidFill>
            <a:schemeClr val="tx1"/>
          </a:solidFill>
          <a:latin typeface="Arial" panose="020B0604020202020204" pitchFamily="34" charset="0"/>
          <a:ea typeface="宋体" panose="02010600030101010101" pitchFamily="2" charset="-122"/>
          <a:sym typeface="Calibri" panose="020F0502020204030204" pitchFamily="34" charset="0"/>
        </a:defRPr>
      </a:lvl9pPr>
    </p:titleStyle>
    <p:body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sym typeface="Calibri" panose="020F0502020204030204" pitchFamily="34" charset="0"/>
        </a:defRPr>
      </a:lvl1pPr>
      <a:lvl2pPr marL="742950" lvl="1"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2pPr>
      <a:lvl3pPr marL="1143000" lvl="2"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3pPr>
      <a:lvl4pPr marL="1600200" lvl="3"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4pPr>
      <a:lvl5pPr marL="2057400" lvl="4"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5pPr>
      <a:lvl6pPr marL="2514600" lvl="5" indent="-228600" algn="l" defTabSz="914400" eaLnBrk="1" fontAlgn="base" latinLnBrk="0" hangingPunct="1">
        <a:spcBef>
          <a:spcPct val="20000"/>
        </a:spcBef>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6pPr>
      <a:lvl7pPr marL="2971800" lvl="6" indent="-228600" algn="l" defTabSz="914400" eaLnBrk="1" fontAlgn="base" latinLnBrk="0" hangingPunct="1">
        <a:spcBef>
          <a:spcPct val="20000"/>
        </a:spcBef>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7pPr>
      <a:lvl8pPr marL="3429000" lvl="7" indent="-228600" algn="l" defTabSz="914400" eaLnBrk="1" fontAlgn="base" latinLnBrk="0" hangingPunct="1">
        <a:spcBef>
          <a:spcPct val="20000"/>
        </a:spcBef>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8pPr>
      <a:lvl9pPr marL="3886200" lvl="8" indent="-228600" algn="l" defTabSz="914400" eaLnBrk="1" fontAlgn="base" latinLnBrk="0" hangingPunct="1">
        <a:spcBef>
          <a:spcPct val="20000"/>
        </a:spcBef>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9pPr>
    </p:bodyStyle>
    <p:otherStyle>
      <a:lvl1pPr marL="0" lvl="0" indent="0" algn="l" defTabSz="914400" eaLnBrk="1" fontAlgn="base" latinLnBrk="0" hangingPunct="1">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8.png"/><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2.jpeg"/><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5.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7.jpeg"/><Relationship Id="rId1" Type="http://schemas.openxmlformats.org/officeDocument/2006/relationships/image" Target="../media/image16.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8.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9.jpeg"/><Relationship Id="rId1"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0.jpeg"/><Relationship Id="rId1" Type="http://schemas.openxmlformats.org/officeDocument/2006/relationships/image" Target="../media/image2.png"/></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3.jpeg"/><Relationship Id="rId1" Type="http://schemas.openxmlformats.org/officeDocument/2006/relationships/image" Target="../media/image2.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4.jpeg"/><Relationship Id="rId1" Type="http://schemas.openxmlformats.org/officeDocument/2006/relationships/image" Target="../media/image2.pn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5.jpeg"/><Relationship Id="rId1" Type="http://schemas.openxmlformats.org/officeDocument/2006/relationships/image" Target="../media/image2.pn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6.jpeg"/><Relationship Id="rId1" Type="http://schemas.openxmlformats.org/officeDocument/2006/relationships/image" Target="../media/image2.pn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7.jpeg"/><Relationship Id="rId1" Type="http://schemas.openxmlformats.org/officeDocument/2006/relationships/image" Target="../media/image2.pn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8.jpeg"/><Relationship Id="rId1" Type="http://schemas.openxmlformats.org/officeDocument/2006/relationships/image" Target="../media/image2.pn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9.jpeg"/><Relationship Id="rId1" Type="http://schemas.openxmlformats.org/officeDocument/2006/relationships/image" Target="../media/image2.pn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0.png"/><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2.png"/></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0.png"/><Relationship Id="rId1" Type="http://schemas.openxmlformats.org/officeDocument/2006/relationships/image" Target="../media/image2.pn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1.emf"/><Relationship Id="rId1" Type="http://schemas.openxmlformats.org/officeDocument/2006/relationships/image" Target="../media/image2.png"/></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2.jpeg"/><Relationship Id="rId1" Type="http://schemas.openxmlformats.org/officeDocument/2006/relationships/image" Target="../media/image2.pn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3.jpeg"/><Relationship Id="rId1" Type="http://schemas.openxmlformats.org/officeDocument/2006/relationships/image" Target="../media/image2.pn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4.png"/><Relationship Id="rId1" Type="http://schemas.openxmlformats.org/officeDocument/2006/relationships/image" Target="../media/image2.pn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5.jpeg"/><Relationship Id="rId1" Type="http://schemas.openxmlformats.org/officeDocument/2006/relationships/image" Target="../media/image2.png"/></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6.jpeg"/><Relationship Id="rId1" Type="http://schemas.openxmlformats.org/officeDocument/2006/relationships/image" Target="../media/image2.png"/></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7.jpe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2.png"/></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8.jpeg"/><Relationship Id="rId1" Type="http://schemas.openxmlformats.org/officeDocument/2006/relationships/image" Target="../media/image2.png"/></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9.jpeg"/><Relationship Id="rId1" Type="http://schemas.openxmlformats.org/officeDocument/2006/relationships/image" Target="../media/image2.png"/></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0.jpeg"/><Relationship Id="rId1" Type="http://schemas.openxmlformats.org/officeDocument/2006/relationships/image" Target="../media/image2.png"/></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1.jpeg"/><Relationship Id="rId1" Type="http://schemas.openxmlformats.org/officeDocument/2006/relationships/image" Target="../media/image2.png"/></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2.png"/><Relationship Id="rId1" Type="http://schemas.openxmlformats.org/officeDocument/2006/relationships/image" Target="../media/image2.png"/></Relationships>
</file>

<file path=ppt/slides/_rels/slide5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image" Target="../media/image2.png"/></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5.jpeg"/><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jpeg"/><Relationship Id="rId1" Type="http://schemas.openxmlformats.org/officeDocument/2006/relationships/image" Target="../media/image2.png"/></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6.jpeg"/><Relationship Id="rId1" Type="http://schemas.openxmlformats.org/officeDocument/2006/relationships/image" Target="../media/image2.png"/></Relationships>
</file>

<file path=ppt/slides/_rels/slide6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7.jpeg"/><Relationship Id="rId1" Type="http://schemas.openxmlformats.org/officeDocument/2006/relationships/image" Target="../media/image2.png"/></Relationships>
</file>

<file path=ppt/slides/_rels/slide6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image" Target="../media/image2.png"/></Relationships>
</file>

<file path=ppt/slides/_rels/slide6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0.jpeg"/><Relationship Id="rId1" Type="http://schemas.openxmlformats.org/officeDocument/2006/relationships/image" Target="../media/image2.png"/></Relationships>
</file>

<file path=ppt/slides/_rels/slide6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1.jpeg"/><Relationship Id="rId1" Type="http://schemas.openxmlformats.org/officeDocument/2006/relationships/image" Target="../media/image2.png"/></Relationships>
</file>

<file path=ppt/slides/_rels/slide6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2.jpeg"/><Relationship Id="rId1" Type="http://schemas.openxmlformats.org/officeDocument/2006/relationships/image" Target="../media/image2.png"/></Relationships>
</file>

<file path=ppt/slides/_rels/slide6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3.jpeg"/><Relationship Id="rId1" Type="http://schemas.openxmlformats.org/officeDocument/2006/relationships/image" Target="../media/image2.png"/></Relationships>
</file>

<file path=ppt/slides/_rels/slide67.xml.rels><?xml version="1.0" encoding="UTF-8" standalone="yes"?>
<Relationships xmlns="http://schemas.openxmlformats.org/package/2006/relationships"><Relationship Id="rId9" Type="http://schemas.openxmlformats.org/officeDocument/2006/relationships/image" Target="../media/image60.png"/><Relationship Id="rId8" Type="http://schemas.openxmlformats.org/officeDocument/2006/relationships/image" Target="../media/image59.jpeg"/><Relationship Id="rId7" Type="http://schemas.openxmlformats.org/officeDocument/2006/relationships/image" Target="../media/image58.png"/><Relationship Id="rId6" Type="http://schemas.openxmlformats.org/officeDocument/2006/relationships/image" Target="../media/image57.png"/><Relationship Id="rId5" Type="http://schemas.openxmlformats.org/officeDocument/2006/relationships/hyperlink" Target="http://www.eyefulpresentations.co.uk/" TargetMode="External"/><Relationship Id="rId4" Type="http://schemas.openxmlformats.org/officeDocument/2006/relationships/hyperlink" Target="mailto:info@eyefulpresentations.co.uk" TargetMode="External"/><Relationship Id="rId3" Type="http://schemas.openxmlformats.org/officeDocument/2006/relationships/image" Target="../media/image56.jpeg"/><Relationship Id="rId2" Type="http://schemas.openxmlformats.org/officeDocument/2006/relationships/image" Target="../media/image55.jpeg"/><Relationship Id="rId11" Type="http://schemas.openxmlformats.org/officeDocument/2006/relationships/slideLayout" Target="../slideLayouts/slideLayout1.xml"/><Relationship Id="rId10" Type="http://schemas.openxmlformats.org/officeDocument/2006/relationships/image" Target="../media/image61.png"/><Relationship Id="rId1" Type="http://schemas.openxmlformats.org/officeDocument/2006/relationships/image" Target="../media/image54.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73" name="Group 106"/>
          <p:cNvGrpSpPr/>
          <p:nvPr/>
        </p:nvGrpSpPr>
        <p:grpSpPr bwMode="auto">
          <a:xfrm>
            <a:off x="0" y="0"/>
            <a:ext cx="12195175" cy="4930775"/>
            <a:chOff x="0" y="0"/>
            <a:chExt cx="5028" cy="2711"/>
          </a:xfrm>
        </p:grpSpPr>
        <p:sp>
          <p:nvSpPr>
            <p:cNvPr id="3074" name="Freeform 107"/>
            <p:cNvSpPr>
              <a:spLocks noChangeArrowheads="1"/>
            </p:cNvSpPr>
            <p:nvPr/>
          </p:nvSpPr>
          <p:spPr bwMode="auto">
            <a:xfrm>
              <a:off x="0" y="143"/>
              <a:ext cx="5028" cy="2568"/>
            </a:xfrm>
            <a:custGeom>
              <a:avLst/>
              <a:gdLst>
                <a:gd name="T0" fmla="*/ 2129 w 2129"/>
                <a:gd name="T1" fmla="*/ 670 h 1054"/>
                <a:gd name="T2" fmla="*/ 2129 w 2129"/>
                <a:gd name="T3" fmla="*/ 640 h 1054"/>
                <a:gd name="T4" fmla="*/ 0 w 2129"/>
                <a:gd name="T5" fmla="*/ 0 h 1054"/>
                <a:gd name="T6" fmla="*/ 0 w 2129"/>
                <a:gd name="T7" fmla="*/ 688 h 1054"/>
                <a:gd name="T8" fmla="*/ 1053 w 2129"/>
                <a:gd name="T9" fmla="*/ 1054 h 1054"/>
                <a:gd name="T10" fmla="*/ 2129 w 2129"/>
                <a:gd name="T11" fmla="*/ 670 h 1054"/>
              </a:gdLst>
              <a:ahLst/>
              <a:cxnLst>
                <a:cxn ang="0">
                  <a:pos x="T0" y="T1"/>
                </a:cxn>
                <a:cxn ang="0">
                  <a:pos x="T2" y="T3"/>
                </a:cxn>
                <a:cxn ang="0">
                  <a:pos x="T4" y="T5"/>
                </a:cxn>
                <a:cxn ang="0">
                  <a:pos x="T6" y="T7"/>
                </a:cxn>
                <a:cxn ang="0">
                  <a:pos x="T8" y="T9"/>
                </a:cxn>
                <a:cxn ang="0">
                  <a:pos x="T10" y="T11"/>
                </a:cxn>
              </a:cxnLst>
              <a:rect l="0" t="0" r="r" b="b"/>
              <a:pathLst>
                <a:path w="2129" h="1054">
                  <a:moveTo>
                    <a:pt x="2129" y="670"/>
                  </a:moveTo>
                  <a:cubicBezTo>
                    <a:pt x="2129" y="640"/>
                    <a:pt x="2129" y="640"/>
                    <a:pt x="2129" y="640"/>
                  </a:cubicBezTo>
                  <a:cubicBezTo>
                    <a:pt x="1070" y="830"/>
                    <a:pt x="360" y="617"/>
                    <a:pt x="0" y="0"/>
                  </a:cubicBezTo>
                  <a:cubicBezTo>
                    <a:pt x="0" y="688"/>
                    <a:pt x="0" y="688"/>
                    <a:pt x="0" y="688"/>
                  </a:cubicBezTo>
                  <a:cubicBezTo>
                    <a:pt x="310" y="932"/>
                    <a:pt x="661" y="1054"/>
                    <a:pt x="1053" y="1054"/>
                  </a:cubicBezTo>
                  <a:cubicBezTo>
                    <a:pt x="1454" y="1054"/>
                    <a:pt x="1813" y="926"/>
                    <a:pt x="2129" y="670"/>
                  </a:cubicBezTo>
                  <a:close/>
                </a:path>
              </a:pathLst>
            </a:custGeom>
            <a:gradFill rotWithShape="1">
              <a:gsLst>
                <a:gs pos="0">
                  <a:srgbClr val="2B9BD3"/>
                </a:gs>
                <a:gs pos="31000">
                  <a:srgbClr val="21D6E0"/>
                </a:gs>
                <a:gs pos="76999">
                  <a:srgbClr val="0087E6"/>
                </a:gs>
                <a:gs pos="100000">
                  <a:srgbClr val="0087E6"/>
                </a:gs>
              </a:gsLst>
              <a:path path="rect">
                <a:fillToRect l="100000" t="10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3075" name="Freeform 108"/>
            <p:cNvSpPr>
              <a:spLocks noChangeArrowheads="1"/>
            </p:cNvSpPr>
            <p:nvPr/>
          </p:nvSpPr>
          <p:spPr bwMode="auto">
            <a:xfrm>
              <a:off x="0" y="0"/>
              <a:ext cx="5028" cy="2200"/>
            </a:xfrm>
            <a:custGeom>
              <a:avLst/>
              <a:gdLst>
                <a:gd name="T0" fmla="*/ 2129 w 2129"/>
                <a:gd name="T1" fmla="*/ 697 h 887"/>
                <a:gd name="T2" fmla="*/ 2129 w 2129"/>
                <a:gd name="T3" fmla="*/ 623 h 887"/>
                <a:gd name="T4" fmla="*/ 1181 w 2129"/>
                <a:gd name="T5" fmla="*/ 0 h 887"/>
                <a:gd name="T6" fmla="*/ 0 w 2129"/>
                <a:gd name="T7" fmla="*/ 0 h 887"/>
                <a:gd name="T8" fmla="*/ 0 w 2129"/>
                <a:gd name="T9" fmla="*/ 57 h 887"/>
                <a:gd name="T10" fmla="*/ 2129 w 2129"/>
                <a:gd name="T11" fmla="*/ 697 h 887"/>
              </a:gdLst>
              <a:ahLst/>
              <a:cxnLst>
                <a:cxn ang="0">
                  <a:pos x="T0" y="T1"/>
                </a:cxn>
                <a:cxn ang="0">
                  <a:pos x="T2" y="T3"/>
                </a:cxn>
                <a:cxn ang="0">
                  <a:pos x="T4" y="T5"/>
                </a:cxn>
                <a:cxn ang="0">
                  <a:pos x="T6" y="T7"/>
                </a:cxn>
                <a:cxn ang="0">
                  <a:pos x="T8" y="T9"/>
                </a:cxn>
                <a:cxn ang="0">
                  <a:pos x="T10" y="T11"/>
                </a:cxn>
              </a:cxnLst>
              <a:rect l="0" t="0" r="r" b="b"/>
              <a:pathLst>
                <a:path w="2129" h="887">
                  <a:moveTo>
                    <a:pt x="2129" y="697"/>
                  </a:moveTo>
                  <a:cubicBezTo>
                    <a:pt x="2129" y="623"/>
                    <a:pt x="2129" y="623"/>
                    <a:pt x="2129" y="623"/>
                  </a:cubicBezTo>
                  <a:cubicBezTo>
                    <a:pt x="1448" y="642"/>
                    <a:pt x="1132" y="434"/>
                    <a:pt x="1181" y="0"/>
                  </a:cubicBezTo>
                  <a:cubicBezTo>
                    <a:pt x="0" y="0"/>
                    <a:pt x="0" y="0"/>
                    <a:pt x="0" y="0"/>
                  </a:cubicBezTo>
                  <a:cubicBezTo>
                    <a:pt x="0" y="57"/>
                    <a:pt x="0" y="57"/>
                    <a:pt x="0" y="57"/>
                  </a:cubicBezTo>
                  <a:cubicBezTo>
                    <a:pt x="360" y="674"/>
                    <a:pt x="1070" y="887"/>
                    <a:pt x="2129" y="697"/>
                  </a:cubicBezTo>
                  <a:close/>
                </a:path>
              </a:pathLst>
            </a:custGeom>
            <a:gradFill rotWithShape="1">
              <a:gsLst>
                <a:gs pos="0">
                  <a:srgbClr val="21D6E0"/>
                </a:gs>
                <a:gs pos="17000">
                  <a:srgbClr val="21D6E0"/>
                </a:gs>
                <a:gs pos="26999">
                  <a:srgbClr val="0D7AB9"/>
                </a:gs>
                <a:gs pos="75000">
                  <a:srgbClr val="0087E6"/>
                </a:gs>
                <a:gs pos="100000">
                  <a:srgbClr val="0087E6"/>
                </a:gs>
              </a:gsLst>
              <a:lin ang="72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3076" name="Freeform 109"/>
            <p:cNvSpPr>
              <a:spLocks noChangeArrowheads="1"/>
            </p:cNvSpPr>
            <p:nvPr/>
          </p:nvSpPr>
          <p:spPr bwMode="auto">
            <a:xfrm>
              <a:off x="2653" y="0"/>
              <a:ext cx="2375" cy="1650"/>
            </a:xfrm>
            <a:custGeom>
              <a:avLst/>
              <a:gdLst>
                <a:gd name="T0" fmla="*/ 997 w 997"/>
                <a:gd name="T1" fmla="*/ 623 h 642"/>
                <a:gd name="T2" fmla="*/ 997 w 997"/>
                <a:gd name="T3" fmla="*/ 0 h 642"/>
                <a:gd name="T4" fmla="*/ 49 w 997"/>
                <a:gd name="T5" fmla="*/ 0 h 642"/>
                <a:gd name="T6" fmla="*/ 997 w 997"/>
                <a:gd name="T7" fmla="*/ 623 h 642"/>
              </a:gdLst>
              <a:ahLst/>
              <a:cxnLst>
                <a:cxn ang="0">
                  <a:pos x="T0" y="T1"/>
                </a:cxn>
                <a:cxn ang="0">
                  <a:pos x="T2" y="T3"/>
                </a:cxn>
                <a:cxn ang="0">
                  <a:pos x="T4" y="T5"/>
                </a:cxn>
                <a:cxn ang="0">
                  <a:pos x="T6" y="T7"/>
                </a:cxn>
              </a:cxnLst>
              <a:rect l="0" t="0" r="r" b="b"/>
              <a:pathLst>
                <a:path w="997" h="642">
                  <a:moveTo>
                    <a:pt x="997" y="623"/>
                  </a:moveTo>
                  <a:cubicBezTo>
                    <a:pt x="997" y="0"/>
                    <a:pt x="997" y="0"/>
                    <a:pt x="997" y="0"/>
                  </a:cubicBezTo>
                  <a:cubicBezTo>
                    <a:pt x="49" y="0"/>
                    <a:pt x="49" y="0"/>
                    <a:pt x="49" y="0"/>
                  </a:cubicBezTo>
                  <a:cubicBezTo>
                    <a:pt x="0" y="434"/>
                    <a:pt x="316" y="642"/>
                    <a:pt x="997" y="623"/>
                  </a:cubicBezTo>
                  <a:close/>
                </a:path>
              </a:pathLst>
            </a:custGeom>
            <a:gradFill rotWithShape="1">
              <a:gsLst>
                <a:gs pos="0">
                  <a:srgbClr val="4ABEEE"/>
                </a:gs>
                <a:gs pos="17999">
                  <a:srgbClr val="4ABEEE"/>
                </a:gs>
                <a:gs pos="75000">
                  <a:srgbClr val="0D7AB9"/>
                </a:gs>
                <a:gs pos="100000">
                  <a:srgbClr val="0D7AB9"/>
                </a:gs>
              </a:gsLst>
              <a:path path="rect">
                <a:fillToRect l="100000" b="10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grpSp>
      <p:sp>
        <p:nvSpPr>
          <p:cNvPr id="3077" name="Freeform 26"/>
          <p:cNvSpPr>
            <a:spLocks noChangeArrowheads="1"/>
          </p:cNvSpPr>
          <p:nvPr/>
        </p:nvSpPr>
        <p:spPr bwMode="auto">
          <a:xfrm>
            <a:off x="0" y="3968750"/>
            <a:ext cx="12195175" cy="2889250"/>
          </a:xfrm>
          <a:custGeom>
            <a:avLst/>
            <a:gdLst>
              <a:gd name="T0" fmla="*/ 2861 w 2861"/>
              <a:gd name="T1" fmla="*/ 904 h 904"/>
              <a:gd name="T2" fmla="*/ 2861 w 2861"/>
              <a:gd name="T3" fmla="*/ 0 h 904"/>
              <a:gd name="T4" fmla="*/ 1382 w 2861"/>
              <a:gd name="T5" fmla="*/ 332 h 904"/>
              <a:gd name="T6" fmla="*/ 0 w 2861"/>
              <a:gd name="T7" fmla="*/ 46 h 904"/>
              <a:gd name="T8" fmla="*/ 0 w 2861"/>
              <a:gd name="T9" fmla="*/ 904 h 904"/>
              <a:gd name="T10" fmla="*/ 2861 w 2861"/>
              <a:gd name="T11" fmla="*/ 904 h 904"/>
            </a:gdLst>
            <a:ahLst/>
            <a:cxnLst>
              <a:cxn ang="0">
                <a:pos x="T0" y="T1"/>
              </a:cxn>
              <a:cxn ang="0">
                <a:pos x="T2" y="T3"/>
              </a:cxn>
              <a:cxn ang="0">
                <a:pos x="T4" y="T5"/>
              </a:cxn>
              <a:cxn ang="0">
                <a:pos x="T6" y="T7"/>
              </a:cxn>
              <a:cxn ang="0">
                <a:pos x="T8" y="T9"/>
              </a:cxn>
              <a:cxn ang="0">
                <a:pos x="T10" y="T11"/>
              </a:cxn>
            </a:cxnLst>
            <a:rect l="0" t="0" r="r" b="b"/>
            <a:pathLst>
              <a:path w="2861" h="904">
                <a:moveTo>
                  <a:pt x="2861" y="904"/>
                </a:moveTo>
                <a:cubicBezTo>
                  <a:pt x="2861" y="0"/>
                  <a:pt x="2861" y="0"/>
                  <a:pt x="2861" y="0"/>
                </a:cubicBezTo>
                <a:cubicBezTo>
                  <a:pt x="2414" y="221"/>
                  <a:pt x="1921" y="332"/>
                  <a:pt x="1382" y="332"/>
                </a:cubicBezTo>
                <a:cubicBezTo>
                  <a:pt x="882" y="332"/>
                  <a:pt x="421" y="237"/>
                  <a:pt x="0" y="46"/>
                </a:cubicBezTo>
                <a:cubicBezTo>
                  <a:pt x="0" y="904"/>
                  <a:pt x="0" y="904"/>
                  <a:pt x="0" y="904"/>
                </a:cubicBezTo>
                <a:cubicBezTo>
                  <a:pt x="2861" y="904"/>
                  <a:pt x="2861" y="904"/>
                  <a:pt x="2861" y="904"/>
                </a:cubicBezTo>
                <a:close/>
              </a:path>
            </a:pathLst>
          </a:custGeom>
          <a:gradFill rotWithShape="1">
            <a:gsLst>
              <a:gs pos="0">
                <a:srgbClr val="BFBFBF"/>
              </a:gs>
              <a:gs pos="50000">
                <a:srgbClr val="F2F2F2"/>
              </a:gs>
              <a:gs pos="100000">
                <a:srgbClr val="BFBFBF"/>
              </a:gs>
            </a:gsLst>
            <a:path path="rect">
              <a:fillToRect l="100000" t="10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3078" name="Freeform 27"/>
          <p:cNvSpPr>
            <a:spLocks noChangeArrowheads="1"/>
          </p:cNvSpPr>
          <p:nvPr/>
        </p:nvSpPr>
        <p:spPr bwMode="auto">
          <a:xfrm>
            <a:off x="0" y="3149600"/>
            <a:ext cx="12195175" cy="1779588"/>
          </a:xfrm>
          <a:custGeom>
            <a:avLst/>
            <a:gdLst>
              <a:gd name="T0" fmla="*/ 2861 w 2861"/>
              <a:gd name="T1" fmla="*/ 225 h 557"/>
              <a:gd name="T2" fmla="*/ 2861 w 2861"/>
              <a:gd name="T3" fmla="*/ 0 h 557"/>
              <a:gd name="T4" fmla="*/ 1415 w 2861"/>
              <a:gd name="T5" fmla="*/ 516 h 557"/>
              <a:gd name="T6" fmla="*/ 0 w 2861"/>
              <a:gd name="T7" fmla="*/ 25 h 557"/>
              <a:gd name="T8" fmla="*/ 0 w 2861"/>
              <a:gd name="T9" fmla="*/ 271 h 557"/>
              <a:gd name="T10" fmla="*/ 1382 w 2861"/>
              <a:gd name="T11" fmla="*/ 557 h 557"/>
              <a:gd name="T12" fmla="*/ 2861 w 2861"/>
              <a:gd name="T13" fmla="*/ 225 h 557"/>
            </a:gdLst>
            <a:ahLst/>
            <a:cxnLst>
              <a:cxn ang="0">
                <a:pos x="T0" y="T1"/>
              </a:cxn>
              <a:cxn ang="0">
                <a:pos x="T2" y="T3"/>
              </a:cxn>
              <a:cxn ang="0">
                <a:pos x="T4" y="T5"/>
              </a:cxn>
              <a:cxn ang="0">
                <a:pos x="T6" y="T7"/>
              </a:cxn>
              <a:cxn ang="0">
                <a:pos x="T8" y="T9"/>
              </a:cxn>
              <a:cxn ang="0">
                <a:pos x="T10" y="T11"/>
              </a:cxn>
              <a:cxn ang="0">
                <a:pos x="T12" y="T13"/>
              </a:cxn>
            </a:cxnLst>
            <a:rect l="0" t="0" r="r" b="b"/>
            <a:pathLst>
              <a:path w="2861" h="557">
                <a:moveTo>
                  <a:pt x="2861" y="225"/>
                </a:moveTo>
                <a:cubicBezTo>
                  <a:pt x="2861" y="0"/>
                  <a:pt x="2861" y="0"/>
                  <a:pt x="2861" y="0"/>
                </a:cubicBezTo>
                <a:cubicBezTo>
                  <a:pt x="2436" y="344"/>
                  <a:pt x="1954" y="516"/>
                  <a:pt x="1415" y="516"/>
                </a:cubicBezTo>
                <a:cubicBezTo>
                  <a:pt x="889" y="516"/>
                  <a:pt x="417" y="352"/>
                  <a:pt x="0" y="25"/>
                </a:cubicBezTo>
                <a:cubicBezTo>
                  <a:pt x="0" y="271"/>
                  <a:pt x="0" y="271"/>
                  <a:pt x="0" y="271"/>
                </a:cubicBezTo>
                <a:cubicBezTo>
                  <a:pt x="421" y="462"/>
                  <a:pt x="882" y="557"/>
                  <a:pt x="1382" y="557"/>
                </a:cubicBezTo>
                <a:cubicBezTo>
                  <a:pt x="1921" y="557"/>
                  <a:pt x="2414" y="446"/>
                  <a:pt x="2861" y="225"/>
                </a:cubicBez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3079" name="Freeform 28"/>
          <p:cNvSpPr>
            <a:spLocks noChangeArrowheads="1"/>
          </p:cNvSpPr>
          <p:nvPr/>
        </p:nvSpPr>
        <p:spPr bwMode="auto">
          <a:xfrm>
            <a:off x="0" y="3841750"/>
            <a:ext cx="12195175" cy="1187450"/>
          </a:xfrm>
          <a:custGeom>
            <a:avLst/>
            <a:gdLst>
              <a:gd name="T0" fmla="*/ 2861 w 2861"/>
              <a:gd name="T1" fmla="*/ 40 h 372"/>
              <a:gd name="T2" fmla="*/ 2861 w 2861"/>
              <a:gd name="T3" fmla="*/ 0 h 372"/>
              <a:gd name="T4" fmla="*/ 1382 w 2861"/>
              <a:gd name="T5" fmla="*/ 332 h 372"/>
              <a:gd name="T6" fmla="*/ 0 w 2861"/>
              <a:gd name="T7" fmla="*/ 46 h 372"/>
              <a:gd name="T8" fmla="*/ 0 w 2861"/>
              <a:gd name="T9" fmla="*/ 86 h 372"/>
              <a:gd name="T10" fmla="*/ 1382 w 2861"/>
              <a:gd name="T11" fmla="*/ 372 h 372"/>
              <a:gd name="T12" fmla="*/ 2861 w 2861"/>
              <a:gd name="T13" fmla="*/ 40 h 372"/>
            </a:gdLst>
            <a:ahLst/>
            <a:cxnLst>
              <a:cxn ang="0">
                <a:pos x="T0" y="T1"/>
              </a:cxn>
              <a:cxn ang="0">
                <a:pos x="T2" y="T3"/>
              </a:cxn>
              <a:cxn ang="0">
                <a:pos x="T4" y="T5"/>
              </a:cxn>
              <a:cxn ang="0">
                <a:pos x="T6" y="T7"/>
              </a:cxn>
              <a:cxn ang="0">
                <a:pos x="T8" y="T9"/>
              </a:cxn>
              <a:cxn ang="0">
                <a:pos x="T10" y="T11"/>
              </a:cxn>
              <a:cxn ang="0">
                <a:pos x="T12" y="T13"/>
              </a:cxn>
            </a:cxnLst>
            <a:rect l="0" t="0" r="r" b="b"/>
            <a:pathLst>
              <a:path w="2861" h="372">
                <a:moveTo>
                  <a:pt x="2861" y="40"/>
                </a:moveTo>
                <a:cubicBezTo>
                  <a:pt x="2861" y="0"/>
                  <a:pt x="2861" y="0"/>
                  <a:pt x="2861" y="0"/>
                </a:cubicBezTo>
                <a:cubicBezTo>
                  <a:pt x="2414" y="221"/>
                  <a:pt x="1921" y="332"/>
                  <a:pt x="1382" y="332"/>
                </a:cubicBezTo>
                <a:cubicBezTo>
                  <a:pt x="882" y="332"/>
                  <a:pt x="421" y="237"/>
                  <a:pt x="0" y="46"/>
                </a:cubicBezTo>
                <a:cubicBezTo>
                  <a:pt x="0" y="86"/>
                  <a:pt x="0" y="86"/>
                  <a:pt x="0" y="86"/>
                </a:cubicBezTo>
                <a:cubicBezTo>
                  <a:pt x="421" y="277"/>
                  <a:pt x="882" y="372"/>
                  <a:pt x="1382" y="372"/>
                </a:cubicBezTo>
                <a:cubicBezTo>
                  <a:pt x="1921" y="372"/>
                  <a:pt x="2414" y="261"/>
                  <a:pt x="2861" y="40"/>
                </a:cubicBezTo>
                <a:close/>
              </a:path>
            </a:pathLst>
          </a:custGeom>
          <a:solidFill>
            <a:srgbClr val="97BD4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pic>
        <p:nvPicPr>
          <p:cNvPr id="3080" name="图片 30"/>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5449888" y="2917825"/>
            <a:ext cx="6446837" cy="3497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85" name="TextBox 10"/>
          <p:cNvSpPr>
            <a:spLocks noChangeArrowheads="1"/>
          </p:cNvSpPr>
          <p:nvPr/>
        </p:nvSpPr>
        <p:spPr bwMode="auto">
          <a:xfrm>
            <a:off x="625475" y="1198563"/>
            <a:ext cx="5878513"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72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人力资源概述</a:t>
            </a:r>
            <a:endParaRPr lang="zh-CN" altLang="en-US" sz="72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86" name="TextBox 11"/>
          <p:cNvSpPr>
            <a:spLocks noChangeArrowheads="1"/>
          </p:cNvSpPr>
          <p:nvPr/>
        </p:nvSpPr>
        <p:spPr bwMode="auto">
          <a:xfrm>
            <a:off x="696913" y="620713"/>
            <a:ext cx="226218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人力资源部内训之一</a:t>
            </a: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87" name="直接连接符 7"/>
          <p:cNvSpPr>
            <a:spLocks noChangeShapeType="1"/>
          </p:cNvSpPr>
          <p:nvPr/>
        </p:nvSpPr>
        <p:spPr bwMode="auto">
          <a:xfrm>
            <a:off x="696913" y="1135063"/>
            <a:ext cx="5735637" cy="1587"/>
          </a:xfrm>
          <a:prstGeom prst="line">
            <a:avLst/>
          </a:prstGeom>
          <a:noFill/>
          <a:ln w="57150">
            <a:solidFill>
              <a:schemeClr val="bg1"/>
            </a:solidFill>
            <a:bevel/>
          </a:ln>
          <a:extLst>
            <a:ext uri="{909E8E84-426E-40DD-AFC4-6F175D3DCCD1}">
              <a14:hiddenFill xmlns:a14="http://schemas.microsoft.com/office/drawing/2010/main">
                <a:noFill/>
              </a14:hiddenFill>
            </a:ext>
          </a:extLst>
        </p:spPr>
        <p:txBody>
          <a:bodyPr/>
          <a:lstStyle/>
          <a:p>
            <a:endParaRPr lang="zh-CN" altLang="en-US"/>
          </a:p>
        </p:txBody>
      </p:sp>
      <p:sp>
        <p:nvSpPr>
          <p:cNvPr id="3088" name="直接连接符 20"/>
          <p:cNvSpPr>
            <a:spLocks noChangeShapeType="1"/>
          </p:cNvSpPr>
          <p:nvPr/>
        </p:nvSpPr>
        <p:spPr bwMode="auto">
          <a:xfrm>
            <a:off x="696913" y="2471738"/>
            <a:ext cx="5735637" cy="0"/>
          </a:xfrm>
          <a:prstGeom prst="line">
            <a:avLst/>
          </a:prstGeom>
          <a:noFill/>
          <a:ln w="57150">
            <a:solidFill>
              <a:schemeClr val="bg1"/>
            </a:solidFill>
            <a:bevel/>
          </a:ln>
          <a:extLst>
            <a:ext uri="{909E8E84-426E-40DD-AFC4-6F175D3DCCD1}">
              <a14:hiddenFill xmlns:a14="http://schemas.microsoft.com/office/drawing/2010/main">
                <a:noFill/>
              </a14:hiddenFill>
            </a:ext>
          </a:extLst>
        </p:spPr>
        <p:txBody>
          <a:bodyPr/>
          <a:lstStyle/>
          <a:p>
            <a:endParaRPr lang="zh-CN" altLang="en-US"/>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086"/>
                                        </p:tgtEl>
                                        <p:attrNameLst>
                                          <p:attrName>style.visibility</p:attrName>
                                        </p:attrNameLst>
                                      </p:cBhvr>
                                      <p:to>
                                        <p:strVal val="visible"/>
                                      </p:to>
                                    </p:set>
                                    <p:animEffect filter="fade">
                                      <p:cBhvr>
                                        <p:cTn id="7" dur="500"/>
                                        <p:tgtEl>
                                          <p:spTgt spid="3086"/>
                                        </p:tgtEl>
                                      </p:cBhvr>
                                    </p:animEffect>
                                    <p:anim calcmode="lin" valueType="num">
                                      <p:cBhvr>
                                        <p:cTn id="8" dur="500" fill="hold"/>
                                        <p:tgtEl>
                                          <p:spTgt spid="3086"/>
                                        </p:tgtEl>
                                        <p:attrNameLst>
                                          <p:attrName>ppt_x</p:attrName>
                                        </p:attrNameLst>
                                      </p:cBhvr>
                                      <p:tavLst>
                                        <p:tav tm="0">
                                          <p:val>
                                            <p:strVal val="#ppt_x"/>
                                          </p:val>
                                        </p:tav>
                                        <p:tav tm="100000">
                                          <p:val>
                                            <p:strVal val="#ppt_x"/>
                                          </p:val>
                                        </p:tav>
                                      </p:tavLst>
                                    </p:anim>
                                    <p:anim calcmode="lin" valueType="num">
                                      <p:cBhvr>
                                        <p:cTn id="9" dur="500" fill="hold"/>
                                        <p:tgtEl>
                                          <p:spTgt spid="308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3087"/>
                                        </p:tgtEl>
                                        <p:attrNameLst>
                                          <p:attrName>style.visibility</p:attrName>
                                        </p:attrNameLst>
                                      </p:cBhvr>
                                      <p:to>
                                        <p:strVal val="visible"/>
                                      </p:to>
                                    </p:set>
                                    <p:anim calcmode="lin" valueType="num">
                                      <p:cBhvr>
                                        <p:cTn id="13" dur="250" fill="hold"/>
                                        <p:tgtEl>
                                          <p:spTgt spid="3087"/>
                                        </p:tgtEl>
                                        <p:attrNameLst>
                                          <p:attrName>ppt_x</p:attrName>
                                        </p:attrNameLst>
                                      </p:cBhvr>
                                      <p:tavLst>
                                        <p:tav tm="0">
                                          <p:val>
                                            <p:strVal val="0-#ppt_w/2"/>
                                          </p:val>
                                        </p:tav>
                                        <p:tav tm="100000">
                                          <p:val>
                                            <p:strVal val="#ppt_x"/>
                                          </p:val>
                                        </p:tav>
                                      </p:tavLst>
                                    </p:anim>
                                    <p:anim calcmode="lin" valueType="num">
                                      <p:cBhvr>
                                        <p:cTn id="14" dur="250" fill="hold"/>
                                        <p:tgtEl>
                                          <p:spTgt spid="3087"/>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3088"/>
                                        </p:tgtEl>
                                        <p:attrNameLst>
                                          <p:attrName>style.visibility</p:attrName>
                                        </p:attrNameLst>
                                      </p:cBhvr>
                                      <p:to>
                                        <p:strVal val="visible"/>
                                      </p:to>
                                    </p:set>
                                    <p:anim calcmode="lin" valueType="num">
                                      <p:cBhvr>
                                        <p:cTn id="17" dur="250" fill="hold"/>
                                        <p:tgtEl>
                                          <p:spTgt spid="3088"/>
                                        </p:tgtEl>
                                        <p:attrNameLst>
                                          <p:attrName>ppt_x</p:attrName>
                                        </p:attrNameLst>
                                      </p:cBhvr>
                                      <p:tavLst>
                                        <p:tav tm="0">
                                          <p:val>
                                            <p:strVal val="1+#ppt_w/2"/>
                                          </p:val>
                                        </p:tav>
                                        <p:tav tm="100000">
                                          <p:val>
                                            <p:strVal val="#ppt_x"/>
                                          </p:val>
                                        </p:tav>
                                      </p:tavLst>
                                    </p:anim>
                                    <p:anim calcmode="lin" valueType="num">
                                      <p:cBhvr>
                                        <p:cTn id="18" dur="250" fill="hold"/>
                                        <p:tgtEl>
                                          <p:spTgt spid="3088"/>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10" presetClass="entr" presetSubtype="0" fill="hold" grpId="0" nodeType="afterEffect">
                                  <p:stCondLst>
                                    <p:cond delay="0"/>
                                  </p:stCondLst>
                                  <p:childTnLst>
                                    <p:set>
                                      <p:cBhvr>
                                        <p:cTn id="21" dur="1" fill="hold">
                                          <p:stCondLst>
                                            <p:cond delay="0"/>
                                          </p:stCondLst>
                                        </p:cTn>
                                        <p:tgtEl>
                                          <p:spTgt spid="3085"/>
                                        </p:tgtEl>
                                        <p:attrNameLst>
                                          <p:attrName>style.visibility</p:attrName>
                                        </p:attrNameLst>
                                      </p:cBhvr>
                                      <p:to>
                                        <p:strVal val="visible"/>
                                      </p:to>
                                    </p:set>
                                    <p:animEffect filter="fade">
                                      <p:cBhvr>
                                        <p:cTn id="22" dur="500"/>
                                        <p:tgtEl>
                                          <p:spTgt spid="3085"/>
                                        </p:tgtEl>
                                      </p:cBhvr>
                                    </p:animEffect>
                                  </p:childTnLst>
                                </p:cTn>
                              </p:par>
                              <p:par>
                                <p:cTn id="23" presetID="35" presetClass="entr" presetSubtype="0" fill="hold" grpId="1" nodeType="withEffect">
                                  <p:stCondLst>
                                    <p:cond delay="0"/>
                                  </p:stCondLst>
                                  <p:childTnLst>
                                    <p:set>
                                      <p:cBhvr>
                                        <p:cTn id="24" dur="1" fill="hold">
                                          <p:stCondLst>
                                            <p:cond delay="0"/>
                                          </p:stCondLst>
                                        </p:cTn>
                                        <p:tgtEl>
                                          <p:spTgt spid="3085"/>
                                        </p:tgtEl>
                                        <p:attrNameLst>
                                          <p:attrName>style.visibility</p:attrName>
                                        </p:attrNameLst>
                                      </p:cBhvr>
                                      <p:to>
                                        <p:strVal val="visible"/>
                                      </p:to>
                                    </p:set>
                                    <p:animEffect filter="fade">
                                      <p:cBhvr>
                                        <p:cTn id="25" dur="500"/>
                                        <p:tgtEl>
                                          <p:spTgt spid="3085"/>
                                        </p:tgtEl>
                                      </p:cBhvr>
                                    </p:animEffect>
                                    <p:anim calcmode="lin" valueType="num">
                                      <p:cBhvr>
                                        <p:cTn id="26" dur="500" fill="hold"/>
                                        <p:tgtEl>
                                          <p:spTgt spid="3085"/>
                                        </p:tgtEl>
                                        <p:attrNameLst>
                                          <p:attrName>style.rotation</p:attrName>
                                        </p:attrNameLst>
                                      </p:cBhvr>
                                      <p:tavLst>
                                        <p:tav tm="0">
                                          <p:val>
                                            <p:fltVal val="720"/>
                                          </p:val>
                                        </p:tav>
                                        <p:tav tm="100000">
                                          <p:val>
                                            <p:fltVal val="0"/>
                                          </p:val>
                                        </p:tav>
                                      </p:tavLst>
                                    </p:anim>
                                    <p:anim calcmode="lin" valueType="num">
                                      <p:cBhvr>
                                        <p:cTn id="27" dur="500" fill="hold"/>
                                        <p:tgtEl>
                                          <p:spTgt spid="3085"/>
                                        </p:tgtEl>
                                        <p:attrNameLst>
                                          <p:attrName>ppt_h</p:attrName>
                                        </p:attrNameLst>
                                      </p:cBhvr>
                                      <p:tavLst>
                                        <p:tav tm="0">
                                          <p:val>
                                            <p:fltVal val="0"/>
                                          </p:val>
                                        </p:tav>
                                        <p:tav tm="100000">
                                          <p:val>
                                            <p:strVal val="#ppt_h"/>
                                          </p:val>
                                        </p:tav>
                                      </p:tavLst>
                                    </p:anim>
                                    <p:anim calcmode="lin" valueType="num">
                                      <p:cBhvr>
                                        <p:cTn id="28" dur="500" fill="hold"/>
                                        <p:tgtEl>
                                          <p:spTgt spid="3085"/>
                                        </p:tgtEl>
                                        <p:attrNameLst>
                                          <p:attrName>ppt_w</p:attrName>
                                        </p:attrNameLst>
                                      </p:cBhvr>
                                      <p:tavLst>
                                        <p:tav tm="0">
                                          <p:val>
                                            <p:fltVal val="0"/>
                                          </p:val>
                                        </p:tav>
                                        <p:tav tm="100000">
                                          <p:val>
                                            <p:strVal val="#ppt_w"/>
                                          </p:val>
                                        </p:tav>
                                      </p:tavLst>
                                    </p:anim>
                                  </p:childTnLst>
                                </p:cTn>
                              </p:par>
                              <p:par>
                                <p:cTn id="29" presetID="10" presetClass="entr" presetSubtype="0" fill="hold" grpId="2" nodeType="withEffect">
                                  <p:stCondLst>
                                    <p:cond delay="0"/>
                                  </p:stCondLst>
                                  <p:childTnLst>
                                    <p:set>
                                      <p:cBhvr>
                                        <p:cTn id="30" dur="1" fill="hold">
                                          <p:stCondLst>
                                            <p:cond delay="0"/>
                                          </p:stCondLst>
                                        </p:cTn>
                                        <p:tgtEl>
                                          <p:spTgt spid="3085"/>
                                        </p:tgtEl>
                                        <p:attrNameLst>
                                          <p:attrName>style.visibility</p:attrName>
                                        </p:attrNameLst>
                                      </p:cBhvr>
                                      <p:to>
                                        <p:strVal val="visible"/>
                                      </p:to>
                                    </p:set>
                                    <p:anim calcmode="lin" valueType="num">
                                      <p:cBhvr>
                                        <p:cTn id="31" dur="500" fill="hold"/>
                                        <p:tgtEl>
                                          <p:spTgt spid="3085"/>
                                        </p:tgtEl>
                                        <p:attrNameLst>
                                          <p:attrName>ppt_w</p:attrName>
                                        </p:attrNameLst>
                                      </p:cBhvr>
                                      <p:tavLst>
                                        <p:tav tm="0">
                                          <p:val>
                                            <p:fltVal val="0"/>
                                          </p:val>
                                        </p:tav>
                                        <p:tav tm="100000">
                                          <p:val>
                                            <p:strVal val="#ppt_w"/>
                                          </p:val>
                                        </p:tav>
                                      </p:tavLst>
                                    </p:anim>
                                    <p:anim calcmode="lin" valueType="num">
                                      <p:cBhvr>
                                        <p:cTn id="32" dur="500" fill="hold"/>
                                        <p:tgtEl>
                                          <p:spTgt spid="3085"/>
                                        </p:tgtEl>
                                        <p:attrNameLst>
                                          <p:attrName>ppt_h</p:attrName>
                                        </p:attrNameLst>
                                      </p:cBhvr>
                                      <p:tavLst>
                                        <p:tav tm="0">
                                          <p:val>
                                            <p:fltVal val="0"/>
                                          </p:val>
                                        </p:tav>
                                        <p:tav tm="100000">
                                          <p:val>
                                            <p:strVal val="#ppt_h"/>
                                          </p:val>
                                        </p:tav>
                                      </p:tavLst>
                                    </p:anim>
                                    <p:animEffect filter="fade">
                                      <p:cBhvr>
                                        <p:cTn id="33" dur="500"/>
                                        <p:tgtEl>
                                          <p:spTgt spid="30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85" grpId="0" bldLvl="0"/>
      <p:bldP spid="3085" grpId="1" bldLvl="0"/>
      <p:bldP spid="3085" grpId="2" bldLvl="0"/>
      <p:bldP spid="3086" grpId="0" bldLvl="0"/>
    </p:bldLst>
  </p:timing>
</p:sld>
</file>

<file path=ppt/slides/slide10.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cstate="print"/>
          <a:srcRect/>
          <a:stretch>
            <a:fillRect/>
          </a:stretch>
        </a:blipFill>
        <a:effectLst/>
      </p:bgPr>
    </p:bg>
    <p:spTree>
      <p:nvGrpSpPr>
        <p:cNvPr id="1" name=""/>
        <p:cNvGrpSpPr/>
        <p:nvPr/>
      </p:nvGrpSpPr>
      <p:grpSpPr>
        <a:xfrm>
          <a:off x="0" y="0"/>
          <a:ext cx="0" cy="0"/>
          <a:chOff x="0" y="0"/>
          <a:chExt cx="0" cy="0"/>
        </a:xfrm>
      </p:grpSpPr>
      <p:sp>
        <p:nvSpPr>
          <p:cNvPr id="12290" name="TextBox 3"/>
          <p:cNvSpPr>
            <a:spLocks noChangeArrowheads="1"/>
          </p:cNvSpPr>
          <p:nvPr/>
        </p:nvSpPr>
        <p:spPr bwMode="auto">
          <a:xfrm>
            <a:off x="2281238" y="692150"/>
            <a:ext cx="24479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资源与人力资源</a:t>
            </a:r>
            <a:endParaRPr lang="zh-CN" altLang="en-US"/>
          </a:p>
        </p:txBody>
      </p:sp>
      <p:sp>
        <p:nvSpPr>
          <p:cNvPr id="12291" name="矩形 24"/>
          <p:cNvSpPr>
            <a:spLocks noChangeArrowheads="1"/>
          </p:cNvSpPr>
          <p:nvPr/>
        </p:nvSpPr>
        <p:spPr bwMode="auto">
          <a:xfrm>
            <a:off x="1057275" y="565150"/>
            <a:ext cx="1079500"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50000"/>
              </a:lnSpc>
            </a:pPr>
            <a:r>
              <a:rPr lang="zh-CN" altLang="en-US" b="1">
                <a:solidFill>
                  <a:schemeClr val="bg1"/>
                </a:solidFill>
                <a:ea typeface="微软雅黑" panose="020B0503020204020204" pitchFamily="34" charset="-122"/>
                <a:sym typeface="Arial Unicode MS" pitchFamily="34" charset="-122"/>
              </a:rPr>
              <a:t>第一章</a:t>
            </a:r>
            <a:endParaRPr lang="zh-CN" altLang="en-US" b="1">
              <a:solidFill>
                <a:schemeClr val="bg1"/>
              </a:solidFill>
              <a:ea typeface="微软雅黑" panose="020B0503020204020204" pitchFamily="34" charset="-122"/>
              <a:sym typeface="Arial Unicode MS" pitchFamily="34" charset="-122"/>
            </a:endParaRPr>
          </a:p>
          <a:p>
            <a:pPr algn="ctr"/>
            <a:r>
              <a:rPr lang="zh-CN" altLang="en-US" sz="1400" b="1">
                <a:solidFill>
                  <a:schemeClr val="bg1"/>
                </a:solidFill>
                <a:ea typeface="微软雅黑" panose="020B0503020204020204" pitchFamily="34" charset="-122"/>
                <a:sym typeface="Arial Unicode MS" pitchFamily="34" charset="-122"/>
              </a:rPr>
              <a:t>正文</a:t>
            </a:r>
            <a:endParaRPr lang="zh-CN" altLang="en-US" sz="1400" b="1">
              <a:solidFill>
                <a:schemeClr val="bg1"/>
              </a:solidFill>
              <a:ea typeface="微软雅黑" panose="020B0503020204020204" pitchFamily="34" charset="-122"/>
              <a:sym typeface="Arial Unicode MS" pitchFamily="34" charset="-122"/>
            </a:endParaRPr>
          </a:p>
        </p:txBody>
      </p:sp>
      <p:sp>
        <p:nvSpPr>
          <p:cNvPr id="12292" name="矩形 8"/>
          <p:cNvSpPr>
            <a:spLocks noChangeArrowheads="1"/>
          </p:cNvSpPr>
          <p:nvPr/>
        </p:nvSpPr>
        <p:spPr bwMode="auto">
          <a:xfrm>
            <a:off x="4189413" y="692150"/>
            <a:ext cx="2268537" cy="369888"/>
          </a:xfrm>
          <a:prstGeom prst="rect">
            <a:avLst/>
          </a:prstGeom>
          <a:solidFill>
            <a:srgbClr val="00B0F0"/>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marL="1905" indent="-1905"/>
            <a:r>
              <a:rPr lang="en-US" altLang="zh-CN" b="1">
                <a:solidFill>
                  <a:schemeClr val="bg1"/>
                </a:solidFill>
                <a:latin typeface="Arial Unicode MS" pitchFamily="34" charset="-122"/>
                <a:ea typeface="Arial Unicode MS" pitchFamily="34" charset="-122"/>
                <a:cs typeface="Arial Unicode MS" pitchFamily="34" charset="-122"/>
                <a:sym typeface="Arial Unicode MS" pitchFamily="34" charset="-122"/>
              </a:rPr>
              <a:t>1.2 </a:t>
            </a:r>
            <a:r>
              <a:rPr lang="en-US" altLang="zh-CN" b="1">
                <a:solidFill>
                  <a:schemeClr val="bg1"/>
                </a:solidFill>
                <a:ea typeface="微软雅黑" panose="020B0503020204020204" pitchFamily="34" charset="-122"/>
                <a:sym typeface="Arial Unicode MS" pitchFamily="34" charset="-122"/>
              </a:rPr>
              <a:t> </a:t>
            </a:r>
            <a:r>
              <a:rPr lang="zh-CN" altLang="en-US" b="1">
                <a:solidFill>
                  <a:schemeClr val="bg1"/>
                </a:solidFill>
                <a:ea typeface="微软雅黑" panose="020B0503020204020204" pitchFamily="34" charset="-122"/>
                <a:sym typeface="Arial Unicode MS" pitchFamily="34" charset="-122"/>
              </a:rPr>
              <a:t>人力资源  </a:t>
            </a:r>
            <a:endParaRPr lang="zh-CN" altLang="en-US" sz="1400" b="1">
              <a:solidFill>
                <a:schemeClr val="bg1"/>
              </a:solidFill>
              <a:ea typeface="微软雅黑" panose="020B0503020204020204" pitchFamily="34" charset="-122"/>
              <a:sym typeface="Arial Unicode MS" pitchFamily="34" charset="-122"/>
            </a:endParaRPr>
          </a:p>
        </p:txBody>
      </p:sp>
      <p:sp>
        <p:nvSpPr>
          <p:cNvPr id="12293" name="TextBox 2"/>
          <p:cNvSpPr>
            <a:spLocks noChangeArrowheads="1"/>
          </p:cNvSpPr>
          <p:nvPr/>
        </p:nvSpPr>
        <p:spPr bwMode="auto">
          <a:xfrm>
            <a:off x="2281238" y="6308725"/>
            <a:ext cx="35290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人力资源的重要性</a:t>
            </a: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294" name="矩形 2"/>
          <p:cNvSpPr>
            <a:spLocks noChangeArrowheads="1"/>
          </p:cNvSpPr>
          <p:nvPr/>
        </p:nvSpPr>
        <p:spPr bwMode="auto">
          <a:xfrm>
            <a:off x="2281238" y="1917700"/>
            <a:ext cx="9913937" cy="4248150"/>
          </a:xfrm>
          <a:prstGeom prst="rect">
            <a:avLst/>
          </a:prstGeom>
          <a:solidFill>
            <a:srgbClr val="E6E6E5"/>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2295" name="直接连接符 10"/>
          <p:cNvSpPr>
            <a:spLocks noChangeShapeType="1"/>
          </p:cNvSpPr>
          <p:nvPr/>
        </p:nvSpPr>
        <p:spPr bwMode="auto">
          <a:xfrm>
            <a:off x="2497138" y="2060575"/>
            <a:ext cx="9698037" cy="0"/>
          </a:xfrm>
          <a:prstGeom prst="line">
            <a:avLst/>
          </a:prstGeom>
          <a:noFill/>
          <a:ln w="9525">
            <a:solidFill>
              <a:srgbClr val="262626"/>
            </a:solidFill>
            <a:bevel/>
          </a:ln>
          <a:extLst>
            <a:ext uri="{909E8E84-426E-40DD-AFC4-6F175D3DCCD1}">
              <a14:hiddenFill xmlns:a14="http://schemas.microsoft.com/office/drawing/2010/main">
                <a:noFill/>
              </a14:hiddenFill>
            </a:ext>
          </a:extLst>
        </p:spPr>
        <p:txBody>
          <a:bodyPr/>
          <a:lstStyle/>
          <a:p>
            <a:endParaRPr lang="zh-CN" altLang="en-US"/>
          </a:p>
        </p:txBody>
      </p:sp>
      <p:sp>
        <p:nvSpPr>
          <p:cNvPr id="12296" name="直接连接符 13"/>
          <p:cNvSpPr>
            <a:spLocks noChangeShapeType="1"/>
          </p:cNvSpPr>
          <p:nvPr/>
        </p:nvSpPr>
        <p:spPr bwMode="auto">
          <a:xfrm>
            <a:off x="2497138" y="2060575"/>
            <a:ext cx="1587" cy="3960813"/>
          </a:xfrm>
          <a:prstGeom prst="line">
            <a:avLst/>
          </a:prstGeom>
          <a:noFill/>
          <a:ln w="9525">
            <a:solidFill>
              <a:srgbClr val="262626"/>
            </a:solidFill>
            <a:bevel/>
          </a:ln>
          <a:extLst>
            <a:ext uri="{909E8E84-426E-40DD-AFC4-6F175D3DCCD1}">
              <a14:hiddenFill xmlns:a14="http://schemas.microsoft.com/office/drawing/2010/main">
                <a:noFill/>
              </a14:hiddenFill>
            </a:ext>
          </a:extLst>
        </p:spPr>
        <p:txBody>
          <a:bodyPr/>
          <a:lstStyle/>
          <a:p>
            <a:endParaRPr lang="zh-CN" altLang="en-US"/>
          </a:p>
        </p:txBody>
      </p:sp>
      <p:sp>
        <p:nvSpPr>
          <p:cNvPr id="12297" name="直接连接符 16"/>
          <p:cNvSpPr>
            <a:spLocks noChangeShapeType="1"/>
          </p:cNvSpPr>
          <p:nvPr/>
        </p:nvSpPr>
        <p:spPr bwMode="auto">
          <a:xfrm>
            <a:off x="2497138" y="6021388"/>
            <a:ext cx="9698037" cy="0"/>
          </a:xfrm>
          <a:prstGeom prst="line">
            <a:avLst/>
          </a:prstGeom>
          <a:noFill/>
          <a:ln w="9525">
            <a:solidFill>
              <a:srgbClr val="262626"/>
            </a:solidFill>
            <a:bevel/>
          </a:ln>
          <a:extLst>
            <a:ext uri="{909E8E84-426E-40DD-AFC4-6F175D3DCCD1}">
              <a14:hiddenFill xmlns:a14="http://schemas.microsoft.com/office/drawing/2010/main">
                <a:noFill/>
              </a14:hiddenFill>
            </a:ext>
          </a:extLst>
        </p:spPr>
        <p:txBody>
          <a:bodyPr/>
          <a:lstStyle/>
          <a:p>
            <a:endParaRPr lang="zh-CN" altLang="en-US"/>
          </a:p>
        </p:txBody>
      </p:sp>
      <p:sp>
        <p:nvSpPr>
          <p:cNvPr id="12298" name="矩形 3"/>
          <p:cNvSpPr>
            <a:spLocks noChangeArrowheads="1"/>
          </p:cNvSpPr>
          <p:nvPr/>
        </p:nvSpPr>
        <p:spPr bwMode="auto">
          <a:xfrm>
            <a:off x="2713038" y="4221163"/>
            <a:ext cx="5184775" cy="168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57200">
              <a:lnSpc>
                <a:spcPct val="129000"/>
              </a:lnSpc>
              <a:spcAft>
                <a:spcPts val="600"/>
              </a:spcAft>
            </a:pP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原话是“夫运筹策帷帐之中，决胜於千里之外，吾不如子房；镇国家，抚百姓，给馈饷，不绝粮道，吾不如萧何；连百万之军，战必胜，攻必取，吾不如韩信。</a:t>
            </a:r>
            <a:r>
              <a:rPr lang="zh-CN" altLang="en-US" sz="1600" b="1">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此三者，皆人杰也，吾能用之，此吾所以取天下也。项羽有一范增而不能用，此其所以为我擒也。</a:t>
            </a:r>
            <a:r>
              <a:rPr lang="zh-CN" altLang="en-US"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a:p>
        </p:txBody>
      </p:sp>
      <p:sp>
        <p:nvSpPr>
          <p:cNvPr id="12299" name="矩形 3"/>
          <p:cNvSpPr>
            <a:spLocks noChangeArrowheads="1"/>
          </p:cNvSpPr>
          <p:nvPr/>
        </p:nvSpPr>
        <p:spPr bwMode="auto">
          <a:xfrm>
            <a:off x="2713038" y="2349500"/>
            <a:ext cx="5184775" cy="167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57200">
              <a:lnSpc>
                <a:spcPct val="129000"/>
              </a:lnSpc>
              <a:spcAft>
                <a:spcPts val="600"/>
              </a:spcAft>
            </a:pP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汉初，刘邦在刚得天下的时候，曾经与群臣讨论过他之所以成功而项羽之所以失败的原因，所得的结论就是，刘邦知人善任，诸如张良、萧何、韩信等人都能充分施展他们的才华，而项羽只有一个范增，也没有给他发挥的机会。</a:t>
            </a:r>
            <a:endParaRPr lang="zh-CN" altLang="en-US"/>
          </a:p>
        </p:txBody>
      </p:sp>
      <p:pic>
        <p:nvPicPr>
          <p:cNvPr id="12300" name="Picture 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113713" y="611188"/>
            <a:ext cx="3697287" cy="4975225"/>
          </a:xfrm>
          <a:prstGeom prst="rect">
            <a:avLst/>
          </a:prstGeom>
          <a:noFill/>
          <a:ln w="28575">
            <a:solidFill>
              <a:schemeClr val="bg1"/>
            </a:solidFill>
            <a:bevel/>
          </a:ln>
          <a:extLst>
            <a:ext uri="{909E8E84-426E-40DD-AFC4-6F175D3DCCD1}">
              <a14:hiddenFill xmlns:a14="http://schemas.microsoft.com/office/drawing/2010/main">
                <a:solidFill>
                  <a:srgbClr val="FFFFFF"/>
                </a:solidFill>
              </a14:hiddenFill>
            </a:ext>
          </a:extLst>
        </p:spPr>
      </p:pic>
      <p:sp>
        <p:nvSpPr>
          <p:cNvPr id="12301" name="矩形 1"/>
          <p:cNvSpPr>
            <a:spLocks noChangeArrowheads="1"/>
          </p:cNvSpPr>
          <p:nvPr/>
        </p:nvSpPr>
        <p:spPr bwMode="auto">
          <a:xfrm>
            <a:off x="2497138" y="1435100"/>
            <a:ext cx="56165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rgbClr val="000000"/>
                </a:solidFill>
                <a:latin typeface="微软雅黑" panose="020B0503020204020204" pitchFamily="34" charset="-122"/>
                <a:ea typeface="微软雅黑" panose="020B0503020204020204" pitchFamily="34" charset="-122"/>
                <a:sym typeface="Times New Roman" panose="02020603050405020304" pitchFamily="18" charset="0"/>
              </a:rPr>
              <a:t>天下道理皆相通，企业的竞争和国家之间的竞争是相似的。</a:t>
            </a:r>
            <a:endPar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302" name="直接连接符 4"/>
          <p:cNvSpPr>
            <a:spLocks noChangeShapeType="1"/>
          </p:cNvSpPr>
          <p:nvPr/>
        </p:nvSpPr>
        <p:spPr bwMode="auto">
          <a:xfrm>
            <a:off x="2497138" y="1435100"/>
            <a:ext cx="1587" cy="287338"/>
          </a:xfrm>
          <a:prstGeom prst="line">
            <a:avLst/>
          </a:prstGeom>
          <a:noFill/>
          <a:ln w="9525">
            <a:solidFill>
              <a:srgbClr val="262626"/>
            </a:solidFill>
            <a:bevel/>
          </a:ln>
          <a:extLst>
            <a:ext uri="{909E8E84-426E-40DD-AFC4-6F175D3DCCD1}">
              <a14:hiddenFill xmlns:a14="http://schemas.microsoft.com/office/drawing/2010/main">
                <a:noFill/>
              </a14:hiddenFill>
            </a:ext>
          </a:extLst>
        </p:spPr>
        <p:txBody>
          <a:bodyPr/>
          <a:lstStyle/>
          <a:p>
            <a:endParaRPr lang="zh-CN" altLang="en-US"/>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12299"/>
                                        </p:tgtEl>
                                        <p:attrNameLst>
                                          <p:attrName>style.visibility</p:attrName>
                                        </p:attrNameLst>
                                      </p:cBhvr>
                                      <p:to>
                                        <p:strVal val="visible"/>
                                      </p:to>
                                    </p:set>
                                    <p:animScale>
                                      <p:cBhvr>
                                        <p:cTn id="7" dur="1000" decel="50000" fill="hold">
                                          <p:stCondLst>
                                            <p:cond delay="0"/>
                                          </p:stCondLst>
                                        </p:cTn>
                                        <p:tgtEl>
                                          <p:spTgt spid="1229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12299"/>
                                        </p:tgtEl>
                                        <p:attrNameLst>
                                          <p:attrName>ppt_x</p:attrName>
                                          <p:attrName>ppt_y</p:attrName>
                                        </p:attrNameLst>
                                      </p:cBhvr>
                                      <p:rCtr x="0" y="0"/>
                                    </p:animMotion>
                                    <p:animEffect filter="fade">
                                      <p:cBhvr>
                                        <p:cTn id="9" dur="1000"/>
                                        <p:tgtEl>
                                          <p:spTgt spid="12299"/>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12298"/>
                                        </p:tgtEl>
                                        <p:attrNameLst>
                                          <p:attrName>style.visibility</p:attrName>
                                        </p:attrNameLst>
                                      </p:cBhvr>
                                      <p:to>
                                        <p:strVal val="visible"/>
                                      </p:to>
                                    </p:set>
                                    <p:animScale>
                                      <p:cBhvr>
                                        <p:cTn id="12" dur="1000" decel="50000" fill="hold">
                                          <p:stCondLst>
                                            <p:cond delay="0"/>
                                          </p:stCondLst>
                                        </p:cTn>
                                        <p:tgtEl>
                                          <p:spTgt spid="1229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3" dur="1000" decel="50000" fill="hold">
                                          <p:stCondLst>
                                            <p:cond delay="0"/>
                                          </p:stCondLst>
                                        </p:cTn>
                                        <p:tgtEl>
                                          <p:spTgt spid="12298"/>
                                        </p:tgtEl>
                                        <p:attrNameLst>
                                          <p:attrName>ppt_x</p:attrName>
                                          <p:attrName>ppt_y</p:attrName>
                                        </p:attrNameLst>
                                      </p:cBhvr>
                                      <p:rCtr x="0" y="0"/>
                                    </p:animMotion>
                                    <p:animEffect filter="fade">
                                      <p:cBhvr>
                                        <p:cTn id="14" dur="1000"/>
                                        <p:tgtEl>
                                          <p:spTgt spid="12298"/>
                                        </p:tgtEl>
                                      </p:cBhvr>
                                    </p:animEffect>
                                  </p:childTnLst>
                                </p:cTn>
                              </p:par>
                            </p:childTnLst>
                          </p:cTn>
                        </p:par>
                        <p:par>
                          <p:cTn id="15" fill="hold">
                            <p:stCondLst>
                              <p:cond delay="1000"/>
                            </p:stCondLst>
                            <p:childTnLst>
                              <p:par>
                                <p:cTn id="16" presetID="2" presetClass="entr" presetSubtype="1" fill="hold" nodeType="afterEffect">
                                  <p:stCondLst>
                                    <p:cond delay="0"/>
                                  </p:stCondLst>
                                  <p:childTnLst>
                                    <p:set>
                                      <p:cBhvr>
                                        <p:cTn id="17" dur="1" fill="hold">
                                          <p:stCondLst>
                                            <p:cond delay="0"/>
                                          </p:stCondLst>
                                        </p:cTn>
                                        <p:tgtEl>
                                          <p:spTgt spid="12300"/>
                                        </p:tgtEl>
                                        <p:attrNameLst>
                                          <p:attrName>style.visibility</p:attrName>
                                        </p:attrNameLst>
                                      </p:cBhvr>
                                      <p:to>
                                        <p:strVal val="visible"/>
                                      </p:to>
                                    </p:set>
                                    <p:anim calcmode="lin" valueType="num">
                                      <p:cBhvr>
                                        <p:cTn id="18" dur="500" fill="hold"/>
                                        <p:tgtEl>
                                          <p:spTgt spid="12300"/>
                                        </p:tgtEl>
                                        <p:attrNameLst>
                                          <p:attrName>ppt_x</p:attrName>
                                        </p:attrNameLst>
                                      </p:cBhvr>
                                      <p:tavLst>
                                        <p:tav tm="0">
                                          <p:val>
                                            <p:strVal val="#ppt_x"/>
                                          </p:val>
                                        </p:tav>
                                        <p:tav tm="100000">
                                          <p:val>
                                            <p:strVal val="#ppt_x"/>
                                          </p:val>
                                        </p:tav>
                                      </p:tavLst>
                                    </p:anim>
                                    <p:anim calcmode="lin" valueType="num">
                                      <p:cBhvr>
                                        <p:cTn id="19" dur="500" fill="hold"/>
                                        <p:tgtEl>
                                          <p:spTgt spid="1230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8" grpId="0" bldLvl="0"/>
      <p:bldP spid="12299" grpId="0" bldLvl="0"/>
    </p:bldLst>
  </p:timing>
</p:sld>
</file>

<file path=ppt/slides/slide1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cstate="print"/>
          <a:srcRect/>
          <a:stretch>
            <a:fillRect/>
          </a:stretch>
        </a:blipFill>
        <a:effectLst/>
      </p:bgPr>
    </p:bg>
    <p:spTree>
      <p:nvGrpSpPr>
        <p:cNvPr id="1" name=""/>
        <p:cNvGrpSpPr/>
        <p:nvPr/>
      </p:nvGrpSpPr>
      <p:grpSpPr>
        <a:xfrm>
          <a:off x="0" y="0"/>
          <a:ext cx="0" cy="0"/>
          <a:chOff x="0" y="0"/>
          <a:chExt cx="0" cy="0"/>
        </a:xfrm>
      </p:grpSpPr>
      <p:sp>
        <p:nvSpPr>
          <p:cNvPr id="13314" name="TextBox 3"/>
          <p:cNvSpPr>
            <a:spLocks noChangeArrowheads="1"/>
          </p:cNvSpPr>
          <p:nvPr/>
        </p:nvSpPr>
        <p:spPr bwMode="auto">
          <a:xfrm>
            <a:off x="2281238" y="692150"/>
            <a:ext cx="24479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资源与人力资源</a:t>
            </a:r>
            <a:endParaRPr lang="zh-CN" altLang="en-US"/>
          </a:p>
        </p:txBody>
      </p:sp>
      <p:sp>
        <p:nvSpPr>
          <p:cNvPr id="13315" name="矩形 24"/>
          <p:cNvSpPr>
            <a:spLocks noChangeArrowheads="1"/>
          </p:cNvSpPr>
          <p:nvPr/>
        </p:nvSpPr>
        <p:spPr bwMode="auto">
          <a:xfrm>
            <a:off x="1057275" y="565150"/>
            <a:ext cx="1079500"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50000"/>
              </a:lnSpc>
            </a:pPr>
            <a:r>
              <a:rPr lang="zh-CN" altLang="en-US" b="1">
                <a:solidFill>
                  <a:schemeClr val="bg1"/>
                </a:solidFill>
                <a:ea typeface="微软雅黑" panose="020B0503020204020204" pitchFamily="34" charset="-122"/>
                <a:sym typeface="Arial Unicode MS" pitchFamily="34" charset="-122"/>
              </a:rPr>
              <a:t>第一章</a:t>
            </a:r>
            <a:endParaRPr lang="zh-CN" altLang="en-US" b="1">
              <a:solidFill>
                <a:schemeClr val="bg1"/>
              </a:solidFill>
              <a:ea typeface="微软雅黑" panose="020B0503020204020204" pitchFamily="34" charset="-122"/>
              <a:sym typeface="Arial Unicode MS" pitchFamily="34" charset="-122"/>
            </a:endParaRPr>
          </a:p>
          <a:p>
            <a:pPr algn="ctr"/>
            <a:r>
              <a:rPr lang="zh-CN" altLang="en-US" sz="1400" b="1">
                <a:solidFill>
                  <a:schemeClr val="bg1"/>
                </a:solidFill>
                <a:ea typeface="微软雅黑" panose="020B0503020204020204" pitchFamily="34" charset="-122"/>
                <a:sym typeface="Arial Unicode MS" pitchFamily="34" charset="-122"/>
              </a:rPr>
              <a:t>正文</a:t>
            </a:r>
            <a:endParaRPr lang="zh-CN" altLang="en-US" sz="1400" b="1">
              <a:solidFill>
                <a:schemeClr val="bg1"/>
              </a:solidFill>
              <a:ea typeface="微软雅黑" panose="020B0503020204020204" pitchFamily="34" charset="-122"/>
              <a:sym typeface="Arial Unicode MS" pitchFamily="34" charset="-122"/>
            </a:endParaRPr>
          </a:p>
        </p:txBody>
      </p:sp>
      <p:sp>
        <p:nvSpPr>
          <p:cNvPr id="13316" name="矩形 8"/>
          <p:cNvSpPr>
            <a:spLocks noChangeArrowheads="1"/>
          </p:cNvSpPr>
          <p:nvPr/>
        </p:nvSpPr>
        <p:spPr bwMode="auto">
          <a:xfrm>
            <a:off x="4189413" y="692150"/>
            <a:ext cx="2268537" cy="369888"/>
          </a:xfrm>
          <a:prstGeom prst="rect">
            <a:avLst/>
          </a:prstGeom>
          <a:solidFill>
            <a:srgbClr val="00B0F0"/>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marL="1905" indent="-1905"/>
            <a:r>
              <a:rPr lang="en-US" altLang="zh-CN" b="1">
                <a:solidFill>
                  <a:schemeClr val="bg1"/>
                </a:solidFill>
                <a:latin typeface="Arial Unicode MS" pitchFamily="34" charset="-122"/>
                <a:ea typeface="Arial Unicode MS" pitchFamily="34" charset="-122"/>
                <a:cs typeface="Arial Unicode MS" pitchFamily="34" charset="-122"/>
                <a:sym typeface="Arial Unicode MS" pitchFamily="34" charset="-122"/>
              </a:rPr>
              <a:t>1.2 </a:t>
            </a:r>
            <a:r>
              <a:rPr lang="en-US" altLang="zh-CN" b="1">
                <a:solidFill>
                  <a:schemeClr val="bg1"/>
                </a:solidFill>
                <a:ea typeface="微软雅黑" panose="020B0503020204020204" pitchFamily="34" charset="-122"/>
                <a:sym typeface="Arial Unicode MS" pitchFamily="34" charset="-122"/>
              </a:rPr>
              <a:t> </a:t>
            </a:r>
            <a:r>
              <a:rPr lang="zh-CN" altLang="en-US" b="1">
                <a:solidFill>
                  <a:schemeClr val="bg1"/>
                </a:solidFill>
                <a:ea typeface="微软雅黑" panose="020B0503020204020204" pitchFamily="34" charset="-122"/>
                <a:sym typeface="Arial Unicode MS" pitchFamily="34" charset="-122"/>
              </a:rPr>
              <a:t>人力资源  </a:t>
            </a:r>
            <a:endParaRPr lang="zh-CN" altLang="en-US" sz="1400" b="1">
              <a:solidFill>
                <a:schemeClr val="bg1"/>
              </a:solidFill>
              <a:ea typeface="微软雅黑" panose="020B0503020204020204" pitchFamily="34" charset="-122"/>
              <a:sym typeface="Arial Unicode MS" pitchFamily="34" charset="-122"/>
            </a:endParaRPr>
          </a:p>
        </p:txBody>
      </p:sp>
      <p:sp>
        <p:nvSpPr>
          <p:cNvPr id="13317" name="TextBox 2"/>
          <p:cNvSpPr>
            <a:spLocks noChangeArrowheads="1"/>
          </p:cNvSpPr>
          <p:nvPr/>
        </p:nvSpPr>
        <p:spPr bwMode="auto">
          <a:xfrm>
            <a:off x="2281238" y="6308725"/>
            <a:ext cx="35290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人力资源的重要性</a:t>
            </a: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318" name="矩形 11"/>
          <p:cNvSpPr>
            <a:spLocks noChangeArrowheads="1"/>
          </p:cNvSpPr>
          <p:nvPr/>
        </p:nvSpPr>
        <p:spPr bwMode="auto">
          <a:xfrm>
            <a:off x="6889750" y="0"/>
            <a:ext cx="4968875" cy="5876925"/>
          </a:xfrm>
          <a:prstGeom prst="rect">
            <a:avLst/>
          </a:prstGeom>
          <a:solidFill>
            <a:schemeClr val="bg1"/>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3319" name="直接连接符 12"/>
          <p:cNvSpPr>
            <a:spLocks noChangeShapeType="1"/>
          </p:cNvSpPr>
          <p:nvPr/>
        </p:nvSpPr>
        <p:spPr bwMode="auto">
          <a:xfrm>
            <a:off x="7064375" y="5661025"/>
            <a:ext cx="4608513" cy="0"/>
          </a:xfrm>
          <a:prstGeom prst="line">
            <a:avLst/>
          </a:prstGeom>
          <a:noFill/>
          <a:ln w="9525">
            <a:solidFill>
              <a:srgbClr val="7F7F7F"/>
            </a:solidFill>
            <a:bevel/>
          </a:ln>
          <a:extLst>
            <a:ext uri="{909E8E84-426E-40DD-AFC4-6F175D3DCCD1}">
              <a14:hiddenFill xmlns:a14="http://schemas.microsoft.com/office/drawing/2010/main">
                <a:noFill/>
              </a14:hiddenFill>
            </a:ext>
          </a:extLst>
        </p:spPr>
        <p:txBody>
          <a:bodyPr/>
          <a:lstStyle/>
          <a:p>
            <a:endParaRPr lang="zh-CN" altLang="en-US"/>
          </a:p>
        </p:txBody>
      </p:sp>
      <p:sp>
        <p:nvSpPr>
          <p:cNvPr id="13320" name="直接连接符 15"/>
          <p:cNvSpPr>
            <a:spLocks noChangeShapeType="1"/>
          </p:cNvSpPr>
          <p:nvPr/>
        </p:nvSpPr>
        <p:spPr bwMode="auto">
          <a:xfrm>
            <a:off x="7064375" y="0"/>
            <a:ext cx="1588" cy="5661025"/>
          </a:xfrm>
          <a:prstGeom prst="line">
            <a:avLst/>
          </a:prstGeom>
          <a:noFill/>
          <a:ln w="9525">
            <a:solidFill>
              <a:srgbClr val="7F7F7F"/>
            </a:solidFill>
            <a:bevel/>
          </a:ln>
          <a:extLst>
            <a:ext uri="{909E8E84-426E-40DD-AFC4-6F175D3DCCD1}">
              <a14:hiddenFill xmlns:a14="http://schemas.microsoft.com/office/drawing/2010/main">
                <a:noFill/>
              </a14:hiddenFill>
            </a:ext>
          </a:extLst>
        </p:spPr>
        <p:txBody>
          <a:bodyPr/>
          <a:lstStyle/>
          <a:p>
            <a:endParaRPr lang="zh-CN" altLang="en-US"/>
          </a:p>
        </p:txBody>
      </p:sp>
      <p:sp>
        <p:nvSpPr>
          <p:cNvPr id="13321" name="直接连接符 17"/>
          <p:cNvSpPr>
            <a:spLocks noChangeShapeType="1"/>
          </p:cNvSpPr>
          <p:nvPr/>
        </p:nvSpPr>
        <p:spPr bwMode="auto">
          <a:xfrm>
            <a:off x="11672888" y="0"/>
            <a:ext cx="1587" cy="5661025"/>
          </a:xfrm>
          <a:prstGeom prst="line">
            <a:avLst/>
          </a:prstGeom>
          <a:noFill/>
          <a:ln w="9525">
            <a:solidFill>
              <a:srgbClr val="7F7F7F"/>
            </a:solidFill>
            <a:bevel/>
          </a:ln>
          <a:extLst>
            <a:ext uri="{909E8E84-426E-40DD-AFC4-6F175D3DCCD1}">
              <a14:hiddenFill xmlns:a14="http://schemas.microsoft.com/office/drawing/2010/main">
                <a:noFill/>
              </a14:hiddenFill>
            </a:ext>
          </a:extLst>
        </p:spPr>
        <p:txBody>
          <a:bodyPr/>
          <a:lstStyle/>
          <a:p>
            <a:endParaRPr lang="zh-CN" altLang="en-US"/>
          </a:p>
        </p:txBody>
      </p:sp>
      <p:sp>
        <p:nvSpPr>
          <p:cNvPr id="13322" name="矩形 3"/>
          <p:cNvSpPr>
            <a:spLocks noChangeArrowheads="1"/>
          </p:cNvSpPr>
          <p:nvPr/>
        </p:nvSpPr>
        <p:spPr bwMode="auto">
          <a:xfrm>
            <a:off x="7146925" y="3933825"/>
            <a:ext cx="4422775" cy="167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57200">
              <a:lnSpc>
                <a:spcPct val="129000"/>
              </a:lnSpc>
              <a:spcAft>
                <a:spcPts val="600"/>
              </a:spcAft>
            </a:pPr>
            <a:r>
              <a:rPr lang="zh-CN" altLang="en-US"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类似的历史事实有许许多多，它们所表明的就是：</a:t>
            </a:r>
            <a:r>
              <a:rPr lang="zh-CN" altLang="en-US" sz="1600" b="1">
                <a:solidFill>
                  <a:srgbClr val="E36C09"/>
                </a:solidFill>
                <a:latin typeface="微软雅黑" panose="020B0503020204020204" pitchFamily="34" charset="-122"/>
                <a:ea typeface="微软雅黑" panose="020B0503020204020204" pitchFamily="34" charset="-122"/>
                <a:sym typeface="微软雅黑" panose="020B0503020204020204" pitchFamily="34" charset="-122"/>
              </a:rPr>
              <a:t>凡能够重视人力资源的，虽弱而强，能够得到可持续发展，最终可以取得成功；凡不能够重视人力资源的，虽强而弱，可能会盛极一时，但终究必败。</a:t>
            </a:r>
            <a:endParaRPr lang="zh-CN" altLang="en-US"/>
          </a:p>
        </p:txBody>
      </p:sp>
      <p:sp>
        <p:nvSpPr>
          <p:cNvPr id="13323" name="矩形 3"/>
          <p:cNvSpPr>
            <a:spLocks noChangeArrowheads="1"/>
          </p:cNvSpPr>
          <p:nvPr/>
        </p:nvSpPr>
        <p:spPr bwMode="auto">
          <a:xfrm>
            <a:off x="7146925" y="685800"/>
            <a:ext cx="4422775" cy="101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57200">
              <a:lnSpc>
                <a:spcPct val="129000"/>
              </a:lnSpc>
              <a:spcAft>
                <a:spcPts val="600"/>
              </a:spcAft>
            </a:pPr>
            <a:r>
              <a:rPr lang="en-US"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三国演义</a:t>
            </a:r>
            <a:r>
              <a:rPr lang="en-US"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第二十九回“小霸王怒斩于吉，碧眼儿坐领江东”中也有精彩论述。权曰：“今承父兄之业，将何策以守之？”</a:t>
            </a:r>
            <a:endParaRPr lang="en-US"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324" name="矩形 3"/>
          <p:cNvSpPr>
            <a:spLocks noChangeArrowheads="1"/>
          </p:cNvSpPr>
          <p:nvPr/>
        </p:nvSpPr>
        <p:spPr bwMode="auto">
          <a:xfrm>
            <a:off x="7146925" y="1863725"/>
            <a:ext cx="4422775" cy="1046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57200">
              <a:lnSpc>
                <a:spcPct val="129000"/>
              </a:lnSpc>
              <a:spcAft>
                <a:spcPts val="600"/>
              </a:spcAft>
            </a:pPr>
            <a:r>
              <a:rPr lang="zh-CN" altLang="en-US"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瑜曰：“</a:t>
            </a:r>
            <a:r>
              <a:rPr lang="zh-CN" altLang="en-US" sz="1600" b="1">
                <a:solidFill>
                  <a:srgbClr val="E36C09"/>
                </a:solidFill>
                <a:latin typeface="微软雅黑" panose="020B0503020204020204" pitchFamily="34" charset="-122"/>
                <a:ea typeface="微软雅黑" panose="020B0503020204020204" pitchFamily="34" charset="-122"/>
                <a:sym typeface="微软雅黑" panose="020B0503020204020204" pitchFamily="34" charset="-122"/>
              </a:rPr>
              <a:t>自古得人者昌，失人者亡。</a:t>
            </a:r>
            <a:r>
              <a:rPr lang="zh-CN" altLang="en-US"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为今之计，须求高明远见之人为辅，然后江东可定也。” </a:t>
            </a:r>
            <a:endParaRPr lang="zh-CN" altLang="en-US"/>
          </a:p>
        </p:txBody>
      </p:sp>
      <p:sp>
        <p:nvSpPr>
          <p:cNvPr id="13325" name="矩形 3"/>
          <p:cNvSpPr>
            <a:spLocks noChangeArrowheads="1"/>
          </p:cNvSpPr>
          <p:nvPr/>
        </p:nvSpPr>
        <p:spPr bwMode="auto">
          <a:xfrm>
            <a:off x="7146925" y="3073400"/>
            <a:ext cx="4422775" cy="72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57200">
              <a:lnSpc>
                <a:spcPct val="129000"/>
              </a:lnSpc>
              <a:spcAft>
                <a:spcPts val="600"/>
              </a:spcAft>
            </a:pPr>
            <a:r>
              <a:rPr lang="zh-CN" altLang="en-US"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唐太宗李世民说，“</a:t>
            </a:r>
            <a:r>
              <a:rPr lang="zh-CN" altLang="en-US" sz="1600" b="1">
                <a:solidFill>
                  <a:srgbClr val="E36C09"/>
                </a:solidFill>
                <a:latin typeface="微软雅黑" panose="020B0503020204020204" pitchFamily="34" charset="-122"/>
                <a:ea typeface="微软雅黑" panose="020B0503020204020204" pitchFamily="34" charset="-122"/>
                <a:sym typeface="微软雅黑" panose="020B0503020204020204" pitchFamily="34" charset="-122"/>
              </a:rPr>
              <a:t>为政之要，惟在得人</a:t>
            </a:r>
            <a:r>
              <a:rPr lang="zh-CN" altLang="en-US"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。凡事皆须务本，国以人为本。”</a:t>
            </a:r>
            <a:endParaRPr lang="zh-CN" altLang="en-US"/>
          </a:p>
        </p:txBody>
      </p:sp>
      <p:pic>
        <p:nvPicPr>
          <p:cNvPr id="13326" name="图片 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57275" y="2030413"/>
            <a:ext cx="5681663" cy="3630612"/>
          </a:xfrm>
          <a:prstGeom prst="rect">
            <a:avLst/>
          </a:prstGeom>
          <a:noFill/>
          <a:ln w="28575">
            <a:solidFill>
              <a:schemeClr val="bg1"/>
            </a:solidFill>
            <a:bevel/>
          </a:ln>
          <a:extLst>
            <a:ext uri="{909E8E84-426E-40DD-AFC4-6F175D3DCCD1}">
              <a14:hiddenFill xmlns:a14="http://schemas.microsoft.com/office/drawing/2010/main">
                <a:solidFill>
                  <a:srgbClr val="FFFFFF"/>
                </a:solidFill>
              </a14:hiddenFill>
            </a:ext>
          </a:extLst>
        </p:spPr>
      </p:pic>
      <p:sp>
        <p:nvSpPr>
          <p:cNvPr id="13327" name="矩形 9"/>
          <p:cNvSpPr>
            <a:spLocks noChangeArrowheads="1"/>
          </p:cNvSpPr>
          <p:nvPr/>
        </p:nvSpPr>
        <p:spPr bwMode="auto">
          <a:xfrm>
            <a:off x="5810250" y="5157788"/>
            <a:ext cx="790575" cy="360362"/>
          </a:xfrm>
          <a:prstGeom prst="rect">
            <a:avLst/>
          </a:prstGeom>
          <a:solidFill>
            <a:srgbClr val="E20000">
              <a:alpha val="81000"/>
            </a:srgbClr>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a:r>
              <a:rPr lang="zh-CN" altLang="en-US">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周 瑜</a:t>
            </a:r>
            <a:endParaRPr lang="zh-CN" altLang="en-US">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3323"/>
                                        </p:tgtEl>
                                        <p:attrNameLst>
                                          <p:attrName>style.visibility</p:attrName>
                                        </p:attrNameLst>
                                      </p:cBhvr>
                                      <p:to>
                                        <p:strVal val="visible"/>
                                      </p:to>
                                    </p:set>
                                    <p:anim calcmode="lin" valueType="num">
                                      <p:cBhvr>
                                        <p:cTn id="7" dur="500" fill="hold"/>
                                        <p:tgtEl>
                                          <p:spTgt spid="13323"/>
                                        </p:tgtEl>
                                        <p:attrNameLst>
                                          <p:attrName>ppt_x</p:attrName>
                                        </p:attrNameLst>
                                      </p:cBhvr>
                                      <p:tavLst>
                                        <p:tav tm="0">
                                          <p:val>
                                            <p:strVal val="0-#ppt_w/2"/>
                                          </p:val>
                                        </p:tav>
                                        <p:tav tm="100000">
                                          <p:val>
                                            <p:strVal val="#ppt_x"/>
                                          </p:val>
                                        </p:tav>
                                      </p:tavLst>
                                    </p:anim>
                                    <p:anim calcmode="lin" valueType="num">
                                      <p:cBhvr>
                                        <p:cTn id="8" dur="500" fill="hold"/>
                                        <p:tgtEl>
                                          <p:spTgt spid="1332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3325"/>
                                        </p:tgtEl>
                                        <p:attrNameLst>
                                          <p:attrName>style.visibility</p:attrName>
                                        </p:attrNameLst>
                                      </p:cBhvr>
                                      <p:to>
                                        <p:strVal val="visible"/>
                                      </p:to>
                                    </p:set>
                                    <p:anim calcmode="lin" valueType="num">
                                      <p:cBhvr>
                                        <p:cTn id="11" dur="500" fill="hold"/>
                                        <p:tgtEl>
                                          <p:spTgt spid="13325"/>
                                        </p:tgtEl>
                                        <p:attrNameLst>
                                          <p:attrName>ppt_x</p:attrName>
                                        </p:attrNameLst>
                                      </p:cBhvr>
                                      <p:tavLst>
                                        <p:tav tm="0">
                                          <p:val>
                                            <p:strVal val="0-#ppt_w/2"/>
                                          </p:val>
                                        </p:tav>
                                        <p:tav tm="100000">
                                          <p:val>
                                            <p:strVal val="#ppt_x"/>
                                          </p:val>
                                        </p:tav>
                                      </p:tavLst>
                                    </p:anim>
                                    <p:anim calcmode="lin" valueType="num">
                                      <p:cBhvr>
                                        <p:cTn id="12" dur="500" fill="hold"/>
                                        <p:tgtEl>
                                          <p:spTgt spid="13325"/>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13322"/>
                                        </p:tgtEl>
                                        <p:attrNameLst>
                                          <p:attrName>style.visibility</p:attrName>
                                        </p:attrNameLst>
                                      </p:cBhvr>
                                      <p:to>
                                        <p:strVal val="visible"/>
                                      </p:to>
                                    </p:set>
                                    <p:anim calcmode="lin" valueType="num">
                                      <p:cBhvr>
                                        <p:cTn id="15" dur="500" fill="hold"/>
                                        <p:tgtEl>
                                          <p:spTgt spid="13322"/>
                                        </p:tgtEl>
                                        <p:attrNameLst>
                                          <p:attrName>ppt_x</p:attrName>
                                        </p:attrNameLst>
                                      </p:cBhvr>
                                      <p:tavLst>
                                        <p:tav tm="0">
                                          <p:val>
                                            <p:strVal val="1+#ppt_w/2"/>
                                          </p:val>
                                        </p:tav>
                                        <p:tav tm="100000">
                                          <p:val>
                                            <p:strVal val="#ppt_x"/>
                                          </p:val>
                                        </p:tav>
                                      </p:tavLst>
                                    </p:anim>
                                    <p:anim calcmode="lin" valueType="num">
                                      <p:cBhvr>
                                        <p:cTn id="16" dur="500" fill="hold"/>
                                        <p:tgtEl>
                                          <p:spTgt spid="13322"/>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13324"/>
                                        </p:tgtEl>
                                        <p:attrNameLst>
                                          <p:attrName>style.visibility</p:attrName>
                                        </p:attrNameLst>
                                      </p:cBhvr>
                                      <p:to>
                                        <p:strVal val="visible"/>
                                      </p:to>
                                    </p:set>
                                    <p:anim calcmode="lin" valueType="num">
                                      <p:cBhvr>
                                        <p:cTn id="19" dur="500" fill="hold"/>
                                        <p:tgtEl>
                                          <p:spTgt spid="13324"/>
                                        </p:tgtEl>
                                        <p:attrNameLst>
                                          <p:attrName>ppt_x</p:attrName>
                                        </p:attrNameLst>
                                      </p:cBhvr>
                                      <p:tavLst>
                                        <p:tav tm="0">
                                          <p:val>
                                            <p:strVal val="1+#ppt_w/2"/>
                                          </p:val>
                                        </p:tav>
                                        <p:tav tm="100000">
                                          <p:val>
                                            <p:strVal val="#ppt_x"/>
                                          </p:val>
                                        </p:tav>
                                      </p:tavLst>
                                    </p:anim>
                                    <p:anim calcmode="lin" valueType="num">
                                      <p:cBhvr>
                                        <p:cTn id="20" dur="500" fill="hold"/>
                                        <p:tgtEl>
                                          <p:spTgt spid="133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22" grpId="0" bldLvl="0"/>
      <p:bldP spid="13323" grpId="0" bldLvl="0"/>
      <p:bldP spid="13324" grpId="0" bldLvl="0"/>
      <p:bldP spid="13325" grpId="0" bldLvl="0"/>
    </p:bldLst>
  </p:timing>
</p:sld>
</file>

<file path=ppt/slides/slide1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cstate="print"/>
          <a:srcRect/>
          <a:stretch>
            <a:fillRect/>
          </a:stretch>
        </a:blipFill>
        <a:effectLst/>
      </p:bgPr>
    </p:bg>
    <p:spTree>
      <p:nvGrpSpPr>
        <p:cNvPr id="1" name=""/>
        <p:cNvGrpSpPr/>
        <p:nvPr/>
      </p:nvGrpSpPr>
      <p:grpSpPr>
        <a:xfrm>
          <a:off x="0" y="0"/>
          <a:ext cx="0" cy="0"/>
          <a:chOff x="0" y="0"/>
          <a:chExt cx="0" cy="0"/>
        </a:xfrm>
      </p:grpSpPr>
      <p:sp>
        <p:nvSpPr>
          <p:cNvPr id="14338" name="TextBox 3"/>
          <p:cNvSpPr>
            <a:spLocks noChangeArrowheads="1"/>
          </p:cNvSpPr>
          <p:nvPr/>
        </p:nvSpPr>
        <p:spPr bwMode="auto">
          <a:xfrm>
            <a:off x="2281238" y="692150"/>
            <a:ext cx="24479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资源与人力资源</a:t>
            </a:r>
            <a:endParaRPr lang="zh-CN" altLang="en-US"/>
          </a:p>
        </p:txBody>
      </p:sp>
      <p:sp>
        <p:nvSpPr>
          <p:cNvPr id="14339" name="矩形 24"/>
          <p:cNvSpPr>
            <a:spLocks noChangeArrowheads="1"/>
          </p:cNvSpPr>
          <p:nvPr/>
        </p:nvSpPr>
        <p:spPr bwMode="auto">
          <a:xfrm>
            <a:off x="1057275" y="565150"/>
            <a:ext cx="1079500"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50000"/>
              </a:lnSpc>
            </a:pPr>
            <a:r>
              <a:rPr lang="zh-CN" altLang="en-US" b="1">
                <a:solidFill>
                  <a:schemeClr val="bg1"/>
                </a:solidFill>
                <a:ea typeface="微软雅黑" panose="020B0503020204020204" pitchFamily="34" charset="-122"/>
                <a:sym typeface="Arial Unicode MS" pitchFamily="34" charset="-122"/>
              </a:rPr>
              <a:t>第一章</a:t>
            </a:r>
            <a:endParaRPr lang="zh-CN" altLang="en-US" b="1">
              <a:solidFill>
                <a:schemeClr val="bg1"/>
              </a:solidFill>
              <a:ea typeface="微软雅黑" panose="020B0503020204020204" pitchFamily="34" charset="-122"/>
              <a:sym typeface="Arial Unicode MS" pitchFamily="34" charset="-122"/>
            </a:endParaRPr>
          </a:p>
          <a:p>
            <a:pPr algn="ctr"/>
            <a:r>
              <a:rPr lang="zh-CN" altLang="en-US" sz="1400" b="1">
                <a:solidFill>
                  <a:schemeClr val="bg1"/>
                </a:solidFill>
                <a:ea typeface="微软雅黑" panose="020B0503020204020204" pitchFamily="34" charset="-122"/>
                <a:sym typeface="Arial Unicode MS" pitchFamily="34" charset="-122"/>
              </a:rPr>
              <a:t>正文</a:t>
            </a:r>
            <a:endParaRPr lang="zh-CN" altLang="en-US" sz="1400" b="1">
              <a:solidFill>
                <a:schemeClr val="bg1"/>
              </a:solidFill>
              <a:ea typeface="微软雅黑" panose="020B0503020204020204" pitchFamily="34" charset="-122"/>
              <a:sym typeface="Arial Unicode MS" pitchFamily="34" charset="-122"/>
            </a:endParaRPr>
          </a:p>
        </p:txBody>
      </p:sp>
      <p:sp>
        <p:nvSpPr>
          <p:cNvPr id="14340" name="矩形 8"/>
          <p:cNvSpPr>
            <a:spLocks noChangeArrowheads="1"/>
          </p:cNvSpPr>
          <p:nvPr/>
        </p:nvSpPr>
        <p:spPr bwMode="auto">
          <a:xfrm>
            <a:off x="4189413" y="692150"/>
            <a:ext cx="2268537" cy="369888"/>
          </a:xfrm>
          <a:prstGeom prst="rect">
            <a:avLst/>
          </a:prstGeom>
          <a:solidFill>
            <a:srgbClr val="00B0F0"/>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marL="1905" indent="-1905"/>
            <a:r>
              <a:rPr lang="en-US" altLang="zh-CN" b="1">
                <a:solidFill>
                  <a:schemeClr val="bg1"/>
                </a:solidFill>
                <a:latin typeface="Arial Unicode MS" pitchFamily="34" charset="-122"/>
                <a:ea typeface="Arial Unicode MS" pitchFamily="34" charset="-122"/>
                <a:cs typeface="Arial Unicode MS" pitchFamily="34" charset="-122"/>
                <a:sym typeface="Arial Unicode MS" pitchFamily="34" charset="-122"/>
              </a:rPr>
              <a:t>1.2 </a:t>
            </a:r>
            <a:r>
              <a:rPr lang="en-US" altLang="zh-CN" b="1">
                <a:solidFill>
                  <a:schemeClr val="bg1"/>
                </a:solidFill>
                <a:ea typeface="微软雅黑" panose="020B0503020204020204" pitchFamily="34" charset="-122"/>
                <a:sym typeface="Arial Unicode MS" pitchFamily="34" charset="-122"/>
              </a:rPr>
              <a:t> </a:t>
            </a:r>
            <a:r>
              <a:rPr lang="zh-CN" altLang="en-US" b="1">
                <a:solidFill>
                  <a:schemeClr val="bg1"/>
                </a:solidFill>
                <a:ea typeface="微软雅黑" panose="020B0503020204020204" pitchFamily="34" charset="-122"/>
                <a:sym typeface="Arial Unicode MS" pitchFamily="34" charset="-122"/>
              </a:rPr>
              <a:t>人力资源  </a:t>
            </a:r>
            <a:endParaRPr lang="zh-CN" altLang="en-US" sz="1400" b="1">
              <a:solidFill>
                <a:schemeClr val="bg1"/>
              </a:solidFill>
              <a:ea typeface="微软雅黑" panose="020B0503020204020204" pitchFamily="34" charset="-122"/>
              <a:sym typeface="Arial Unicode MS" pitchFamily="34" charset="-122"/>
            </a:endParaRPr>
          </a:p>
        </p:txBody>
      </p:sp>
      <p:pic>
        <p:nvPicPr>
          <p:cNvPr id="14341" name="Picture 2" descr="C:\Users\user\Desktop\比尔盖茨.jpg"/>
          <p:cNvPicPr>
            <a:picLocks noChangeAspect="1" noChangeArrowheads="1"/>
          </p:cNvPicPr>
          <p:nvPr/>
        </p:nvPicPr>
        <p:blipFill>
          <a:blip r:embed="rId2" cstate="print">
            <a:extLst>
              <a:ext uri="{28A0092B-C50C-407E-A947-70E740481C1C}">
                <a14:useLocalDpi xmlns:a14="http://schemas.microsoft.com/office/drawing/2010/main" val="0"/>
              </a:ext>
            </a:extLst>
          </a:blip>
          <a:srcRect t="1855" b="9656"/>
          <a:stretch>
            <a:fillRect/>
          </a:stretch>
        </p:blipFill>
        <p:spPr bwMode="auto">
          <a:xfrm>
            <a:off x="6756400" y="2930525"/>
            <a:ext cx="5141913" cy="3168650"/>
          </a:xfrm>
          <a:prstGeom prst="rect">
            <a:avLst/>
          </a:prstGeom>
          <a:solidFill>
            <a:srgbClr val="595959"/>
          </a:solidFill>
          <a:ln w="28575" cap="rnd">
            <a:solidFill>
              <a:schemeClr val="bg1"/>
            </a:solidFill>
            <a:bevel/>
          </a:ln>
        </p:spPr>
      </p:pic>
      <p:sp>
        <p:nvSpPr>
          <p:cNvPr id="14342" name="矩形 3"/>
          <p:cNvSpPr>
            <a:spLocks noChangeArrowheads="1"/>
          </p:cNvSpPr>
          <p:nvPr/>
        </p:nvSpPr>
        <p:spPr bwMode="auto">
          <a:xfrm>
            <a:off x="7177088" y="5157788"/>
            <a:ext cx="4721225" cy="792162"/>
          </a:xfrm>
          <a:prstGeom prst="rect">
            <a:avLst/>
          </a:prstGeom>
          <a:solidFill>
            <a:srgbClr val="E46C0A">
              <a:alpha val="35999"/>
            </a:srgbClr>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343" name="TextBox 2"/>
          <p:cNvSpPr>
            <a:spLocks noChangeArrowheads="1"/>
          </p:cNvSpPr>
          <p:nvPr/>
        </p:nvSpPr>
        <p:spPr bwMode="auto">
          <a:xfrm>
            <a:off x="2281238" y="6308725"/>
            <a:ext cx="35290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人力资源的重要性</a:t>
            </a: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434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56400" y="692150"/>
            <a:ext cx="1582738" cy="2051050"/>
          </a:xfrm>
          <a:prstGeom prst="rect">
            <a:avLst/>
          </a:prstGeom>
          <a:noFill/>
          <a:ln w="28575" cap="rnd">
            <a:solidFill>
              <a:schemeClr val="bg1"/>
            </a:solidFill>
            <a:bevel/>
          </a:ln>
          <a:extLst>
            <a:ext uri="{909E8E84-426E-40DD-AFC4-6F175D3DCCD1}">
              <a14:hiddenFill xmlns:a14="http://schemas.microsoft.com/office/drawing/2010/main">
                <a:solidFill>
                  <a:srgbClr val="FFFFFF"/>
                </a:solidFill>
              </a14:hiddenFill>
            </a:ext>
          </a:extLst>
        </p:spPr>
      </p:pic>
      <p:sp>
        <p:nvSpPr>
          <p:cNvPr id="14345" name="矩形 1"/>
          <p:cNvSpPr>
            <a:spLocks noChangeArrowheads="1"/>
          </p:cNvSpPr>
          <p:nvPr/>
        </p:nvSpPr>
        <p:spPr bwMode="auto">
          <a:xfrm>
            <a:off x="8586788" y="709613"/>
            <a:ext cx="3311525" cy="2033587"/>
          </a:xfrm>
          <a:prstGeom prst="rect">
            <a:avLst/>
          </a:prstGeom>
          <a:solidFill>
            <a:srgbClr val="595959"/>
          </a:solidFill>
          <a:ln w="28575" cap="rnd">
            <a:solidFill>
              <a:schemeClr val="bg1"/>
            </a:solidFill>
            <a:beve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346" name="TextBox 18"/>
          <p:cNvSpPr>
            <a:spLocks noChangeArrowheads="1"/>
          </p:cNvSpPr>
          <p:nvPr/>
        </p:nvSpPr>
        <p:spPr bwMode="auto">
          <a:xfrm>
            <a:off x="8661400" y="1196975"/>
            <a:ext cx="3124200" cy="1246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57200">
              <a:lnSpc>
                <a:spcPts val="3000"/>
              </a:lnSpc>
            </a:pPr>
            <a:r>
              <a:rPr lang="zh-CN" altLang="en-US"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再富有的国家也浪费不起人力资源。</a:t>
            </a:r>
            <a:endParaRPr lang="en-US"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indent="457200" algn="r">
              <a:lnSpc>
                <a:spcPts val="3000"/>
              </a:lnSpc>
            </a:pPr>
            <a:r>
              <a:rPr lang="en-US" sz="1600">
                <a:solidFill>
                  <a:srgbClr val="FFC000"/>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1600">
                <a:solidFill>
                  <a:srgbClr val="FFC000"/>
                </a:solidFill>
                <a:latin typeface="微软雅黑" panose="020B0503020204020204" pitchFamily="34" charset="-122"/>
                <a:ea typeface="微软雅黑" panose="020B0503020204020204" pitchFamily="34" charset="-122"/>
                <a:sym typeface="微软雅黑" panose="020B0503020204020204" pitchFamily="34" charset="-122"/>
              </a:rPr>
              <a:t>——</a:t>
            </a:r>
            <a:r>
              <a:rPr lang="en-US" sz="1600">
                <a:solidFill>
                  <a:srgbClr val="FFC000"/>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1600" b="1">
                <a:solidFill>
                  <a:srgbClr val="FFC000"/>
                </a:solidFill>
                <a:latin typeface="微软雅黑" panose="020B0503020204020204" pitchFamily="34" charset="-122"/>
                <a:ea typeface="微软雅黑" panose="020B0503020204020204" pitchFamily="34" charset="-122"/>
                <a:sym typeface="微软雅黑" panose="020B0503020204020204" pitchFamily="34" charset="-122"/>
              </a:rPr>
              <a:t>富兰克林</a:t>
            </a:r>
            <a:r>
              <a:rPr lang="en-US" sz="1600">
                <a:solidFill>
                  <a:srgbClr val="FFC00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b="1">
                <a:solidFill>
                  <a:srgbClr val="FFC000"/>
                </a:solidFill>
                <a:latin typeface="微软雅黑" panose="020B0503020204020204" pitchFamily="34" charset="-122"/>
                <a:ea typeface="微软雅黑" panose="020B0503020204020204" pitchFamily="34" charset="-122"/>
                <a:sym typeface="微软雅黑" panose="020B0503020204020204" pitchFamily="34" charset="-122"/>
              </a:rPr>
              <a:t>罗斯福</a:t>
            </a:r>
            <a:endParaRPr lang="zh-CN" altLang="en-US" sz="1600" b="1">
              <a:solidFill>
                <a:srgbClr val="FFC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47" name="矩形 3"/>
          <p:cNvSpPr>
            <a:spLocks noChangeArrowheads="1"/>
          </p:cNvSpPr>
          <p:nvPr/>
        </p:nvSpPr>
        <p:spPr bwMode="auto">
          <a:xfrm>
            <a:off x="2136775" y="4652963"/>
            <a:ext cx="4465638" cy="1363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57200">
              <a:lnSpc>
                <a:spcPct val="129000"/>
              </a:lnSpc>
              <a:spcAft>
                <a:spcPts val="600"/>
              </a:spcAft>
            </a:pP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当然，对人才真正的重视就是给予其舞台，发挥其才能，创造出业绩，展示出成就。对人才要有“三顾茅庐”般热诚，</a:t>
            </a:r>
            <a:r>
              <a:rPr lang="zh-CN" altLang="en-US" sz="1600" b="1">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而不是“叶公好龙”似的表面文章。</a:t>
            </a:r>
            <a:endParaRPr lang="zh-CN" altLang="en-US"/>
          </a:p>
        </p:txBody>
      </p:sp>
      <p:sp>
        <p:nvSpPr>
          <p:cNvPr id="14348" name="矩形 3"/>
          <p:cNvSpPr>
            <a:spLocks noChangeArrowheads="1"/>
          </p:cNvSpPr>
          <p:nvPr/>
        </p:nvSpPr>
        <p:spPr bwMode="auto">
          <a:xfrm>
            <a:off x="2136775" y="3062288"/>
            <a:ext cx="4465638" cy="1363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57200">
              <a:lnSpc>
                <a:spcPct val="129000"/>
              </a:lnSpc>
              <a:spcAft>
                <a:spcPts val="600"/>
              </a:spcAft>
            </a:pP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所以我们说，</a:t>
            </a:r>
            <a:r>
              <a:rPr lang="zh-CN" altLang="en-US" sz="1600" b="1">
                <a:solidFill>
                  <a:srgbClr val="E46C0A"/>
                </a:solidFill>
                <a:latin typeface="微软雅黑" panose="020B0503020204020204" pitchFamily="34" charset="-122"/>
                <a:ea typeface="微软雅黑" panose="020B0503020204020204" pitchFamily="34" charset="-122"/>
                <a:sym typeface="微软雅黑" panose="020B0503020204020204" pitchFamily="34" charset="-122"/>
              </a:rPr>
              <a:t>人力资源是一切资源中最宝贵的资源，</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是一种可持续发展的资源，是影响全局的因素，与其他任何资源相比，具有更重要的作用。</a:t>
            </a:r>
            <a:endPar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49" name="矩形 2"/>
          <p:cNvSpPr>
            <a:spLocks noChangeArrowheads="1"/>
          </p:cNvSpPr>
          <p:nvPr/>
        </p:nvSpPr>
        <p:spPr bwMode="auto">
          <a:xfrm>
            <a:off x="7194550" y="5213350"/>
            <a:ext cx="4703763" cy="696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57200">
              <a:lnSpc>
                <a:spcPct val="129000"/>
              </a:lnSpc>
              <a:spcAft>
                <a:spcPts val="600"/>
              </a:spcAft>
            </a:pP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将我们公司最好的</a:t>
            </a:r>
            <a:r>
              <a:rPr 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20</a:t>
            </a: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人拿走，微软在世界上将变得无足轻重。”</a:t>
            </a:r>
            <a:r>
              <a:rPr 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比尔</a:t>
            </a:r>
            <a:r>
              <a:rPr 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盖茨</a:t>
            </a:r>
            <a:endParaRPr lang="zh-CN" altLang="en-US"/>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14348"/>
                                        </p:tgtEl>
                                        <p:attrNameLst>
                                          <p:attrName>style.visibility</p:attrName>
                                        </p:attrNameLst>
                                      </p:cBhvr>
                                      <p:to>
                                        <p:strVal val="visible"/>
                                      </p:to>
                                    </p:set>
                                    <p:animScale>
                                      <p:cBhvr>
                                        <p:cTn id="7" dur="1000" decel="50000" fill="hold">
                                          <p:stCondLst>
                                            <p:cond delay="0"/>
                                          </p:stCondLst>
                                        </p:cTn>
                                        <p:tgtEl>
                                          <p:spTgt spid="1434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14348"/>
                                        </p:tgtEl>
                                        <p:attrNameLst>
                                          <p:attrName>ppt_x</p:attrName>
                                          <p:attrName>ppt_y</p:attrName>
                                        </p:attrNameLst>
                                      </p:cBhvr>
                                      <p:rCtr x="0" y="0"/>
                                    </p:animMotion>
                                    <p:animEffect filter="fade">
                                      <p:cBhvr>
                                        <p:cTn id="9" dur="1000"/>
                                        <p:tgtEl>
                                          <p:spTgt spid="14348"/>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14347"/>
                                        </p:tgtEl>
                                        <p:attrNameLst>
                                          <p:attrName>style.visibility</p:attrName>
                                        </p:attrNameLst>
                                      </p:cBhvr>
                                      <p:to>
                                        <p:strVal val="visible"/>
                                      </p:to>
                                    </p:set>
                                    <p:animScale>
                                      <p:cBhvr>
                                        <p:cTn id="12" dur="1000" decel="50000" fill="hold">
                                          <p:stCondLst>
                                            <p:cond delay="0"/>
                                          </p:stCondLst>
                                        </p:cTn>
                                        <p:tgtEl>
                                          <p:spTgt spid="1434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3" dur="1000" decel="50000" fill="hold">
                                          <p:stCondLst>
                                            <p:cond delay="0"/>
                                          </p:stCondLst>
                                        </p:cTn>
                                        <p:tgtEl>
                                          <p:spTgt spid="14347"/>
                                        </p:tgtEl>
                                        <p:attrNameLst>
                                          <p:attrName>ppt_x</p:attrName>
                                          <p:attrName>ppt_y</p:attrName>
                                        </p:attrNameLst>
                                      </p:cBhvr>
                                      <p:rCtr x="0" y="0"/>
                                    </p:animMotion>
                                    <p:animEffect filter="fade">
                                      <p:cBhvr>
                                        <p:cTn id="14" dur="1000"/>
                                        <p:tgtEl>
                                          <p:spTgt spid="143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7" grpId="0" bldLvl="0"/>
      <p:bldP spid="14348" grpId="0" bldLvl="0"/>
    </p:bldLst>
  </p:timing>
</p:sld>
</file>

<file path=ppt/slides/slide1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cstate="print"/>
          <a:srcRect/>
          <a:stretch>
            <a:fillRect/>
          </a:stretch>
        </a:blipFill>
        <a:effectLst/>
      </p:bgPr>
    </p:bg>
    <p:spTree>
      <p:nvGrpSpPr>
        <p:cNvPr id="1" name=""/>
        <p:cNvGrpSpPr/>
        <p:nvPr/>
      </p:nvGrpSpPr>
      <p:grpSpPr>
        <a:xfrm>
          <a:off x="0" y="0"/>
          <a:ext cx="0" cy="0"/>
          <a:chOff x="0" y="0"/>
          <a:chExt cx="0" cy="0"/>
        </a:xfrm>
      </p:grpSpPr>
      <p:sp>
        <p:nvSpPr>
          <p:cNvPr id="15362" name="TextBox 3"/>
          <p:cNvSpPr>
            <a:spLocks noChangeArrowheads="1"/>
          </p:cNvSpPr>
          <p:nvPr/>
        </p:nvSpPr>
        <p:spPr bwMode="auto">
          <a:xfrm>
            <a:off x="2281238" y="692150"/>
            <a:ext cx="24479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资源与人力资源</a:t>
            </a:r>
            <a:endParaRPr lang="zh-CN" altLang="en-US"/>
          </a:p>
        </p:txBody>
      </p:sp>
      <p:sp>
        <p:nvSpPr>
          <p:cNvPr id="15363" name="矩形 24"/>
          <p:cNvSpPr>
            <a:spLocks noChangeArrowheads="1"/>
          </p:cNvSpPr>
          <p:nvPr/>
        </p:nvSpPr>
        <p:spPr bwMode="auto">
          <a:xfrm>
            <a:off x="1057275" y="565150"/>
            <a:ext cx="1079500"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50000"/>
              </a:lnSpc>
            </a:pPr>
            <a:r>
              <a:rPr lang="zh-CN" altLang="en-US" b="1">
                <a:solidFill>
                  <a:schemeClr val="bg1"/>
                </a:solidFill>
                <a:ea typeface="微软雅黑" panose="020B0503020204020204" pitchFamily="34" charset="-122"/>
                <a:sym typeface="Arial Unicode MS" pitchFamily="34" charset="-122"/>
              </a:rPr>
              <a:t>第一章</a:t>
            </a:r>
            <a:endParaRPr lang="zh-CN" altLang="en-US" b="1">
              <a:solidFill>
                <a:schemeClr val="bg1"/>
              </a:solidFill>
              <a:ea typeface="微软雅黑" panose="020B0503020204020204" pitchFamily="34" charset="-122"/>
              <a:sym typeface="Arial Unicode MS" pitchFamily="34" charset="-122"/>
            </a:endParaRPr>
          </a:p>
          <a:p>
            <a:pPr algn="ctr"/>
            <a:r>
              <a:rPr lang="zh-CN" altLang="en-US" sz="1400" b="1">
                <a:solidFill>
                  <a:schemeClr val="bg1"/>
                </a:solidFill>
                <a:ea typeface="微软雅黑" panose="020B0503020204020204" pitchFamily="34" charset="-122"/>
                <a:sym typeface="Arial Unicode MS" pitchFamily="34" charset="-122"/>
              </a:rPr>
              <a:t>正文</a:t>
            </a:r>
            <a:endParaRPr lang="zh-CN" altLang="en-US" sz="1400" b="1">
              <a:solidFill>
                <a:schemeClr val="bg1"/>
              </a:solidFill>
              <a:ea typeface="微软雅黑" panose="020B0503020204020204" pitchFamily="34" charset="-122"/>
              <a:sym typeface="Arial Unicode MS" pitchFamily="34" charset="-122"/>
            </a:endParaRPr>
          </a:p>
        </p:txBody>
      </p:sp>
      <p:sp>
        <p:nvSpPr>
          <p:cNvPr id="15364" name="矩形 8"/>
          <p:cNvSpPr>
            <a:spLocks noChangeArrowheads="1"/>
          </p:cNvSpPr>
          <p:nvPr/>
        </p:nvSpPr>
        <p:spPr bwMode="auto">
          <a:xfrm>
            <a:off x="4189413" y="692150"/>
            <a:ext cx="2268537" cy="369888"/>
          </a:xfrm>
          <a:prstGeom prst="rect">
            <a:avLst/>
          </a:prstGeom>
          <a:solidFill>
            <a:srgbClr val="00B0F0"/>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marL="1905" indent="-1905"/>
            <a:r>
              <a:rPr lang="en-US" altLang="zh-CN" b="1">
                <a:solidFill>
                  <a:schemeClr val="bg1"/>
                </a:solidFill>
                <a:latin typeface="Arial Unicode MS" pitchFamily="34" charset="-122"/>
                <a:ea typeface="Arial Unicode MS" pitchFamily="34" charset="-122"/>
                <a:cs typeface="Arial Unicode MS" pitchFamily="34" charset="-122"/>
                <a:sym typeface="Arial Unicode MS" pitchFamily="34" charset="-122"/>
              </a:rPr>
              <a:t>1.2 </a:t>
            </a:r>
            <a:r>
              <a:rPr lang="en-US" altLang="zh-CN" b="1">
                <a:solidFill>
                  <a:schemeClr val="bg1"/>
                </a:solidFill>
                <a:ea typeface="微软雅黑" panose="020B0503020204020204" pitchFamily="34" charset="-122"/>
                <a:sym typeface="Arial Unicode MS" pitchFamily="34" charset="-122"/>
              </a:rPr>
              <a:t> </a:t>
            </a:r>
            <a:r>
              <a:rPr lang="zh-CN" altLang="en-US" b="1">
                <a:solidFill>
                  <a:schemeClr val="bg1"/>
                </a:solidFill>
                <a:ea typeface="微软雅黑" panose="020B0503020204020204" pitchFamily="34" charset="-122"/>
                <a:sym typeface="Arial Unicode MS" pitchFamily="34" charset="-122"/>
              </a:rPr>
              <a:t>人力资源  </a:t>
            </a:r>
            <a:endParaRPr lang="zh-CN" altLang="en-US" sz="1400" b="1">
              <a:solidFill>
                <a:schemeClr val="bg1"/>
              </a:solidFill>
              <a:ea typeface="微软雅黑" panose="020B0503020204020204" pitchFamily="34" charset="-122"/>
              <a:sym typeface="Arial Unicode MS" pitchFamily="34" charset="-122"/>
            </a:endParaRPr>
          </a:p>
        </p:txBody>
      </p:sp>
      <p:sp>
        <p:nvSpPr>
          <p:cNvPr id="15365" name="TextBox 2"/>
          <p:cNvSpPr>
            <a:spLocks noChangeArrowheads="1"/>
          </p:cNvSpPr>
          <p:nvPr/>
        </p:nvSpPr>
        <p:spPr bwMode="auto">
          <a:xfrm>
            <a:off x="2281238" y="6308725"/>
            <a:ext cx="35290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人力资源的重要性</a:t>
            </a: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5366" name="Picture 2" descr="E:\ppt资料\执行技能\人力资源概论ppt用图\诺丁汉大学1.jpg"/>
          <p:cNvPicPr>
            <a:picLocks noChangeAspect="1" noChangeArrowheads="1"/>
          </p:cNvPicPr>
          <p:nvPr/>
        </p:nvPicPr>
        <p:blipFill>
          <a:blip r:embed="rId2" cstate="print">
            <a:extLst>
              <a:ext uri="{28A0092B-C50C-407E-A947-70E740481C1C}">
                <a14:useLocalDpi xmlns:a14="http://schemas.microsoft.com/office/drawing/2010/main" val="0"/>
              </a:ext>
            </a:extLst>
          </a:blip>
          <a:srcRect b="3287"/>
          <a:stretch>
            <a:fillRect/>
          </a:stretch>
        </p:blipFill>
        <p:spPr bwMode="auto">
          <a:xfrm>
            <a:off x="8618538" y="1693863"/>
            <a:ext cx="3130550" cy="404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7" name="矩形 11"/>
          <p:cNvSpPr>
            <a:spLocks noChangeArrowheads="1"/>
          </p:cNvSpPr>
          <p:nvPr/>
        </p:nvSpPr>
        <p:spPr bwMode="auto">
          <a:xfrm>
            <a:off x="2281238" y="1693863"/>
            <a:ext cx="6048375" cy="4040187"/>
          </a:xfrm>
          <a:prstGeom prst="rect">
            <a:avLst/>
          </a:prstGeom>
          <a:solidFill>
            <a:srgbClr val="FFFFFF"/>
          </a:solidFill>
          <a:ln w="25400">
            <a:solidFill>
              <a:srgbClr val="4BACC6"/>
            </a:solidFill>
            <a:bevel/>
          </a:ln>
        </p:spPr>
        <p:txBody>
          <a:bodyPr anchor="ctr"/>
          <a:lstStyle/>
          <a:p>
            <a:pPr algn="ctr"/>
            <a:endParaRPr lang="zh-CN" altLang="zh-CN">
              <a:solidFill>
                <a:srgbClr val="FFFFFF"/>
              </a:solidFill>
              <a:latin typeface="Calibri" panose="020F0502020204030204" pitchFamily="34" charset="0"/>
              <a:sym typeface="Calibri" panose="020F0502020204030204" pitchFamily="34" charset="0"/>
            </a:endParaRPr>
          </a:p>
        </p:txBody>
      </p:sp>
      <p:sp>
        <p:nvSpPr>
          <p:cNvPr id="15368" name="斜纹 12"/>
          <p:cNvSpPr>
            <a:spLocks noChangeArrowheads="1"/>
          </p:cNvSpPr>
          <p:nvPr/>
        </p:nvSpPr>
        <p:spPr bwMode="auto">
          <a:xfrm>
            <a:off x="2278063" y="1693863"/>
            <a:ext cx="1081087" cy="998537"/>
          </a:xfrm>
          <a:custGeom>
            <a:avLst/>
            <a:gdLst>
              <a:gd name="T0" fmla="*/ 0 w 1703"/>
              <a:gd name="T1" fmla="*/ 786 h 1572"/>
              <a:gd name="T2" fmla="*/ 851 w 1703"/>
              <a:gd name="T3" fmla="*/ 0 h 1572"/>
              <a:gd name="T4" fmla="*/ 1703 w 1703"/>
              <a:gd name="T5" fmla="*/ 0 h 1572"/>
              <a:gd name="T6" fmla="*/ 0 w 1703"/>
              <a:gd name="T7" fmla="*/ 1572 h 1572"/>
            </a:gdLst>
            <a:ahLst/>
            <a:cxnLst>
              <a:cxn ang="0">
                <a:pos x="T0" y="T1"/>
              </a:cxn>
              <a:cxn ang="0">
                <a:pos x="T2" y="T3"/>
              </a:cxn>
              <a:cxn ang="0">
                <a:pos x="T4" y="T5"/>
              </a:cxn>
              <a:cxn ang="0">
                <a:pos x="T6" y="T7"/>
              </a:cxn>
            </a:cxnLst>
            <a:rect l="0" t="0" r="r" b="b"/>
            <a:pathLst>
              <a:path w="1703" h="1572">
                <a:moveTo>
                  <a:pt x="0" y="786"/>
                </a:moveTo>
                <a:lnTo>
                  <a:pt x="851" y="0"/>
                </a:lnTo>
                <a:lnTo>
                  <a:pt x="1703" y="0"/>
                </a:lnTo>
                <a:lnTo>
                  <a:pt x="0" y="1572"/>
                </a:lnTo>
                <a:close/>
              </a:path>
            </a:pathLst>
          </a:custGeom>
          <a:solidFill>
            <a:srgbClr val="0066CC"/>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a:endParaRPr lang="zh-CN" altLang="zh-CN">
              <a:latin typeface="Calibri" panose="020F0502020204030204" pitchFamily="34" charset="0"/>
              <a:sym typeface="Calibri" panose="020F0502020204030204" pitchFamily="34" charset="0"/>
            </a:endParaRPr>
          </a:p>
        </p:txBody>
      </p:sp>
      <p:sp>
        <p:nvSpPr>
          <p:cNvPr id="15369" name="TextBox 2"/>
          <p:cNvSpPr>
            <a:spLocks noChangeArrowheads="1"/>
          </p:cNvSpPr>
          <p:nvPr/>
        </p:nvSpPr>
        <p:spPr bwMode="auto">
          <a:xfrm rot="-2634395">
            <a:off x="2338388" y="1871663"/>
            <a:ext cx="7191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案例</a:t>
            </a:r>
            <a:endParaRPr lang="zh-CN" altLang="en-US"/>
          </a:p>
        </p:txBody>
      </p:sp>
      <p:sp>
        <p:nvSpPr>
          <p:cNvPr id="15370" name="TextBox 6"/>
          <p:cNvSpPr>
            <a:spLocks noChangeArrowheads="1"/>
          </p:cNvSpPr>
          <p:nvPr/>
        </p:nvSpPr>
        <p:spPr bwMode="auto">
          <a:xfrm>
            <a:off x="4022725" y="2016125"/>
            <a:ext cx="35575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solidFill>
                  <a:srgbClr val="E36C09"/>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a:solidFill>
                  <a:srgbClr val="E36C09"/>
                </a:solidFill>
                <a:latin typeface="微软雅黑" panose="020B0503020204020204" pitchFamily="34" charset="-122"/>
                <a:ea typeface="微软雅黑" panose="020B0503020204020204" pitchFamily="34" charset="-122"/>
                <a:sym typeface="微软雅黑" panose="020B0503020204020204" pitchFamily="34" charset="-122"/>
              </a:rPr>
              <a:t>诺丁汉大学重视人才的案例</a:t>
            </a:r>
            <a:r>
              <a:rPr lang="en-US">
                <a:solidFill>
                  <a:srgbClr val="E36C09"/>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a:solidFill>
                <a:srgbClr val="E36C0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371" name="直接连接符 5"/>
          <p:cNvSpPr>
            <a:spLocks noChangeShapeType="1"/>
          </p:cNvSpPr>
          <p:nvPr/>
        </p:nvSpPr>
        <p:spPr bwMode="auto">
          <a:xfrm flipH="1">
            <a:off x="4225925" y="2438400"/>
            <a:ext cx="4103688" cy="0"/>
          </a:xfrm>
          <a:prstGeom prst="line">
            <a:avLst/>
          </a:prstGeom>
          <a:noFill/>
          <a:ln w="25400">
            <a:solidFill>
              <a:srgbClr val="4BACC6"/>
            </a:solidFill>
            <a:bevel/>
          </a:ln>
          <a:extLst>
            <a:ext uri="{909E8E84-426E-40DD-AFC4-6F175D3DCCD1}">
              <a14:hiddenFill xmlns:a14="http://schemas.microsoft.com/office/drawing/2010/main">
                <a:noFill/>
              </a14:hiddenFill>
            </a:ext>
          </a:extLst>
        </p:spPr>
        <p:txBody>
          <a:bodyPr/>
          <a:lstStyle/>
          <a:p>
            <a:endParaRPr lang="zh-CN" altLang="en-US"/>
          </a:p>
        </p:txBody>
      </p:sp>
      <p:sp>
        <p:nvSpPr>
          <p:cNvPr id="15372" name="矩形 3"/>
          <p:cNvSpPr>
            <a:spLocks noChangeArrowheads="1"/>
          </p:cNvSpPr>
          <p:nvPr/>
        </p:nvSpPr>
        <p:spPr bwMode="auto">
          <a:xfrm>
            <a:off x="2352675" y="2708275"/>
            <a:ext cx="5905500" cy="136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57200">
              <a:lnSpc>
                <a:spcPct val="129000"/>
              </a:lnSpc>
              <a:spcAft>
                <a:spcPts val="600"/>
              </a:spcAft>
            </a:pPr>
            <a:r>
              <a:rPr lang="zh-CN" altLang="en-US"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英国诺丁汉大学曾经得到过一笔意外之财。那是在一次学科评审中，因为工作出色，诺丁汉得到</a:t>
            </a:r>
            <a:r>
              <a:rPr lang="en-US"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1000</a:t>
            </a:r>
            <a:r>
              <a:rPr lang="zh-CN" altLang="en-US"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万英镑的奖金。学校开始讨论这笔钱的用途。最后作出这样一个决定：以</a:t>
            </a:r>
            <a:r>
              <a:rPr lang="en-US"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5</a:t>
            </a:r>
            <a:r>
              <a:rPr lang="zh-CN" altLang="en-US"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万英镑的年薪，从世界各地引进</a:t>
            </a:r>
            <a:r>
              <a:rPr lang="en-US"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名优秀人才。</a:t>
            </a:r>
            <a:endParaRPr lang="en-US"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373" name="矩形 3"/>
          <p:cNvSpPr>
            <a:spLocks noChangeArrowheads="1"/>
          </p:cNvSpPr>
          <p:nvPr/>
        </p:nvSpPr>
        <p:spPr bwMode="auto">
          <a:xfrm>
            <a:off x="2352675" y="4257675"/>
            <a:ext cx="5905500" cy="1331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57200">
              <a:lnSpc>
                <a:spcPct val="129000"/>
              </a:lnSpc>
              <a:spcAft>
                <a:spcPts val="600"/>
              </a:spcAft>
            </a:pPr>
            <a:r>
              <a:rPr lang="zh-CN" altLang="en-US"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结果可想而知。在接下来的几年里，诺丁汉大学实力大增，在不少领域的排名纷纷上升。一位中国大学校长感慨：“这笔钱如果到了中国高校手里，第一个用途很可能就是拿来盖楼，添置实验室。”</a:t>
            </a:r>
            <a:endParaRPr lang="zh-CN" altLang="en-US"/>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withEffect">
                                  <p:stCondLst>
                                    <p:cond delay="0"/>
                                  </p:stCondLst>
                                  <p:childTnLst>
                                    <p:set>
                                      <p:cBhvr>
                                        <p:cTn id="6" dur="1" fill="hold">
                                          <p:stCondLst>
                                            <p:cond delay="0"/>
                                          </p:stCondLst>
                                        </p:cTn>
                                        <p:tgtEl>
                                          <p:spTgt spid="15366"/>
                                        </p:tgtEl>
                                        <p:attrNameLst>
                                          <p:attrName>style.visibility</p:attrName>
                                        </p:attrNameLst>
                                      </p:cBhvr>
                                      <p:to>
                                        <p:strVal val="visible"/>
                                      </p:to>
                                    </p:set>
                                    <p:animEffect filter="box(in)">
                                      <p:cBhvr>
                                        <p:cTn id="7" dur="1000"/>
                                        <p:tgtEl>
                                          <p:spTgt spid="15366"/>
                                        </p:tgtEl>
                                      </p:cBhvr>
                                    </p:animEffect>
                                  </p:childTnLst>
                                </p:cTn>
                              </p:par>
                              <p:par>
                                <p:cTn id="8" presetID="4" presetClass="entr" presetSubtype="16" fill="hold" nodeType="withEffect">
                                  <p:stCondLst>
                                    <p:cond delay="0"/>
                                  </p:stCondLst>
                                  <p:childTnLst>
                                    <p:set>
                                      <p:cBhvr>
                                        <p:cTn id="9" dur="1" fill="hold">
                                          <p:stCondLst>
                                            <p:cond delay="0"/>
                                          </p:stCondLst>
                                        </p:cTn>
                                        <p:tgtEl>
                                          <p:spTgt spid="15368"/>
                                        </p:tgtEl>
                                        <p:attrNameLst>
                                          <p:attrName>style.visibility</p:attrName>
                                        </p:attrNameLst>
                                      </p:cBhvr>
                                      <p:to>
                                        <p:strVal val="visible"/>
                                      </p:to>
                                    </p:set>
                                    <p:animEffect filter="box(in)">
                                      <p:cBhvr>
                                        <p:cTn id="10" dur="1000"/>
                                        <p:tgtEl>
                                          <p:spTgt spid="15368"/>
                                        </p:tgtEl>
                                      </p:cBhvr>
                                    </p:animEffect>
                                  </p:childTnLst>
                                </p:cTn>
                              </p:par>
                              <p:par>
                                <p:cTn id="11" presetID="4" presetClass="entr" presetSubtype="16" fill="hold" grpId="0" nodeType="withEffect">
                                  <p:stCondLst>
                                    <p:cond delay="0"/>
                                  </p:stCondLst>
                                  <p:childTnLst>
                                    <p:set>
                                      <p:cBhvr>
                                        <p:cTn id="12" dur="1" fill="hold">
                                          <p:stCondLst>
                                            <p:cond delay="0"/>
                                          </p:stCondLst>
                                        </p:cTn>
                                        <p:tgtEl>
                                          <p:spTgt spid="15369"/>
                                        </p:tgtEl>
                                        <p:attrNameLst>
                                          <p:attrName>style.visibility</p:attrName>
                                        </p:attrNameLst>
                                      </p:cBhvr>
                                      <p:to>
                                        <p:strVal val="visible"/>
                                      </p:to>
                                    </p:set>
                                    <p:animEffect filter="box(in)">
                                      <p:cBhvr>
                                        <p:cTn id="13" dur="1000"/>
                                        <p:tgtEl>
                                          <p:spTgt spid="1536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5370"/>
                                        </p:tgtEl>
                                        <p:attrNameLst>
                                          <p:attrName>style.visibility</p:attrName>
                                        </p:attrNameLst>
                                      </p:cBhvr>
                                      <p:to>
                                        <p:strVal val="visible"/>
                                      </p:to>
                                    </p:set>
                                    <p:anim calcmode="lin" valueType="num">
                                      <p:cBhvr>
                                        <p:cTn id="16" dur="1000" fill="hold"/>
                                        <p:tgtEl>
                                          <p:spTgt spid="15370"/>
                                        </p:tgtEl>
                                        <p:attrNameLst>
                                          <p:attrName>ppt_w</p:attrName>
                                        </p:attrNameLst>
                                      </p:cBhvr>
                                      <p:tavLst>
                                        <p:tav tm="0">
                                          <p:val>
                                            <p:fltVal val="0"/>
                                          </p:val>
                                        </p:tav>
                                        <p:tav tm="100000">
                                          <p:val>
                                            <p:strVal val="#ppt_w"/>
                                          </p:val>
                                        </p:tav>
                                      </p:tavLst>
                                    </p:anim>
                                    <p:anim calcmode="lin" valueType="num">
                                      <p:cBhvr>
                                        <p:cTn id="17" dur="1000" fill="hold"/>
                                        <p:tgtEl>
                                          <p:spTgt spid="15370"/>
                                        </p:tgtEl>
                                        <p:attrNameLst>
                                          <p:attrName>ppt_h</p:attrName>
                                        </p:attrNameLst>
                                      </p:cBhvr>
                                      <p:tavLst>
                                        <p:tav tm="0">
                                          <p:val>
                                            <p:fltVal val="0"/>
                                          </p:val>
                                        </p:tav>
                                        <p:tav tm="100000">
                                          <p:val>
                                            <p:strVal val="#ppt_h"/>
                                          </p:val>
                                        </p:tav>
                                      </p:tavLst>
                                    </p:anim>
                                    <p:animEffect filter="fade">
                                      <p:cBhvr>
                                        <p:cTn id="18" dur="1000"/>
                                        <p:tgtEl>
                                          <p:spTgt spid="15370"/>
                                        </p:tgtEl>
                                      </p:cBhvr>
                                    </p:animEffect>
                                  </p:childTnLst>
                                </p:cTn>
                              </p:par>
                              <p:par>
                                <p:cTn id="19" presetID="2" presetClass="entr" presetSubtype="8" fill="hold" grpId="0" nodeType="withEffect">
                                  <p:stCondLst>
                                    <p:cond delay="0"/>
                                  </p:stCondLst>
                                  <p:childTnLst>
                                    <p:set>
                                      <p:cBhvr>
                                        <p:cTn id="20" dur="1" fill="hold">
                                          <p:stCondLst>
                                            <p:cond delay="0"/>
                                          </p:stCondLst>
                                        </p:cTn>
                                        <p:tgtEl>
                                          <p:spTgt spid="15372"/>
                                        </p:tgtEl>
                                        <p:attrNameLst>
                                          <p:attrName>style.visibility</p:attrName>
                                        </p:attrNameLst>
                                      </p:cBhvr>
                                      <p:to>
                                        <p:strVal val="visible"/>
                                      </p:to>
                                    </p:set>
                                    <p:anim calcmode="lin" valueType="num">
                                      <p:cBhvr>
                                        <p:cTn id="21" dur="500" fill="hold"/>
                                        <p:tgtEl>
                                          <p:spTgt spid="15372"/>
                                        </p:tgtEl>
                                        <p:attrNameLst>
                                          <p:attrName>ppt_x</p:attrName>
                                        </p:attrNameLst>
                                      </p:cBhvr>
                                      <p:tavLst>
                                        <p:tav tm="0">
                                          <p:val>
                                            <p:strVal val="0-#ppt_w/2"/>
                                          </p:val>
                                        </p:tav>
                                        <p:tav tm="100000">
                                          <p:val>
                                            <p:strVal val="#ppt_x"/>
                                          </p:val>
                                        </p:tav>
                                      </p:tavLst>
                                    </p:anim>
                                    <p:anim calcmode="lin" valueType="num">
                                      <p:cBhvr>
                                        <p:cTn id="22" dur="500" fill="hold"/>
                                        <p:tgtEl>
                                          <p:spTgt spid="15372"/>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0"/>
                                  </p:stCondLst>
                                  <p:childTnLst>
                                    <p:set>
                                      <p:cBhvr>
                                        <p:cTn id="24" dur="1" fill="hold">
                                          <p:stCondLst>
                                            <p:cond delay="0"/>
                                          </p:stCondLst>
                                        </p:cTn>
                                        <p:tgtEl>
                                          <p:spTgt spid="15373"/>
                                        </p:tgtEl>
                                        <p:attrNameLst>
                                          <p:attrName>style.visibility</p:attrName>
                                        </p:attrNameLst>
                                      </p:cBhvr>
                                      <p:to>
                                        <p:strVal val="visible"/>
                                      </p:to>
                                    </p:set>
                                    <p:anim calcmode="lin" valueType="num">
                                      <p:cBhvr>
                                        <p:cTn id="25" dur="500" fill="hold"/>
                                        <p:tgtEl>
                                          <p:spTgt spid="15373"/>
                                        </p:tgtEl>
                                        <p:attrNameLst>
                                          <p:attrName>ppt_x</p:attrName>
                                        </p:attrNameLst>
                                      </p:cBhvr>
                                      <p:tavLst>
                                        <p:tav tm="0">
                                          <p:val>
                                            <p:strVal val="1+#ppt_w/2"/>
                                          </p:val>
                                        </p:tav>
                                        <p:tav tm="100000">
                                          <p:val>
                                            <p:strVal val="#ppt_x"/>
                                          </p:val>
                                        </p:tav>
                                      </p:tavLst>
                                    </p:anim>
                                    <p:anim calcmode="lin" valueType="num">
                                      <p:cBhvr>
                                        <p:cTn id="26" dur="500" fill="hold"/>
                                        <p:tgtEl>
                                          <p:spTgt spid="1537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9" grpId="0" bldLvl="0"/>
      <p:bldP spid="15370" grpId="0" bldLvl="0"/>
      <p:bldP spid="15372" grpId="0" bldLvl="0"/>
      <p:bldP spid="15373" grpId="0" bldLvl="0"/>
    </p:bldLst>
  </p:timing>
</p:sld>
</file>

<file path=ppt/slides/slide14.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cstate="print"/>
          <a:srcRect/>
          <a:stretch>
            <a:fillRect/>
          </a:stretch>
        </a:blipFill>
        <a:effectLst/>
      </p:bgPr>
    </p:bg>
    <p:spTree>
      <p:nvGrpSpPr>
        <p:cNvPr id="1" name=""/>
        <p:cNvGrpSpPr/>
        <p:nvPr/>
      </p:nvGrpSpPr>
      <p:grpSpPr>
        <a:xfrm>
          <a:off x="0" y="0"/>
          <a:ext cx="0" cy="0"/>
          <a:chOff x="0" y="0"/>
          <a:chExt cx="0" cy="0"/>
        </a:xfrm>
      </p:grpSpPr>
      <p:sp>
        <p:nvSpPr>
          <p:cNvPr id="16386" name="TextBox 3"/>
          <p:cNvSpPr>
            <a:spLocks noChangeArrowheads="1"/>
          </p:cNvSpPr>
          <p:nvPr/>
        </p:nvSpPr>
        <p:spPr bwMode="auto">
          <a:xfrm>
            <a:off x="2281238" y="692150"/>
            <a:ext cx="24479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资源与人力资源</a:t>
            </a:r>
            <a:endParaRPr lang="zh-CN" altLang="en-US"/>
          </a:p>
        </p:txBody>
      </p:sp>
      <p:sp>
        <p:nvSpPr>
          <p:cNvPr id="16387" name="矩形 24"/>
          <p:cNvSpPr>
            <a:spLocks noChangeArrowheads="1"/>
          </p:cNvSpPr>
          <p:nvPr/>
        </p:nvSpPr>
        <p:spPr bwMode="auto">
          <a:xfrm>
            <a:off x="1057275" y="565150"/>
            <a:ext cx="1079500"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50000"/>
              </a:lnSpc>
            </a:pPr>
            <a:r>
              <a:rPr lang="zh-CN" altLang="en-US" b="1">
                <a:solidFill>
                  <a:schemeClr val="bg1"/>
                </a:solidFill>
                <a:ea typeface="微软雅黑" panose="020B0503020204020204" pitchFamily="34" charset="-122"/>
                <a:sym typeface="Arial Unicode MS" pitchFamily="34" charset="-122"/>
              </a:rPr>
              <a:t>第一章</a:t>
            </a:r>
            <a:endParaRPr lang="zh-CN" altLang="en-US" b="1">
              <a:solidFill>
                <a:schemeClr val="bg1"/>
              </a:solidFill>
              <a:ea typeface="微软雅黑" panose="020B0503020204020204" pitchFamily="34" charset="-122"/>
              <a:sym typeface="Arial Unicode MS" pitchFamily="34" charset="-122"/>
            </a:endParaRPr>
          </a:p>
          <a:p>
            <a:pPr algn="ctr"/>
            <a:r>
              <a:rPr lang="zh-CN" altLang="en-US" sz="1400" b="1">
                <a:solidFill>
                  <a:schemeClr val="bg1"/>
                </a:solidFill>
                <a:ea typeface="微软雅黑" panose="020B0503020204020204" pitchFamily="34" charset="-122"/>
                <a:sym typeface="Arial Unicode MS" pitchFamily="34" charset="-122"/>
              </a:rPr>
              <a:t>正文</a:t>
            </a:r>
            <a:endParaRPr lang="zh-CN" altLang="en-US" sz="1400" b="1">
              <a:solidFill>
                <a:schemeClr val="bg1"/>
              </a:solidFill>
              <a:ea typeface="微软雅黑" panose="020B0503020204020204" pitchFamily="34" charset="-122"/>
              <a:sym typeface="Arial Unicode MS" pitchFamily="34" charset="-122"/>
            </a:endParaRPr>
          </a:p>
        </p:txBody>
      </p:sp>
      <p:sp>
        <p:nvSpPr>
          <p:cNvPr id="16388" name="矩形 8"/>
          <p:cNvSpPr>
            <a:spLocks noChangeArrowheads="1"/>
          </p:cNvSpPr>
          <p:nvPr/>
        </p:nvSpPr>
        <p:spPr bwMode="auto">
          <a:xfrm>
            <a:off x="4189413" y="692150"/>
            <a:ext cx="2268537" cy="369888"/>
          </a:xfrm>
          <a:prstGeom prst="rect">
            <a:avLst/>
          </a:prstGeom>
          <a:solidFill>
            <a:srgbClr val="00B0F0"/>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marL="1905" indent="-1905"/>
            <a:r>
              <a:rPr lang="en-US" altLang="zh-CN" b="1">
                <a:solidFill>
                  <a:schemeClr val="bg1"/>
                </a:solidFill>
                <a:latin typeface="Arial Unicode MS" pitchFamily="34" charset="-122"/>
                <a:ea typeface="Arial Unicode MS" pitchFamily="34" charset="-122"/>
                <a:cs typeface="Arial Unicode MS" pitchFamily="34" charset="-122"/>
                <a:sym typeface="Arial Unicode MS" pitchFamily="34" charset="-122"/>
              </a:rPr>
              <a:t>1.2 </a:t>
            </a:r>
            <a:r>
              <a:rPr lang="en-US" altLang="zh-CN" b="1">
                <a:solidFill>
                  <a:schemeClr val="bg1"/>
                </a:solidFill>
                <a:ea typeface="微软雅黑" panose="020B0503020204020204" pitchFamily="34" charset="-122"/>
                <a:sym typeface="Arial Unicode MS" pitchFamily="34" charset="-122"/>
              </a:rPr>
              <a:t> </a:t>
            </a:r>
            <a:r>
              <a:rPr lang="zh-CN" altLang="en-US" b="1">
                <a:solidFill>
                  <a:schemeClr val="bg1"/>
                </a:solidFill>
                <a:ea typeface="微软雅黑" panose="020B0503020204020204" pitchFamily="34" charset="-122"/>
                <a:sym typeface="Arial Unicode MS" pitchFamily="34" charset="-122"/>
              </a:rPr>
              <a:t>人力资源  </a:t>
            </a:r>
            <a:endParaRPr lang="zh-CN" altLang="en-US" sz="1400" b="1">
              <a:solidFill>
                <a:schemeClr val="bg1"/>
              </a:solidFill>
              <a:ea typeface="微软雅黑" panose="020B0503020204020204" pitchFamily="34" charset="-122"/>
              <a:sym typeface="Arial Unicode MS" pitchFamily="34" charset="-122"/>
            </a:endParaRPr>
          </a:p>
        </p:txBody>
      </p:sp>
      <p:sp>
        <p:nvSpPr>
          <p:cNvPr id="16389" name="TextBox 2"/>
          <p:cNvSpPr>
            <a:spLocks noChangeArrowheads="1"/>
          </p:cNvSpPr>
          <p:nvPr/>
        </p:nvSpPr>
        <p:spPr bwMode="auto">
          <a:xfrm>
            <a:off x="2281238" y="6308725"/>
            <a:ext cx="35290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人力资源的重要性</a:t>
            </a: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390" name="矩形 3"/>
          <p:cNvSpPr>
            <a:spLocks noChangeArrowheads="1"/>
          </p:cNvSpPr>
          <p:nvPr/>
        </p:nvSpPr>
        <p:spPr bwMode="auto">
          <a:xfrm>
            <a:off x="6816725" y="4370388"/>
            <a:ext cx="5184775" cy="136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57200">
              <a:lnSpc>
                <a:spcPct val="129000"/>
              </a:lnSpc>
              <a:spcAft>
                <a:spcPts val="600"/>
              </a:spcAft>
            </a:pPr>
            <a:r>
              <a:rPr lang="zh-CN" altLang="en-US" sz="1600" b="1">
                <a:solidFill>
                  <a:srgbClr val="E36C09"/>
                </a:solidFill>
                <a:latin typeface="微软雅黑" panose="020B0503020204020204" pitchFamily="34" charset="-122"/>
                <a:ea typeface="微软雅黑" panose="020B0503020204020204" pitchFamily="34" charset="-122"/>
                <a:sym typeface="微软雅黑" panose="020B0503020204020204" pitchFamily="34" charset="-122"/>
              </a:rPr>
              <a:t>雇员是企业的第一客户也是最重要的客户！</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凡是成功的企业家，都是经营人的高手。所谓战略决定成败，谁来制订战略？谁来执行战略？肯定是人。而细节决定成败，如何落实、追踪细节？还要靠人。</a:t>
            </a:r>
            <a:endParaRPr lang="zh-CN" altLang="en-US"/>
          </a:p>
        </p:txBody>
      </p:sp>
      <p:pic>
        <p:nvPicPr>
          <p:cNvPr id="16391" name="图片 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57275" y="2066925"/>
            <a:ext cx="5400675" cy="3600450"/>
          </a:xfrm>
          <a:prstGeom prst="rect">
            <a:avLst/>
          </a:prstGeom>
          <a:noFill/>
          <a:ln w="9525">
            <a:solidFill>
              <a:schemeClr val="bg1"/>
            </a:solidFill>
            <a:bevel/>
          </a:ln>
          <a:extLst>
            <a:ext uri="{909E8E84-426E-40DD-AFC4-6F175D3DCCD1}">
              <a14:hiddenFill xmlns:a14="http://schemas.microsoft.com/office/drawing/2010/main">
                <a:solidFill>
                  <a:srgbClr val="FFFFFF"/>
                </a:solidFill>
              </a14:hiddenFill>
            </a:ext>
          </a:extLst>
        </p:spPr>
      </p:pic>
      <p:pic>
        <p:nvPicPr>
          <p:cNvPr id="16392" name="图片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16725" y="692150"/>
            <a:ext cx="5184775" cy="3241675"/>
          </a:xfrm>
          <a:prstGeom prst="rect">
            <a:avLst/>
          </a:prstGeom>
          <a:noFill/>
          <a:ln w="9525">
            <a:solidFill>
              <a:schemeClr val="bg1"/>
            </a:solidFill>
            <a:bevel/>
          </a:ln>
          <a:extLst>
            <a:ext uri="{909E8E84-426E-40DD-AFC4-6F175D3DCCD1}">
              <a14:hiddenFill xmlns:a14="http://schemas.microsoft.com/office/drawing/2010/main">
                <a:solidFill>
                  <a:srgbClr val="FFFFFF"/>
                </a:solidFill>
              </a14:hiddenFill>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16390"/>
                                        </p:tgtEl>
                                        <p:attrNameLst>
                                          <p:attrName>style.visibility</p:attrName>
                                        </p:attrNameLst>
                                      </p:cBhvr>
                                      <p:to>
                                        <p:strVal val="visible"/>
                                      </p:to>
                                    </p:set>
                                    <p:animScale>
                                      <p:cBhvr>
                                        <p:cTn id="7" dur="1000" decel="50000" fill="hold">
                                          <p:stCondLst>
                                            <p:cond delay="0"/>
                                          </p:stCondLst>
                                        </p:cTn>
                                        <p:tgtEl>
                                          <p:spTgt spid="1639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16390"/>
                                        </p:tgtEl>
                                        <p:attrNameLst>
                                          <p:attrName>ppt_x</p:attrName>
                                          <p:attrName>ppt_y</p:attrName>
                                        </p:attrNameLst>
                                      </p:cBhvr>
                                      <p:rCtr x="0" y="0"/>
                                    </p:animMotion>
                                    <p:animEffect filter="fade">
                                      <p:cBhvr>
                                        <p:cTn id="9" dur="1000"/>
                                        <p:tgtEl>
                                          <p:spTgt spid="163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0" grpId="0" bldLvl="0"/>
    </p:bldLst>
  </p:timing>
</p:sld>
</file>

<file path=ppt/slides/slide15.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7410" name="TextBox 3"/>
          <p:cNvSpPr>
            <a:spLocks noChangeArrowheads="1"/>
          </p:cNvSpPr>
          <p:nvPr/>
        </p:nvSpPr>
        <p:spPr bwMode="auto">
          <a:xfrm>
            <a:off x="2281238" y="692150"/>
            <a:ext cx="14509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过渡页</a:t>
            </a:r>
            <a:endParaRPr lang="zh-CN" altLang="en-US" b="1">
              <a:solidFill>
                <a:srgbClr val="262626"/>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411" name="矩形 24"/>
          <p:cNvSpPr>
            <a:spLocks noChangeArrowheads="1"/>
          </p:cNvSpPr>
          <p:nvPr/>
        </p:nvSpPr>
        <p:spPr bwMode="auto">
          <a:xfrm>
            <a:off x="1057275" y="704850"/>
            <a:ext cx="107950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1600" b="1">
                <a:solidFill>
                  <a:schemeClr val="bg1"/>
                </a:solidFill>
                <a:ea typeface="微软雅黑" panose="020B0503020204020204" pitchFamily="34" charset="-122"/>
                <a:sym typeface="Arial Unicode MS" pitchFamily="34" charset="-122"/>
              </a:rPr>
              <a:t>TRANSITION PAGE</a:t>
            </a:r>
            <a:endParaRPr lang="en-US" altLang="zh-CN" sz="1600" b="1">
              <a:solidFill>
                <a:schemeClr val="bg1"/>
              </a:solidFill>
              <a:ea typeface="微软雅黑" panose="020B0503020204020204" pitchFamily="34" charset="-122"/>
              <a:sym typeface="Arial Unicode MS" pitchFamily="34" charset="-122"/>
            </a:endParaRPr>
          </a:p>
        </p:txBody>
      </p:sp>
      <p:grpSp>
        <p:nvGrpSpPr>
          <p:cNvPr id="17412" name="Group 4"/>
          <p:cNvGrpSpPr/>
          <p:nvPr/>
        </p:nvGrpSpPr>
        <p:grpSpPr bwMode="auto">
          <a:xfrm>
            <a:off x="3489325" y="1689100"/>
            <a:ext cx="6911975" cy="1092200"/>
            <a:chOff x="0" y="0"/>
            <a:chExt cx="4354" cy="688"/>
          </a:xfrm>
        </p:grpSpPr>
        <p:sp>
          <p:nvSpPr>
            <p:cNvPr id="17413" name="Rectangle 5"/>
            <p:cNvSpPr>
              <a:spLocks noChangeArrowheads="1"/>
            </p:cNvSpPr>
            <p:nvPr/>
          </p:nvSpPr>
          <p:spPr bwMode="auto">
            <a:xfrm>
              <a:off x="0" y="54"/>
              <a:ext cx="4354" cy="453"/>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b="1" i="1">
                <a:solidFill>
                  <a:srgbClr val="000000"/>
                </a:solidFill>
                <a:ea typeface="华文细黑" pitchFamily="2" charset="-122"/>
                <a:sym typeface="Arial" panose="020B0604020202020204" pitchFamily="34" charset="0"/>
              </a:endParaRPr>
            </a:p>
          </p:txBody>
        </p:sp>
        <p:sp>
          <p:nvSpPr>
            <p:cNvPr id="17414" name="Rectangle 6"/>
            <p:cNvSpPr>
              <a:spLocks noChangeArrowheads="1"/>
            </p:cNvSpPr>
            <p:nvPr/>
          </p:nvSpPr>
          <p:spPr bwMode="auto">
            <a:xfrm>
              <a:off x="181" y="0"/>
              <a:ext cx="1497" cy="326"/>
            </a:xfrm>
            <a:prstGeom prst="rect">
              <a:avLst/>
            </a:prstGeom>
            <a:gradFill rotWithShape="1">
              <a:gsLst>
                <a:gs pos="0">
                  <a:srgbClr val="333399"/>
                </a:gs>
                <a:gs pos="100000">
                  <a:srgbClr val="BBE0E3"/>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b="1" i="1">
                <a:solidFill>
                  <a:srgbClr val="000000"/>
                </a:solidFill>
                <a:ea typeface="华文细黑" pitchFamily="2" charset="-122"/>
                <a:sym typeface="Arial" panose="020B0604020202020204" pitchFamily="34" charset="0"/>
              </a:endParaRPr>
            </a:p>
          </p:txBody>
        </p:sp>
        <p:sp>
          <p:nvSpPr>
            <p:cNvPr id="17415" name="AutoShape 9"/>
            <p:cNvSpPr>
              <a:spLocks noChangeArrowheads="1"/>
            </p:cNvSpPr>
            <p:nvPr/>
          </p:nvSpPr>
          <p:spPr bwMode="auto">
            <a:xfrm>
              <a:off x="0" y="507"/>
              <a:ext cx="4354" cy="181"/>
            </a:xfrm>
            <a:custGeom>
              <a:avLst/>
              <a:gdLst>
                <a:gd name="T0" fmla="*/ 0 w 21600"/>
                <a:gd name="T1" fmla="*/ 0 h 21600"/>
                <a:gd name="T2" fmla="*/ 1072 w 21600"/>
                <a:gd name="T3" fmla="*/ 21600 h 21600"/>
                <a:gd name="T4" fmla="*/ 20528 w 21600"/>
                <a:gd name="T5" fmla="*/ 21600 h 21600"/>
                <a:gd name="T6" fmla="*/ 21600 w 21600"/>
                <a:gd name="T7" fmla="*/ 0 h 21600"/>
                <a:gd name="T8" fmla="*/ 0 w 21600"/>
                <a:gd name="T9" fmla="*/ 0 h 21600"/>
              </a:gdLst>
              <a:ahLst/>
              <a:cxnLst>
                <a:cxn ang="0">
                  <a:pos x="T0" y="T1"/>
                </a:cxn>
                <a:cxn ang="0">
                  <a:pos x="T2" y="T3"/>
                </a:cxn>
                <a:cxn ang="0">
                  <a:pos x="T4" y="T5"/>
                </a:cxn>
                <a:cxn ang="0">
                  <a:pos x="T6" y="T7"/>
                </a:cxn>
                <a:cxn ang="0">
                  <a:pos x="T8" y="T9"/>
                </a:cxn>
              </a:cxnLst>
              <a:rect l="0" t="0" r="r" b="b"/>
              <a:pathLst>
                <a:path w="21600" h="21600">
                  <a:moveTo>
                    <a:pt x="0" y="0"/>
                  </a:moveTo>
                  <a:lnTo>
                    <a:pt x="1072" y="21600"/>
                  </a:lnTo>
                  <a:lnTo>
                    <a:pt x="20528" y="21600"/>
                  </a:lnTo>
                  <a:lnTo>
                    <a:pt x="21600" y="0"/>
                  </a:lnTo>
                  <a:lnTo>
                    <a:pt x="0" y="0"/>
                  </a:lnTo>
                  <a:close/>
                </a:path>
              </a:pathLst>
            </a:cu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b="1" i="1">
                <a:solidFill>
                  <a:srgbClr val="000000"/>
                </a:solidFill>
                <a:sym typeface="Arial" panose="020B0604020202020204" pitchFamily="34" charset="0"/>
              </a:endParaRPr>
            </a:p>
          </p:txBody>
        </p:sp>
        <p:sp>
          <p:nvSpPr>
            <p:cNvPr id="17416" name="AutoShape 10"/>
            <p:cNvSpPr>
              <a:spLocks noChangeArrowheads="1"/>
            </p:cNvSpPr>
            <p:nvPr/>
          </p:nvSpPr>
          <p:spPr bwMode="auto">
            <a:xfrm>
              <a:off x="181" y="320"/>
              <a:ext cx="1497" cy="181"/>
            </a:xfrm>
            <a:custGeom>
              <a:avLst/>
              <a:gdLst>
                <a:gd name="T0" fmla="*/ 0 w 21600"/>
                <a:gd name="T1" fmla="*/ 0 h 21600"/>
                <a:gd name="T2" fmla="*/ 1072 w 21600"/>
                <a:gd name="T3" fmla="*/ 21600 h 21600"/>
                <a:gd name="T4" fmla="*/ 20528 w 21600"/>
                <a:gd name="T5" fmla="*/ 21600 h 21600"/>
                <a:gd name="T6" fmla="*/ 21600 w 21600"/>
                <a:gd name="T7" fmla="*/ 0 h 21600"/>
                <a:gd name="T8" fmla="*/ 0 w 21600"/>
                <a:gd name="T9" fmla="*/ 0 h 21600"/>
              </a:gdLst>
              <a:ahLst/>
              <a:cxnLst>
                <a:cxn ang="0">
                  <a:pos x="T0" y="T1"/>
                </a:cxn>
                <a:cxn ang="0">
                  <a:pos x="T2" y="T3"/>
                </a:cxn>
                <a:cxn ang="0">
                  <a:pos x="T4" y="T5"/>
                </a:cxn>
                <a:cxn ang="0">
                  <a:pos x="T6" y="T7"/>
                </a:cxn>
                <a:cxn ang="0">
                  <a:pos x="T8" y="T9"/>
                </a:cxn>
              </a:cxnLst>
              <a:rect l="0" t="0" r="r" b="b"/>
              <a:pathLst>
                <a:path w="21600" h="21600">
                  <a:moveTo>
                    <a:pt x="0" y="0"/>
                  </a:moveTo>
                  <a:lnTo>
                    <a:pt x="1072" y="21600"/>
                  </a:lnTo>
                  <a:lnTo>
                    <a:pt x="20528" y="21600"/>
                  </a:lnTo>
                  <a:lnTo>
                    <a:pt x="21600" y="0"/>
                  </a:lnTo>
                  <a:lnTo>
                    <a:pt x="0" y="0"/>
                  </a:lnTo>
                  <a:close/>
                </a:path>
              </a:pathLst>
            </a:custGeom>
            <a:gradFill rotWithShape="1">
              <a:gsLst>
                <a:gs pos="0">
                  <a:srgbClr val="BBE0E3"/>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b="1" i="1">
                <a:solidFill>
                  <a:srgbClr val="000000"/>
                </a:solidFill>
                <a:sym typeface="Arial" panose="020B0604020202020204" pitchFamily="34" charset="0"/>
              </a:endParaRPr>
            </a:p>
          </p:txBody>
        </p:sp>
      </p:grpSp>
      <p:grpSp>
        <p:nvGrpSpPr>
          <p:cNvPr id="17417" name="Group 11"/>
          <p:cNvGrpSpPr/>
          <p:nvPr/>
        </p:nvGrpSpPr>
        <p:grpSpPr bwMode="auto">
          <a:xfrm>
            <a:off x="2209800" y="2752725"/>
            <a:ext cx="6911975" cy="1092200"/>
            <a:chOff x="0" y="0"/>
            <a:chExt cx="4354" cy="688"/>
          </a:xfrm>
        </p:grpSpPr>
        <p:sp>
          <p:nvSpPr>
            <p:cNvPr id="17418" name="Rectangle 12"/>
            <p:cNvSpPr>
              <a:spLocks noChangeArrowheads="1"/>
            </p:cNvSpPr>
            <p:nvPr/>
          </p:nvSpPr>
          <p:spPr bwMode="auto">
            <a:xfrm>
              <a:off x="0" y="54"/>
              <a:ext cx="4354" cy="453"/>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b="1" i="1">
                <a:solidFill>
                  <a:srgbClr val="000000"/>
                </a:solidFill>
                <a:ea typeface="华文细黑" pitchFamily="2" charset="-122"/>
                <a:sym typeface="Arial" panose="020B0604020202020204" pitchFamily="34" charset="0"/>
              </a:endParaRPr>
            </a:p>
          </p:txBody>
        </p:sp>
        <p:sp>
          <p:nvSpPr>
            <p:cNvPr id="17419" name="Rectangle 13"/>
            <p:cNvSpPr>
              <a:spLocks noChangeArrowheads="1"/>
            </p:cNvSpPr>
            <p:nvPr/>
          </p:nvSpPr>
          <p:spPr bwMode="auto">
            <a:xfrm>
              <a:off x="181" y="0"/>
              <a:ext cx="1497" cy="326"/>
            </a:xfrm>
            <a:prstGeom prst="rect">
              <a:avLst/>
            </a:prstGeom>
            <a:solidFill>
              <a:srgbClr val="0066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b="1" i="1">
                <a:solidFill>
                  <a:srgbClr val="000000"/>
                </a:solidFill>
                <a:ea typeface="华文细黑" pitchFamily="2" charset="-122"/>
                <a:sym typeface="Arial" panose="020B0604020202020204" pitchFamily="34" charset="0"/>
              </a:endParaRPr>
            </a:p>
          </p:txBody>
        </p:sp>
        <p:sp>
          <p:nvSpPr>
            <p:cNvPr id="17420" name="AutoShape 16"/>
            <p:cNvSpPr>
              <a:spLocks noChangeArrowheads="1"/>
            </p:cNvSpPr>
            <p:nvPr/>
          </p:nvSpPr>
          <p:spPr bwMode="auto">
            <a:xfrm>
              <a:off x="0" y="507"/>
              <a:ext cx="4354" cy="181"/>
            </a:xfrm>
            <a:custGeom>
              <a:avLst/>
              <a:gdLst>
                <a:gd name="T0" fmla="*/ 0 w 21600"/>
                <a:gd name="T1" fmla="*/ 0 h 21600"/>
                <a:gd name="T2" fmla="*/ 1072 w 21600"/>
                <a:gd name="T3" fmla="*/ 21600 h 21600"/>
                <a:gd name="T4" fmla="*/ 20528 w 21600"/>
                <a:gd name="T5" fmla="*/ 21600 h 21600"/>
                <a:gd name="T6" fmla="*/ 21600 w 21600"/>
                <a:gd name="T7" fmla="*/ 0 h 21600"/>
                <a:gd name="T8" fmla="*/ 0 w 21600"/>
                <a:gd name="T9" fmla="*/ 0 h 21600"/>
              </a:gdLst>
              <a:ahLst/>
              <a:cxnLst>
                <a:cxn ang="0">
                  <a:pos x="T0" y="T1"/>
                </a:cxn>
                <a:cxn ang="0">
                  <a:pos x="T2" y="T3"/>
                </a:cxn>
                <a:cxn ang="0">
                  <a:pos x="T4" y="T5"/>
                </a:cxn>
                <a:cxn ang="0">
                  <a:pos x="T6" y="T7"/>
                </a:cxn>
                <a:cxn ang="0">
                  <a:pos x="T8" y="T9"/>
                </a:cxn>
              </a:cxnLst>
              <a:rect l="0" t="0" r="r" b="b"/>
              <a:pathLst>
                <a:path w="21600" h="21600">
                  <a:moveTo>
                    <a:pt x="0" y="0"/>
                  </a:moveTo>
                  <a:lnTo>
                    <a:pt x="1072" y="21600"/>
                  </a:lnTo>
                  <a:lnTo>
                    <a:pt x="20528" y="21600"/>
                  </a:lnTo>
                  <a:lnTo>
                    <a:pt x="21600" y="0"/>
                  </a:lnTo>
                  <a:lnTo>
                    <a:pt x="0" y="0"/>
                  </a:lnTo>
                  <a:close/>
                </a:path>
              </a:pathLst>
            </a:cu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b="1" i="1">
                <a:solidFill>
                  <a:srgbClr val="000000"/>
                </a:solidFill>
                <a:sym typeface="Arial" panose="020B0604020202020204" pitchFamily="34" charset="0"/>
              </a:endParaRPr>
            </a:p>
          </p:txBody>
        </p:sp>
        <p:sp>
          <p:nvSpPr>
            <p:cNvPr id="17421" name="AutoShape 17"/>
            <p:cNvSpPr>
              <a:spLocks noChangeArrowheads="1"/>
            </p:cNvSpPr>
            <p:nvPr/>
          </p:nvSpPr>
          <p:spPr bwMode="auto">
            <a:xfrm>
              <a:off x="181" y="320"/>
              <a:ext cx="1497" cy="181"/>
            </a:xfrm>
            <a:custGeom>
              <a:avLst/>
              <a:gdLst>
                <a:gd name="T0" fmla="*/ 0 w 21600"/>
                <a:gd name="T1" fmla="*/ 0 h 21600"/>
                <a:gd name="T2" fmla="*/ 1072 w 21600"/>
                <a:gd name="T3" fmla="*/ 21600 h 21600"/>
                <a:gd name="T4" fmla="*/ 20528 w 21600"/>
                <a:gd name="T5" fmla="*/ 21600 h 21600"/>
                <a:gd name="T6" fmla="*/ 21600 w 21600"/>
                <a:gd name="T7" fmla="*/ 0 h 21600"/>
                <a:gd name="T8" fmla="*/ 0 w 21600"/>
                <a:gd name="T9" fmla="*/ 0 h 21600"/>
              </a:gdLst>
              <a:ahLst/>
              <a:cxnLst>
                <a:cxn ang="0">
                  <a:pos x="T0" y="T1"/>
                </a:cxn>
                <a:cxn ang="0">
                  <a:pos x="T2" y="T3"/>
                </a:cxn>
                <a:cxn ang="0">
                  <a:pos x="T4" y="T5"/>
                </a:cxn>
                <a:cxn ang="0">
                  <a:pos x="T6" y="T7"/>
                </a:cxn>
                <a:cxn ang="0">
                  <a:pos x="T8" y="T9"/>
                </a:cxn>
              </a:cxnLst>
              <a:rect l="0" t="0" r="r" b="b"/>
              <a:pathLst>
                <a:path w="21600" h="21600">
                  <a:moveTo>
                    <a:pt x="0" y="0"/>
                  </a:moveTo>
                  <a:lnTo>
                    <a:pt x="1072" y="21600"/>
                  </a:lnTo>
                  <a:lnTo>
                    <a:pt x="20528" y="21600"/>
                  </a:lnTo>
                  <a:lnTo>
                    <a:pt x="21600" y="0"/>
                  </a:lnTo>
                  <a:lnTo>
                    <a:pt x="0" y="0"/>
                  </a:lnTo>
                  <a:close/>
                </a:path>
              </a:pathLst>
            </a:custGeom>
            <a:gradFill rotWithShape="1">
              <a:gsLst>
                <a:gs pos="0">
                  <a:srgbClr val="BBE0E3"/>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b="1" i="1">
                <a:solidFill>
                  <a:srgbClr val="000000"/>
                </a:solidFill>
                <a:sym typeface="Arial" panose="020B0604020202020204" pitchFamily="34" charset="0"/>
              </a:endParaRPr>
            </a:p>
          </p:txBody>
        </p:sp>
      </p:grpSp>
      <p:grpSp>
        <p:nvGrpSpPr>
          <p:cNvPr id="17422" name="Group 18"/>
          <p:cNvGrpSpPr/>
          <p:nvPr/>
        </p:nvGrpSpPr>
        <p:grpSpPr bwMode="auto">
          <a:xfrm>
            <a:off x="3489325" y="3790950"/>
            <a:ext cx="6911975" cy="1092200"/>
            <a:chOff x="0" y="0"/>
            <a:chExt cx="4354" cy="688"/>
          </a:xfrm>
        </p:grpSpPr>
        <p:sp>
          <p:nvSpPr>
            <p:cNvPr id="17423" name="Rectangle 19"/>
            <p:cNvSpPr>
              <a:spLocks noChangeArrowheads="1"/>
            </p:cNvSpPr>
            <p:nvPr/>
          </p:nvSpPr>
          <p:spPr bwMode="auto">
            <a:xfrm>
              <a:off x="0" y="54"/>
              <a:ext cx="4354" cy="453"/>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b="1" i="1">
                <a:solidFill>
                  <a:srgbClr val="000000"/>
                </a:solidFill>
                <a:ea typeface="华文细黑" pitchFamily="2" charset="-122"/>
                <a:sym typeface="Arial" panose="020B0604020202020204" pitchFamily="34" charset="0"/>
              </a:endParaRPr>
            </a:p>
          </p:txBody>
        </p:sp>
        <p:sp>
          <p:nvSpPr>
            <p:cNvPr id="17424" name="Rectangle 20"/>
            <p:cNvSpPr>
              <a:spLocks noChangeArrowheads="1"/>
            </p:cNvSpPr>
            <p:nvPr/>
          </p:nvSpPr>
          <p:spPr bwMode="auto">
            <a:xfrm>
              <a:off x="181" y="0"/>
              <a:ext cx="1497" cy="326"/>
            </a:xfrm>
            <a:prstGeom prst="rect">
              <a:avLst/>
            </a:prstGeom>
            <a:gradFill rotWithShape="1">
              <a:gsLst>
                <a:gs pos="0">
                  <a:srgbClr val="333399"/>
                </a:gs>
                <a:gs pos="100000">
                  <a:srgbClr val="BBE0E3"/>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b="1" i="1">
                <a:solidFill>
                  <a:srgbClr val="000000"/>
                </a:solidFill>
                <a:ea typeface="华文细黑" pitchFamily="2" charset="-122"/>
                <a:sym typeface="Arial" panose="020B0604020202020204" pitchFamily="34" charset="0"/>
              </a:endParaRPr>
            </a:p>
          </p:txBody>
        </p:sp>
        <p:sp>
          <p:nvSpPr>
            <p:cNvPr id="17425" name="AutoShape 23"/>
            <p:cNvSpPr>
              <a:spLocks noChangeArrowheads="1"/>
            </p:cNvSpPr>
            <p:nvPr/>
          </p:nvSpPr>
          <p:spPr bwMode="auto">
            <a:xfrm>
              <a:off x="0" y="507"/>
              <a:ext cx="4354" cy="181"/>
            </a:xfrm>
            <a:custGeom>
              <a:avLst/>
              <a:gdLst>
                <a:gd name="T0" fmla="*/ 0 w 21600"/>
                <a:gd name="T1" fmla="*/ 0 h 21600"/>
                <a:gd name="T2" fmla="*/ 1072 w 21600"/>
                <a:gd name="T3" fmla="*/ 21600 h 21600"/>
                <a:gd name="T4" fmla="*/ 20528 w 21600"/>
                <a:gd name="T5" fmla="*/ 21600 h 21600"/>
                <a:gd name="T6" fmla="*/ 21600 w 21600"/>
                <a:gd name="T7" fmla="*/ 0 h 21600"/>
                <a:gd name="T8" fmla="*/ 0 w 21600"/>
                <a:gd name="T9" fmla="*/ 0 h 21600"/>
              </a:gdLst>
              <a:ahLst/>
              <a:cxnLst>
                <a:cxn ang="0">
                  <a:pos x="T0" y="T1"/>
                </a:cxn>
                <a:cxn ang="0">
                  <a:pos x="T2" y="T3"/>
                </a:cxn>
                <a:cxn ang="0">
                  <a:pos x="T4" y="T5"/>
                </a:cxn>
                <a:cxn ang="0">
                  <a:pos x="T6" y="T7"/>
                </a:cxn>
                <a:cxn ang="0">
                  <a:pos x="T8" y="T9"/>
                </a:cxn>
              </a:cxnLst>
              <a:rect l="0" t="0" r="r" b="b"/>
              <a:pathLst>
                <a:path w="21600" h="21600">
                  <a:moveTo>
                    <a:pt x="0" y="0"/>
                  </a:moveTo>
                  <a:lnTo>
                    <a:pt x="1072" y="21600"/>
                  </a:lnTo>
                  <a:lnTo>
                    <a:pt x="20528" y="21600"/>
                  </a:lnTo>
                  <a:lnTo>
                    <a:pt x="21600" y="0"/>
                  </a:lnTo>
                  <a:lnTo>
                    <a:pt x="0" y="0"/>
                  </a:lnTo>
                  <a:close/>
                </a:path>
              </a:pathLst>
            </a:cu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b="1" i="1">
                <a:solidFill>
                  <a:srgbClr val="000000"/>
                </a:solidFill>
                <a:sym typeface="Arial" panose="020B0604020202020204" pitchFamily="34" charset="0"/>
              </a:endParaRPr>
            </a:p>
          </p:txBody>
        </p:sp>
        <p:sp>
          <p:nvSpPr>
            <p:cNvPr id="17426" name="AutoShape 24"/>
            <p:cNvSpPr>
              <a:spLocks noChangeArrowheads="1"/>
            </p:cNvSpPr>
            <p:nvPr/>
          </p:nvSpPr>
          <p:spPr bwMode="auto">
            <a:xfrm>
              <a:off x="181" y="320"/>
              <a:ext cx="1497" cy="181"/>
            </a:xfrm>
            <a:custGeom>
              <a:avLst/>
              <a:gdLst>
                <a:gd name="T0" fmla="*/ 0 w 21600"/>
                <a:gd name="T1" fmla="*/ 0 h 21600"/>
                <a:gd name="T2" fmla="*/ 1072 w 21600"/>
                <a:gd name="T3" fmla="*/ 21600 h 21600"/>
                <a:gd name="T4" fmla="*/ 20528 w 21600"/>
                <a:gd name="T5" fmla="*/ 21600 h 21600"/>
                <a:gd name="T6" fmla="*/ 21600 w 21600"/>
                <a:gd name="T7" fmla="*/ 0 h 21600"/>
                <a:gd name="T8" fmla="*/ 0 w 21600"/>
                <a:gd name="T9" fmla="*/ 0 h 21600"/>
              </a:gdLst>
              <a:ahLst/>
              <a:cxnLst>
                <a:cxn ang="0">
                  <a:pos x="T0" y="T1"/>
                </a:cxn>
                <a:cxn ang="0">
                  <a:pos x="T2" y="T3"/>
                </a:cxn>
                <a:cxn ang="0">
                  <a:pos x="T4" y="T5"/>
                </a:cxn>
                <a:cxn ang="0">
                  <a:pos x="T6" y="T7"/>
                </a:cxn>
                <a:cxn ang="0">
                  <a:pos x="T8" y="T9"/>
                </a:cxn>
              </a:cxnLst>
              <a:rect l="0" t="0" r="r" b="b"/>
              <a:pathLst>
                <a:path w="21600" h="21600">
                  <a:moveTo>
                    <a:pt x="0" y="0"/>
                  </a:moveTo>
                  <a:lnTo>
                    <a:pt x="1072" y="21600"/>
                  </a:lnTo>
                  <a:lnTo>
                    <a:pt x="20528" y="21600"/>
                  </a:lnTo>
                  <a:lnTo>
                    <a:pt x="21600" y="0"/>
                  </a:lnTo>
                  <a:lnTo>
                    <a:pt x="0" y="0"/>
                  </a:lnTo>
                  <a:close/>
                </a:path>
              </a:pathLst>
            </a:custGeom>
            <a:gradFill rotWithShape="1">
              <a:gsLst>
                <a:gs pos="0">
                  <a:srgbClr val="BBE0E3"/>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b="1" i="1">
                <a:solidFill>
                  <a:srgbClr val="000000"/>
                </a:solidFill>
                <a:sym typeface="Arial" panose="020B0604020202020204" pitchFamily="34" charset="0"/>
              </a:endParaRPr>
            </a:p>
          </p:txBody>
        </p:sp>
      </p:grpSp>
      <p:grpSp>
        <p:nvGrpSpPr>
          <p:cNvPr id="17427" name="Group 25"/>
          <p:cNvGrpSpPr/>
          <p:nvPr/>
        </p:nvGrpSpPr>
        <p:grpSpPr bwMode="auto">
          <a:xfrm>
            <a:off x="3489325" y="4857750"/>
            <a:ext cx="6911975" cy="1092200"/>
            <a:chOff x="0" y="0"/>
            <a:chExt cx="4354" cy="688"/>
          </a:xfrm>
        </p:grpSpPr>
        <p:sp>
          <p:nvSpPr>
            <p:cNvPr id="17428" name="Rectangle 26"/>
            <p:cNvSpPr>
              <a:spLocks noChangeArrowheads="1"/>
            </p:cNvSpPr>
            <p:nvPr/>
          </p:nvSpPr>
          <p:spPr bwMode="auto">
            <a:xfrm>
              <a:off x="0" y="54"/>
              <a:ext cx="4354" cy="453"/>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b="1" i="1">
                <a:solidFill>
                  <a:srgbClr val="000000"/>
                </a:solidFill>
                <a:ea typeface="华文细黑" pitchFamily="2" charset="-122"/>
                <a:sym typeface="Arial" panose="020B0604020202020204" pitchFamily="34" charset="0"/>
              </a:endParaRPr>
            </a:p>
          </p:txBody>
        </p:sp>
        <p:sp>
          <p:nvSpPr>
            <p:cNvPr id="17429" name="Rectangle 27"/>
            <p:cNvSpPr>
              <a:spLocks noChangeArrowheads="1"/>
            </p:cNvSpPr>
            <p:nvPr/>
          </p:nvSpPr>
          <p:spPr bwMode="auto">
            <a:xfrm>
              <a:off x="181" y="0"/>
              <a:ext cx="1497" cy="326"/>
            </a:xfrm>
            <a:prstGeom prst="rect">
              <a:avLst/>
            </a:prstGeom>
            <a:gradFill rotWithShape="1">
              <a:gsLst>
                <a:gs pos="0">
                  <a:srgbClr val="333399"/>
                </a:gs>
                <a:gs pos="100000">
                  <a:srgbClr val="BBE0E3"/>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b="1" i="1">
                <a:solidFill>
                  <a:srgbClr val="000000"/>
                </a:solidFill>
                <a:ea typeface="华文细黑" pitchFamily="2" charset="-122"/>
                <a:sym typeface="Arial" panose="020B0604020202020204" pitchFamily="34" charset="0"/>
              </a:endParaRPr>
            </a:p>
          </p:txBody>
        </p:sp>
        <p:sp>
          <p:nvSpPr>
            <p:cNvPr id="17430" name="AutoShape 30"/>
            <p:cNvSpPr>
              <a:spLocks noChangeArrowheads="1"/>
            </p:cNvSpPr>
            <p:nvPr/>
          </p:nvSpPr>
          <p:spPr bwMode="auto">
            <a:xfrm>
              <a:off x="0" y="507"/>
              <a:ext cx="4354" cy="181"/>
            </a:xfrm>
            <a:custGeom>
              <a:avLst/>
              <a:gdLst>
                <a:gd name="T0" fmla="*/ 0 w 21600"/>
                <a:gd name="T1" fmla="*/ 0 h 21600"/>
                <a:gd name="T2" fmla="*/ 1072 w 21600"/>
                <a:gd name="T3" fmla="*/ 21600 h 21600"/>
                <a:gd name="T4" fmla="*/ 20528 w 21600"/>
                <a:gd name="T5" fmla="*/ 21600 h 21600"/>
                <a:gd name="T6" fmla="*/ 21600 w 21600"/>
                <a:gd name="T7" fmla="*/ 0 h 21600"/>
                <a:gd name="T8" fmla="*/ 0 w 21600"/>
                <a:gd name="T9" fmla="*/ 0 h 21600"/>
              </a:gdLst>
              <a:ahLst/>
              <a:cxnLst>
                <a:cxn ang="0">
                  <a:pos x="T0" y="T1"/>
                </a:cxn>
                <a:cxn ang="0">
                  <a:pos x="T2" y="T3"/>
                </a:cxn>
                <a:cxn ang="0">
                  <a:pos x="T4" y="T5"/>
                </a:cxn>
                <a:cxn ang="0">
                  <a:pos x="T6" y="T7"/>
                </a:cxn>
                <a:cxn ang="0">
                  <a:pos x="T8" y="T9"/>
                </a:cxn>
              </a:cxnLst>
              <a:rect l="0" t="0" r="r" b="b"/>
              <a:pathLst>
                <a:path w="21600" h="21600">
                  <a:moveTo>
                    <a:pt x="0" y="0"/>
                  </a:moveTo>
                  <a:lnTo>
                    <a:pt x="1072" y="21600"/>
                  </a:lnTo>
                  <a:lnTo>
                    <a:pt x="20528" y="21600"/>
                  </a:lnTo>
                  <a:lnTo>
                    <a:pt x="21600" y="0"/>
                  </a:lnTo>
                  <a:lnTo>
                    <a:pt x="0" y="0"/>
                  </a:lnTo>
                  <a:close/>
                </a:path>
              </a:pathLst>
            </a:cu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b="1" i="1">
                <a:solidFill>
                  <a:srgbClr val="000000"/>
                </a:solidFill>
                <a:sym typeface="Arial" panose="020B0604020202020204" pitchFamily="34" charset="0"/>
              </a:endParaRPr>
            </a:p>
          </p:txBody>
        </p:sp>
        <p:sp>
          <p:nvSpPr>
            <p:cNvPr id="17431" name="AutoShape 31"/>
            <p:cNvSpPr>
              <a:spLocks noChangeArrowheads="1"/>
            </p:cNvSpPr>
            <p:nvPr/>
          </p:nvSpPr>
          <p:spPr bwMode="auto">
            <a:xfrm>
              <a:off x="181" y="320"/>
              <a:ext cx="1497" cy="181"/>
            </a:xfrm>
            <a:custGeom>
              <a:avLst/>
              <a:gdLst>
                <a:gd name="T0" fmla="*/ 0 w 21600"/>
                <a:gd name="T1" fmla="*/ 0 h 21600"/>
                <a:gd name="T2" fmla="*/ 1072 w 21600"/>
                <a:gd name="T3" fmla="*/ 21600 h 21600"/>
                <a:gd name="T4" fmla="*/ 20528 w 21600"/>
                <a:gd name="T5" fmla="*/ 21600 h 21600"/>
                <a:gd name="T6" fmla="*/ 21600 w 21600"/>
                <a:gd name="T7" fmla="*/ 0 h 21600"/>
                <a:gd name="T8" fmla="*/ 0 w 21600"/>
                <a:gd name="T9" fmla="*/ 0 h 21600"/>
              </a:gdLst>
              <a:ahLst/>
              <a:cxnLst>
                <a:cxn ang="0">
                  <a:pos x="T0" y="T1"/>
                </a:cxn>
                <a:cxn ang="0">
                  <a:pos x="T2" y="T3"/>
                </a:cxn>
                <a:cxn ang="0">
                  <a:pos x="T4" y="T5"/>
                </a:cxn>
                <a:cxn ang="0">
                  <a:pos x="T6" y="T7"/>
                </a:cxn>
                <a:cxn ang="0">
                  <a:pos x="T8" y="T9"/>
                </a:cxn>
              </a:cxnLst>
              <a:rect l="0" t="0" r="r" b="b"/>
              <a:pathLst>
                <a:path w="21600" h="21600">
                  <a:moveTo>
                    <a:pt x="0" y="0"/>
                  </a:moveTo>
                  <a:lnTo>
                    <a:pt x="1072" y="21600"/>
                  </a:lnTo>
                  <a:lnTo>
                    <a:pt x="20528" y="21600"/>
                  </a:lnTo>
                  <a:lnTo>
                    <a:pt x="21600" y="0"/>
                  </a:lnTo>
                  <a:lnTo>
                    <a:pt x="0" y="0"/>
                  </a:lnTo>
                  <a:close/>
                </a:path>
              </a:pathLst>
            </a:custGeom>
            <a:gradFill rotWithShape="1">
              <a:gsLst>
                <a:gs pos="0">
                  <a:srgbClr val="BBE0E3"/>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b="1" i="1">
                <a:solidFill>
                  <a:srgbClr val="000000"/>
                </a:solidFill>
                <a:sym typeface="Arial" panose="020B0604020202020204" pitchFamily="34" charset="0"/>
              </a:endParaRPr>
            </a:p>
          </p:txBody>
        </p:sp>
      </p:grpSp>
      <p:sp>
        <p:nvSpPr>
          <p:cNvPr id="17432" name="TextBox 1"/>
          <p:cNvSpPr>
            <a:spLocks noChangeArrowheads="1"/>
          </p:cNvSpPr>
          <p:nvPr/>
        </p:nvSpPr>
        <p:spPr bwMode="auto">
          <a:xfrm>
            <a:off x="4181475" y="1682750"/>
            <a:ext cx="1727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第一章</a:t>
            </a:r>
            <a:endParaRPr lang="zh-CN" altLang="en-US" sz="28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433" name="TextBox 65"/>
          <p:cNvSpPr>
            <a:spLocks noChangeArrowheads="1"/>
          </p:cNvSpPr>
          <p:nvPr/>
        </p:nvSpPr>
        <p:spPr bwMode="auto">
          <a:xfrm>
            <a:off x="2908300" y="2752725"/>
            <a:ext cx="17303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第二章</a:t>
            </a:r>
            <a:endParaRPr lang="zh-CN" altLang="en-US" sz="28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434" name="TextBox 66"/>
          <p:cNvSpPr>
            <a:spLocks noChangeArrowheads="1"/>
          </p:cNvSpPr>
          <p:nvPr/>
        </p:nvSpPr>
        <p:spPr bwMode="auto">
          <a:xfrm>
            <a:off x="4191000" y="3800475"/>
            <a:ext cx="1727200"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第三章</a:t>
            </a:r>
            <a:endParaRPr lang="zh-CN" altLang="en-US" sz="28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435" name="TextBox 67"/>
          <p:cNvSpPr>
            <a:spLocks noChangeArrowheads="1"/>
          </p:cNvSpPr>
          <p:nvPr/>
        </p:nvSpPr>
        <p:spPr bwMode="auto">
          <a:xfrm>
            <a:off x="4191000" y="4860925"/>
            <a:ext cx="1727200"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第四章</a:t>
            </a:r>
            <a:endParaRPr lang="zh-CN" altLang="en-US" sz="28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436" name="TextBox 64"/>
          <p:cNvSpPr>
            <a:spLocks noChangeArrowheads="1"/>
          </p:cNvSpPr>
          <p:nvPr/>
        </p:nvSpPr>
        <p:spPr bwMode="auto">
          <a:xfrm>
            <a:off x="6632575" y="1905000"/>
            <a:ext cx="34575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资源与人力资源</a:t>
            </a:r>
            <a:endParaRPr lang="zh-CN" altLang="en-US" sz="2000" b="1">
              <a:solidFill>
                <a:srgbClr val="7F7F7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437" name="TextBox 69"/>
          <p:cNvSpPr>
            <a:spLocks noChangeArrowheads="1"/>
          </p:cNvSpPr>
          <p:nvPr/>
        </p:nvSpPr>
        <p:spPr bwMode="auto">
          <a:xfrm>
            <a:off x="5365750" y="2971800"/>
            <a:ext cx="34575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人事管理与人力资源管理</a:t>
            </a:r>
            <a:endParaRPr lang="zh-CN" altLang="en-US" sz="20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438" name="TextBox 70"/>
          <p:cNvSpPr>
            <a:spLocks noChangeArrowheads="1"/>
          </p:cNvSpPr>
          <p:nvPr/>
        </p:nvSpPr>
        <p:spPr bwMode="auto">
          <a:xfrm>
            <a:off x="6648450" y="4038600"/>
            <a:ext cx="3743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中国人力资源管理的四个阶段</a:t>
            </a:r>
            <a:endParaRPr lang="zh-CN" altLang="en-US" sz="2000" b="1">
              <a:solidFill>
                <a:srgbClr val="7F7F7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439" name="TextBox 71"/>
          <p:cNvSpPr>
            <a:spLocks noChangeArrowheads="1"/>
          </p:cNvSpPr>
          <p:nvPr/>
        </p:nvSpPr>
        <p:spPr bwMode="auto">
          <a:xfrm>
            <a:off x="6648450" y="5086350"/>
            <a:ext cx="34544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人力资源从业概述</a:t>
            </a:r>
            <a:endParaRPr lang="zh-CN" altLang="en-US" sz="2000" b="1">
              <a:solidFill>
                <a:srgbClr val="7F7F7F"/>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childTnLst>
                                    <p:animEffect filter="fade">
                                      <p:cBhvr>
                                        <p:cTn id="6" dur="1000" tmFilter="0, 0; .2, .5; .8, .5; 1, 0"/>
                                        <p:tgtEl>
                                          <p:spTgt spid="17417"/>
                                        </p:tgtEl>
                                      </p:cBhvr>
                                    </p:animEffect>
                                    <p:animScale>
                                      <p:cBhvr>
                                        <p:cTn id="7" dur="500" autoRev="1" fill="hold"/>
                                        <p:tgtEl>
                                          <p:spTgt spid="17417"/>
                                        </p:tgtEl>
                                      </p:cBhvr>
                                      <p:by x="105000" y="105000"/>
                                    </p:animScale>
                                  </p:childTnLst>
                                </p:cTn>
                              </p:par>
                              <p:par>
                                <p:cTn id="8" presetID="26" presetClass="emph" presetSubtype="0" fill="hold" grpId="0" nodeType="withEffect">
                                  <p:stCondLst>
                                    <p:cond delay="0"/>
                                  </p:stCondLst>
                                  <p:childTnLst>
                                    <p:animEffect filter="fade">
                                      <p:cBhvr>
                                        <p:cTn id="9" dur="1000" tmFilter="0, 0; .2, .5; .8, .5; 1, 0"/>
                                        <p:tgtEl>
                                          <p:spTgt spid="17433"/>
                                        </p:tgtEl>
                                      </p:cBhvr>
                                    </p:animEffect>
                                    <p:animScale>
                                      <p:cBhvr>
                                        <p:cTn id="10" dur="500" autoRev="1" fill="hold"/>
                                        <p:tgtEl>
                                          <p:spTgt spid="17433"/>
                                        </p:tgtEl>
                                      </p:cBhvr>
                                      <p:by x="105000" y="105000"/>
                                    </p:animScale>
                                  </p:childTnLst>
                                </p:cTn>
                              </p:par>
                              <p:par>
                                <p:cTn id="11" presetID="26" presetClass="emph" presetSubtype="0" fill="hold" grpId="0" nodeType="withEffect">
                                  <p:stCondLst>
                                    <p:cond delay="0"/>
                                  </p:stCondLst>
                                  <p:childTnLst>
                                    <p:animEffect filter="fade">
                                      <p:cBhvr>
                                        <p:cTn id="12" dur="1000" tmFilter="0, 0; .2, .5; .8, .5; 1, 0"/>
                                        <p:tgtEl>
                                          <p:spTgt spid="17437"/>
                                        </p:tgtEl>
                                      </p:cBhvr>
                                    </p:animEffect>
                                    <p:animScale>
                                      <p:cBhvr>
                                        <p:cTn id="13" dur="500" autoRev="1" fill="hold"/>
                                        <p:tgtEl>
                                          <p:spTgt spid="1743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33" grpId="0" bldLvl="0"/>
      <p:bldP spid="17437" grpId="0" bldLvl="0"/>
    </p:bldLst>
  </p:timing>
</p:sld>
</file>

<file path=ppt/slides/slide16.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cstate="print"/>
          <a:srcRect/>
          <a:stretch>
            <a:fillRect/>
          </a:stretch>
        </a:blipFill>
        <a:effectLst/>
      </p:bgPr>
    </p:bg>
    <p:spTree>
      <p:nvGrpSpPr>
        <p:cNvPr id="1" name=""/>
        <p:cNvGrpSpPr/>
        <p:nvPr/>
      </p:nvGrpSpPr>
      <p:grpSpPr>
        <a:xfrm>
          <a:off x="0" y="0"/>
          <a:ext cx="0" cy="0"/>
          <a:chOff x="0" y="0"/>
          <a:chExt cx="0" cy="0"/>
        </a:xfrm>
      </p:grpSpPr>
      <p:sp>
        <p:nvSpPr>
          <p:cNvPr id="18434" name="TextBox 3"/>
          <p:cNvSpPr>
            <a:spLocks noChangeArrowheads="1"/>
          </p:cNvSpPr>
          <p:nvPr/>
        </p:nvSpPr>
        <p:spPr bwMode="auto">
          <a:xfrm>
            <a:off x="2281238" y="692150"/>
            <a:ext cx="31686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人事管理与人力资源管理</a:t>
            </a:r>
            <a:endParaRPr lang="zh-CN" altLang="en-US"/>
          </a:p>
        </p:txBody>
      </p:sp>
      <p:sp>
        <p:nvSpPr>
          <p:cNvPr id="18435" name="矩形 24"/>
          <p:cNvSpPr>
            <a:spLocks noChangeArrowheads="1"/>
          </p:cNvSpPr>
          <p:nvPr/>
        </p:nvSpPr>
        <p:spPr bwMode="auto">
          <a:xfrm>
            <a:off x="1057275" y="565150"/>
            <a:ext cx="1079500"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50000"/>
              </a:lnSpc>
            </a:pPr>
            <a:r>
              <a:rPr lang="zh-CN" altLang="en-US" b="1">
                <a:solidFill>
                  <a:schemeClr val="bg1"/>
                </a:solidFill>
                <a:ea typeface="微软雅黑" panose="020B0503020204020204" pitchFamily="34" charset="-122"/>
                <a:sym typeface="Arial Unicode MS" pitchFamily="34" charset="-122"/>
              </a:rPr>
              <a:t>第二章</a:t>
            </a:r>
            <a:endParaRPr lang="zh-CN" altLang="en-US" b="1">
              <a:solidFill>
                <a:schemeClr val="bg1"/>
              </a:solidFill>
              <a:ea typeface="微软雅黑" panose="020B0503020204020204" pitchFamily="34" charset="-122"/>
              <a:sym typeface="Arial Unicode MS" pitchFamily="34" charset="-122"/>
            </a:endParaRPr>
          </a:p>
          <a:p>
            <a:pPr algn="ctr"/>
            <a:r>
              <a:rPr lang="zh-CN" altLang="en-US" sz="1400" b="1">
                <a:solidFill>
                  <a:schemeClr val="bg1"/>
                </a:solidFill>
                <a:ea typeface="微软雅黑" panose="020B0503020204020204" pitchFamily="34" charset="-122"/>
                <a:sym typeface="Arial Unicode MS" pitchFamily="34" charset="-122"/>
              </a:rPr>
              <a:t>正文</a:t>
            </a:r>
            <a:endParaRPr lang="zh-CN" altLang="en-US" sz="1400" b="1">
              <a:solidFill>
                <a:schemeClr val="bg1"/>
              </a:solidFill>
              <a:ea typeface="微软雅黑" panose="020B0503020204020204" pitchFamily="34" charset="-122"/>
              <a:sym typeface="Arial Unicode MS" pitchFamily="34" charset="-122"/>
            </a:endParaRPr>
          </a:p>
        </p:txBody>
      </p:sp>
      <p:sp>
        <p:nvSpPr>
          <p:cNvPr id="18436" name="矩形 3"/>
          <p:cNvSpPr>
            <a:spLocks noChangeArrowheads="1"/>
          </p:cNvSpPr>
          <p:nvPr/>
        </p:nvSpPr>
        <p:spPr bwMode="auto">
          <a:xfrm>
            <a:off x="5089525" y="692150"/>
            <a:ext cx="2268538" cy="369888"/>
          </a:xfrm>
          <a:prstGeom prst="rect">
            <a:avLst/>
          </a:prstGeom>
          <a:solidFill>
            <a:srgbClr val="00B0F0"/>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marL="1905" indent="-1905"/>
            <a:r>
              <a:rPr lang="en-US" altLang="zh-CN" b="1">
                <a:solidFill>
                  <a:schemeClr val="bg1"/>
                </a:solidFill>
                <a:latin typeface="Arial Unicode MS" pitchFamily="34" charset="-122"/>
                <a:ea typeface="Arial Unicode MS" pitchFamily="34" charset="-122"/>
                <a:cs typeface="Arial Unicode MS" pitchFamily="34" charset="-122"/>
                <a:sym typeface="Arial Unicode MS" pitchFamily="34" charset="-122"/>
              </a:rPr>
              <a:t>2.1 </a:t>
            </a:r>
            <a:r>
              <a:rPr lang="en-US" altLang="zh-CN" b="1">
                <a:solidFill>
                  <a:schemeClr val="bg1"/>
                </a:solidFill>
                <a:ea typeface="微软雅黑" panose="020B0503020204020204" pitchFamily="34" charset="-122"/>
                <a:sym typeface="Arial Unicode MS" pitchFamily="34" charset="-122"/>
              </a:rPr>
              <a:t> </a:t>
            </a:r>
            <a:r>
              <a:rPr lang="zh-CN" altLang="en-US" b="1">
                <a:solidFill>
                  <a:schemeClr val="bg1"/>
                </a:solidFill>
                <a:ea typeface="微软雅黑" panose="020B0503020204020204" pitchFamily="34" charset="-122"/>
                <a:sym typeface="Arial Unicode MS" pitchFamily="34" charset="-122"/>
              </a:rPr>
              <a:t>人事管理  </a:t>
            </a:r>
            <a:endParaRPr lang="zh-CN" altLang="en-US" sz="1400" b="1">
              <a:solidFill>
                <a:schemeClr val="bg1"/>
              </a:solidFill>
              <a:ea typeface="微软雅黑" panose="020B0503020204020204" pitchFamily="34" charset="-122"/>
              <a:sym typeface="Arial Unicode MS" pitchFamily="34" charset="-122"/>
            </a:endParaRPr>
          </a:p>
        </p:txBody>
      </p:sp>
      <p:sp>
        <p:nvSpPr>
          <p:cNvPr id="18437" name="矩形 18436"/>
          <p:cNvSpPr>
            <a:spLocks noChangeArrowheads="1"/>
          </p:cNvSpPr>
          <p:nvPr/>
        </p:nvSpPr>
        <p:spPr bwMode="auto">
          <a:xfrm>
            <a:off x="5449888" y="1165225"/>
            <a:ext cx="6096000" cy="4064000"/>
          </a:xfrm>
          <a:prstGeom prst="rect">
            <a:avLst/>
          </a:prstGeom>
          <a:solidFill>
            <a:srgbClr val="FFFFFF"/>
          </a:solidFill>
          <a:ln w="9525">
            <a:solidFill>
              <a:srgbClr val="000000"/>
            </a:solidFill>
            <a:round/>
          </a:ln>
        </p:spPr>
        <p:txBody>
          <a:bodyPr/>
          <a:lstStyle/>
          <a:p>
            <a:endParaRPr lang="zh-CN" altLang="en-US"/>
          </a:p>
        </p:txBody>
      </p:sp>
      <p:sp>
        <p:nvSpPr>
          <p:cNvPr id="18438" name="矩形 3"/>
          <p:cNvSpPr>
            <a:spLocks noChangeArrowheads="1"/>
          </p:cNvSpPr>
          <p:nvPr/>
        </p:nvSpPr>
        <p:spPr bwMode="auto">
          <a:xfrm>
            <a:off x="2136775" y="5251450"/>
            <a:ext cx="9505950" cy="728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57200">
              <a:lnSpc>
                <a:spcPct val="129000"/>
              </a:lnSpc>
              <a:spcAft>
                <a:spcPts val="600"/>
              </a:spcAft>
            </a:pP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人事管理作为一门科学诞生于</a:t>
            </a:r>
            <a:r>
              <a:rPr 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20</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世纪初叶的美国。</a:t>
            </a:r>
            <a:r>
              <a:rPr lang="zh-CN" altLang="en-US" sz="1600" b="1">
                <a:solidFill>
                  <a:srgbClr val="E36C09"/>
                </a:solidFill>
                <a:latin typeface="微软雅黑" panose="020B0503020204020204" pitchFamily="34" charset="-122"/>
                <a:ea typeface="微软雅黑" panose="020B0503020204020204" pitchFamily="34" charset="-122"/>
                <a:sym typeface="微软雅黑" panose="020B0503020204020204" pitchFamily="34" charset="-122"/>
              </a:rPr>
              <a:t>人事管理的实践同人类社会的历史一样悠久。</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原始社会的部落管理，奴隶社会的军事组织和生产组织等，从某种意义上说，都属于人事管理。</a:t>
            </a:r>
            <a:endParaRPr lang="zh-CN" altLang="en-US" sz="1600" b="1">
              <a:solidFill>
                <a:srgbClr val="FF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439" name="矩形 3"/>
          <p:cNvSpPr>
            <a:spLocks noChangeArrowheads="1"/>
          </p:cNvSpPr>
          <p:nvPr/>
        </p:nvSpPr>
        <p:spPr bwMode="auto">
          <a:xfrm>
            <a:off x="2136775" y="3660775"/>
            <a:ext cx="3313113" cy="136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57200">
              <a:lnSpc>
                <a:spcPct val="129000"/>
              </a:lnSpc>
              <a:spcAft>
                <a:spcPts val="600"/>
              </a:spcAft>
            </a:pP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人事管理一词源出于英语</a:t>
            </a:r>
            <a:r>
              <a:rPr 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Personnel Management</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，本意是“人员管理”。日本译为人事管理，后被普遍采用。</a:t>
            </a:r>
            <a:endParaRPr lang="zh-CN" altLang="en-US"/>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18439"/>
                                        </p:tgtEl>
                                        <p:attrNameLst>
                                          <p:attrName>style.visibility</p:attrName>
                                        </p:attrNameLst>
                                      </p:cBhvr>
                                      <p:to>
                                        <p:strVal val="visible"/>
                                      </p:to>
                                    </p:set>
                                    <p:animScale>
                                      <p:cBhvr>
                                        <p:cTn id="7" dur="1000" decel="50000" fill="hold">
                                          <p:stCondLst>
                                            <p:cond delay="0"/>
                                          </p:stCondLst>
                                        </p:cTn>
                                        <p:tgtEl>
                                          <p:spTgt spid="1843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18439"/>
                                        </p:tgtEl>
                                        <p:attrNameLst>
                                          <p:attrName>ppt_x</p:attrName>
                                          <p:attrName>ppt_y</p:attrName>
                                        </p:attrNameLst>
                                      </p:cBhvr>
                                      <p:rCtr x="0" y="0"/>
                                    </p:animMotion>
                                    <p:animEffect filter="fade">
                                      <p:cBhvr>
                                        <p:cTn id="9" dur="1000"/>
                                        <p:tgtEl>
                                          <p:spTgt spid="18439"/>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18438"/>
                                        </p:tgtEl>
                                        <p:attrNameLst>
                                          <p:attrName>style.visibility</p:attrName>
                                        </p:attrNameLst>
                                      </p:cBhvr>
                                      <p:to>
                                        <p:strVal val="visible"/>
                                      </p:to>
                                    </p:set>
                                    <p:animScale>
                                      <p:cBhvr>
                                        <p:cTn id="12" dur="1000" decel="50000" fill="hold">
                                          <p:stCondLst>
                                            <p:cond delay="0"/>
                                          </p:stCondLst>
                                        </p:cTn>
                                        <p:tgtEl>
                                          <p:spTgt spid="1843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3" dur="1000" decel="50000" fill="hold">
                                          <p:stCondLst>
                                            <p:cond delay="0"/>
                                          </p:stCondLst>
                                        </p:cTn>
                                        <p:tgtEl>
                                          <p:spTgt spid="18438"/>
                                        </p:tgtEl>
                                        <p:attrNameLst>
                                          <p:attrName>ppt_x</p:attrName>
                                          <p:attrName>ppt_y</p:attrName>
                                        </p:attrNameLst>
                                      </p:cBhvr>
                                      <p:rCtr x="0" y="0"/>
                                    </p:animMotion>
                                    <p:animEffect filter="fade">
                                      <p:cBhvr>
                                        <p:cTn id="14" dur="1000"/>
                                        <p:tgtEl>
                                          <p:spTgt spid="184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8" grpId="0" bldLvl="0"/>
      <p:bldP spid="18439" grpId="0" bldLvl="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extBox 3"/>
          <p:cNvSpPr>
            <a:spLocks noChangeArrowheads="1"/>
          </p:cNvSpPr>
          <p:nvPr/>
        </p:nvSpPr>
        <p:spPr bwMode="auto">
          <a:xfrm>
            <a:off x="2281238" y="692150"/>
            <a:ext cx="31686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人事管理与人力资源管理</a:t>
            </a:r>
            <a:endParaRPr lang="zh-CN" altLang="en-US"/>
          </a:p>
        </p:txBody>
      </p:sp>
      <p:sp>
        <p:nvSpPr>
          <p:cNvPr id="19458" name="矩形 24"/>
          <p:cNvSpPr>
            <a:spLocks noChangeArrowheads="1"/>
          </p:cNvSpPr>
          <p:nvPr/>
        </p:nvSpPr>
        <p:spPr bwMode="auto">
          <a:xfrm>
            <a:off x="1057275" y="565150"/>
            <a:ext cx="1079500"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50000"/>
              </a:lnSpc>
            </a:pPr>
            <a:r>
              <a:rPr lang="zh-CN" altLang="en-US" b="1">
                <a:solidFill>
                  <a:schemeClr val="bg1"/>
                </a:solidFill>
                <a:ea typeface="微软雅黑" panose="020B0503020204020204" pitchFamily="34" charset="-122"/>
                <a:sym typeface="Arial Unicode MS" pitchFamily="34" charset="-122"/>
              </a:rPr>
              <a:t>第二章</a:t>
            </a:r>
            <a:endParaRPr lang="zh-CN" altLang="en-US" b="1">
              <a:solidFill>
                <a:schemeClr val="bg1"/>
              </a:solidFill>
              <a:ea typeface="微软雅黑" panose="020B0503020204020204" pitchFamily="34" charset="-122"/>
              <a:sym typeface="Arial Unicode MS" pitchFamily="34" charset="-122"/>
            </a:endParaRPr>
          </a:p>
          <a:p>
            <a:pPr algn="ctr"/>
            <a:r>
              <a:rPr lang="zh-CN" altLang="en-US" sz="1400" b="1">
                <a:solidFill>
                  <a:schemeClr val="bg1"/>
                </a:solidFill>
                <a:ea typeface="微软雅黑" panose="020B0503020204020204" pitchFamily="34" charset="-122"/>
                <a:sym typeface="Arial Unicode MS" pitchFamily="34" charset="-122"/>
              </a:rPr>
              <a:t>正文</a:t>
            </a:r>
            <a:endParaRPr lang="zh-CN" altLang="en-US" sz="1400" b="1">
              <a:solidFill>
                <a:schemeClr val="bg1"/>
              </a:solidFill>
              <a:ea typeface="微软雅黑" panose="020B0503020204020204" pitchFamily="34" charset="-122"/>
              <a:sym typeface="Arial Unicode MS" pitchFamily="34" charset="-122"/>
            </a:endParaRPr>
          </a:p>
        </p:txBody>
      </p:sp>
      <p:sp>
        <p:nvSpPr>
          <p:cNvPr id="19459" name="矩形 6"/>
          <p:cNvSpPr>
            <a:spLocks noChangeArrowheads="1"/>
          </p:cNvSpPr>
          <p:nvPr/>
        </p:nvSpPr>
        <p:spPr bwMode="auto">
          <a:xfrm>
            <a:off x="5089525" y="692150"/>
            <a:ext cx="2268538" cy="369888"/>
          </a:xfrm>
          <a:prstGeom prst="rect">
            <a:avLst/>
          </a:prstGeom>
          <a:solidFill>
            <a:srgbClr val="00B0F0"/>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marL="1905" indent="-1905"/>
            <a:r>
              <a:rPr lang="en-US" altLang="zh-CN" b="1">
                <a:solidFill>
                  <a:schemeClr val="bg1"/>
                </a:solidFill>
                <a:latin typeface="Arial Unicode MS" pitchFamily="34" charset="-122"/>
                <a:ea typeface="Arial Unicode MS" pitchFamily="34" charset="-122"/>
                <a:cs typeface="Arial Unicode MS" pitchFamily="34" charset="-122"/>
                <a:sym typeface="Arial Unicode MS" pitchFamily="34" charset="-122"/>
              </a:rPr>
              <a:t>2.2 </a:t>
            </a:r>
            <a:r>
              <a:rPr lang="en-US" altLang="zh-CN" b="1">
                <a:solidFill>
                  <a:schemeClr val="bg1"/>
                </a:solidFill>
                <a:ea typeface="微软雅黑" panose="020B0503020204020204" pitchFamily="34" charset="-122"/>
                <a:sym typeface="Arial Unicode MS" pitchFamily="34" charset="-122"/>
              </a:rPr>
              <a:t> </a:t>
            </a:r>
            <a:r>
              <a:rPr lang="zh-CN" altLang="en-US" b="1">
                <a:solidFill>
                  <a:schemeClr val="bg1"/>
                </a:solidFill>
                <a:ea typeface="微软雅黑" panose="020B0503020204020204" pitchFamily="34" charset="-122"/>
                <a:sym typeface="Arial Unicode MS" pitchFamily="34" charset="-122"/>
              </a:rPr>
              <a:t>人力资源管理</a:t>
            </a:r>
            <a:endParaRPr lang="zh-CN" altLang="en-US" sz="1400" b="1">
              <a:solidFill>
                <a:schemeClr val="bg1"/>
              </a:solidFill>
              <a:ea typeface="微软雅黑" panose="020B0503020204020204" pitchFamily="34" charset="-122"/>
              <a:sym typeface="Arial Unicode MS" pitchFamily="34" charset="-122"/>
            </a:endParaRPr>
          </a:p>
        </p:txBody>
      </p:sp>
      <p:sp>
        <p:nvSpPr>
          <p:cNvPr id="19460" name="TextBox 2"/>
          <p:cNvSpPr>
            <a:spLocks noChangeArrowheads="1"/>
          </p:cNvSpPr>
          <p:nvPr/>
        </p:nvSpPr>
        <p:spPr bwMode="auto">
          <a:xfrm>
            <a:off x="3825875" y="2103438"/>
            <a:ext cx="6375400" cy="817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57200">
              <a:lnSpc>
                <a:spcPts val="3000"/>
              </a:lnSpc>
            </a:pP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人力资源管理（</a:t>
            </a:r>
            <a:r>
              <a:rPr 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Human Resource Management, HRM</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）是一门新兴的学科，问世于</a:t>
            </a:r>
            <a:r>
              <a:rPr 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20</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世纪</a:t>
            </a:r>
            <a:r>
              <a:rPr 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70</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年代末。</a:t>
            </a:r>
            <a:endParaRPr lang="zh-CN" altLang="en-US">
              <a:solidFill>
                <a:srgbClr val="000000"/>
              </a:solidFill>
              <a:latin typeface="Calibri" panose="020F0502020204030204" pitchFamily="34" charset="0"/>
              <a:sym typeface="宋体" panose="02010600030101010101" pitchFamily="2" charset="-122"/>
            </a:endParaRPr>
          </a:p>
        </p:txBody>
      </p:sp>
      <p:sp>
        <p:nvSpPr>
          <p:cNvPr id="19461" name="箭头"/>
          <p:cNvSpPr>
            <a:spLocks noChangeArrowheads="1"/>
          </p:cNvSpPr>
          <p:nvPr/>
        </p:nvSpPr>
        <p:spPr bwMode="auto">
          <a:xfrm>
            <a:off x="2352675" y="3386138"/>
            <a:ext cx="1244600" cy="1770062"/>
          </a:xfrm>
          <a:prstGeom prst="rightArrow">
            <a:avLst>
              <a:gd name="adj1" fmla="val 62787"/>
              <a:gd name="adj2" fmla="val 41250"/>
            </a:avLst>
          </a:prstGeom>
          <a:solidFill>
            <a:srgbClr val="0070C0">
              <a:alpha val="73999"/>
            </a:srgbClr>
          </a:solidFill>
          <a:ln>
            <a:noFill/>
          </a:ln>
          <a:extLst>
            <a:ext uri="{91240B29-F687-4F45-9708-019B960494DF}">
              <a14:hiddenLine xmlns:a14="http://schemas.microsoft.com/office/drawing/2010/main" w="3175">
                <a:solidFill>
                  <a:srgbClr val="000000"/>
                </a:solidFill>
                <a:miter lim="800000"/>
                <a:headEnd/>
                <a:tailEnd/>
              </a14:hiddenLine>
            </a:ext>
          </a:extLst>
        </p:spPr>
        <p:txBody>
          <a:bodyPr anchor="ctr"/>
          <a:lstStyle/>
          <a:p>
            <a:pPr algn="ctr">
              <a:lnSpc>
                <a:spcPct val="150000"/>
              </a:lnSpc>
            </a:pPr>
            <a:r>
              <a:rPr lang="zh-CN" altLang="en-US" sz="2000" b="1" i="1">
                <a:solidFill>
                  <a:schemeClr val="bg1"/>
                </a:solidFill>
                <a:latin typeface="微软雅黑" panose="020B0503020204020204" pitchFamily="34" charset="-122"/>
                <a:ea typeface="微软雅黑" panose="020B0503020204020204" pitchFamily="34" charset="-122"/>
                <a:sym typeface="宋体" panose="02010600030101010101" pitchFamily="2" charset="-122"/>
              </a:rPr>
              <a:t>定义</a:t>
            </a:r>
            <a:endParaRPr lang="zh-CN" altLang="en-US" sz="2000" b="1" i="1">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19462" name="圆角矩形2"/>
          <p:cNvGrpSpPr/>
          <p:nvPr/>
        </p:nvGrpSpPr>
        <p:grpSpPr bwMode="auto">
          <a:xfrm>
            <a:off x="3825875" y="3386138"/>
            <a:ext cx="6232525" cy="1770062"/>
            <a:chOff x="0" y="0"/>
            <a:chExt cx="4924425" cy="1228725"/>
          </a:xfrm>
        </p:grpSpPr>
        <p:sp>
          <p:nvSpPr>
            <p:cNvPr id="19463" name="AutoShape 10"/>
            <p:cNvSpPr>
              <a:spLocks noChangeArrowheads="1"/>
            </p:cNvSpPr>
            <p:nvPr/>
          </p:nvSpPr>
          <p:spPr bwMode="auto">
            <a:xfrm>
              <a:off x="47625" y="0"/>
              <a:ext cx="4876800" cy="1228725"/>
            </a:xfrm>
            <a:prstGeom prst="roundRect">
              <a:avLst>
                <a:gd name="adj" fmla="val 10889"/>
              </a:avLst>
            </a:prstGeom>
            <a:solidFill>
              <a:srgbClr val="0070C0">
                <a:alpha val="73999"/>
              </a:srgbClr>
            </a:solidFill>
            <a:ln>
              <a:noFill/>
            </a:ln>
            <a:extLst>
              <a:ext uri="{91240B29-F687-4F45-9708-019B960494DF}">
                <a14:hiddenLine xmlns:a14="http://schemas.microsoft.com/office/drawing/2010/main" w="25400">
                  <a:solidFill>
                    <a:srgbClr val="000000"/>
                  </a:solidFill>
                  <a:round/>
                </a14:hiddenLine>
              </a:ext>
            </a:extLst>
          </p:spPr>
          <p:txBody>
            <a:bodyPr anchor="ctr"/>
            <a:lstStyle/>
            <a:p>
              <a:pPr algn="ctr">
                <a:lnSpc>
                  <a:spcPct val="120000"/>
                </a:lnSpc>
              </a:pPr>
              <a:endParaRPr lang="zh-CN" altLang="zh-CN" sz="1200" b="1" i="1">
                <a:solidFill>
                  <a:srgbClr val="FFFFFF"/>
                </a:solidFill>
                <a:latin typeface="Calibri" panose="020F0502020204030204" pitchFamily="34" charset="0"/>
                <a:ea typeface="微软雅黑" panose="020B0503020204020204" pitchFamily="34" charset="-122"/>
                <a:sym typeface="宋体" panose="02010600030101010101" pitchFamily="2" charset="-122"/>
              </a:endParaRPr>
            </a:p>
          </p:txBody>
        </p:sp>
        <p:sp>
          <p:nvSpPr>
            <p:cNvPr id="19464" name="AutoShape 11"/>
            <p:cNvSpPr>
              <a:spLocks noChangeArrowheads="1"/>
            </p:cNvSpPr>
            <p:nvPr/>
          </p:nvSpPr>
          <p:spPr bwMode="auto">
            <a:xfrm>
              <a:off x="0" y="423862"/>
              <a:ext cx="533400" cy="381000"/>
            </a:xfrm>
            <a:prstGeom prst="rightArrow">
              <a:avLst>
                <a:gd name="adj1" fmla="val 50000"/>
                <a:gd name="adj2" fmla="val 58320"/>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b="1" i="1">
                <a:solidFill>
                  <a:srgbClr val="000000"/>
                </a:solidFill>
                <a:latin typeface="Calibri" panose="020F0502020204030204" pitchFamily="34" charset="0"/>
                <a:sym typeface="Calibri" panose="020F0502020204030204" pitchFamily="34" charset="0"/>
              </a:endParaRPr>
            </a:p>
          </p:txBody>
        </p:sp>
      </p:grpSp>
      <p:sp>
        <p:nvSpPr>
          <p:cNvPr id="19465" name="矩形 9"/>
          <p:cNvSpPr>
            <a:spLocks noChangeArrowheads="1"/>
          </p:cNvSpPr>
          <p:nvPr/>
        </p:nvSpPr>
        <p:spPr bwMode="auto">
          <a:xfrm>
            <a:off x="4489450" y="3441700"/>
            <a:ext cx="5489575"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ts val="3000"/>
              </a:lnSpc>
            </a:pP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人力资源管理是指企业根据自身发展战略的要求，通过实施一系列的管理过程，保障企业发展的人力配置，并充分挖掘人力资源的潜能，即实现了“事得其人，人尽其才”的人力资源管理目标，从而确保企业战略目标的实现。</a:t>
            </a:r>
            <a:endPar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p:pull dir="l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extBox 3"/>
          <p:cNvSpPr>
            <a:spLocks noChangeArrowheads="1"/>
          </p:cNvSpPr>
          <p:nvPr/>
        </p:nvSpPr>
        <p:spPr bwMode="auto">
          <a:xfrm>
            <a:off x="2281238" y="692150"/>
            <a:ext cx="31686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人事管理与人力资源管理</a:t>
            </a:r>
            <a:endParaRPr lang="zh-CN" altLang="en-US"/>
          </a:p>
        </p:txBody>
      </p:sp>
      <p:sp>
        <p:nvSpPr>
          <p:cNvPr id="20482" name="矩形 24"/>
          <p:cNvSpPr>
            <a:spLocks noChangeArrowheads="1"/>
          </p:cNvSpPr>
          <p:nvPr/>
        </p:nvSpPr>
        <p:spPr bwMode="auto">
          <a:xfrm>
            <a:off x="1057275" y="565150"/>
            <a:ext cx="1079500"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50000"/>
              </a:lnSpc>
            </a:pPr>
            <a:r>
              <a:rPr lang="zh-CN" altLang="en-US" b="1">
                <a:solidFill>
                  <a:schemeClr val="bg1"/>
                </a:solidFill>
                <a:ea typeface="微软雅黑" panose="020B0503020204020204" pitchFamily="34" charset="-122"/>
                <a:sym typeface="Arial Unicode MS" pitchFamily="34" charset="-122"/>
              </a:rPr>
              <a:t>第二章</a:t>
            </a:r>
            <a:endParaRPr lang="zh-CN" altLang="en-US" b="1">
              <a:solidFill>
                <a:schemeClr val="bg1"/>
              </a:solidFill>
              <a:ea typeface="微软雅黑" panose="020B0503020204020204" pitchFamily="34" charset="-122"/>
              <a:sym typeface="Arial Unicode MS" pitchFamily="34" charset="-122"/>
            </a:endParaRPr>
          </a:p>
          <a:p>
            <a:pPr algn="ctr"/>
            <a:r>
              <a:rPr lang="zh-CN" altLang="en-US" sz="1400" b="1">
                <a:solidFill>
                  <a:schemeClr val="bg1"/>
                </a:solidFill>
                <a:ea typeface="微软雅黑" panose="020B0503020204020204" pitchFamily="34" charset="-122"/>
                <a:sym typeface="Arial Unicode MS" pitchFamily="34" charset="-122"/>
              </a:rPr>
              <a:t>正文</a:t>
            </a:r>
            <a:endParaRPr lang="zh-CN" altLang="en-US" sz="1400" b="1">
              <a:solidFill>
                <a:schemeClr val="bg1"/>
              </a:solidFill>
              <a:ea typeface="微软雅黑" panose="020B0503020204020204" pitchFamily="34" charset="-122"/>
              <a:sym typeface="Arial Unicode MS" pitchFamily="34" charset="-122"/>
            </a:endParaRPr>
          </a:p>
        </p:txBody>
      </p:sp>
      <p:sp>
        <p:nvSpPr>
          <p:cNvPr id="20483" name="矩形 6"/>
          <p:cNvSpPr>
            <a:spLocks noChangeArrowheads="1"/>
          </p:cNvSpPr>
          <p:nvPr/>
        </p:nvSpPr>
        <p:spPr bwMode="auto">
          <a:xfrm>
            <a:off x="5089525" y="692150"/>
            <a:ext cx="2268538" cy="369888"/>
          </a:xfrm>
          <a:prstGeom prst="rect">
            <a:avLst/>
          </a:prstGeom>
          <a:solidFill>
            <a:srgbClr val="00B0F0"/>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marL="1905" indent="-1905"/>
            <a:r>
              <a:rPr lang="en-US" altLang="zh-CN" b="1">
                <a:solidFill>
                  <a:schemeClr val="bg1"/>
                </a:solidFill>
                <a:latin typeface="Arial Unicode MS" pitchFamily="34" charset="-122"/>
                <a:ea typeface="Arial Unicode MS" pitchFamily="34" charset="-122"/>
                <a:cs typeface="Arial Unicode MS" pitchFamily="34" charset="-122"/>
                <a:sym typeface="Arial Unicode MS" pitchFamily="34" charset="-122"/>
              </a:rPr>
              <a:t>2.2 </a:t>
            </a:r>
            <a:r>
              <a:rPr lang="en-US" altLang="zh-CN" b="1">
                <a:solidFill>
                  <a:schemeClr val="bg1"/>
                </a:solidFill>
                <a:ea typeface="微软雅黑" panose="020B0503020204020204" pitchFamily="34" charset="-122"/>
                <a:sym typeface="Arial Unicode MS" pitchFamily="34" charset="-122"/>
              </a:rPr>
              <a:t> </a:t>
            </a:r>
            <a:r>
              <a:rPr lang="zh-CN" altLang="en-US" b="1">
                <a:solidFill>
                  <a:schemeClr val="bg1"/>
                </a:solidFill>
                <a:ea typeface="微软雅黑" panose="020B0503020204020204" pitchFamily="34" charset="-122"/>
                <a:sym typeface="Arial Unicode MS" pitchFamily="34" charset="-122"/>
              </a:rPr>
              <a:t>人力资源管理</a:t>
            </a:r>
            <a:endParaRPr lang="zh-CN" altLang="en-US" sz="1400" b="1">
              <a:solidFill>
                <a:schemeClr val="bg1"/>
              </a:solidFill>
              <a:ea typeface="微软雅黑" panose="020B0503020204020204" pitchFamily="34" charset="-122"/>
              <a:sym typeface="Arial Unicode MS" pitchFamily="34" charset="-122"/>
            </a:endParaRPr>
          </a:p>
        </p:txBody>
      </p:sp>
      <p:sp>
        <p:nvSpPr>
          <p:cNvPr id="20485" name="TextBox 2"/>
          <p:cNvSpPr>
            <a:spLocks noChangeArrowheads="1"/>
          </p:cNvSpPr>
          <p:nvPr/>
        </p:nvSpPr>
        <p:spPr bwMode="auto">
          <a:xfrm>
            <a:off x="2136775" y="4930775"/>
            <a:ext cx="9648825" cy="1019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57200">
              <a:lnSpc>
                <a:spcPct val="129000"/>
              </a:lnSpc>
              <a:spcAft>
                <a:spcPts val="600"/>
              </a:spcAft>
            </a:pP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为了实现“事得其人，人尽其才”的目标，需要完成两项基础工作：了解分析“事”（事是什么，需要怎样的人来完成），了解分析“人”（分析预测人力资源的供给与需求），并在此基础之上制定人力资源的各模块的工作目标以及实施方案，这就是人力资源规划。</a:t>
            </a:r>
            <a:endPar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矩形 20485"/>
          <p:cNvSpPr>
            <a:spLocks noChangeArrowheads="1"/>
          </p:cNvSpPr>
          <p:nvPr/>
        </p:nvSpPr>
        <p:spPr bwMode="auto">
          <a:xfrm>
            <a:off x="6156325" y="2841625"/>
            <a:ext cx="5486400" cy="1811338"/>
          </a:xfrm>
          <a:prstGeom prst="rect">
            <a:avLst/>
          </a:prstGeom>
          <a:solidFill>
            <a:srgbClr val="FFFFFF"/>
          </a:solidFill>
          <a:ln w="9525">
            <a:solidFill>
              <a:srgbClr val="000000"/>
            </a:solidFill>
            <a:round/>
          </a:ln>
        </p:spPr>
        <p:txBody>
          <a:bodyPr/>
          <a:lstStyle/>
          <a:p>
            <a:endParaRPr lang="zh-CN" altLang="en-US"/>
          </a:p>
        </p:txBody>
      </p:sp>
      <p:sp>
        <p:nvSpPr>
          <p:cNvPr id="20487" name="TextBox 3"/>
          <p:cNvSpPr>
            <a:spLocks noChangeArrowheads="1"/>
          </p:cNvSpPr>
          <p:nvPr/>
        </p:nvSpPr>
        <p:spPr bwMode="auto">
          <a:xfrm>
            <a:off x="2136775" y="3738563"/>
            <a:ext cx="3744913" cy="1044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57200">
              <a:lnSpc>
                <a:spcPct val="129000"/>
              </a:lnSpc>
              <a:spcAft>
                <a:spcPts val="600"/>
              </a:spcAft>
            </a:pP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人力资源管理的目标是：“事得其人，人尽其才”。而这两句话对应的管理任务和相应的模块是（右图）：</a:t>
            </a:r>
            <a:endPar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TextBox 6"/>
          <p:cNvSpPr>
            <a:spLocks noChangeArrowheads="1"/>
          </p:cNvSpPr>
          <p:nvPr/>
        </p:nvSpPr>
        <p:spPr bwMode="auto">
          <a:xfrm>
            <a:off x="2641600" y="2924175"/>
            <a:ext cx="3240088" cy="658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1600">
                <a:solidFill>
                  <a:srgbClr val="E36C09"/>
                </a:solidFill>
                <a:latin typeface="微软雅黑" panose="020B0503020204020204" pitchFamily="34" charset="-122"/>
                <a:ea typeface="微软雅黑" panose="020B0503020204020204" pitchFamily="34" charset="-122"/>
                <a:sym typeface="微软雅黑" panose="020B0503020204020204" pitchFamily="34" charset="-122"/>
              </a:rPr>
              <a:t>从这个定义中，我们可以分析出人力资源的各管理模块：</a:t>
            </a:r>
            <a:endParaRPr lang="zh-CN" altLang="en-US"/>
          </a:p>
        </p:txBody>
      </p:sp>
      <p:sp>
        <p:nvSpPr>
          <p:cNvPr id="20488" name="直接连接符 14"/>
          <p:cNvSpPr>
            <a:spLocks noChangeShapeType="1"/>
          </p:cNvSpPr>
          <p:nvPr/>
        </p:nvSpPr>
        <p:spPr bwMode="auto">
          <a:xfrm flipH="1">
            <a:off x="2641600" y="3622675"/>
            <a:ext cx="3240088" cy="0"/>
          </a:xfrm>
          <a:prstGeom prst="line">
            <a:avLst/>
          </a:prstGeom>
          <a:noFill/>
          <a:ln w="25400">
            <a:solidFill>
              <a:srgbClr val="4BACC6"/>
            </a:solidFill>
            <a:bevel/>
          </a:ln>
          <a:extLst>
            <a:ext uri="{909E8E84-426E-40DD-AFC4-6F175D3DCCD1}">
              <a14:hiddenFill xmlns:a14="http://schemas.microsoft.com/office/drawing/2010/main">
                <a:noFill/>
              </a14:hiddenFill>
            </a:ext>
          </a:extLst>
        </p:spPr>
        <p:txBody>
          <a:bodyPr/>
          <a:lstStyle/>
          <a:p>
            <a:endParaRPr lang="zh-CN" altLang="en-US"/>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20487"/>
                                        </p:tgtEl>
                                        <p:attrNameLst>
                                          <p:attrName>style.visibility</p:attrName>
                                        </p:attrNameLst>
                                      </p:cBhvr>
                                      <p:to>
                                        <p:strVal val="visible"/>
                                      </p:to>
                                    </p:set>
                                    <p:animScale>
                                      <p:cBhvr>
                                        <p:cTn id="7" dur="1000" decel="50000" fill="hold">
                                          <p:stCondLst>
                                            <p:cond delay="0"/>
                                          </p:stCondLst>
                                        </p:cTn>
                                        <p:tgtEl>
                                          <p:spTgt spid="2048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20487"/>
                                        </p:tgtEl>
                                        <p:attrNameLst>
                                          <p:attrName>ppt_x</p:attrName>
                                          <p:attrName>ppt_y</p:attrName>
                                        </p:attrNameLst>
                                      </p:cBhvr>
                                      <p:rCtr x="0" y="0"/>
                                    </p:animMotion>
                                    <p:animEffect filter="fade">
                                      <p:cBhvr>
                                        <p:cTn id="9" dur="1000"/>
                                        <p:tgtEl>
                                          <p:spTgt spid="20487"/>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20485"/>
                                        </p:tgtEl>
                                        <p:attrNameLst>
                                          <p:attrName>style.visibility</p:attrName>
                                        </p:attrNameLst>
                                      </p:cBhvr>
                                      <p:to>
                                        <p:strVal val="visible"/>
                                      </p:to>
                                    </p:set>
                                    <p:animScale>
                                      <p:cBhvr>
                                        <p:cTn id="12" dur="1000" decel="50000" fill="hold">
                                          <p:stCondLst>
                                            <p:cond delay="0"/>
                                          </p:stCondLst>
                                        </p:cTn>
                                        <p:tgtEl>
                                          <p:spTgt spid="2048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3" dur="1000" decel="50000" fill="hold">
                                          <p:stCondLst>
                                            <p:cond delay="0"/>
                                          </p:stCondLst>
                                        </p:cTn>
                                        <p:tgtEl>
                                          <p:spTgt spid="20485"/>
                                        </p:tgtEl>
                                        <p:attrNameLst>
                                          <p:attrName>ppt_x</p:attrName>
                                          <p:attrName>ppt_y</p:attrName>
                                        </p:attrNameLst>
                                      </p:cBhvr>
                                      <p:rCtr x="0" y="0"/>
                                    </p:animMotion>
                                    <p:animEffect filter="fade">
                                      <p:cBhvr>
                                        <p:cTn id="14" dur="1000"/>
                                        <p:tgtEl>
                                          <p:spTgt spid="204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5" grpId="0" bldLvl="0"/>
      <p:bldP spid="20487" grpId="0" bldLvl="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extBox 3"/>
          <p:cNvSpPr>
            <a:spLocks noChangeArrowheads="1"/>
          </p:cNvSpPr>
          <p:nvPr/>
        </p:nvSpPr>
        <p:spPr bwMode="auto">
          <a:xfrm>
            <a:off x="2281238" y="692150"/>
            <a:ext cx="31686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人事管理与人力资源管理</a:t>
            </a:r>
            <a:endParaRPr lang="zh-CN" altLang="en-US"/>
          </a:p>
        </p:txBody>
      </p:sp>
      <p:sp>
        <p:nvSpPr>
          <p:cNvPr id="21506" name="矩形 24"/>
          <p:cNvSpPr>
            <a:spLocks noChangeArrowheads="1"/>
          </p:cNvSpPr>
          <p:nvPr/>
        </p:nvSpPr>
        <p:spPr bwMode="auto">
          <a:xfrm>
            <a:off x="1057275" y="565150"/>
            <a:ext cx="1079500"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50000"/>
              </a:lnSpc>
            </a:pPr>
            <a:r>
              <a:rPr lang="zh-CN" altLang="en-US" b="1">
                <a:solidFill>
                  <a:schemeClr val="bg1"/>
                </a:solidFill>
                <a:ea typeface="微软雅黑" panose="020B0503020204020204" pitchFamily="34" charset="-122"/>
                <a:sym typeface="Arial Unicode MS" pitchFamily="34" charset="-122"/>
              </a:rPr>
              <a:t>第二章</a:t>
            </a:r>
            <a:endParaRPr lang="zh-CN" altLang="en-US" b="1">
              <a:solidFill>
                <a:schemeClr val="bg1"/>
              </a:solidFill>
              <a:ea typeface="微软雅黑" panose="020B0503020204020204" pitchFamily="34" charset="-122"/>
              <a:sym typeface="Arial Unicode MS" pitchFamily="34" charset="-122"/>
            </a:endParaRPr>
          </a:p>
          <a:p>
            <a:pPr algn="ctr"/>
            <a:r>
              <a:rPr lang="zh-CN" altLang="en-US" sz="1400" b="1">
                <a:solidFill>
                  <a:schemeClr val="bg1"/>
                </a:solidFill>
                <a:ea typeface="微软雅黑" panose="020B0503020204020204" pitchFamily="34" charset="-122"/>
                <a:sym typeface="Arial Unicode MS" pitchFamily="34" charset="-122"/>
              </a:rPr>
              <a:t>正文</a:t>
            </a:r>
            <a:endParaRPr lang="zh-CN" altLang="en-US" sz="1400" b="1">
              <a:solidFill>
                <a:schemeClr val="bg1"/>
              </a:solidFill>
              <a:ea typeface="微软雅黑" panose="020B0503020204020204" pitchFamily="34" charset="-122"/>
              <a:sym typeface="Arial Unicode MS" pitchFamily="34" charset="-122"/>
            </a:endParaRPr>
          </a:p>
        </p:txBody>
      </p:sp>
      <p:sp>
        <p:nvSpPr>
          <p:cNvPr id="21507" name="矩形 6"/>
          <p:cNvSpPr>
            <a:spLocks noChangeArrowheads="1"/>
          </p:cNvSpPr>
          <p:nvPr/>
        </p:nvSpPr>
        <p:spPr bwMode="auto">
          <a:xfrm>
            <a:off x="5089525" y="692150"/>
            <a:ext cx="2268538" cy="369888"/>
          </a:xfrm>
          <a:prstGeom prst="rect">
            <a:avLst/>
          </a:prstGeom>
          <a:solidFill>
            <a:srgbClr val="00B0F0"/>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marL="1905" indent="-1905"/>
            <a:r>
              <a:rPr lang="en-US" altLang="zh-CN" b="1">
                <a:solidFill>
                  <a:schemeClr val="bg1"/>
                </a:solidFill>
                <a:latin typeface="Arial Unicode MS" pitchFamily="34" charset="-122"/>
                <a:ea typeface="Arial Unicode MS" pitchFamily="34" charset="-122"/>
                <a:cs typeface="Arial Unicode MS" pitchFamily="34" charset="-122"/>
                <a:sym typeface="Arial Unicode MS" pitchFamily="34" charset="-122"/>
              </a:rPr>
              <a:t>2.2 </a:t>
            </a:r>
            <a:r>
              <a:rPr lang="en-US" altLang="zh-CN" b="1">
                <a:solidFill>
                  <a:schemeClr val="bg1"/>
                </a:solidFill>
                <a:ea typeface="微软雅黑" panose="020B0503020204020204" pitchFamily="34" charset="-122"/>
                <a:sym typeface="Arial Unicode MS" pitchFamily="34" charset="-122"/>
              </a:rPr>
              <a:t> </a:t>
            </a:r>
            <a:r>
              <a:rPr lang="zh-CN" altLang="en-US" b="1">
                <a:solidFill>
                  <a:schemeClr val="bg1"/>
                </a:solidFill>
                <a:ea typeface="微软雅黑" panose="020B0503020204020204" pitchFamily="34" charset="-122"/>
                <a:sym typeface="Arial Unicode MS" pitchFamily="34" charset="-122"/>
              </a:rPr>
              <a:t>人力资源管理</a:t>
            </a:r>
            <a:endParaRPr lang="zh-CN" altLang="en-US" sz="1400" b="1">
              <a:solidFill>
                <a:schemeClr val="bg1"/>
              </a:solidFill>
              <a:ea typeface="微软雅黑" panose="020B0503020204020204" pitchFamily="34" charset="-122"/>
              <a:sym typeface="Arial Unicode MS" pitchFamily="34" charset="-122"/>
            </a:endParaRPr>
          </a:p>
        </p:txBody>
      </p:sp>
      <p:grpSp>
        <p:nvGrpSpPr>
          <p:cNvPr id="21509" name="Group 1"/>
          <p:cNvGrpSpPr/>
          <p:nvPr/>
        </p:nvGrpSpPr>
        <p:grpSpPr bwMode="auto">
          <a:xfrm>
            <a:off x="3144838" y="2343150"/>
            <a:ext cx="8316912" cy="3654425"/>
            <a:chOff x="0" y="0"/>
            <a:chExt cx="9000" cy="3120"/>
          </a:xfrm>
        </p:grpSpPr>
        <p:sp>
          <p:nvSpPr>
            <p:cNvPr id="2" name="AutoShape 29"/>
            <p:cNvSpPr>
              <a:spLocks noChangeAspect="1" noChangeArrowheads="1" noTextEdit="1"/>
            </p:cNvSpPr>
            <p:nvPr/>
          </p:nvSpPr>
          <p:spPr bwMode="auto">
            <a:xfrm>
              <a:off x="0" y="0"/>
              <a:ext cx="9000" cy="3120"/>
            </a:xfrm>
            <a:prstGeom prst="rect">
              <a:avLst/>
            </a:prstGeom>
            <a:solidFill>
              <a:srgbClr val="D8D8D8"/>
            </a:solidFill>
            <a:ln w="6350">
              <a:solidFill>
                <a:srgbClr val="FFFFFF"/>
              </a:solidFill>
              <a:miter lim="800000"/>
            </a:ln>
          </p:spPr>
          <p:txBody>
            <a:bodyPr anchor="ct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1510" name="Rectangle 28"/>
            <p:cNvSpPr>
              <a:spLocks noChangeArrowheads="1"/>
            </p:cNvSpPr>
            <p:nvPr/>
          </p:nvSpPr>
          <p:spPr bwMode="auto">
            <a:xfrm>
              <a:off x="180" y="1092"/>
              <a:ext cx="1259" cy="779"/>
            </a:xfrm>
            <a:prstGeom prst="rect">
              <a:avLst/>
            </a:prstGeom>
            <a:solidFill>
              <a:srgbClr val="3455FA"/>
            </a:solidFill>
            <a:ln w="12700">
              <a:solidFill>
                <a:srgbClr val="FFFFFF"/>
              </a:solidFill>
              <a:miter lim="800000"/>
            </a:ln>
          </p:spPr>
          <p:txBody>
            <a:bodyPr anchor="ctr"/>
            <a:lstStyle/>
            <a:p>
              <a:pPr algn="ctr" eaLnBrk="0" hangingPunct="0"/>
              <a:r>
                <a:rPr lang="zh-CN" altLang="en-US" sz="1400" b="1">
                  <a:solidFill>
                    <a:schemeClr val="bg1"/>
                  </a:solidFill>
                  <a:latin typeface="微软雅黑" panose="020B0503020204020204" pitchFamily="34" charset="-122"/>
                  <a:ea typeface="微软雅黑" panose="020B0503020204020204" pitchFamily="34" charset="-122"/>
                  <a:sym typeface="Times New Roman" panose="02020603050405020304" pitchFamily="18" charset="0"/>
                </a:rPr>
                <a:t>人力资源管理</a:t>
              </a:r>
              <a:endParaRPr lang="zh-CN" altLang="en-US"/>
            </a:p>
          </p:txBody>
        </p:sp>
        <p:sp>
          <p:nvSpPr>
            <p:cNvPr id="21511" name="Rectangle 27"/>
            <p:cNvSpPr>
              <a:spLocks noChangeArrowheads="1"/>
            </p:cNvSpPr>
            <p:nvPr/>
          </p:nvSpPr>
          <p:spPr bwMode="auto">
            <a:xfrm>
              <a:off x="1981" y="468"/>
              <a:ext cx="1259" cy="469"/>
            </a:xfrm>
            <a:prstGeom prst="rect">
              <a:avLst/>
            </a:prstGeom>
            <a:solidFill>
              <a:srgbClr val="3455FA"/>
            </a:solidFill>
            <a:ln w="12700">
              <a:solidFill>
                <a:srgbClr val="FFFFFF"/>
              </a:solidFill>
              <a:miter lim="800000"/>
            </a:ln>
          </p:spPr>
          <p:txBody>
            <a:bodyPr anchor="ctr"/>
            <a:lstStyle/>
            <a:p>
              <a:pPr algn="ctr" eaLnBrk="0" hangingPunct="0"/>
              <a:r>
                <a:rPr lang="zh-CN" altLang="en-US" sz="1400" b="1">
                  <a:solidFill>
                    <a:schemeClr val="bg1"/>
                  </a:solidFill>
                  <a:latin typeface="微软雅黑" panose="020B0503020204020204" pitchFamily="34" charset="-122"/>
                  <a:ea typeface="微软雅黑" panose="020B0503020204020204" pitchFamily="34" charset="-122"/>
                  <a:sym typeface="Times New Roman" panose="02020603050405020304" pitchFamily="18" charset="0"/>
                </a:rPr>
                <a:t>事得其人</a:t>
              </a:r>
              <a:endParaRPr lang="zh-CN" altLang="en-US"/>
            </a:p>
          </p:txBody>
        </p:sp>
        <p:sp>
          <p:nvSpPr>
            <p:cNvPr id="21512" name="Rectangle 26"/>
            <p:cNvSpPr>
              <a:spLocks noChangeArrowheads="1"/>
            </p:cNvSpPr>
            <p:nvPr/>
          </p:nvSpPr>
          <p:spPr bwMode="auto">
            <a:xfrm>
              <a:off x="1981" y="2028"/>
              <a:ext cx="1259" cy="468"/>
            </a:xfrm>
            <a:prstGeom prst="rect">
              <a:avLst/>
            </a:prstGeom>
            <a:solidFill>
              <a:srgbClr val="3455FA"/>
            </a:solidFill>
            <a:ln w="12700">
              <a:solidFill>
                <a:srgbClr val="FFFFFF"/>
              </a:solidFill>
              <a:miter lim="800000"/>
            </a:ln>
          </p:spPr>
          <p:txBody>
            <a:bodyPr anchor="ctr"/>
            <a:lstStyle/>
            <a:p>
              <a:pPr algn="ctr" eaLnBrk="0" hangingPunct="0"/>
              <a:r>
                <a:rPr lang="zh-CN" altLang="en-US" sz="1400" b="1">
                  <a:solidFill>
                    <a:schemeClr val="bg1"/>
                  </a:solidFill>
                  <a:latin typeface="微软雅黑" panose="020B0503020204020204" pitchFamily="34" charset="-122"/>
                  <a:ea typeface="微软雅黑" panose="020B0503020204020204" pitchFamily="34" charset="-122"/>
                  <a:sym typeface="Times New Roman" panose="02020603050405020304" pitchFamily="18" charset="0"/>
                </a:rPr>
                <a:t>人尽其才</a:t>
              </a:r>
              <a:endParaRPr lang="zh-CN" altLang="en-US"/>
            </a:p>
          </p:txBody>
        </p:sp>
        <p:sp>
          <p:nvSpPr>
            <p:cNvPr id="21513" name="Line 25"/>
            <p:cNvSpPr>
              <a:spLocks noChangeShapeType="1"/>
            </p:cNvSpPr>
            <p:nvPr/>
          </p:nvSpPr>
          <p:spPr bwMode="auto">
            <a:xfrm>
              <a:off x="3420" y="467"/>
              <a:ext cx="1" cy="624"/>
            </a:xfrm>
            <a:prstGeom prst="line">
              <a:avLst/>
            </a:prstGeom>
            <a:noFill/>
            <a:ln w="9525">
              <a:solidFill>
                <a:srgbClr val="000000"/>
              </a:solidFill>
              <a:bevel/>
            </a:ln>
            <a:extLst>
              <a:ext uri="{909E8E84-426E-40DD-AFC4-6F175D3DCCD1}">
                <a14:hiddenFill xmlns:a14="http://schemas.microsoft.com/office/drawing/2010/main">
                  <a:noFill/>
                </a14:hiddenFill>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1514" name="Rectangle 24"/>
            <p:cNvSpPr>
              <a:spLocks noChangeArrowheads="1"/>
            </p:cNvSpPr>
            <p:nvPr/>
          </p:nvSpPr>
          <p:spPr bwMode="auto">
            <a:xfrm>
              <a:off x="3779" y="156"/>
              <a:ext cx="2161" cy="468"/>
            </a:xfrm>
            <a:prstGeom prst="rect">
              <a:avLst/>
            </a:prstGeom>
            <a:solidFill>
              <a:srgbClr val="3455FA"/>
            </a:solidFill>
            <a:ln w="12700">
              <a:solidFill>
                <a:srgbClr val="FFFFFF"/>
              </a:solidFill>
              <a:miter lim="800000"/>
            </a:ln>
          </p:spPr>
          <p:txBody>
            <a:bodyPr anchor="ctr"/>
            <a:lstStyle/>
            <a:p>
              <a:pPr algn="ctr" eaLnBrk="0" hangingPunct="0"/>
              <a:r>
                <a:rPr lang="zh-CN" altLang="en-US" sz="1400" b="1">
                  <a:solidFill>
                    <a:schemeClr val="bg1"/>
                  </a:solidFill>
                  <a:latin typeface="微软雅黑" panose="020B0503020204020204" pitchFamily="34" charset="-122"/>
                  <a:ea typeface="微软雅黑" panose="020B0503020204020204" pitchFamily="34" charset="-122"/>
                  <a:sym typeface="Times New Roman" panose="02020603050405020304" pitchFamily="18" charset="0"/>
                </a:rPr>
                <a:t>获取（②招聘甄选）</a:t>
              </a:r>
              <a:endParaRPr lang="zh-CN" altLang="en-US"/>
            </a:p>
          </p:txBody>
        </p:sp>
        <p:sp>
          <p:nvSpPr>
            <p:cNvPr id="21515" name="Rectangle 23"/>
            <p:cNvSpPr>
              <a:spLocks noChangeArrowheads="1"/>
            </p:cNvSpPr>
            <p:nvPr/>
          </p:nvSpPr>
          <p:spPr bwMode="auto">
            <a:xfrm>
              <a:off x="3779" y="780"/>
              <a:ext cx="2161" cy="780"/>
            </a:xfrm>
            <a:prstGeom prst="rect">
              <a:avLst/>
            </a:prstGeom>
            <a:solidFill>
              <a:srgbClr val="3455FA"/>
            </a:solidFill>
            <a:ln w="12700">
              <a:solidFill>
                <a:srgbClr val="FFFFFF"/>
              </a:solidFill>
              <a:miter lim="800000"/>
            </a:ln>
          </p:spPr>
          <p:txBody>
            <a:bodyPr anchor="ctr"/>
            <a:lstStyle/>
            <a:p>
              <a:pPr algn="ctr" eaLnBrk="0" hangingPunct="0"/>
              <a:r>
                <a:rPr lang="zh-CN" altLang="en-US" sz="1400" b="1">
                  <a:solidFill>
                    <a:schemeClr val="bg1"/>
                  </a:solidFill>
                  <a:latin typeface="微软雅黑" panose="020B0503020204020204" pitchFamily="34" charset="-122"/>
                  <a:ea typeface="微软雅黑" panose="020B0503020204020204" pitchFamily="34" charset="-122"/>
                  <a:sym typeface="Times New Roman" panose="02020603050405020304" pitchFamily="18" charset="0"/>
                </a:rPr>
                <a:t>维持（④薪酬福利、⑥员工关系）</a:t>
              </a:r>
              <a:endParaRPr lang="zh-CN" altLang="en-US"/>
            </a:p>
          </p:txBody>
        </p:sp>
        <p:sp>
          <p:nvSpPr>
            <p:cNvPr id="21516" name="Line 22"/>
            <p:cNvSpPr>
              <a:spLocks noChangeShapeType="1"/>
            </p:cNvSpPr>
            <p:nvPr/>
          </p:nvSpPr>
          <p:spPr bwMode="auto">
            <a:xfrm>
              <a:off x="3420" y="467"/>
              <a:ext cx="360" cy="1"/>
            </a:xfrm>
            <a:prstGeom prst="line">
              <a:avLst/>
            </a:prstGeom>
            <a:noFill/>
            <a:ln w="9525">
              <a:solidFill>
                <a:srgbClr val="000000"/>
              </a:solidFill>
              <a:bevel/>
              <a:tailEnd type="triangle" w="med" len="med"/>
            </a:ln>
            <a:extLst>
              <a:ext uri="{909E8E84-426E-40DD-AFC4-6F175D3DCCD1}">
                <a14:hiddenFill xmlns:a14="http://schemas.microsoft.com/office/drawing/2010/main">
                  <a:noFill/>
                </a14:hiddenFill>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1517" name="Line 21"/>
            <p:cNvSpPr>
              <a:spLocks noChangeShapeType="1"/>
            </p:cNvSpPr>
            <p:nvPr/>
          </p:nvSpPr>
          <p:spPr bwMode="auto">
            <a:xfrm>
              <a:off x="3420" y="1091"/>
              <a:ext cx="360" cy="1"/>
            </a:xfrm>
            <a:prstGeom prst="line">
              <a:avLst/>
            </a:prstGeom>
            <a:noFill/>
            <a:ln w="9525">
              <a:solidFill>
                <a:srgbClr val="000000"/>
              </a:solidFill>
              <a:bevel/>
              <a:tailEnd type="triangle" w="med" len="med"/>
            </a:ln>
            <a:extLst>
              <a:ext uri="{909E8E84-426E-40DD-AFC4-6F175D3DCCD1}">
                <a14:hiddenFill xmlns:a14="http://schemas.microsoft.com/office/drawing/2010/main">
                  <a:noFill/>
                </a14:hiddenFill>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1518" name="Line 20"/>
            <p:cNvSpPr>
              <a:spLocks noChangeShapeType="1"/>
            </p:cNvSpPr>
            <p:nvPr/>
          </p:nvSpPr>
          <p:spPr bwMode="auto">
            <a:xfrm>
              <a:off x="3420" y="2028"/>
              <a:ext cx="1" cy="624"/>
            </a:xfrm>
            <a:prstGeom prst="line">
              <a:avLst/>
            </a:prstGeom>
            <a:noFill/>
            <a:ln w="9525">
              <a:solidFill>
                <a:srgbClr val="000000"/>
              </a:solidFill>
              <a:bevel/>
            </a:ln>
            <a:extLst>
              <a:ext uri="{909E8E84-426E-40DD-AFC4-6F175D3DCCD1}">
                <a14:hiddenFill xmlns:a14="http://schemas.microsoft.com/office/drawing/2010/main">
                  <a:noFill/>
                </a14:hiddenFill>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1519" name="Rectangle 19"/>
            <p:cNvSpPr>
              <a:spLocks noChangeArrowheads="1"/>
            </p:cNvSpPr>
            <p:nvPr/>
          </p:nvSpPr>
          <p:spPr bwMode="auto">
            <a:xfrm>
              <a:off x="3779" y="1716"/>
              <a:ext cx="2161" cy="469"/>
            </a:xfrm>
            <a:prstGeom prst="rect">
              <a:avLst/>
            </a:prstGeom>
            <a:solidFill>
              <a:srgbClr val="3455FA"/>
            </a:solidFill>
            <a:ln w="12700">
              <a:solidFill>
                <a:srgbClr val="FFFFFF"/>
              </a:solidFill>
              <a:miter lim="800000"/>
            </a:ln>
          </p:spPr>
          <p:txBody>
            <a:bodyPr anchor="ctr"/>
            <a:lstStyle/>
            <a:p>
              <a:pPr algn="ctr" eaLnBrk="0" hangingPunct="0"/>
              <a:r>
                <a:rPr lang="zh-CN" altLang="en-US" sz="1400" b="1">
                  <a:solidFill>
                    <a:schemeClr val="bg1"/>
                  </a:solidFill>
                  <a:latin typeface="微软雅黑" panose="020B0503020204020204" pitchFamily="34" charset="-122"/>
                  <a:ea typeface="微软雅黑" panose="020B0503020204020204" pitchFamily="34" charset="-122"/>
                  <a:sym typeface="Times New Roman" panose="02020603050405020304" pitchFamily="18" charset="0"/>
                </a:rPr>
                <a:t>激励（⑤绩效管理）</a:t>
              </a:r>
              <a:endParaRPr lang="zh-CN" altLang="en-US"/>
            </a:p>
          </p:txBody>
        </p:sp>
        <p:sp>
          <p:nvSpPr>
            <p:cNvPr id="21520" name="Rectangle 18"/>
            <p:cNvSpPr>
              <a:spLocks noChangeArrowheads="1"/>
            </p:cNvSpPr>
            <p:nvPr/>
          </p:nvSpPr>
          <p:spPr bwMode="auto">
            <a:xfrm>
              <a:off x="3779" y="2340"/>
              <a:ext cx="2161" cy="469"/>
            </a:xfrm>
            <a:prstGeom prst="rect">
              <a:avLst/>
            </a:prstGeom>
            <a:solidFill>
              <a:srgbClr val="3455FA"/>
            </a:solidFill>
            <a:ln w="12700">
              <a:solidFill>
                <a:srgbClr val="FFFFFF"/>
              </a:solidFill>
              <a:miter lim="800000"/>
            </a:ln>
          </p:spPr>
          <p:txBody>
            <a:bodyPr anchor="ctr"/>
            <a:lstStyle/>
            <a:p>
              <a:pPr algn="ctr" eaLnBrk="0" hangingPunct="0"/>
              <a:r>
                <a:rPr lang="zh-CN" altLang="en-US" sz="1400" b="1">
                  <a:solidFill>
                    <a:schemeClr val="bg1"/>
                  </a:solidFill>
                  <a:latin typeface="微软雅黑" panose="020B0503020204020204" pitchFamily="34" charset="-122"/>
                  <a:ea typeface="微软雅黑" panose="020B0503020204020204" pitchFamily="34" charset="-122"/>
                  <a:sym typeface="Times New Roman" panose="02020603050405020304" pitchFamily="18" charset="0"/>
                </a:rPr>
                <a:t>开发（③培训发展）</a:t>
              </a:r>
              <a:endParaRPr lang="zh-CN" altLang="en-US"/>
            </a:p>
          </p:txBody>
        </p:sp>
        <p:sp>
          <p:nvSpPr>
            <p:cNvPr id="21521" name="Line 17"/>
            <p:cNvSpPr>
              <a:spLocks noChangeShapeType="1"/>
            </p:cNvSpPr>
            <p:nvPr/>
          </p:nvSpPr>
          <p:spPr bwMode="auto">
            <a:xfrm>
              <a:off x="3420" y="2028"/>
              <a:ext cx="360" cy="1"/>
            </a:xfrm>
            <a:prstGeom prst="line">
              <a:avLst/>
            </a:prstGeom>
            <a:noFill/>
            <a:ln w="9525">
              <a:solidFill>
                <a:srgbClr val="000000"/>
              </a:solidFill>
              <a:bevel/>
              <a:tailEnd type="triangle" w="med" len="med"/>
            </a:ln>
            <a:extLst>
              <a:ext uri="{909E8E84-426E-40DD-AFC4-6F175D3DCCD1}">
                <a14:hiddenFill xmlns:a14="http://schemas.microsoft.com/office/drawing/2010/main">
                  <a:noFill/>
                </a14:hiddenFill>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1522" name="Line 16"/>
            <p:cNvSpPr>
              <a:spLocks noChangeShapeType="1"/>
            </p:cNvSpPr>
            <p:nvPr/>
          </p:nvSpPr>
          <p:spPr bwMode="auto">
            <a:xfrm>
              <a:off x="3420" y="2652"/>
              <a:ext cx="360" cy="1"/>
            </a:xfrm>
            <a:prstGeom prst="line">
              <a:avLst/>
            </a:prstGeom>
            <a:noFill/>
            <a:ln w="9525">
              <a:solidFill>
                <a:srgbClr val="000000"/>
              </a:solidFill>
              <a:bevel/>
              <a:tailEnd type="triangle" w="med" len="med"/>
            </a:ln>
            <a:extLst>
              <a:ext uri="{909E8E84-426E-40DD-AFC4-6F175D3DCCD1}">
                <a14:hiddenFill xmlns:a14="http://schemas.microsoft.com/office/drawing/2010/main">
                  <a:noFill/>
                </a14:hiddenFill>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1523" name="Line 15"/>
            <p:cNvSpPr>
              <a:spLocks noChangeShapeType="1"/>
            </p:cNvSpPr>
            <p:nvPr/>
          </p:nvSpPr>
          <p:spPr bwMode="auto">
            <a:xfrm>
              <a:off x="1620" y="780"/>
              <a:ext cx="360" cy="1"/>
            </a:xfrm>
            <a:prstGeom prst="line">
              <a:avLst/>
            </a:prstGeom>
            <a:noFill/>
            <a:ln w="9525">
              <a:solidFill>
                <a:srgbClr val="000000"/>
              </a:solidFill>
              <a:bevel/>
              <a:tailEnd type="triangle" w="med" len="med"/>
            </a:ln>
            <a:extLst>
              <a:ext uri="{909E8E84-426E-40DD-AFC4-6F175D3DCCD1}">
                <a14:hiddenFill xmlns:a14="http://schemas.microsoft.com/office/drawing/2010/main">
                  <a:noFill/>
                </a14:hiddenFill>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1524" name="Line 14"/>
            <p:cNvSpPr>
              <a:spLocks noChangeShapeType="1"/>
            </p:cNvSpPr>
            <p:nvPr/>
          </p:nvSpPr>
          <p:spPr bwMode="auto">
            <a:xfrm>
              <a:off x="1620" y="2183"/>
              <a:ext cx="360" cy="1"/>
            </a:xfrm>
            <a:prstGeom prst="line">
              <a:avLst/>
            </a:prstGeom>
            <a:noFill/>
            <a:ln w="9525">
              <a:solidFill>
                <a:srgbClr val="000000"/>
              </a:solidFill>
              <a:bevel/>
              <a:tailEnd type="triangle" w="med" len="med"/>
            </a:ln>
            <a:extLst>
              <a:ext uri="{909E8E84-426E-40DD-AFC4-6F175D3DCCD1}">
                <a14:hiddenFill xmlns:a14="http://schemas.microsoft.com/office/drawing/2010/main">
                  <a:noFill/>
                </a14:hiddenFill>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1525" name="Line 13"/>
            <p:cNvSpPr>
              <a:spLocks noChangeShapeType="1"/>
            </p:cNvSpPr>
            <p:nvPr/>
          </p:nvSpPr>
          <p:spPr bwMode="auto">
            <a:xfrm>
              <a:off x="1440" y="1404"/>
              <a:ext cx="180" cy="1"/>
            </a:xfrm>
            <a:prstGeom prst="line">
              <a:avLst/>
            </a:prstGeom>
            <a:noFill/>
            <a:ln w="9525">
              <a:solidFill>
                <a:srgbClr val="000000"/>
              </a:solidFill>
              <a:bevel/>
            </a:ln>
            <a:extLst>
              <a:ext uri="{909E8E84-426E-40DD-AFC4-6F175D3DCCD1}">
                <a14:hiddenFill xmlns:a14="http://schemas.microsoft.com/office/drawing/2010/main">
                  <a:noFill/>
                </a14:hiddenFill>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1526" name="Line 12"/>
            <p:cNvSpPr>
              <a:spLocks noChangeShapeType="1"/>
            </p:cNvSpPr>
            <p:nvPr/>
          </p:nvSpPr>
          <p:spPr bwMode="auto">
            <a:xfrm>
              <a:off x="1620" y="780"/>
              <a:ext cx="1" cy="1404"/>
            </a:xfrm>
            <a:prstGeom prst="line">
              <a:avLst/>
            </a:prstGeom>
            <a:noFill/>
            <a:ln w="9525">
              <a:solidFill>
                <a:srgbClr val="000000"/>
              </a:solidFill>
              <a:bevel/>
            </a:ln>
            <a:extLst>
              <a:ext uri="{909E8E84-426E-40DD-AFC4-6F175D3DCCD1}">
                <a14:hiddenFill xmlns:a14="http://schemas.microsoft.com/office/drawing/2010/main">
                  <a:noFill/>
                </a14:hiddenFill>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1527" name="Line 11"/>
            <p:cNvSpPr>
              <a:spLocks noChangeShapeType="1"/>
            </p:cNvSpPr>
            <p:nvPr/>
          </p:nvSpPr>
          <p:spPr bwMode="auto">
            <a:xfrm>
              <a:off x="3240" y="624"/>
              <a:ext cx="180" cy="1"/>
            </a:xfrm>
            <a:prstGeom prst="line">
              <a:avLst/>
            </a:prstGeom>
            <a:noFill/>
            <a:ln w="9525">
              <a:solidFill>
                <a:srgbClr val="000000"/>
              </a:solidFill>
              <a:bevel/>
            </a:ln>
            <a:extLst>
              <a:ext uri="{909E8E84-426E-40DD-AFC4-6F175D3DCCD1}">
                <a14:hiddenFill xmlns:a14="http://schemas.microsoft.com/office/drawing/2010/main">
                  <a:noFill/>
                </a14:hiddenFill>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1528" name="Line 10"/>
            <p:cNvSpPr>
              <a:spLocks noChangeShapeType="1"/>
            </p:cNvSpPr>
            <p:nvPr/>
          </p:nvSpPr>
          <p:spPr bwMode="auto">
            <a:xfrm>
              <a:off x="3240" y="2184"/>
              <a:ext cx="180" cy="1"/>
            </a:xfrm>
            <a:prstGeom prst="line">
              <a:avLst/>
            </a:prstGeom>
            <a:noFill/>
            <a:ln w="9525">
              <a:solidFill>
                <a:srgbClr val="000000"/>
              </a:solidFill>
              <a:bevel/>
            </a:ln>
            <a:extLst>
              <a:ext uri="{909E8E84-426E-40DD-AFC4-6F175D3DCCD1}">
                <a14:hiddenFill xmlns:a14="http://schemas.microsoft.com/office/drawing/2010/main">
                  <a:noFill/>
                </a14:hiddenFill>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1529" name="Line 9"/>
            <p:cNvSpPr>
              <a:spLocks noChangeShapeType="1"/>
            </p:cNvSpPr>
            <p:nvPr/>
          </p:nvSpPr>
          <p:spPr bwMode="auto">
            <a:xfrm flipH="1">
              <a:off x="5940" y="1091"/>
              <a:ext cx="360" cy="1"/>
            </a:xfrm>
            <a:prstGeom prst="line">
              <a:avLst/>
            </a:prstGeom>
            <a:noFill/>
            <a:ln w="9525">
              <a:solidFill>
                <a:srgbClr val="000000"/>
              </a:solidFill>
              <a:bevel/>
              <a:tailEnd type="triangle" w="med" len="med"/>
            </a:ln>
            <a:extLst>
              <a:ext uri="{909E8E84-426E-40DD-AFC4-6F175D3DCCD1}">
                <a14:hiddenFill xmlns:a14="http://schemas.microsoft.com/office/drawing/2010/main">
                  <a:noFill/>
                </a14:hiddenFill>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1530" name="Line 8"/>
            <p:cNvSpPr>
              <a:spLocks noChangeShapeType="1"/>
            </p:cNvSpPr>
            <p:nvPr/>
          </p:nvSpPr>
          <p:spPr bwMode="auto">
            <a:xfrm flipH="1">
              <a:off x="5940" y="467"/>
              <a:ext cx="360" cy="1"/>
            </a:xfrm>
            <a:prstGeom prst="line">
              <a:avLst/>
            </a:prstGeom>
            <a:noFill/>
            <a:ln w="9525">
              <a:solidFill>
                <a:srgbClr val="000000"/>
              </a:solidFill>
              <a:bevel/>
              <a:tailEnd type="triangle" w="med" len="med"/>
            </a:ln>
            <a:extLst>
              <a:ext uri="{909E8E84-426E-40DD-AFC4-6F175D3DCCD1}">
                <a14:hiddenFill xmlns:a14="http://schemas.microsoft.com/office/drawing/2010/main">
                  <a:noFill/>
                </a14:hiddenFill>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1531" name="Line 7"/>
            <p:cNvSpPr>
              <a:spLocks noChangeShapeType="1"/>
            </p:cNvSpPr>
            <p:nvPr/>
          </p:nvSpPr>
          <p:spPr bwMode="auto">
            <a:xfrm flipH="1">
              <a:off x="5940" y="2027"/>
              <a:ext cx="360" cy="1"/>
            </a:xfrm>
            <a:prstGeom prst="line">
              <a:avLst/>
            </a:prstGeom>
            <a:noFill/>
            <a:ln w="9525">
              <a:solidFill>
                <a:srgbClr val="000000"/>
              </a:solidFill>
              <a:bevel/>
              <a:tailEnd type="triangle" w="med" len="med"/>
            </a:ln>
            <a:extLst>
              <a:ext uri="{909E8E84-426E-40DD-AFC4-6F175D3DCCD1}">
                <a14:hiddenFill xmlns:a14="http://schemas.microsoft.com/office/drawing/2010/main">
                  <a:noFill/>
                </a14:hiddenFill>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1532" name="Line 6"/>
            <p:cNvSpPr>
              <a:spLocks noChangeShapeType="1"/>
            </p:cNvSpPr>
            <p:nvPr/>
          </p:nvSpPr>
          <p:spPr bwMode="auto">
            <a:xfrm flipH="1">
              <a:off x="5940" y="2651"/>
              <a:ext cx="360" cy="1"/>
            </a:xfrm>
            <a:prstGeom prst="line">
              <a:avLst/>
            </a:prstGeom>
            <a:noFill/>
            <a:ln w="9525">
              <a:solidFill>
                <a:srgbClr val="000000"/>
              </a:solidFill>
              <a:bevel/>
              <a:tailEnd type="triangle" w="med" len="med"/>
            </a:ln>
            <a:extLst>
              <a:ext uri="{909E8E84-426E-40DD-AFC4-6F175D3DCCD1}">
                <a14:hiddenFill xmlns:a14="http://schemas.microsoft.com/office/drawing/2010/main">
                  <a:noFill/>
                </a14:hiddenFill>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1533" name="Line 5"/>
            <p:cNvSpPr>
              <a:spLocks noChangeShapeType="1"/>
            </p:cNvSpPr>
            <p:nvPr/>
          </p:nvSpPr>
          <p:spPr bwMode="auto">
            <a:xfrm>
              <a:off x="6300" y="468"/>
              <a:ext cx="1" cy="2184"/>
            </a:xfrm>
            <a:prstGeom prst="line">
              <a:avLst/>
            </a:prstGeom>
            <a:noFill/>
            <a:ln w="9525">
              <a:solidFill>
                <a:srgbClr val="000000"/>
              </a:solidFill>
              <a:bevel/>
            </a:ln>
            <a:extLst>
              <a:ext uri="{909E8E84-426E-40DD-AFC4-6F175D3DCCD1}">
                <a14:hiddenFill xmlns:a14="http://schemas.microsoft.com/office/drawing/2010/main">
                  <a:noFill/>
                </a14:hiddenFill>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1534" name="Line 4"/>
            <p:cNvSpPr>
              <a:spLocks noChangeShapeType="1"/>
            </p:cNvSpPr>
            <p:nvPr/>
          </p:nvSpPr>
          <p:spPr bwMode="auto">
            <a:xfrm>
              <a:off x="6300" y="1559"/>
              <a:ext cx="180" cy="1"/>
            </a:xfrm>
            <a:prstGeom prst="line">
              <a:avLst/>
            </a:prstGeom>
            <a:noFill/>
            <a:ln w="9525">
              <a:solidFill>
                <a:srgbClr val="000000"/>
              </a:solidFill>
              <a:bevel/>
            </a:ln>
            <a:extLst>
              <a:ext uri="{909E8E84-426E-40DD-AFC4-6F175D3DCCD1}">
                <a14:hiddenFill xmlns:a14="http://schemas.microsoft.com/office/drawing/2010/main">
                  <a:noFill/>
                </a14:hiddenFill>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1535" name="Rectangle 3"/>
            <p:cNvSpPr>
              <a:spLocks noChangeArrowheads="1"/>
            </p:cNvSpPr>
            <p:nvPr/>
          </p:nvSpPr>
          <p:spPr bwMode="auto">
            <a:xfrm>
              <a:off x="6480" y="937"/>
              <a:ext cx="2159" cy="1090"/>
            </a:xfrm>
            <a:prstGeom prst="rect">
              <a:avLst/>
            </a:prstGeom>
            <a:solidFill>
              <a:srgbClr val="3455FA"/>
            </a:solidFill>
            <a:ln w="12700">
              <a:solidFill>
                <a:srgbClr val="FFFFFF"/>
              </a:solidFill>
              <a:miter lim="800000"/>
            </a:ln>
          </p:spPr>
          <p:txBody>
            <a:bodyPr anchor="ctr"/>
            <a:lstStyle/>
            <a:p>
              <a:pPr algn="ctr" eaLnBrk="0" hangingPunct="0"/>
              <a:r>
                <a:rPr lang="zh-CN" altLang="en-US" sz="1400" b="1">
                  <a:solidFill>
                    <a:schemeClr val="bg1"/>
                  </a:solidFill>
                  <a:latin typeface="微软雅黑" panose="020B0503020204020204" pitchFamily="34" charset="-122"/>
                  <a:ea typeface="微软雅黑" panose="020B0503020204020204" pitchFamily="34" charset="-122"/>
                  <a:sym typeface="Times New Roman" panose="02020603050405020304" pitchFamily="18" charset="0"/>
                </a:rPr>
                <a:t>对“事”、 “人”的分析及计划制定</a:t>
              </a:r>
              <a:endParaRPr lang="en-US" sz="1400" b="1">
                <a:solidFill>
                  <a:schemeClr val="bg1"/>
                </a:solidFill>
                <a:latin typeface="微软雅黑" panose="020B0503020204020204" pitchFamily="34" charset="-122"/>
                <a:ea typeface="微软雅黑" panose="020B0503020204020204" pitchFamily="34" charset="-122"/>
                <a:sym typeface="Times New Roman" panose="02020603050405020304" pitchFamily="18" charset="0"/>
              </a:endParaRPr>
            </a:p>
            <a:p>
              <a:pPr algn="ctr" eaLnBrk="0" hangingPunct="0"/>
              <a:r>
                <a:rPr lang="zh-CN" altLang="en-US" sz="1400" b="1">
                  <a:solidFill>
                    <a:schemeClr val="bg1"/>
                  </a:solidFill>
                  <a:latin typeface="微软雅黑" panose="020B0503020204020204" pitchFamily="34" charset="-122"/>
                  <a:ea typeface="微软雅黑" panose="020B0503020204020204" pitchFamily="34" charset="-122"/>
                  <a:sym typeface="Times New Roman" panose="02020603050405020304" pitchFamily="18" charset="0"/>
                </a:rPr>
                <a:t>（①人力资源规划）</a:t>
              </a:r>
              <a:endParaRPr lang="zh-CN" altLang="en-US"/>
            </a:p>
          </p:txBody>
        </p:sp>
      </p:grpSp>
      <p:sp>
        <p:nvSpPr>
          <p:cNvPr id="21537" name="TextBox 26629"/>
          <p:cNvSpPr>
            <a:spLocks noChangeArrowheads="1"/>
          </p:cNvSpPr>
          <p:nvPr/>
        </p:nvSpPr>
        <p:spPr bwMode="auto">
          <a:xfrm>
            <a:off x="3133725" y="1725613"/>
            <a:ext cx="8328025"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85750" indent="-285750">
              <a:lnSpc>
                <a:spcPct val="120000"/>
              </a:lnSpc>
            </a:pPr>
            <a:r>
              <a:rPr lang="zh-CN" altLang="en-US" sz="1600">
                <a:solidFill>
                  <a:srgbClr val="E36C09"/>
                </a:solidFill>
                <a:latin typeface="微软雅黑" panose="020B0503020204020204" pitchFamily="34" charset="-122"/>
                <a:ea typeface="微软雅黑" panose="020B0503020204020204" pitchFamily="34" charset="-122"/>
                <a:sym typeface="微软雅黑" panose="020B0503020204020204" pitchFamily="34" charset="-122"/>
              </a:rPr>
              <a:t>于是，经过上述的分析，人力资源管理的六大职能模块就清晰的显现出来了，见图示：</a:t>
            </a:r>
            <a:endParaRPr lang="zh-CN" altLang="en-US"/>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1537"/>
                                        </p:tgtEl>
                                        <p:attrNameLst>
                                          <p:attrName>style.visibility</p:attrName>
                                        </p:attrNameLst>
                                      </p:cBhvr>
                                      <p:to>
                                        <p:strVal val="visible"/>
                                      </p:to>
                                    </p:set>
                                    <p:animEffect filter="wipe(left)">
                                      <p:cBhvr>
                                        <p:cTn id="7" dur="2000"/>
                                        <p:tgtEl>
                                          <p:spTgt spid="21537"/>
                                        </p:tgtEl>
                                      </p:cBhvr>
                                    </p:animEffect>
                                  </p:childTnLst>
                                </p:cTn>
                              </p:par>
                            </p:childTnLst>
                          </p:cTn>
                        </p:par>
                        <p:par>
                          <p:cTn id="8" fill="hold">
                            <p:stCondLst>
                              <p:cond delay="2000"/>
                            </p:stCondLst>
                            <p:childTnLst>
                              <p:par>
                                <p:cTn id="9" presetID="13" presetClass="entr" presetSubtype="16" fill="hold" nodeType="afterEffect">
                                  <p:stCondLst>
                                    <p:cond delay="0"/>
                                  </p:stCondLst>
                                  <p:childTnLst>
                                    <p:set>
                                      <p:cBhvr>
                                        <p:cTn id="10" dur="1" fill="hold">
                                          <p:stCondLst>
                                            <p:cond delay="0"/>
                                          </p:stCondLst>
                                        </p:cTn>
                                        <p:tgtEl>
                                          <p:spTgt spid="21509"/>
                                        </p:tgtEl>
                                        <p:attrNameLst>
                                          <p:attrName>style.visibility</p:attrName>
                                        </p:attrNameLst>
                                      </p:cBhvr>
                                      <p:to>
                                        <p:strVal val="visible"/>
                                      </p:to>
                                    </p:set>
                                    <p:animEffect filter="plus(in)">
                                      <p:cBhvr>
                                        <p:cTn id="11" dur="1000"/>
                                        <p:tgtEl>
                                          <p:spTgt spid="215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37" grpId="0" bldLvl="0"/>
    </p:bldLst>
  </p:timing>
</p:sld>
</file>

<file path=ppt/slides/slide2.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4098" name="TextBox 3"/>
          <p:cNvSpPr>
            <a:spLocks noChangeArrowheads="1"/>
          </p:cNvSpPr>
          <p:nvPr/>
        </p:nvSpPr>
        <p:spPr bwMode="auto">
          <a:xfrm>
            <a:off x="2281238" y="692150"/>
            <a:ext cx="14509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目录页</a:t>
            </a:r>
            <a:endParaRPr lang="zh-CN" altLang="en-US" b="1">
              <a:solidFill>
                <a:srgbClr val="262626"/>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99" name="矩形 24"/>
          <p:cNvSpPr>
            <a:spLocks noChangeArrowheads="1"/>
          </p:cNvSpPr>
          <p:nvPr/>
        </p:nvSpPr>
        <p:spPr bwMode="auto">
          <a:xfrm>
            <a:off x="1057275" y="704850"/>
            <a:ext cx="107950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1600" b="1">
                <a:solidFill>
                  <a:schemeClr val="bg1"/>
                </a:solidFill>
                <a:ea typeface="微软雅黑" panose="020B0503020204020204" pitchFamily="34" charset="-122"/>
                <a:sym typeface="Arial Unicode MS" pitchFamily="34" charset="-122"/>
              </a:rPr>
              <a:t>CONTENTS</a:t>
            </a:r>
            <a:endParaRPr lang="en-US" altLang="zh-CN" sz="1600" b="1">
              <a:solidFill>
                <a:schemeClr val="bg1"/>
              </a:solidFill>
              <a:ea typeface="微软雅黑" panose="020B0503020204020204" pitchFamily="34" charset="-122"/>
              <a:sym typeface="Arial Unicode MS" pitchFamily="34" charset="-122"/>
            </a:endParaRPr>
          </a:p>
          <a:p>
            <a:pPr algn="ctr"/>
            <a:r>
              <a:rPr lang="en-US" altLang="zh-CN" sz="1600" b="1">
                <a:solidFill>
                  <a:schemeClr val="bg1"/>
                </a:solidFill>
                <a:ea typeface="微软雅黑" panose="020B0503020204020204" pitchFamily="34" charset="-122"/>
                <a:sym typeface="Arial Unicode MS" pitchFamily="34" charset="-122"/>
              </a:rPr>
              <a:t> PAGE</a:t>
            </a:r>
            <a:endParaRPr lang="en-US" altLang="zh-CN" sz="1600" b="1">
              <a:solidFill>
                <a:schemeClr val="bg1"/>
              </a:solidFill>
              <a:ea typeface="微软雅黑" panose="020B0503020204020204" pitchFamily="34" charset="-122"/>
              <a:sym typeface="Arial Unicode MS" pitchFamily="34" charset="-122"/>
            </a:endParaRPr>
          </a:p>
        </p:txBody>
      </p:sp>
      <p:grpSp>
        <p:nvGrpSpPr>
          <p:cNvPr id="4100" name="Group 4"/>
          <p:cNvGrpSpPr/>
          <p:nvPr/>
        </p:nvGrpSpPr>
        <p:grpSpPr bwMode="auto">
          <a:xfrm>
            <a:off x="3505200" y="1706563"/>
            <a:ext cx="6911975" cy="1092200"/>
            <a:chOff x="0" y="0"/>
            <a:chExt cx="4354" cy="688"/>
          </a:xfrm>
        </p:grpSpPr>
        <p:sp>
          <p:nvSpPr>
            <p:cNvPr id="4101" name="Rectangle 5"/>
            <p:cNvSpPr>
              <a:spLocks noChangeArrowheads="1"/>
            </p:cNvSpPr>
            <p:nvPr/>
          </p:nvSpPr>
          <p:spPr bwMode="auto">
            <a:xfrm>
              <a:off x="0" y="54"/>
              <a:ext cx="4354" cy="453"/>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b="1" i="1">
                <a:solidFill>
                  <a:srgbClr val="000000"/>
                </a:solidFill>
                <a:ea typeface="华文细黑" pitchFamily="2" charset="-122"/>
                <a:sym typeface="Arial" panose="020B0604020202020204" pitchFamily="34" charset="0"/>
              </a:endParaRPr>
            </a:p>
          </p:txBody>
        </p:sp>
        <p:sp>
          <p:nvSpPr>
            <p:cNvPr id="4102" name="Rectangle 6"/>
            <p:cNvSpPr>
              <a:spLocks noChangeArrowheads="1"/>
            </p:cNvSpPr>
            <p:nvPr/>
          </p:nvSpPr>
          <p:spPr bwMode="auto">
            <a:xfrm>
              <a:off x="181" y="0"/>
              <a:ext cx="1497" cy="326"/>
            </a:xfrm>
            <a:prstGeom prst="rect">
              <a:avLst/>
            </a:prstGeom>
            <a:gradFill rotWithShape="1">
              <a:gsLst>
                <a:gs pos="0">
                  <a:srgbClr val="333399"/>
                </a:gs>
                <a:gs pos="100000">
                  <a:srgbClr val="BBE0E3"/>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b="1" i="1">
                <a:solidFill>
                  <a:srgbClr val="000000"/>
                </a:solidFill>
                <a:ea typeface="华文细黑" pitchFamily="2" charset="-122"/>
                <a:sym typeface="Arial" panose="020B0604020202020204" pitchFamily="34" charset="0"/>
              </a:endParaRPr>
            </a:p>
          </p:txBody>
        </p:sp>
        <p:sp>
          <p:nvSpPr>
            <p:cNvPr id="4103" name="AutoShape 9"/>
            <p:cNvSpPr>
              <a:spLocks noChangeArrowheads="1"/>
            </p:cNvSpPr>
            <p:nvPr/>
          </p:nvSpPr>
          <p:spPr bwMode="auto">
            <a:xfrm>
              <a:off x="0" y="507"/>
              <a:ext cx="4354" cy="181"/>
            </a:xfrm>
            <a:custGeom>
              <a:avLst/>
              <a:gdLst>
                <a:gd name="T0" fmla="*/ 0 w 21600"/>
                <a:gd name="T1" fmla="*/ 0 h 21600"/>
                <a:gd name="T2" fmla="*/ 1072 w 21600"/>
                <a:gd name="T3" fmla="*/ 21600 h 21600"/>
                <a:gd name="T4" fmla="*/ 20528 w 21600"/>
                <a:gd name="T5" fmla="*/ 21600 h 21600"/>
                <a:gd name="T6" fmla="*/ 21600 w 21600"/>
                <a:gd name="T7" fmla="*/ 0 h 21600"/>
                <a:gd name="T8" fmla="*/ 0 w 21600"/>
                <a:gd name="T9" fmla="*/ 0 h 21600"/>
              </a:gdLst>
              <a:ahLst/>
              <a:cxnLst>
                <a:cxn ang="0">
                  <a:pos x="T0" y="T1"/>
                </a:cxn>
                <a:cxn ang="0">
                  <a:pos x="T2" y="T3"/>
                </a:cxn>
                <a:cxn ang="0">
                  <a:pos x="T4" y="T5"/>
                </a:cxn>
                <a:cxn ang="0">
                  <a:pos x="T6" y="T7"/>
                </a:cxn>
                <a:cxn ang="0">
                  <a:pos x="T8" y="T9"/>
                </a:cxn>
              </a:cxnLst>
              <a:rect l="0" t="0" r="r" b="b"/>
              <a:pathLst>
                <a:path w="21600" h="21600">
                  <a:moveTo>
                    <a:pt x="0" y="0"/>
                  </a:moveTo>
                  <a:lnTo>
                    <a:pt x="1072" y="21600"/>
                  </a:lnTo>
                  <a:lnTo>
                    <a:pt x="20528" y="21600"/>
                  </a:lnTo>
                  <a:lnTo>
                    <a:pt x="21600" y="0"/>
                  </a:lnTo>
                  <a:lnTo>
                    <a:pt x="0" y="0"/>
                  </a:lnTo>
                  <a:close/>
                </a:path>
              </a:pathLst>
            </a:cu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b="1" i="1">
                <a:solidFill>
                  <a:srgbClr val="000000"/>
                </a:solidFill>
                <a:sym typeface="Arial" panose="020B0604020202020204" pitchFamily="34" charset="0"/>
              </a:endParaRPr>
            </a:p>
          </p:txBody>
        </p:sp>
        <p:sp>
          <p:nvSpPr>
            <p:cNvPr id="4104" name="AutoShape 10"/>
            <p:cNvSpPr>
              <a:spLocks noChangeArrowheads="1"/>
            </p:cNvSpPr>
            <p:nvPr/>
          </p:nvSpPr>
          <p:spPr bwMode="auto">
            <a:xfrm>
              <a:off x="181" y="320"/>
              <a:ext cx="1497" cy="181"/>
            </a:xfrm>
            <a:custGeom>
              <a:avLst/>
              <a:gdLst>
                <a:gd name="T0" fmla="*/ 0 w 21600"/>
                <a:gd name="T1" fmla="*/ 0 h 21600"/>
                <a:gd name="T2" fmla="*/ 1072 w 21600"/>
                <a:gd name="T3" fmla="*/ 21600 h 21600"/>
                <a:gd name="T4" fmla="*/ 20528 w 21600"/>
                <a:gd name="T5" fmla="*/ 21600 h 21600"/>
                <a:gd name="T6" fmla="*/ 21600 w 21600"/>
                <a:gd name="T7" fmla="*/ 0 h 21600"/>
                <a:gd name="T8" fmla="*/ 0 w 21600"/>
                <a:gd name="T9" fmla="*/ 0 h 21600"/>
              </a:gdLst>
              <a:ahLst/>
              <a:cxnLst>
                <a:cxn ang="0">
                  <a:pos x="T0" y="T1"/>
                </a:cxn>
                <a:cxn ang="0">
                  <a:pos x="T2" y="T3"/>
                </a:cxn>
                <a:cxn ang="0">
                  <a:pos x="T4" y="T5"/>
                </a:cxn>
                <a:cxn ang="0">
                  <a:pos x="T6" y="T7"/>
                </a:cxn>
                <a:cxn ang="0">
                  <a:pos x="T8" y="T9"/>
                </a:cxn>
              </a:cxnLst>
              <a:rect l="0" t="0" r="r" b="b"/>
              <a:pathLst>
                <a:path w="21600" h="21600">
                  <a:moveTo>
                    <a:pt x="0" y="0"/>
                  </a:moveTo>
                  <a:lnTo>
                    <a:pt x="1072" y="21600"/>
                  </a:lnTo>
                  <a:lnTo>
                    <a:pt x="20528" y="21600"/>
                  </a:lnTo>
                  <a:lnTo>
                    <a:pt x="21600" y="0"/>
                  </a:lnTo>
                  <a:lnTo>
                    <a:pt x="0" y="0"/>
                  </a:lnTo>
                  <a:close/>
                </a:path>
              </a:pathLst>
            </a:custGeom>
            <a:gradFill rotWithShape="1">
              <a:gsLst>
                <a:gs pos="0">
                  <a:srgbClr val="BBE0E3"/>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b="1" i="1">
                <a:solidFill>
                  <a:srgbClr val="000000"/>
                </a:solidFill>
                <a:sym typeface="Arial" panose="020B0604020202020204" pitchFamily="34" charset="0"/>
              </a:endParaRPr>
            </a:p>
          </p:txBody>
        </p:sp>
      </p:grpSp>
      <p:grpSp>
        <p:nvGrpSpPr>
          <p:cNvPr id="4105" name="Group 11"/>
          <p:cNvGrpSpPr/>
          <p:nvPr/>
        </p:nvGrpSpPr>
        <p:grpSpPr bwMode="auto">
          <a:xfrm>
            <a:off x="3505200" y="2771775"/>
            <a:ext cx="6911975" cy="1092200"/>
            <a:chOff x="0" y="0"/>
            <a:chExt cx="4354" cy="688"/>
          </a:xfrm>
        </p:grpSpPr>
        <p:sp>
          <p:nvSpPr>
            <p:cNvPr id="4106" name="Rectangle 12"/>
            <p:cNvSpPr>
              <a:spLocks noChangeArrowheads="1"/>
            </p:cNvSpPr>
            <p:nvPr/>
          </p:nvSpPr>
          <p:spPr bwMode="auto">
            <a:xfrm>
              <a:off x="0" y="54"/>
              <a:ext cx="4354" cy="453"/>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b="1" i="1">
                <a:solidFill>
                  <a:srgbClr val="000000"/>
                </a:solidFill>
                <a:ea typeface="华文细黑" pitchFamily="2" charset="-122"/>
                <a:sym typeface="Arial" panose="020B0604020202020204" pitchFamily="34" charset="0"/>
              </a:endParaRPr>
            </a:p>
          </p:txBody>
        </p:sp>
        <p:sp>
          <p:nvSpPr>
            <p:cNvPr id="4107" name="Rectangle 13"/>
            <p:cNvSpPr>
              <a:spLocks noChangeArrowheads="1"/>
            </p:cNvSpPr>
            <p:nvPr/>
          </p:nvSpPr>
          <p:spPr bwMode="auto">
            <a:xfrm>
              <a:off x="181" y="0"/>
              <a:ext cx="1497" cy="326"/>
            </a:xfrm>
            <a:prstGeom prst="rect">
              <a:avLst/>
            </a:prstGeom>
            <a:gradFill rotWithShape="1">
              <a:gsLst>
                <a:gs pos="0">
                  <a:srgbClr val="333399"/>
                </a:gs>
                <a:gs pos="100000">
                  <a:srgbClr val="BBE0E3"/>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b="1" i="1">
                <a:solidFill>
                  <a:srgbClr val="000000"/>
                </a:solidFill>
                <a:ea typeface="华文细黑" pitchFamily="2" charset="-122"/>
                <a:sym typeface="Arial" panose="020B0604020202020204" pitchFamily="34" charset="0"/>
              </a:endParaRPr>
            </a:p>
          </p:txBody>
        </p:sp>
        <p:sp>
          <p:nvSpPr>
            <p:cNvPr id="4108" name="AutoShape 16"/>
            <p:cNvSpPr>
              <a:spLocks noChangeArrowheads="1"/>
            </p:cNvSpPr>
            <p:nvPr/>
          </p:nvSpPr>
          <p:spPr bwMode="auto">
            <a:xfrm>
              <a:off x="0" y="507"/>
              <a:ext cx="4354" cy="181"/>
            </a:xfrm>
            <a:custGeom>
              <a:avLst/>
              <a:gdLst>
                <a:gd name="T0" fmla="*/ 0 w 21600"/>
                <a:gd name="T1" fmla="*/ 0 h 21600"/>
                <a:gd name="T2" fmla="*/ 1072 w 21600"/>
                <a:gd name="T3" fmla="*/ 21600 h 21600"/>
                <a:gd name="T4" fmla="*/ 20528 w 21600"/>
                <a:gd name="T5" fmla="*/ 21600 h 21600"/>
                <a:gd name="T6" fmla="*/ 21600 w 21600"/>
                <a:gd name="T7" fmla="*/ 0 h 21600"/>
                <a:gd name="T8" fmla="*/ 0 w 21600"/>
                <a:gd name="T9" fmla="*/ 0 h 21600"/>
              </a:gdLst>
              <a:ahLst/>
              <a:cxnLst>
                <a:cxn ang="0">
                  <a:pos x="T0" y="T1"/>
                </a:cxn>
                <a:cxn ang="0">
                  <a:pos x="T2" y="T3"/>
                </a:cxn>
                <a:cxn ang="0">
                  <a:pos x="T4" y="T5"/>
                </a:cxn>
                <a:cxn ang="0">
                  <a:pos x="T6" y="T7"/>
                </a:cxn>
                <a:cxn ang="0">
                  <a:pos x="T8" y="T9"/>
                </a:cxn>
              </a:cxnLst>
              <a:rect l="0" t="0" r="r" b="b"/>
              <a:pathLst>
                <a:path w="21600" h="21600">
                  <a:moveTo>
                    <a:pt x="0" y="0"/>
                  </a:moveTo>
                  <a:lnTo>
                    <a:pt x="1072" y="21600"/>
                  </a:lnTo>
                  <a:lnTo>
                    <a:pt x="20528" y="21600"/>
                  </a:lnTo>
                  <a:lnTo>
                    <a:pt x="21600" y="0"/>
                  </a:lnTo>
                  <a:lnTo>
                    <a:pt x="0" y="0"/>
                  </a:lnTo>
                  <a:close/>
                </a:path>
              </a:pathLst>
            </a:cu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b="1" i="1">
                <a:solidFill>
                  <a:srgbClr val="000000"/>
                </a:solidFill>
                <a:sym typeface="Arial" panose="020B0604020202020204" pitchFamily="34" charset="0"/>
              </a:endParaRPr>
            </a:p>
          </p:txBody>
        </p:sp>
        <p:sp>
          <p:nvSpPr>
            <p:cNvPr id="4109" name="AutoShape 17"/>
            <p:cNvSpPr>
              <a:spLocks noChangeArrowheads="1"/>
            </p:cNvSpPr>
            <p:nvPr/>
          </p:nvSpPr>
          <p:spPr bwMode="auto">
            <a:xfrm>
              <a:off x="181" y="320"/>
              <a:ext cx="1497" cy="181"/>
            </a:xfrm>
            <a:custGeom>
              <a:avLst/>
              <a:gdLst>
                <a:gd name="T0" fmla="*/ 0 w 21600"/>
                <a:gd name="T1" fmla="*/ 0 h 21600"/>
                <a:gd name="T2" fmla="*/ 1072 w 21600"/>
                <a:gd name="T3" fmla="*/ 21600 h 21600"/>
                <a:gd name="T4" fmla="*/ 20528 w 21600"/>
                <a:gd name="T5" fmla="*/ 21600 h 21600"/>
                <a:gd name="T6" fmla="*/ 21600 w 21600"/>
                <a:gd name="T7" fmla="*/ 0 h 21600"/>
                <a:gd name="T8" fmla="*/ 0 w 21600"/>
                <a:gd name="T9" fmla="*/ 0 h 21600"/>
              </a:gdLst>
              <a:ahLst/>
              <a:cxnLst>
                <a:cxn ang="0">
                  <a:pos x="T0" y="T1"/>
                </a:cxn>
                <a:cxn ang="0">
                  <a:pos x="T2" y="T3"/>
                </a:cxn>
                <a:cxn ang="0">
                  <a:pos x="T4" y="T5"/>
                </a:cxn>
                <a:cxn ang="0">
                  <a:pos x="T6" y="T7"/>
                </a:cxn>
                <a:cxn ang="0">
                  <a:pos x="T8" y="T9"/>
                </a:cxn>
              </a:cxnLst>
              <a:rect l="0" t="0" r="r" b="b"/>
              <a:pathLst>
                <a:path w="21600" h="21600">
                  <a:moveTo>
                    <a:pt x="0" y="0"/>
                  </a:moveTo>
                  <a:lnTo>
                    <a:pt x="1072" y="21600"/>
                  </a:lnTo>
                  <a:lnTo>
                    <a:pt x="20528" y="21600"/>
                  </a:lnTo>
                  <a:lnTo>
                    <a:pt x="21600" y="0"/>
                  </a:lnTo>
                  <a:lnTo>
                    <a:pt x="0" y="0"/>
                  </a:lnTo>
                  <a:close/>
                </a:path>
              </a:pathLst>
            </a:custGeom>
            <a:gradFill rotWithShape="1">
              <a:gsLst>
                <a:gs pos="0">
                  <a:srgbClr val="BBE0E3"/>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b="1" i="1">
                <a:solidFill>
                  <a:srgbClr val="000000"/>
                </a:solidFill>
                <a:sym typeface="Arial" panose="020B0604020202020204" pitchFamily="34" charset="0"/>
              </a:endParaRPr>
            </a:p>
          </p:txBody>
        </p:sp>
      </p:grpSp>
      <p:grpSp>
        <p:nvGrpSpPr>
          <p:cNvPr id="4110" name="Group 18"/>
          <p:cNvGrpSpPr/>
          <p:nvPr/>
        </p:nvGrpSpPr>
        <p:grpSpPr bwMode="auto">
          <a:xfrm>
            <a:off x="3505200" y="3810000"/>
            <a:ext cx="6911975" cy="1092200"/>
            <a:chOff x="0" y="0"/>
            <a:chExt cx="4354" cy="688"/>
          </a:xfrm>
        </p:grpSpPr>
        <p:sp>
          <p:nvSpPr>
            <p:cNvPr id="4111" name="Rectangle 19"/>
            <p:cNvSpPr>
              <a:spLocks noChangeArrowheads="1"/>
            </p:cNvSpPr>
            <p:nvPr/>
          </p:nvSpPr>
          <p:spPr bwMode="auto">
            <a:xfrm>
              <a:off x="0" y="54"/>
              <a:ext cx="4354" cy="453"/>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b="1" i="1">
                <a:solidFill>
                  <a:srgbClr val="000000"/>
                </a:solidFill>
                <a:ea typeface="华文细黑" pitchFamily="2" charset="-122"/>
                <a:sym typeface="Arial" panose="020B0604020202020204" pitchFamily="34" charset="0"/>
              </a:endParaRPr>
            </a:p>
          </p:txBody>
        </p:sp>
        <p:sp>
          <p:nvSpPr>
            <p:cNvPr id="4112" name="Rectangle 20"/>
            <p:cNvSpPr>
              <a:spLocks noChangeArrowheads="1"/>
            </p:cNvSpPr>
            <p:nvPr/>
          </p:nvSpPr>
          <p:spPr bwMode="auto">
            <a:xfrm>
              <a:off x="181" y="0"/>
              <a:ext cx="1497" cy="326"/>
            </a:xfrm>
            <a:prstGeom prst="rect">
              <a:avLst/>
            </a:prstGeom>
            <a:gradFill rotWithShape="1">
              <a:gsLst>
                <a:gs pos="0">
                  <a:srgbClr val="333399"/>
                </a:gs>
                <a:gs pos="100000">
                  <a:srgbClr val="BBE0E3"/>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b="1" i="1">
                <a:solidFill>
                  <a:srgbClr val="000000"/>
                </a:solidFill>
                <a:ea typeface="华文细黑" pitchFamily="2" charset="-122"/>
                <a:sym typeface="Arial" panose="020B0604020202020204" pitchFamily="34" charset="0"/>
              </a:endParaRPr>
            </a:p>
          </p:txBody>
        </p:sp>
        <p:sp>
          <p:nvSpPr>
            <p:cNvPr id="4113" name="AutoShape 23"/>
            <p:cNvSpPr>
              <a:spLocks noChangeArrowheads="1"/>
            </p:cNvSpPr>
            <p:nvPr/>
          </p:nvSpPr>
          <p:spPr bwMode="auto">
            <a:xfrm>
              <a:off x="0" y="507"/>
              <a:ext cx="4354" cy="181"/>
            </a:xfrm>
            <a:custGeom>
              <a:avLst/>
              <a:gdLst>
                <a:gd name="T0" fmla="*/ 0 w 21600"/>
                <a:gd name="T1" fmla="*/ 0 h 21600"/>
                <a:gd name="T2" fmla="*/ 1072 w 21600"/>
                <a:gd name="T3" fmla="*/ 21600 h 21600"/>
                <a:gd name="T4" fmla="*/ 20528 w 21600"/>
                <a:gd name="T5" fmla="*/ 21600 h 21600"/>
                <a:gd name="T6" fmla="*/ 21600 w 21600"/>
                <a:gd name="T7" fmla="*/ 0 h 21600"/>
                <a:gd name="T8" fmla="*/ 0 w 21600"/>
                <a:gd name="T9" fmla="*/ 0 h 21600"/>
              </a:gdLst>
              <a:ahLst/>
              <a:cxnLst>
                <a:cxn ang="0">
                  <a:pos x="T0" y="T1"/>
                </a:cxn>
                <a:cxn ang="0">
                  <a:pos x="T2" y="T3"/>
                </a:cxn>
                <a:cxn ang="0">
                  <a:pos x="T4" y="T5"/>
                </a:cxn>
                <a:cxn ang="0">
                  <a:pos x="T6" y="T7"/>
                </a:cxn>
                <a:cxn ang="0">
                  <a:pos x="T8" y="T9"/>
                </a:cxn>
              </a:cxnLst>
              <a:rect l="0" t="0" r="r" b="b"/>
              <a:pathLst>
                <a:path w="21600" h="21600">
                  <a:moveTo>
                    <a:pt x="0" y="0"/>
                  </a:moveTo>
                  <a:lnTo>
                    <a:pt x="1072" y="21600"/>
                  </a:lnTo>
                  <a:lnTo>
                    <a:pt x="20528" y="21600"/>
                  </a:lnTo>
                  <a:lnTo>
                    <a:pt x="21600" y="0"/>
                  </a:lnTo>
                  <a:lnTo>
                    <a:pt x="0" y="0"/>
                  </a:lnTo>
                  <a:close/>
                </a:path>
              </a:pathLst>
            </a:cu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b="1" i="1">
                <a:solidFill>
                  <a:srgbClr val="000000"/>
                </a:solidFill>
                <a:sym typeface="Arial" panose="020B0604020202020204" pitchFamily="34" charset="0"/>
              </a:endParaRPr>
            </a:p>
          </p:txBody>
        </p:sp>
        <p:sp>
          <p:nvSpPr>
            <p:cNvPr id="4114" name="AutoShape 24"/>
            <p:cNvSpPr>
              <a:spLocks noChangeArrowheads="1"/>
            </p:cNvSpPr>
            <p:nvPr/>
          </p:nvSpPr>
          <p:spPr bwMode="auto">
            <a:xfrm>
              <a:off x="181" y="320"/>
              <a:ext cx="1497" cy="181"/>
            </a:xfrm>
            <a:custGeom>
              <a:avLst/>
              <a:gdLst>
                <a:gd name="T0" fmla="*/ 0 w 21600"/>
                <a:gd name="T1" fmla="*/ 0 h 21600"/>
                <a:gd name="T2" fmla="*/ 1072 w 21600"/>
                <a:gd name="T3" fmla="*/ 21600 h 21600"/>
                <a:gd name="T4" fmla="*/ 20528 w 21600"/>
                <a:gd name="T5" fmla="*/ 21600 h 21600"/>
                <a:gd name="T6" fmla="*/ 21600 w 21600"/>
                <a:gd name="T7" fmla="*/ 0 h 21600"/>
                <a:gd name="T8" fmla="*/ 0 w 21600"/>
                <a:gd name="T9" fmla="*/ 0 h 21600"/>
              </a:gdLst>
              <a:ahLst/>
              <a:cxnLst>
                <a:cxn ang="0">
                  <a:pos x="T0" y="T1"/>
                </a:cxn>
                <a:cxn ang="0">
                  <a:pos x="T2" y="T3"/>
                </a:cxn>
                <a:cxn ang="0">
                  <a:pos x="T4" y="T5"/>
                </a:cxn>
                <a:cxn ang="0">
                  <a:pos x="T6" y="T7"/>
                </a:cxn>
                <a:cxn ang="0">
                  <a:pos x="T8" y="T9"/>
                </a:cxn>
              </a:cxnLst>
              <a:rect l="0" t="0" r="r" b="b"/>
              <a:pathLst>
                <a:path w="21600" h="21600">
                  <a:moveTo>
                    <a:pt x="0" y="0"/>
                  </a:moveTo>
                  <a:lnTo>
                    <a:pt x="1072" y="21600"/>
                  </a:lnTo>
                  <a:lnTo>
                    <a:pt x="20528" y="21600"/>
                  </a:lnTo>
                  <a:lnTo>
                    <a:pt x="21600" y="0"/>
                  </a:lnTo>
                  <a:lnTo>
                    <a:pt x="0" y="0"/>
                  </a:lnTo>
                  <a:close/>
                </a:path>
              </a:pathLst>
            </a:custGeom>
            <a:gradFill rotWithShape="1">
              <a:gsLst>
                <a:gs pos="0">
                  <a:srgbClr val="BBE0E3"/>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b="1" i="1">
                <a:solidFill>
                  <a:srgbClr val="000000"/>
                </a:solidFill>
                <a:sym typeface="Arial" panose="020B0604020202020204" pitchFamily="34" charset="0"/>
              </a:endParaRPr>
            </a:p>
          </p:txBody>
        </p:sp>
      </p:grpSp>
      <p:grpSp>
        <p:nvGrpSpPr>
          <p:cNvPr id="4115" name="Group 25"/>
          <p:cNvGrpSpPr/>
          <p:nvPr/>
        </p:nvGrpSpPr>
        <p:grpSpPr bwMode="auto">
          <a:xfrm>
            <a:off x="3505200" y="4875213"/>
            <a:ext cx="6911975" cy="1092200"/>
            <a:chOff x="0" y="0"/>
            <a:chExt cx="4354" cy="688"/>
          </a:xfrm>
        </p:grpSpPr>
        <p:sp>
          <p:nvSpPr>
            <p:cNvPr id="4116" name="Rectangle 26"/>
            <p:cNvSpPr>
              <a:spLocks noChangeArrowheads="1"/>
            </p:cNvSpPr>
            <p:nvPr/>
          </p:nvSpPr>
          <p:spPr bwMode="auto">
            <a:xfrm>
              <a:off x="0" y="54"/>
              <a:ext cx="4354" cy="453"/>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b="1" i="1">
                <a:solidFill>
                  <a:srgbClr val="000000"/>
                </a:solidFill>
                <a:ea typeface="华文细黑" pitchFamily="2" charset="-122"/>
                <a:sym typeface="Arial" panose="020B0604020202020204" pitchFamily="34" charset="0"/>
              </a:endParaRPr>
            </a:p>
          </p:txBody>
        </p:sp>
        <p:sp>
          <p:nvSpPr>
            <p:cNvPr id="4117" name="Rectangle 27"/>
            <p:cNvSpPr>
              <a:spLocks noChangeArrowheads="1"/>
            </p:cNvSpPr>
            <p:nvPr/>
          </p:nvSpPr>
          <p:spPr bwMode="auto">
            <a:xfrm>
              <a:off x="181" y="0"/>
              <a:ext cx="1497" cy="326"/>
            </a:xfrm>
            <a:prstGeom prst="rect">
              <a:avLst/>
            </a:prstGeom>
            <a:gradFill rotWithShape="1">
              <a:gsLst>
                <a:gs pos="0">
                  <a:srgbClr val="333399"/>
                </a:gs>
                <a:gs pos="100000">
                  <a:srgbClr val="BBE0E3"/>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b="1" i="1">
                <a:solidFill>
                  <a:srgbClr val="000000"/>
                </a:solidFill>
                <a:ea typeface="华文细黑" pitchFamily="2" charset="-122"/>
                <a:sym typeface="Arial" panose="020B0604020202020204" pitchFamily="34" charset="0"/>
              </a:endParaRPr>
            </a:p>
          </p:txBody>
        </p:sp>
        <p:sp>
          <p:nvSpPr>
            <p:cNvPr id="4118" name="AutoShape 30"/>
            <p:cNvSpPr>
              <a:spLocks noChangeArrowheads="1"/>
            </p:cNvSpPr>
            <p:nvPr/>
          </p:nvSpPr>
          <p:spPr bwMode="auto">
            <a:xfrm>
              <a:off x="0" y="507"/>
              <a:ext cx="4354" cy="181"/>
            </a:xfrm>
            <a:custGeom>
              <a:avLst/>
              <a:gdLst>
                <a:gd name="T0" fmla="*/ 0 w 21600"/>
                <a:gd name="T1" fmla="*/ 0 h 21600"/>
                <a:gd name="T2" fmla="*/ 1072 w 21600"/>
                <a:gd name="T3" fmla="*/ 21600 h 21600"/>
                <a:gd name="T4" fmla="*/ 20528 w 21600"/>
                <a:gd name="T5" fmla="*/ 21600 h 21600"/>
                <a:gd name="T6" fmla="*/ 21600 w 21600"/>
                <a:gd name="T7" fmla="*/ 0 h 21600"/>
                <a:gd name="T8" fmla="*/ 0 w 21600"/>
                <a:gd name="T9" fmla="*/ 0 h 21600"/>
              </a:gdLst>
              <a:ahLst/>
              <a:cxnLst>
                <a:cxn ang="0">
                  <a:pos x="T0" y="T1"/>
                </a:cxn>
                <a:cxn ang="0">
                  <a:pos x="T2" y="T3"/>
                </a:cxn>
                <a:cxn ang="0">
                  <a:pos x="T4" y="T5"/>
                </a:cxn>
                <a:cxn ang="0">
                  <a:pos x="T6" y="T7"/>
                </a:cxn>
                <a:cxn ang="0">
                  <a:pos x="T8" y="T9"/>
                </a:cxn>
              </a:cxnLst>
              <a:rect l="0" t="0" r="r" b="b"/>
              <a:pathLst>
                <a:path w="21600" h="21600">
                  <a:moveTo>
                    <a:pt x="0" y="0"/>
                  </a:moveTo>
                  <a:lnTo>
                    <a:pt x="1072" y="21600"/>
                  </a:lnTo>
                  <a:lnTo>
                    <a:pt x="20528" y="21600"/>
                  </a:lnTo>
                  <a:lnTo>
                    <a:pt x="21600" y="0"/>
                  </a:lnTo>
                  <a:lnTo>
                    <a:pt x="0" y="0"/>
                  </a:lnTo>
                  <a:close/>
                </a:path>
              </a:pathLst>
            </a:cu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b="1" i="1">
                <a:solidFill>
                  <a:srgbClr val="000000"/>
                </a:solidFill>
                <a:sym typeface="Arial" panose="020B0604020202020204" pitchFamily="34" charset="0"/>
              </a:endParaRPr>
            </a:p>
          </p:txBody>
        </p:sp>
        <p:sp>
          <p:nvSpPr>
            <p:cNvPr id="4119" name="AutoShape 31"/>
            <p:cNvSpPr>
              <a:spLocks noChangeArrowheads="1"/>
            </p:cNvSpPr>
            <p:nvPr/>
          </p:nvSpPr>
          <p:spPr bwMode="auto">
            <a:xfrm>
              <a:off x="181" y="320"/>
              <a:ext cx="1497" cy="181"/>
            </a:xfrm>
            <a:custGeom>
              <a:avLst/>
              <a:gdLst>
                <a:gd name="T0" fmla="*/ 0 w 21600"/>
                <a:gd name="T1" fmla="*/ 0 h 21600"/>
                <a:gd name="T2" fmla="*/ 1072 w 21600"/>
                <a:gd name="T3" fmla="*/ 21600 h 21600"/>
                <a:gd name="T4" fmla="*/ 20528 w 21600"/>
                <a:gd name="T5" fmla="*/ 21600 h 21600"/>
                <a:gd name="T6" fmla="*/ 21600 w 21600"/>
                <a:gd name="T7" fmla="*/ 0 h 21600"/>
                <a:gd name="T8" fmla="*/ 0 w 21600"/>
                <a:gd name="T9" fmla="*/ 0 h 21600"/>
              </a:gdLst>
              <a:ahLst/>
              <a:cxnLst>
                <a:cxn ang="0">
                  <a:pos x="T0" y="T1"/>
                </a:cxn>
                <a:cxn ang="0">
                  <a:pos x="T2" y="T3"/>
                </a:cxn>
                <a:cxn ang="0">
                  <a:pos x="T4" y="T5"/>
                </a:cxn>
                <a:cxn ang="0">
                  <a:pos x="T6" y="T7"/>
                </a:cxn>
                <a:cxn ang="0">
                  <a:pos x="T8" y="T9"/>
                </a:cxn>
              </a:cxnLst>
              <a:rect l="0" t="0" r="r" b="b"/>
              <a:pathLst>
                <a:path w="21600" h="21600">
                  <a:moveTo>
                    <a:pt x="0" y="0"/>
                  </a:moveTo>
                  <a:lnTo>
                    <a:pt x="1072" y="21600"/>
                  </a:lnTo>
                  <a:lnTo>
                    <a:pt x="20528" y="21600"/>
                  </a:lnTo>
                  <a:lnTo>
                    <a:pt x="21600" y="0"/>
                  </a:lnTo>
                  <a:lnTo>
                    <a:pt x="0" y="0"/>
                  </a:lnTo>
                  <a:close/>
                </a:path>
              </a:pathLst>
            </a:custGeom>
            <a:gradFill rotWithShape="1">
              <a:gsLst>
                <a:gs pos="0">
                  <a:srgbClr val="BBE0E3"/>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b="1" i="1">
                <a:solidFill>
                  <a:srgbClr val="000000"/>
                </a:solidFill>
                <a:sym typeface="Arial" panose="020B0604020202020204" pitchFamily="34" charset="0"/>
              </a:endParaRPr>
            </a:p>
          </p:txBody>
        </p:sp>
      </p:grpSp>
      <p:sp>
        <p:nvSpPr>
          <p:cNvPr id="4120" name="TextBox 1"/>
          <p:cNvSpPr>
            <a:spLocks noChangeArrowheads="1"/>
          </p:cNvSpPr>
          <p:nvPr/>
        </p:nvSpPr>
        <p:spPr bwMode="auto">
          <a:xfrm>
            <a:off x="4197350" y="1700213"/>
            <a:ext cx="1727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第一章</a:t>
            </a:r>
            <a:endParaRPr lang="zh-CN" altLang="en-US" sz="28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21" name="TextBox 65"/>
          <p:cNvSpPr>
            <a:spLocks noChangeArrowheads="1"/>
          </p:cNvSpPr>
          <p:nvPr/>
        </p:nvSpPr>
        <p:spPr bwMode="auto">
          <a:xfrm>
            <a:off x="4206875" y="2770188"/>
            <a:ext cx="1727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第二章</a:t>
            </a:r>
            <a:endParaRPr lang="zh-CN" altLang="en-US" sz="28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22" name="TextBox 66"/>
          <p:cNvSpPr>
            <a:spLocks noChangeArrowheads="1"/>
          </p:cNvSpPr>
          <p:nvPr/>
        </p:nvSpPr>
        <p:spPr bwMode="auto">
          <a:xfrm>
            <a:off x="4206875" y="3817938"/>
            <a:ext cx="172720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第三章</a:t>
            </a:r>
            <a:endParaRPr lang="zh-CN" altLang="en-US" sz="28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23" name="TextBox 67"/>
          <p:cNvSpPr>
            <a:spLocks noChangeArrowheads="1"/>
          </p:cNvSpPr>
          <p:nvPr/>
        </p:nvSpPr>
        <p:spPr bwMode="auto">
          <a:xfrm>
            <a:off x="4206875" y="4878388"/>
            <a:ext cx="172720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第四章</a:t>
            </a:r>
            <a:endParaRPr lang="zh-CN" altLang="en-US" sz="28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24" name="TextBox 64"/>
          <p:cNvSpPr>
            <a:spLocks noChangeArrowheads="1"/>
          </p:cNvSpPr>
          <p:nvPr/>
        </p:nvSpPr>
        <p:spPr bwMode="auto">
          <a:xfrm>
            <a:off x="6648450" y="1924050"/>
            <a:ext cx="34575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资源与人力资源</a:t>
            </a:r>
            <a:endParaRPr lang="zh-CN" altLang="en-US" sz="2000" b="1">
              <a:solidFill>
                <a:srgbClr val="7F7F7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25" name="TextBox 69"/>
          <p:cNvSpPr>
            <a:spLocks noChangeArrowheads="1"/>
          </p:cNvSpPr>
          <p:nvPr/>
        </p:nvSpPr>
        <p:spPr bwMode="auto">
          <a:xfrm>
            <a:off x="6664325" y="2989263"/>
            <a:ext cx="34575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人事管理与人力资源管理</a:t>
            </a:r>
            <a:endParaRPr lang="zh-CN" altLang="en-US" sz="2000" b="1">
              <a:solidFill>
                <a:srgbClr val="7F7F7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26" name="TextBox 70"/>
          <p:cNvSpPr>
            <a:spLocks noChangeArrowheads="1"/>
          </p:cNvSpPr>
          <p:nvPr/>
        </p:nvSpPr>
        <p:spPr bwMode="auto">
          <a:xfrm>
            <a:off x="6664325" y="4056063"/>
            <a:ext cx="3743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中国人力资源管理的四个阶段</a:t>
            </a:r>
            <a:endParaRPr lang="zh-CN" altLang="en-US" sz="2000" b="1">
              <a:solidFill>
                <a:srgbClr val="7F7F7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27" name="TextBox 71"/>
          <p:cNvSpPr>
            <a:spLocks noChangeArrowheads="1"/>
          </p:cNvSpPr>
          <p:nvPr/>
        </p:nvSpPr>
        <p:spPr bwMode="auto">
          <a:xfrm>
            <a:off x="6664325" y="5103813"/>
            <a:ext cx="34544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人力资源从业概述</a:t>
            </a:r>
            <a:endParaRPr lang="zh-CN" altLang="en-US" sz="2000" b="1">
              <a:solidFill>
                <a:srgbClr val="7F7F7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28" name="TextBox 68"/>
          <p:cNvSpPr>
            <a:spLocks noChangeArrowheads="1"/>
          </p:cNvSpPr>
          <p:nvPr/>
        </p:nvSpPr>
        <p:spPr bwMode="auto">
          <a:xfrm>
            <a:off x="2236788" y="2671763"/>
            <a:ext cx="922337" cy="2973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4800" b="1">
                <a:solidFill>
                  <a:srgbClr val="0066CC"/>
                </a:solidFill>
                <a:latin typeface="微软雅黑" panose="020B0503020204020204" pitchFamily="34" charset="-122"/>
                <a:ea typeface="微软雅黑" panose="020B0503020204020204" pitchFamily="34" charset="-122"/>
                <a:sym typeface="微软雅黑" panose="020B0503020204020204" pitchFamily="34" charset="-122"/>
              </a:rPr>
              <a:t>学习大纲</a:t>
            </a:r>
            <a:endParaRPr lang="zh-CN" altLang="en-US" sz="4800" b="1">
              <a:solidFill>
                <a:srgbClr val="0066CC"/>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128"/>
                                        </p:tgtEl>
                                        <p:attrNameLst>
                                          <p:attrName>style.visibility</p:attrName>
                                        </p:attrNameLst>
                                      </p:cBhvr>
                                      <p:to>
                                        <p:strVal val="visible"/>
                                      </p:to>
                                    </p:set>
                                    <p:animEffect filter="barn(inVertical)">
                                      <p:cBhvr>
                                        <p:cTn id="7" dur="500"/>
                                        <p:tgtEl>
                                          <p:spTgt spid="4128"/>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4100"/>
                                        </p:tgtEl>
                                        <p:attrNameLst>
                                          <p:attrName>style.visibility</p:attrName>
                                        </p:attrNameLst>
                                      </p:cBhvr>
                                      <p:to>
                                        <p:strVal val="visible"/>
                                      </p:to>
                                    </p:set>
                                    <p:anim calcmode="lin" valueType="num">
                                      <p:cBhvr>
                                        <p:cTn id="11" dur="500" fill="hold"/>
                                        <p:tgtEl>
                                          <p:spTgt spid="4100"/>
                                        </p:tgtEl>
                                        <p:attrNameLst>
                                          <p:attrName>ppt_x</p:attrName>
                                        </p:attrNameLst>
                                      </p:cBhvr>
                                      <p:tavLst>
                                        <p:tav tm="0">
                                          <p:val>
                                            <p:strVal val="#ppt_x"/>
                                          </p:val>
                                        </p:tav>
                                        <p:tav tm="100000">
                                          <p:val>
                                            <p:strVal val="#ppt_x"/>
                                          </p:val>
                                        </p:tav>
                                      </p:tavLst>
                                    </p:anim>
                                    <p:anim calcmode="lin" valueType="num">
                                      <p:cBhvr>
                                        <p:cTn id="12" dur="500" fill="hold"/>
                                        <p:tgtEl>
                                          <p:spTgt spid="4100"/>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4120"/>
                                        </p:tgtEl>
                                        <p:attrNameLst>
                                          <p:attrName>style.visibility</p:attrName>
                                        </p:attrNameLst>
                                      </p:cBhvr>
                                      <p:to>
                                        <p:strVal val="visible"/>
                                      </p:to>
                                    </p:set>
                                    <p:anim calcmode="lin" valueType="num">
                                      <p:cBhvr>
                                        <p:cTn id="15" dur="500" fill="hold"/>
                                        <p:tgtEl>
                                          <p:spTgt spid="4120"/>
                                        </p:tgtEl>
                                        <p:attrNameLst>
                                          <p:attrName>ppt_x</p:attrName>
                                        </p:attrNameLst>
                                      </p:cBhvr>
                                      <p:tavLst>
                                        <p:tav tm="0">
                                          <p:val>
                                            <p:strVal val="#ppt_x"/>
                                          </p:val>
                                        </p:tav>
                                        <p:tav tm="100000">
                                          <p:val>
                                            <p:strVal val="#ppt_x"/>
                                          </p:val>
                                        </p:tav>
                                      </p:tavLst>
                                    </p:anim>
                                    <p:anim calcmode="lin" valueType="num">
                                      <p:cBhvr>
                                        <p:cTn id="16" dur="500" fill="hold"/>
                                        <p:tgtEl>
                                          <p:spTgt spid="4120"/>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4124"/>
                                        </p:tgtEl>
                                        <p:attrNameLst>
                                          <p:attrName>style.visibility</p:attrName>
                                        </p:attrNameLst>
                                      </p:cBhvr>
                                      <p:to>
                                        <p:strVal val="visible"/>
                                      </p:to>
                                    </p:set>
                                    <p:anim calcmode="lin" valueType="num">
                                      <p:cBhvr>
                                        <p:cTn id="19" dur="500" fill="hold"/>
                                        <p:tgtEl>
                                          <p:spTgt spid="4124"/>
                                        </p:tgtEl>
                                        <p:attrNameLst>
                                          <p:attrName>ppt_x</p:attrName>
                                        </p:attrNameLst>
                                      </p:cBhvr>
                                      <p:tavLst>
                                        <p:tav tm="0">
                                          <p:val>
                                            <p:strVal val="#ppt_x"/>
                                          </p:val>
                                        </p:tav>
                                        <p:tav tm="100000">
                                          <p:val>
                                            <p:strVal val="#ppt_x"/>
                                          </p:val>
                                        </p:tav>
                                      </p:tavLst>
                                    </p:anim>
                                    <p:anim calcmode="lin" valueType="num">
                                      <p:cBhvr>
                                        <p:cTn id="20" dur="500" fill="hold"/>
                                        <p:tgtEl>
                                          <p:spTgt spid="4124"/>
                                        </p:tgtEl>
                                        <p:attrNameLst>
                                          <p:attrName>ppt_y</p:attrName>
                                        </p:attrNameLst>
                                      </p:cBhvr>
                                      <p:tavLst>
                                        <p:tav tm="0">
                                          <p:val>
                                            <p:strVal val="0-#ppt_h/2"/>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4105"/>
                                        </p:tgtEl>
                                        <p:attrNameLst>
                                          <p:attrName>style.visibility</p:attrName>
                                        </p:attrNameLst>
                                      </p:cBhvr>
                                      <p:to>
                                        <p:strVal val="visible"/>
                                      </p:to>
                                    </p:set>
                                    <p:anim calcmode="lin" valueType="num">
                                      <p:cBhvr>
                                        <p:cTn id="23" dur="500" fill="hold"/>
                                        <p:tgtEl>
                                          <p:spTgt spid="4105"/>
                                        </p:tgtEl>
                                        <p:attrNameLst>
                                          <p:attrName>ppt_x</p:attrName>
                                        </p:attrNameLst>
                                      </p:cBhvr>
                                      <p:tavLst>
                                        <p:tav tm="0">
                                          <p:val>
                                            <p:strVal val="0-#ppt_w/2"/>
                                          </p:val>
                                        </p:tav>
                                        <p:tav tm="100000">
                                          <p:val>
                                            <p:strVal val="#ppt_x"/>
                                          </p:val>
                                        </p:tav>
                                      </p:tavLst>
                                    </p:anim>
                                    <p:anim calcmode="lin" valueType="num">
                                      <p:cBhvr>
                                        <p:cTn id="24" dur="500" fill="hold"/>
                                        <p:tgtEl>
                                          <p:spTgt spid="4105"/>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4121"/>
                                        </p:tgtEl>
                                        <p:attrNameLst>
                                          <p:attrName>style.visibility</p:attrName>
                                        </p:attrNameLst>
                                      </p:cBhvr>
                                      <p:to>
                                        <p:strVal val="visible"/>
                                      </p:to>
                                    </p:set>
                                    <p:anim calcmode="lin" valueType="num">
                                      <p:cBhvr>
                                        <p:cTn id="27" dur="500" fill="hold"/>
                                        <p:tgtEl>
                                          <p:spTgt spid="4121"/>
                                        </p:tgtEl>
                                        <p:attrNameLst>
                                          <p:attrName>ppt_x</p:attrName>
                                        </p:attrNameLst>
                                      </p:cBhvr>
                                      <p:tavLst>
                                        <p:tav tm="0">
                                          <p:val>
                                            <p:strVal val="0-#ppt_w/2"/>
                                          </p:val>
                                        </p:tav>
                                        <p:tav tm="100000">
                                          <p:val>
                                            <p:strVal val="#ppt_x"/>
                                          </p:val>
                                        </p:tav>
                                      </p:tavLst>
                                    </p:anim>
                                    <p:anim calcmode="lin" valueType="num">
                                      <p:cBhvr>
                                        <p:cTn id="28" dur="500" fill="hold"/>
                                        <p:tgtEl>
                                          <p:spTgt spid="4121"/>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4125"/>
                                        </p:tgtEl>
                                        <p:attrNameLst>
                                          <p:attrName>style.visibility</p:attrName>
                                        </p:attrNameLst>
                                      </p:cBhvr>
                                      <p:to>
                                        <p:strVal val="visible"/>
                                      </p:to>
                                    </p:set>
                                    <p:anim calcmode="lin" valueType="num">
                                      <p:cBhvr>
                                        <p:cTn id="31" dur="500" fill="hold"/>
                                        <p:tgtEl>
                                          <p:spTgt spid="4125"/>
                                        </p:tgtEl>
                                        <p:attrNameLst>
                                          <p:attrName>ppt_x</p:attrName>
                                        </p:attrNameLst>
                                      </p:cBhvr>
                                      <p:tavLst>
                                        <p:tav tm="0">
                                          <p:val>
                                            <p:strVal val="0-#ppt_w/2"/>
                                          </p:val>
                                        </p:tav>
                                        <p:tav tm="100000">
                                          <p:val>
                                            <p:strVal val="#ppt_x"/>
                                          </p:val>
                                        </p:tav>
                                      </p:tavLst>
                                    </p:anim>
                                    <p:anim calcmode="lin" valueType="num">
                                      <p:cBhvr>
                                        <p:cTn id="32" dur="500" fill="hold"/>
                                        <p:tgtEl>
                                          <p:spTgt spid="4125"/>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0"/>
                                  </p:stCondLst>
                                  <p:childTnLst>
                                    <p:set>
                                      <p:cBhvr>
                                        <p:cTn id="34" dur="1" fill="hold">
                                          <p:stCondLst>
                                            <p:cond delay="0"/>
                                          </p:stCondLst>
                                        </p:cTn>
                                        <p:tgtEl>
                                          <p:spTgt spid="4110"/>
                                        </p:tgtEl>
                                        <p:attrNameLst>
                                          <p:attrName>style.visibility</p:attrName>
                                        </p:attrNameLst>
                                      </p:cBhvr>
                                      <p:to>
                                        <p:strVal val="visible"/>
                                      </p:to>
                                    </p:set>
                                    <p:anim calcmode="lin" valueType="num">
                                      <p:cBhvr>
                                        <p:cTn id="35" dur="500" fill="hold"/>
                                        <p:tgtEl>
                                          <p:spTgt spid="4110"/>
                                        </p:tgtEl>
                                        <p:attrNameLst>
                                          <p:attrName>ppt_x</p:attrName>
                                        </p:attrNameLst>
                                      </p:cBhvr>
                                      <p:tavLst>
                                        <p:tav tm="0">
                                          <p:val>
                                            <p:strVal val="1+#ppt_w/2"/>
                                          </p:val>
                                        </p:tav>
                                        <p:tav tm="100000">
                                          <p:val>
                                            <p:strVal val="#ppt_x"/>
                                          </p:val>
                                        </p:tav>
                                      </p:tavLst>
                                    </p:anim>
                                    <p:anim calcmode="lin" valueType="num">
                                      <p:cBhvr>
                                        <p:cTn id="36" dur="500" fill="hold"/>
                                        <p:tgtEl>
                                          <p:spTgt spid="4110"/>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4122"/>
                                        </p:tgtEl>
                                        <p:attrNameLst>
                                          <p:attrName>style.visibility</p:attrName>
                                        </p:attrNameLst>
                                      </p:cBhvr>
                                      <p:to>
                                        <p:strVal val="visible"/>
                                      </p:to>
                                    </p:set>
                                    <p:anim calcmode="lin" valueType="num">
                                      <p:cBhvr>
                                        <p:cTn id="39" dur="500" fill="hold"/>
                                        <p:tgtEl>
                                          <p:spTgt spid="4122"/>
                                        </p:tgtEl>
                                        <p:attrNameLst>
                                          <p:attrName>ppt_x</p:attrName>
                                        </p:attrNameLst>
                                      </p:cBhvr>
                                      <p:tavLst>
                                        <p:tav tm="0">
                                          <p:val>
                                            <p:strVal val="1+#ppt_w/2"/>
                                          </p:val>
                                        </p:tav>
                                        <p:tav tm="100000">
                                          <p:val>
                                            <p:strVal val="#ppt_x"/>
                                          </p:val>
                                        </p:tav>
                                      </p:tavLst>
                                    </p:anim>
                                    <p:anim calcmode="lin" valueType="num">
                                      <p:cBhvr>
                                        <p:cTn id="40" dur="500" fill="hold"/>
                                        <p:tgtEl>
                                          <p:spTgt spid="4122"/>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4126"/>
                                        </p:tgtEl>
                                        <p:attrNameLst>
                                          <p:attrName>style.visibility</p:attrName>
                                        </p:attrNameLst>
                                      </p:cBhvr>
                                      <p:to>
                                        <p:strVal val="visible"/>
                                      </p:to>
                                    </p:set>
                                    <p:anim calcmode="lin" valueType="num">
                                      <p:cBhvr>
                                        <p:cTn id="43" dur="500" fill="hold"/>
                                        <p:tgtEl>
                                          <p:spTgt spid="4126"/>
                                        </p:tgtEl>
                                        <p:attrNameLst>
                                          <p:attrName>ppt_x</p:attrName>
                                        </p:attrNameLst>
                                      </p:cBhvr>
                                      <p:tavLst>
                                        <p:tav tm="0">
                                          <p:val>
                                            <p:strVal val="1+#ppt_w/2"/>
                                          </p:val>
                                        </p:tav>
                                        <p:tav tm="100000">
                                          <p:val>
                                            <p:strVal val="#ppt_x"/>
                                          </p:val>
                                        </p:tav>
                                      </p:tavLst>
                                    </p:anim>
                                    <p:anim calcmode="lin" valueType="num">
                                      <p:cBhvr>
                                        <p:cTn id="44" dur="500" fill="hold"/>
                                        <p:tgtEl>
                                          <p:spTgt spid="4126"/>
                                        </p:tgtEl>
                                        <p:attrNameLst>
                                          <p:attrName>ppt_y</p:attrName>
                                        </p:attrNameLst>
                                      </p:cBhvr>
                                      <p:tavLst>
                                        <p:tav tm="0">
                                          <p:val>
                                            <p:strVal val="#ppt_y"/>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4115"/>
                                        </p:tgtEl>
                                        <p:attrNameLst>
                                          <p:attrName>style.visibility</p:attrName>
                                        </p:attrNameLst>
                                      </p:cBhvr>
                                      <p:to>
                                        <p:strVal val="visible"/>
                                      </p:to>
                                    </p:set>
                                    <p:anim calcmode="lin" valueType="num">
                                      <p:cBhvr>
                                        <p:cTn id="47" dur="500" fill="hold"/>
                                        <p:tgtEl>
                                          <p:spTgt spid="4115"/>
                                        </p:tgtEl>
                                        <p:attrNameLst>
                                          <p:attrName>ppt_x</p:attrName>
                                        </p:attrNameLst>
                                      </p:cBhvr>
                                      <p:tavLst>
                                        <p:tav tm="0">
                                          <p:val>
                                            <p:strVal val="#ppt_x"/>
                                          </p:val>
                                        </p:tav>
                                        <p:tav tm="100000">
                                          <p:val>
                                            <p:strVal val="#ppt_x"/>
                                          </p:val>
                                        </p:tav>
                                      </p:tavLst>
                                    </p:anim>
                                    <p:anim calcmode="lin" valueType="num">
                                      <p:cBhvr>
                                        <p:cTn id="48" dur="500" fill="hold"/>
                                        <p:tgtEl>
                                          <p:spTgt spid="4115"/>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4123"/>
                                        </p:tgtEl>
                                        <p:attrNameLst>
                                          <p:attrName>style.visibility</p:attrName>
                                        </p:attrNameLst>
                                      </p:cBhvr>
                                      <p:to>
                                        <p:strVal val="visible"/>
                                      </p:to>
                                    </p:set>
                                    <p:anim calcmode="lin" valueType="num">
                                      <p:cBhvr>
                                        <p:cTn id="51" dur="500" fill="hold"/>
                                        <p:tgtEl>
                                          <p:spTgt spid="4123"/>
                                        </p:tgtEl>
                                        <p:attrNameLst>
                                          <p:attrName>ppt_x</p:attrName>
                                        </p:attrNameLst>
                                      </p:cBhvr>
                                      <p:tavLst>
                                        <p:tav tm="0">
                                          <p:val>
                                            <p:strVal val="#ppt_x"/>
                                          </p:val>
                                        </p:tav>
                                        <p:tav tm="100000">
                                          <p:val>
                                            <p:strVal val="#ppt_x"/>
                                          </p:val>
                                        </p:tav>
                                      </p:tavLst>
                                    </p:anim>
                                    <p:anim calcmode="lin" valueType="num">
                                      <p:cBhvr>
                                        <p:cTn id="52" dur="500" fill="hold"/>
                                        <p:tgtEl>
                                          <p:spTgt spid="4123"/>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4127"/>
                                        </p:tgtEl>
                                        <p:attrNameLst>
                                          <p:attrName>style.visibility</p:attrName>
                                        </p:attrNameLst>
                                      </p:cBhvr>
                                      <p:to>
                                        <p:strVal val="visible"/>
                                      </p:to>
                                    </p:set>
                                    <p:anim calcmode="lin" valueType="num">
                                      <p:cBhvr>
                                        <p:cTn id="55" dur="500" fill="hold"/>
                                        <p:tgtEl>
                                          <p:spTgt spid="4127"/>
                                        </p:tgtEl>
                                        <p:attrNameLst>
                                          <p:attrName>ppt_x</p:attrName>
                                        </p:attrNameLst>
                                      </p:cBhvr>
                                      <p:tavLst>
                                        <p:tav tm="0">
                                          <p:val>
                                            <p:strVal val="#ppt_x"/>
                                          </p:val>
                                        </p:tav>
                                        <p:tav tm="100000">
                                          <p:val>
                                            <p:strVal val="#ppt_x"/>
                                          </p:val>
                                        </p:tav>
                                      </p:tavLst>
                                    </p:anim>
                                    <p:anim calcmode="lin" valueType="num">
                                      <p:cBhvr>
                                        <p:cTn id="56" dur="500" fill="hold"/>
                                        <p:tgtEl>
                                          <p:spTgt spid="41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20" grpId="0" bldLvl="0"/>
      <p:bldP spid="4121" grpId="0" bldLvl="0"/>
      <p:bldP spid="4122" grpId="0" bldLvl="0"/>
      <p:bldP spid="4123" grpId="0" bldLvl="0"/>
      <p:bldP spid="4124" grpId="0" bldLvl="0"/>
      <p:bldP spid="4125" grpId="0" bldLvl="0"/>
      <p:bldP spid="4126" grpId="0" bldLvl="0"/>
      <p:bldP spid="4127" grpId="0" bldLvl="0"/>
      <p:bldP spid="4128" grpId="0" bldLvl="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TextBox 3"/>
          <p:cNvSpPr>
            <a:spLocks noChangeArrowheads="1"/>
          </p:cNvSpPr>
          <p:nvPr/>
        </p:nvSpPr>
        <p:spPr bwMode="auto">
          <a:xfrm>
            <a:off x="2281238" y="692150"/>
            <a:ext cx="31686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人事管理与人力资源管理</a:t>
            </a:r>
            <a:endParaRPr lang="zh-CN" altLang="en-US"/>
          </a:p>
        </p:txBody>
      </p:sp>
      <p:sp>
        <p:nvSpPr>
          <p:cNvPr id="22530" name="矩形 24"/>
          <p:cNvSpPr>
            <a:spLocks noChangeArrowheads="1"/>
          </p:cNvSpPr>
          <p:nvPr/>
        </p:nvSpPr>
        <p:spPr bwMode="auto">
          <a:xfrm>
            <a:off x="1057275" y="565150"/>
            <a:ext cx="1079500"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50000"/>
              </a:lnSpc>
            </a:pPr>
            <a:r>
              <a:rPr lang="zh-CN" altLang="en-US" b="1">
                <a:solidFill>
                  <a:schemeClr val="bg1"/>
                </a:solidFill>
                <a:ea typeface="微软雅黑" panose="020B0503020204020204" pitchFamily="34" charset="-122"/>
                <a:sym typeface="Arial Unicode MS" pitchFamily="34" charset="-122"/>
              </a:rPr>
              <a:t>第二章</a:t>
            </a:r>
            <a:endParaRPr lang="zh-CN" altLang="en-US" b="1">
              <a:solidFill>
                <a:schemeClr val="bg1"/>
              </a:solidFill>
              <a:ea typeface="微软雅黑" panose="020B0503020204020204" pitchFamily="34" charset="-122"/>
              <a:sym typeface="Arial Unicode MS" pitchFamily="34" charset="-122"/>
            </a:endParaRPr>
          </a:p>
          <a:p>
            <a:pPr algn="ctr"/>
            <a:r>
              <a:rPr lang="zh-CN" altLang="en-US" sz="1400" b="1">
                <a:solidFill>
                  <a:schemeClr val="bg1"/>
                </a:solidFill>
                <a:ea typeface="微软雅黑" panose="020B0503020204020204" pitchFamily="34" charset="-122"/>
                <a:sym typeface="Arial Unicode MS" pitchFamily="34" charset="-122"/>
              </a:rPr>
              <a:t>正文</a:t>
            </a:r>
            <a:endParaRPr lang="zh-CN" altLang="en-US" sz="1400" b="1">
              <a:solidFill>
                <a:schemeClr val="bg1"/>
              </a:solidFill>
              <a:ea typeface="微软雅黑" panose="020B0503020204020204" pitchFamily="34" charset="-122"/>
              <a:sym typeface="Arial Unicode MS" pitchFamily="34" charset="-122"/>
            </a:endParaRPr>
          </a:p>
        </p:txBody>
      </p:sp>
      <p:sp>
        <p:nvSpPr>
          <p:cNvPr id="22531" name="矩形 40"/>
          <p:cNvSpPr>
            <a:spLocks noChangeArrowheads="1"/>
          </p:cNvSpPr>
          <p:nvPr/>
        </p:nvSpPr>
        <p:spPr bwMode="auto">
          <a:xfrm>
            <a:off x="5089525" y="692150"/>
            <a:ext cx="5111750" cy="369888"/>
          </a:xfrm>
          <a:prstGeom prst="rect">
            <a:avLst/>
          </a:prstGeom>
          <a:solidFill>
            <a:srgbClr val="00B0F0"/>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r>
              <a:rPr lang="en-US" b="1">
                <a:solidFill>
                  <a:schemeClr val="bg1"/>
                </a:solidFill>
                <a:latin typeface="Arial Unicode MS" pitchFamily="34" charset="-122"/>
                <a:ea typeface="Arial Unicode MS" pitchFamily="34" charset="-122"/>
                <a:cs typeface="Arial Unicode MS" pitchFamily="34" charset="-122"/>
                <a:sym typeface="Arial Unicode MS" pitchFamily="34" charset="-122"/>
              </a:rPr>
              <a:t>2.3 </a:t>
            </a:r>
            <a:r>
              <a:rPr lang="en-US" b="1">
                <a:solidFill>
                  <a:schemeClr val="bg1"/>
                </a:solidFill>
                <a:ea typeface="微软雅黑" panose="020B0503020204020204" pitchFamily="34" charset="-122"/>
                <a:sym typeface="Arial Unicode MS" pitchFamily="34" charset="-122"/>
              </a:rPr>
              <a:t> </a:t>
            </a:r>
            <a:r>
              <a:rPr lang="zh-CN" altLang="en-US" b="1">
                <a:solidFill>
                  <a:schemeClr val="bg1"/>
                </a:solidFill>
                <a:ea typeface="微软雅黑" panose="020B0503020204020204" pitchFamily="34" charset="-122"/>
                <a:sym typeface="Arial Unicode MS" pitchFamily="34" charset="-122"/>
              </a:rPr>
              <a:t>传统人事管理与现代人力资源管理的区别</a:t>
            </a:r>
            <a:endParaRPr lang="en-US" sz="1400" b="1">
              <a:solidFill>
                <a:schemeClr val="bg1"/>
              </a:solidFill>
              <a:ea typeface="微软雅黑" panose="020B0503020204020204" pitchFamily="34" charset="-122"/>
              <a:sym typeface="Arial Unicode MS" pitchFamily="34" charset="-122"/>
            </a:endParaRPr>
          </a:p>
        </p:txBody>
      </p:sp>
      <p:sp>
        <p:nvSpPr>
          <p:cNvPr id="22533" name="燕尾形 41"/>
          <p:cNvSpPr>
            <a:spLocks noChangeArrowheads="1"/>
          </p:cNvSpPr>
          <p:nvPr/>
        </p:nvSpPr>
        <p:spPr bwMode="auto">
          <a:xfrm>
            <a:off x="2281238" y="3541713"/>
            <a:ext cx="4149725" cy="503237"/>
          </a:xfrm>
          <a:prstGeom prst="chevron">
            <a:avLst>
              <a:gd name="adj" fmla="val 38024"/>
            </a:avLst>
          </a:prstGeom>
          <a:solidFill>
            <a:srgbClr val="3455FA"/>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a:endParaRPr lang="zh-CN" altLang="zh-CN" sz="2400">
              <a:solidFill>
                <a:srgbClr val="FFFFFF"/>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p:txBody>
      </p:sp>
      <p:cxnSp>
        <p:nvCxnSpPr>
          <p:cNvPr id="22534" name="直接箭头​​连接符 11"/>
          <p:cNvCxnSpPr>
            <a:cxnSpLocks noChangeShapeType="1"/>
          </p:cNvCxnSpPr>
          <p:nvPr/>
        </p:nvCxnSpPr>
        <p:spPr bwMode="auto">
          <a:xfrm>
            <a:off x="6156325" y="4044950"/>
            <a:ext cx="0" cy="1793875"/>
          </a:xfrm>
          <a:prstGeom prst="straightConnector1">
            <a:avLst/>
          </a:prstGeom>
          <a:noFill/>
          <a:ln w="25400">
            <a:solidFill>
              <a:srgbClr val="0099FF">
                <a:alpha val="60999"/>
              </a:srgbClr>
            </a:solidFill>
            <a:prstDash val="sysDash"/>
            <a:bevel/>
            <a:tailEnd type="arrow" w="med" len="med"/>
          </a:ln>
          <a:extLst>
            <a:ext uri="{909E8E84-426E-40DD-AFC4-6F175D3DCCD1}">
              <a14:hiddenFill xmlns:a14="http://schemas.microsoft.com/office/drawing/2010/main">
                <a:noFill/>
              </a14:hiddenFill>
            </a:ext>
          </a:extLst>
        </p:spPr>
      </p:cxnSp>
      <p:cxnSp>
        <p:nvCxnSpPr>
          <p:cNvPr id="22535" name="直接箭头​​连接符 12"/>
          <p:cNvCxnSpPr>
            <a:cxnSpLocks noChangeShapeType="1"/>
          </p:cNvCxnSpPr>
          <p:nvPr/>
        </p:nvCxnSpPr>
        <p:spPr bwMode="auto">
          <a:xfrm flipV="1">
            <a:off x="2293938" y="1743075"/>
            <a:ext cx="0" cy="1798638"/>
          </a:xfrm>
          <a:prstGeom prst="straightConnector1">
            <a:avLst/>
          </a:prstGeom>
          <a:noFill/>
          <a:ln w="25400">
            <a:solidFill>
              <a:srgbClr val="3455FA"/>
            </a:solidFill>
            <a:prstDash val="sysDash"/>
            <a:bevel/>
            <a:tailEnd type="arrow" w="med" len="med"/>
          </a:ln>
          <a:extLst>
            <a:ext uri="{909E8E84-426E-40DD-AFC4-6F175D3DCCD1}">
              <a14:hiddenFill xmlns:a14="http://schemas.microsoft.com/office/drawing/2010/main">
                <a:noFill/>
              </a14:hiddenFill>
            </a:ext>
          </a:extLst>
        </p:spPr>
      </p:cxnSp>
      <p:sp>
        <p:nvSpPr>
          <p:cNvPr id="22536" name="燕尾形 44"/>
          <p:cNvSpPr>
            <a:spLocks noChangeArrowheads="1"/>
          </p:cNvSpPr>
          <p:nvPr/>
        </p:nvSpPr>
        <p:spPr bwMode="auto">
          <a:xfrm>
            <a:off x="6143625" y="3541713"/>
            <a:ext cx="4149725" cy="503237"/>
          </a:xfrm>
          <a:prstGeom prst="chevron">
            <a:avLst>
              <a:gd name="adj" fmla="val 38024"/>
            </a:avLst>
          </a:prstGeom>
          <a:solidFill>
            <a:srgbClr val="0099FF"/>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a:endParaRPr lang="zh-CN" altLang="zh-CN" sz="2400">
              <a:solidFill>
                <a:srgbClr val="FFFFFF"/>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p:txBody>
      </p:sp>
      <p:sp>
        <p:nvSpPr>
          <p:cNvPr id="22537" name="TextBox 3"/>
          <p:cNvSpPr>
            <a:spLocks noChangeArrowheads="1"/>
          </p:cNvSpPr>
          <p:nvPr/>
        </p:nvSpPr>
        <p:spPr bwMode="auto">
          <a:xfrm>
            <a:off x="3478213" y="3603625"/>
            <a:ext cx="23050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传统人事管理</a:t>
            </a:r>
            <a:endParaRPr lang="zh-CN" altLang="en-US"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538" name="TextBox 12"/>
          <p:cNvSpPr>
            <a:spLocks noChangeArrowheads="1"/>
          </p:cNvSpPr>
          <p:nvPr/>
        </p:nvSpPr>
        <p:spPr bwMode="auto">
          <a:xfrm>
            <a:off x="7223125" y="3603625"/>
            <a:ext cx="23050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现代人力资源管理</a:t>
            </a:r>
            <a:endParaRPr lang="zh-CN" altLang="en-US"/>
          </a:p>
        </p:txBody>
      </p:sp>
      <p:sp>
        <p:nvSpPr>
          <p:cNvPr id="22539" name="TextBox 4"/>
          <p:cNvSpPr>
            <a:spLocks noChangeArrowheads="1"/>
          </p:cNvSpPr>
          <p:nvPr/>
        </p:nvSpPr>
        <p:spPr bwMode="auto">
          <a:xfrm>
            <a:off x="2414588" y="2122488"/>
            <a:ext cx="3656012"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85750" indent="-285750">
              <a:lnSpc>
                <a:spcPct val="120000"/>
              </a:lnSpc>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传统人事管理把人设为一种成本，将人当作一种“工具”，注重的是投入、使用和控制。</a:t>
            </a:r>
            <a:endParaRPr lang="zh-CN" altLang="en-US" sz="16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540" name="TextBox 2"/>
          <p:cNvSpPr>
            <a:spLocks noChangeArrowheads="1"/>
          </p:cNvSpPr>
          <p:nvPr/>
        </p:nvSpPr>
        <p:spPr bwMode="auto">
          <a:xfrm>
            <a:off x="6278563" y="4365625"/>
            <a:ext cx="3968750" cy="127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85750" indent="-285750">
              <a:lnSpc>
                <a:spcPct val="120000"/>
              </a:lnSpc>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现代人力资源管理把人作为一种“资源”甚至是“资本”，注重产出和开发，取得“资源”的最大使用价值和“资本”的最大增值效益。</a:t>
            </a:r>
            <a:endParaRPr lang="zh-CN" altLang="en-US" sz="160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2535"/>
                                        </p:tgtEl>
                                        <p:attrNameLst>
                                          <p:attrName>style.visibility</p:attrName>
                                        </p:attrNameLst>
                                      </p:cBhvr>
                                      <p:to>
                                        <p:strVal val="visible"/>
                                      </p:to>
                                    </p:set>
                                    <p:anim calcmode="lin" valueType="num">
                                      <p:cBhvr>
                                        <p:cTn id="7" dur="500" fill="hold"/>
                                        <p:tgtEl>
                                          <p:spTgt spid="22535"/>
                                        </p:tgtEl>
                                        <p:attrNameLst>
                                          <p:attrName>ppt_x</p:attrName>
                                        </p:attrNameLst>
                                      </p:cBhvr>
                                      <p:tavLst>
                                        <p:tav tm="0">
                                          <p:val>
                                            <p:strVal val="0-#ppt_w/2"/>
                                          </p:val>
                                        </p:tav>
                                        <p:tav tm="100000">
                                          <p:val>
                                            <p:strVal val="#ppt_x"/>
                                          </p:val>
                                        </p:tav>
                                      </p:tavLst>
                                    </p:anim>
                                    <p:anim calcmode="lin" valueType="num">
                                      <p:cBhvr>
                                        <p:cTn id="8" dur="500" fill="hold"/>
                                        <p:tgtEl>
                                          <p:spTgt spid="2253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2533"/>
                                        </p:tgtEl>
                                        <p:attrNameLst>
                                          <p:attrName>style.visibility</p:attrName>
                                        </p:attrNameLst>
                                      </p:cBhvr>
                                      <p:to>
                                        <p:strVal val="visible"/>
                                      </p:to>
                                    </p:set>
                                    <p:anim calcmode="lin" valueType="num">
                                      <p:cBhvr>
                                        <p:cTn id="11" dur="500" fill="hold"/>
                                        <p:tgtEl>
                                          <p:spTgt spid="22533"/>
                                        </p:tgtEl>
                                        <p:attrNameLst>
                                          <p:attrName>ppt_x</p:attrName>
                                        </p:attrNameLst>
                                      </p:cBhvr>
                                      <p:tavLst>
                                        <p:tav tm="0">
                                          <p:val>
                                            <p:strVal val="0-#ppt_w/2"/>
                                          </p:val>
                                        </p:tav>
                                        <p:tav tm="100000">
                                          <p:val>
                                            <p:strVal val="#ppt_x"/>
                                          </p:val>
                                        </p:tav>
                                      </p:tavLst>
                                    </p:anim>
                                    <p:anim calcmode="lin" valueType="num">
                                      <p:cBhvr>
                                        <p:cTn id="12" dur="500" fill="hold"/>
                                        <p:tgtEl>
                                          <p:spTgt spid="22533"/>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2536"/>
                                        </p:tgtEl>
                                        <p:attrNameLst>
                                          <p:attrName>style.visibility</p:attrName>
                                        </p:attrNameLst>
                                      </p:cBhvr>
                                      <p:to>
                                        <p:strVal val="visible"/>
                                      </p:to>
                                    </p:set>
                                    <p:anim calcmode="lin" valueType="num">
                                      <p:cBhvr>
                                        <p:cTn id="15" dur="500" fill="hold"/>
                                        <p:tgtEl>
                                          <p:spTgt spid="22536"/>
                                        </p:tgtEl>
                                        <p:attrNameLst>
                                          <p:attrName>ppt_x</p:attrName>
                                        </p:attrNameLst>
                                      </p:cBhvr>
                                      <p:tavLst>
                                        <p:tav tm="0">
                                          <p:val>
                                            <p:strVal val="0-#ppt_w/2"/>
                                          </p:val>
                                        </p:tav>
                                        <p:tav tm="100000">
                                          <p:val>
                                            <p:strVal val="#ppt_x"/>
                                          </p:val>
                                        </p:tav>
                                      </p:tavLst>
                                    </p:anim>
                                    <p:anim calcmode="lin" valueType="num">
                                      <p:cBhvr>
                                        <p:cTn id="16" dur="500" fill="hold"/>
                                        <p:tgtEl>
                                          <p:spTgt spid="22536"/>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22534"/>
                                        </p:tgtEl>
                                        <p:attrNameLst>
                                          <p:attrName>style.visibility</p:attrName>
                                        </p:attrNameLst>
                                      </p:cBhvr>
                                      <p:to>
                                        <p:strVal val="visible"/>
                                      </p:to>
                                    </p:set>
                                    <p:anim calcmode="lin" valueType="num">
                                      <p:cBhvr>
                                        <p:cTn id="19" dur="500" fill="hold"/>
                                        <p:tgtEl>
                                          <p:spTgt spid="22534"/>
                                        </p:tgtEl>
                                        <p:attrNameLst>
                                          <p:attrName>ppt_x</p:attrName>
                                        </p:attrNameLst>
                                      </p:cBhvr>
                                      <p:tavLst>
                                        <p:tav tm="0">
                                          <p:val>
                                            <p:strVal val="0-#ppt_w/2"/>
                                          </p:val>
                                        </p:tav>
                                        <p:tav tm="100000">
                                          <p:val>
                                            <p:strVal val="#ppt_x"/>
                                          </p:val>
                                        </p:tav>
                                      </p:tavLst>
                                    </p:anim>
                                    <p:anim calcmode="lin" valueType="num">
                                      <p:cBhvr>
                                        <p:cTn id="20" dur="500" fill="hold"/>
                                        <p:tgtEl>
                                          <p:spTgt spid="22534"/>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22537"/>
                                        </p:tgtEl>
                                        <p:attrNameLst>
                                          <p:attrName>style.visibility</p:attrName>
                                        </p:attrNameLst>
                                      </p:cBhvr>
                                      <p:to>
                                        <p:strVal val="visible"/>
                                      </p:to>
                                    </p:set>
                                    <p:anim calcmode="lin" valueType="num">
                                      <p:cBhvr>
                                        <p:cTn id="23" dur="500" fill="hold"/>
                                        <p:tgtEl>
                                          <p:spTgt spid="22537"/>
                                        </p:tgtEl>
                                        <p:attrNameLst>
                                          <p:attrName>ppt_x</p:attrName>
                                        </p:attrNameLst>
                                      </p:cBhvr>
                                      <p:tavLst>
                                        <p:tav tm="0">
                                          <p:val>
                                            <p:strVal val="0-#ppt_w/2"/>
                                          </p:val>
                                        </p:tav>
                                        <p:tav tm="100000">
                                          <p:val>
                                            <p:strVal val="#ppt_x"/>
                                          </p:val>
                                        </p:tav>
                                      </p:tavLst>
                                    </p:anim>
                                    <p:anim calcmode="lin" valueType="num">
                                      <p:cBhvr>
                                        <p:cTn id="24" dur="500" fill="hold"/>
                                        <p:tgtEl>
                                          <p:spTgt spid="22537"/>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22538"/>
                                        </p:tgtEl>
                                        <p:attrNameLst>
                                          <p:attrName>style.visibility</p:attrName>
                                        </p:attrNameLst>
                                      </p:cBhvr>
                                      <p:to>
                                        <p:strVal val="visible"/>
                                      </p:to>
                                    </p:set>
                                    <p:anim calcmode="lin" valueType="num">
                                      <p:cBhvr>
                                        <p:cTn id="27" dur="500" fill="hold"/>
                                        <p:tgtEl>
                                          <p:spTgt spid="22538"/>
                                        </p:tgtEl>
                                        <p:attrNameLst>
                                          <p:attrName>ppt_x</p:attrName>
                                        </p:attrNameLst>
                                      </p:cBhvr>
                                      <p:tavLst>
                                        <p:tav tm="0">
                                          <p:val>
                                            <p:strVal val="0-#ppt_w/2"/>
                                          </p:val>
                                        </p:tav>
                                        <p:tav tm="100000">
                                          <p:val>
                                            <p:strVal val="#ppt_x"/>
                                          </p:val>
                                        </p:tav>
                                      </p:tavLst>
                                    </p:anim>
                                    <p:anim calcmode="lin" valueType="num">
                                      <p:cBhvr>
                                        <p:cTn id="28" dur="500" fill="hold"/>
                                        <p:tgtEl>
                                          <p:spTgt spid="22538"/>
                                        </p:tgtEl>
                                        <p:attrNameLst>
                                          <p:attrName>ppt_y</p:attrName>
                                        </p:attrNameLst>
                                      </p:cBhvr>
                                      <p:tavLst>
                                        <p:tav tm="0">
                                          <p:val>
                                            <p:strVal val="#ppt_y"/>
                                          </p:val>
                                        </p:tav>
                                        <p:tav tm="100000">
                                          <p:val>
                                            <p:strVal val="#ppt_y"/>
                                          </p:val>
                                        </p:tav>
                                      </p:tavLst>
                                    </p:anim>
                                  </p:childTnLst>
                                </p:cTn>
                              </p:par>
                            </p:childTnLst>
                          </p:cTn>
                        </p:par>
                        <p:par>
                          <p:cTn id="29" fill="hold">
                            <p:stCondLst>
                              <p:cond delay="500"/>
                            </p:stCondLst>
                            <p:childTnLst>
                              <p:par>
                                <p:cTn id="30" presetID="10" presetClass="entr" presetSubtype="0" fill="hold" grpId="0" nodeType="afterEffect">
                                  <p:stCondLst>
                                    <p:cond delay="0"/>
                                  </p:stCondLst>
                                  <p:childTnLst>
                                    <p:set>
                                      <p:cBhvr>
                                        <p:cTn id="31" dur="1" fill="hold">
                                          <p:stCondLst>
                                            <p:cond delay="0"/>
                                          </p:stCondLst>
                                        </p:cTn>
                                        <p:tgtEl>
                                          <p:spTgt spid="22539"/>
                                        </p:tgtEl>
                                        <p:attrNameLst>
                                          <p:attrName>style.visibility</p:attrName>
                                        </p:attrNameLst>
                                      </p:cBhvr>
                                      <p:to>
                                        <p:strVal val="visible"/>
                                      </p:to>
                                    </p:set>
                                    <p:anim calcmode="lin" valueType="num">
                                      <p:cBhvr>
                                        <p:cTn id="32" dur="500" fill="hold"/>
                                        <p:tgtEl>
                                          <p:spTgt spid="22539"/>
                                        </p:tgtEl>
                                        <p:attrNameLst>
                                          <p:attrName>ppt_w</p:attrName>
                                        </p:attrNameLst>
                                      </p:cBhvr>
                                      <p:tavLst>
                                        <p:tav tm="0">
                                          <p:val>
                                            <p:fltVal val="0"/>
                                          </p:val>
                                        </p:tav>
                                        <p:tav tm="100000">
                                          <p:val>
                                            <p:strVal val="#ppt_w"/>
                                          </p:val>
                                        </p:tav>
                                      </p:tavLst>
                                    </p:anim>
                                    <p:anim calcmode="lin" valueType="num">
                                      <p:cBhvr>
                                        <p:cTn id="33" dur="500" fill="hold"/>
                                        <p:tgtEl>
                                          <p:spTgt spid="22539"/>
                                        </p:tgtEl>
                                        <p:attrNameLst>
                                          <p:attrName>ppt_h</p:attrName>
                                        </p:attrNameLst>
                                      </p:cBhvr>
                                      <p:tavLst>
                                        <p:tav tm="0">
                                          <p:val>
                                            <p:fltVal val="0"/>
                                          </p:val>
                                        </p:tav>
                                        <p:tav tm="100000">
                                          <p:val>
                                            <p:strVal val="#ppt_h"/>
                                          </p:val>
                                        </p:tav>
                                      </p:tavLst>
                                    </p:anim>
                                    <p:animEffect filter="fade">
                                      <p:cBhvr>
                                        <p:cTn id="34" dur="500"/>
                                        <p:tgtEl>
                                          <p:spTgt spid="22539"/>
                                        </p:tgtEl>
                                      </p:cBhvr>
                                    </p:animEffect>
                                  </p:childTnLst>
                                </p:cTn>
                              </p:par>
                            </p:childTnLst>
                          </p:cTn>
                        </p:par>
                        <p:par>
                          <p:cTn id="35" fill="hold">
                            <p:stCondLst>
                              <p:cond delay="1000"/>
                            </p:stCondLst>
                            <p:childTnLst>
                              <p:par>
                                <p:cTn id="36" presetID="10" presetClass="entr" presetSubtype="0" fill="hold" grpId="0" nodeType="afterEffect">
                                  <p:stCondLst>
                                    <p:cond delay="0"/>
                                  </p:stCondLst>
                                  <p:childTnLst>
                                    <p:set>
                                      <p:cBhvr>
                                        <p:cTn id="37" dur="1" fill="hold">
                                          <p:stCondLst>
                                            <p:cond delay="0"/>
                                          </p:stCondLst>
                                        </p:cTn>
                                        <p:tgtEl>
                                          <p:spTgt spid="22540"/>
                                        </p:tgtEl>
                                        <p:attrNameLst>
                                          <p:attrName>style.visibility</p:attrName>
                                        </p:attrNameLst>
                                      </p:cBhvr>
                                      <p:to>
                                        <p:strVal val="visible"/>
                                      </p:to>
                                    </p:set>
                                    <p:anim calcmode="lin" valueType="num">
                                      <p:cBhvr>
                                        <p:cTn id="38" dur="500" fill="hold"/>
                                        <p:tgtEl>
                                          <p:spTgt spid="22540"/>
                                        </p:tgtEl>
                                        <p:attrNameLst>
                                          <p:attrName>ppt_w</p:attrName>
                                        </p:attrNameLst>
                                      </p:cBhvr>
                                      <p:tavLst>
                                        <p:tav tm="0">
                                          <p:val>
                                            <p:fltVal val="0"/>
                                          </p:val>
                                        </p:tav>
                                        <p:tav tm="100000">
                                          <p:val>
                                            <p:strVal val="#ppt_w"/>
                                          </p:val>
                                        </p:tav>
                                      </p:tavLst>
                                    </p:anim>
                                    <p:anim calcmode="lin" valueType="num">
                                      <p:cBhvr>
                                        <p:cTn id="39" dur="500" fill="hold"/>
                                        <p:tgtEl>
                                          <p:spTgt spid="22540"/>
                                        </p:tgtEl>
                                        <p:attrNameLst>
                                          <p:attrName>ppt_h</p:attrName>
                                        </p:attrNameLst>
                                      </p:cBhvr>
                                      <p:tavLst>
                                        <p:tav tm="0">
                                          <p:val>
                                            <p:fltVal val="0"/>
                                          </p:val>
                                        </p:tav>
                                        <p:tav tm="100000">
                                          <p:val>
                                            <p:strVal val="#ppt_h"/>
                                          </p:val>
                                        </p:tav>
                                      </p:tavLst>
                                    </p:anim>
                                    <p:animEffect filter="fade">
                                      <p:cBhvr>
                                        <p:cTn id="40" dur="500"/>
                                        <p:tgtEl>
                                          <p:spTgt spid="225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3" grpId="0" bldLvl="0" animBg="1"/>
      <p:bldP spid="22536" grpId="0" bldLvl="0" animBg="1"/>
      <p:bldP spid="22537" grpId="0" bldLvl="0"/>
      <p:bldP spid="22538" grpId="0" bldLvl="0"/>
      <p:bldP spid="22539" grpId="0" bldLvl="0"/>
      <p:bldP spid="22540" grpId="0" bldLvl="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extBox 3"/>
          <p:cNvSpPr>
            <a:spLocks noChangeArrowheads="1"/>
          </p:cNvSpPr>
          <p:nvPr/>
        </p:nvSpPr>
        <p:spPr bwMode="auto">
          <a:xfrm>
            <a:off x="2281238" y="692150"/>
            <a:ext cx="31686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人事管理与人力资源管理</a:t>
            </a:r>
            <a:endParaRPr lang="zh-CN" altLang="en-US"/>
          </a:p>
        </p:txBody>
      </p:sp>
      <p:sp>
        <p:nvSpPr>
          <p:cNvPr id="23554" name="矩形 24"/>
          <p:cNvSpPr>
            <a:spLocks noChangeArrowheads="1"/>
          </p:cNvSpPr>
          <p:nvPr/>
        </p:nvSpPr>
        <p:spPr bwMode="auto">
          <a:xfrm>
            <a:off x="1057275" y="565150"/>
            <a:ext cx="1079500"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50000"/>
              </a:lnSpc>
            </a:pPr>
            <a:r>
              <a:rPr lang="zh-CN" altLang="en-US" b="1">
                <a:solidFill>
                  <a:schemeClr val="bg1"/>
                </a:solidFill>
                <a:ea typeface="微软雅黑" panose="020B0503020204020204" pitchFamily="34" charset="-122"/>
                <a:sym typeface="Arial Unicode MS" pitchFamily="34" charset="-122"/>
              </a:rPr>
              <a:t>第二章</a:t>
            </a:r>
            <a:endParaRPr lang="zh-CN" altLang="en-US" b="1">
              <a:solidFill>
                <a:schemeClr val="bg1"/>
              </a:solidFill>
              <a:ea typeface="微软雅黑" panose="020B0503020204020204" pitchFamily="34" charset="-122"/>
              <a:sym typeface="Arial Unicode MS" pitchFamily="34" charset="-122"/>
            </a:endParaRPr>
          </a:p>
          <a:p>
            <a:pPr algn="ctr"/>
            <a:r>
              <a:rPr lang="zh-CN" altLang="en-US" sz="1400" b="1">
                <a:solidFill>
                  <a:schemeClr val="bg1"/>
                </a:solidFill>
                <a:ea typeface="微软雅黑" panose="020B0503020204020204" pitchFamily="34" charset="-122"/>
                <a:sym typeface="Arial Unicode MS" pitchFamily="34" charset="-122"/>
              </a:rPr>
              <a:t>正文</a:t>
            </a:r>
            <a:endParaRPr lang="zh-CN" altLang="en-US" sz="1400" b="1">
              <a:solidFill>
                <a:schemeClr val="bg1"/>
              </a:solidFill>
              <a:ea typeface="微软雅黑" panose="020B0503020204020204" pitchFamily="34" charset="-122"/>
              <a:sym typeface="Arial Unicode MS" pitchFamily="34" charset="-122"/>
            </a:endParaRPr>
          </a:p>
        </p:txBody>
      </p:sp>
      <p:sp>
        <p:nvSpPr>
          <p:cNvPr id="23555" name="矩形 40"/>
          <p:cNvSpPr>
            <a:spLocks noChangeArrowheads="1"/>
          </p:cNvSpPr>
          <p:nvPr/>
        </p:nvSpPr>
        <p:spPr bwMode="auto">
          <a:xfrm>
            <a:off x="5089525" y="692150"/>
            <a:ext cx="5111750" cy="369888"/>
          </a:xfrm>
          <a:prstGeom prst="rect">
            <a:avLst/>
          </a:prstGeom>
          <a:solidFill>
            <a:srgbClr val="00B0F0"/>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r>
              <a:rPr lang="en-US" b="1">
                <a:solidFill>
                  <a:schemeClr val="bg1"/>
                </a:solidFill>
                <a:latin typeface="Arial Unicode MS" pitchFamily="34" charset="-122"/>
                <a:ea typeface="Arial Unicode MS" pitchFamily="34" charset="-122"/>
                <a:cs typeface="Arial Unicode MS" pitchFamily="34" charset="-122"/>
                <a:sym typeface="Arial Unicode MS" pitchFamily="34" charset="-122"/>
              </a:rPr>
              <a:t>2.3 </a:t>
            </a:r>
            <a:r>
              <a:rPr lang="en-US" b="1">
                <a:solidFill>
                  <a:schemeClr val="bg1"/>
                </a:solidFill>
                <a:ea typeface="微软雅黑" panose="020B0503020204020204" pitchFamily="34" charset="-122"/>
                <a:sym typeface="Arial Unicode MS" pitchFamily="34" charset="-122"/>
              </a:rPr>
              <a:t> </a:t>
            </a:r>
            <a:r>
              <a:rPr lang="zh-CN" altLang="en-US" b="1">
                <a:solidFill>
                  <a:schemeClr val="bg1"/>
                </a:solidFill>
                <a:ea typeface="微软雅黑" panose="020B0503020204020204" pitchFamily="34" charset="-122"/>
                <a:sym typeface="Arial Unicode MS" pitchFamily="34" charset="-122"/>
              </a:rPr>
              <a:t>传统人事管理与现代人力资源管理的区别</a:t>
            </a:r>
            <a:endParaRPr lang="en-US" sz="1400" b="1">
              <a:solidFill>
                <a:schemeClr val="bg1"/>
              </a:solidFill>
              <a:ea typeface="微软雅黑" panose="020B0503020204020204" pitchFamily="34" charset="-122"/>
              <a:sym typeface="Arial Unicode MS" pitchFamily="34" charset="-122"/>
            </a:endParaRPr>
          </a:p>
        </p:txBody>
      </p:sp>
      <p:sp>
        <p:nvSpPr>
          <p:cNvPr id="23557" name="TextBox 4"/>
          <p:cNvSpPr>
            <a:spLocks noChangeArrowheads="1"/>
          </p:cNvSpPr>
          <p:nvPr/>
        </p:nvSpPr>
        <p:spPr bwMode="auto">
          <a:xfrm>
            <a:off x="4945063" y="5013325"/>
            <a:ext cx="5976937" cy="109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85750" indent="-285750">
              <a:lnSpc>
                <a:spcPct val="125000"/>
              </a:lnSpc>
              <a:spcBef>
                <a:spcPts val="600"/>
              </a:spcBef>
              <a:spcAft>
                <a:spcPts val="600"/>
              </a:spcAft>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难怪有学者提出：要重视人的资源性的管理，并且认为</a:t>
            </a:r>
            <a:r>
              <a:rPr lang="en-US" sz="1600">
                <a:latin typeface="微软雅黑" panose="020B0503020204020204" pitchFamily="34" charset="-122"/>
                <a:ea typeface="微软雅黑" panose="020B0503020204020204" pitchFamily="34" charset="-122"/>
                <a:sym typeface="微软雅黑" panose="020B0503020204020204" pitchFamily="34" charset="-122"/>
              </a:rPr>
              <a:t>21</a:t>
            </a: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世纪的管理哲学是</a:t>
            </a:r>
            <a:r>
              <a:rPr lang="zh-CN" altLang="en-US" b="1">
                <a:solidFill>
                  <a:srgbClr val="0066CC"/>
                </a:solidFill>
                <a:latin typeface="微软雅黑" panose="020B0503020204020204" pitchFamily="34" charset="-122"/>
                <a:ea typeface="微软雅黑" panose="020B0503020204020204" pitchFamily="34" charset="-122"/>
                <a:sym typeface="微软雅黑" panose="020B0503020204020204" pitchFamily="34" charset="-122"/>
              </a:rPr>
              <a:t>“只有真正解放了被管理者，才能最终解放管理者自己”</a:t>
            </a:r>
            <a:r>
              <a:rPr lang="zh-CN" altLang="en-US" sz="1600" b="1">
                <a:solidFill>
                  <a:srgbClr val="0066CC"/>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1600" b="1">
              <a:solidFill>
                <a:srgbClr val="0066CC"/>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 name="Picture 5" descr="C:\Documents and Settings\鱼不愚\桌面\biz_icon_01.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4225925" y="1558925"/>
            <a:ext cx="6918325" cy="374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9" name="TextBox 5"/>
          <p:cNvSpPr>
            <a:spLocks noChangeArrowheads="1"/>
          </p:cNvSpPr>
          <p:nvPr/>
        </p:nvSpPr>
        <p:spPr bwMode="auto">
          <a:xfrm>
            <a:off x="5494338" y="2101850"/>
            <a:ext cx="4338637" cy="183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85750" indent="-285750">
              <a:lnSpc>
                <a:spcPts val="3000"/>
              </a:lnSpc>
              <a:spcBef>
                <a:spcPts val="800"/>
              </a:spcBef>
              <a:spcAft>
                <a:spcPts val="800"/>
              </a:spcAft>
              <a:buFont typeface="Wingdings" panose="05000000000000000000" pitchFamily="2" charset="2"/>
              <a:buChar char="u"/>
            </a:pP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是</a:t>
            </a:r>
            <a:r>
              <a:rPr lang="zh-CN" altLang="en-US"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b="1">
                <a:solidFill>
                  <a:srgbClr val="E36C09"/>
                </a:solidFill>
                <a:latin typeface="微软雅黑" panose="020B0503020204020204" pitchFamily="34" charset="-122"/>
                <a:ea typeface="微软雅黑" panose="020B0503020204020204" pitchFamily="34" charset="-122"/>
                <a:sym typeface="微软雅黑" panose="020B0503020204020204" pitchFamily="34" charset="-122"/>
              </a:rPr>
              <a:t>工具</a:t>
            </a:r>
            <a:r>
              <a:rPr lang="zh-CN" altLang="en-US"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，你可以随意控制它、使用它；</a:t>
            </a:r>
            <a:endParaRPr 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ts val="3000"/>
              </a:lnSpc>
              <a:spcBef>
                <a:spcPts val="800"/>
              </a:spcBef>
              <a:spcAft>
                <a:spcPts val="800"/>
              </a:spcAft>
              <a:buFont typeface="Wingdings" panose="05000000000000000000" pitchFamily="2" charset="2"/>
              <a:buChar char="u"/>
            </a:pP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是</a:t>
            </a:r>
            <a:r>
              <a:rPr lang="zh-CN" altLang="en-US"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b="1">
                <a:solidFill>
                  <a:srgbClr val="E36C09"/>
                </a:solidFill>
                <a:latin typeface="微软雅黑" panose="020B0503020204020204" pitchFamily="34" charset="-122"/>
                <a:ea typeface="微软雅黑" panose="020B0503020204020204" pitchFamily="34" charset="-122"/>
                <a:sym typeface="微软雅黑" panose="020B0503020204020204" pitchFamily="34" charset="-122"/>
              </a:rPr>
              <a:t>资源</a:t>
            </a:r>
            <a:r>
              <a:rPr lang="zh-CN" altLang="en-US"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，特别是把人作为一种资源，你就得小心保护它、引导它、开发它。</a:t>
            </a:r>
            <a:endParaRPr 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endParaRPr lang="zh-CN" altLang="en-US">
              <a:solidFill>
                <a:srgbClr val="000000"/>
              </a:solidFill>
              <a:latin typeface="Calibri" panose="020F0502020204030204" pitchFamily="34" charset="0"/>
              <a:sym typeface="宋体" panose="02010600030101010101" pitchFamily="2"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3559"/>
                                        </p:tgtEl>
                                        <p:attrNameLst>
                                          <p:attrName>style.visibility</p:attrName>
                                        </p:attrNameLst>
                                      </p:cBhvr>
                                      <p:to>
                                        <p:strVal val="visible"/>
                                      </p:to>
                                    </p:set>
                                    <p:animEffect filter="fade">
                                      <p:cBhvr>
                                        <p:cTn id="7" dur="500"/>
                                        <p:tgtEl>
                                          <p:spTgt spid="23559"/>
                                        </p:tgtEl>
                                      </p:cBhvr>
                                    </p:animEffect>
                                    <p:anim calcmode="lin" valueType="num">
                                      <p:cBhvr>
                                        <p:cTn id="8" dur="500" fill="hold"/>
                                        <p:tgtEl>
                                          <p:spTgt spid="23559"/>
                                        </p:tgtEl>
                                        <p:attrNameLst>
                                          <p:attrName>ppt_x</p:attrName>
                                        </p:attrNameLst>
                                      </p:cBhvr>
                                      <p:tavLst>
                                        <p:tav tm="0">
                                          <p:val>
                                            <p:strVal val="#ppt_x"/>
                                          </p:val>
                                        </p:tav>
                                        <p:tav tm="100000">
                                          <p:val>
                                            <p:strVal val="#ppt_x"/>
                                          </p:val>
                                        </p:tav>
                                      </p:tavLst>
                                    </p:anim>
                                    <p:anim calcmode="lin" valueType="num">
                                      <p:cBhvr>
                                        <p:cTn id="9" dur="500" fill="hold"/>
                                        <p:tgtEl>
                                          <p:spTgt spid="2355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23557"/>
                                        </p:tgtEl>
                                        <p:attrNameLst>
                                          <p:attrName>style.visibility</p:attrName>
                                        </p:attrNameLst>
                                      </p:cBhvr>
                                      <p:to>
                                        <p:strVal val="visible"/>
                                      </p:to>
                                    </p:set>
                                    <p:animEffect filter="wipe(left)">
                                      <p:cBhvr>
                                        <p:cTn id="13" dur="500"/>
                                        <p:tgtEl>
                                          <p:spTgt spid="235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7" grpId="0" bldLvl="0"/>
      <p:bldP spid="23559" grpId="0" bldLvl="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extBox 3"/>
          <p:cNvSpPr>
            <a:spLocks noChangeArrowheads="1"/>
          </p:cNvSpPr>
          <p:nvPr/>
        </p:nvSpPr>
        <p:spPr bwMode="auto">
          <a:xfrm>
            <a:off x="2281238" y="692150"/>
            <a:ext cx="31686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人事管理与人力资源管理</a:t>
            </a:r>
            <a:endParaRPr lang="zh-CN" altLang="en-US"/>
          </a:p>
        </p:txBody>
      </p:sp>
      <p:sp>
        <p:nvSpPr>
          <p:cNvPr id="24578" name="矩形 24"/>
          <p:cNvSpPr>
            <a:spLocks noChangeArrowheads="1"/>
          </p:cNvSpPr>
          <p:nvPr/>
        </p:nvSpPr>
        <p:spPr bwMode="auto">
          <a:xfrm>
            <a:off x="1057275" y="565150"/>
            <a:ext cx="1079500"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50000"/>
              </a:lnSpc>
            </a:pPr>
            <a:r>
              <a:rPr lang="zh-CN" altLang="en-US" b="1">
                <a:solidFill>
                  <a:schemeClr val="bg1"/>
                </a:solidFill>
                <a:ea typeface="微软雅黑" panose="020B0503020204020204" pitchFamily="34" charset="-122"/>
                <a:sym typeface="Arial Unicode MS" pitchFamily="34" charset="-122"/>
              </a:rPr>
              <a:t>第二章</a:t>
            </a:r>
            <a:endParaRPr lang="zh-CN" altLang="en-US" b="1">
              <a:solidFill>
                <a:schemeClr val="bg1"/>
              </a:solidFill>
              <a:ea typeface="微软雅黑" panose="020B0503020204020204" pitchFamily="34" charset="-122"/>
              <a:sym typeface="Arial Unicode MS" pitchFamily="34" charset="-122"/>
            </a:endParaRPr>
          </a:p>
          <a:p>
            <a:pPr algn="ctr"/>
            <a:r>
              <a:rPr lang="zh-CN" altLang="en-US" sz="1400" b="1">
                <a:solidFill>
                  <a:schemeClr val="bg1"/>
                </a:solidFill>
                <a:ea typeface="微软雅黑" panose="020B0503020204020204" pitchFamily="34" charset="-122"/>
                <a:sym typeface="Arial Unicode MS" pitchFamily="34" charset="-122"/>
              </a:rPr>
              <a:t>正文</a:t>
            </a:r>
            <a:endParaRPr lang="zh-CN" altLang="en-US" sz="1400" b="1">
              <a:solidFill>
                <a:schemeClr val="bg1"/>
              </a:solidFill>
              <a:ea typeface="微软雅黑" panose="020B0503020204020204" pitchFamily="34" charset="-122"/>
              <a:sym typeface="Arial Unicode MS" pitchFamily="34" charset="-122"/>
            </a:endParaRPr>
          </a:p>
        </p:txBody>
      </p:sp>
      <p:sp>
        <p:nvSpPr>
          <p:cNvPr id="24579" name="矩形 40"/>
          <p:cNvSpPr>
            <a:spLocks noChangeArrowheads="1"/>
          </p:cNvSpPr>
          <p:nvPr/>
        </p:nvSpPr>
        <p:spPr bwMode="auto">
          <a:xfrm>
            <a:off x="5089525" y="692150"/>
            <a:ext cx="4392613" cy="369888"/>
          </a:xfrm>
          <a:prstGeom prst="rect">
            <a:avLst/>
          </a:prstGeom>
          <a:solidFill>
            <a:srgbClr val="00B0F0"/>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r>
              <a:rPr lang="en-US" b="1">
                <a:solidFill>
                  <a:schemeClr val="bg1"/>
                </a:solidFill>
                <a:latin typeface="Arial Unicode MS" pitchFamily="34" charset="-122"/>
                <a:ea typeface="Arial Unicode MS" pitchFamily="34" charset="-122"/>
                <a:cs typeface="Arial Unicode MS" pitchFamily="34" charset="-122"/>
                <a:sym typeface="Arial Unicode MS" pitchFamily="34" charset="-122"/>
              </a:rPr>
              <a:t>2.4 </a:t>
            </a:r>
            <a:r>
              <a:rPr lang="en-US" b="1">
                <a:solidFill>
                  <a:schemeClr val="bg1"/>
                </a:solidFill>
                <a:ea typeface="微软雅黑" panose="020B0503020204020204" pitchFamily="34" charset="-122"/>
                <a:sym typeface="Arial Unicode MS" pitchFamily="34" charset="-122"/>
              </a:rPr>
              <a:t> </a:t>
            </a:r>
            <a:r>
              <a:rPr lang="zh-CN" altLang="en-US">
                <a:solidFill>
                  <a:schemeClr val="bg1"/>
                </a:solidFill>
                <a:ea typeface="微软雅黑" panose="020B0503020204020204" pitchFamily="34" charset="-122"/>
                <a:sym typeface="Arial Unicode MS" pitchFamily="34" charset="-122"/>
              </a:rPr>
              <a:t>人力资源管理</a:t>
            </a:r>
            <a:r>
              <a:rPr lang="en-US">
                <a:solidFill>
                  <a:schemeClr val="bg1"/>
                </a:solidFill>
                <a:ea typeface="微软雅黑" panose="020B0503020204020204" pitchFamily="34" charset="-122"/>
                <a:sym typeface="Arial Unicode MS" pitchFamily="34" charset="-122"/>
              </a:rPr>
              <a:t>——</a:t>
            </a:r>
            <a:r>
              <a:rPr lang="zh-CN" altLang="en-US">
                <a:solidFill>
                  <a:schemeClr val="bg1"/>
                </a:solidFill>
                <a:ea typeface="微软雅黑" panose="020B0503020204020204" pitchFamily="34" charset="-122"/>
                <a:sym typeface="Arial Unicode MS" pitchFamily="34" charset="-122"/>
              </a:rPr>
              <a:t>企业竞争优势来源</a:t>
            </a:r>
            <a:endParaRPr lang="en-US" sz="1400" b="1">
              <a:solidFill>
                <a:schemeClr val="bg1"/>
              </a:solidFill>
              <a:ea typeface="微软雅黑" panose="020B0503020204020204" pitchFamily="34" charset="-122"/>
              <a:sym typeface="Arial Unicode MS" pitchFamily="34" charset="-122"/>
            </a:endParaRPr>
          </a:p>
        </p:txBody>
      </p:sp>
      <p:sp>
        <p:nvSpPr>
          <p:cNvPr id="24581" name="TextBox 2"/>
          <p:cNvSpPr>
            <a:spLocks noChangeArrowheads="1"/>
          </p:cNvSpPr>
          <p:nvPr/>
        </p:nvSpPr>
        <p:spPr bwMode="auto">
          <a:xfrm>
            <a:off x="2136775" y="5395913"/>
            <a:ext cx="9648825" cy="696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57200">
              <a:lnSpc>
                <a:spcPct val="129000"/>
              </a:lnSpc>
              <a:spcAft>
                <a:spcPts val="600"/>
              </a:spcAft>
            </a:pP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人力资源管理不是人力资源部一个部门的问题，而是公司每一个部门、每一位管理者的问题，尤其是高层高理者，如</a:t>
            </a:r>
            <a:r>
              <a:rPr 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CEO</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b="1">
                <a:solidFill>
                  <a:srgbClr val="E36C09"/>
                </a:solidFill>
                <a:latin typeface="微软雅黑" panose="020B0503020204020204" pitchFamily="34" charset="-122"/>
                <a:ea typeface="微软雅黑" panose="020B0503020204020204" pitchFamily="34" charset="-122"/>
                <a:sym typeface="微软雅黑" panose="020B0503020204020204" pitchFamily="34" charset="-122"/>
              </a:rPr>
              <a:t>每位管理者都是人力资源经理，都应学习并提高人力资源管理技能。</a:t>
            </a:r>
            <a:endParaRPr lang="zh-CN" altLang="en-US"/>
          </a:p>
        </p:txBody>
      </p:sp>
      <p:sp>
        <p:nvSpPr>
          <p:cNvPr id="24582" name="TextBox 3"/>
          <p:cNvSpPr>
            <a:spLocks noChangeArrowheads="1"/>
          </p:cNvSpPr>
          <p:nvPr/>
        </p:nvSpPr>
        <p:spPr bwMode="auto">
          <a:xfrm>
            <a:off x="2136775" y="3303588"/>
            <a:ext cx="4105275" cy="1998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57200">
              <a:lnSpc>
                <a:spcPct val="129000"/>
              </a:lnSpc>
              <a:spcAft>
                <a:spcPts val="600"/>
              </a:spcAft>
            </a:pPr>
            <a:r>
              <a:rPr lang="zh-CN" altLang="en-US" sz="1600" b="1">
                <a:solidFill>
                  <a:srgbClr val="E36C09"/>
                </a:solidFill>
                <a:latin typeface="微软雅黑" panose="020B0503020204020204" pitchFamily="34" charset="-122"/>
                <a:ea typeface="微软雅黑" panose="020B0503020204020204" pitchFamily="34" charset="-122"/>
                <a:sym typeface="微软雅黑" panose="020B0503020204020204" pitchFamily="34" charset="-122"/>
              </a:rPr>
              <a:t>人力资源管理是最难复制与模仿的管理，是企业独有的“知识产权”，能形成企业独特的竞争优势来源。</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人力资源管理无固定模式，每一个企业都必须根据本企业的经营战略、组织结构、文化等因素，结合业务发展状况来发展自己的人力资源管理模式。</a:t>
            </a:r>
            <a:endParaRPr lang="zh-CN" altLang="en-US"/>
          </a:p>
        </p:txBody>
      </p:sp>
      <p:pic>
        <p:nvPicPr>
          <p:cNvPr id="2" name="图片 1"/>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6327775" y="1336675"/>
            <a:ext cx="2590800" cy="3886200"/>
          </a:xfrm>
          <a:prstGeom prst="rect">
            <a:avLst/>
          </a:prstGeom>
          <a:noFill/>
          <a:ln w="9525">
            <a:solidFill>
              <a:schemeClr val="bg1"/>
            </a:solidFill>
            <a:bevel/>
          </a:ln>
          <a:extLst>
            <a:ext uri="{909E8E84-426E-40DD-AFC4-6F175D3DCCD1}">
              <a14:hiddenFill xmlns:a14="http://schemas.microsoft.com/office/drawing/2010/main">
                <a:solidFill>
                  <a:srgbClr val="FFFFFF"/>
                </a:solidFill>
              </a14:hiddenFill>
            </a:ext>
          </a:extLst>
        </p:spPr>
      </p:pic>
      <p:pic>
        <p:nvPicPr>
          <p:cNvPr id="24583" name="图片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991600" y="1350963"/>
            <a:ext cx="2574925" cy="3860800"/>
          </a:xfrm>
          <a:prstGeom prst="rect">
            <a:avLst/>
          </a:prstGeom>
          <a:noFill/>
          <a:ln w="9525">
            <a:solidFill>
              <a:schemeClr val="bg1"/>
            </a:solidFill>
            <a:bevel/>
          </a:ln>
          <a:extLst>
            <a:ext uri="{909E8E84-426E-40DD-AFC4-6F175D3DCCD1}">
              <a14:hiddenFill xmlns:a14="http://schemas.microsoft.com/office/drawing/2010/main">
                <a:solidFill>
                  <a:srgbClr val="FFFFFF"/>
                </a:solidFill>
              </a14:hiddenFill>
            </a:ext>
          </a:extLst>
        </p:spPr>
      </p:pic>
      <p:sp>
        <p:nvSpPr>
          <p:cNvPr id="3" name="文本框 2"/>
          <p:cNvSpPr txBox="1"/>
          <p:nvPr/>
        </p:nvSpPr>
        <p:spPr>
          <a:xfrm>
            <a:off x="647700" y="6278245"/>
            <a:ext cx="9050020" cy="365760"/>
          </a:xfrm>
          <a:prstGeom prst="rect">
            <a:avLst/>
          </a:prstGeom>
          <a:noFill/>
        </p:spPr>
        <p:txBody>
          <a:bodyPr wrap="square" rtlCol="0">
            <a:spAutoFit/>
          </a:bodyPr>
          <a:p>
            <a:r>
              <a:rPr lang="zh-CN" altLang="en-US">
                <a:solidFill>
                  <a:schemeClr val="bg1"/>
                </a:solidFill>
              </a:rPr>
              <a:t>亮亮图文旗舰店  https://liangliangtuwen.tmall.com</a:t>
            </a:r>
            <a:endParaRPr lang="zh-CN" altLang="en-US">
              <a:solidFill>
                <a:schemeClr val="bg1"/>
              </a:solidFill>
            </a:endParaRPr>
          </a:p>
        </p:txBody>
      </p:sp>
    </p:spTree>
  </p:cSld>
  <p:clrMapOvr>
    <a:masterClrMapping/>
  </p:clrMapOvr>
  <p:transition spd="med">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24582"/>
                                        </p:tgtEl>
                                        <p:attrNameLst>
                                          <p:attrName>style.visibility</p:attrName>
                                        </p:attrNameLst>
                                      </p:cBhvr>
                                      <p:to>
                                        <p:strVal val="visible"/>
                                      </p:to>
                                    </p:set>
                                    <p:animScale>
                                      <p:cBhvr>
                                        <p:cTn id="7" dur="1000" decel="50000" fill="hold">
                                          <p:stCondLst>
                                            <p:cond delay="0"/>
                                          </p:stCondLst>
                                        </p:cTn>
                                        <p:tgtEl>
                                          <p:spTgt spid="2458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24582"/>
                                        </p:tgtEl>
                                        <p:attrNameLst>
                                          <p:attrName>ppt_x</p:attrName>
                                          <p:attrName>ppt_y</p:attrName>
                                        </p:attrNameLst>
                                      </p:cBhvr>
                                      <p:rCtr x="0" y="0"/>
                                    </p:animMotion>
                                    <p:animEffect filter="fade">
                                      <p:cBhvr>
                                        <p:cTn id="9" dur="1000"/>
                                        <p:tgtEl>
                                          <p:spTgt spid="24582"/>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24581"/>
                                        </p:tgtEl>
                                        <p:attrNameLst>
                                          <p:attrName>style.visibility</p:attrName>
                                        </p:attrNameLst>
                                      </p:cBhvr>
                                      <p:to>
                                        <p:strVal val="visible"/>
                                      </p:to>
                                    </p:set>
                                    <p:animScale>
                                      <p:cBhvr>
                                        <p:cTn id="12" dur="1000" decel="50000" fill="hold">
                                          <p:stCondLst>
                                            <p:cond delay="0"/>
                                          </p:stCondLst>
                                        </p:cTn>
                                        <p:tgtEl>
                                          <p:spTgt spid="2458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3" dur="1000" decel="50000" fill="hold">
                                          <p:stCondLst>
                                            <p:cond delay="0"/>
                                          </p:stCondLst>
                                        </p:cTn>
                                        <p:tgtEl>
                                          <p:spTgt spid="24581"/>
                                        </p:tgtEl>
                                        <p:attrNameLst>
                                          <p:attrName>ppt_x</p:attrName>
                                          <p:attrName>ppt_y</p:attrName>
                                        </p:attrNameLst>
                                      </p:cBhvr>
                                      <p:rCtr x="0" y="0"/>
                                    </p:animMotion>
                                    <p:animEffect filter="fade">
                                      <p:cBhvr>
                                        <p:cTn id="14" dur="1000"/>
                                        <p:tgtEl>
                                          <p:spTgt spid="245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1" grpId="0" bldLvl="0"/>
      <p:bldP spid="24582" grpId="0" bldLvl="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TextBox 3"/>
          <p:cNvSpPr>
            <a:spLocks noChangeArrowheads="1"/>
          </p:cNvSpPr>
          <p:nvPr/>
        </p:nvSpPr>
        <p:spPr bwMode="auto">
          <a:xfrm>
            <a:off x="2281238" y="692150"/>
            <a:ext cx="31686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人事管理与人力资源管理</a:t>
            </a:r>
            <a:endParaRPr lang="zh-CN" altLang="en-US"/>
          </a:p>
        </p:txBody>
      </p:sp>
      <p:sp>
        <p:nvSpPr>
          <p:cNvPr id="25602" name="矩形 24"/>
          <p:cNvSpPr>
            <a:spLocks noChangeArrowheads="1"/>
          </p:cNvSpPr>
          <p:nvPr/>
        </p:nvSpPr>
        <p:spPr bwMode="auto">
          <a:xfrm>
            <a:off x="1057275" y="565150"/>
            <a:ext cx="1079500"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50000"/>
              </a:lnSpc>
            </a:pPr>
            <a:r>
              <a:rPr lang="zh-CN" altLang="en-US" b="1">
                <a:solidFill>
                  <a:schemeClr val="bg1"/>
                </a:solidFill>
                <a:ea typeface="微软雅黑" panose="020B0503020204020204" pitchFamily="34" charset="-122"/>
                <a:sym typeface="Arial Unicode MS" pitchFamily="34" charset="-122"/>
              </a:rPr>
              <a:t>第二章</a:t>
            </a:r>
            <a:endParaRPr lang="zh-CN" altLang="en-US" b="1">
              <a:solidFill>
                <a:schemeClr val="bg1"/>
              </a:solidFill>
              <a:ea typeface="微软雅黑" panose="020B0503020204020204" pitchFamily="34" charset="-122"/>
              <a:sym typeface="Arial Unicode MS" pitchFamily="34" charset="-122"/>
            </a:endParaRPr>
          </a:p>
          <a:p>
            <a:pPr algn="ctr"/>
            <a:r>
              <a:rPr lang="zh-CN" altLang="en-US" sz="1400" b="1">
                <a:solidFill>
                  <a:schemeClr val="bg1"/>
                </a:solidFill>
                <a:ea typeface="微软雅黑" panose="020B0503020204020204" pitchFamily="34" charset="-122"/>
                <a:sym typeface="Arial Unicode MS" pitchFamily="34" charset="-122"/>
              </a:rPr>
              <a:t>正文</a:t>
            </a:r>
            <a:endParaRPr lang="zh-CN" altLang="en-US" sz="1400" b="1">
              <a:solidFill>
                <a:schemeClr val="bg1"/>
              </a:solidFill>
              <a:ea typeface="微软雅黑" panose="020B0503020204020204" pitchFamily="34" charset="-122"/>
              <a:sym typeface="Arial Unicode MS" pitchFamily="34" charset="-122"/>
            </a:endParaRPr>
          </a:p>
        </p:txBody>
      </p:sp>
      <p:sp>
        <p:nvSpPr>
          <p:cNvPr id="25603" name="矩形 40"/>
          <p:cNvSpPr>
            <a:spLocks noChangeArrowheads="1"/>
          </p:cNvSpPr>
          <p:nvPr/>
        </p:nvSpPr>
        <p:spPr bwMode="auto">
          <a:xfrm>
            <a:off x="5089525" y="692150"/>
            <a:ext cx="3902075" cy="369888"/>
          </a:xfrm>
          <a:prstGeom prst="rect">
            <a:avLst/>
          </a:prstGeom>
          <a:solidFill>
            <a:srgbClr val="00B0F0"/>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r>
              <a:rPr lang="en-US" b="1">
                <a:solidFill>
                  <a:schemeClr val="bg1"/>
                </a:solidFill>
                <a:latin typeface="Arial Unicode MS" pitchFamily="34" charset="-122"/>
                <a:ea typeface="Arial Unicode MS" pitchFamily="34" charset="-122"/>
                <a:cs typeface="Arial Unicode MS" pitchFamily="34" charset="-122"/>
                <a:sym typeface="Arial Unicode MS" pitchFamily="34" charset="-122"/>
              </a:rPr>
              <a:t>2.5 </a:t>
            </a:r>
            <a:r>
              <a:rPr lang="en-US" b="1">
                <a:solidFill>
                  <a:schemeClr val="bg1"/>
                </a:solidFill>
                <a:ea typeface="微软雅黑" panose="020B0503020204020204" pitchFamily="34" charset="-122"/>
                <a:sym typeface="Arial Unicode MS" pitchFamily="34" charset="-122"/>
              </a:rPr>
              <a:t> </a:t>
            </a:r>
            <a:r>
              <a:rPr lang="zh-CN" altLang="en-US">
                <a:solidFill>
                  <a:schemeClr val="bg1"/>
                </a:solidFill>
                <a:ea typeface="微软雅黑" panose="020B0503020204020204" pitchFamily="34" charset="-122"/>
                <a:sym typeface="Arial Unicode MS" pitchFamily="34" charset="-122"/>
              </a:rPr>
              <a:t>当前人力资源管理的整体现状</a:t>
            </a:r>
            <a:endParaRPr lang="en-US" sz="1400" b="1">
              <a:solidFill>
                <a:schemeClr val="bg1"/>
              </a:solidFill>
              <a:ea typeface="微软雅黑" panose="020B0503020204020204" pitchFamily="34" charset="-122"/>
              <a:sym typeface="Arial Unicode MS" pitchFamily="34" charset="-122"/>
            </a:endParaRPr>
          </a:p>
        </p:txBody>
      </p:sp>
      <p:sp>
        <p:nvSpPr>
          <p:cNvPr id="25604" name="Line 39"/>
          <p:cNvSpPr>
            <a:spLocks noChangeShapeType="1"/>
          </p:cNvSpPr>
          <p:nvPr/>
        </p:nvSpPr>
        <p:spPr bwMode="auto">
          <a:xfrm rot="5400000" flipH="1" flipV="1">
            <a:off x="8504237" y="5229226"/>
            <a:ext cx="1584325" cy="0"/>
          </a:xfrm>
          <a:prstGeom prst="line">
            <a:avLst/>
          </a:prstGeom>
          <a:noFill/>
          <a:ln w="19050">
            <a:solidFill>
              <a:srgbClr val="808080"/>
            </a:solidFill>
            <a:bevel/>
          </a:ln>
          <a:extLst>
            <a:ext uri="{909E8E84-426E-40DD-AFC4-6F175D3DCCD1}">
              <a14:hiddenFill xmlns:a14="http://schemas.microsoft.com/office/drawing/2010/main">
                <a:noFill/>
              </a14:hiddenFill>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5605" name="Line 39"/>
          <p:cNvSpPr>
            <a:spLocks noChangeShapeType="1"/>
          </p:cNvSpPr>
          <p:nvPr/>
        </p:nvSpPr>
        <p:spPr bwMode="auto">
          <a:xfrm rot="5400000" flipH="1" flipV="1">
            <a:off x="5849937" y="5229226"/>
            <a:ext cx="1584325" cy="0"/>
          </a:xfrm>
          <a:prstGeom prst="line">
            <a:avLst/>
          </a:prstGeom>
          <a:noFill/>
          <a:ln w="19050">
            <a:solidFill>
              <a:srgbClr val="808080"/>
            </a:solidFill>
            <a:bevel/>
          </a:ln>
          <a:extLst>
            <a:ext uri="{909E8E84-426E-40DD-AFC4-6F175D3DCCD1}">
              <a14:hiddenFill xmlns:a14="http://schemas.microsoft.com/office/drawing/2010/main">
                <a:noFill/>
              </a14:hiddenFill>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5606" name="Line 39"/>
          <p:cNvSpPr>
            <a:spLocks noChangeShapeType="1"/>
          </p:cNvSpPr>
          <p:nvPr/>
        </p:nvSpPr>
        <p:spPr bwMode="auto">
          <a:xfrm rot="5400000" flipH="1" flipV="1">
            <a:off x="7098506" y="2920207"/>
            <a:ext cx="1584325" cy="7938"/>
          </a:xfrm>
          <a:prstGeom prst="line">
            <a:avLst/>
          </a:prstGeom>
          <a:noFill/>
          <a:ln w="19050">
            <a:solidFill>
              <a:srgbClr val="808080"/>
            </a:solidFill>
            <a:bevel/>
          </a:ln>
          <a:extLst>
            <a:ext uri="{909E8E84-426E-40DD-AFC4-6F175D3DCCD1}">
              <a14:hiddenFill xmlns:a14="http://schemas.microsoft.com/office/drawing/2010/main">
                <a:noFill/>
              </a14:hiddenFill>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5607" name="Line 39"/>
          <p:cNvSpPr>
            <a:spLocks noChangeShapeType="1"/>
          </p:cNvSpPr>
          <p:nvPr/>
        </p:nvSpPr>
        <p:spPr bwMode="auto">
          <a:xfrm rot="5400000" flipH="1" flipV="1">
            <a:off x="1962150" y="2886075"/>
            <a:ext cx="1512888" cy="7938"/>
          </a:xfrm>
          <a:prstGeom prst="line">
            <a:avLst/>
          </a:prstGeom>
          <a:noFill/>
          <a:ln w="19050">
            <a:solidFill>
              <a:srgbClr val="808080"/>
            </a:solidFill>
            <a:bevel/>
          </a:ln>
          <a:extLst>
            <a:ext uri="{909E8E84-426E-40DD-AFC4-6F175D3DCCD1}">
              <a14:hiddenFill xmlns:a14="http://schemas.microsoft.com/office/drawing/2010/main">
                <a:noFill/>
              </a14:hiddenFill>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5608" name="Line 51"/>
          <p:cNvSpPr>
            <a:spLocks noChangeShapeType="1"/>
          </p:cNvSpPr>
          <p:nvPr/>
        </p:nvSpPr>
        <p:spPr bwMode="auto">
          <a:xfrm flipH="1">
            <a:off x="8286750" y="4064000"/>
            <a:ext cx="682625" cy="0"/>
          </a:xfrm>
          <a:prstGeom prst="line">
            <a:avLst/>
          </a:prstGeom>
          <a:noFill/>
          <a:ln w="9525">
            <a:solidFill>
              <a:srgbClr val="808080"/>
            </a:solidFill>
            <a:bevel/>
            <a:headEnd type="oval" w="med" len="med"/>
          </a:ln>
          <a:extLst>
            <a:ext uri="{909E8E84-426E-40DD-AFC4-6F175D3DCCD1}">
              <a14:hiddenFill xmlns:a14="http://schemas.microsoft.com/office/drawing/2010/main">
                <a:noFill/>
              </a14:hiddenFill>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5609" name="Line 32"/>
          <p:cNvSpPr>
            <a:spLocks noChangeShapeType="1"/>
          </p:cNvSpPr>
          <p:nvPr/>
        </p:nvSpPr>
        <p:spPr bwMode="auto">
          <a:xfrm flipH="1">
            <a:off x="7000875" y="4064000"/>
            <a:ext cx="682625" cy="0"/>
          </a:xfrm>
          <a:prstGeom prst="line">
            <a:avLst/>
          </a:prstGeom>
          <a:noFill/>
          <a:ln w="9525">
            <a:solidFill>
              <a:srgbClr val="808080"/>
            </a:solidFill>
            <a:bevel/>
            <a:headEnd type="oval" w="med" len="med"/>
          </a:ln>
          <a:extLst>
            <a:ext uri="{909E8E84-426E-40DD-AFC4-6F175D3DCCD1}">
              <a14:hiddenFill xmlns:a14="http://schemas.microsoft.com/office/drawing/2010/main">
                <a:noFill/>
              </a14:hiddenFill>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5610" name="Line 31"/>
          <p:cNvSpPr>
            <a:spLocks noChangeShapeType="1"/>
          </p:cNvSpPr>
          <p:nvPr/>
        </p:nvSpPr>
        <p:spPr bwMode="auto">
          <a:xfrm flipH="1">
            <a:off x="5670550" y="4064000"/>
            <a:ext cx="652463" cy="0"/>
          </a:xfrm>
          <a:prstGeom prst="line">
            <a:avLst/>
          </a:prstGeom>
          <a:noFill/>
          <a:ln w="9525">
            <a:solidFill>
              <a:srgbClr val="808080"/>
            </a:solidFill>
            <a:bevel/>
            <a:headEnd type="oval" w="med" len="med"/>
          </a:ln>
          <a:extLst>
            <a:ext uri="{909E8E84-426E-40DD-AFC4-6F175D3DCCD1}">
              <a14:hiddenFill xmlns:a14="http://schemas.microsoft.com/office/drawing/2010/main">
                <a:noFill/>
              </a14:hiddenFill>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5611" name="Line 30"/>
          <p:cNvSpPr>
            <a:spLocks noChangeShapeType="1"/>
          </p:cNvSpPr>
          <p:nvPr/>
        </p:nvSpPr>
        <p:spPr bwMode="auto">
          <a:xfrm flipH="1">
            <a:off x="4359275" y="4064000"/>
            <a:ext cx="614363" cy="0"/>
          </a:xfrm>
          <a:prstGeom prst="line">
            <a:avLst/>
          </a:prstGeom>
          <a:noFill/>
          <a:ln w="9525">
            <a:solidFill>
              <a:srgbClr val="808080"/>
            </a:solidFill>
            <a:bevel/>
            <a:headEnd type="oval" w="med" len="med"/>
          </a:ln>
          <a:extLst>
            <a:ext uri="{909E8E84-426E-40DD-AFC4-6F175D3DCCD1}">
              <a14:hiddenFill xmlns:a14="http://schemas.microsoft.com/office/drawing/2010/main">
                <a:noFill/>
              </a14:hiddenFill>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5612" name="Line 30"/>
          <p:cNvSpPr>
            <a:spLocks noChangeShapeType="1"/>
          </p:cNvSpPr>
          <p:nvPr/>
        </p:nvSpPr>
        <p:spPr bwMode="auto">
          <a:xfrm flipH="1">
            <a:off x="3028950" y="4056063"/>
            <a:ext cx="614363" cy="0"/>
          </a:xfrm>
          <a:prstGeom prst="line">
            <a:avLst/>
          </a:prstGeom>
          <a:noFill/>
          <a:ln w="9525">
            <a:solidFill>
              <a:srgbClr val="808080"/>
            </a:solidFill>
            <a:bevel/>
            <a:headEnd type="oval" w="med" len="med"/>
          </a:ln>
          <a:extLst>
            <a:ext uri="{909E8E84-426E-40DD-AFC4-6F175D3DCCD1}">
              <a14:hiddenFill xmlns:a14="http://schemas.microsoft.com/office/drawing/2010/main">
                <a:noFill/>
              </a14:hiddenFill>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5613" name="Oval 21"/>
          <p:cNvSpPr>
            <a:spLocks noChangeArrowheads="1"/>
          </p:cNvSpPr>
          <p:nvPr/>
        </p:nvSpPr>
        <p:spPr bwMode="auto">
          <a:xfrm>
            <a:off x="3562350" y="3683000"/>
            <a:ext cx="777875" cy="758825"/>
          </a:xfrm>
          <a:prstGeom prst="ellipse">
            <a:avLst/>
          </a:prstGeom>
          <a:solidFill>
            <a:srgbClr val="974806"/>
          </a:solidFill>
          <a:ln w="28575">
            <a:solidFill>
              <a:srgbClr val="C0C0C0"/>
            </a:solidFill>
            <a:bevel/>
          </a:ln>
        </p:spPr>
        <p:txBody>
          <a:bodyPr wrap="none" anchor="ctr"/>
          <a:lstStyle/>
          <a:p>
            <a:endParaRPr lang="zh-CN" altLang="zh-CN">
              <a:solidFill>
                <a:srgbClr val="000000"/>
              </a:solidFill>
              <a:latin typeface="Calibri" panose="020F0502020204030204" pitchFamily="34" charset="0"/>
              <a:sym typeface="Calibri" panose="020F0502020204030204" pitchFamily="34" charset="0"/>
            </a:endParaRPr>
          </a:p>
        </p:txBody>
      </p:sp>
      <p:sp>
        <p:nvSpPr>
          <p:cNvPr id="25614" name="Oval 6"/>
          <p:cNvSpPr>
            <a:spLocks noChangeArrowheads="1"/>
          </p:cNvSpPr>
          <p:nvPr/>
        </p:nvSpPr>
        <p:spPr bwMode="auto">
          <a:xfrm>
            <a:off x="7502525" y="3676650"/>
            <a:ext cx="777875" cy="758825"/>
          </a:xfrm>
          <a:prstGeom prst="ellipse">
            <a:avLst/>
          </a:prstGeom>
          <a:solidFill>
            <a:srgbClr val="006699"/>
          </a:solidFill>
          <a:ln w="28575">
            <a:solidFill>
              <a:srgbClr val="C0C0C0"/>
            </a:solidFill>
            <a:bevel/>
          </a:ln>
        </p:spPr>
        <p:txBody>
          <a:bodyPr wrap="none" anchor="ctr"/>
          <a:lstStyle/>
          <a:p>
            <a:endParaRPr lang="zh-CN" altLang="zh-CN">
              <a:solidFill>
                <a:srgbClr val="000000"/>
              </a:solidFill>
              <a:ea typeface="黑体" panose="02010609060101010101" pitchFamily="49" charset="-122"/>
            </a:endParaRPr>
          </a:p>
        </p:txBody>
      </p:sp>
      <p:sp>
        <p:nvSpPr>
          <p:cNvPr id="25615" name="Oval 11"/>
          <p:cNvSpPr>
            <a:spLocks noChangeArrowheads="1"/>
          </p:cNvSpPr>
          <p:nvPr/>
        </p:nvSpPr>
        <p:spPr bwMode="auto">
          <a:xfrm>
            <a:off x="6232525" y="3676650"/>
            <a:ext cx="777875" cy="758825"/>
          </a:xfrm>
          <a:prstGeom prst="ellipse">
            <a:avLst/>
          </a:prstGeom>
          <a:solidFill>
            <a:srgbClr val="00B0F0"/>
          </a:solidFill>
          <a:ln w="28575">
            <a:solidFill>
              <a:srgbClr val="C0C0C0"/>
            </a:solidFill>
            <a:bevel/>
          </a:ln>
        </p:spPr>
        <p:txBody>
          <a:bodyPr wrap="none" anchor="ctr"/>
          <a:lstStyle/>
          <a:p>
            <a:endParaRPr lang="zh-CN" altLang="zh-CN">
              <a:solidFill>
                <a:srgbClr val="000000"/>
              </a:solidFill>
              <a:ea typeface="黑体" panose="02010609060101010101" pitchFamily="49" charset="-122"/>
            </a:endParaRPr>
          </a:p>
        </p:txBody>
      </p:sp>
      <p:sp>
        <p:nvSpPr>
          <p:cNvPr id="25616" name="Oval 16"/>
          <p:cNvSpPr>
            <a:spLocks noChangeArrowheads="1"/>
          </p:cNvSpPr>
          <p:nvPr/>
        </p:nvSpPr>
        <p:spPr bwMode="auto">
          <a:xfrm>
            <a:off x="4873625" y="3676650"/>
            <a:ext cx="777875" cy="758825"/>
          </a:xfrm>
          <a:prstGeom prst="ellipse">
            <a:avLst/>
          </a:prstGeom>
          <a:solidFill>
            <a:srgbClr val="0070C0"/>
          </a:solidFill>
          <a:ln w="28575">
            <a:solidFill>
              <a:srgbClr val="C0C0C0"/>
            </a:solidFill>
            <a:bevel/>
          </a:ln>
        </p:spPr>
        <p:txBody>
          <a:bodyPr wrap="none" anchor="ctr"/>
          <a:lstStyle/>
          <a:p>
            <a:endParaRPr lang="zh-CN" altLang="zh-CN">
              <a:solidFill>
                <a:srgbClr val="000000"/>
              </a:solidFill>
              <a:ea typeface="黑体" panose="02010609060101010101" pitchFamily="49" charset="-122"/>
            </a:endParaRPr>
          </a:p>
        </p:txBody>
      </p:sp>
      <p:sp>
        <p:nvSpPr>
          <p:cNvPr id="25617" name="Oval 21"/>
          <p:cNvSpPr>
            <a:spLocks noChangeArrowheads="1"/>
          </p:cNvSpPr>
          <p:nvPr/>
        </p:nvSpPr>
        <p:spPr bwMode="auto">
          <a:xfrm>
            <a:off x="2333625" y="3659188"/>
            <a:ext cx="777875" cy="758825"/>
          </a:xfrm>
          <a:prstGeom prst="ellipse">
            <a:avLst/>
          </a:prstGeom>
          <a:solidFill>
            <a:srgbClr val="002060"/>
          </a:solidFill>
          <a:ln w="28575">
            <a:solidFill>
              <a:srgbClr val="C0C0C0"/>
            </a:solidFill>
            <a:bevel/>
          </a:ln>
        </p:spPr>
        <p:txBody>
          <a:bodyPr wrap="none" anchor="ctr"/>
          <a:lstStyle/>
          <a:p>
            <a:endParaRPr lang="zh-CN" altLang="zh-CN">
              <a:solidFill>
                <a:srgbClr val="000000"/>
              </a:solidFill>
              <a:ea typeface="黑体" panose="02010609060101010101" pitchFamily="49" charset="-122"/>
            </a:endParaRPr>
          </a:p>
        </p:txBody>
      </p:sp>
      <p:sp>
        <p:nvSpPr>
          <p:cNvPr id="25618" name="WordArt 33"/>
          <p:cNvSpPr>
            <a:spLocks noChangeArrowheads="1" noChangeShapeType="1" noTextEdit="1"/>
          </p:cNvSpPr>
          <p:nvPr/>
        </p:nvSpPr>
        <p:spPr bwMode="auto">
          <a:xfrm>
            <a:off x="5070475" y="3848100"/>
            <a:ext cx="381000" cy="425450"/>
          </a:xfrm>
          <a:prstGeom prst="rect">
            <a:avLst/>
          </a:prstGeom>
        </p:spPr>
        <p:txBody>
          <a:bodyPr wrap="none" fromWordArt="1">
            <a:prstTxWarp prst="textPlain">
              <a:avLst>
                <a:gd name="adj" fmla="val 50000"/>
              </a:avLst>
            </a:prstTxWarp>
          </a:bodyPr>
          <a:lstStyle/>
          <a:p>
            <a:pPr algn="ctr"/>
            <a:endParaRPr lang="zh-CN" altLang="en-US" sz="3600">
              <a:ln w="9525">
                <a:solidFill>
                  <a:srgbClr val="FFFFFF"/>
                </a:solidFill>
                <a:bevel/>
              </a:ln>
              <a:gradFill rotWithShape="1">
                <a:gsLst>
                  <a:gs pos="0">
                    <a:srgbClr val="EAEAEA"/>
                  </a:gs>
                  <a:gs pos="100000">
                    <a:srgbClr val="B2B2B2"/>
                  </a:gs>
                </a:gsLst>
                <a:lin ang="5400000" scaled="1"/>
              </a:gradFill>
              <a:latin typeface="退邐邐邐㣨㣨㣨㣨㣨ﭐ㣨﷨㣨Ƙ㣩Ԡ㣩ސ㣩࢘㣩਀㣩ಀ㣩๸"/>
            </a:endParaRPr>
          </a:p>
        </p:txBody>
      </p:sp>
      <p:sp>
        <p:nvSpPr>
          <p:cNvPr id="25619" name="WordArt 34"/>
          <p:cNvSpPr>
            <a:spLocks noChangeArrowheads="1" noChangeShapeType="1" noTextEdit="1"/>
          </p:cNvSpPr>
          <p:nvPr/>
        </p:nvSpPr>
        <p:spPr bwMode="auto">
          <a:xfrm>
            <a:off x="6423025" y="3848100"/>
            <a:ext cx="381000" cy="425450"/>
          </a:xfrm>
          <a:prstGeom prst="rect">
            <a:avLst/>
          </a:prstGeom>
        </p:spPr>
        <p:txBody>
          <a:bodyPr wrap="none" fromWordArt="1">
            <a:prstTxWarp prst="textPlain">
              <a:avLst>
                <a:gd name="adj" fmla="val 50000"/>
              </a:avLst>
            </a:prstTxWarp>
          </a:bodyPr>
          <a:lstStyle/>
          <a:p>
            <a:pPr algn="ctr"/>
            <a:endParaRPr lang="zh-CN" altLang="en-US" sz="3600">
              <a:ln w="9525">
                <a:solidFill>
                  <a:srgbClr val="FFFFFF"/>
                </a:solidFill>
                <a:bevel/>
              </a:ln>
              <a:gradFill rotWithShape="1">
                <a:gsLst>
                  <a:gs pos="0">
                    <a:srgbClr val="EAEAEA"/>
                  </a:gs>
                  <a:gs pos="100000">
                    <a:srgbClr val="B2B2B2"/>
                  </a:gs>
                </a:gsLst>
                <a:lin ang="5400000" scaled="1"/>
              </a:gradFill>
              <a:latin typeface="退邐邐邐㣨㣨㣨㣨㣨ﭐ㣨﷨㣨Ƙ㣩Ԡ㣩ސ㣩࢘㣩਀㣩ಀ㣩๸"/>
            </a:endParaRPr>
          </a:p>
        </p:txBody>
      </p:sp>
      <p:sp>
        <p:nvSpPr>
          <p:cNvPr id="25620" name="WordArt 35"/>
          <p:cNvSpPr>
            <a:spLocks noChangeArrowheads="1" noChangeShapeType="1" noTextEdit="1"/>
          </p:cNvSpPr>
          <p:nvPr/>
        </p:nvSpPr>
        <p:spPr bwMode="auto">
          <a:xfrm>
            <a:off x="7715250" y="3848100"/>
            <a:ext cx="381000" cy="425450"/>
          </a:xfrm>
          <a:prstGeom prst="rect">
            <a:avLst/>
          </a:prstGeom>
        </p:spPr>
        <p:txBody>
          <a:bodyPr wrap="none" fromWordArt="1">
            <a:prstTxWarp prst="textPlain">
              <a:avLst>
                <a:gd name="adj" fmla="val 50000"/>
              </a:avLst>
            </a:prstTxWarp>
          </a:bodyPr>
          <a:lstStyle/>
          <a:p>
            <a:pPr algn="ctr"/>
            <a:endParaRPr lang="zh-CN" altLang="en-US" sz="3600">
              <a:ln w="9525">
                <a:solidFill>
                  <a:srgbClr val="FFFFFF"/>
                </a:solidFill>
                <a:bevel/>
              </a:ln>
              <a:gradFill rotWithShape="1">
                <a:gsLst>
                  <a:gs pos="0">
                    <a:srgbClr val="EAEAEA"/>
                  </a:gs>
                  <a:gs pos="100000">
                    <a:srgbClr val="B2B2B2"/>
                  </a:gs>
                </a:gsLst>
                <a:lin ang="5400000" scaled="1"/>
              </a:gradFill>
              <a:latin typeface="退邐邐邐㣨㣨㣨㣨㣨ﭐ㣨﷨㣨Ƙ㣩Ԡ㣩ސ㣩࢘㣩਀㣩ಀ㣩๸"/>
            </a:endParaRPr>
          </a:p>
        </p:txBody>
      </p:sp>
      <p:sp>
        <p:nvSpPr>
          <p:cNvPr id="25621" name="WordArt 36"/>
          <p:cNvSpPr>
            <a:spLocks noChangeArrowheads="1" noChangeShapeType="1" noTextEdit="1"/>
          </p:cNvSpPr>
          <p:nvPr/>
        </p:nvSpPr>
        <p:spPr bwMode="auto">
          <a:xfrm>
            <a:off x="3829050" y="3848100"/>
            <a:ext cx="244475" cy="425450"/>
          </a:xfrm>
          <a:prstGeom prst="rect">
            <a:avLst/>
          </a:prstGeom>
        </p:spPr>
        <p:txBody>
          <a:bodyPr wrap="none" fromWordArt="1">
            <a:prstTxWarp prst="textPlain">
              <a:avLst>
                <a:gd name="adj" fmla="val 50000"/>
              </a:avLst>
            </a:prstTxWarp>
          </a:bodyPr>
          <a:lstStyle/>
          <a:p>
            <a:pPr algn="ctr"/>
            <a:endParaRPr lang="zh-CN" altLang="en-US" sz="3600">
              <a:ln w="9525">
                <a:solidFill>
                  <a:srgbClr val="FFFFFF"/>
                </a:solidFill>
                <a:bevel/>
              </a:ln>
              <a:gradFill rotWithShape="1">
                <a:gsLst>
                  <a:gs pos="0">
                    <a:srgbClr val="EAEAEA"/>
                  </a:gs>
                  <a:gs pos="100000">
                    <a:srgbClr val="B2B2B2"/>
                  </a:gs>
                </a:gsLst>
                <a:lin ang="5400000" scaled="1"/>
              </a:gradFill>
              <a:latin typeface="退邐邐邐㣨㣨㣨㣨㣨ﭐ㣨﷨㣨Ƙ㣩Ԡ㣩ސ㣩࢘㣩਀㣩ಀ㣩๸"/>
            </a:endParaRPr>
          </a:p>
        </p:txBody>
      </p:sp>
      <p:sp>
        <p:nvSpPr>
          <p:cNvPr id="25622" name="Oval 48"/>
          <p:cNvSpPr>
            <a:spLocks noChangeArrowheads="1"/>
          </p:cNvSpPr>
          <p:nvPr/>
        </p:nvSpPr>
        <p:spPr bwMode="auto">
          <a:xfrm>
            <a:off x="8877300" y="3676650"/>
            <a:ext cx="777875" cy="758825"/>
          </a:xfrm>
          <a:prstGeom prst="ellipse">
            <a:avLst/>
          </a:prstGeom>
          <a:solidFill>
            <a:srgbClr val="244061"/>
          </a:solidFill>
          <a:ln w="28575">
            <a:solidFill>
              <a:srgbClr val="C0C0C0"/>
            </a:solidFill>
            <a:bevel/>
          </a:ln>
        </p:spPr>
        <p:txBody>
          <a:bodyPr wrap="none" anchor="ctr"/>
          <a:lstStyle/>
          <a:p>
            <a:endParaRPr lang="zh-CN" altLang="zh-CN">
              <a:solidFill>
                <a:srgbClr val="000000"/>
              </a:solidFill>
              <a:ea typeface="黑体" panose="02010609060101010101" pitchFamily="49" charset="-122"/>
            </a:endParaRPr>
          </a:p>
        </p:txBody>
      </p:sp>
      <p:sp>
        <p:nvSpPr>
          <p:cNvPr id="25623" name="WordArt 52"/>
          <p:cNvSpPr>
            <a:spLocks noChangeArrowheads="1" noChangeShapeType="1" noTextEdit="1"/>
          </p:cNvSpPr>
          <p:nvPr/>
        </p:nvSpPr>
        <p:spPr bwMode="auto">
          <a:xfrm>
            <a:off x="9086850" y="3848100"/>
            <a:ext cx="381000" cy="425450"/>
          </a:xfrm>
          <a:prstGeom prst="rect">
            <a:avLst/>
          </a:prstGeom>
        </p:spPr>
        <p:txBody>
          <a:bodyPr wrap="none" fromWordArt="1">
            <a:prstTxWarp prst="textPlain">
              <a:avLst>
                <a:gd name="adj" fmla="val 50000"/>
              </a:avLst>
            </a:prstTxWarp>
          </a:bodyPr>
          <a:lstStyle/>
          <a:p>
            <a:pPr algn="ctr"/>
            <a:endParaRPr lang="zh-CN" altLang="en-US" sz="3600">
              <a:ln w="9525">
                <a:solidFill>
                  <a:srgbClr val="FFFFFF"/>
                </a:solidFill>
                <a:bevel/>
              </a:ln>
              <a:gradFill rotWithShape="1">
                <a:gsLst>
                  <a:gs pos="0">
                    <a:srgbClr val="EAEAEA"/>
                  </a:gs>
                  <a:gs pos="100000">
                    <a:srgbClr val="B2B2B2"/>
                  </a:gs>
                </a:gsLst>
                <a:lin ang="5400000" scaled="1"/>
              </a:gradFill>
              <a:latin typeface="退邐邐邐㣨㣨㣨㣨㣨ﭐ㣨﷨㣨Ƙ㣩Ԡ㣩ސ㣩࢘㣩਀㣩ಀ㣩๸"/>
            </a:endParaRPr>
          </a:p>
        </p:txBody>
      </p:sp>
      <p:sp>
        <p:nvSpPr>
          <p:cNvPr id="25624" name="WordArt 36"/>
          <p:cNvSpPr>
            <a:spLocks noChangeArrowheads="1" noChangeShapeType="1" noTextEdit="1"/>
          </p:cNvSpPr>
          <p:nvPr/>
        </p:nvSpPr>
        <p:spPr bwMode="auto">
          <a:xfrm>
            <a:off x="2549525" y="3825875"/>
            <a:ext cx="244475" cy="425450"/>
          </a:xfrm>
          <a:prstGeom prst="rect">
            <a:avLst/>
          </a:prstGeom>
        </p:spPr>
        <p:txBody>
          <a:bodyPr wrap="none" fromWordArt="1">
            <a:prstTxWarp prst="textPlain">
              <a:avLst>
                <a:gd name="adj" fmla="val 50000"/>
              </a:avLst>
            </a:prstTxWarp>
          </a:bodyPr>
          <a:lstStyle/>
          <a:p>
            <a:pPr algn="ctr"/>
            <a:endParaRPr lang="zh-CN" altLang="en-US" sz="3600">
              <a:ln w="9525">
                <a:solidFill>
                  <a:srgbClr val="FFFFFF"/>
                </a:solidFill>
                <a:bevel/>
              </a:ln>
              <a:gradFill rotWithShape="1">
                <a:gsLst>
                  <a:gs pos="0">
                    <a:srgbClr val="EAEAEA"/>
                  </a:gs>
                  <a:gs pos="100000">
                    <a:srgbClr val="B2B2B2"/>
                  </a:gs>
                </a:gsLst>
                <a:lin ang="5400000" scaled="1"/>
              </a:gradFill>
              <a:latin typeface="退邐邐邐㣨㣨㣨㣨㣨ﭐ㣨﷨㣨Ƙ㣩Ԡ㣩ސ㣩࢘㣩਀㣩ಀ㣩๸"/>
            </a:endParaRPr>
          </a:p>
        </p:txBody>
      </p:sp>
      <p:sp>
        <p:nvSpPr>
          <p:cNvPr id="25625" name="Line 39"/>
          <p:cNvSpPr>
            <a:spLocks noChangeShapeType="1"/>
          </p:cNvSpPr>
          <p:nvPr/>
        </p:nvSpPr>
        <p:spPr bwMode="auto">
          <a:xfrm rot="5400000" flipH="1" flipV="1">
            <a:off x="3175000" y="5233988"/>
            <a:ext cx="1573213" cy="1587"/>
          </a:xfrm>
          <a:prstGeom prst="line">
            <a:avLst/>
          </a:prstGeom>
          <a:noFill/>
          <a:ln w="19050">
            <a:solidFill>
              <a:srgbClr val="808080"/>
            </a:solidFill>
            <a:bevel/>
          </a:ln>
          <a:extLst>
            <a:ext uri="{909E8E84-426E-40DD-AFC4-6F175D3DCCD1}">
              <a14:hiddenFill xmlns:a14="http://schemas.microsoft.com/office/drawing/2010/main">
                <a:noFill/>
              </a14:hiddenFill>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5626" name="Line 39"/>
          <p:cNvSpPr>
            <a:spLocks noChangeShapeType="1"/>
          </p:cNvSpPr>
          <p:nvPr/>
        </p:nvSpPr>
        <p:spPr bwMode="auto">
          <a:xfrm rot="5400000" flipH="1" flipV="1">
            <a:off x="4499769" y="2904332"/>
            <a:ext cx="1544637" cy="0"/>
          </a:xfrm>
          <a:prstGeom prst="line">
            <a:avLst/>
          </a:prstGeom>
          <a:noFill/>
          <a:ln w="19050">
            <a:solidFill>
              <a:srgbClr val="808080"/>
            </a:solidFill>
            <a:bevel/>
          </a:ln>
          <a:extLst>
            <a:ext uri="{909E8E84-426E-40DD-AFC4-6F175D3DCCD1}">
              <a14:hiddenFill xmlns:a14="http://schemas.microsoft.com/office/drawing/2010/main">
                <a:noFill/>
              </a14:hiddenFill>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5628" name="TextBox 1"/>
          <p:cNvSpPr>
            <a:spLocks noChangeArrowheads="1"/>
          </p:cNvSpPr>
          <p:nvPr/>
        </p:nvSpPr>
        <p:spPr bwMode="auto">
          <a:xfrm>
            <a:off x="2727325" y="2152650"/>
            <a:ext cx="2535238" cy="137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85750" indent="-285750">
              <a:lnSpc>
                <a:spcPts val="2000"/>
              </a:lnSpc>
              <a:buFont typeface="Wingdings" panose="05000000000000000000" pitchFamily="2" charset="2"/>
              <a:buChar char="l"/>
            </a:pPr>
            <a:r>
              <a:rPr lang="zh-CN" altLang="en-US" sz="1400">
                <a:latin typeface="微软雅黑" panose="020B0503020204020204" pitchFamily="34" charset="-122"/>
                <a:ea typeface="微软雅黑" panose="020B0503020204020204" pitchFamily="34" charset="-122"/>
                <a:sym typeface="微软雅黑" panose="020B0503020204020204" pitchFamily="34" charset="-122"/>
              </a:rPr>
              <a:t>两极分化严重，一些著名企业已实施人力资源战略管理，而中小企业的人力资源管理依然停留在传统人事管理水平上。</a:t>
            </a:r>
            <a:endParaRPr lang="zh-CN" altLang="en-US" sz="14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629" name="TextBox 61"/>
          <p:cNvSpPr>
            <a:spLocks noChangeArrowheads="1"/>
          </p:cNvSpPr>
          <p:nvPr/>
        </p:nvSpPr>
        <p:spPr bwMode="auto">
          <a:xfrm>
            <a:off x="3962400" y="4541838"/>
            <a:ext cx="2681288" cy="137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85750" indent="-285750">
              <a:lnSpc>
                <a:spcPts val="2000"/>
              </a:lnSpc>
              <a:buFont typeface="Wingdings" panose="05000000000000000000" pitchFamily="2" charset="2"/>
              <a:buChar char="l"/>
            </a:pPr>
            <a:r>
              <a:rPr lang="zh-CN" altLang="en-US" sz="1400">
                <a:latin typeface="微软雅黑" panose="020B0503020204020204" pitchFamily="34" charset="-122"/>
                <a:ea typeface="微软雅黑" panose="020B0503020204020204" pitchFamily="34" charset="-122"/>
                <a:sym typeface="微软雅黑" panose="020B0503020204020204" pitchFamily="34" charset="-122"/>
              </a:rPr>
              <a:t>人力资源管理人员专业程度不高或缺乏经验，大多数企业没有配备专职人力资源管理人员，甚至依然是按照传统人事管理模式进行操作。</a:t>
            </a:r>
            <a:endParaRPr lang="zh-CN" altLang="en-US" sz="14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630" name="TextBox 62"/>
          <p:cNvSpPr>
            <a:spLocks noChangeArrowheads="1"/>
          </p:cNvSpPr>
          <p:nvPr/>
        </p:nvSpPr>
        <p:spPr bwMode="auto">
          <a:xfrm>
            <a:off x="5260975" y="2162175"/>
            <a:ext cx="2627313"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85750" indent="-285750">
              <a:lnSpc>
                <a:spcPts val="2000"/>
              </a:lnSpc>
              <a:buFont typeface="Wingdings" panose="05000000000000000000" pitchFamily="2" charset="2"/>
              <a:buChar char="l"/>
            </a:pPr>
            <a:r>
              <a:rPr lang="zh-CN" altLang="en-US" sz="1400">
                <a:latin typeface="微软雅黑" panose="020B0503020204020204" pitchFamily="34" charset="-122"/>
                <a:ea typeface="微软雅黑" panose="020B0503020204020204" pitchFamily="34" charset="-122"/>
                <a:sym typeface="微软雅黑" panose="020B0503020204020204" pitchFamily="34" charset="-122"/>
              </a:rPr>
              <a:t>缺乏清晰的人力资源战略及规划。</a:t>
            </a:r>
            <a:endParaRPr lang="zh-CN" altLang="en-US" sz="14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631" name="TextBox 29695"/>
          <p:cNvSpPr>
            <a:spLocks noChangeArrowheads="1"/>
          </p:cNvSpPr>
          <p:nvPr/>
        </p:nvSpPr>
        <p:spPr bwMode="auto">
          <a:xfrm>
            <a:off x="6642100" y="4538663"/>
            <a:ext cx="2654300" cy="862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85750" indent="-285750">
              <a:lnSpc>
                <a:spcPts val="2000"/>
              </a:lnSpc>
              <a:buFont typeface="Wingdings" panose="05000000000000000000" pitchFamily="2" charset="2"/>
              <a:buChar char="l"/>
            </a:pPr>
            <a:r>
              <a:rPr lang="zh-CN" altLang="en-US" sz="1400">
                <a:latin typeface="微软雅黑" panose="020B0503020204020204" pitchFamily="34" charset="-122"/>
                <a:ea typeface="微软雅黑" panose="020B0503020204020204" pitchFamily="34" charset="-122"/>
                <a:sym typeface="微软雅黑" panose="020B0503020204020204" pitchFamily="34" charset="-122"/>
              </a:rPr>
              <a:t>未建立基于人才价值本位的选拔与用人机制，人才缺乏或流失严重。</a:t>
            </a:r>
            <a:endParaRPr lang="zh-CN" altLang="en-US" sz="14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632" name="TextBox 65"/>
          <p:cNvSpPr>
            <a:spLocks noChangeArrowheads="1"/>
          </p:cNvSpPr>
          <p:nvPr/>
        </p:nvSpPr>
        <p:spPr bwMode="auto">
          <a:xfrm>
            <a:off x="7915275" y="2166938"/>
            <a:ext cx="262572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85750" indent="-285750">
              <a:lnSpc>
                <a:spcPts val="2000"/>
              </a:lnSpc>
              <a:buFont typeface="Wingdings" panose="05000000000000000000" pitchFamily="2" charset="2"/>
              <a:buChar char="l"/>
            </a:pPr>
            <a:r>
              <a:rPr lang="zh-CN" altLang="en-US" sz="1400">
                <a:latin typeface="微软雅黑" panose="020B0503020204020204" pitchFamily="34" charset="-122"/>
                <a:ea typeface="微软雅黑" panose="020B0503020204020204" pitchFamily="34" charset="-122"/>
                <a:sym typeface="微软雅黑" panose="020B0503020204020204" pitchFamily="34" charset="-122"/>
              </a:rPr>
              <a:t>信息技术在未得到充分利用，人力部门仍忙于日常事务。</a:t>
            </a:r>
            <a:endParaRPr lang="zh-CN" altLang="en-US" sz="14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633" name="TextBox 66"/>
          <p:cNvSpPr>
            <a:spLocks noChangeArrowheads="1"/>
          </p:cNvSpPr>
          <p:nvPr/>
        </p:nvSpPr>
        <p:spPr bwMode="auto">
          <a:xfrm>
            <a:off x="9267825" y="4529138"/>
            <a:ext cx="2157413" cy="137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85750" indent="-285750">
              <a:lnSpc>
                <a:spcPts val="2000"/>
              </a:lnSpc>
              <a:buFont typeface="Wingdings" panose="05000000000000000000" pitchFamily="2" charset="2"/>
              <a:buChar char="l"/>
            </a:pPr>
            <a:r>
              <a:rPr lang="zh-CN" altLang="en-US" sz="1400">
                <a:latin typeface="微软雅黑" panose="020B0503020204020204" pitchFamily="34" charset="-122"/>
                <a:ea typeface="微软雅黑" panose="020B0503020204020204" pitchFamily="34" charset="-122"/>
                <a:sym typeface="微软雅黑" panose="020B0503020204020204" pitchFamily="34" charset="-122"/>
              </a:rPr>
              <a:t>未深入人力资源管理本质领域，只是在一些操作层面徘徊，未能发挥人力资源管理真正巨大的作用价值。</a:t>
            </a:r>
            <a:endParaRPr lang="zh-CN" altLang="en-US" sz="140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5628"/>
                                        </p:tgtEl>
                                        <p:attrNameLst>
                                          <p:attrName>style.visibility</p:attrName>
                                        </p:attrNameLst>
                                      </p:cBhvr>
                                      <p:to>
                                        <p:strVal val="visible"/>
                                      </p:to>
                                    </p:set>
                                    <p:anim calcmode="lin" valueType="num">
                                      <p:cBhvr>
                                        <p:cTn id="7" dur="250" fill="hold"/>
                                        <p:tgtEl>
                                          <p:spTgt spid="25628"/>
                                        </p:tgtEl>
                                        <p:attrNameLst>
                                          <p:attrName>ppt_x</p:attrName>
                                        </p:attrNameLst>
                                      </p:cBhvr>
                                      <p:tavLst>
                                        <p:tav tm="0">
                                          <p:val>
                                            <p:strVal val="#ppt_x"/>
                                          </p:val>
                                        </p:tav>
                                        <p:tav tm="100000">
                                          <p:val>
                                            <p:strVal val="#ppt_x"/>
                                          </p:val>
                                        </p:tav>
                                      </p:tavLst>
                                    </p:anim>
                                    <p:anim calcmode="lin" valueType="num">
                                      <p:cBhvr>
                                        <p:cTn id="8" dur="250" fill="hold"/>
                                        <p:tgtEl>
                                          <p:spTgt spid="2562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5630"/>
                                        </p:tgtEl>
                                        <p:attrNameLst>
                                          <p:attrName>style.visibility</p:attrName>
                                        </p:attrNameLst>
                                      </p:cBhvr>
                                      <p:to>
                                        <p:strVal val="visible"/>
                                      </p:to>
                                    </p:set>
                                    <p:anim calcmode="lin" valueType="num">
                                      <p:cBhvr>
                                        <p:cTn id="11" dur="250" fill="hold"/>
                                        <p:tgtEl>
                                          <p:spTgt spid="25630"/>
                                        </p:tgtEl>
                                        <p:attrNameLst>
                                          <p:attrName>ppt_x</p:attrName>
                                        </p:attrNameLst>
                                      </p:cBhvr>
                                      <p:tavLst>
                                        <p:tav tm="0">
                                          <p:val>
                                            <p:strVal val="#ppt_x"/>
                                          </p:val>
                                        </p:tav>
                                        <p:tav tm="100000">
                                          <p:val>
                                            <p:strVal val="#ppt_x"/>
                                          </p:val>
                                        </p:tav>
                                      </p:tavLst>
                                    </p:anim>
                                    <p:anim calcmode="lin" valueType="num">
                                      <p:cBhvr>
                                        <p:cTn id="12" dur="250" fill="hold"/>
                                        <p:tgtEl>
                                          <p:spTgt spid="2563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5632"/>
                                        </p:tgtEl>
                                        <p:attrNameLst>
                                          <p:attrName>style.visibility</p:attrName>
                                        </p:attrNameLst>
                                      </p:cBhvr>
                                      <p:to>
                                        <p:strVal val="visible"/>
                                      </p:to>
                                    </p:set>
                                    <p:anim calcmode="lin" valueType="num">
                                      <p:cBhvr>
                                        <p:cTn id="15" dur="250" fill="hold"/>
                                        <p:tgtEl>
                                          <p:spTgt spid="25632"/>
                                        </p:tgtEl>
                                        <p:attrNameLst>
                                          <p:attrName>ppt_x</p:attrName>
                                        </p:attrNameLst>
                                      </p:cBhvr>
                                      <p:tavLst>
                                        <p:tav tm="0">
                                          <p:val>
                                            <p:strVal val="#ppt_x"/>
                                          </p:val>
                                        </p:tav>
                                        <p:tav tm="100000">
                                          <p:val>
                                            <p:strVal val="#ppt_x"/>
                                          </p:val>
                                        </p:tav>
                                      </p:tavLst>
                                    </p:anim>
                                    <p:anim calcmode="lin" valueType="num">
                                      <p:cBhvr>
                                        <p:cTn id="16" dur="250" fill="hold"/>
                                        <p:tgtEl>
                                          <p:spTgt spid="25632"/>
                                        </p:tgtEl>
                                        <p:attrNameLst>
                                          <p:attrName>ppt_y</p:attrName>
                                        </p:attrNameLst>
                                      </p:cBhvr>
                                      <p:tavLst>
                                        <p:tav tm="0">
                                          <p:val>
                                            <p:strVal val="1+#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25631"/>
                                        </p:tgtEl>
                                        <p:attrNameLst>
                                          <p:attrName>style.visibility</p:attrName>
                                        </p:attrNameLst>
                                      </p:cBhvr>
                                      <p:to>
                                        <p:strVal val="visible"/>
                                      </p:to>
                                    </p:set>
                                    <p:anim calcmode="lin" valueType="num">
                                      <p:cBhvr>
                                        <p:cTn id="19" dur="250" fill="hold"/>
                                        <p:tgtEl>
                                          <p:spTgt spid="25631"/>
                                        </p:tgtEl>
                                        <p:attrNameLst>
                                          <p:attrName>ppt_x</p:attrName>
                                        </p:attrNameLst>
                                      </p:cBhvr>
                                      <p:tavLst>
                                        <p:tav tm="0">
                                          <p:val>
                                            <p:strVal val="#ppt_x"/>
                                          </p:val>
                                        </p:tav>
                                        <p:tav tm="100000">
                                          <p:val>
                                            <p:strVal val="#ppt_x"/>
                                          </p:val>
                                        </p:tav>
                                      </p:tavLst>
                                    </p:anim>
                                    <p:anim calcmode="lin" valueType="num">
                                      <p:cBhvr>
                                        <p:cTn id="20" dur="250" fill="hold"/>
                                        <p:tgtEl>
                                          <p:spTgt spid="25631"/>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0"/>
                                  </p:stCondLst>
                                  <p:childTnLst>
                                    <p:set>
                                      <p:cBhvr>
                                        <p:cTn id="22" dur="1" fill="hold">
                                          <p:stCondLst>
                                            <p:cond delay="0"/>
                                          </p:stCondLst>
                                        </p:cTn>
                                        <p:tgtEl>
                                          <p:spTgt spid="25633"/>
                                        </p:tgtEl>
                                        <p:attrNameLst>
                                          <p:attrName>style.visibility</p:attrName>
                                        </p:attrNameLst>
                                      </p:cBhvr>
                                      <p:to>
                                        <p:strVal val="visible"/>
                                      </p:to>
                                    </p:set>
                                    <p:anim calcmode="lin" valueType="num">
                                      <p:cBhvr>
                                        <p:cTn id="23" dur="250" fill="hold"/>
                                        <p:tgtEl>
                                          <p:spTgt spid="25633"/>
                                        </p:tgtEl>
                                        <p:attrNameLst>
                                          <p:attrName>ppt_x</p:attrName>
                                        </p:attrNameLst>
                                      </p:cBhvr>
                                      <p:tavLst>
                                        <p:tav tm="0">
                                          <p:val>
                                            <p:strVal val="#ppt_x"/>
                                          </p:val>
                                        </p:tav>
                                        <p:tav tm="100000">
                                          <p:val>
                                            <p:strVal val="#ppt_x"/>
                                          </p:val>
                                        </p:tav>
                                      </p:tavLst>
                                    </p:anim>
                                    <p:anim calcmode="lin" valueType="num">
                                      <p:cBhvr>
                                        <p:cTn id="24" dur="250" fill="hold"/>
                                        <p:tgtEl>
                                          <p:spTgt spid="25633"/>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0"/>
                                  </p:stCondLst>
                                  <p:childTnLst>
                                    <p:set>
                                      <p:cBhvr>
                                        <p:cTn id="26" dur="1" fill="hold">
                                          <p:stCondLst>
                                            <p:cond delay="0"/>
                                          </p:stCondLst>
                                        </p:cTn>
                                        <p:tgtEl>
                                          <p:spTgt spid="25629"/>
                                        </p:tgtEl>
                                        <p:attrNameLst>
                                          <p:attrName>style.visibility</p:attrName>
                                        </p:attrNameLst>
                                      </p:cBhvr>
                                      <p:to>
                                        <p:strVal val="visible"/>
                                      </p:to>
                                    </p:set>
                                    <p:anim calcmode="lin" valueType="num">
                                      <p:cBhvr>
                                        <p:cTn id="27" dur="250" fill="hold"/>
                                        <p:tgtEl>
                                          <p:spTgt spid="25629"/>
                                        </p:tgtEl>
                                        <p:attrNameLst>
                                          <p:attrName>ppt_x</p:attrName>
                                        </p:attrNameLst>
                                      </p:cBhvr>
                                      <p:tavLst>
                                        <p:tav tm="0">
                                          <p:val>
                                            <p:strVal val="#ppt_x"/>
                                          </p:val>
                                        </p:tav>
                                        <p:tav tm="100000">
                                          <p:val>
                                            <p:strVal val="#ppt_x"/>
                                          </p:val>
                                        </p:tav>
                                      </p:tavLst>
                                    </p:anim>
                                    <p:anim calcmode="lin" valueType="num">
                                      <p:cBhvr>
                                        <p:cTn id="28" dur="250" fill="hold"/>
                                        <p:tgtEl>
                                          <p:spTgt spid="2562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28" grpId="0" bldLvl="0"/>
      <p:bldP spid="25629" grpId="0" bldLvl="0"/>
      <p:bldP spid="25630" grpId="0" bldLvl="0"/>
      <p:bldP spid="25631" grpId="0" bldLvl="0"/>
      <p:bldP spid="25632" grpId="0" bldLvl="0"/>
      <p:bldP spid="25633" grpId="0" bldLvl="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extBox 3"/>
          <p:cNvSpPr>
            <a:spLocks noChangeArrowheads="1"/>
          </p:cNvSpPr>
          <p:nvPr/>
        </p:nvSpPr>
        <p:spPr bwMode="auto">
          <a:xfrm>
            <a:off x="2281238" y="692150"/>
            <a:ext cx="31686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人事管理与人力资源管理</a:t>
            </a:r>
            <a:endParaRPr lang="zh-CN" altLang="en-US"/>
          </a:p>
        </p:txBody>
      </p:sp>
      <p:sp>
        <p:nvSpPr>
          <p:cNvPr id="26626" name="矩形 24"/>
          <p:cNvSpPr>
            <a:spLocks noChangeArrowheads="1"/>
          </p:cNvSpPr>
          <p:nvPr/>
        </p:nvSpPr>
        <p:spPr bwMode="auto">
          <a:xfrm>
            <a:off x="1057275" y="565150"/>
            <a:ext cx="1079500"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50000"/>
              </a:lnSpc>
            </a:pPr>
            <a:r>
              <a:rPr lang="zh-CN" altLang="en-US" b="1">
                <a:solidFill>
                  <a:schemeClr val="bg1"/>
                </a:solidFill>
                <a:ea typeface="微软雅黑" panose="020B0503020204020204" pitchFamily="34" charset="-122"/>
                <a:sym typeface="Arial Unicode MS" pitchFamily="34" charset="-122"/>
              </a:rPr>
              <a:t>第二章</a:t>
            </a:r>
            <a:endParaRPr lang="zh-CN" altLang="en-US" b="1">
              <a:solidFill>
                <a:schemeClr val="bg1"/>
              </a:solidFill>
              <a:ea typeface="微软雅黑" panose="020B0503020204020204" pitchFamily="34" charset="-122"/>
              <a:sym typeface="Arial Unicode MS" pitchFamily="34" charset="-122"/>
            </a:endParaRPr>
          </a:p>
          <a:p>
            <a:pPr algn="ctr"/>
            <a:r>
              <a:rPr lang="zh-CN" altLang="en-US" sz="1400" b="1">
                <a:solidFill>
                  <a:schemeClr val="bg1"/>
                </a:solidFill>
                <a:ea typeface="微软雅黑" panose="020B0503020204020204" pitchFamily="34" charset="-122"/>
                <a:sym typeface="Arial Unicode MS" pitchFamily="34" charset="-122"/>
              </a:rPr>
              <a:t>正文</a:t>
            </a:r>
            <a:endParaRPr lang="zh-CN" altLang="en-US" sz="1400" b="1">
              <a:solidFill>
                <a:schemeClr val="bg1"/>
              </a:solidFill>
              <a:ea typeface="微软雅黑" panose="020B0503020204020204" pitchFamily="34" charset="-122"/>
              <a:sym typeface="Arial Unicode MS" pitchFamily="34" charset="-122"/>
            </a:endParaRPr>
          </a:p>
        </p:txBody>
      </p:sp>
      <p:sp>
        <p:nvSpPr>
          <p:cNvPr id="26627" name="矩形 40"/>
          <p:cNvSpPr>
            <a:spLocks noChangeArrowheads="1"/>
          </p:cNvSpPr>
          <p:nvPr/>
        </p:nvSpPr>
        <p:spPr bwMode="auto">
          <a:xfrm>
            <a:off x="5089525" y="692150"/>
            <a:ext cx="5256213" cy="369888"/>
          </a:xfrm>
          <a:prstGeom prst="rect">
            <a:avLst/>
          </a:prstGeom>
          <a:solidFill>
            <a:srgbClr val="00B0F0"/>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r>
              <a:rPr lang="en-US" b="1">
                <a:solidFill>
                  <a:schemeClr val="bg1"/>
                </a:solidFill>
                <a:latin typeface="Arial Unicode MS" pitchFamily="34" charset="-122"/>
                <a:ea typeface="Arial Unicode MS" pitchFamily="34" charset="-122"/>
                <a:cs typeface="Arial Unicode MS" pitchFamily="34" charset="-122"/>
                <a:sym typeface="Arial Unicode MS" pitchFamily="34" charset="-122"/>
              </a:rPr>
              <a:t>2.6 </a:t>
            </a:r>
            <a:r>
              <a:rPr lang="en-US" b="1">
                <a:solidFill>
                  <a:schemeClr val="bg1"/>
                </a:solidFill>
                <a:ea typeface="微软雅黑" panose="020B0503020204020204" pitchFamily="34" charset="-122"/>
                <a:sym typeface="Arial Unicode MS" pitchFamily="34" charset="-122"/>
              </a:rPr>
              <a:t> </a:t>
            </a:r>
            <a:r>
              <a:rPr lang="zh-CN" altLang="en-US">
                <a:solidFill>
                  <a:schemeClr val="bg1"/>
                </a:solidFill>
                <a:ea typeface="微软雅黑" panose="020B0503020204020204" pitchFamily="34" charset="-122"/>
                <a:sym typeface="Arial Unicode MS" pitchFamily="34" charset="-122"/>
              </a:rPr>
              <a:t>从人事管理到人力资源管理转变的标志</a:t>
            </a:r>
            <a:endParaRPr lang="en-US" sz="1400" b="1">
              <a:solidFill>
                <a:schemeClr val="bg1"/>
              </a:solidFill>
              <a:ea typeface="微软雅黑" panose="020B0503020204020204" pitchFamily="34" charset="-122"/>
              <a:sym typeface="Arial Unicode MS" pitchFamily="34" charset="-122"/>
            </a:endParaRPr>
          </a:p>
        </p:txBody>
      </p:sp>
      <p:pic>
        <p:nvPicPr>
          <p:cNvPr id="26628" name="Picture 4" descr="\\192.168.16.100\公司资料\管理部\！PPT图片及版面资源\06-PPT精选插图\08-3D小人\000964.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rot="262177">
            <a:off x="4851400" y="2813050"/>
            <a:ext cx="3038475" cy="2160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9" name="Freeform 17"/>
          <p:cNvSpPr>
            <a:spLocks noChangeArrowheads="1"/>
          </p:cNvSpPr>
          <p:nvPr/>
        </p:nvSpPr>
        <p:spPr bwMode="auto">
          <a:xfrm>
            <a:off x="8153400" y="2424113"/>
            <a:ext cx="2192338" cy="2938462"/>
          </a:xfrm>
          <a:custGeom>
            <a:avLst/>
            <a:gdLst>
              <a:gd name="T0" fmla="*/ 0 w 2071"/>
              <a:gd name="T1" fmla="*/ 1438 h 4914"/>
              <a:gd name="T2" fmla="*/ 196 w 2071"/>
              <a:gd name="T3" fmla="*/ 2459 h 4914"/>
              <a:gd name="T4" fmla="*/ 1 w 2071"/>
              <a:gd name="T5" fmla="*/ 3477 h 4914"/>
              <a:gd name="T6" fmla="*/ 2071 w 2071"/>
              <a:gd name="T7" fmla="*/ 4914 h 4914"/>
              <a:gd name="T8" fmla="*/ 2071 w 2071"/>
              <a:gd name="T9" fmla="*/ 0 h 4914"/>
              <a:gd name="T10" fmla="*/ 0 w 2071"/>
              <a:gd name="T11" fmla="*/ 1438 h 4914"/>
            </a:gdLst>
            <a:ahLst/>
            <a:cxnLst>
              <a:cxn ang="0">
                <a:pos x="T0" y="T1"/>
              </a:cxn>
              <a:cxn ang="0">
                <a:pos x="T2" y="T3"/>
              </a:cxn>
              <a:cxn ang="0">
                <a:pos x="T4" y="T5"/>
              </a:cxn>
              <a:cxn ang="0">
                <a:pos x="T6" y="T7"/>
              </a:cxn>
              <a:cxn ang="0">
                <a:pos x="T8" y="T9"/>
              </a:cxn>
              <a:cxn ang="0">
                <a:pos x="T10" y="T11"/>
              </a:cxn>
            </a:cxnLst>
            <a:rect l="0" t="0" r="r" b="b"/>
            <a:pathLst>
              <a:path w="2071" h="4914">
                <a:moveTo>
                  <a:pt x="0" y="1438"/>
                </a:moveTo>
                <a:cubicBezTo>
                  <a:pt x="125" y="1746"/>
                  <a:pt x="196" y="2093"/>
                  <a:pt x="196" y="2459"/>
                </a:cubicBezTo>
                <a:cubicBezTo>
                  <a:pt x="196" y="2824"/>
                  <a:pt x="126" y="3169"/>
                  <a:pt x="1" y="3477"/>
                </a:cubicBezTo>
                <a:lnTo>
                  <a:pt x="2071" y="4914"/>
                </a:lnTo>
                <a:lnTo>
                  <a:pt x="2071" y="0"/>
                </a:lnTo>
                <a:lnTo>
                  <a:pt x="0" y="1438"/>
                </a:lnTo>
                <a:close/>
              </a:path>
            </a:pathLst>
          </a:custGeom>
          <a:solidFill>
            <a:srgbClr val="0070C0">
              <a:alpha val="84999"/>
            </a:srgbClr>
          </a:solidFill>
          <a:ln w="3175">
            <a:solidFill>
              <a:srgbClr val="D7D7D7"/>
            </a:solidFill>
            <a:bevel/>
          </a:ln>
        </p:spPr>
        <p:txBody>
          <a:bodyPr anchor="ctr"/>
          <a:lstStyle/>
          <a:p>
            <a:pPr algn="ctr">
              <a:lnSpc>
                <a:spcPct val="120000"/>
              </a:lnSpc>
            </a:pPr>
            <a:endParaRPr lang="zh-CN" altLang="zh-CN" sz="1200" b="1" i="1">
              <a:solidFill>
                <a:srgbClr val="4D4D4D"/>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6630" name="Freeform 19"/>
          <p:cNvSpPr>
            <a:spLocks noChangeArrowheads="1"/>
          </p:cNvSpPr>
          <p:nvPr/>
        </p:nvSpPr>
        <p:spPr bwMode="auto">
          <a:xfrm>
            <a:off x="2281238" y="2424113"/>
            <a:ext cx="2305050" cy="2940050"/>
          </a:xfrm>
          <a:custGeom>
            <a:avLst/>
            <a:gdLst>
              <a:gd name="T0" fmla="*/ 2072 w 2072"/>
              <a:gd name="T1" fmla="*/ 3479 h 4918"/>
              <a:gd name="T2" fmla="*/ 1877 w 2072"/>
              <a:gd name="T3" fmla="*/ 2459 h 4918"/>
              <a:gd name="T4" fmla="*/ 2072 w 2072"/>
              <a:gd name="T5" fmla="*/ 1439 h 4918"/>
              <a:gd name="T6" fmla="*/ 0 w 2072"/>
              <a:gd name="T7" fmla="*/ 0 h 4918"/>
              <a:gd name="T8" fmla="*/ 0 w 2072"/>
              <a:gd name="T9" fmla="*/ 4918 h 4918"/>
              <a:gd name="T10" fmla="*/ 2072 w 2072"/>
              <a:gd name="T11" fmla="*/ 3479 h 4918"/>
            </a:gdLst>
            <a:ahLst/>
            <a:cxnLst>
              <a:cxn ang="0">
                <a:pos x="T0" y="T1"/>
              </a:cxn>
              <a:cxn ang="0">
                <a:pos x="T2" y="T3"/>
              </a:cxn>
              <a:cxn ang="0">
                <a:pos x="T4" y="T5"/>
              </a:cxn>
              <a:cxn ang="0">
                <a:pos x="T6" y="T7"/>
              </a:cxn>
              <a:cxn ang="0">
                <a:pos x="T8" y="T9"/>
              </a:cxn>
              <a:cxn ang="0">
                <a:pos x="T10" y="T11"/>
              </a:cxn>
            </a:cxnLst>
            <a:rect l="0" t="0" r="r" b="b"/>
            <a:pathLst>
              <a:path w="2072" h="4918">
                <a:moveTo>
                  <a:pt x="2072" y="3479"/>
                </a:moveTo>
                <a:cubicBezTo>
                  <a:pt x="1947" y="3171"/>
                  <a:pt x="1877" y="2825"/>
                  <a:pt x="1877" y="2459"/>
                </a:cubicBezTo>
                <a:cubicBezTo>
                  <a:pt x="1877" y="2093"/>
                  <a:pt x="1947" y="1747"/>
                  <a:pt x="2072" y="1439"/>
                </a:cubicBezTo>
                <a:lnTo>
                  <a:pt x="0" y="0"/>
                </a:lnTo>
                <a:lnTo>
                  <a:pt x="0" y="4918"/>
                </a:lnTo>
                <a:lnTo>
                  <a:pt x="2072" y="3479"/>
                </a:lnTo>
                <a:close/>
              </a:path>
            </a:pathLst>
          </a:custGeom>
          <a:solidFill>
            <a:srgbClr val="0070C0">
              <a:alpha val="84999"/>
            </a:srgbClr>
          </a:solidFill>
          <a:ln w="3175">
            <a:solidFill>
              <a:srgbClr val="D7D7D7"/>
            </a:solidFill>
            <a:bevel/>
          </a:ln>
        </p:spPr>
        <p:txBody>
          <a:bodyPr anchor="ctr"/>
          <a:lstStyle/>
          <a:p>
            <a:pPr algn="ctr">
              <a:lnSpc>
                <a:spcPct val="120000"/>
              </a:lnSpc>
            </a:pPr>
            <a:endParaRPr lang="zh-CN" altLang="zh-CN" sz="1200" b="1" i="1">
              <a:solidFill>
                <a:srgbClr val="4D4D4D"/>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6631" name="Freeform 15"/>
          <p:cNvSpPr>
            <a:spLocks noChangeArrowheads="1"/>
          </p:cNvSpPr>
          <p:nvPr/>
        </p:nvSpPr>
        <p:spPr bwMode="auto">
          <a:xfrm>
            <a:off x="6483350" y="4672013"/>
            <a:ext cx="3862388" cy="1204912"/>
          </a:xfrm>
          <a:custGeom>
            <a:avLst/>
            <a:gdLst>
              <a:gd name="T0" fmla="*/ 1469 w 3675"/>
              <a:gd name="T1" fmla="*/ 0 h 3282"/>
              <a:gd name="T2" fmla="*/ 0 w 3675"/>
              <a:gd name="T3" fmla="*/ 1020 h 3282"/>
              <a:gd name="T4" fmla="*/ 0 w 3675"/>
              <a:gd name="T5" fmla="*/ 3282 h 3282"/>
              <a:gd name="T6" fmla="*/ 3675 w 3675"/>
              <a:gd name="T7" fmla="*/ 3282 h 3282"/>
              <a:gd name="T8" fmla="*/ 3675 w 3675"/>
              <a:gd name="T9" fmla="*/ 1532 h 3282"/>
              <a:gd name="T10" fmla="*/ 1469 w 3675"/>
              <a:gd name="T11" fmla="*/ 0 h 3282"/>
            </a:gdLst>
            <a:ahLst/>
            <a:cxnLst>
              <a:cxn ang="0">
                <a:pos x="T0" y="T1"/>
              </a:cxn>
              <a:cxn ang="0">
                <a:pos x="T2" y="T3"/>
              </a:cxn>
              <a:cxn ang="0">
                <a:pos x="T4" y="T5"/>
              </a:cxn>
              <a:cxn ang="0">
                <a:pos x="T6" y="T7"/>
              </a:cxn>
              <a:cxn ang="0">
                <a:pos x="T8" y="T9"/>
              </a:cxn>
              <a:cxn ang="0">
                <a:pos x="T10" y="T11"/>
              </a:cxn>
            </a:cxnLst>
            <a:rect l="0" t="0" r="r" b="b"/>
            <a:pathLst>
              <a:path w="3675" h="3282">
                <a:moveTo>
                  <a:pt x="1469" y="0"/>
                </a:moveTo>
                <a:cubicBezTo>
                  <a:pt x="1145" y="577"/>
                  <a:pt x="612" y="970"/>
                  <a:pt x="0" y="1020"/>
                </a:cubicBezTo>
                <a:lnTo>
                  <a:pt x="0" y="3282"/>
                </a:lnTo>
                <a:lnTo>
                  <a:pt x="3675" y="3282"/>
                </a:lnTo>
                <a:lnTo>
                  <a:pt x="3675" y="1532"/>
                </a:lnTo>
                <a:lnTo>
                  <a:pt x="1469" y="0"/>
                </a:lnTo>
                <a:close/>
              </a:path>
            </a:pathLst>
          </a:custGeom>
          <a:solidFill>
            <a:srgbClr val="0070C0">
              <a:alpha val="84999"/>
            </a:srgbClr>
          </a:solidFill>
          <a:ln w="3175">
            <a:solidFill>
              <a:srgbClr val="D7D7D7"/>
            </a:solidFill>
            <a:bevel/>
          </a:ln>
        </p:spPr>
        <p:txBody>
          <a:bodyPr anchor="ctr"/>
          <a:lstStyle/>
          <a:p>
            <a:pPr algn="ctr">
              <a:lnSpc>
                <a:spcPct val="120000"/>
              </a:lnSpc>
            </a:pPr>
            <a:endParaRPr lang="zh-CN" altLang="zh-CN" sz="1200" b="1" i="1">
              <a:solidFill>
                <a:srgbClr val="4D4D4D"/>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6632" name="Freeform 16"/>
          <p:cNvSpPr>
            <a:spLocks noChangeArrowheads="1"/>
          </p:cNvSpPr>
          <p:nvPr/>
        </p:nvSpPr>
        <p:spPr bwMode="auto">
          <a:xfrm>
            <a:off x="2281238" y="1870075"/>
            <a:ext cx="4008437" cy="1127125"/>
          </a:xfrm>
          <a:custGeom>
            <a:avLst/>
            <a:gdLst>
              <a:gd name="T0" fmla="*/ 2209 w 3676"/>
              <a:gd name="T1" fmla="*/ 3279 h 3279"/>
              <a:gd name="T2" fmla="*/ 3676 w 3676"/>
              <a:gd name="T3" fmla="*/ 2263 h 3279"/>
              <a:gd name="T4" fmla="*/ 3676 w 3676"/>
              <a:gd name="T5" fmla="*/ 0 h 3279"/>
              <a:gd name="T6" fmla="*/ 0 w 3676"/>
              <a:gd name="T7" fmla="*/ 0 h 3279"/>
              <a:gd name="T8" fmla="*/ 0 w 3676"/>
              <a:gd name="T9" fmla="*/ 1746 h 3279"/>
              <a:gd name="T10" fmla="*/ 2209 w 3676"/>
              <a:gd name="T11" fmla="*/ 3279 h 3279"/>
            </a:gdLst>
            <a:ahLst/>
            <a:cxnLst>
              <a:cxn ang="0">
                <a:pos x="T0" y="T1"/>
              </a:cxn>
              <a:cxn ang="0">
                <a:pos x="T2" y="T3"/>
              </a:cxn>
              <a:cxn ang="0">
                <a:pos x="T4" y="T5"/>
              </a:cxn>
              <a:cxn ang="0">
                <a:pos x="T6" y="T7"/>
              </a:cxn>
              <a:cxn ang="0">
                <a:pos x="T8" y="T9"/>
              </a:cxn>
              <a:cxn ang="0">
                <a:pos x="T10" y="T11"/>
              </a:cxn>
            </a:cxnLst>
            <a:rect l="0" t="0" r="r" b="b"/>
            <a:pathLst>
              <a:path w="3676" h="3279">
                <a:moveTo>
                  <a:pt x="2209" y="3279"/>
                </a:moveTo>
                <a:cubicBezTo>
                  <a:pt x="2533" y="2704"/>
                  <a:pt x="3065" y="2313"/>
                  <a:pt x="3676" y="2263"/>
                </a:cubicBezTo>
                <a:lnTo>
                  <a:pt x="3676" y="0"/>
                </a:lnTo>
                <a:lnTo>
                  <a:pt x="0" y="0"/>
                </a:lnTo>
                <a:lnTo>
                  <a:pt x="0" y="1746"/>
                </a:lnTo>
                <a:lnTo>
                  <a:pt x="2209" y="3279"/>
                </a:lnTo>
                <a:close/>
              </a:path>
            </a:pathLst>
          </a:custGeom>
          <a:solidFill>
            <a:srgbClr val="0070C0">
              <a:alpha val="84999"/>
            </a:srgbClr>
          </a:solidFill>
          <a:ln w="3175">
            <a:solidFill>
              <a:srgbClr val="D7D7D7"/>
            </a:solidFill>
            <a:bevel/>
          </a:ln>
        </p:spPr>
        <p:txBody>
          <a:bodyPr anchor="ctr"/>
          <a:lstStyle/>
          <a:p>
            <a:pPr algn="ctr">
              <a:lnSpc>
                <a:spcPct val="120000"/>
              </a:lnSpc>
            </a:pPr>
            <a:endParaRPr lang="zh-CN" altLang="zh-CN" sz="1200" b="1" i="1">
              <a:solidFill>
                <a:srgbClr val="4D4D4D"/>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6633" name="Freeform 18"/>
          <p:cNvSpPr>
            <a:spLocks noChangeArrowheads="1"/>
          </p:cNvSpPr>
          <p:nvPr/>
        </p:nvSpPr>
        <p:spPr bwMode="auto">
          <a:xfrm>
            <a:off x="2281238" y="4672013"/>
            <a:ext cx="4008437" cy="1204912"/>
          </a:xfrm>
          <a:custGeom>
            <a:avLst/>
            <a:gdLst>
              <a:gd name="T0" fmla="*/ 0 w 3676"/>
              <a:gd name="T1" fmla="*/ 1532 h 3282"/>
              <a:gd name="T2" fmla="*/ 0 w 3676"/>
              <a:gd name="T3" fmla="*/ 3282 h 3282"/>
              <a:gd name="T4" fmla="*/ 3676 w 3676"/>
              <a:gd name="T5" fmla="*/ 3282 h 3282"/>
              <a:gd name="T6" fmla="*/ 3676 w 3676"/>
              <a:gd name="T7" fmla="*/ 1020 h 3282"/>
              <a:gd name="T8" fmla="*/ 2207 w 3676"/>
              <a:gd name="T9" fmla="*/ 0 h 3282"/>
              <a:gd name="T10" fmla="*/ 0 w 3676"/>
              <a:gd name="T11" fmla="*/ 1532 h 3282"/>
            </a:gdLst>
            <a:ahLst/>
            <a:cxnLst>
              <a:cxn ang="0">
                <a:pos x="T0" y="T1"/>
              </a:cxn>
              <a:cxn ang="0">
                <a:pos x="T2" y="T3"/>
              </a:cxn>
              <a:cxn ang="0">
                <a:pos x="T4" y="T5"/>
              </a:cxn>
              <a:cxn ang="0">
                <a:pos x="T6" y="T7"/>
              </a:cxn>
              <a:cxn ang="0">
                <a:pos x="T8" y="T9"/>
              </a:cxn>
              <a:cxn ang="0">
                <a:pos x="T10" y="T11"/>
              </a:cxn>
            </a:cxnLst>
            <a:rect l="0" t="0" r="r" b="b"/>
            <a:pathLst>
              <a:path w="3676" h="3282">
                <a:moveTo>
                  <a:pt x="0" y="1532"/>
                </a:moveTo>
                <a:lnTo>
                  <a:pt x="0" y="3282"/>
                </a:lnTo>
                <a:lnTo>
                  <a:pt x="3676" y="3282"/>
                </a:lnTo>
                <a:lnTo>
                  <a:pt x="3676" y="1020"/>
                </a:lnTo>
                <a:cubicBezTo>
                  <a:pt x="3064" y="970"/>
                  <a:pt x="2531" y="577"/>
                  <a:pt x="2207" y="0"/>
                </a:cubicBezTo>
                <a:lnTo>
                  <a:pt x="0" y="1532"/>
                </a:lnTo>
                <a:close/>
              </a:path>
            </a:pathLst>
          </a:custGeom>
          <a:solidFill>
            <a:srgbClr val="0070C0">
              <a:alpha val="84999"/>
            </a:srgbClr>
          </a:solidFill>
          <a:ln w="3175">
            <a:solidFill>
              <a:srgbClr val="D7D7D7"/>
            </a:solidFill>
            <a:bevel/>
          </a:ln>
        </p:spPr>
        <p:txBody>
          <a:bodyPr anchor="ctr"/>
          <a:lstStyle/>
          <a:p>
            <a:pPr algn="ctr">
              <a:lnSpc>
                <a:spcPct val="120000"/>
              </a:lnSpc>
            </a:pPr>
            <a:endParaRPr lang="zh-CN" altLang="zh-CN" sz="1200" b="1" i="1">
              <a:solidFill>
                <a:srgbClr val="4D4D4D"/>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6634" name="Freeform 20"/>
          <p:cNvSpPr>
            <a:spLocks noChangeArrowheads="1"/>
          </p:cNvSpPr>
          <p:nvPr/>
        </p:nvSpPr>
        <p:spPr bwMode="auto">
          <a:xfrm>
            <a:off x="6483350" y="1871663"/>
            <a:ext cx="3862388" cy="1128712"/>
          </a:xfrm>
          <a:custGeom>
            <a:avLst/>
            <a:gdLst>
              <a:gd name="T0" fmla="*/ 1469 w 3675"/>
              <a:gd name="T1" fmla="*/ 3282 h 3282"/>
              <a:gd name="T2" fmla="*/ 3675 w 3675"/>
              <a:gd name="T3" fmla="*/ 1750 h 3282"/>
              <a:gd name="T4" fmla="*/ 3675 w 3675"/>
              <a:gd name="T5" fmla="*/ 0 h 3282"/>
              <a:gd name="T6" fmla="*/ 0 w 3675"/>
              <a:gd name="T7" fmla="*/ 0 h 3282"/>
              <a:gd name="T8" fmla="*/ 0 w 3675"/>
              <a:gd name="T9" fmla="*/ 2263 h 3282"/>
              <a:gd name="T10" fmla="*/ 1469 w 3675"/>
              <a:gd name="T11" fmla="*/ 3282 h 3282"/>
            </a:gdLst>
            <a:ahLst/>
            <a:cxnLst>
              <a:cxn ang="0">
                <a:pos x="T0" y="T1"/>
              </a:cxn>
              <a:cxn ang="0">
                <a:pos x="T2" y="T3"/>
              </a:cxn>
              <a:cxn ang="0">
                <a:pos x="T4" y="T5"/>
              </a:cxn>
              <a:cxn ang="0">
                <a:pos x="T6" y="T7"/>
              </a:cxn>
              <a:cxn ang="0">
                <a:pos x="T8" y="T9"/>
              </a:cxn>
              <a:cxn ang="0">
                <a:pos x="T10" y="T11"/>
              </a:cxn>
            </a:cxnLst>
            <a:rect l="0" t="0" r="r" b="b"/>
            <a:pathLst>
              <a:path w="3675" h="3282">
                <a:moveTo>
                  <a:pt x="1469" y="3282"/>
                </a:moveTo>
                <a:lnTo>
                  <a:pt x="3675" y="1750"/>
                </a:lnTo>
                <a:lnTo>
                  <a:pt x="3675" y="0"/>
                </a:lnTo>
                <a:lnTo>
                  <a:pt x="0" y="0"/>
                </a:lnTo>
                <a:lnTo>
                  <a:pt x="0" y="2263"/>
                </a:lnTo>
                <a:cubicBezTo>
                  <a:pt x="611" y="2313"/>
                  <a:pt x="1145" y="2705"/>
                  <a:pt x="1469" y="3282"/>
                </a:cubicBezTo>
                <a:close/>
              </a:path>
            </a:pathLst>
          </a:custGeom>
          <a:solidFill>
            <a:srgbClr val="0070C0">
              <a:alpha val="84999"/>
            </a:srgbClr>
          </a:solidFill>
          <a:ln w="3175">
            <a:solidFill>
              <a:srgbClr val="D7D7D7"/>
            </a:solidFill>
            <a:bevel/>
          </a:ln>
        </p:spPr>
        <p:txBody>
          <a:bodyPr anchor="ctr"/>
          <a:lstStyle/>
          <a:p>
            <a:pPr algn="ctr">
              <a:lnSpc>
                <a:spcPct val="120000"/>
              </a:lnSpc>
            </a:pPr>
            <a:endParaRPr lang="zh-CN" altLang="zh-CN" sz="1200" b="1" i="1">
              <a:solidFill>
                <a:srgbClr val="4D4D4D"/>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6636" name="TextBox 1"/>
          <p:cNvSpPr>
            <a:spLocks noChangeArrowheads="1"/>
          </p:cNvSpPr>
          <p:nvPr/>
        </p:nvSpPr>
        <p:spPr bwMode="auto">
          <a:xfrm>
            <a:off x="3165475" y="2012950"/>
            <a:ext cx="237490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分管人事的是副老总，老总亲自过问人事工作</a:t>
            </a:r>
            <a:endParaRPr lang="zh-CN" altLang="en-US" sz="1400" b="1">
              <a:solidFill>
                <a:schemeClr val="bg1"/>
              </a:solidFill>
              <a:latin typeface="Calibri" panose="020F0502020204030204" pitchFamily="34" charset="0"/>
              <a:sym typeface="宋体" panose="02010600030101010101" pitchFamily="2" charset="-122"/>
            </a:endParaRPr>
          </a:p>
        </p:txBody>
      </p:sp>
      <p:sp>
        <p:nvSpPr>
          <p:cNvPr id="26637" name="TextBox 3"/>
          <p:cNvSpPr>
            <a:spLocks noChangeArrowheads="1"/>
          </p:cNvSpPr>
          <p:nvPr/>
        </p:nvSpPr>
        <p:spPr bwMode="auto">
          <a:xfrm>
            <a:off x="7232650" y="2105025"/>
            <a:ext cx="21812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人事工作预算、投资增加</a:t>
            </a:r>
            <a:endParaRPr lang="zh-CN" altLang="en-US" sz="1400" b="1">
              <a:solidFill>
                <a:schemeClr val="bg1"/>
              </a:solidFill>
              <a:latin typeface="Calibri" panose="020F0502020204030204" pitchFamily="34" charset="0"/>
              <a:sym typeface="宋体" panose="02010600030101010101" pitchFamily="2" charset="-122"/>
            </a:endParaRPr>
          </a:p>
        </p:txBody>
      </p:sp>
      <p:sp>
        <p:nvSpPr>
          <p:cNvPr id="26638" name="TextBox 4"/>
          <p:cNvSpPr>
            <a:spLocks noChangeArrowheads="1"/>
          </p:cNvSpPr>
          <p:nvPr/>
        </p:nvSpPr>
        <p:spPr bwMode="auto">
          <a:xfrm>
            <a:off x="8585200" y="3524250"/>
            <a:ext cx="1655763"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派能力强的人管理人事部门，发言权增大</a:t>
            </a:r>
            <a:endParaRPr lang="zh-CN" altLang="en-US" sz="1400" b="1">
              <a:solidFill>
                <a:schemeClr val="bg1"/>
              </a:solidFill>
              <a:latin typeface="Calibri" panose="020F0502020204030204" pitchFamily="34" charset="0"/>
              <a:sym typeface="宋体" panose="02010600030101010101" pitchFamily="2" charset="-122"/>
            </a:endParaRPr>
          </a:p>
        </p:txBody>
      </p:sp>
      <p:sp>
        <p:nvSpPr>
          <p:cNvPr id="26639" name="TextBox 6"/>
          <p:cNvSpPr>
            <a:spLocks noChangeArrowheads="1"/>
          </p:cNvSpPr>
          <p:nvPr/>
        </p:nvSpPr>
        <p:spPr bwMode="auto">
          <a:xfrm>
            <a:off x="7458075" y="5238750"/>
            <a:ext cx="17287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重视培训</a:t>
            </a:r>
            <a:endParaRPr lang="zh-CN" altLang="en-US" sz="1400" b="1">
              <a:solidFill>
                <a:schemeClr val="bg1"/>
              </a:solidFill>
              <a:latin typeface="Calibri" panose="020F0502020204030204" pitchFamily="34" charset="0"/>
              <a:sym typeface="宋体" panose="02010600030101010101" pitchFamily="2" charset="-122"/>
            </a:endParaRPr>
          </a:p>
        </p:txBody>
      </p:sp>
      <p:sp>
        <p:nvSpPr>
          <p:cNvPr id="26640" name="TextBox 7"/>
          <p:cNvSpPr>
            <a:spLocks noChangeArrowheads="1"/>
          </p:cNvSpPr>
          <p:nvPr/>
        </p:nvSpPr>
        <p:spPr bwMode="auto">
          <a:xfrm>
            <a:off x="3165475" y="5289550"/>
            <a:ext cx="23749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人力资源管理部取代人事部</a:t>
            </a:r>
            <a:endParaRPr lang="zh-CN" altLang="en-US" sz="1400" b="1">
              <a:solidFill>
                <a:schemeClr val="bg1"/>
              </a:solidFill>
              <a:latin typeface="Calibri" panose="020F0502020204030204" pitchFamily="34" charset="0"/>
              <a:sym typeface="宋体" panose="02010600030101010101" pitchFamily="2" charset="-122"/>
            </a:endParaRPr>
          </a:p>
        </p:txBody>
      </p:sp>
      <p:sp>
        <p:nvSpPr>
          <p:cNvPr id="26641" name="TextBox 15"/>
          <p:cNvSpPr>
            <a:spLocks noChangeArrowheads="1"/>
          </p:cNvSpPr>
          <p:nvPr/>
        </p:nvSpPr>
        <p:spPr bwMode="auto">
          <a:xfrm>
            <a:off x="2466975" y="3111500"/>
            <a:ext cx="165735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新的观念被接受：</a:t>
            </a:r>
            <a:endParaRPr lang="en-US" sz="1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1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“以人为本”、</a:t>
            </a:r>
            <a:endParaRPr lang="en-US" sz="1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1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“人本管理”、</a:t>
            </a:r>
            <a:endParaRPr lang="en-US" sz="1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1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“人是企业最宝贵的财富”、“有了一流的人，就会有一流的企业”等</a:t>
            </a:r>
            <a:endParaRPr lang="zh-CN" altLang="en-US" sz="1400" b="1">
              <a:solidFill>
                <a:schemeClr val="bg1"/>
              </a:solidFill>
              <a:latin typeface="Calibri" panose="020F0502020204030204" pitchFamily="34" charset="0"/>
              <a:sym typeface="宋体" panose="02010600030101010101" pitchFamily="2" charset="-122"/>
            </a:endParaRPr>
          </a:p>
        </p:txBody>
      </p:sp>
    </p:spTree>
  </p:cSld>
  <p:clrMapOvr>
    <a:masterClrMapping/>
  </p:clrMapOvr>
  <p:transition spd="med">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26636"/>
                                        </p:tgtEl>
                                        <p:attrNameLst>
                                          <p:attrName>style.visibility</p:attrName>
                                        </p:attrNameLst>
                                      </p:cBhvr>
                                      <p:to>
                                        <p:strVal val="visible"/>
                                      </p:to>
                                    </p:set>
                                    <p:anim calcmode="lin" valueType="num">
                                      <p:cBhvr>
                                        <p:cTn id="7" dur="500" fill="hold"/>
                                        <p:tgtEl>
                                          <p:spTgt spid="26636"/>
                                        </p:tgtEl>
                                        <p:attrNameLst>
                                          <p:attrName>ppt_x</p:attrName>
                                        </p:attrNameLst>
                                      </p:cBhvr>
                                      <p:tavLst>
                                        <p:tav tm="0">
                                          <p:val>
                                            <p:strVal val="1+#ppt_w/2"/>
                                          </p:val>
                                        </p:tav>
                                        <p:tav tm="100000">
                                          <p:val>
                                            <p:strVal val="#ppt_x"/>
                                          </p:val>
                                        </p:tav>
                                      </p:tavLst>
                                    </p:anim>
                                    <p:anim calcmode="lin" valueType="num">
                                      <p:cBhvr>
                                        <p:cTn id="8" dur="500" fill="hold"/>
                                        <p:tgtEl>
                                          <p:spTgt spid="26636"/>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6641"/>
                                        </p:tgtEl>
                                        <p:attrNameLst>
                                          <p:attrName>style.visibility</p:attrName>
                                        </p:attrNameLst>
                                      </p:cBhvr>
                                      <p:to>
                                        <p:strVal val="visible"/>
                                      </p:to>
                                    </p:set>
                                    <p:anim calcmode="lin" valueType="num">
                                      <p:cBhvr>
                                        <p:cTn id="11" dur="500" fill="hold"/>
                                        <p:tgtEl>
                                          <p:spTgt spid="26641"/>
                                        </p:tgtEl>
                                        <p:attrNameLst>
                                          <p:attrName>ppt_x</p:attrName>
                                        </p:attrNameLst>
                                      </p:cBhvr>
                                      <p:tavLst>
                                        <p:tav tm="0">
                                          <p:val>
                                            <p:strVal val="1+#ppt_w/2"/>
                                          </p:val>
                                        </p:tav>
                                        <p:tav tm="100000">
                                          <p:val>
                                            <p:strVal val="#ppt_x"/>
                                          </p:val>
                                        </p:tav>
                                      </p:tavLst>
                                    </p:anim>
                                    <p:anim calcmode="lin" valueType="num">
                                      <p:cBhvr>
                                        <p:cTn id="12" dur="500" fill="hold"/>
                                        <p:tgtEl>
                                          <p:spTgt spid="26641"/>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26640"/>
                                        </p:tgtEl>
                                        <p:attrNameLst>
                                          <p:attrName>style.visibility</p:attrName>
                                        </p:attrNameLst>
                                      </p:cBhvr>
                                      <p:to>
                                        <p:strVal val="visible"/>
                                      </p:to>
                                    </p:set>
                                    <p:anim calcmode="lin" valueType="num">
                                      <p:cBhvr>
                                        <p:cTn id="15" dur="500" fill="hold"/>
                                        <p:tgtEl>
                                          <p:spTgt spid="26640"/>
                                        </p:tgtEl>
                                        <p:attrNameLst>
                                          <p:attrName>ppt_x</p:attrName>
                                        </p:attrNameLst>
                                      </p:cBhvr>
                                      <p:tavLst>
                                        <p:tav tm="0">
                                          <p:val>
                                            <p:strVal val="1+#ppt_w/2"/>
                                          </p:val>
                                        </p:tav>
                                        <p:tav tm="100000">
                                          <p:val>
                                            <p:strVal val="#ppt_x"/>
                                          </p:val>
                                        </p:tav>
                                      </p:tavLst>
                                    </p:anim>
                                    <p:anim calcmode="lin" valueType="num">
                                      <p:cBhvr>
                                        <p:cTn id="16" dur="500" fill="hold"/>
                                        <p:tgtEl>
                                          <p:spTgt spid="2664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26637"/>
                                        </p:tgtEl>
                                        <p:attrNameLst>
                                          <p:attrName>style.visibility</p:attrName>
                                        </p:attrNameLst>
                                      </p:cBhvr>
                                      <p:to>
                                        <p:strVal val="visible"/>
                                      </p:to>
                                    </p:set>
                                    <p:anim calcmode="lin" valueType="num">
                                      <p:cBhvr>
                                        <p:cTn id="19" dur="500" fill="hold"/>
                                        <p:tgtEl>
                                          <p:spTgt spid="26637"/>
                                        </p:tgtEl>
                                        <p:attrNameLst>
                                          <p:attrName>ppt_x</p:attrName>
                                        </p:attrNameLst>
                                      </p:cBhvr>
                                      <p:tavLst>
                                        <p:tav tm="0">
                                          <p:val>
                                            <p:strVal val="0-#ppt_w/2"/>
                                          </p:val>
                                        </p:tav>
                                        <p:tav tm="100000">
                                          <p:val>
                                            <p:strVal val="#ppt_x"/>
                                          </p:val>
                                        </p:tav>
                                      </p:tavLst>
                                    </p:anim>
                                    <p:anim calcmode="lin" valueType="num">
                                      <p:cBhvr>
                                        <p:cTn id="20" dur="500" fill="hold"/>
                                        <p:tgtEl>
                                          <p:spTgt spid="26637"/>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26638"/>
                                        </p:tgtEl>
                                        <p:attrNameLst>
                                          <p:attrName>style.visibility</p:attrName>
                                        </p:attrNameLst>
                                      </p:cBhvr>
                                      <p:to>
                                        <p:strVal val="visible"/>
                                      </p:to>
                                    </p:set>
                                    <p:anim calcmode="lin" valueType="num">
                                      <p:cBhvr>
                                        <p:cTn id="23" dur="500" fill="hold"/>
                                        <p:tgtEl>
                                          <p:spTgt spid="26638"/>
                                        </p:tgtEl>
                                        <p:attrNameLst>
                                          <p:attrName>ppt_x</p:attrName>
                                        </p:attrNameLst>
                                      </p:cBhvr>
                                      <p:tavLst>
                                        <p:tav tm="0">
                                          <p:val>
                                            <p:strVal val="0-#ppt_w/2"/>
                                          </p:val>
                                        </p:tav>
                                        <p:tav tm="100000">
                                          <p:val>
                                            <p:strVal val="#ppt_x"/>
                                          </p:val>
                                        </p:tav>
                                      </p:tavLst>
                                    </p:anim>
                                    <p:anim calcmode="lin" valueType="num">
                                      <p:cBhvr>
                                        <p:cTn id="24" dur="500" fill="hold"/>
                                        <p:tgtEl>
                                          <p:spTgt spid="26638"/>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26639"/>
                                        </p:tgtEl>
                                        <p:attrNameLst>
                                          <p:attrName>style.visibility</p:attrName>
                                        </p:attrNameLst>
                                      </p:cBhvr>
                                      <p:to>
                                        <p:strVal val="visible"/>
                                      </p:to>
                                    </p:set>
                                    <p:anim calcmode="lin" valueType="num">
                                      <p:cBhvr>
                                        <p:cTn id="27" dur="500" fill="hold"/>
                                        <p:tgtEl>
                                          <p:spTgt spid="26639"/>
                                        </p:tgtEl>
                                        <p:attrNameLst>
                                          <p:attrName>ppt_x</p:attrName>
                                        </p:attrNameLst>
                                      </p:cBhvr>
                                      <p:tavLst>
                                        <p:tav tm="0">
                                          <p:val>
                                            <p:strVal val="0-#ppt_w/2"/>
                                          </p:val>
                                        </p:tav>
                                        <p:tav tm="100000">
                                          <p:val>
                                            <p:strVal val="#ppt_x"/>
                                          </p:val>
                                        </p:tav>
                                      </p:tavLst>
                                    </p:anim>
                                    <p:anim calcmode="lin" valueType="num">
                                      <p:cBhvr>
                                        <p:cTn id="28" dur="500" fill="hold"/>
                                        <p:tgtEl>
                                          <p:spTgt spid="266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36" grpId="0" bldLvl="0"/>
      <p:bldP spid="26637" grpId="0" bldLvl="0"/>
      <p:bldP spid="26638" grpId="0" bldLvl="0"/>
      <p:bldP spid="26639" grpId="0" bldLvl="0"/>
      <p:bldP spid="26640" grpId="0" bldLvl="0"/>
      <p:bldP spid="26641" grpId="0" bldLvl="0"/>
    </p:bldLst>
  </p:timing>
</p:sld>
</file>

<file path=ppt/slides/slide25.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7650" name="TextBox 3"/>
          <p:cNvSpPr>
            <a:spLocks noChangeArrowheads="1"/>
          </p:cNvSpPr>
          <p:nvPr/>
        </p:nvSpPr>
        <p:spPr bwMode="auto">
          <a:xfrm>
            <a:off x="2281238" y="692150"/>
            <a:ext cx="14509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过渡页</a:t>
            </a:r>
            <a:endParaRPr lang="zh-CN" altLang="en-US" b="1">
              <a:solidFill>
                <a:srgbClr val="262626"/>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651" name="矩形 24"/>
          <p:cNvSpPr>
            <a:spLocks noChangeArrowheads="1"/>
          </p:cNvSpPr>
          <p:nvPr/>
        </p:nvSpPr>
        <p:spPr bwMode="auto">
          <a:xfrm>
            <a:off x="1057275" y="704850"/>
            <a:ext cx="107950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1600" b="1">
                <a:solidFill>
                  <a:schemeClr val="bg1"/>
                </a:solidFill>
                <a:ea typeface="微软雅黑" panose="020B0503020204020204" pitchFamily="34" charset="-122"/>
                <a:sym typeface="Arial Unicode MS" pitchFamily="34" charset="-122"/>
              </a:rPr>
              <a:t>TRANSITION PAGE</a:t>
            </a:r>
            <a:endParaRPr lang="en-US" altLang="zh-CN" sz="1600" b="1">
              <a:solidFill>
                <a:schemeClr val="bg1"/>
              </a:solidFill>
              <a:ea typeface="微软雅黑" panose="020B0503020204020204" pitchFamily="34" charset="-122"/>
              <a:sym typeface="Arial Unicode MS" pitchFamily="34" charset="-122"/>
            </a:endParaRPr>
          </a:p>
        </p:txBody>
      </p:sp>
      <p:grpSp>
        <p:nvGrpSpPr>
          <p:cNvPr id="27652" name="Group 4"/>
          <p:cNvGrpSpPr/>
          <p:nvPr/>
        </p:nvGrpSpPr>
        <p:grpSpPr bwMode="auto">
          <a:xfrm>
            <a:off x="3486150" y="1689100"/>
            <a:ext cx="6911975" cy="1092200"/>
            <a:chOff x="0" y="0"/>
            <a:chExt cx="4354" cy="688"/>
          </a:xfrm>
        </p:grpSpPr>
        <p:sp>
          <p:nvSpPr>
            <p:cNvPr id="27653" name="Rectangle 5"/>
            <p:cNvSpPr>
              <a:spLocks noChangeArrowheads="1"/>
            </p:cNvSpPr>
            <p:nvPr/>
          </p:nvSpPr>
          <p:spPr bwMode="auto">
            <a:xfrm>
              <a:off x="0" y="54"/>
              <a:ext cx="4354" cy="453"/>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b="1" i="1">
                <a:solidFill>
                  <a:srgbClr val="000000"/>
                </a:solidFill>
                <a:ea typeface="华文细黑" pitchFamily="2" charset="-122"/>
                <a:sym typeface="Arial" panose="020B0604020202020204" pitchFamily="34" charset="0"/>
              </a:endParaRPr>
            </a:p>
          </p:txBody>
        </p:sp>
        <p:sp>
          <p:nvSpPr>
            <p:cNvPr id="27654" name="Rectangle 6"/>
            <p:cNvSpPr>
              <a:spLocks noChangeArrowheads="1"/>
            </p:cNvSpPr>
            <p:nvPr/>
          </p:nvSpPr>
          <p:spPr bwMode="auto">
            <a:xfrm>
              <a:off x="181" y="0"/>
              <a:ext cx="1497" cy="326"/>
            </a:xfrm>
            <a:prstGeom prst="rect">
              <a:avLst/>
            </a:prstGeom>
            <a:gradFill rotWithShape="1">
              <a:gsLst>
                <a:gs pos="0">
                  <a:srgbClr val="333399"/>
                </a:gs>
                <a:gs pos="100000">
                  <a:srgbClr val="BBE0E3"/>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b="1" i="1">
                <a:solidFill>
                  <a:srgbClr val="000000"/>
                </a:solidFill>
                <a:ea typeface="华文细黑" pitchFamily="2" charset="-122"/>
                <a:sym typeface="Arial" panose="020B0604020202020204" pitchFamily="34" charset="0"/>
              </a:endParaRPr>
            </a:p>
          </p:txBody>
        </p:sp>
        <p:sp>
          <p:nvSpPr>
            <p:cNvPr id="27655" name="AutoShape 9"/>
            <p:cNvSpPr>
              <a:spLocks noChangeArrowheads="1"/>
            </p:cNvSpPr>
            <p:nvPr/>
          </p:nvSpPr>
          <p:spPr bwMode="auto">
            <a:xfrm>
              <a:off x="0" y="507"/>
              <a:ext cx="4354" cy="181"/>
            </a:xfrm>
            <a:custGeom>
              <a:avLst/>
              <a:gdLst>
                <a:gd name="T0" fmla="*/ 0 w 21600"/>
                <a:gd name="T1" fmla="*/ 0 h 21600"/>
                <a:gd name="T2" fmla="*/ 1072 w 21600"/>
                <a:gd name="T3" fmla="*/ 21600 h 21600"/>
                <a:gd name="T4" fmla="*/ 20528 w 21600"/>
                <a:gd name="T5" fmla="*/ 21600 h 21600"/>
                <a:gd name="T6" fmla="*/ 21600 w 21600"/>
                <a:gd name="T7" fmla="*/ 0 h 21600"/>
                <a:gd name="T8" fmla="*/ 0 w 21600"/>
                <a:gd name="T9" fmla="*/ 0 h 21600"/>
              </a:gdLst>
              <a:ahLst/>
              <a:cxnLst>
                <a:cxn ang="0">
                  <a:pos x="T0" y="T1"/>
                </a:cxn>
                <a:cxn ang="0">
                  <a:pos x="T2" y="T3"/>
                </a:cxn>
                <a:cxn ang="0">
                  <a:pos x="T4" y="T5"/>
                </a:cxn>
                <a:cxn ang="0">
                  <a:pos x="T6" y="T7"/>
                </a:cxn>
                <a:cxn ang="0">
                  <a:pos x="T8" y="T9"/>
                </a:cxn>
              </a:cxnLst>
              <a:rect l="0" t="0" r="r" b="b"/>
              <a:pathLst>
                <a:path w="21600" h="21600">
                  <a:moveTo>
                    <a:pt x="0" y="0"/>
                  </a:moveTo>
                  <a:lnTo>
                    <a:pt x="1072" y="21600"/>
                  </a:lnTo>
                  <a:lnTo>
                    <a:pt x="20528" y="21600"/>
                  </a:lnTo>
                  <a:lnTo>
                    <a:pt x="21600" y="0"/>
                  </a:lnTo>
                  <a:lnTo>
                    <a:pt x="0" y="0"/>
                  </a:lnTo>
                  <a:close/>
                </a:path>
              </a:pathLst>
            </a:cu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b="1" i="1">
                <a:solidFill>
                  <a:srgbClr val="000000"/>
                </a:solidFill>
                <a:sym typeface="Arial" panose="020B0604020202020204" pitchFamily="34" charset="0"/>
              </a:endParaRPr>
            </a:p>
          </p:txBody>
        </p:sp>
        <p:sp>
          <p:nvSpPr>
            <p:cNvPr id="27656" name="AutoShape 10"/>
            <p:cNvSpPr>
              <a:spLocks noChangeArrowheads="1"/>
            </p:cNvSpPr>
            <p:nvPr/>
          </p:nvSpPr>
          <p:spPr bwMode="auto">
            <a:xfrm>
              <a:off x="181" y="320"/>
              <a:ext cx="1497" cy="181"/>
            </a:xfrm>
            <a:custGeom>
              <a:avLst/>
              <a:gdLst>
                <a:gd name="T0" fmla="*/ 0 w 21600"/>
                <a:gd name="T1" fmla="*/ 0 h 21600"/>
                <a:gd name="T2" fmla="*/ 1072 w 21600"/>
                <a:gd name="T3" fmla="*/ 21600 h 21600"/>
                <a:gd name="T4" fmla="*/ 20528 w 21600"/>
                <a:gd name="T5" fmla="*/ 21600 h 21600"/>
                <a:gd name="T6" fmla="*/ 21600 w 21600"/>
                <a:gd name="T7" fmla="*/ 0 h 21600"/>
                <a:gd name="T8" fmla="*/ 0 w 21600"/>
                <a:gd name="T9" fmla="*/ 0 h 21600"/>
              </a:gdLst>
              <a:ahLst/>
              <a:cxnLst>
                <a:cxn ang="0">
                  <a:pos x="T0" y="T1"/>
                </a:cxn>
                <a:cxn ang="0">
                  <a:pos x="T2" y="T3"/>
                </a:cxn>
                <a:cxn ang="0">
                  <a:pos x="T4" y="T5"/>
                </a:cxn>
                <a:cxn ang="0">
                  <a:pos x="T6" y="T7"/>
                </a:cxn>
                <a:cxn ang="0">
                  <a:pos x="T8" y="T9"/>
                </a:cxn>
              </a:cxnLst>
              <a:rect l="0" t="0" r="r" b="b"/>
              <a:pathLst>
                <a:path w="21600" h="21600">
                  <a:moveTo>
                    <a:pt x="0" y="0"/>
                  </a:moveTo>
                  <a:lnTo>
                    <a:pt x="1072" y="21600"/>
                  </a:lnTo>
                  <a:lnTo>
                    <a:pt x="20528" y="21600"/>
                  </a:lnTo>
                  <a:lnTo>
                    <a:pt x="21600" y="0"/>
                  </a:lnTo>
                  <a:lnTo>
                    <a:pt x="0" y="0"/>
                  </a:lnTo>
                  <a:close/>
                </a:path>
              </a:pathLst>
            </a:custGeom>
            <a:gradFill rotWithShape="1">
              <a:gsLst>
                <a:gs pos="0">
                  <a:srgbClr val="BBE0E3"/>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b="1" i="1">
                <a:solidFill>
                  <a:srgbClr val="000000"/>
                </a:solidFill>
                <a:sym typeface="Arial" panose="020B0604020202020204" pitchFamily="34" charset="0"/>
              </a:endParaRPr>
            </a:p>
          </p:txBody>
        </p:sp>
      </p:grpSp>
      <p:grpSp>
        <p:nvGrpSpPr>
          <p:cNvPr id="27657" name="Group 11"/>
          <p:cNvGrpSpPr/>
          <p:nvPr/>
        </p:nvGrpSpPr>
        <p:grpSpPr bwMode="auto">
          <a:xfrm>
            <a:off x="3486150" y="2752725"/>
            <a:ext cx="6911975" cy="1092200"/>
            <a:chOff x="0" y="0"/>
            <a:chExt cx="4354" cy="688"/>
          </a:xfrm>
        </p:grpSpPr>
        <p:sp>
          <p:nvSpPr>
            <p:cNvPr id="27658" name="Rectangle 12"/>
            <p:cNvSpPr>
              <a:spLocks noChangeArrowheads="1"/>
            </p:cNvSpPr>
            <p:nvPr/>
          </p:nvSpPr>
          <p:spPr bwMode="auto">
            <a:xfrm>
              <a:off x="0" y="54"/>
              <a:ext cx="4354" cy="453"/>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b="1" i="1">
                <a:solidFill>
                  <a:srgbClr val="000000"/>
                </a:solidFill>
                <a:ea typeface="华文细黑" pitchFamily="2" charset="-122"/>
                <a:sym typeface="Arial" panose="020B0604020202020204" pitchFamily="34" charset="0"/>
              </a:endParaRPr>
            </a:p>
          </p:txBody>
        </p:sp>
        <p:sp>
          <p:nvSpPr>
            <p:cNvPr id="27659" name="Rectangle 13"/>
            <p:cNvSpPr>
              <a:spLocks noChangeArrowheads="1"/>
            </p:cNvSpPr>
            <p:nvPr/>
          </p:nvSpPr>
          <p:spPr bwMode="auto">
            <a:xfrm>
              <a:off x="181" y="0"/>
              <a:ext cx="1497" cy="326"/>
            </a:xfrm>
            <a:prstGeom prst="rect">
              <a:avLst/>
            </a:prstGeom>
            <a:gradFill rotWithShape="1">
              <a:gsLst>
                <a:gs pos="0">
                  <a:srgbClr val="333399"/>
                </a:gs>
                <a:gs pos="100000">
                  <a:srgbClr val="BBE0E3"/>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b="1" i="1">
                <a:solidFill>
                  <a:srgbClr val="000000"/>
                </a:solidFill>
                <a:ea typeface="华文细黑" pitchFamily="2" charset="-122"/>
                <a:sym typeface="Arial" panose="020B0604020202020204" pitchFamily="34" charset="0"/>
              </a:endParaRPr>
            </a:p>
          </p:txBody>
        </p:sp>
        <p:sp>
          <p:nvSpPr>
            <p:cNvPr id="27660" name="AutoShape 16"/>
            <p:cNvSpPr>
              <a:spLocks noChangeArrowheads="1"/>
            </p:cNvSpPr>
            <p:nvPr/>
          </p:nvSpPr>
          <p:spPr bwMode="auto">
            <a:xfrm>
              <a:off x="0" y="507"/>
              <a:ext cx="4354" cy="181"/>
            </a:xfrm>
            <a:custGeom>
              <a:avLst/>
              <a:gdLst>
                <a:gd name="T0" fmla="*/ 0 w 21600"/>
                <a:gd name="T1" fmla="*/ 0 h 21600"/>
                <a:gd name="T2" fmla="*/ 1072 w 21600"/>
                <a:gd name="T3" fmla="*/ 21600 h 21600"/>
                <a:gd name="T4" fmla="*/ 20528 w 21600"/>
                <a:gd name="T5" fmla="*/ 21600 h 21600"/>
                <a:gd name="T6" fmla="*/ 21600 w 21600"/>
                <a:gd name="T7" fmla="*/ 0 h 21600"/>
                <a:gd name="T8" fmla="*/ 0 w 21600"/>
                <a:gd name="T9" fmla="*/ 0 h 21600"/>
              </a:gdLst>
              <a:ahLst/>
              <a:cxnLst>
                <a:cxn ang="0">
                  <a:pos x="T0" y="T1"/>
                </a:cxn>
                <a:cxn ang="0">
                  <a:pos x="T2" y="T3"/>
                </a:cxn>
                <a:cxn ang="0">
                  <a:pos x="T4" y="T5"/>
                </a:cxn>
                <a:cxn ang="0">
                  <a:pos x="T6" y="T7"/>
                </a:cxn>
                <a:cxn ang="0">
                  <a:pos x="T8" y="T9"/>
                </a:cxn>
              </a:cxnLst>
              <a:rect l="0" t="0" r="r" b="b"/>
              <a:pathLst>
                <a:path w="21600" h="21600">
                  <a:moveTo>
                    <a:pt x="0" y="0"/>
                  </a:moveTo>
                  <a:lnTo>
                    <a:pt x="1072" y="21600"/>
                  </a:lnTo>
                  <a:lnTo>
                    <a:pt x="20528" y="21600"/>
                  </a:lnTo>
                  <a:lnTo>
                    <a:pt x="21600" y="0"/>
                  </a:lnTo>
                  <a:lnTo>
                    <a:pt x="0" y="0"/>
                  </a:lnTo>
                  <a:close/>
                </a:path>
              </a:pathLst>
            </a:cu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b="1" i="1">
                <a:solidFill>
                  <a:srgbClr val="000000"/>
                </a:solidFill>
                <a:sym typeface="Arial" panose="020B0604020202020204" pitchFamily="34" charset="0"/>
              </a:endParaRPr>
            </a:p>
          </p:txBody>
        </p:sp>
        <p:sp>
          <p:nvSpPr>
            <p:cNvPr id="27661" name="AutoShape 17"/>
            <p:cNvSpPr>
              <a:spLocks noChangeArrowheads="1"/>
            </p:cNvSpPr>
            <p:nvPr/>
          </p:nvSpPr>
          <p:spPr bwMode="auto">
            <a:xfrm>
              <a:off x="181" y="320"/>
              <a:ext cx="1497" cy="181"/>
            </a:xfrm>
            <a:custGeom>
              <a:avLst/>
              <a:gdLst>
                <a:gd name="T0" fmla="*/ 0 w 21600"/>
                <a:gd name="T1" fmla="*/ 0 h 21600"/>
                <a:gd name="T2" fmla="*/ 1072 w 21600"/>
                <a:gd name="T3" fmla="*/ 21600 h 21600"/>
                <a:gd name="T4" fmla="*/ 20528 w 21600"/>
                <a:gd name="T5" fmla="*/ 21600 h 21600"/>
                <a:gd name="T6" fmla="*/ 21600 w 21600"/>
                <a:gd name="T7" fmla="*/ 0 h 21600"/>
                <a:gd name="T8" fmla="*/ 0 w 21600"/>
                <a:gd name="T9" fmla="*/ 0 h 21600"/>
              </a:gdLst>
              <a:ahLst/>
              <a:cxnLst>
                <a:cxn ang="0">
                  <a:pos x="T0" y="T1"/>
                </a:cxn>
                <a:cxn ang="0">
                  <a:pos x="T2" y="T3"/>
                </a:cxn>
                <a:cxn ang="0">
                  <a:pos x="T4" y="T5"/>
                </a:cxn>
                <a:cxn ang="0">
                  <a:pos x="T6" y="T7"/>
                </a:cxn>
                <a:cxn ang="0">
                  <a:pos x="T8" y="T9"/>
                </a:cxn>
              </a:cxnLst>
              <a:rect l="0" t="0" r="r" b="b"/>
              <a:pathLst>
                <a:path w="21600" h="21600">
                  <a:moveTo>
                    <a:pt x="0" y="0"/>
                  </a:moveTo>
                  <a:lnTo>
                    <a:pt x="1072" y="21600"/>
                  </a:lnTo>
                  <a:lnTo>
                    <a:pt x="20528" y="21600"/>
                  </a:lnTo>
                  <a:lnTo>
                    <a:pt x="21600" y="0"/>
                  </a:lnTo>
                  <a:lnTo>
                    <a:pt x="0" y="0"/>
                  </a:lnTo>
                  <a:close/>
                </a:path>
              </a:pathLst>
            </a:custGeom>
            <a:gradFill rotWithShape="1">
              <a:gsLst>
                <a:gs pos="0">
                  <a:srgbClr val="BBE0E3"/>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b="1" i="1">
                <a:solidFill>
                  <a:srgbClr val="000000"/>
                </a:solidFill>
                <a:sym typeface="Arial" panose="020B0604020202020204" pitchFamily="34" charset="0"/>
              </a:endParaRPr>
            </a:p>
          </p:txBody>
        </p:sp>
      </p:grpSp>
      <p:grpSp>
        <p:nvGrpSpPr>
          <p:cNvPr id="27662" name="Group 18"/>
          <p:cNvGrpSpPr/>
          <p:nvPr/>
        </p:nvGrpSpPr>
        <p:grpSpPr bwMode="auto">
          <a:xfrm>
            <a:off x="2230438" y="3790950"/>
            <a:ext cx="6911975" cy="1092200"/>
            <a:chOff x="0" y="0"/>
            <a:chExt cx="4354" cy="688"/>
          </a:xfrm>
        </p:grpSpPr>
        <p:sp>
          <p:nvSpPr>
            <p:cNvPr id="27663" name="Rectangle 19"/>
            <p:cNvSpPr>
              <a:spLocks noChangeArrowheads="1"/>
            </p:cNvSpPr>
            <p:nvPr/>
          </p:nvSpPr>
          <p:spPr bwMode="auto">
            <a:xfrm>
              <a:off x="0" y="54"/>
              <a:ext cx="4354" cy="453"/>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b="1" i="1">
                <a:solidFill>
                  <a:srgbClr val="000000"/>
                </a:solidFill>
                <a:ea typeface="华文细黑" pitchFamily="2" charset="-122"/>
                <a:sym typeface="Arial" panose="020B0604020202020204" pitchFamily="34" charset="0"/>
              </a:endParaRPr>
            </a:p>
          </p:txBody>
        </p:sp>
        <p:sp>
          <p:nvSpPr>
            <p:cNvPr id="27664" name="Rectangle 20"/>
            <p:cNvSpPr>
              <a:spLocks noChangeArrowheads="1"/>
            </p:cNvSpPr>
            <p:nvPr/>
          </p:nvSpPr>
          <p:spPr bwMode="auto">
            <a:xfrm>
              <a:off x="181" y="0"/>
              <a:ext cx="1497" cy="326"/>
            </a:xfrm>
            <a:prstGeom prst="rect">
              <a:avLst/>
            </a:prstGeom>
            <a:solidFill>
              <a:srgbClr val="0066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b="1" i="1">
                <a:solidFill>
                  <a:srgbClr val="000000"/>
                </a:solidFill>
                <a:ea typeface="华文细黑" pitchFamily="2" charset="-122"/>
                <a:sym typeface="Arial" panose="020B0604020202020204" pitchFamily="34" charset="0"/>
              </a:endParaRPr>
            </a:p>
          </p:txBody>
        </p:sp>
        <p:sp>
          <p:nvSpPr>
            <p:cNvPr id="27665" name="AutoShape 23"/>
            <p:cNvSpPr>
              <a:spLocks noChangeArrowheads="1"/>
            </p:cNvSpPr>
            <p:nvPr/>
          </p:nvSpPr>
          <p:spPr bwMode="auto">
            <a:xfrm>
              <a:off x="0" y="507"/>
              <a:ext cx="4354" cy="181"/>
            </a:xfrm>
            <a:custGeom>
              <a:avLst/>
              <a:gdLst>
                <a:gd name="T0" fmla="*/ 0 w 21600"/>
                <a:gd name="T1" fmla="*/ 0 h 21600"/>
                <a:gd name="T2" fmla="*/ 1072 w 21600"/>
                <a:gd name="T3" fmla="*/ 21600 h 21600"/>
                <a:gd name="T4" fmla="*/ 20528 w 21600"/>
                <a:gd name="T5" fmla="*/ 21600 h 21600"/>
                <a:gd name="T6" fmla="*/ 21600 w 21600"/>
                <a:gd name="T7" fmla="*/ 0 h 21600"/>
                <a:gd name="T8" fmla="*/ 0 w 21600"/>
                <a:gd name="T9" fmla="*/ 0 h 21600"/>
              </a:gdLst>
              <a:ahLst/>
              <a:cxnLst>
                <a:cxn ang="0">
                  <a:pos x="T0" y="T1"/>
                </a:cxn>
                <a:cxn ang="0">
                  <a:pos x="T2" y="T3"/>
                </a:cxn>
                <a:cxn ang="0">
                  <a:pos x="T4" y="T5"/>
                </a:cxn>
                <a:cxn ang="0">
                  <a:pos x="T6" y="T7"/>
                </a:cxn>
                <a:cxn ang="0">
                  <a:pos x="T8" y="T9"/>
                </a:cxn>
              </a:cxnLst>
              <a:rect l="0" t="0" r="r" b="b"/>
              <a:pathLst>
                <a:path w="21600" h="21600">
                  <a:moveTo>
                    <a:pt x="0" y="0"/>
                  </a:moveTo>
                  <a:lnTo>
                    <a:pt x="1072" y="21600"/>
                  </a:lnTo>
                  <a:lnTo>
                    <a:pt x="20528" y="21600"/>
                  </a:lnTo>
                  <a:lnTo>
                    <a:pt x="21600" y="0"/>
                  </a:lnTo>
                  <a:lnTo>
                    <a:pt x="0" y="0"/>
                  </a:lnTo>
                  <a:close/>
                </a:path>
              </a:pathLst>
            </a:cu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b="1" i="1">
                <a:solidFill>
                  <a:srgbClr val="000000"/>
                </a:solidFill>
                <a:sym typeface="Arial" panose="020B0604020202020204" pitchFamily="34" charset="0"/>
              </a:endParaRPr>
            </a:p>
          </p:txBody>
        </p:sp>
        <p:sp>
          <p:nvSpPr>
            <p:cNvPr id="27666" name="AutoShape 24"/>
            <p:cNvSpPr>
              <a:spLocks noChangeArrowheads="1"/>
            </p:cNvSpPr>
            <p:nvPr/>
          </p:nvSpPr>
          <p:spPr bwMode="auto">
            <a:xfrm>
              <a:off x="181" y="320"/>
              <a:ext cx="1497" cy="181"/>
            </a:xfrm>
            <a:custGeom>
              <a:avLst/>
              <a:gdLst>
                <a:gd name="T0" fmla="*/ 0 w 21600"/>
                <a:gd name="T1" fmla="*/ 0 h 21600"/>
                <a:gd name="T2" fmla="*/ 1072 w 21600"/>
                <a:gd name="T3" fmla="*/ 21600 h 21600"/>
                <a:gd name="T4" fmla="*/ 20528 w 21600"/>
                <a:gd name="T5" fmla="*/ 21600 h 21600"/>
                <a:gd name="T6" fmla="*/ 21600 w 21600"/>
                <a:gd name="T7" fmla="*/ 0 h 21600"/>
                <a:gd name="T8" fmla="*/ 0 w 21600"/>
                <a:gd name="T9" fmla="*/ 0 h 21600"/>
              </a:gdLst>
              <a:ahLst/>
              <a:cxnLst>
                <a:cxn ang="0">
                  <a:pos x="T0" y="T1"/>
                </a:cxn>
                <a:cxn ang="0">
                  <a:pos x="T2" y="T3"/>
                </a:cxn>
                <a:cxn ang="0">
                  <a:pos x="T4" y="T5"/>
                </a:cxn>
                <a:cxn ang="0">
                  <a:pos x="T6" y="T7"/>
                </a:cxn>
                <a:cxn ang="0">
                  <a:pos x="T8" y="T9"/>
                </a:cxn>
              </a:cxnLst>
              <a:rect l="0" t="0" r="r" b="b"/>
              <a:pathLst>
                <a:path w="21600" h="21600">
                  <a:moveTo>
                    <a:pt x="0" y="0"/>
                  </a:moveTo>
                  <a:lnTo>
                    <a:pt x="1072" y="21600"/>
                  </a:lnTo>
                  <a:lnTo>
                    <a:pt x="20528" y="21600"/>
                  </a:lnTo>
                  <a:lnTo>
                    <a:pt x="21600" y="0"/>
                  </a:lnTo>
                  <a:lnTo>
                    <a:pt x="0" y="0"/>
                  </a:lnTo>
                  <a:close/>
                </a:path>
              </a:pathLst>
            </a:custGeom>
            <a:gradFill rotWithShape="1">
              <a:gsLst>
                <a:gs pos="0">
                  <a:srgbClr val="BBE0E3"/>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b="1" i="1">
                <a:solidFill>
                  <a:srgbClr val="000000"/>
                </a:solidFill>
                <a:sym typeface="Arial" panose="020B0604020202020204" pitchFamily="34" charset="0"/>
              </a:endParaRPr>
            </a:p>
          </p:txBody>
        </p:sp>
      </p:grpSp>
      <p:grpSp>
        <p:nvGrpSpPr>
          <p:cNvPr id="27667" name="Group 25"/>
          <p:cNvGrpSpPr/>
          <p:nvPr/>
        </p:nvGrpSpPr>
        <p:grpSpPr bwMode="auto">
          <a:xfrm>
            <a:off x="3486150" y="4857750"/>
            <a:ext cx="6911975" cy="1092200"/>
            <a:chOff x="0" y="0"/>
            <a:chExt cx="4354" cy="688"/>
          </a:xfrm>
        </p:grpSpPr>
        <p:sp>
          <p:nvSpPr>
            <p:cNvPr id="27668" name="Rectangle 26"/>
            <p:cNvSpPr>
              <a:spLocks noChangeArrowheads="1"/>
            </p:cNvSpPr>
            <p:nvPr/>
          </p:nvSpPr>
          <p:spPr bwMode="auto">
            <a:xfrm>
              <a:off x="0" y="54"/>
              <a:ext cx="4354" cy="453"/>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b="1" i="1">
                <a:solidFill>
                  <a:srgbClr val="000000"/>
                </a:solidFill>
                <a:ea typeface="华文细黑" pitchFamily="2" charset="-122"/>
                <a:sym typeface="Arial" panose="020B0604020202020204" pitchFamily="34" charset="0"/>
              </a:endParaRPr>
            </a:p>
          </p:txBody>
        </p:sp>
        <p:sp>
          <p:nvSpPr>
            <p:cNvPr id="27669" name="Rectangle 27"/>
            <p:cNvSpPr>
              <a:spLocks noChangeArrowheads="1"/>
            </p:cNvSpPr>
            <p:nvPr/>
          </p:nvSpPr>
          <p:spPr bwMode="auto">
            <a:xfrm>
              <a:off x="181" y="0"/>
              <a:ext cx="1497" cy="326"/>
            </a:xfrm>
            <a:prstGeom prst="rect">
              <a:avLst/>
            </a:prstGeom>
            <a:gradFill rotWithShape="1">
              <a:gsLst>
                <a:gs pos="0">
                  <a:srgbClr val="333399"/>
                </a:gs>
                <a:gs pos="100000">
                  <a:srgbClr val="BBE0E3"/>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b="1" i="1">
                <a:solidFill>
                  <a:srgbClr val="000000"/>
                </a:solidFill>
                <a:ea typeface="华文细黑" pitchFamily="2" charset="-122"/>
                <a:sym typeface="Arial" panose="020B0604020202020204" pitchFamily="34" charset="0"/>
              </a:endParaRPr>
            </a:p>
          </p:txBody>
        </p:sp>
        <p:sp>
          <p:nvSpPr>
            <p:cNvPr id="27670" name="AutoShape 30"/>
            <p:cNvSpPr>
              <a:spLocks noChangeArrowheads="1"/>
            </p:cNvSpPr>
            <p:nvPr/>
          </p:nvSpPr>
          <p:spPr bwMode="auto">
            <a:xfrm>
              <a:off x="0" y="507"/>
              <a:ext cx="4354" cy="181"/>
            </a:xfrm>
            <a:custGeom>
              <a:avLst/>
              <a:gdLst>
                <a:gd name="T0" fmla="*/ 0 w 21600"/>
                <a:gd name="T1" fmla="*/ 0 h 21600"/>
                <a:gd name="T2" fmla="*/ 1072 w 21600"/>
                <a:gd name="T3" fmla="*/ 21600 h 21600"/>
                <a:gd name="T4" fmla="*/ 20528 w 21600"/>
                <a:gd name="T5" fmla="*/ 21600 h 21600"/>
                <a:gd name="T6" fmla="*/ 21600 w 21600"/>
                <a:gd name="T7" fmla="*/ 0 h 21600"/>
                <a:gd name="T8" fmla="*/ 0 w 21600"/>
                <a:gd name="T9" fmla="*/ 0 h 21600"/>
              </a:gdLst>
              <a:ahLst/>
              <a:cxnLst>
                <a:cxn ang="0">
                  <a:pos x="T0" y="T1"/>
                </a:cxn>
                <a:cxn ang="0">
                  <a:pos x="T2" y="T3"/>
                </a:cxn>
                <a:cxn ang="0">
                  <a:pos x="T4" y="T5"/>
                </a:cxn>
                <a:cxn ang="0">
                  <a:pos x="T6" y="T7"/>
                </a:cxn>
                <a:cxn ang="0">
                  <a:pos x="T8" y="T9"/>
                </a:cxn>
              </a:cxnLst>
              <a:rect l="0" t="0" r="r" b="b"/>
              <a:pathLst>
                <a:path w="21600" h="21600">
                  <a:moveTo>
                    <a:pt x="0" y="0"/>
                  </a:moveTo>
                  <a:lnTo>
                    <a:pt x="1072" y="21600"/>
                  </a:lnTo>
                  <a:lnTo>
                    <a:pt x="20528" y="21600"/>
                  </a:lnTo>
                  <a:lnTo>
                    <a:pt x="21600" y="0"/>
                  </a:lnTo>
                  <a:lnTo>
                    <a:pt x="0" y="0"/>
                  </a:lnTo>
                  <a:close/>
                </a:path>
              </a:pathLst>
            </a:cu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b="1" i="1">
                <a:solidFill>
                  <a:srgbClr val="000000"/>
                </a:solidFill>
                <a:sym typeface="Arial" panose="020B0604020202020204" pitchFamily="34" charset="0"/>
              </a:endParaRPr>
            </a:p>
          </p:txBody>
        </p:sp>
        <p:sp>
          <p:nvSpPr>
            <p:cNvPr id="27671" name="AutoShape 31"/>
            <p:cNvSpPr>
              <a:spLocks noChangeArrowheads="1"/>
            </p:cNvSpPr>
            <p:nvPr/>
          </p:nvSpPr>
          <p:spPr bwMode="auto">
            <a:xfrm>
              <a:off x="181" y="320"/>
              <a:ext cx="1497" cy="181"/>
            </a:xfrm>
            <a:custGeom>
              <a:avLst/>
              <a:gdLst>
                <a:gd name="T0" fmla="*/ 0 w 21600"/>
                <a:gd name="T1" fmla="*/ 0 h 21600"/>
                <a:gd name="T2" fmla="*/ 1072 w 21600"/>
                <a:gd name="T3" fmla="*/ 21600 h 21600"/>
                <a:gd name="T4" fmla="*/ 20528 w 21600"/>
                <a:gd name="T5" fmla="*/ 21600 h 21600"/>
                <a:gd name="T6" fmla="*/ 21600 w 21600"/>
                <a:gd name="T7" fmla="*/ 0 h 21600"/>
                <a:gd name="T8" fmla="*/ 0 w 21600"/>
                <a:gd name="T9" fmla="*/ 0 h 21600"/>
              </a:gdLst>
              <a:ahLst/>
              <a:cxnLst>
                <a:cxn ang="0">
                  <a:pos x="T0" y="T1"/>
                </a:cxn>
                <a:cxn ang="0">
                  <a:pos x="T2" y="T3"/>
                </a:cxn>
                <a:cxn ang="0">
                  <a:pos x="T4" y="T5"/>
                </a:cxn>
                <a:cxn ang="0">
                  <a:pos x="T6" y="T7"/>
                </a:cxn>
                <a:cxn ang="0">
                  <a:pos x="T8" y="T9"/>
                </a:cxn>
              </a:cxnLst>
              <a:rect l="0" t="0" r="r" b="b"/>
              <a:pathLst>
                <a:path w="21600" h="21600">
                  <a:moveTo>
                    <a:pt x="0" y="0"/>
                  </a:moveTo>
                  <a:lnTo>
                    <a:pt x="1072" y="21600"/>
                  </a:lnTo>
                  <a:lnTo>
                    <a:pt x="20528" y="21600"/>
                  </a:lnTo>
                  <a:lnTo>
                    <a:pt x="21600" y="0"/>
                  </a:lnTo>
                  <a:lnTo>
                    <a:pt x="0" y="0"/>
                  </a:lnTo>
                  <a:close/>
                </a:path>
              </a:pathLst>
            </a:custGeom>
            <a:gradFill rotWithShape="1">
              <a:gsLst>
                <a:gs pos="0">
                  <a:srgbClr val="BBE0E3"/>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b="1" i="1">
                <a:solidFill>
                  <a:srgbClr val="000000"/>
                </a:solidFill>
                <a:sym typeface="Arial" panose="020B0604020202020204" pitchFamily="34" charset="0"/>
              </a:endParaRPr>
            </a:p>
          </p:txBody>
        </p:sp>
      </p:grpSp>
      <p:sp>
        <p:nvSpPr>
          <p:cNvPr id="27672" name="TextBox 1"/>
          <p:cNvSpPr>
            <a:spLocks noChangeArrowheads="1"/>
          </p:cNvSpPr>
          <p:nvPr/>
        </p:nvSpPr>
        <p:spPr bwMode="auto">
          <a:xfrm>
            <a:off x="4176713" y="1682750"/>
            <a:ext cx="17287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第一章</a:t>
            </a:r>
            <a:endParaRPr lang="zh-CN" altLang="en-US" sz="28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673" name="TextBox 65"/>
          <p:cNvSpPr>
            <a:spLocks noChangeArrowheads="1"/>
          </p:cNvSpPr>
          <p:nvPr/>
        </p:nvSpPr>
        <p:spPr bwMode="auto">
          <a:xfrm>
            <a:off x="4186238" y="2752725"/>
            <a:ext cx="17287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第二章</a:t>
            </a:r>
            <a:endParaRPr lang="zh-CN" altLang="en-US" sz="28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674" name="TextBox 66"/>
          <p:cNvSpPr>
            <a:spLocks noChangeArrowheads="1"/>
          </p:cNvSpPr>
          <p:nvPr/>
        </p:nvSpPr>
        <p:spPr bwMode="auto">
          <a:xfrm>
            <a:off x="2930525" y="3800475"/>
            <a:ext cx="1728788"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第三章</a:t>
            </a:r>
            <a:endParaRPr lang="zh-CN" altLang="en-US" sz="28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675" name="TextBox 67"/>
          <p:cNvSpPr>
            <a:spLocks noChangeArrowheads="1"/>
          </p:cNvSpPr>
          <p:nvPr/>
        </p:nvSpPr>
        <p:spPr bwMode="auto">
          <a:xfrm>
            <a:off x="4186238" y="4860925"/>
            <a:ext cx="1728787"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第四章</a:t>
            </a:r>
            <a:endParaRPr lang="zh-CN" altLang="en-US" sz="28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676" name="TextBox 64"/>
          <p:cNvSpPr>
            <a:spLocks noChangeArrowheads="1"/>
          </p:cNvSpPr>
          <p:nvPr/>
        </p:nvSpPr>
        <p:spPr bwMode="auto">
          <a:xfrm>
            <a:off x="6629400" y="1905000"/>
            <a:ext cx="34575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资源与人力资源</a:t>
            </a:r>
            <a:endParaRPr lang="zh-CN" altLang="en-US" sz="2000" b="1">
              <a:solidFill>
                <a:srgbClr val="7F7F7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677" name="TextBox 69"/>
          <p:cNvSpPr>
            <a:spLocks noChangeArrowheads="1"/>
          </p:cNvSpPr>
          <p:nvPr/>
        </p:nvSpPr>
        <p:spPr bwMode="auto">
          <a:xfrm>
            <a:off x="6643688" y="2971800"/>
            <a:ext cx="34575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人事管理与人力资源管理</a:t>
            </a:r>
            <a:endParaRPr lang="zh-CN" altLang="en-US" sz="2000" b="1">
              <a:solidFill>
                <a:srgbClr val="7F7F7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678" name="TextBox 70"/>
          <p:cNvSpPr>
            <a:spLocks noChangeArrowheads="1"/>
          </p:cNvSpPr>
          <p:nvPr/>
        </p:nvSpPr>
        <p:spPr bwMode="auto">
          <a:xfrm>
            <a:off x="5387975" y="4038600"/>
            <a:ext cx="37449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中国人力资源管理的四个阶段</a:t>
            </a:r>
            <a:endParaRPr lang="zh-CN" altLang="en-US" sz="20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679" name="TextBox 71"/>
          <p:cNvSpPr>
            <a:spLocks noChangeArrowheads="1"/>
          </p:cNvSpPr>
          <p:nvPr/>
        </p:nvSpPr>
        <p:spPr bwMode="auto">
          <a:xfrm>
            <a:off x="6643688" y="5086350"/>
            <a:ext cx="34559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人力资源从业概述</a:t>
            </a:r>
            <a:endParaRPr lang="zh-CN" altLang="en-US" sz="2000" b="1">
              <a:solidFill>
                <a:srgbClr val="7F7F7F"/>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childTnLst>
                                    <p:animEffect filter="fade">
                                      <p:cBhvr>
                                        <p:cTn id="6" dur="1000" tmFilter="0, 0; .2, .5; .8, .5; 1, 0"/>
                                        <p:tgtEl>
                                          <p:spTgt spid="27662"/>
                                        </p:tgtEl>
                                      </p:cBhvr>
                                    </p:animEffect>
                                    <p:animScale>
                                      <p:cBhvr>
                                        <p:cTn id="7" dur="500" autoRev="1" fill="hold"/>
                                        <p:tgtEl>
                                          <p:spTgt spid="27662"/>
                                        </p:tgtEl>
                                      </p:cBhvr>
                                      <p:by x="105000" y="105000"/>
                                    </p:animScale>
                                  </p:childTnLst>
                                </p:cTn>
                              </p:par>
                              <p:par>
                                <p:cTn id="8" presetID="26" presetClass="emph" presetSubtype="0" fill="hold" grpId="0" nodeType="withEffect">
                                  <p:stCondLst>
                                    <p:cond delay="0"/>
                                  </p:stCondLst>
                                  <p:childTnLst>
                                    <p:animEffect filter="fade">
                                      <p:cBhvr>
                                        <p:cTn id="9" dur="1000" tmFilter="0, 0; .2, .5; .8, .5; 1, 0"/>
                                        <p:tgtEl>
                                          <p:spTgt spid="27674"/>
                                        </p:tgtEl>
                                      </p:cBhvr>
                                    </p:animEffect>
                                    <p:animScale>
                                      <p:cBhvr>
                                        <p:cTn id="10" dur="500" autoRev="1" fill="hold"/>
                                        <p:tgtEl>
                                          <p:spTgt spid="27674"/>
                                        </p:tgtEl>
                                      </p:cBhvr>
                                      <p:by x="105000" y="105000"/>
                                    </p:animScale>
                                  </p:childTnLst>
                                </p:cTn>
                              </p:par>
                              <p:par>
                                <p:cTn id="11" presetID="26" presetClass="emph" presetSubtype="0" fill="hold" grpId="0" nodeType="withEffect">
                                  <p:stCondLst>
                                    <p:cond delay="0"/>
                                  </p:stCondLst>
                                  <p:childTnLst>
                                    <p:animEffect filter="fade">
                                      <p:cBhvr>
                                        <p:cTn id="12" dur="1000" tmFilter="0, 0; .2, .5; .8, .5; 1, 0"/>
                                        <p:tgtEl>
                                          <p:spTgt spid="27678"/>
                                        </p:tgtEl>
                                      </p:cBhvr>
                                    </p:animEffect>
                                    <p:animScale>
                                      <p:cBhvr>
                                        <p:cTn id="13" dur="500" autoRev="1" fill="hold"/>
                                        <p:tgtEl>
                                          <p:spTgt spid="2767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74" grpId="0" bldLvl="0"/>
      <p:bldP spid="27678" grpId="0" bldLvl="0"/>
    </p:bldLst>
  </p:timing>
</p:sld>
</file>

<file path=ppt/slides/slide26.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cstate="print"/>
          <a:srcRect/>
          <a:stretch>
            <a:fillRect/>
          </a:stretch>
        </a:blipFill>
        <a:effectLst/>
      </p:bgPr>
    </p:bg>
    <p:spTree>
      <p:nvGrpSpPr>
        <p:cNvPr id="1" name=""/>
        <p:cNvGrpSpPr/>
        <p:nvPr/>
      </p:nvGrpSpPr>
      <p:grpSpPr>
        <a:xfrm>
          <a:off x="0" y="0"/>
          <a:ext cx="0" cy="0"/>
          <a:chOff x="0" y="0"/>
          <a:chExt cx="0" cy="0"/>
        </a:xfrm>
      </p:grpSpPr>
      <p:sp>
        <p:nvSpPr>
          <p:cNvPr id="28674" name="TextBox 3"/>
          <p:cNvSpPr>
            <a:spLocks noChangeArrowheads="1"/>
          </p:cNvSpPr>
          <p:nvPr/>
        </p:nvSpPr>
        <p:spPr bwMode="auto">
          <a:xfrm>
            <a:off x="2281238" y="692150"/>
            <a:ext cx="33845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中国人力资源管理的四个阶段</a:t>
            </a:r>
            <a:endParaRPr lang="zh-CN" altLang="en-US"/>
          </a:p>
        </p:txBody>
      </p:sp>
      <p:sp>
        <p:nvSpPr>
          <p:cNvPr id="28675" name="矩形 24"/>
          <p:cNvSpPr>
            <a:spLocks noChangeArrowheads="1"/>
          </p:cNvSpPr>
          <p:nvPr/>
        </p:nvSpPr>
        <p:spPr bwMode="auto">
          <a:xfrm>
            <a:off x="1057275" y="565150"/>
            <a:ext cx="1079500"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50000"/>
              </a:lnSpc>
            </a:pPr>
            <a:r>
              <a:rPr lang="zh-CN" altLang="en-US" b="1">
                <a:solidFill>
                  <a:schemeClr val="bg1"/>
                </a:solidFill>
                <a:ea typeface="微软雅黑" panose="020B0503020204020204" pitchFamily="34" charset="-122"/>
                <a:sym typeface="Arial Unicode MS" pitchFamily="34" charset="-122"/>
              </a:rPr>
              <a:t>第三章</a:t>
            </a:r>
            <a:endParaRPr lang="zh-CN" altLang="en-US" b="1">
              <a:solidFill>
                <a:schemeClr val="bg1"/>
              </a:solidFill>
              <a:ea typeface="微软雅黑" panose="020B0503020204020204" pitchFamily="34" charset="-122"/>
              <a:sym typeface="Arial Unicode MS" pitchFamily="34" charset="-122"/>
            </a:endParaRPr>
          </a:p>
          <a:p>
            <a:pPr algn="ctr"/>
            <a:r>
              <a:rPr lang="zh-CN" altLang="en-US" sz="1400" b="1">
                <a:solidFill>
                  <a:schemeClr val="bg1"/>
                </a:solidFill>
                <a:ea typeface="微软雅黑" panose="020B0503020204020204" pitchFamily="34" charset="-122"/>
                <a:sym typeface="Arial Unicode MS" pitchFamily="34" charset="-122"/>
              </a:rPr>
              <a:t>正文</a:t>
            </a:r>
            <a:endParaRPr lang="zh-CN" altLang="en-US" sz="1400" b="1">
              <a:solidFill>
                <a:schemeClr val="bg1"/>
              </a:solidFill>
              <a:ea typeface="微软雅黑" panose="020B0503020204020204" pitchFamily="34" charset="-122"/>
              <a:sym typeface="Arial Unicode MS" pitchFamily="34" charset="-122"/>
            </a:endParaRPr>
          </a:p>
        </p:txBody>
      </p:sp>
      <p:sp>
        <p:nvSpPr>
          <p:cNvPr id="28676" name="Line 1557"/>
          <p:cNvSpPr>
            <a:spLocks noChangeShapeType="1"/>
          </p:cNvSpPr>
          <p:nvPr/>
        </p:nvSpPr>
        <p:spPr bwMode="auto">
          <a:xfrm>
            <a:off x="5211763" y="589915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8677" name="Line 1558"/>
          <p:cNvSpPr>
            <a:spLocks noChangeShapeType="1"/>
          </p:cNvSpPr>
          <p:nvPr/>
        </p:nvSpPr>
        <p:spPr bwMode="auto">
          <a:xfrm>
            <a:off x="5211763" y="589915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8678" name="Line 1561"/>
          <p:cNvSpPr>
            <a:spLocks noChangeShapeType="1"/>
          </p:cNvSpPr>
          <p:nvPr/>
        </p:nvSpPr>
        <p:spPr bwMode="auto">
          <a:xfrm>
            <a:off x="4999038" y="6061075"/>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8679" name="Line 1562"/>
          <p:cNvSpPr>
            <a:spLocks noChangeShapeType="1"/>
          </p:cNvSpPr>
          <p:nvPr/>
        </p:nvSpPr>
        <p:spPr bwMode="auto">
          <a:xfrm>
            <a:off x="4999038" y="6061075"/>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8680" name="Line 1574"/>
          <p:cNvSpPr>
            <a:spLocks noChangeShapeType="1"/>
          </p:cNvSpPr>
          <p:nvPr/>
        </p:nvSpPr>
        <p:spPr bwMode="auto">
          <a:xfrm>
            <a:off x="4986338" y="5915025"/>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8681" name="Line 1575"/>
          <p:cNvSpPr>
            <a:spLocks noChangeShapeType="1"/>
          </p:cNvSpPr>
          <p:nvPr/>
        </p:nvSpPr>
        <p:spPr bwMode="auto">
          <a:xfrm>
            <a:off x="4986338" y="5915025"/>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8682" name="Line 1598"/>
          <p:cNvSpPr>
            <a:spLocks noChangeShapeType="1"/>
          </p:cNvSpPr>
          <p:nvPr/>
        </p:nvSpPr>
        <p:spPr bwMode="auto">
          <a:xfrm>
            <a:off x="8167688" y="613410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8683" name="Line 1599"/>
          <p:cNvSpPr>
            <a:spLocks noChangeShapeType="1"/>
          </p:cNvSpPr>
          <p:nvPr/>
        </p:nvSpPr>
        <p:spPr bwMode="auto">
          <a:xfrm>
            <a:off x="8167688" y="613410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8684" name="Line 1602"/>
          <p:cNvSpPr>
            <a:spLocks noChangeShapeType="1"/>
          </p:cNvSpPr>
          <p:nvPr/>
        </p:nvSpPr>
        <p:spPr bwMode="auto">
          <a:xfrm>
            <a:off x="8142288" y="598170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8685" name="Line 1603"/>
          <p:cNvSpPr>
            <a:spLocks noChangeShapeType="1"/>
          </p:cNvSpPr>
          <p:nvPr/>
        </p:nvSpPr>
        <p:spPr bwMode="auto">
          <a:xfrm>
            <a:off x="8142288" y="598170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8686" name="AutoShape 3030"/>
          <p:cNvSpPr>
            <a:spLocks noChangeArrowheads="1"/>
          </p:cNvSpPr>
          <p:nvPr/>
        </p:nvSpPr>
        <p:spPr bwMode="auto">
          <a:xfrm>
            <a:off x="4167188" y="4578350"/>
            <a:ext cx="2868612" cy="1277938"/>
          </a:xfrm>
          <a:prstGeom prst="cube">
            <a:avLst>
              <a:gd name="adj" fmla="val 32713"/>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8687" name="AutoShape 3031"/>
          <p:cNvSpPr>
            <a:spLocks noChangeArrowheads="1"/>
          </p:cNvSpPr>
          <p:nvPr/>
        </p:nvSpPr>
        <p:spPr bwMode="auto">
          <a:xfrm>
            <a:off x="5657850" y="3917950"/>
            <a:ext cx="2868613" cy="1938338"/>
          </a:xfrm>
          <a:prstGeom prst="cube">
            <a:avLst>
              <a:gd name="adj" fmla="val 32713"/>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8688" name="AutoShape 3032"/>
          <p:cNvSpPr>
            <a:spLocks noChangeArrowheads="1"/>
          </p:cNvSpPr>
          <p:nvPr/>
        </p:nvSpPr>
        <p:spPr bwMode="auto">
          <a:xfrm>
            <a:off x="7150100" y="3206750"/>
            <a:ext cx="2871788" cy="2649538"/>
          </a:xfrm>
          <a:prstGeom prst="cube">
            <a:avLst>
              <a:gd name="adj" fmla="val 32713"/>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8689" name="Line 3060"/>
          <p:cNvSpPr>
            <a:spLocks noChangeShapeType="1"/>
          </p:cNvSpPr>
          <p:nvPr/>
        </p:nvSpPr>
        <p:spPr bwMode="auto">
          <a:xfrm>
            <a:off x="5659438" y="4997450"/>
            <a:ext cx="0" cy="865188"/>
          </a:xfrm>
          <a:prstGeom prst="line">
            <a:avLst/>
          </a:prstGeom>
          <a:noFill/>
          <a:ln w="9525" cap="rnd">
            <a:solidFill>
              <a:srgbClr val="808080"/>
            </a:solidFill>
            <a:prstDash val="sysDot"/>
            <a:bevel/>
          </a:ln>
          <a:extLst>
            <a:ext uri="{909E8E84-426E-40DD-AFC4-6F175D3DCCD1}">
              <a14:hiddenFill xmlns:a14="http://schemas.microsoft.com/office/drawing/2010/main">
                <a:noFill/>
              </a14:hiddenFill>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8690" name="Line 3061"/>
          <p:cNvSpPr>
            <a:spLocks noChangeShapeType="1"/>
          </p:cNvSpPr>
          <p:nvPr/>
        </p:nvSpPr>
        <p:spPr bwMode="auto">
          <a:xfrm>
            <a:off x="7150100" y="4554538"/>
            <a:ext cx="0" cy="1317625"/>
          </a:xfrm>
          <a:prstGeom prst="line">
            <a:avLst/>
          </a:prstGeom>
          <a:noFill/>
          <a:ln w="9525" cap="rnd">
            <a:solidFill>
              <a:srgbClr val="808080"/>
            </a:solidFill>
            <a:prstDash val="sysDot"/>
            <a:bevel/>
          </a:ln>
          <a:extLst>
            <a:ext uri="{909E8E84-426E-40DD-AFC4-6F175D3DCCD1}">
              <a14:hiddenFill xmlns:a14="http://schemas.microsoft.com/office/drawing/2010/main">
                <a:noFill/>
              </a14:hiddenFill>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8691" name="Line 3063"/>
          <p:cNvSpPr>
            <a:spLocks noChangeShapeType="1"/>
          </p:cNvSpPr>
          <p:nvPr/>
        </p:nvSpPr>
        <p:spPr bwMode="auto">
          <a:xfrm>
            <a:off x="8647113" y="4071938"/>
            <a:ext cx="0" cy="1800225"/>
          </a:xfrm>
          <a:prstGeom prst="line">
            <a:avLst/>
          </a:prstGeom>
          <a:noFill/>
          <a:ln w="9525" cap="rnd">
            <a:solidFill>
              <a:srgbClr val="808080"/>
            </a:solidFill>
            <a:prstDash val="sysDot"/>
            <a:bevel/>
          </a:ln>
          <a:extLst>
            <a:ext uri="{909E8E84-426E-40DD-AFC4-6F175D3DCCD1}">
              <a14:hiddenFill xmlns:a14="http://schemas.microsoft.com/office/drawing/2010/main">
                <a:noFill/>
              </a14:hiddenFill>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8692" name="AutoShape 3033"/>
          <p:cNvSpPr>
            <a:spLocks noChangeArrowheads="1"/>
          </p:cNvSpPr>
          <p:nvPr/>
        </p:nvSpPr>
        <p:spPr bwMode="auto">
          <a:xfrm>
            <a:off x="8645525" y="2559050"/>
            <a:ext cx="2868613" cy="3297238"/>
          </a:xfrm>
          <a:prstGeom prst="cube">
            <a:avLst>
              <a:gd name="adj" fmla="val 32713"/>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a:solidFill>
                <a:srgbClr val="000000"/>
              </a:solidFill>
              <a:latin typeface="Calibri" panose="020F0502020204030204" pitchFamily="34" charset="0"/>
              <a:sym typeface="宋体" panose="02010600030101010101" pitchFamily="2" charset="-122"/>
            </a:endParaRPr>
          </a:p>
        </p:txBody>
      </p:sp>
      <p:grpSp>
        <p:nvGrpSpPr>
          <p:cNvPr id="28693" name="组合 1"/>
          <p:cNvGrpSpPr/>
          <p:nvPr/>
        </p:nvGrpSpPr>
        <p:grpSpPr bwMode="auto">
          <a:xfrm>
            <a:off x="4311650" y="3094038"/>
            <a:ext cx="1511300" cy="1755775"/>
            <a:chOff x="0" y="0"/>
            <a:chExt cx="1511300" cy="1755775"/>
          </a:xfrm>
        </p:grpSpPr>
        <p:grpSp>
          <p:nvGrpSpPr>
            <p:cNvPr id="28694" name="Group 3073"/>
            <p:cNvGrpSpPr/>
            <p:nvPr/>
          </p:nvGrpSpPr>
          <p:grpSpPr bwMode="auto">
            <a:xfrm>
              <a:off x="0" y="0"/>
              <a:ext cx="1511300" cy="1755775"/>
              <a:chOff x="0" y="0"/>
              <a:chExt cx="952" cy="1106"/>
            </a:xfrm>
          </p:grpSpPr>
          <p:sp>
            <p:nvSpPr>
              <p:cNvPr id="28695" name="Oval 3055"/>
              <p:cNvSpPr>
                <a:spLocks noChangeArrowheads="1"/>
              </p:cNvSpPr>
              <p:nvPr/>
            </p:nvSpPr>
            <p:spPr bwMode="auto">
              <a:xfrm rot="-2771362">
                <a:off x="0" y="0"/>
                <a:ext cx="952" cy="952"/>
              </a:xfrm>
              <a:prstGeom prst="ellipse">
                <a:avLst/>
              </a:prstGeom>
              <a:solidFill>
                <a:srgbClr val="C00000"/>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zh-CN">
                  <a:solidFill>
                    <a:srgbClr val="000000"/>
                  </a:solidFill>
                  <a:latin typeface="Calibri" panose="020F0502020204030204" pitchFamily="34" charset="0"/>
                  <a:sym typeface="宋体" panose="02010600030101010101" pitchFamily="2" charset="-122"/>
                </a:endParaRPr>
              </a:p>
            </p:txBody>
          </p:sp>
          <p:grpSp>
            <p:nvGrpSpPr>
              <p:cNvPr id="28696" name="Group 3056"/>
              <p:cNvGrpSpPr/>
              <p:nvPr/>
            </p:nvGrpSpPr>
            <p:grpSpPr bwMode="auto">
              <a:xfrm>
                <a:off x="274" y="979"/>
                <a:ext cx="403" cy="127"/>
                <a:chOff x="0" y="0"/>
                <a:chExt cx="576" cy="181"/>
              </a:xfrm>
            </p:grpSpPr>
            <p:sp>
              <p:nvSpPr>
                <p:cNvPr id="28697" name="Oval 3057"/>
                <p:cNvSpPr>
                  <a:spLocks noChangeArrowheads="1"/>
                </p:cNvSpPr>
                <p:nvPr/>
              </p:nvSpPr>
              <p:spPr bwMode="auto">
                <a:xfrm>
                  <a:off x="0" y="0"/>
                  <a:ext cx="576" cy="181"/>
                </a:xfrm>
                <a:prstGeom prst="ellipse">
                  <a:avLst/>
                </a:prstGeom>
                <a:solidFill>
                  <a:srgbClr val="EEECE1">
                    <a:alpha val="64999"/>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8698" name="Oval 3058"/>
                <p:cNvSpPr>
                  <a:spLocks noChangeArrowheads="1"/>
                </p:cNvSpPr>
                <p:nvPr/>
              </p:nvSpPr>
              <p:spPr bwMode="auto">
                <a:xfrm>
                  <a:off x="105" y="33"/>
                  <a:ext cx="366" cy="115"/>
                </a:xfrm>
                <a:prstGeom prst="ellipse">
                  <a:avLst/>
                </a:prstGeom>
                <a:solidFill>
                  <a:srgbClr val="EEECE1">
                    <a:alpha val="64999"/>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zh-CN">
                    <a:solidFill>
                      <a:srgbClr val="000000"/>
                    </a:solidFill>
                    <a:latin typeface="Calibri" panose="020F0502020204030204" pitchFamily="34" charset="0"/>
                    <a:sym typeface="宋体" panose="02010600030101010101" pitchFamily="2" charset="-122"/>
                  </a:endParaRPr>
                </a:p>
              </p:txBody>
            </p:sp>
          </p:grpSp>
        </p:grpSp>
        <p:sp>
          <p:nvSpPr>
            <p:cNvPr id="28699" name="Rectangle 3077"/>
            <p:cNvSpPr>
              <a:spLocks noChangeArrowheads="1"/>
            </p:cNvSpPr>
            <p:nvPr/>
          </p:nvSpPr>
          <p:spPr bwMode="auto">
            <a:xfrm>
              <a:off x="157162" y="125412"/>
              <a:ext cx="693738"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r>
                <a:rPr lang="en-US" sz="1200" b="1">
                  <a:solidFill>
                    <a:schemeClr val="bg1"/>
                  </a:solidFill>
                  <a:latin typeface="Dotum" panose="020B0600000101010101" pitchFamily="34" charset="-127"/>
                  <a:ea typeface="Dotum" panose="020B0600000101010101" pitchFamily="34" charset="-127"/>
                  <a:sym typeface="Dotum" panose="020B0600000101010101" pitchFamily="34" charset="-127"/>
                </a:rPr>
                <a:t>section</a:t>
              </a:r>
              <a:endParaRPr lang="en-US" sz="1200" b="1">
                <a:solidFill>
                  <a:schemeClr val="bg1"/>
                </a:solidFill>
                <a:latin typeface="Dotum" panose="020B0600000101010101" pitchFamily="34" charset="-127"/>
                <a:ea typeface="Dotum" panose="020B0600000101010101" pitchFamily="34" charset="-127"/>
                <a:sym typeface="Dotum" panose="020B0600000101010101" pitchFamily="34" charset="-127"/>
              </a:endParaRPr>
            </a:p>
          </p:txBody>
        </p:sp>
        <p:sp>
          <p:nvSpPr>
            <p:cNvPr id="28700" name="Text Box 3096"/>
            <p:cNvSpPr>
              <a:spLocks noChangeArrowheads="1"/>
            </p:cNvSpPr>
            <p:nvPr/>
          </p:nvSpPr>
          <p:spPr bwMode="auto">
            <a:xfrm>
              <a:off x="498475" y="430212"/>
              <a:ext cx="50006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endParaRPr lang="zh-CN" altLang="en-US"/>
            </a:p>
          </p:txBody>
        </p:sp>
      </p:grpSp>
      <p:grpSp>
        <p:nvGrpSpPr>
          <p:cNvPr id="28701" name="Group 3109"/>
          <p:cNvGrpSpPr/>
          <p:nvPr/>
        </p:nvGrpSpPr>
        <p:grpSpPr bwMode="auto">
          <a:xfrm>
            <a:off x="4081463" y="5767388"/>
            <a:ext cx="6402387" cy="396875"/>
            <a:chOff x="0" y="0"/>
            <a:chExt cx="4033" cy="250"/>
          </a:xfrm>
        </p:grpSpPr>
        <p:sp>
          <p:nvSpPr>
            <p:cNvPr id="28702" name="Text Box 3100"/>
            <p:cNvSpPr>
              <a:spLocks noChangeArrowheads="1"/>
            </p:cNvSpPr>
            <p:nvPr/>
          </p:nvSpPr>
          <p:spPr bwMode="auto">
            <a:xfrm>
              <a:off x="0" y="0"/>
              <a:ext cx="302"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000">
                  <a:latin typeface="Dotum" panose="020B0600000101010101" pitchFamily="34" charset="-127"/>
                  <a:ea typeface="Dotum" panose="020B0600000101010101" pitchFamily="34" charset="-127"/>
                  <a:sym typeface="Dotum" panose="020B0600000101010101" pitchFamily="34" charset="-127"/>
                </a:rPr>
                <a:t>01</a:t>
              </a:r>
              <a:endParaRPr lang="zh-CN" altLang="en-US"/>
            </a:p>
          </p:txBody>
        </p:sp>
        <p:sp>
          <p:nvSpPr>
            <p:cNvPr id="28703" name="Text Box 3101"/>
            <p:cNvSpPr>
              <a:spLocks noChangeArrowheads="1"/>
            </p:cNvSpPr>
            <p:nvPr/>
          </p:nvSpPr>
          <p:spPr bwMode="auto">
            <a:xfrm>
              <a:off x="948" y="0"/>
              <a:ext cx="302"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000">
                  <a:latin typeface="Dotum" panose="020B0600000101010101" pitchFamily="34" charset="-127"/>
                  <a:ea typeface="Dotum" panose="020B0600000101010101" pitchFamily="34" charset="-127"/>
                  <a:sym typeface="Dotum" panose="020B0600000101010101" pitchFamily="34" charset="-127"/>
                </a:rPr>
                <a:t>02</a:t>
              </a:r>
              <a:endParaRPr lang="zh-CN" altLang="en-US"/>
            </a:p>
          </p:txBody>
        </p:sp>
        <p:sp>
          <p:nvSpPr>
            <p:cNvPr id="28704" name="Text Box 3102"/>
            <p:cNvSpPr>
              <a:spLocks noChangeArrowheads="1"/>
            </p:cNvSpPr>
            <p:nvPr/>
          </p:nvSpPr>
          <p:spPr bwMode="auto">
            <a:xfrm>
              <a:off x="1895" y="0"/>
              <a:ext cx="302"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000">
                  <a:latin typeface="Dotum" panose="020B0600000101010101" pitchFamily="34" charset="-127"/>
                  <a:ea typeface="Dotum" panose="020B0600000101010101" pitchFamily="34" charset="-127"/>
                  <a:sym typeface="Dotum" panose="020B0600000101010101" pitchFamily="34" charset="-127"/>
                </a:rPr>
                <a:t>03</a:t>
              </a:r>
              <a:endParaRPr lang="zh-CN" altLang="en-US"/>
            </a:p>
          </p:txBody>
        </p:sp>
        <p:sp>
          <p:nvSpPr>
            <p:cNvPr id="28705" name="Text Box 3103"/>
            <p:cNvSpPr>
              <a:spLocks noChangeArrowheads="1"/>
            </p:cNvSpPr>
            <p:nvPr/>
          </p:nvSpPr>
          <p:spPr bwMode="auto">
            <a:xfrm>
              <a:off x="2842" y="0"/>
              <a:ext cx="302"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000">
                  <a:latin typeface="Dotum" panose="020B0600000101010101" pitchFamily="34" charset="-127"/>
                  <a:ea typeface="Dotum" panose="020B0600000101010101" pitchFamily="34" charset="-127"/>
                  <a:sym typeface="Dotum" panose="020B0600000101010101" pitchFamily="34" charset="-127"/>
                </a:rPr>
                <a:t>04</a:t>
              </a:r>
              <a:endParaRPr lang="zh-CN" altLang="en-US"/>
            </a:p>
          </p:txBody>
        </p:sp>
        <p:sp>
          <p:nvSpPr>
            <p:cNvPr id="28706" name="Line 3105"/>
            <p:cNvSpPr>
              <a:spLocks noChangeShapeType="1"/>
            </p:cNvSpPr>
            <p:nvPr/>
          </p:nvSpPr>
          <p:spPr bwMode="auto">
            <a:xfrm>
              <a:off x="285" y="125"/>
              <a:ext cx="681" cy="1"/>
            </a:xfrm>
            <a:prstGeom prst="line">
              <a:avLst/>
            </a:prstGeom>
            <a:noFill/>
            <a:ln w="19050" cap="rnd">
              <a:solidFill>
                <a:srgbClr val="333333"/>
              </a:solidFill>
              <a:prstDash val="sysDot"/>
              <a:bevel/>
              <a:tailEnd type="stealth" w="med" len="med"/>
            </a:ln>
            <a:extLst>
              <a:ext uri="{909E8E84-426E-40DD-AFC4-6F175D3DCCD1}">
                <a14:hiddenFill xmlns:a14="http://schemas.microsoft.com/office/drawing/2010/main">
                  <a:noFill/>
                </a14:hiddenFill>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8707" name="Line 3106"/>
            <p:cNvSpPr>
              <a:spLocks noChangeShapeType="1"/>
            </p:cNvSpPr>
            <p:nvPr/>
          </p:nvSpPr>
          <p:spPr bwMode="auto">
            <a:xfrm>
              <a:off x="1232" y="125"/>
              <a:ext cx="681" cy="1"/>
            </a:xfrm>
            <a:prstGeom prst="line">
              <a:avLst/>
            </a:prstGeom>
            <a:noFill/>
            <a:ln w="19050" cap="rnd">
              <a:solidFill>
                <a:srgbClr val="333333"/>
              </a:solidFill>
              <a:prstDash val="sysDot"/>
              <a:bevel/>
              <a:tailEnd type="stealth" w="med" len="med"/>
            </a:ln>
            <a:extLst>
              <a:ext uri="{909E8E84-426E-40DD-AFC4-6F175D3DCCD1}">
                <a14:hiddenFill xmlns:a14="http://schemas.microsoft.com/office/drawing/2010/main">
                  <a:noFill/>
                </a14:hiddenFill>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8708" name="Line 3107"/>
            <p:cNvSpPr>
              <a:spLocks noChangeShapeType="1"/>
            </p:cNvSpPr>
            <p:nvPr/>
          </p:nvSpPr>
          <p:spPr bwMode="auto">
            <a:xfrm>
              <a:off x="2179" y="125"/>
              <a:ext cx="681" cy="1"/>
            </a:xfrm>
            <a:prstGeom prst="line">
              <a:avLst/>
            </a:prstGeom>
            <a:noFill/>
            <a:ln w="19050" cap="rnd">
              <a:solidFill>
                <a:srgbClr val="333333"/>
              </a:solidFill>
              <a:prstDash val="sysDot"/>
              <a:bevel/>
              <a:tailEnd type="stealth" w="med" len="med"/>
            </a:ln>
            <a:extLst>
              <a:ext uri="{909E8E84-426E-40DD-AFC4-6F175D3DCCD1}">
                <a14:hiddenFill xmlns:a14="http://schemas.microsoft.com/office/drawing/2010/main">
                  <a:noFill/>
                </a14:hiddenFill>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8709" name="Line 3108"/>
            <p:cNvSpPr>
              <a:spLocks noChangeShapeType="1"/>
            </p:cNvSpPr>
            <p:nvPr/>
          </p:nvSpPr>
          <p:spPr bwMode="auto">
            <a:xfrm>
              <a:off x="3126" y="125"/>
              <a:ext cx="907" cy="1"/>
            </a:xfrm>
            <a:prstGeom prst="line">
              <a:avLst/>
            </a:prstGeom>
            <a:noFill/>
            <a:ln w="19050" cap="rnd">
              <a:solidFill>
                <a:srgbClr val="333333"/>
              </a:solidFill>
              <a:prstDash val="sysDot"/>
              <a:bevel/>
              <a:tailEnd type="stealth" w="med" len="med"/>
            </a:ln>
            <a:extLst>
              <a:ext uri="{909E8E84-426E-40DD-AFC4-6F175D3DCCD1}">
                <a14:hiddenFill xmlns:a14="http://schemas.microsoft.com/office/drawing/2010/main">
                  <a:noFill/>
                </a14:hiddenFill>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grpSp>
      <p:sp>
        <p:nvSpPr>
          <p:cNvPr id="28710" name="Line 3061"/>
          <p:cNvSpPr>
            <a:spLocks noChangeShapeType="1"/>
          </p:cNvSpPr>
          <p:nvPr/>
        </p:nvSpPr>
        <p:spPr bwMode="auto">
          <a:xfrm>
            <a:off x="8642350" y="4076700"/>
            <a:ext cx="4763" cy="1779588"/>
          </a:xfrm>
          <a:prstGeom prst="line">
            <a:avLst/>
          </a:prstGeom>
          <a:noFill/>
          <a:ln w="9525" cap="rnd">
            <a:solidFill>
              <a:srgbClr val="808080"/>
            </a:solidFill>
            <a:prstDash val="sysDot"/>
            <a:bevel/>
          </a:ln>
          <a:extLst>
            <a:ext uri="{909E8E84-426E-40DD-AFC4-6F175D3DCCD1}">
              <a14:hiddenFill xmlns:a14="http://schemas.microsoft.com/office/drawing/2010/main">
                <a:noFill/>
              </a14:hiddenFill>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grpSp>
        <p:nvGrpSpPr>
          <p:cNvPr id="28711" name="组合 2"/>
          <p:cNvGrpSpPr/>
          <p:nvPr/>
        </p:nvGrpSpPr>
        <p:grpSpPr bwMode="auto">
          <a:xfrm>
            <a:off x="6007100" y="2517775"/>
            <a:ext cx="1511300" cy="1755775"/>
            <a:chOff x="0" y="0"/>
            <a:chExt cx="1511300" cy="1755775"/>
          </a:xfrm>
        </p:grpSpPr>
        <p:grpSp>
          <p:nvGrpSpPr>
            <p:cNvPr id="28712" name="Group 3074"/>
            <p:cNvGrpSpPr/>
            <p:nvPr/>
          </p:nvGrpSpPr>
          <p:grpSpPr bwMode="auto">
            <a:xfrm>
              <a:off x="0" y="0"/>
              <a:ext cx="1511300" cy="1755775"/>
              <a:chOff x="0" y="0"/>
              <a:chExt cx="952" cy="1106"/>
            </a:xfrm>
          </p:grpSpPr>
          <p:sp>
            <p:nvSpPr>
              <p:cNvPr id="28713" name="Oval 3050"/>
              <p:cNvSpPr>
                <a:spLocks noChangeArrowheads="1"/>
              </p:cNvSpPr>
              <p:nvPr/>
            </p:nvSpPr>
            <p:spPr bwMode="auto">
              <a:xfrm rot="-2771362">
                <a:off x="0" y="0"/>
                <a:ext cx="952" cy="952"/>
              </a:xfrm>
              <a:prstGeom prst="ellipse">
                <a:avLst/>
              </a:prstGeom>
              <a:solidFill>
                <a:srgbClr val="FFC000"/>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zh-CN">
                  <a:solidFill>
                    <a:srgbClr val="000000"/>
                  </a:solidFill>
                  <a:latin typeface="Calibri" panose="020F0502020204030204" pitchFamily="34" charset="0"/>
                  <a:sym typeface="宋体" panose="02010600030101010101" pitchFamily="2" charset="-122"/>
                </a:endParaRPr>
              </a:p>
            </p:txBody>
          </p:sp>
          <p:grpSp>
            <p:nvGrpSpPr>
              <p:cNvPr id="28714" name="Group 3064"/>
              <p:cNvGrpSpPr/>
              <p:nvPr/>
            </p:nvGrpSpPr>
            <p:grpSpPr bwMode="auto">
              <a:xfrm>
                <a:off x="274" y="979"/>
                <a:ext cx="403" cy="127"/>
                <a:chOff x="0" y="0"/>
                <a:chExt cx="576" cy="181"/>
              </a:xfrm>
            </p:grpSpPr>
            <p:sp>
              <p:nvSpPr>
                <p:cNvPr id="28715" name="Oval 3065"/>
                <p:cNvSpPr>
                  <a:spLocks noChangeArrowheads="1"/>
                </p:cNvSpPr>
                <p:nvPr/>
              </p:nvSpPr>
              <p:spPr bwMode="auto">
                <a:xfrm>
                  <a:off x="0" y="0"/>
                  <a:ext cx="576" cy="181"/>
                </a:xfrm>
                <a:prstGeom prst="ellipse">
                  <a:avLst/>
                </a:prstGeom>
                <a:solidFill>
                  <a:srgbClr val="EEECE1">
                    <a:alpha val="64999"/>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8716" name="Oval 3066"/>
                <p:cNvSpPr>
                  <a:spLocks noChangeArrowheads="1"/>
                </p:cNvSpPr>
                <p:nvPr/>
              </p:nvSpPr>
              <p:spPr bwMode="auto">
                <a:xfrm>
                  <a:off x="105" y="33"/>
                  <a:ext cx="366" cy="115"/>
                </a:xfrm>
                <a:prstGeom prst="ellipse">
                  <a:avLst/>
                </a:prstGeom>
                <a:solidFill>
                  <a:srgbClr val="EEECE1">
                    <a:alpha val="64999"/>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zh-CN">
                    <a:solidFill>
                      <a:srgbClr val="000000"/>
                    </a:solidFill>
                    <a:latin typeface="Calibri" panose="020F0502020204030204" pitchFamily="34" charset="0"/>
                    <a:sym typeface="宋体" panose="02010600030101010101" pitchFamily="2" charset="-122"/>
                  </a:endParaRPr>
                </a:p>
              </p:txBody>
            </p:sp>
          </p:grpSp>
        </p:grpSp>
        <p:sp>
          <p:nvSpPr>
            <p:cNvPr id="28717" name="Rectangle 3078"/>
            <p:cNvSpPr>
              <a:spLocks noChangeArrowheads="1"/>
            </p:cNvSpPr>
            <p:nvPr/>
          </p:nvSpPr>
          <p:spPr bwMode="auto">
            <a:xfrm>
              <a:off x="196850" y="82550"/>
              <a:ext cx="69532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r>
                <a:rPr lang="en-US" sz="1200" b="1">
                  <a:solidFill>
                    <a:schemeClr val="bg1"/>
                  </a:solidFill>
                  <a:latin typeface="Dotum" panose="020B0600000101010101" pitchFamily="34" charset="-127"/>
                  <a:ea typeface="Dotum" panose="020B0600000101010101" pitchFamily="34" charset="-127"/>
                  <a:sym typeface="Arial" panose="020B0604020202020204" pitchFamily="34" charset="0"/>
                </a:rPr>
                <a:t>section</a:t>
              </a:r>
              <a:endParaRPr lang="zh-CN" altLang="en-US"/>
            </a:p>
          </p:txBody>
        </p:sp>
        <p:sp>
          <p:nvSpPr>
            <p:cNvPr id="28718" name="Text Box 3096"/>
            <p:cNvSpPr>
              <a:spLocks noChangeArrowheads="1"/>
            </p:cNvSpPr>
            <p:nvPr/>
          </p:nvSpPr>
          <p:spPr bwMode="auto">
            <a:xfrm>
              <a:off x="501650" y="387350"/>
              <a:ext cx="500062"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a:t>
              </a:r>
              <a:endParaRPr lang="zh-CN" altLang="en-US"/>
            </a:p>
          </p:txBody>
        </p:sp>
      </p:grpSp>
      <p:grpSp>
        <p:nvGrpSpPr>
          <p:cNvPr id="28719" name="组合 3"/>
          <p:cNvGrpSpPr/>
          <p:nvPr/>
        </p:nvGrpSpPr>
        <p:grpSpPr bwMode="auto">
          <a:xfrm>
            <a:off x="7704138" y="1941513"/>
            <a:ext cx="1511300" cy="1755775"/>
            <a:chOff x="0" y="0"/>
            <a:chExt cx="1511300" cy="1755775"/>
          </a:xfrm>
        </p:grpSpPr>
        <p:grpSp>
          <p:nvGrpSpPr>
            <p:cNvPr id="28720" name="Group 3075"/>
            <p:cNvGrpSpPr/>
            <p:nvPr/>
          </p:nvGrpSpPr>
          <p:grpSpPr bwMode="auto">
            <a:xfrm>
              <a:off x="0" y="0"/>
              <a:ext cx="1511300" cy="1755775"/>
              <a:chOff x="0" y="0"/>
              <a:chExt cx="952" cy="1106"/>
            </a:xfrm>
          </p:grpSpPr>
          <p:sp>
            <p:nvSpPr>
              <p:cNvPr id="28721" name="Oval 3043"/>
              <p:cNvSpPr>
                <a:spLocks noChangeArrowheads="1"/>
              </p:cNvSpPr>
              <p:nvPr/>
            </p:nvSpPr>
            <p:spPr bwMode="auto">
              <a:xfrm rot="-2771362">
                <a:off x="0" y="0"/>
                <a:ext cx="952" cy="952"/>
              </a:xfrm>
              <a:prstGeom prst="ellipse">
                <a:avLst/>
              </a:pr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zh-CN">
                  <a:solidFill>
                    <a:srgbClr val="000000"/>
                  </a:solidFill>
                  <a:latin typeface="Calibri" panose="020F0502020204030204" pitchFamily="34" charset="0"/>
                  <a:sym typeface="宋体" panose="02010600030101010101" pitchFamily="2" charset="-122"/>
                </a:endParaRPr>
              </a:p>
            </p:txBody>
          </p:sp>
          <p:grpSp>
            <p:nvGrpSpPr>
              <p:cNvPr id="28722" name="Group 3067"/>
              <p:cNvGrpSpPr/>
              <p:nvPr/>
            </p:nvGrpSpPr>
            <p:grpSpPr bwMode="auto">
              <a:xfrm>
                <a:off x="274" y="979"/>
                <a:ext cx="403" cy="127"/>
                <a:chOff x="0" y="0"/>
                <a:chExt cx="576" cy="181"/>
              </a:xfrm>
            </p:grpSpPr>
            <p:sp>
              <p:nvSpPr>
                <p:cNvPr id="28723" name="Oval 3068"/>
                <p:cNvSpPr>
                  <a:spLocks noChangeArrowheads="1"/>
                </p:cNvSpPr>
                <p:nvPr/>
              </p:nvSpPr>
              <p:spPr bwMode="auto">
                <a:xfrm>
                  <a:off x="0" y="0"/>
                  <a:ext cx="576" cy="181"/>
                </a:xfrm>
                <a:prstGeom prst="ellipse">
                  <a:avLst/>
                </a:prstGeom>
                <a:solidFill>
                  <a:srgbClr val="EEECE1">
                    <a:alpha val="64999"/>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8724" name="Oval 3069"/>
                <p:cNvSpPr>
                  <a:spLocks noChangeArrowheads="1"/>
                </p:cNvSpPr>
                <p:nvPr/>
              </p:nvSpPr>
              <p:spPr bwMode="auto">
                <a:xfrm>
                  <a:off x="105" y="33"/>
                  <a:ext cx="366" cy="115"/>
                </a:xfrm>
                <a:prstGeom prst="ellipse">
                  <a:avLst/>
                </a:prstGeom>
                <a:solidFill>
                  <a:srgbClr val="EEECE1">
                    <a:alpha val="64999"/>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zh-CN">
                    <a:solidFill>
                      <a:srgbClr val="000000"/>
                    </a:solidFill>
                    <a:latin typeface="Calibri" panose="020F0502020204030204" pitchFamily="34" charset="0"/>
                    <a:sym typeface="宋体" panose="02010600030101010101" pitchFamily="2" charset="-122"/>
                  </a:endParaRPr>
                </a:p>
              </p:txBody>
            </p:sp>
          </p:grpSp>
        </p:grpSp>
        <p:sp>
          <p:nvSpPr>
            <p:cNvPr id="28725" name="Rectangle 3080"/>
            <p:cNvSpPr>
              <a:spLocks noChangeArrowheads="1"/>
            </p:cNvSpPr>
            <p:nvPr/>
          </p:nvSpPr>
          <p:spPr bwMode="auto">
            <a:xfrm>
              <a:off x="261938" y="41275"/>
              <a:ext cx="693737"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r>
                <a:rPr lang="en-US" sz="1200" b="1">
                  <a:solidFill>
                    <a:schemeClr val="bg1"/>
                  </a:solidFill>
                  <a:latin typeface="Dotum" panose="020B0600000101010101" pitchFamily="34" charset="-127"/>
                  <a:ea typeface="Dotum" panose="020B0600000101010101" pitchFamily="34" charset="-127"/>
                  <a:sym typeface="Arial" panose="020B0604020202020204" pitchFamily="34" charset="0"/>
                </a:rPr>
                <a:t>section</a:t>
              </a:r>
              <a:endParaRPr lang="zh-CN" altLang="en-US"/>
            </a:p>
          </p:txBody>
        </p:sp>
        <p:sp>
          <p:nvSpPr>
            <p:cNvPr id="28726" name="Text Box 3096"/>
            <p:cNvSpPr>
              <a:spLocks noChangeArrowheads="1"/>
            </p:cNvSpPr>
            <p:nvPr/>
          </p:nvSpPr>
          <p:spPr bwMode="auto">
            <a:xfrm>
              <a:off x="506413" y="393700"/>
              <a:ext cx="50006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3</a:t>
              </a:r>
              <a:endParaRPr lang="zh-CN" altLang="en-US"/>
            </a:p>
          </p:txBody>
        </p:sp>
      </p:grpSp>
      <p:grpSp>
        <p:nvGrpSpPr>
          <p:cNvPr id="28727" name="组合 70"/>
          <p:cNvGrpSpPr/>
          <p:nvPr/>
        </p:nvGrpSpPr>
        <p:grpSpPr bwMode="auto">
          <a:xfrm>
            <a:off x="9401175" y="1268413"/>
            <a:ext cx="1511300" cy="1760537"/>
            <a:chOff x="0" y="0"/>
            <a:chExt cx="1511300" cy="1760537"/>
          </a:xfrm>
        </p:grpSpPr>
        <p:grpSp>
          <p:nvGrpSpPr>
            <p:cNvPr id="28728" name="Group 3076"/>
            <p:cNvGrpSpPr/>
            <p:nvPr/>
          </p:nvGrpSpPr>
          <p:grpSpPr bwMode="auto">
            <a:xfrm>
              <a:off x="0" y="0"/>
              <a:ext cx="1511300" cy="1760537"/>
              <a:chOff x="0" y="0"/>
              <a:chExt cx="952" cy="1109"/>
            </a:xfrm>
          </p:grpSpPr>
          <p:sp>
            <p:nvSpPr>
              <p:cNvPr id="28729" name="Oval 3035"/>
              <p:cNvSpPr>
                <a:spLocks noChangeArrowheads="1"/>
              </p:cNvSpPr>
              <p:nvPr/>
            </p:nvSpPr>
            <p:spPr bwMode="auto">
              <a:xfrm rot="-2771362">
                <a:off x="0" y="0"/>
                <a:ext cx="952" cy="952"/>
              </a:xfrm>
              <a:prstGeom prst="ellipse">
                <a:avLst/>
              </a:prstGeom>
              <a:solidFill>
                <a:srgbClr val="0066CC"/>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zh-CN">
                  <a:solidFill>
                    <a:srgbClr val="000000"/>
                  </a:solidFill>
                  <a:latin typeface="Calibri" panose="020F0502020204030204" pitchFamily="34" charset="0"/>
                  <a:sym typeface="宋体" panose="02010600030101010101" pitchFamily="2" charset="-122"/>
                </a:endParaRPr>
              </a:p>
            </p:txBody>
          </p:sp>
          <p:grpSp>
            <p:nvGrpSpPr>
              <p:cNvPr id="28730" name="Group 3070"/>
              <p:cNvGrpSpPr/>
              <p:nvPr/>
            </p:nvGrpSpPr>
            <p:grpSpPr bwMode="auto">
              <a:xfrm>
                <a:off x="274" y="982"/>
                <a:ext cx="403" cy="127"/>
                <a:chOff x="0" y="0"/>
                <a:chExt cx="576" cy="181"/>
              </a:xfrm>
            </p:grpSpPr>
            <p:sp>
              <p:nvSpPr>
                <p:cNvPr id="28731" name="Oval 3071"/>
                <p:cNvSpPr>
                  <a:spLocks noChangeArrowheads="1"/>
                </p:cNvSpPr>
                <p:nvPr/>
              </p:nvSpPr>
              <p:spPr bwMode="auto">
                <a:xfrm>
                  <a:off x="0" y="0"/>
                  <a:ext cx="576" cy="181"/>
                </a:xfrm>
                <a:prstGeom prst="ellipse">
                  <a:avLst/>
                </a:prstGeom>
                <a:solidFill>
                  <a:srgbClr val="EEECE1">
                    <a:alpha val="64999"/>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8732" name="Oval 3072"/>
                <p:cNvSpPr>
                  <a:spLocks noChangeArrowheads="1"/>
                </p:cNvSpPr>
                <p:nvPr/>
              </p:nvSpPr>
              <p:spPr bwMode="auto">
                <a:xfrm>
                  <a:off x="105" y="33"/>
                  <a:ext cx="366" cy="115"/>
                </a:xfrm>
                <a:prstGeom prst="ellipse">
                  <a:avLst/>
                </a:prstGeom>
                <a:solidFill>
                  <a:srgbClr val="EEECE1">
                    <a:alpha val="64999"/>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zh-CN">
                    <a:solidFill>
                      <a:srgbClr val="000000"/>
                    </a:solidFill>
                    <a:latin typeface="Calibri" panose="020F0502020204030204" pitchFamily="34" charset="0"/>
                    <a:sym typeface="宋体" panose="02010600030101010101" pitchFamily="2" charset="-122"/>
                  </a:endParaRPr>
                </a:p>
              </p:txBody>
            </p:sp>
          </p:grpSp>
        </p:grpSp>
        <p:sp>
          <p:nvSpPr>
            <p:cNvPr id="28733" name="Rectangle 3081"/>
            <p:cNvSpPr>
              <a:spLocks noChangeArrowheads="1"/>
            </p:cNvSpPr>
            <p:nvPr/>
          </p:nvSpPr>
          <p:spPr bwMode="auto">
            <a:xfrm>
              <a:off x="317500" y="19050"/>
              <a:ext cx="693737"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r>
                <a:rPr lang="en-US" sz="1200" b="1">
                  <a:solidFill>
                    <a:schemeClr val="bg1"/>
                  </a:solidFill>
                  <a:latin typeface="Dotum" panose="020B0600000101010101" pitchFamily="34" charset="-127"/>
                  <a:ea typeface="Dotum" panose="020B0600000101010101" pitchFamily="34" charset="-127"/>
                  <a:sym typeface="Arial" panose="020B0604020202020204" pitchFamily="34" charset="0"/>
                </a:rPr>
                <a:t>section</a:t>
              </a:r>
              <a:endParaRPr lang="zh-CN" altLang="en-US"/>
            </a:p>
          </p:txBody>
        </p:sp>
        <p:sp>
          <p:nvSpPr>
            <p:cNvPr id="28734" name="Text Box 3096"/>
            <p:cNvSpPr>
              <a:spLocks noChangeArrowheads="1"/>
            </p:cNvSpPr>
            <p:nvPr/>
          </p:nvSpPr>
          <p:spPr bwMode="auto">
            <a:xfrm>
              <a:off x="482600" y="403225"/>
              <a:ext cx="50006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4</a:t>
              </a:r>
              <a:endParaRPr lang="zh-CN" altLang="en-US"/>
            </a:p>
          </p:txBody>
        </p:sp>
      </p:grpSp>
      <p:sp>
        <p:nvSpPr>
          <p:cNvPr id="28735" name="TextBox 1"/>
          <p:cNvSpPr>
            <a:spLocks noChangeArrowheads="1"/>
          </p:cNvSpPr>
          <p:nvPr/>
        </p:nvSpPr>
        <p:spPr bwMode="auto">
          <a:xfrm>
            <a:off x="4370388" y="5237163"/>
            <a:ext cx="12652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latin typeface="微软雅黑" panose="020B0503020204020204" pitchFamily="34" charset="-122"/>
                <a:ea typeface="微软雅黑" panose="020B0503020204020204" pitchFamily="34" charset="-122"/>
                <a:sym typeface="微软雅黑" panose="020B0503020204020204" pitchFamily="34" charset="-122"/>
              </a:rPr>
              <a:t>人事管理</a:t>
            </a:r>
            <a:endParaRPr lang="zh-CN" altLang="en-US" b="1">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736" name="TextBox 79"/>
          <p:cNvSpPr>
            <a:spLocks noChangeArrowheads="1"/>
          </p:cNvSpPr>
          <p:nvPr/>
        </p:nvSpPr>
        <p:spPr bwMode="auto">
          <a:xfrm>
            <a:off x="5618163" y="4973638"/>
            <a:ext cx="160655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b="1">
                <a:latin typeface="微软雅黑" panose="020B0503020204020204" pitchFamily="34" charset="-122"/>
                <a:ea typeface="微软雅黑" panose="020B0503020204020204" pitchFamily="34" charset="-122"/>
                <a:sym typeface="微软雅黑" panose="020B0503020204020204" pitchFamily="34" charset="-122"/>
              </a:rPr>
              <a:t>人力资源</a:t>
            </a:r>
            <a:endParaRPr lang="en-US" b="1">
              <a:latin typeface="微软雅黑" panose="020B0503020204020204" pitchFamily="34" charset="-122"/>
              <a:ea typeface="微软雅黑" panose="020B0503020204020204" pitchFamily="34" charset="-122"/>
              <a:sym typeface="微软雅黑" panose="020B0503020204020204" pitchFamily="34" charset="-122"/>
            </a:endParaRPr>
          </a:p>
          <a:p>
            <a:pPr algn="ctr"/>
            <a:r>
              <a:rPr lang="zh-CN" altLang="en-US" b="1">
                <a:latin typeface="微软雅黑" panose="020B0503020204020204" pitchFamily="34" charset="-122"/>
                <a:ea typeface="微软雅黑" panose="020B0503020204020204" pitchFamily="34" charset="-122"/>
                <a:sym typeface="微软雅黑" panose="020B0503020204020204" pitchFamily="34" charset="-122"/>
              </a:rPr>
              <a:t>管理</a:t>
            </a:r>
            <a:endParaRPr lang="zh-CN" altLang="en-US"/>
          </a:p>
        </p:txBody>
      </p:sp>
      <p:sp>
        <p:nvSpPr>
          <p:cNvPr id="28737" name="TextBox 80"/>
          <p:cNvSpPr>
            <a:spLocks noChangeArrowheads="1"/>
          </p:cNvSpPr>
          <p:nvPr/>
        </p:nvSpPr>
        <p:spPr bwMode="auto">
          <a:xfrm>
            <a:off x="7119938" y="4684713"/>
            <a:ext cx="1608137"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b="1">
                <a:latin typeface="微软雅黑" panose="020B0503020204020204" pitchFamily="34" charset="-122"/>
                <a:ea typeface="微软雅黑" panose="020B0503020204020204" pitchFamily="34" charset="-122"/>
                <a:sym typeface="微软雅黑" panose="020B0503020204020204" pitchFamily="34" charset="-122"/>
              </a:rPr>
              <a:t>战略人力</a:t>
            </a:r>
            <a:endParaRPr lang="en-US" b="1">
              <a:latin typeface="微软雅黑" panose="020B0503020204020204" pitchFamily="34" charset="-122"/>
              <a:ea typeface="微软雅黑" panose="020B0503020204020204" pitchFamily="34" charset="-122"/>
              <a:sym typeface="微软雅黑" panose="020B0503020204020204" pitchFamily="34" charset="-122"/>
            </a:endParaRPr>
          </a:p>
          <a:p>
            <a:pPr algn="ctr"/>
            <a:r>
              <a:rPr lang="zh-CN" altLang="en-US" b="1">
                <a:latin typeface="微软雅黑" panose="020B0503020204020204" pitchFamily="34" charset="-122"/>
                <a:ea typeface="微软雅黑" panose="020B0503020204020204" pitchFamily="34" charset="-122"/>
                <a:sym typeface="微软雅黑" panose="020B0503020204020204" pitchFamily="34" charset="-122"/>
              </a:rPr>
              <a:t>资源管理</a:t>
            </a:r>
            <a:endParaRPr lang="zh-CN" altLang="en-US"/>
          </a:p>
        </p:txBody>
      </p:sp>
      <p:sp>
        <p:nvSpPr>
          <p:cNvPr id="28738" name="TextBox 81"/>
          <p:cNvSpPr>
            <a:spLocks noChangeArrowheads="1"/>
          </p:cNvSpPr>
          <p:nvPr/>
        </p:nvSpPr>
        <p:spPr bwMode="auto">
          <a:xfrm>
            <a:off x="8807450" y="4406900"/>
            <a:ext cx="16065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b="1">
                <a:latin typeface="微软雅黑" panose="020B0503020204020204" pitchFamily="34" charset="-122"/>
                <a:ea typeface="微软雅黑" panose="020B0503020204020204" pitchFamily="34" charset="-122"/>
                <a:sym typeface="微软雅黑" panose="020B0503020204020204" pitchFamily="34" charset="-122"/>
              </a:rPr>
              <a:t>人才管理</a:t>
            </a:r>
            <a:endParaRPr lang="zh-CN" altLang="en-US"/>
          </a:p>
        </p:txBody>
      </p:sp>
      <p:sp>
        <p:nvSpPr>
          <p:cNvPr id="28739" name="TextBox 3"/>
          <p:cNvSpPr>
            <a:spLocks noChangeArrowheads="1"/>
          </p:cNvSpPr>
          <p:nvPr/>
        </p:nvSpPr>
        <p:spPr bwMode="auto">
          <a:xfrm>
            <a:off x="2236788" y="1268413"/>
            <a:ext cx="5154612" cy="728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57200">
              <a:lnSpc>
                <a:spcPct val="129000"/>
              </a:lnSpc>
              <a:spcAft>
                <a:spcPts val="600"/>
              </a:spcAft>
            </a:pP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由于众所周知的原因，中国企业的人力资源管理还处于“小学阶段”。中国的人力资源还有很长的路要走。</a:t>
            </a:r>
            <a:endParaRPr lang="zh-CN" altLang="en-US"/>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8711"/>
                                        </p:tgtEl>
                                        <p:attrNameLst>
                                          <p:attrName>style.visibility</p:attrName>
                                        </p:attrNameLst>
                                      </p:cBhvr>
                                      <p:to>
                                        <p:strVal val="visible"/>
                                      </p:to>
                                    </p:set>
                                    <p:anim calcmode="lin" valueType="num">
                                      <p:cBhvr>
                                        <p:cTn id="7" dur="400" fill="hold"/>
                                        <p:tgtEl>
                                          <p:spTgt spid="28711"/>
                                        </p:tgtEl>
                                        <p:attrNameLst>
                                          <p:attrName>ppt_x</p:attrName>
                                        </p:attrNameLst>
                                      </p:cBhvr>
                                      <p:tavLst>
                                        <p:tav tm="0">
                                          <p:val>
                                            <p:strVal val="#ppt_x"/>
                                          </p:val>
                                        </p:tav>
                                        <p:tav tm="100000">
                                          <p:val>
                                            <p:strVal val="#ppt_x"/>
                                          </p:val>
                                        </p:tav>
                                      </p:tavLst>
                                    </p:anim>
                                    <p:anim calcmode="lin" valueType="num">
                                      <p:cBhvr>
                                        <p:cTn id="8" dur="400" fill="hold"/>
                                        <p:tgtEl>
                                          <p:spTgt spid="28711"/>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28719"/>
                                        </p:tgtEl>
                                        <p:attrNameLst>
                                          <p:attrName>style.visibility</p:attrName>
                                        </p:attrNameLst>
                                      </p:cBhvr>
                                      <p:to>
                                        <p:strVal val="visible"/>
                                      </p:to>
                                    </p:set>
                                    <p:anim calcmode="lin" valueType="num">
                                      <p:cBhvr>
                                        <p:cTn id="11" dur="400" fill="hold"/>
                                        <p:tgtEl>
                                          <p:spTgt spid="28719"/>
                                        </p:tgtEl>
                                        <p:attrNameLst>
                                          <p:attrName>ppt_x</p:attrName>
                                        </p:attrNameLst>
                                      </p:cBhvr>
                                      <p:tavLst>
                                        <p:tav tm="0">
                                          <p:val>
                                            <p:strVal val="#ppt_x"/>
                                          </p:val>
                                        </p:tav>
                                        <p:tav tm="100000">
                                          <p:val>
                                            <p:strVal val="#ppt_x"/>
                                          </p:val>
                                        </p:tav>
                                      </p:tavLst>
                                    </p:anim>
                                    <p:anim calcmode="lin" valueType="num">
                                      <p:cBhvr>
                                        <p:cTn id="12" dur="400" fill="hold"/>
                                        <p:tgtEl>
                                          <p:spTgt spid="28719"/>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28727"/>
                                        </p:tgtEl>
                                        <p:attrNameLst>
                                          <p:attrName>style.visibility</p:attrName>
                                        </p:attrNameLst>
                                      </p:cBhvr>
                                      <p:to>
                                        <p:strVal val="visible"/>
                                      </p:to>
                                    </p:set>
                                    <p:anim calcmode="lin" valueType="num">
                                      <p:cBhvr>
                                        <p:cTn id="15" dur="400" fill="hold"/>
                                        <p:tgtEl>
                                          <p:spTgt spid="28727"/>
                                        </p:tgtEl>
                                        <p:attrNameLst>
                                          <p:attrName>ppt_x</p:attrName>
                                        </p:attrNameLst>
                                      </p:cBhvr>
                                      <p:tavLst>
                                        <p:tav tm="0">
                                          <p:val>
                                            <p:strVal val="#ppt_x"/>
                                          </p:val>
                                        </p:tav>
                                        <p:tav tm="100000">
                                          <p:val>
                                            <p:strVal val="#ppt_x"/>
                                          </p:val>
                                        </p:tav>
                                      </p:tavLst>
                                    </p:anim>
                                    <p:anim calcmode="lin" valueType="num">
                                      <p:cBhvr>
                                        <p:cTn id="16" dur="400" fill="hold"/>
                                        <p:tgtEl>
                                          <p:spTgt spid="28727"/>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28693"/>
                                        </p:tgtEl>
                                        <p:attrNameLst>
                                          <p:attrName>style.visibility</p:attrName>
                                        </p:attrNameLst>
                                      </p:cBhvr>
                                      <p:to>
                                        <p:strVal val="visible"/>
                                      </p:to>
                                    </p:set>
                                    <p:anim calcmode="lin" valueType="num">
                                      <p:cBhvr>
                                        <p:cTn id="19" dur="400" fill="hold"/>
                                        <p:tgtEl>
                                          <p:spTgt spid="28693"/>
                                        </p:tgtEl>
                                        <p:attrNameLst>
                                          <p:attrName>ppt_x</p:attrName>
                                        </p:attrNameLst>
                                      </p:cBhvr>
                                      <p:tavLst>
                                        <p:tav tm="0">
                                          <p:val>
                                            <p:strVal val="#ppt_x"/>
                                          </p:val>
                                        </p:tav>
                                        <p:tav tm="100000">
                                          <p:val>
                                            <p:strVal val="#ppt_x"/>
                                          </p:val>
                                        </p:tav>
                                      </p:tavLst>
                                    </p:anim>
                                    <p:anim calcmode="lin" valueType="num">
                                      <p:cBhvr>
                                        <p:cTn id="20" dur="400" fill="hold"/>
                                        <p:tgtEl>
                                          <p:spTgt spid="2869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cstate="print"/>
          <a:srcRect/>
          <a:stretch>
            <a:fillRect/>
          </a:stretch>
        </a:blipFill>
        <a:effectLst/>
      </p:bgPr>
    </p:bg>
    <p:spTree>
      <p:nvGrpSpPr>
        <p:cNvPr id="1" name=""/>
        <p:cNvGrpSpPr/>
        <p:nvPr/>
      </p:nvGrpSpPr>
      <p:grpSpPr>
        <a:xfrm>
          <a:off x="0" y="0"/>
          <a:ext cx="0" cy="0"/>
          <a:chOff x="0" y="0"/>
          <a:chExt cx="0" cy="0"/>
        </a:xfrm>
      </p:grpSpPr>
      <p:sp>
        <p:nvSpPr>
          <p:cNvPr id="29698" name="TextBox 3"/>
          <p:cNvSpPr>
            <a:spLocks noChangeArrowheads="1"/>
          </p:cNvSpPr>
          <p:nvPr/>
        </p:nvSpPr>
        <p:spPr bwMode="auto">
          <a:xfrm>
            <a:off x="2281238" y="692150"/>
            <a:ext cx="33845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中国人力资源管理的四个阶段</a:t>
            </a:r>
            <a:endParaRPr lang="zh-CN" altLang="en-US"/>
          </a:p>
        </p:txBody>
      </p:sp>
      <p:sp>
        <p:nvSpPr>
          <p:cNvPr id="29699" name="矩形 24"/>
          <p:cNvSpPr>
            <a:spLocks noChangeArrowheads="1"/>
          </p:cNvSpPr>
          <p:nvPr/>
        </p:nvSpPr>
        <p:spPr bwMode="auto">
          <a:xfrm>
            <a:off x="1057275" y="565150"/>
            <a:ext cx="1079500"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50000"/>
              </a:lnSpc>
            </a:pPr>
            <a:r>
              <a:rPr lang="zh-CN" altLang="en-US" b="1">
                <a:solidFill>
                  <a:schemeClr val="bg1"/>
                </a:solidFill>
                <a:ea typeface="微软雅黑" panose="020B0503020204020204" pitchFamily="34" charset="-122"/>
                <a:sym typeface="Arial Unicode MS" pitchFamily="34" charset="-122"/>
              </a:rPr>
              <a:t>第三章</a:t>
            </a:r>
            <a:endParaRPr lang="zh-CN" altLang="en-US" b="1">
              <a:solidFill>
                <a:schemeClr val="bg1"/>
              </a:solidFill>
              <a:ea typeface="微软雅黑" panose="020B0503020204020204" pitchFamily="34" charset="-122"/>
              <a:sym typeface="Arial Unicode MS" pitchFamily="34" charset="-122"/>
            </a:endParaRPr>
          </a:p>
          <a:p>
            <a:pPr algn="ctr"/>
            <a:r>
              <a:rPr lang="zh-CN" altLang="en-US" sz="1400" b="1">
                <a:solidFill>
                  <a:schemeClr val="bg1"/>
                </a:solidFill>
                <a:ea typeface="微软雅黑" panose="020B0503020204020204" pitchFamily="34" charset="-122"/>
                <a:sym typeface="Arial Unicode MS" pitchFamily="34" charset="-122"/>
              </a:rPr>
              <a:t>正文</a:t>
            </a:r>
            <a:endParaRPr lang="zh-CN" altLang="en-US" sz="1400" b="1">
              <a:solidFill>
                <a:schemeClr val="bg1"/>
              </a:solidFill>
              <a:ea typeface="微软雅黑" panose="020B0503020204020204" pitchFamily="34" charset="-122"/>
              <a:sym typeface="Arial Unicode MS" pitchFamily="34" charset="-122"/>
            </a:endParaRPr>
          </a:p>
        </p:txBody>
      </p:sp>
      <p:sp>
        <p:nvSpPr>
          <p:cNvPr id="29700" name="Line 1557"/>
          <p:cNvSpPr>
            <a:spLocks noChangeShapeType="1"/>
          </p:cNvSpPr>
          <p:nvPr/>
        </p:nvSpPr>
        <p:spPr bwMode="auto">
          <a:xfrm>
            <a:off x="3279775" y="5929313"/>
            <a:ext cx="1588"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9701" name="Line 1558"/>
          <p:cNvSpPr>
            <a:spLocks noChangeShapeType="1"/>
          </p:cNvSpPr>
          <p:nvPr/>
        </p:nvSpPr>
        <p:spPr bwMode="auto">
          <a:xfrm>
            <a:off x="3279775" y="5929313"/>
            <a:ext cx="1588"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9702" name="Line 1561"/>
          <p:cNvSpPr>
            <a:spLocks noChangeShapeType="1"/>
          </p:cNvSpPr>
          <p:nvPr/>
        </p:nvSpPr>
        <p:spPr bwMode="auto">
          <a:xfrm>
            <a:off x="3067050" y="6091238"/>
            <a:ext cx="1588"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9703" name="Line 1562"/>
          <p:cNvSpPr>
            <a:spLocks noChangeShapeType="1"/>
          </p:cNvSpPr>
          <p:nvPr/>
        </p:nvSpPr>
        <p:spPr bwMode="auto">
          <a:xfrm>
            <a:off x="3067050" y="6091238"/>
            <a:ext cx="1588"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9704" name="Line 1574"/>
          <p:cNvSpPr>
            <a:spLocks noChangeShapeType="1"/>
          </p:cNvSpPr>
          <p:nvPr/>
        </p:nvSpPr>
        <p:spPr bwMode="auto">
          <a:xfrm>
            <a:off x="3054350" y="5945188"/>
            <a:ext cx="1588"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9705" name="Line 1575"/>
          <p:cNvSpPr>
            <a:spLocks noChangeShapeType="1"/>
          </p:cNvSpPr>
          <p:nvPr/>
        </p:nvSpPr>
        <p:spPr bwMode="auto">
          <a:xfrm>
            <a:off x="3054350" y="5945188"/>
            <a:ext cx="1588"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9706" name="AutoShape 3030"/>
          <p:cNvSpPr>
            <a:spLocks noChangeArrowheads="1"/>
          </p:cNvSpPr>
          <p:nvPr/>
        </p:nvSpPr>
        <p:spPr bwMode="auto">
          <a:xfrm>
            <a:off x="2235200" y="4608513"/>
            <a:ext cx="1800225" cy="1277937"/>
          </a:xfrm>
          <a:prstGeom prst="cube">
            <a:avLst>
              <a:gd name="adj" fmla="val 32713"/>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a:solidFill>
                <a:srgbClr val="000000"/>
              </a:solidFill>
              <a:latin typeface="Calibri" panose="020F0502020204030204" pitchFamily="34" charset="0"/>
              <a:sym typeface="宋体" panose="02010600030101010101" pitchFamily="2" charset="-122"/>
            </a:endParaRPr>
          </a:p>
        </p:txBody>
      </p:sp>
      <p:grpSp>
        <p:nvGrpSpPr>
          <p:cNvPr id="29707" name="Group 3073"/>
          <p:cNvGrpSpPr/>
          <p:nvPr/>
        </p:nvGrpSpPr>
        <p:grpSpPr bwMode="auto">
          <a:xfrm>
            <a:off x="2378075" y="3124200"/>
            <a:ext cx="1511300" cy="1755775"/>
            <a:chOff x="0" y="0"/>
            <a:chExt cx="952" cy="1106"/>
          </a:xfrm>
        </p:grpSpPr>
        <p:sp>
          <p:nvSpPr>
            <p:cNvPr id="29708" name="Oval 3055"/>
            <p:cNvSpPr>
              <a:spLocks noChangeArrowheads="1"/>
            </p:cNvSpPr>
            <p:nvPr/>
          </p:nvSpPr>
          <p:spPr bwMode="auto">
            <a:xfrm rot="-2771362">
              <a:off x="0" y="0"/>
              <a:ext cx="952" cy="952"/>
            </a:xfrm>
            <a:prstGeom prst="ellipse">
              <a:avLst/>
            </a:prstGeom>
            <a:solidFill>
              <a:srgbClr val="C00000"/>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zh-CN">
                <a:solidFill>
                  <a:srgbClr val="000000"/>
                </a:solidFill>
                <a:latin typeface="Calibri" panose="020F0502020204030204" pitchFamily="34" charset="0"/>
                <a:sym typeface="宋体" panose="02010600030101010101" pitchFamily="2" charset="-122"/>
              </a:endParaRPr>
            </a:p>
          </p:txBody>
        </p:sp>
        <p:grpSp>
          <p:nvGrpSpPr>
            <p:cNvPr id="29709" name="Group 3056"/>
            <p:cNvGrpSpPr/>
            <p:nvPr/>
          </p:nvGrpSpPr>
          <p:grpSpPr bwMode="auto">
            <a:xfrm>
              <a:off x="274" y="979"/>
              <a:ext cx="403" cy="127"/>
              <a:chOff x="0" y="0"/>
              <a:chExt cx="576" cy="181"/>
            </a:xfrm>
          </p:grpSpPr>
          <p:sp>
            <p:nvSpPr>
              <p:cNvPr id="29710" name="Oval 3057"/>
              <p:cNvSpPr>
                <a:spLocks noChangeArrowheads="1"/>
              </p:cNvSpPr>
              <p:nvPr/>
            </p:nvSpPr>
            <p:spPr bwMode="auto">
              <a:xfrm>
                <a:off x="0" y="0"/>
                <a:ext cx="576" cy="181"/>
              </a:xfrm>
              <a:prstGeom prst="ellipse">
                <a:avLst/>
              </a:prstGeom>
              <a:solidFill>
                <a:srgbClr val="EEECE1">
                  <a:alpha val="64999"/>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9711" name="Oval 3058"/>
              <p:cNvSpPr>
                <a:spLocks noChangeArrowheads="1"/>
              </p:cNvSpPr>
              <p:nvPr/>
            </p:nvSpPr>
            <p:spPr bwMode="auto">
              <a:xfrm>
                <a:off x="105" y="33"/>
                <a:ext cx="366" cy="115"/>
              </a:xfrm>
              <a:prstGeom prst="ellipse">
                <a:avLst/>
              </a:prstGeom>
              <a:solidFill>
                <a:srgbClr val="EEECE1">
                  <a:alpha val="64999"/>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zh-CN">
                  <a:solidFill>
                    <a:srgbClr val="000000"/>
                  </a:solidFill>
                  <a:latin typeface="Calibri" panose="020F0502020204030204" pitchFamily="34" charset="0"/>
                  <a:sym typeface="宋体" panose="02010600030101010101" pitchFamily="2" charset="-122"/>
                </a:endParaRPr>
              </a:p>
            </p:txBody>
          </p:sp>
        </p:grpSp>
      </p:grpSp>
      <p:sp>
        <p:nvSpPr>
          <p:cNvPr id="29712" name="Rectangle 3077"/>
          <p:cNvSpPr>
            <a:spLocks noChangeArrowheads="1"/>
          </p:cNvSpPr>
          <p:nvPr/>
        </p:nvSpPr>
        <p:spPr bwMode="auto">
          <a:xfrm>
            <a:off x="2536825" y="3249613"/>
            <a:ext cx="693738"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r>
              <a:rPr lang="en-US" sz="1200" b="1">
                <a:solidFill>
                  <a:schemeClr val="bg1"/>
                </a:solidFill>
                <a:latin typeface="Dotum" panose="020B0600000101010101" pitchFamily="34" charset="-127"/>
                <a:ea typeface="Dotum" panose="020B0600000101010101" pitchFamily="34" charset="-127"/>
                <a:sym typeface="Dotum" panose="020B0600000101010101" pitchFamily="34" charset="-127"/>
              </a:rPr>
              <a:t>section</a:t>
            </a:r>
            <a:endParaRPr lang="en-US" sz="1200" b="1">
              <a:solidFill>
                <a:schemeClr val="bg1"/>
              </a:solidFill>
              <a:latin typeface="Dotum" panose="020B0600000101010101" pitchFamily="34" charset="-127"/>
              <a:ea typeface="Dotum" panose="020B0600000101010101" pitchFamily="34" charset="-127"/>
              <a:sym typeface="Dotum" panose="020B0600000101010101" pitchFamily="34" charset="-127"/>
            </a:endParaRPr>
          </a:p>
        </p:txBody>
      </p:sp>
      <p:sp>
        <p:nvSpPr>
          <p:cNvPr id="29713" name="Text Box 3096"/>
          <p:cNvSpPr>
            <a:spLocks noChangeArrowheads="1"/>
          </p:cNvSpPr>
          <p:nvPr/>
        </p:nvSpPr>
        <p:spPr bwMode="auto">
          <a:xfrm>
            <a:off x="2876550" y="3554413"/>
            <a:ext cx="5016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endParaRPr lang="zh-CN" altLang="en-US"/>
          </a:p>
        </p:txBody>
      </p:sp>
      <p:sp>
        <p:nvSpPr>
          <p:cNvPr id="29714" name="TextBox 25"/>
          <p:cNvSpPr>
            <a:spLocks noChangeArrowheads="1"/>
          </p:cNvSpPr>
          <p:nvPr/>
        </p:nvSpPr>
        <p:spPr bwMode="auto">
          <a:xfrm>
            <a:off x="2374900" y="5257800"/>
            <a:ext cx="12652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latin typeface="微软雅黑" panose="020B0503020204020204" pitchFamily="34" charset="-122"/>
                <a:ea typeface="微软雅黑" panose="020B0503020204020204" pitchFamily="34" charset="-122"/>
                <a:sym typeface="微软雅黑" panose="020B0503020204020204" pitchFamily="34" charset="-122"/>
              </a:rPr>
              <a:t>人事管理</a:t>
            </a:r>
            <a:endParaRPr lang="zh-CN" altLang="en-US" b="1">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9715" name="图片 4"/>
          <p:cNvPicPr>
            <a:picLocks noChangeAspect="1" noChangeArrowheads="1"/>
          </p:cNvPicPr>
          <p:nvPr/>
        </p:nvPicPr>
        <p:blipFill>
          <a:blip r:embed="rId2" cstate="print">
            <a:extLst>
              <a:ext uri="{28A0092B-C50C-407E-A947-70E740481C1C}">
                <a14:useLocalDpi xmlns:a14="http://schemas.microsoft.com/office/drawing/2010/main" val="0"/>
              </a:ext>
            </a:extLst>
          </a:blip>
          <a:srcRect l="12349" r="12349"/>
          <a:stretch>
            <a:fillRect/>
          </a:stretch>
        </p:blipFill>
        <p:spPr bwMode="auto">
          <a:xfrm>
            <a:off x="7969250" y="844550"/>
            <a:ext cx="3825875" cy="5100638"/>
          </a:xfrm>
          <a:prstGeom prst="rect">
            <a:avLst/>
          </a:prstGeom>
          <a:noFill/>
          <a:ln w="19050">
            <a:solidFill>
              <a:schemeClr val="bg1"/>
            </a:solidFill>
            <a:bevel/>
          </a:ln>
          <a:extLst>
            <a:ext uri="{909E8E84-426E-40DD-AFC4-6F175D3DCCD1}">
              <a14:hiddenFill xmlns:a14="http://schemas.microsoft.com/office/drawing/2010/main">
                <a:solidFill>
                  <a:srgbClr val="FFFFFF"/>
                </a:solidFill>
              </a14:hiddenFill>
            </a:ext>
          </a:extLst>
        </p:spPr>
      </p:pic>
      <p:sp>
        <p:nvSpPr>
          <p:cNvPr id="29716" name="TextBox 2"/>
          <p:cNvSpPr>
            <a:spLocks noChangeArrowheads="1"/>
          </p:cNvSpPr>
          <p:nvPr/>
        </p:nvSpPr>
        <p:spPr bwMode="auto">
          <a:xfrm>
            <a:off x="4203700" y="4873625"/>
            <a:ext cx="3714750" cy="1044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57200">
              <a:lnSpc>
                <a:spcPct val="129000"/>
              </a:lnSpc>
              <a:spcAft>
                <a:spcPts val="600"/>
              </a:spcAft>
            </a:pP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人事部门是一个不折不扣的事务性部门，</a:t>
            </a:r>
            <a:r>
              <a:rPr 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HR</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充其量是一个高级办事员，并无人力资源专业化的要求。</a:t>
            </a:r>
            <a:endParaRPr lang="zh-CN" altLang="en-US" sz="1600" b="1">
              <a:solidFill>
                <a:srgbClr val="E36C0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717" name="TextBox 3"/>
          <p:cNvSpPr>
            <a:spLocks noChangeArrowheads="1"/>
          </p:cNvSpPr>
          <p:nvPr/>
        </p:nvSpPr>
        <p:spPr bwMode="auto">
          <a:xfrm>
            <a:off x="4203700" y="3005138"/>
            <a:ext cx="3714750" cy="168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57200">
              <a:lnSpc>
                <a:spcPct val="129000"/>
              </a:lnSpc>
              <a:spcAft>
                <a:spcPts val="600"/>
              </a:spcAft>
            </a:pP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九十年代以前，“人”被看作档案来管理；人事部门仅是一个“办手续”的部门，是个琐碎次要的部门；工作内容包括日常考勤、工资发放、办理离职、退休、离休等。</a:t>
            </a:r>
            <a:endParaRPr lang="zh-CN" altLang="en-US"/>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29717"/>
                                        </p:tgtEl>
                                        <p:attrNameLst>
                                          <p:attrName>style.visibility</p:attrName>
                                        </p:attrNameLst>
                                      </p:cBhvr>
                                      <p:to>
                                        <p:strVal val="visible"/>
                                      </p:to>
                                    </p:set>
                                    <p:animScale>
                                      <p:cBhvr>
                                        <p:cTn id="7" dur="1000" decel="50000" fill="hold">
                                          <p:stCondLst>
                                            <p:cond delay="0"/>
                                          </p:stCondLst>
                                        </p:cTn>
                                        <p:tgtEl>
                                          <p:spTgt spid="297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29717"/>
                                        </p:tgtEl>
                                        <p:attrNameLst>
                                          <p:attrName>ppt_x</p:attrName>
                                          <p:attrName>ppt_y</p:attrName>
                                        </p:attrNameLst>
                                      </p:cBhvr>
                                      <p:rCtr x="0" y="0"/>
                                    </p:animMotion>
                                    <p:animEffect filter="fade">
                                      <p:cBhvr>
                                        <p:cTn id="9" dur="1000"/>
                                        <p:tgtEl>
                                          <p:spTgt spid="29717"/>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29716"/>
                                        </p:tgtEl>
                                        <p:attrNameLst>
                                          <p:attrName>style.visibility</p:attrName>
                                        </p:attrNameLst>
                                      </p:cBhvr>
                                      <p:to>
                                        <p:strVal val="visible"/>
                                      </p:to>
                                    </p:set>
                                    <p:animScale>
                                      <p:cBhvr>
                                        <p:cTn id="12" dur="1000" decel="50000" fill="hold">
                                          <p:stCondLst>
                                            <p:cond delay="0"/>
                                          </p:stCondLst>
                                        </p:cTn>
                                        <p:tgtEl>
                                          <p:spTgt spid="297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3" dur="1000" decel="50000" fill="hold">
                                          <p:stCondLst>
                                            <p:cond delay="0"/>
                                          </p:stCondLst>
                                        </p:cTn>
                                        <p:tgtEl>
                                          <p:spTgt spid="29716"/>
                                        </p:tgtEl>
                                        <p:attrNameLst>
                                          <p:attrName>ppt_x</p:attrName>
                                          <p:attrName>ppt_y</p:attrName>
                                        </p:attrNameLst>
                                      </p:cBhvr>
                                      <p:rCtr x="0" y="0"/>
                                    </p:animMotion>
                                    <p:animEffect filter="fade">
                                      <p:cBhvr>
                                        <p:cTn id="14" dur="1000"/>
                                        <p:tgtEl>
                                          <p:spTgt spid="297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16" grpId="0" bldLvl="0"/>
      <p:bldP spid="29717" grpId="0" bldLvl="0"/>
    </p:bldLst>
  </p:timing>
</p:sld>
</file>

<file path=ppt/slides/slide28.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cstate="print"/>
          <a:srcRect/>
          <a:stretch>
            <a:fillRect/>
          </a:stretch>
        </a:blipFill>
        <a:effectLst/>
      </p:bgPr>
    </p:bg>
    <p:spTree>
      <p:nvGrpSpPr>
        <p:cNvPr id="1" name=""/>
        <p:cNvGrpSpPr/>
        <p:nvPr/>
      </p:nvGrpSpPr>
      <p:grpSpPr>
        <a:xfrm>
          <a:off x="0" y="0"/>
          <a:ext cx="0" cy="0"/>
          <a:chOff x="0" y="0"/>
          <a:chExt cx="0" cy="0"/>
        </a:xfrm>
      </p:grpSpPr>
      <p:sp>
        <p:nvSpPr>
          <p:cNvPr id="30722" name="TextBox 3"/>
          <p:cNvSpPr>
            <a:spLocks noChangeArrowheads="1"/>
          </p:cNvSpPr>
          <p:nvPr/>
        </p:nvSpPr>
        <p:spPr bwMode="auto">
          <a:xfrm>
            <a:off x="2281238" y="692150"/>
            <a:ext cx="33845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中国人力资源管理的四个阶段</a:t>
            </a:r>
            <a:endParaRPr lang="zh-CN" altLang="en-US"/>
          </a:p>
        </p:txBody>
      </p:sp>
      <p:sp>
        <p:nvSpPr>
          <p:cNvPr id="30723" name="矩形 24"/>
          <p:cNvSpPr>
            <a:spLocks noChangeArrowheads="1"/>
          </p:cNvSpPr>
          <p:nvPr/>
        </p:nvSpPr>
        <p:spPr bwMode="auto">
          <a:xfrm>
            <a:off x="1057275" y="565150"/>
            <a:ext cx="1079500"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50000"/>
              </a:lnSpc>
            </a:pPr>
            <a:r>
              <a:rPr lang="zh-CN" altLang="en-US" b="1">
                <a:solidFill>
                  <a:schemeClr val="bg1"/>
                </a:solidFill>
                <a:ea typeface="微软雅黑" panose="020B0503020204020204" pitchFamily="34" charset="-122"/>
                <a:sym typeface="Arial Unicode MS" pitchFamily="34" charset="-122"/>
              </a:rPr>
              <a:t>第三章</a:t>
            </a:r>
            <a:endParaRPr lang="zh-CN" altLang="en-US" b="1">
              <a:solidFill>
                <a:schemeClr val="bg1"/>
              </a:solidFill>
              <a:ea typeface="微软雅黑" panose="020B0503020204020204" pitchFamily="34" charset="-122"/>
              <a:sym typeface="Arial Unicode MS" pitchFamily="34" charset="-122"/>
            </a:endParaRPr>
          </a:p>
          <a:p>
            <a:pPr algn="ctr"/>
            <a:r>
              <a:rPr lang="zh-CN" altLang="en-US" sz="1400" b="1">
                <a:solidFill>
                  <a:schemeClr val="bg1"/>
                </a:solidFill>
                <a:ea typeface="微软雅黑" panose="020B0503020204020204" pitchFamily="34" charset="-122"/>
                <a:sym typeface="Arial Unicode MS" pitchFamily="34" charset="-122"/>
              </a:rPr>
              <a:t>正文</a:t>
            </a:r>
            <a:endParaRPr lang="zh-CN" altLang="en-US" sz="1400" b="1">
              <a:solidFill>
                <a:schemeClr val="bg1"/>
              </a:solidFill>
              <a:ea typeface="微软雅黑" panose="020B0503020204020204" pitchFamily="34" charset="-122"/>
              <a:sym typeface="Arial Unicode MS" pitchFamily="34" charset="-122"/>
            </a:endParaRPr>
          </a:p>
        </p:txBody>
      </p:sp>
      <p:sp>
        <p:nvSpPr>
          <p:cNvPr id="30724" name="Line 1557"/>
          <p:cNvSpPr>
            <a:spLocks noChangeShapeType="1"/>
          </p:cNvSpPr>
          <p:nvPr/>
        </p:nvSpPr>
        <p:spPr bwMode="auto">
          <a:xfrm>
            <a:off x="3279775" y="5929313"/>
            <a:ext cx="1588"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30725" name="Line 1558"/>
          <p:cNvSpPr>
            <a:spLocks noChangeShapeType="1"/>
          </p:cNvSpPr>
          <p:nvPr/>
        </p:nvSpPr>
        <p:spPr bwMode="auto">
          <a:xfrm>
            <a:off x="3279775" y="5929313"/>
            <a:ext cx="1588"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30726" name="Line 1561"/>
          <p:cNvSpPr>
            <a:spLocks noChangeShapeType="1"/>
          </p:cNvSpPr>
          <p:nvPr/>
        </p:nvSpPr>
        <p:spPr bwMode="auto">
          <a:xfrm>
            <a:off x="3067050" y="6091238"/>
            <a:ext cx="1588"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30727" name="Line 1562"/>
          <p:cNvSpPr>
            <a:spLocks noChangeShapeType="1"/>
          </p:cNvSpPr>
          <p:nvPr/>
        </p:nvSpPr>
        <p:spPr bwMode="auto">
          <a:xfrm>
            <a:off x="3067050" y="6091238"/>
            <a:ext cx="1588"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30728" name="Line 1574"/>
          <p:cNvSpPr>
            <a:spLocks noChangeShapeType="1"/>
          </p:cNvSpPr>
          <p:nvPr/>
        </p:nvSpPr>
        <p:spPr bwMode="auto">
          <a:xfrm>
            <a:off x="3054350" y="5945188"/>
            <a:ext cx="1588"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30729" name="Line 1575"/>
          <p:cNvSpPr>
            <a:spLocks noChangeShapeType="1"/>
          </p:cNvSpPr>
          <p:nvPr/>
        </p:nvSpPr>
        <p:spPr bwMode="auto">
          <a:xfrm>
            <a:off x="3054350" y="5945188"/>
            <a:ext cx="1588"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30730" name="AutoShape 3030"/>
          <p:cNvSpPr>
            <a:spLocks noChangeArrowheads="1"/>
          </p:cNvSpPr>
          <p:nvPr/>
        </p:nvSpPr>
        <p:spPr bwMode="auto">
          <a:xfrm>
            <a:off x="2235200" y="4608513"/>
            <a:ext cx="1800225" cy="1277937"/>
          </a:xfrm>
          <a:prstGeom prst="cube">
            <a:avLst>
              <a:gd name="adj" fmla="val 32713"/>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a:solidFill>
                <a:srgbClr val="000000"/>
              </a:solidFill>
              <a:latin typeface="Calibri" panose="020F0502020204030204" pitchFamily="34" charset="0"/>
              <a:sym typeface="宋体" panose="02010600030101010101" pitchFamily="2" charset="-122"/>
            </a:endParaRPr>
          </a:p>
        </p:txBody>
      </p:sp>
      <p:grpSp>
        <p:nvGrpSpPr>
          <p:cNvPr id="30731" name="Group 3073"/>
          <p:cNvGrpSpPr/>
          <p:nvPr/>
        </p:nvGrpSpPr>
        <p:grpSpPr bwMode="auto">
          <a:xfrm>
            <a:off x="2378075" y="3124200"/>
            <a:ext cx="1511300" cy="1755775"/>
            <a:chOff x="0" y="0"/>
            <a:chExt cx="952" cy="1106"/>
          </a:xfrm>
        </p:grpSpPr>
        <p:sp>
          <p:nvSpPr>
            <p:cNvPr id="30732" name="Oval 3055"/>
            <p:cNvSpPr>
              <a:spLocks noChangeArrowheads="1"/>
            </p:cNvSpPr>
            <p:nvPr/>
          </p:nvSpPr>
          <p:spPr bwMode="auto">
            <a:xfrm rot="-2771362">
              <a:off x="0" y="0"/>
              <a:ext cx="952" cy="952"/>
            </a:xfrm>
            <a:prstGeom prst="ellipse">
              <a:avLst/>
            </a:prstGeom>
            <a:solidFill>
              <a:srgbClr val="FFC000"/>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zh-CN">
                <a:solidFill>
                  <a:srgbClr val="000000"/>
                </a:solidFill>
                <a:latin typeface="Calibri" panose="020F0502020204030204" pitchFamily="34" charset="0"/>
                <a:sym typeface="宋体" panose="02010600030101010101" pitchFamily="2" charset="-122"/>
              </a:endParaRPr>
            </a:p>
          </p:txBody>
        </p:sp>
        <p:grpSp>
          <p:nvGrpSpPr>
            <p:cNvPr id="30733" name="Group 3056"/>
            <p:cNvGrpSpPr/>
            <p:nvPr/>
          </p:nvGrpSpPr>
          <p:grpSpPr bwMode="auto">
            <a:xfrm>
              <a:off x="274" y="979"/>
              <a:ext cx="403" cy="127"/>
              <a:chOff x="0" y="0"/>
              <a:chExt cx="576" cy="181"/>
            </a:xfrm>
          </p:grpSpPr>
          <p:sp>
            <p:nvSpPr>
              <p:cNvPr id="30734" name="Oval 3057"/>
              <p:cNvSpPr>
                <a:spLocks noChangeArrowheads="1"/>
              </p:cNvSpPr>
              <p:nvPr/>
            </p:nvSpPr>
            <p:spPr bwMode="auto">
              <a:xfrm>
                <a:off x="0" y="0"/>
                <a:ext cx="576" cy="181"/>
              </a:xfrm>
              <a:prstGeom prst="ellipse">
                <a:avLst/>
              </a:prstGeom>
              <a:solidFill>
                <a:srgbClr val="EEECE1">
                  <a:alpha val="64999"/>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30735" name="Oval 3058"/>
              <p:cNvSpPr>
                <a:spLocks noChangeArrowheads="1"/>
              </p:cNvSpPr>
              <p:nvPr/>
            </p:nvSpPr>
            <p:spPr bwMode="auto">
              <a:xfrm>
                <a:off x="105" y="33"/>
                <a:ext cx="366" cy="115"/>
              </a:xfrm>
              <a:prstGeom prst="ellipse">
                <a:avLst/>
              </a:prstGeom>
              <a:solidFill>
                <a:srgbClr val="EEECE1">
                  <a:alpha val="64999"/>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zh-CN">
                  <a:solidFill>
                    <a:srgbClr val="000000"/>
                  </a:solidFill>
                  <a:latin typeface="Calibri" panose="020F0502020204030204" pitchFamily="34" charset="0"/>
                  <a:sym typeface="宋体" panose="02010600030101010101" pitchFamily="2" charset="-122"/>
                </a:endParaRPr>
              </a:p>
            </p:txBody>
          </p:sp>
        </p:grpSp>
      </p:grpSp>
      <p:sp>
        <p:nvSpPr>
          <p:cNvPr id="30736" name="Rectangle 3077"/>
          <p:cNvSpPr>
            <a:spLocks noChangeArrowheads="1"/>
          </p:cNvSpPr>
          <p:nvPr/>
        </p:nvSpPr>
        <p:spPr bwMode="auto">
          <a:xfrm>
            <a:off x="2536825" y="3249613"/>
            <a:ext cx="693738"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r>
              <a:rPr lang="en-US" sz="1200" b="1">
                <a:solidFill>
                  <a:schemeClr val="bg1"/>
                </a:solidFill>
                <a:latin typeface="Dotum" panose="020B0600000101010101" pitchFamily="34" charset="-127"/>
                <a:ea typeface="Dotum" panose="020B0600000101010101" pitchFamily="34" charset="-127"/>
                <a:sym typeface="Dotum" panose="020B0600000101010101" pitchFamily="34" charset="-127"/>
              </a:rPr>
              <a:t>section</a:t>
            </a:r>
            <a:endParaRPr lang="en-US" sz="1200" b="1">
              <a:solidFill>
                <a:schemeClr val="bg1"/>
              </a:solidFill>
              <a:latin typeface="Dotum" panose="020B0600000101010101" pitchFamily="34" charset="-127"/>
              <a:ea typeface="Dotum" panose="020B0600000101010101" pitchFamily="34" charset="-127"/>
              <a:sym typeface="Dotum" panose="020B0600000101010101" pitchFamily="34" charset="-127"/>
            </a:endParaRPr>
          </a:p>
        </p:txBody>
      </p:sp>
      <p:sp>
        <p:nvSpPr>
          <p:cNvPr id="30737" name="Text Box 3096"/>
          <p:cNvSpPr>
            <a:spLocks noChangeArrowheads="1"/>
          </p:cNvSpPr>
          <p:nvPr/>
        </p:nvSpPr>
        <p:spPr bwMode="auto">
          <a:xfrm>
            <a:off x="2876550" y="3554413"/>
            <a:ext cx="5016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a:t>
            </a:r>
            <a:endParaRPr lang="zh-CN" altLang="en-US"/>
          </a:p>
        </p:txBody>
      </p:sp>
      <p:sp>
        <p:nvSpPr>
          <p:cNvPr id="30738" name="TextBox 25"/>
          <p:cNvSpPr>
            <a:spLocks noChangeArrowheads="1"/>
          </p:cNvSpPr>
          <p:nvPr/>
        </p:nvSpPr>
        <p:spPr bwMode="auto">
          <a:xfrm>
            <a:off x="2352675" y="5165725"/>
            <a:ext cx="126523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b="1">
                <a:latin typeface="微软雅黑" panose="020B0503020204020204" pitchFamily="34" charset="-122"/>
                <a:ea typeface="微软雅黑" panose="020B0503020204020204" pitchFamily="34" charset="-122"/>
                <a:sym typeface="微软雅黑" panose="020B0503020204020204" pitchFamily="34" charset="-122"/>
              </a:rPr>
              <a:t>人力资源管理</a:t>
            </a:r>
            <a:endParaRPr lang="zh-CN" altLang="en-US" b="1">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739" name="TextBox 2"/>
          <p:cNvSpPr>
            <a:spLocks noChangeArrowheads="1"/>
          </p:cNvSpPr>
          <p:nvPr/>
        </p:nvSpPr>
        <p:spPr bwMode="auto">
          <a:xfrm>
            <a:off x="4203700" y="4911725"/>
            <a:ext cx="7797800" cy="1044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57200">
              <a:lnSpc>
                <a:spcPct val="129000"/>
              </a:lnSpc>
              <a:spcAft>
                <a:spcPts val="600"/>
              </a:spcAft>
            </a:pP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该阶段，人力资源管理强调以“工作”为核心，其目标更看重如何使个人能够完成工作。此时人力资源管理的各个模块开始建立，例如：招聘、培训、薪酬、绩效等，但各个模块之间的关系呈现相互独立状态。</a:t>
            </a:r>
            <a:endParaRPr lang="zh-CN" altLang="en-US" sz="1600" b="1">
              <a:solidFill>
                <a:srgbClr val="E36C0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740" name="TextBox 3"/>
          <p:cNvSpPr>
            <a:spLocks noChangeArrowheads="1"/>
          </p:cNvSpPr>
          <p:nvPr/>
        </p:nvSpPr>
        <p:spPr bwMode="auto">
          <a:xfrm>
            <a:off x="4203700" y="1636713"/>
            <a:ext cx="1935163" cy="323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338455">
              <a:lnSpc>
                <a:spcPct val="129000"/>
              </a:lnSpc>
              <a:spcAft>
                <a:spcPts val="600"/>
              </a:spcAft>
            </a:pPr>
            <a:r>
              <a:rPr 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1993</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年，中国人民大学劳动人事学院率先将人事管理专业改为人力资源管理专业，中国开始从人事管理转向人力资源管理，并经历了一个快速的发展、创新和变革期。</a:t>
            </a:r>
            <a:endParaRPr lang="zh-CN" altLang="en-US"/>
          </a:p>
        </p:txBody>
      </p:sp>
      <p:pic>
        <p:nvPicPr>
          <p:cNvPr id="30741" name="图片 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38863" y="844550"/>
            <a:ext cx="5729287" cy="3821113"/>
          </a:xfrm>
          <a:prstGeom prst="rect">
            <a:avLst/>
          </a:prstGeom>
          <a:noFill/>
          <a:ln w="19050">
            <a:solidFill>
              <a:schemeClr val="bg1"/>
            </a:solidFill>
            <a:bevel/>
          </a:ln>
          <a:extLst>
            <a:ext uri="{909E8E84-426E-40DD-AFC4-6F175D3DCCD1}">
              <a14:hiddenFill xmlns:a14="http://schemas.microsoft.com/office/drawing/2010/main">
                <a:solidFill>
                  <a:srgbClr val="FFFFFF"/>
                </a:solidFill>
              </a14:hiddenFill>
            </a:ext>
          </a:extLst>
        </p:spPr>
      </p:pic>
      <p:sp>
        <p:nvSpPr>
          <p:cNvPr id="2" name="文本框 1"/>
          <p:cNvSpPr txBox="1"/>
          <p:nvPr/>
        </p:nvSpPr>
        <p:spPr>
          <a:xfrm>
            <a:off x="1134745" y="6264910"/>
            <a:ext cx="7987030" cy="365760"/>
          </a:xfrm>
          <a:prstGeom prst="rect">
            <a:avLst/>
          </a:prstGeom>
          <a:noFill/>
        </p:spPr>
        <p:txBody>
          <a:bodyPr wrap="square" rtlCol="0">
            <a:spAutoFit/>
          </a:bodyPr>
          <a:p>
            <a:r>
              <a:rPr lang="zh-CN" altLang="en-US">
                <a:solidFill>
                  <a:schemeClr val="bg1"/>
                </a:solidFill>
              </a:rPr>
              <a:t>亮亮图文旗舰店  https://liangliangtuwen.tmall.com</a:t>
            </a:r>
            <a:endParaRPr lang="zh-CN" altLang="en-US">
              <a:solidFill>
                <a:schemeClr val="bg1"/>
              </a:solidFill>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30740"/>
                                        </p:tgtEl>
                                        <p:attrNameLst>
                                          <p:attrName>style.visibility</p:attrName>
                                        </p:attrNameLst>
                                      </p:cBhvr>
                                      <p:to>
                                        <p:strVal val="visible"/>
                                      </p:to>
                                    </p:set>
                                    <p:animScale>
                                      <p:cBhvr>
                                        <p:cTn id="7" dur="1000" decel="50000" fill="hold">
                                          <p:stCondLst>
                                            <p:cond delay="0"/>
                                          </p:stCondLst>
                                        </p:cTn>
                                        <p:tgtEl>
                                          <p:spTgt spid="3074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30740"/>
                                        </p:tgtEl>
                                        <p:attrNameLst>
                                          <p:attrName>ppt_x</p:attrName>
                                          <p:attrName>ppt_y</p:attrName>
                                        </p:attrNameLst>
                                      </p:cBhvr>
                                      <p:rCtr x="0" y="0"/>
                                    </p:animMotion>
                                    <p:animEffect filter="fade">
                                      <p:cBhvr>
                                        <p:cTn id="9" dur="1000"/>
                                        <p:tgtEl>
                                          <p:spTgt spid="30740"/>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30739"/>
                                        </p:tgtEl>
                                        <p:attrNameLst>
                                          <p:attrName>style.visibility</p:attrName>
                                        </p:attrNameLst>
                                      </p:cBhvr>
                                      <p:to>
                                        <p:strVal val="visible"/>
                                      </p:to>
                                    </p:set>
                                    <p:animScale>
                                      <p:cBhvr>
                                        <p:cTn id="12" dur="1000" decel="50000" fill="hold">
                                          <p:stCondLst>
                                            <p:cond delay="0"/>
                                          </p:stCondLst>
                                        </p:cTn>
                                        <p:tgtEl>
                                          <p:spTgt spid="3073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3" dur="1000" decel="50000" fill="hold">
                                          <p:stCondLst>
                                            <p:cond delay="0"/>
                                          </p:stCondLst>
                                        </p:cTn>
                                        <p:tgtEl>
                                          <p:spTgt spid="30739"/>
                                        </p:tgtEl>
                                        <p:attrNameLst>
                                          <p:attrName>ppt_x</p:attrName>
                                          <p:attrName>ppt_y</p:attrName>
                                        </p:attrNameLst>
                                      </p:cBhvr>
                                      <p:rCtr x="0" y="0"/>
                                    </p:animMotion>
                                    <p:animEffect filter="fade">
                                      <p:cBhvr>
                                        <p:cTn id="14" dur="1000"/>
                                        <p:tgtEl>
                                          <p:spTgt spid="307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39" grpId="0" bldLvl="0"/>
      <p:bldP spid="30740" grpId="0" bldLvl="0"/>
    </p:bldLst>
  </p:timing>
</p:sld>
</file>

<file path=ppt/slides/slide29.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cstate="print"/>
          <a:srcRect/>
          <a:stretch>
            <a:fillRect/>
          </a:stretch>
        </a:blipFill>
        <a:effectLst/>
      </p:bgPr>
    </p:bg>
    <p:spTree>
      <p:nvGrpSpPr>
        <p:cNvPr id="1" name=""/>
        <p:cNvGrpSpPr/>
        <p:nvPr/>
      </p:nvGrpSpPr>
      <p:grpSpPr>
        <a:xfrm>
          <a:off x="0" y="0"/>
          <a:ext cx="0" cy="0"/>
          <a:chOff x="0" y="0"/>
          <a:chExt cx="0" cy="0"/>
        </a:xfrm>
      </p:grpSpPr>
      <p:sp>
        <p:nvSpPr>
          <p:cNvPr id="31746" name="TextBox 3"/>
          <p:cNvSpPr>
            <a:spLocks noChangeArrowheads="1"/>
          </p:cNvSpPr>
          <p:nvPr/>
        </p:nvSpPr>
        <p:spPr bwMode="auto">
          <a:xfrm>
            <a:off x="2281238" y="692150"/>
            <a:ext cx="33845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中国人力资源管理的四个阶段</a:t>
            </a:r>
            <a:endParaRPr lang="zh-CN" altLang="en-US"/>
          </a:p>
        </p:txBody>
      </p:sp>
      <p:sp>
        <p:nvSpPr>
          <p:cNvPr id="31747" name="矩形 24"/>
          <p:cNvSpPr>
            <a:spLocks noChangeArrowheads="1"/>
          </p:cNvSpPr>
          <p:nvPr/>
        </p:nvSpPr>
        <p:spPr bwMode="auto">
          <a:xfrm>
            <a:off x="1057275" y="565150"/>
            <a:ext cx="1079500"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50000"/>
              </a:lnSpc>
            </a:pPr>
            <a:r>
              <a:rPr lang="zh-CN" altLang="en-US" b="1">
                <a:solidFill>
                  <a:schemeClr val="bg1"/>
                </a:solidFill>
                <a:ea typeface="微软雅黑" panose="020B0503020204020204" pitchFamily="34" charset="-122"/>
                <a:sym typeface="Arial Unicode MS" pitchFamily="34" charset="-122"/>
              </a:rPr>
              <a:t>第三章</a:t>
            </a:r>
            <a:endParaRPr lang="zh-CN" altLang="en-US" b="1">
              <a:solidFill>
                <a:schemeClr val="bg1"/>
              </a:solidFill>
              <a:ea typeface="微软雅黑" panose="020B0503020204020204" pitchFamily="34" charset="-122"/>
              <a:sym typeface="Arial Unicode MS" pitchFamily="34" charset="-122"/>
            </a:endParaRPr>
          </a:p>
          <a:p>
            <a:pPr algn="ctr"/>
            <a:r>
              <a:rPr lang="zh-CN" altLang="en-US" sz="1400" b="1">
                <a:solidFill>
                  <a:schemeClr val="bg1"/>
                </a:solidFill>
                <a:ea typeface="微软雅黑" panose="020B0503020204020204" pitchFamily="34" charset="-122"/>
                <a:sym typeface="Arial Unicode MS" pitchFamily="34" charset="-122"/>
              </a:rPr>
              <a:t>正文</a:t>
            </a:r>
            <a:endParaRPr lang="zh-CN" altLang="en-US" sz="1400" b="1">
              <a:solidFill>
                <a:schemeClr val="bg1"/>
              </a:solidFill>
              <a:ea typeface="微软雅黑" panose="020B0503020204020204" pitchFamily="34" charset="-122"/>
              <a:sym typeface="Arial Unicode MS" pitchFamily="34" charset="-122"/>
            </a:endParaRPr>
          </a:p>
        </p:txBody>
      </p:sp>
      <p:sp>
        <p:nvSpPr>
          <p:cNvPr id="31748" name="Line 1557"/>
          <p:cNvSpPr>
            <a:spLocks noChangeShapeType="1"/>
          </p:cNvSpPr>
          <p:nvPr/>
        </p:nvSpPr>
        <p:spPr bwMode="auto">
          <a:xfrm>
            <a:off x="3279775" y="5929313"/>
            <a:ext cx="1588"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31749" name="Line 1558"/>
          <p:cNvSpPr>
            <a:spLocks noChangeShapeType="1"/>
          </p:cNvSpPr>
          <p:nvPr/>
        </p:nvSpPr>
        <p:spPr bwMode="auto">
          <a:xfrm>
            <a:off x="3279775" y="5929313"/>
            <a:ext cx="1588"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31750" name="Line 1561"/>
          <p:cNvSpPr>
            <a:spLocks noChangeShapeType="1"/>
          </p:cNvSpPr>
          <p:nvPr/>
        </p:nvSpPr>
        <p:spPr bwMode="auto">
          <a:xfrm>
            <a:off x="3067050" y="6091238"/>
            <a:ext cx="1588"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31751" name="Line 1562"/>
          <p:cNvSpPr>
            <a:spLocks noChangeShapeType="1"/>
          </p:cNvSpPr>
          <p:nvPr/>
        </p:nvSpPr>
        <p:spPr bwMode="auto">
          <a:xfrm>
            <a:off x="3067050" y="6091238"/>
            <a:ext cx="1588"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31752" name="Line 1574"/>
          <p:cNvSpPr>
            <a:spLocks noChangeShapeType="1"/>
          </p:cNvSpPr>
          <p:nvPr/>
        </p:nvSpPr>
        <p:spPr bwMode="auto">
          <a:xfrm>
            <a:off x="3054350" y="5945188"/>
            <a:ext cx="1588"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31753" name="Line 1575"/>
          <p:cNvSpPr>
            <a:spLocks noChangeShapeType="1"/>
          </p:cNvSpPr>
          <p:nvPr/>
        </p:nvSpPr>
        <p:spPr bwMode="auto">
          <a:xfrm>
            <a:off x="3054350" y="5945188"/>
            <a:ext cx="1588"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31754" name="AutoShape 3030"/>
          <p:cNvSpPr>
            <a:spLocks noChangeArrowheads="1"/>
          </p:cNvSpPr>
          <p:nvPr/>
        </p:nvSpPr>
        <p:spPr bwMode="auto">
          <a:xfrm>
            <a:off x="2235200" y="4608513"/>
            <a:ext cx="1800225" cy="1277937"/>
          </a:xfrm>
          <a:prstGeom prst="cube">
            <a:avLst>
              <a:gd name="adj" fmla="val 32713"/>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a:solidFill>
                <a:srgbClr val="000000"/>
              </a:solidFill>
              <a:latin typeface="Calibri" panose="020F0502020204030204" pitchFamily="34" charset="0"/>
              <a:sym typeface="宋体" panose="02010600030101010101" pitchFamily="2" charset="-122"/>
            </a:endParaRPr>
          </a:p>
        </p:txBody>
      </p:sp>
      <p:grpSp>
        <p:nvGrpSpPr>
          <p:cNvPr id="31755" name="Group 3073"/>
          <p:cNvGrpSpPr/>
          <p:nvPr/>
        </p:nvGrpSpPr>
        <p:grpSpPr bwMode="auto">
          <a:xfrm>
            <a:off x="2378075" y="3124200"/>
            <a:ext cx="1511300" cy="1755775"/>
            <a:chOff x="0" y="0"/>
            <a:chExt cx="952" cy="1106"/>
          </a:xfrm>
        </p:grpSpPr>
        <p:sp>
          <p:nvSpPr>
            <p:cNvPr id="31756" name="Oval 3055"/>
            <p:cNvSpPr>
              <a:spLocks noChangeArrowheads="1"/>
            </p:cNvSpPr>
            <p:nvPr/>
          </p:nvSpPr>
          <p:spPr bwMode="auto">
            <a:xfrm rot="-2771362">
              <a:off x="0" y="0"/>
              <a:ext cx="952" cy="952"/>
            </a:xfrm>
            <a:prstGeom prst="ellipse">
              <a:avLst/>
            </a:prstGeom>
            <a:solidFill>
              <a:srgbClr val="0C0C0C"/>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zh-CN">
                <a:solidFill>
                  <a:srgbClr val="000000"/>
                </a:solidFill>
                <a:latin typeface="Calibri" panose="020F0502020204030204" pitchFamily="34" charset="0"/>
                <a:sym typeface="宋体" panose="02010600030101010101" pitchFamily="2" charset="-122"/>
              </a:endParaRPr>
            </a:p>
          </p:txBody>
        </p:sp>
        <p:grpSp>
          <p:nvGrpSpPr>
            <p:cNvPr id="31757" name="Group 3056"/>
            <p:cNvGrpSpPr/>
            <p:nvPr/>
          </p:nvGrpSpPr>
          <p:grpSpPr bwMode="auto">
            <a:xfrm>
              <a:off x="274" y="979"/>
              <a:ext cx="403" cy="127"/>
              <a:chOff x="0" y="0"/>
              <a:chExt cx="576" cy="181"/>
            </a:xfrm>
          </p:grpSpPr>
          <p:sp>
            <p:nvSpPr>
              <p:cNvPr id="31758" name="Oval 3057"/>
              <p:cNvSpPr>
                <a:spLocks noChangeArrowheads="1"/>
              </p:cNvSpPr>
              <p:nvPr/>
            </p:nvSpPr>
            <p:spPr bwMode="auto">
              <a:xfrm>
                <a:off x="0" y="0"/>
                <a:ext cx="576" cy="181"/>
              </a:xfrm>
              <a:prstGeom prst="ellipse">
                <a:avLst/>
              </a:prstGeom>
              <a:solidFill>
                <a:srgbClr val="EEECE1">
                  <a:alpha val="64999"/>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31759" name="Oval 3058"/>
              <p:cNvSpPr>
                <a:spLocks noChangeArrowheads="1"/>
              </p:cNvSpPr>
              <p:nvPr/>
            </p:nvSpPr>
            <p:spPr bwMode="auto">
              <a:xfrm>
                <a:off x="105" y="33"/>
                <a:ext cx="366" cy="115"/>
              </a:xfrm>
              <a:prstGeom prst="ellipse">
                <a:avLst/>
              </a:prstGeom>
              <a:solidFill>
                <a:srgbClr val="EEECE1">
                  <a:alpha val="64999"/>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zh-CN">
                  <a:solidFill>
                    <a:srgbClr val="000000"/>
                  </a:solidFill>
                  <a:latin typeface="Calibri" panose="020F0502020204030204" pitchFamily="34" charset="0"/>
                  <a:sym typeface="宋体" panose="02010600030101010101" pitchFamily="2" charset="-122"/>
                </a:endParaRPr>
              </a:p>
            </p:txBody>
          </p:sp>
        </p:grpSp>
      </p:grpSp>
      <p:sp>
        <p:nvSpPr>
          <p:cNvPr id="31760" name="Rectangle 3077"/>
          <p:cNvSpPr>
            <a:spLocks noChangeArrowheads="1"/>
          </p:cNvSpPr>
          <p:nvPr/>
        </p:nvSpPr>
        <p:spPr bwMode="auto">
          <a:xfrm>
            <a:off x="2536825" y="3249613"/>
            <a:ext cx="693738"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r>
              <a:rPr lang="en-US" sz="1200" b="1">
                <a:solidFill>
                  <a:schemeClr val="bg1"/>
                </a:solidFill>
                <a:latin typeface="Dotum" panose="020B0600000101010101" pitchFamily="34" charset="-127"/>
                <a:ea typeface="Dotum" panose="020B0600000101010101" pitchFamily="34" charset="-127"/>
                <a:sym typeface="Dotum" panose="020B0600000101010101" pitchFamily="34" charset="-127"/>
              </a:rPr>
              <a:t>section</a:t>
            </a:r>
            <a:endParaRPr lang="en-US" sz="1200" b="1">
              <a:solidFill>
                <a:schemeClr val="bg1"/>
              </a:solidFill>
              <a:latin typeface="Dotum" panose="020B0600000101010101" pitchFamily="34" charset="-127"/>
              <a:ea typeface="Dotum" panose="020B0600000101010101" pitchFamily="34" charset="-127"/>
              <a:sym typeface="Dotum" panose="020B0600000101010101" pitchFamily="34" charset="-127"/>
            </a:endParaRPr>
          </a:p>
        </p:txBody>
      </p:sp>
      <p:sp>
        <p:nvSpPr>
          <p:cNvPr id="31761" name="Text Box 3096"/>
          <p:cNvSpPr>
            <a:spLocks noChangeArrowheads="1"/>
          </p:cNvSpPr>
          <p:nvPr/>
        </p:nvSpPr>
        <p:spPr bwMode="auto">
          <a:xfrm>
            <a:off x="2876550" y="3554413"/>
            <a:ext cx="5016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3</a:t>
            </a:r>
            <a:endParaRPr lang="zh-CN" altLang="en-US"/>
          </a:p>
        </p:txBody>
      </p:sp>
      <p:sp>
        <p:nvSpPr>
          <p:cNvPr id="31762" name="TextBox 25"/>
          <p:cNvSpPr>
            <a:spLocks noChangeArrowheads="1"/>
          </p:cNvSpPr>
          <p:nvPr/>
        </p:nvSpPr>
        <p:spPr bwMode="auto">
          <a:xfrm>
            <a:off x="2352675" y="5157788"/>
            <a:ext cx="126523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b="1">
                <a:latin typeface="微软雅黑" panose="020B0503020204020204" pitchFamily="34" charset="-122"/>
                <a:ea typeface="微软雅黑" panose="020B0503020204020204" pitchFamily="34" charset="-122"/>
                <a:sym typeface="微软雅黑" panose="020B0503020204020204" pitchFamily="34" charset="-122"/>
              </a:rPr>
              <a:t>战略人力资源管理</a:t>
            </a:r>
            <a:endParaRPr lang="zh-CN" altLang="en-US" b="1">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763" name="TextBox 2"/>
          <p:cNvSpPr>
            <a:spLocks noChangeArrowheads="1"/>
          </p:cNvSpPr>
          <p:nvPr/>
        </p:nvSpPr>
        <p:spPr bwMode="auto">
          <a:xfrm>
            <a:off x="4275138" y="4873625"/>
            <a:ext cx="7294562" cy="1044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57200">
              <a:lnSpc>
                <a:spcPct val="129000"/>
              </a:lnSpc>
              <a:spcAft>
                <a:spcPts val="600"/>
              </a:spcAft>
            </a:pP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二是，组织的人力资源管理政策和实践应用与组织的战略相结合。简而言之，就是组织战略导向型的</a:t>
            </a:r>
            <a:r>
              <a:rPr 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HRM——</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不同的战略应采取不同的</a:t>
            </a:r>
            <a:r>
              <a:rPr 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HRM</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，不同的战略发展阶段应采取不同的</a:t>
            </a:r>
            <a:r>
              <a:rPr 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HRM</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，即</a:t>
            </a:r>
            <a:r>
              <a:rPr 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HRM</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要考虑组织的战略环境和文化。</a:t>
            </a:r>
            <a:endParaRPr lang="zh-CN" altLang="en-US" sz="1600" b="1">
              <a:solidFill>
                <a:srgbClr val="E36C0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764" name="TextBox 3"/>
          <p:cNvSpPr>
            <a:spLocks noChangeArrowheads="1"/>
          </p:cNvSpPr>
          <p:nvPr/>
        </p:nvSpPr>
        <p:spPr bwMode="auto">
          <a:xfrm>
            <a:off x="4275138" y="3433763"/>
            <a:ext cx="7294562" cy="1363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57200">
              <a:lnSpc>
                <a:spcPct val="129000"/>
              </a:lnSpc>
              <a:spcAft>
                <a:spcPts val="600"/>
              </a:spcAft>
            </a:pPr>
            <a:r>
              <a:rPr 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2000</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年以后，战略人力资源管理开始走入大家的视线。在该阶段，有两个鲜明的特征：一是</a:t>
            </a:r>
            <a:r>
              <a:rPr 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HRM</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已被看成是企业的一个战略伙伴，它已经投入到了战略制定的过程中，并且负责通过制定和调整</a:t>
            </a:r>
            <a:r>
              <a:rPr 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HR</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的管理计划来帮助完成企业战略的贯彻和执行工作。</a:t>
            </a:r>
            <a:endParaRPr lang="zh-CN" altLang="en-US"/>
          </a:p>
        </p:txBody>
      </p:sp>
      <p:pic>
        <p:nvPicPr>
          <p:cNvPr id="31765" name="图片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19663" y="1123950"/>
            <a:ext cx="3194050" cy="2130425"/>
          </a:xfrm>
          <a:prstGeom prst="rect">
            <a:avLst/>
          </a:prstGeom>
          <a:noFill/>
          <a:ln w="19050">
            <a:solidFill>
              <a:schemeClr val="bg1"/>
            </a:solidFill>
            <a:bevel/>
          </a:ln>
          <a:extLst>
            <a:ext uri="{909E8E84-426E-40DD-AFC4-6F175D3DCCD1}">
              <a14:hiddenFill xmlns:a14="http://schemas.microsoft.com/office/drawing/2010/main">
                <a:solidFill>
                  <a:srgbClr val="FFFFFF"/>
                </a:solidFill>
              </a14:hiddenFill>
            </a:ext>
          </a:extLst>
        </p:spPr>
      </p:pic>
      <p:pic>
        <p:nvPicPr>
          <p:cNvPr id="31766" name="图片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202613" y="1123950"/>
            <a:ext cx="3186112" cy="2125663"/>
          </a:xfrm>
          <a:prstGeom prst="rect">
            <a:avLst/>
          </a:prstGeom>
          <a:noFill/>
          <a:ln w="19050">
            <a:solidFill>
              <a:schemeClr val="bg1"/>
            </a:solidFill>
            <a:bevel/>
          </a:ln>
          <a:extLst>
            <a:ext uri="{909E8E84-426E-40DD-AFC4-6F175D3DCCD1}">
              <a14:hiddenFill xmlns:a14="http://schemas.microsoft.com/office/drawing/2010/main">
                <a:solidFill>
                  <a:srgbClr val="FFFFFF"/>
                </a:solidFill>
              </a14:hiddenFill>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31764"/>
                                        </p:tgtEl>
                                        <p:attrNameLst>
                                          <p:attrName>style.visibility</p:attrName>
                                        </p:attrNameLst>
                                      </p:cBhvr>
                                      <p:to>
                                        <p:strVal val="visible"/>
                                      </p:to>
                                    </p:set>
                                    <p:animScale>
                                      <p:cBhvr>
                                        <p:cTn id="7" dur="1000" decel="50000" fill="hold">
                                          <p:stCondLst>
                                            <p:cond delay="0"/>
                                          </p:stCondLst>
                                        </p:cTn>
                                        <p:tgtEl>
                                          <p:spTgt spid="3176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31764"/>
                                        </p:tgtEl>
                                        <p:attrNameLst>
                                          <p:attrName>ppt_x</p:attrName>
                                          <p:attrName>ppt_y</p:attrName>
                                        </p:attrNameLst>
                                      </p:cBhvr>
                                      <p:rCtr x="0" y="0"/>
                                    </p:animMotion>
                                    <p:animEffect filter="fade">
                                      <p:cBhvr>
                                        <p:cTn id="9" dur="1000"/>
                                        <p:tgtEl>
                                          <p:spTgt spid="31764"/>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31763"/>
                                        </p:tgtEl>
                                        <p:attrNameLst>
                                          <p:attrName>style.visibility</p:attrName>
                                        </p:attrNameLst>
                                      </p:cBhvr>
                                      <p:to>
                                        <p:strVal val="visible"/>
                                      </p:to>
                                    </p:set>
                                    <p:animScale>
                                      <p:cBhvr>
                                        <p:cTn id="12" dur="1000" decel="50000" fill="hold">
                                          <p:stCondLst>
                                            <p:cond delay="0"/>
                                          </p:stCondLst>
                                        </p:cTn>
                                        <p:tgtEl>
                                          <p:spTgt spid="3176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3" dur="1000" decel="50000" fill="hold">
                                          <p:stCondLst>
                                            <p:cond delay="0"/>
                                          </p:stCondLst>
                                        </p:cTn>
                                        <p:tgtEl>
                                          <p:spTgt spid="31763"/>
                                        </p:tgtEl>
                                        <p:attrNameLst>
                                          <p:attrName>ppt_x</p:attrName>
                                          <p:attrName>ppt_y</p:attrName>
                                        </p:attrNameLst>
                                      </p:cBhvr>
                                      <p:rCtr x="0" y="0"/>
                                    </p:animMotion>
                                    <p:animEffect filter="fade">
                                      <p:cBhvr>
                                        <p:cTn id="14" dur="1000"/>
                                        <p:tgtEl>
                                          <p:spTgt spid="317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63" grpId="0" bldLvl="0"/>
      <p:bldP spid="31764" grpId="0" bldLvl="0"/>
    </p:bldLst>
  </p:timing>
</p:sld>
</file>

<file path=ppt/slides/slide3.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5122" name="TextBox 3"/>
          <p:cNvSpPr>
            <a:spLocks noChangeArrowheads="1"/>
          </p:cNvSpPr>
          <p:nvPr/>
        </p:nvSpPr>
        <p:spPr bwMode="auto">
          <a:xfrm>
            <a:off x="2281238" y="692150"/>
            <a:ext cx="14509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过渡页</a:t>
            </a:r>
            <a:endParaRPr lang="zh-CN" altLang="en-US" b="1">
              <a:solidFill>
                <a:srgbClr val="262626"/>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23" name="矩形 24"/>
          <p:cNvSpPr>
            <a:spLocks noChangeArrowheads="1"/>
          </p:cNvSpPr>
          <p:nvPr/>
        </p:nvSpPr>
        <p:spPr bwMode="auto">
          <a:xfrm>
            <a:off x="1057275" y="704850"/>
            <a:ext cx="107950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1600" b="1">
                <a:solidFill>
                  <a:schemeClr val="bg1"/>
                </a:solidFill>
                <a:ea typeface="微软雅黑" panose="020B0503020204020204" pitchFamily="34" charset="-122"/>
                <a:sym typeface="Arial Unicode MS" pitchFamily="34" charset="-122"/>
              </a:rPr>
              <a:t>TRANSITION PAGE</a:t>
            </a:r>
            <a:endParaRPr lang="en-US" altLang="zh-CN" sz="1600" b="1">
              <a:solidFill>
                <a:schemeClr val="bg1"/>
              </a:solidFill>
              <a:ea typeface="微软雅黑" panose="020B0503020204020204" pitchFamily="34" charset="-122"/>
              <a:sym typeface="Arial Unicode MS" pitchFamily="34" charset="-122"/>
            </a:endParaRPr>
          </a:p>
        </p:txBody>
      </p:sp>
      <p:grpSp>
        <p:nvGrpSpPr>
          <p:cNvPr id="5124" name="Group 4"/>
          <p:cNvGrpSpPr/>
          <p:nvPr/>
        </p:nvGrpSpPr>
        <p:grpSpPr bwMode="auto">
          <a:xfrm>
            <a:off x="2244725" y="1719263"/>
            <a:ext cx="6911975" cy="1092200"/>
            <a:chOff x="0" y="0"/>
            <a:chExt cx="4354" cy="688"/>
          </a:xfrm>
        </p:grpSpPr>
        <p:sp>
          <p:nvSpPr>
            <p:cNvPr id="5125" name="Rectangle 5"/>
            <p:cNvSpPr>
              <a:spLocks noChangeArrowheads="1"/>
            </p:cNvSpPr>
            <p:nvPr/>
          </p:nvSpPr>
          <p:spPr bwMode="auto">
            <a:xfrm>
              <a:off x="0" y="54"/>
              <a:ext cx="4354" cy="453"/>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b="1" i="1">
                <a:solidFill>
                  <a:srgbClr val="000000"/>
                </a:solidFill>
                <a:ea typeface="华文细黑" pitchFamily="2" charset="-122"/>
                <a:sym typeface="Arial" panose="020B0604020202020204" pitchFamily="34" charset="0"/>
              </a:endParaRPr>
            </a:p>
          </p:txBody>
        </p:sp>
        <p:sp>
          <p:nvSpPr>
            <p:cNvPr id="5126" name="Rectangle 6"/>
            <p:cNvSpPr>
              <a:spLocks noChangeArrowheads="1"/>
            </p:cNvSpPr>
            <p:nvPr/>
          </p:nvSpPr>
          <p:spPr bwMode="auto">
            <a:xfrm>
              <a:off x="181" y="0"/>
              <a:ext cx="1497" cy="326"/>
            </a:xfrm>
            <a:prstGeom prst="rect">
              <a:avLst/>
            </a:prstGeom>
            <a:solidFill>
              <a:srgbClr val="0066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b="1" i="1">
                <a:solidFill>
                  <a:srgbClr val="000000"/>
                </a:solidFill>
                <a:ea typeface="华文细黑" pitchFamily="2" charset="-122"/>
                <a:sym typeface="Arial" panose="020B0604020202020204" pitchFamily="34" charset="0"/>
              </a:endParaRPr>
            </a:p>
          </p:txBody>
        </p:sp>
        <p:sp>
          <p:nvSpPr>
            <p:cNvPr id="5127" name="AutoShape 9"/>
            <p:cNvSpPr>
              <a:spLocks noChangeArrowheads="1"/>
            </p:cNvSpPr>
            <p:nvPr/>
          </p:nvSpPr>
          <p:spPr bwMode="auto">
            <a:xfrm>
              <a:off x="0" y="507"/>
              <a:ext cx="4354" cy="181"/>
            </a:xfrm>
            <a:custGeom>
              <a:avLst/>
              <a:gdLst>
                <a:gd name="T0" fmla="*/ 0 w 21600"/>
                <a:gd name="T1" fmla="*/ 0 h 21600"/>
                <a:gd name="T2" fmla="*/ 1072 w 21600"/>
                <a:gd name="T3" fmla="*/ 21600 h 21600"/>
                <a:gd name="T4" fmla="*/ 20528 w 21600"/>
                <a:gd name="T5" fmla="*/ 21600 h 21600"/>
                <a:gd name="T6" fmla="*/ 21600 w 21600"/>
                <a:gd name="T7" fmla="*/ 0 h 21600"/>
                <a:gd name="T8" fmla="*/ 0 w 21600"/>
                <a:gd name="T9" fmla="*/ 0 h 21600"/>
              </a:gdLst>
              <a:ahLst/>
              <a:cxnLst>
                <a:cxn ang="0">
                  <a:pos x="T0" y="T1"/>
                </a:cxn>
                <a:cxn ang="0">
                  <a:pos x="T2" y="T3"/>
                </a:cxn>
                <a:cxn ang="0">
                  <a:pos x="T4" y="T5"/>
                </a:cxn>
                <a:cxn ang="0">
                  <a:pos x="T6" y="T7"/>
                </a:cxn>
                <a:cxn ang="0">
                  <a:pos x="T8" y="T9"/>
                </a:cxn>
              </a:cxnLst>
              <a:rect l="0" t="0" r="r" b="b"/>
              <a:pathLst>
                <a:path w="21600" h="21600">
                  <a:moveTo>
                    <a:pt x="0" y="0"/>
                  </a:moveTo>
                  <a:lnTo>
                    <a:pt x="1072" y="21600"/>
                  </a:lnTo>
                  <a:lnTo>
                    <a:pt x="20528" y="21600"/>
                  </a:lnTo>
                  <a:lnTo>
                    <a:pt x="21600" y="0"/>
                  </a:lnTo>
                  <a:lnTo>
                    <a:pt x="0" y="0"/>
                  </a:lnTo>
                  <a:close/>
                </a:path>
              </a:pathLst>
            </a:cu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b="1" i="1">
                <a:solidFill>
                  <a:srgbClr val="000000"/>
                </a:solidFill>
                <a:sym typeface="Arial" panose="020B0604020202020204" pitchFamily="34" charset="0"/>
              </a:endParaRPr>
            </a:p>
          </p:txBody>
        </p:sp>
        <p:sp>
          <p:nvSpPr>
            <p:cNvPr id="5128" name="AutoShape 10"/>
            <p:cNvSpPr>
              <a:spLocks noChangeArrowheads="1"/>
            </p:cNvSpPr>
            <p:nvPr/>
          </p:nvSpPr>
          <p:spPr bwMode="auto">
            <a:xfrm>
              <a:off x="181" y="320"/>
              <a:ext cx="1497" cy="181"/>
            </a:xfrm>
            <a:custGeom>
              <a:avLst/>
              <a:gdLst>
                <a:gd name="T0" fmla="*/ 0 w 21600"/>
                <a:gd name="T1" fmla="*/ 0 h 21600"/>
                <a:gd name="T2" fmla="*/ 1072 w 21600"/>
                <a:gd name="T3" fmla="*/ 21600 h 21600"/>
                <a:gd name="T4" fmla="*/ 20528 w 21600"/>
                <a:gd name="T5" fmla="*/ 21600 h 21600"/>
                <a:gd name="T6" fmla="*/ 21600 w 21600"/>
                <a:gd name="T7" fmla="*/ 0 h 21600"/>
                <a:gd name="T8" fmla="*/ 0 w 21600"/>
                <a:gd name="T9" fmla="*/ 0 h 21600"/>
              </a:gdLst>
              <a:ahLst/>
              <a:cxnLst>
                <a:cxn ang="0">
                  <a:pos x="T0" y="T1"/>
                </a:cxn>
                <a:cxn ang="0">
                  <a:pos x="T2" y="T3"/>
                </a:cxn>
                <a:cxn ang="0">
                  <a:pos x="T4" y="T5"/>
                </a:cxn>
                <a:cxn ang="0">
                  <a:pos x="T6" y="T7"/>
                </a:cxn>
                <a:cxn ang="0">
                  <a:pos x="T8" y="T9"/>
                </a:cxn>
              </a:cxnLst>
              <a:rect l="0" t="0" r="r" b="b"/>
              <a:pathLst>
                <a:path w="21600" h="21600">
                  <a:moveTo>
                    <a:pt x="0" y="0"/>
                  </a:moveTo>
                  <a:lnTo>
                    <a:pt x="1072" y="21600"/>
                  </a:lnTo>
                  <a:lnTo>
                    <a:pt x="20528" y="21600"/>
                  </a:lnTo>
                  <a:lnTo>
                    <a:pt x="21600" y="0"/>
                  </a:lnTo>
                  <a:lnTo>
                    <a:pt x="0" y="0"/>
                  </a:lnTo>
                  <a:close/>
                </a:path>
              </a:pathLst>
            </a:custGeom>
            <a:gradFill rotWithShape="1">
              <a:gsLst>
                <a:gs pos="0">
                  <a:srgbClr val="BBE0E3"/>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b="1" i="1">
                <a:solidFill>
                  <a:srgbClr val="000000"/>
                </a:solidFill>
                <a:sym typeface="Arial" panose="020B0604020202020204" pitchFamily="34" charset="0"/>
              </a:endParaRPr>
            </a:p>
          </p:txBody>
        </p:sp>
      </p:grpSp>
      <p:grpSp>
        <p:nvGrpSpPr>
          <p:cNvPr id="5129" name="Group 11"/>
          <p:cNvGrpSpPr/>
          <p:nvPr/>
        </p:nvGrpSpPr>
        <p:grpSpPr bwMode="auto">
          <a:xfrm>
            <a:off x="3505200" y="2784475"/>
            <a:ext cx="6911975" cy="1092200"/>
            <a:chOff x="0" y="0"/>
            <a:chExt cx="4354" cy="688"/>
          </a:xfrm>
        </p:grpSpPr>
        <p:sp>
          <p:nvSpPr>
            <p:cNvPr id="5130" name="Rectangle 12"/>
            <p:cNvSpPr>
              <a:spLocks noChangeArrowheads="1"/>
            </p:cNvSpPr>
            <p:nvPr/>
          </p:nvSpPr>
          <p:spPr bwMode="auto">
            <a:xfrm>
              <a:off x="0" y="54"/>
              <a:ext cx="4354" cy="453"/>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b="1" i="1">
                <a:solidFill>
                  <a:srgbClr val="000000"/>
                </a:solidFill>
                <a:ea typeface="华文细黑" pitchFamily="2" charset="-122"/>
                <a:sym typeface="Arial" panose="020B0604020202020204" pitchFamily="34" charset="0"/>
              </a:endParaRPr>
            </a:p>
          </p:txBody>
        </p:sp>
        <p:sp>
          <p:nvSpPr>
            <p:cNvPr id="5131" name="Rectangle 13"/>
            <p:cNvSpPr>
              <a:spLocks noChangeArrowheads="1"/>
            </p:cNvSpPr>
            <p:nvPr/>
          </p:nvSpPr>
          <p:spPr bwMode="auto">
            <a:xfrm>
              <a:off x="181" y="0"/>
              <a:ext cx="1497" cy="326"/>
            </a:xfrm>
            <a:prstGeom prst="rect">
              <a:avLst/>
            </a:prstGeom>
            <a:gradFill rotWithShape="1">
              <a:gsLst>
                <a:gs pos="0">
                  <a:srgbClr val="333399"/>
                </a:gs>
                <a:gs pos="100000">
                  <a:srgbClr val="BBE0E3"/>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b="1" i="1">
                <a:solidFill>
                  <a:srgbClr val="000000"/>
                </a:solidFill>
                <a:ea typeface="华文细黑" pitchFamily="2" charset="-122"/>
                <a:sym typeface="Arial" panose="020B0604020202020204" pitchFamily="34" charset="0"/>
              </a:endParaRPr>
            </a:p>
          </p:txBody>
        </p:sp>
        <p:sp>
          <p:nvSpPr>
            <p:cNvPr id="5132" name="AutoShape 16"/>
            <p:cNvSpPr>
              <a:spLocks noChangeArrowheads="1"/>
            </p:cNvSpPr>
            <p:nvPr/>
          </p:nvSpPr>
          <p:spPr bwMode="auto">
            <a:xfrm>
              <a:off x="0" y="507"/>
              <a:ext cx="4354" cy="181"/>
            </a:xfrm>
            <a:custGeom>
              <a:avLst/>
              <a:gdLst>
                <a:gd name="T0" fmla="*/ 0 w 21600"/>
                <a:gd name="T1" fmla="*/ 0 h 21600"/>
                <a:gd name="T2" fmla="*/ 1072 w 21600"/>
                <a:gd name="T3" fmla="*/ 21600 h 21600"/>
                <a:gd name="T4" fmla="*/ 20528 w 21600"/>
                <a:gd name="T5" fmla="*/ 21600 h 21600"/>
                <a:gd name="T6" fmla="*/ 21600 w 21600"/>
                <a:gd name="T7" fmla="*/ 0 h 21600"/>
                <a:gd name="T8" fmla="*/ 0 w 21600"/>
                <a:gd name="T9" fmla="*/ 0 h 21600"/>
              </a:gdLst>
              <a:ahLst/>
              <a:cxnLst>
                <a:cxn ang="0">
                  <a:pos x="T0" y="T1"/>
                </a:cxn>
                <a:cxn ang="0">
                  <a:pos x="T2" y="T3"/>
                </a:cxn>
                <a:cxn ang="0">
                  <a:pos x="T4" y="T5"/>
                </a:cxn>
                <a:cxn ang="0">
                  <a:pos x="T6" y="T7"/>
                </a:cxn>
                <a:cxn ang="0">
                  <a:pos x="T8" y="T9"/>
                </a:cxn>
              </a:cxnLst>
              <a:rect l="0" t="0" r="r" b="b"/>
              <a:pathLst>
                <a:path w="21600" h="21600">
                  <a:moveTo>
                    <a:pt x="0" y="0"/>
                  </a:moveTo>
                  <a:lnTo>
                    <a:pt x="1072" y="21600"/>
                  </a:lnTo>
                  <a:lnTo>
                    <a:pt x="20528" y="21600"/>
                  </a:lnTo>
                  <a:lnTo>
                    <a:pt x="21600" y="0"/>
                  </a:lnTo>
                  <a:lnTo>
                    <a:pt x="0" y="0"/>
                  </a:lnTo>
                  <a:close/>
                </a:path>
              </a:pathLst>
            </a:cu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b="1" i="1">
                <a:solidFill>
                  <a:srgbClr val="000000"/>
                </a:solidFill>
                <a:sym typeface="Arial" panose="020B0604020202020204" pitchFamily="34" charset="0"/>
              </a:endParaRPr>
            </a:p>
          </p:txBody>
        </p:sp>
        <p:sp>
          <p:nvSpPr>
            <p:cNvPr id="5133" name="AutoShape 17"/>
            <p:cNvSpPr>
              <a:spLocks noChangeArrowheads="1"/>
            </p:cNvSpPr>
            <p:nvPr/>
          </p:nvSpPr>
          <p:spPr bwMode="auto">
            <a:xfrm>
              <a:off x="181" y="320"/>
              <a:ext cx="1497" cy="181"/>
            </a:xfrm>
            <a:custGeom>
              <a:avLst/>
              <a:gdLst>
                <a:gd name="T0" fmla="*/ 0 w 21600"/>
                <a:gd name="T1" fmla="*/ 0 h 21600"/>
                <a:gd name="T2" fmla="*/ 1072 w 21600"/>
                <a:gd name="T3" fmla="*/ 21600 h 21600"/>
                <a:gd name="T4" fmla="*/ 20528 w 21600"/>
                <a:gd name="T5" fmla="*/ 21600 h 21600"/>
                <a:gd name="T6" fmla="*/ 21600 w 21600"/>
                <a:gd name="T7" fmla="*/ 0 h 21600"/>
                <a:gd name="T8" fmla="*/ 0 w 21600"/>
                <a:gd name="T9" fmla="*/ 0 h 21600"/>
              </a:gdLst>
              <a:ahLst/>
              <a:cxnLst>
                <a:cxn ang="0">
                  <a:pos x="T0" y="T1"/>
                </a:cxn>
                <a:cxn ang="0">
                  <a:pos x="T2" y="T3"/>
                </a:cxn>
                <a:cxn ang="0">
                  <a:pos x="T4" y="T5"/>
                </a:cxn>
                <a:cxn ang="0">
                  <a:pos x="T6" y="T7"/>
                </a:cxn>
                <a:cxn ang="0">
                  <a:pos x="T8" y="T9"/>
                </a:cxn>
              </a:cxnLst>
              <a:rect l="0" t="0" r="r" b="b"/>
              <a:pathLst>
                <a:path w="21600" h="21600">
                  <a:moveTo>
                    <a:pt x="0" y="0"/>
                  </a:moveTo>
                  <a:lnTo>
                    <a:pt x="1072" y="21600"/>
                  </a:lnTo>
                  <a:lnTo>
                    <a:pt x="20528" y="21600"/>
                  </a:lnTo>
                  <a:lnTo>
                    <a:pt x="21600" y="0"/>
                  </a:lnTo>
                  <a:lnTo>
                    <a:pt x="0" y="0"/>
                  </a:lnTo>
                  <a:close/>
                </a:path>
              </a:pathLst>
            </a:custGeom>
            <a:gradFill rotWithShape="1">
              <a:gsLst>
                <a:gs pos="0">
                  <a:srgbClr val="BBE0E3"/>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b="1" i="1">
                <a:solidFill>
                  <a:srgbClr val="000000"/>
                </a:solidFill>
                <a:sym typeface="Arial" panose="020B0604020202020204" pitchFamily="34" charset="0"/>
              </a:endParaRPr>
            </a:p>
          </p:txBody>
        </p:sp>
      </p:grpSp>
      <p:grpSp>
        <p:nvGrpSpPr>
          <p:cNvPr id="5134" name="Group 18"/>
          <p:cNvGrpSpPr/>
          <p:nvPr/>
        </p:nvGrpSpPr>
        <p:grpSpPr bwMode="auto">
          <a:xfrm>
            <a:off x="3505200" y="3822700"/>
            <a:ext cx="6911975" cy="1092200"/>
            <a:chOff x="0" y="0"/>
            <a:chExt cx="4354" cy="688"/>
          </a:xfrm>
        </p:grpSpPr>
        <p:sp>
          <p:nvSpPr>
            <p:cNvPr id="5135" name="Rectangle 19"/>
            <p:cNvSpPr>
              <a:spLocks noChangeArrowheads="1"/>
            </p:cNvSpPr>
            <p:nvPr/>
          </p:nvSpPr>
          <p:spPr bwMode="auto">
            <a:xfrm>
              <a:off x="0" y="54"/>
              <a:ext cx="4354" cy="453"/>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b="1" i="1">
                <a:solidFill>
                  <a:srgbClr val="000000"/>
                </a:solidFill>
                <a:ea typeface="华文细黑" pitchFamily="2" charset="-122"/>
                <a:sym typeface="Arial" panose="020B0604020202020204" pitchFamily="34" charset="0"/>
              </a:endParaRPr>
            </a:p>
          </p:txBody>
        </p:sp>
        <p:sp>
          <p:nvSpPr>
            <p:cNvPr id="5136" name="Rectangle 20"/>
            <p:cNvSpPr>
              <a:spLocks noChangeArrowheads="1"/>
            </p:cNvSpPr>
            <p:nvPr/>
          </p:nvSpPr>
          <p:spPr bwMode="auto">
            <a:xfrm>
              <a:off x="181" y="0"/>
              <a:ext cx="1497" cy="326"/>
            </a:xfrm>
            <a:prstGeom prst="rect">
              <a:avLst/>
            </a:prstGeom>
            <a:gradFill rotWithShape="1">
              <a:gsLst>
                <a:gs pos="0">
                  <a:srgbClr val="333399"/>
                </a:gs>
                <a:gs pos="100000">
                  <a:srgbClr val="BBE0E3"/>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b="1" i="1">
                <a:solidFill>
                  <a:srgbClr val="000000"/>
                </a:solidFill>
                <a:ea typeface="华文细黑" pitchFamily="2" charset="-122"/>
                <a:sym typeface="Arial" panose="020B0604020202020204" pitchFamily="34" charset="0"/>
              </a:endParaRPr>
            </a:p>
          </p:txBody>
        </p:sp>
        <p:sp>
          <p:nvSpPr>
            <p:cNvPr id="5137" name="AutoShape 23"/>
            <p:cNvSpPr>
              <a:spLocks noChangeArrowheads="1"/>
            </p:cNvSpPr>
            <p:nvPr/>
          </p:nvSpPr>
          <p:spPr bwMode="auto">
            <a:xfrm>
              <a:off x="0" y="507"/>
              <a:ext cx="4354" cy="181"/>
            </a:xfrm>
            <a:custGeom>
              <a:avLst/>
              <a:gdLst>
                <a:gd name="T0" fmla="*/ 0 w 21600"/>
                <a:gd name="T1" fmla="*/ 0 h 21600"/>
                <a:gd name="T2" fmla="*/ 1072 w 21600"/>
                <a:gd name="T3" fmla="*/ 21600 h 21600"/>
                <a:gd name="T4" fmla="*/ 20528 w 21600"/>
                <a:gd name="T5" fmla="*/ 21600 h 21600"/>
                <a:gd name="T6" fmla="*/ 21600 w 21600"/>
                <a:gd name="T7" fmla="*/ 0 h 21600"/>
                <a:gd name="T8" fmla="*/ 0 w 21600"/>
                <a:gd name="T9" fmla="*/ 0 h 21600"/>
              </a:gdLst>
              <a:ahLst/>
              <a:cxnLst>
                <a:cxn ang="0">
                  <a:pos x="T0" y="T1"/>
                </a:cxn>
                <a:cxn ang="0">
                  <a:pos x="T2" y="T3"/>
                </a:cxn>
                <a:cxn ang="0">
                  <a:pos x="T4" y="T5"/>
                </a:cxn>
                <a:cxn ang="0">
                  <a:pos x="T6" y="T7"/>
                </a:cxn>
                <a:cxn ang="0">
                  <a:pos x="T8" y="T9"/>
                </a:cxn>
              </a:cxnLst>
              <a:rect l="0" t="0" r="r" b="b"/>
              <a:pathLst>
                <a:path w="21600" h="21600">
                  <a:moveTo>
                    <a:pt x="0" y="0"/>
                  </a:moveTo>
                  <a:lnTo>
                    <a:pt x="1072" y="21600"/>
                  </a:lnTo>
                  <a:lnTo>
                    <a:pt x="20528" y="21600"/>
                  </a:lnTo>
                  <a:lnTo>
                    <a:pt x="21600" y="0"/>
                  </a:lnTo>
                  <a:lnTo>
                    <a:pt x="0" y="0"/>
                  </a:lnTo>
                  <a:close/>
                </a:path>
              </a:pathLst>
            </a:cu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b="1" i="1">
                <a:solidFill>
                  <a:srgbClr val="000000"/>
                </a:solidFill>
                <a:sym typeface="Arial" panose="020B0604020202020204" pitchFamily="34" charset="0"/>
              </a:endParaRPr>
            </a:p>
          </p:txBody>
        </p:sp>
        <p:sp>
          <p:nvSpPr>
            <p:cNvPr id="5138" name="AutoShape 24"/>
            <p:cNvSpPr>
              <a:spLocks noChangeArrowheads="1"/>
            </p:cNvSpPr>
            <p:nvPr/>
          </p:nvSpPr>
          <p:spPr bwMode="auto">
            <a:xfrm>
              <a:off x="181" y="320"/>
              <a:ext cx="1497" cy="181"/>
            </a:xfrm>
            <a:custGeom>
              <a:avLst/>
              <a:gdLst>
                <a:gd name="T0" fmla="*/ 0 w 21600"/>
                <a:gd name="T1" fmla="*/ 0 h 21600"/>
                <a:gd name="T2" fmla="*/ 1072 w 21600"/>
                <a:gd name="T3" fmla="*/ 21600 h 21600"/>
                <a:gd name="T4" fmla="*/ 20528 w 21600"/>
                <a:gd name="T5" fmla="*/ 21600 h 21600"/>
                <a:gd name="T6" fmla="*/ 21600 w 21600"/>
                <a:gd name="T7" fmla="*/ 0 h 21600"/>
                <a:gd name="T8" fmla="*/ 0 w 21600"/>
                <a:gd name="T9" fmla="*/ 0 h 21600"/>
              </a:gdLst>
              <a:ahLst/>
              <a:cxnLst>
                <a:cxn ang="0">
                  <a:pos x="T0" y="T1"/>
                </a:cxn>
                <a:cxn ang="0">
                  <a:pos x="T2" y="T3"/>
                </a:cxn>
                <a:cxn ang="0">
                  <a:pos x="T4" y="T5"/>
                </a:cxn>
                <a:cxn ang="0">
                  <a:pos x="T6" y="T7"/>
                </a:cxn>
                <a:cxn ang="0">
                  <a:pos x="T8" y="T9"/>
                </a:cxn>
              </a:cxnLst>
              <a:rect l="0" t="0" r="r" b="b"/>
              <a:pathLst>
                <a:path w="21600" h="21600">
                  <a:moveTo>
                    <a:pt x="0" y="0"/>
                  </a:moveTo>
                  <a:lnTo>
                    <a:pt x="1072" y="21600"/>
                  </a:lnTo>
                  <a:lnTo>
                    <a:pt x="20528" y="21600"/>
                  </a:lnTo>
                  <a:lnTo>
                    <a:pt x="21600" y="0"/>
                  </a:lnTo>
                  <a:lnTo>
                    <a:pt x="0" y="0"/>
                  </a:lnTo>
                  <a:close/>
                </a:path>
              </a:pathLst>
            </a:custGeom>
            <a:gradFill rotWithShape="1">
              <a:gsLst>
                <a:gs pos="0">
                  <a:srgbClr val="BBE0E3"/>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b="1" i="1">
                <a:solidFill>
                  <a:srgbClr val="000000"/>
                </a:solidFill>
                <a:sym typeface="Arial" panose="020B0604020202020204" pitchFamily="34" charset="0"/>
              </a:endParaRPr>
            </a:p>
          </p:txBody>
        </p:sp>
      </p:grpSp>
      <p:grpSp>
        <p:nvGrpSpPr>
          <p:cNvPr id="5139" name="Group 25"/>
          <p:cNvGrpSpPr/>
          <p:nvPr/>
        </p:nvGrpSpPr>
        <p:grpSpPr bwMode="auto">
          <a:xfrm>
            <a:off x="3505200" y="4887913"/>
            <a:ext cx="6911975" cy="1092200"/>
            <a:chOff x="0" y="0"/>
            <a:chExt cx="4354" cy="688"/>
          </a:xfrm>
        </p:grpSpPr>
        <p:sp>
          <p:nvSpPr>
            <p:cNvPr id="5140" name="Rectangle 26"/>
            <p:cNvSpPr>
              <a:spLocks noChangeArrowheads="1"/>
            </p:cNvSpPr>
            <p:nvPr/>
          </p:nvSpPr>
          <p:spPr bwMode="auto">
            <a:xfrm>
              <a:off x="0" y="54"/>
              <a:ext cx="4354" cy="453"/>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b="1" i="1">
                <a:solidFill>
                  <a:srgbClr val="000000"/>
                </a:solidFill>
                <a:ea typeface="华文细黑" pitchFamily="2" charset="-122"/>
                <a:sym typeface="Arial" panose="020B0604020202020204" pitchFamily="34" charset="0"/>
              </a:endParaRPr>
            </a:p>
          </p:txBody>
        </p:sp>
        <p:sp>
          <p:nvSpPr>
            <p:cNvPr id="5141" name="Rectangle 27"/>
            <p:cNvSpPr>
              <a:spLocks noChangeArrowheads="1"/>
            </p:cNvSpPr>
            <p:nvPr/>
          </p:nvSpPr>
          <p:spPr bwMode="auto">
            <a:xfrm>
              <a:off x="181" y="0"/>
              <a:ext cx="1497" cy="326"/>
            </a:xfrm>
            <a:prstGeom prst="rect">
              <a:avLst/>
            </a:prstGeom>
            <a:gradFill rotWithShape="1">
              <a:gsLst>
                <a:gs pos="0">
                  <a:srgbClr val="333399"/>
                </a:gs>
                <a:gs pos="100000">
                  <a:srgbClr val="BBE0E3"/>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b="1" i="1">
                <a:solidFill>
                  <a:srgbClr val="000000"/>
                </a:solidFill>
                <a:ea typeface="华文细黑" pitchFamily="2" charset="-122"/>
                <a:sym typeface="Arial" panose="020B0604020202020204" pitchFamily="34" charset="0"/>
              </a:endParaRPr>
            </a:p>
          </p:txBody>
        </p:sp>
        <p:sp>
          <p:nvSpPr>
            <p:cNvPr id="5142" name="AutoShape 30"/>
            <p:cNvSpPr>
              <a:spLocks noChangeArrowheads="1"/>
            </p:cNvSpPr>
            <p:nvPr/>
          </p:nvSpPr>
          <p:spPr bwMode="auto">
            <a:xfrm>
              <a:off x="0" y="507"/>
              <a:ext cx="4354" cy="181"/>
            </a:xfrm>
            <a:custGeom>
              <a:avLst/>
              <a:gdLst>
                <a:gd name="T0" fmla="*/ 0 w 21600"/>
                <a:gd name="T1" fmla="*/ 0 h 21600"/>
                <a:gd name="T2" fmla="*/ 1072 w 21600"/>
                <a:gd name="T3" fmla="*/ 21600 h 21600"/>
                <a:gd name="T4" fmla="*/ 20528 w 21600"/>
                <a:gd name="T5" fmla="*/ 21600 h 21600"/>
                <a:gd name="T6" fmla="*/ 21600 w 21600"/>
                <a:gd name="T7" fmla="*/ 0 h 21600"/>
                <a:gd name="T8" fmla="*/ 0 w 21600"/>
                <a:gd name="T9" fmla="*/ 0 h 21600"/>
              </a:gdLst>
              <a:ahLst/>
              <a:cxnLst>
                <a:cxn ang="0">
                  <a:pos x="T0" y="T1"/>
                </a:cxn>
                <a:cxn ang="0">
                  <a:pos x="T2" y="T3"/>
                </a:cxn>
                <a:cxn ang="0">
                  <a:pos x="T4" y="T5"/>
                </a:cxn>
                <a:cxn ang="0">
                  <a:pos x="T6" y="T7"/>
                </a:cxn>
                <a:cxn ang="0">
                  <a:pos x="T8" y="T9"/>
                </a:cxn>
              </a:cxnLst>
              <a:rect l="0" t="0" r="r" b="b"/>
              <a:pathLst>
                <a:path w="21600" h="21600">
                  <a:moveTo>
                    <a:pt x="0" y="0"/>
                  </a:moveTo>
                  <a:lnTo>
                    <a:pt x="1072" y="21600"/>
                  </a:lnTo>
                  <a:lnTo>
                    <a:pt x="20528" y="21600"/>
                  </a:lnTo>
                  <a:lnTo>
                    <a:pt x="21600" y="0"/>
                  </a:lnTo>
                  <a:lnTo>
                    <a:pt x="0" y="0"/>
                  </a:lnTo>
                  <a:close/>
                </a:path>
              </a:pathLst>
            </a:cu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b="1" i="1">
                <a:solidFill>
                  <a:srgbClr val="000000"/>
                </a:solidFill>
                <a:sym typeface="Arial" panose="020B0604020202020204" pitchFamily="34" charset="0"/>
              </a:endParaRPr>
            </a:p>
          </p:txBody>
        </p:sp>
        <p:sp>
          <p:nvSpPr>
            <p:cNvPr id="5143" name="AutoShape 31"/>
            <p:cNvSpPr>
              <a:spLocks noChangeArrowheads="1"/>
            </p:cNvSpPr>
            <p:nvPr/>
          </p:nvSpPr>
          <p:spPr bwMode="auto">
            <a:xfrm>
              <a:off x="181" y="320"/>
              <a:ext cx="1497" cy="181"/>
            </a:xfrm>
            <a:custGeom>
              <a:avLst/>
              <a:gdLst>
                <a:gd name="T0" fmla="*/ 0 w 21600"/>
                <a:gd name="T1" fmla="*/ 0 h 21600"/>
                <a:gd name="T2" fmla="*/ 1072 w 21600"/>
                <a:gd name="T3" fmla="*/ 21600 h 21600"/>
                <a:gd name="T4" fmla="*/ 20528 w 21600"/>
                <a:gd name="T5" fmla="*/ 21600 h 21600"/>
                <a:gd name="T6" fmla="*/ 21600 w 21600"/>
                <a:gd name="T7" fmla="*/ 0 h 21600"/>
                <a:gd name="T8" fmla="*/ 0 w 21600"/>
                <a:gd name="T9" fmla="*/ 0 h 21600"/>
              </a:gdLst>
              <a:ahLst/>
              <a:cxnLst>
                <a:cxn ang="0">
                  <a:pos x="T0" y="T1"/>
                </a:cxn>
                <a:cxn ang="0">
                  <a:pos x="T2" y="T3"/>
                </a:cxn>
                <a:cxn ang="0">
                  <a:pos x="T4" y="T5"/>
                </a:cxn>
                <a:cxn ang="0">
                  <a:pos x="T6" y="T7"/>
                </a:cxn>
                <a:cxn ang="0">
                  <a:pos x="T8" y="T9"/>
                </a:cxn>
              </a:cxnLst>
              <a:rect l="0" t="0" r="r" b="b"/>
              <a:pathLst>
                <a:path w="21600" h="21600">
                  <a:moveTo>
                    <a:pt x="0" y="0"/>
                  </a:moveTo>
                  <a:lnTo>
                    <a:pt x="1072" y="21600"/>
                  </a:lnTo>
                  <a:lnTo>
                    <a:pt x="20528" y="21600"/>
                  </a:lnTo>
                  <a:lnTo>
                    <a:pt x="21600" y="0"/>
                  </a:lnTo>
                  <a:lnTo>
                    <a:pt x="0" y="0"/>
                  </a:lnTo>
                  <a:close/>
                </a:path>
              </a:pathLst>
            </a:custGeom>
            <a:gradFill rotWithShape="1">
              <a:gsLst>
                <a:gs pos="0">
                  <a:srgbClr val="BBE0E3"/>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b="1" i="1">
                <a:solidFill>
                  <a:srgbClr val="000000"/>
                </a:solidFill>
                <a:sym typeface="Arial" panose="020B0604020202020204" pitchFamily="34" charset="0"/>
              </a:endParaRPr>
            </a:p>
          </p:txBody>
        </p:sp>
      </p:grpSp>
      <p:sp>
        <p:nvSpPr>
          <p:cNvPr id="5144" name="TextBox 1"/>
          <p:cNvSpPr>
            <a:spLocks noChangeArrowheads="1"/>
          </p:cNvSpPr>
          <p:nvPr/>
        </p:nvSpPr>
        <p:spPr bwMode="auto">
          <a:xfrm>
            <a:off x="2933700" y="1712913"/>
            <a:ext cx="17303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第一章</a:t>
            </a:r>
            <a:endParaRPr lang="zh-CN" altLang="en-US" sz="28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45" name="TextBox 65"/>
          <p:cNvSpPr>
            <a:spLocks noChangeArrowheads="1"/>
          </p:cNvSpPr>
          <p:nvPr/>
        </p:nvSpPr>
        <p:spPr bwMode="auto">
          <a:xfrm>
            <a:off x="4206875" y="2782888"/>
            <a:ext cx="1727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第二章</a:t>
            </a:r>
            <a:endParaRPr lang="zh-CN" altLang="en-US" sz="28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46" name="TextBox 66"/>
          <p:cNvSpPr>
            <a:spLocks noChangeArrowheads="1"/>
          </p:cNvSpPr>
          <p:nvPr/>
        </p:nvSpPr>
        <p:spPr bwMode="auto">
          <a:xfrm>
            <a:off x="4206875" y="3830638"/>
            <a:ext cx="172720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第三章</a:t>
            </a:r>
            <a:endParaRPr lang="zh-CN" altLang="en-US" sz="28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47" name="TextBox 67"/>
          <p:cNvSpPr>
            <a:spLocks noChangeArrowheads="1"/>
          </p:cNvSpPr>
          <p:nvPr/>
        </p:nvSpPr>
        <p:spPr bwMode="auto">
          <a:xfrm>
            <a:off x="4206875" y="4891088"/>
            <a:ext cx="172720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第四章</a:t>
            </a:r>
            <a:endParaRPr lang="zh-CN" altLang="en-US" sz="28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48" name="TextBox 64"/>
          <p:cNvSpPr>
            <a:spLocks noChangeArrowheads="1"/>
          </p:cNvSpPr>
          <p:nvPr/>
        </p:nvSpPr>
        <p:spPr bwMode="auto">
          <a:xfrm>
            <a:off x="5387975" y="1936750"/>
            <a:ext cx="34575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资源与人力资源</a:t>
            </a:r>
            <a:endParaRPr lang="zh-CN" altLang="en-US" sz="20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49" name="TextBox 69"/>
          <p:cNvSpPr>
            <a:spLocks noChangeArrowheads="1"/>
          </p:cNvSpPr>
          <p:nvPr/>
        </p:nvSpPr>
        <p:spPr bwMode="auto">
          <a:xfrm>
            <a:off x="6664325" y="3001963"/>
            <a:ext cx="34575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人事管理与人力资源管理</a:t>
            </a:r>
            <a:endParaRPr lang="zh-CN" altLang="en-US" sz="2000" b="1">
              <a:solidFill>
                <a:srgbClr val="7F7F7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50" name="TextBox 70"/>
          <p:cNvSpPr>
            <a:spLocks noChangeArrowheads="1"/>
          </p:cNvSpPr>
          <p:nvPr/>
        </p:nvSpPr>
        <p:spPr bwMode="auto">
          <a:xfrm>
            <a:off x="6664325" y="4068763"/>
            <a:ext cx="3743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中国人力资源管理的四个阶段</a:t>
            </a:r>
            <a:endParaRPr lang="zh-CN" altLang="en-US" sz="2000" b="1">
              <a:solidFill>
                <a:srgbClr val="7F7F7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51" name="TextBox 71"/>
          <p:cNvSpPr>
            <a:spLocks noChangeArrowheads="1"/>
          </p:cNvSpPr>
          <p:nvPr/>
        </p:nvSpPr>
        <p:spPr bwMode="auto">
          <a:xfrm>
            <a:off x="6664325" y="5116513"/>
            <a:ext cx="34544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人力资源从业概述</a:t>
            </a:r>
            <a:endParaRPr lang="zh-CN" altLang="en-US" sz="2000" b="1">
              <a:solidFill>
                <a:srgbClr val="7F7F7F"/>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childTnLst>
                                    <p:animEffect filter="fade">
                                      <p:cBhvr>
                                        <p:cTn id="6" dur="1000" tmFilter="0, 0; .2, .5; .8, .5; 1, 0"/>
                                        <p:tgtEl>
                                          <p:spTgt spid="5124"/>
                                        </p:tgtEl>
                                      </p:cBhvr>
                                    </p:animEffect>
                                    <p:animScale>
                                      <p:cBhvr>
                                        <p:cTn id="7" dur="500" autoRev="1" fill="hold"/>
                                        <p:tgtEl>
                                          <p:spTgt spid="5124"/>
                                        </p:tgtEl>
                                      </p:cBhvr>
                                      <p:by x="105000" y="105000"/>
                                    </p:animScale>
                                  </p:childTnLst>
                                </p:cTn>
                              </p:par>
                              <p:par>
                                <p:cTn id="8" presetID="26" presetClass="emph" presetSubtype="0" fill="hold" grpId="0" nodeType="withEffect">
                                  <p:stCondLst>
                                    <p:cond delay="0"/>
                                  </p:stCondLst>
                                  <p:childTnLst>
                                    <p:animEffect filter="fade">
                                      <p:cBhvr>
                                        <p:cTn id="9" dur="1000" tmFilter="0, 0; .2, .5; .8, .5; 1, 0"/>
                                        <p:tgtEl>
                                          <p:spTgt spid="5144"/>
                                        </p:tgtEl>
                                      </p:cBhvr>
                                    </p:animEffect>
                                    <p:animScale>
                                      <p:cBhvr>
                                        <p:cTn id="10" dur="500" autoRev="1" fill="hold"/>
                                        <p:tgtEl>
                                          <p:spTgt spid="5144"/>
                                        </p:tgtEl>
                                      </p:cBhvr>
                                      <p:by x="105000" y="105000"/>
                                    </p:animScale>
                                  </p:childTnLst>
                                </p:cTn>
                              </p:par>
                              <p:par>
                                <p:cTn id="11" presetID="26" presetClass="emph" presetSubtype="0" fill="hold" grpId="0" nodeType="withEffect">
                                  <p:stCondLst>
                                    <p:cond delay="0"/>
                                  </p:stCondLst>
                                  <p:childTnLst>
                                    <p:animEffect filter="fade">
                                      <p:cBhvr>
                                        <p:cTn id="12" dur="1000" tmFilter="0, 0; .2, .5; .8, .5; 1, 0"/>
                                        <p:tgtEl>
                                          <p:spTgt spid="5148"/>
                                        </p:tgtEl>
                                      </p:cBhvr>
                                    </p:animEffect>
                                    <p:animScale>
                                      <p:cBhvr>
                                        <p:cTn id="13" dur="500" autoRev="1" fill="hold"/>
                                        <p:tgtEl>
                                          <p:spTgt spid="514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44" grpId="0" bldLvl="0"/>
      <p:bldP spid="5148" grpId="0" bldLvl="0"/>
    </p:bldLst>
  </p:timing>
</p:sld>
</file>

<file path=ppt/slides/slide30.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cstate="print"/>
          <a:srcRect/>
          <a:stretch>
            <a:fillRect/>
          </a:stretch>
        </a:blipFill>
        <a:effectLst/>
      </p:bgPr>
    </p:bg>
    <p:spTree>
      <p:nvGrpSpPr>
        <p:cNvPr id="1" name=""/>
        <p:cNvGrpSpPr/>
        <p:nvPr/>
      </p:nvGrpSpPr>
      <p:grpSpPr>
        <a:xfrm>
          <a:off x="0" y="0"/>
          <a:ext cx="0" cy="0"/>
          <a:chOff x="0" y="0"/>
          <a:chExt cx="0" cy="0"/>
        </a:xfrm>
      </p:grpSpPr>
      <p:sp>
        <p:nvSpPr>
          <p:cNvPr id="32770" name="TextBox 3"/>
          <p:cNvSpPr>
            <a:spLocks noChangeArrowheads="1"/>
          </p:cNvSpPr>
          <p:nvPr/>
        </p:nvSpPr>
        <p:spPr bwMode="auto">
          <a:xfrm>
            <a:off x="2281238" y="692150"/>
            <a:ext cx="33845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中国人力资源管理的四个阶段</a:t>
            </a:r>
            <a:endParaRPr lang="zh-CN" altLang="en-US"/>
          </a:p>
        </p:txBody>
      </p:sp>
      <p:sp>
        <p:nvSpPr>
          <p:cNvPr id="32771" name="矩形 24"/>
          <p:cNvSpPr>
            <a:spLocks noChangeArrowheads="1"/>
          </p:cNvSpPr>
          <p:nvPr/>
        </p:nvSpPr>
        <p:spPr bwMode="auto">
          <a:xfrm>
            <a:off x="1057275" y="565150"/>
            <a:ext cx="1079500"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50000"/>
              </a:lnSpc>
            </a:pPr>
            <a:r>
              <a:rPr lang="zh-CN" altLang="en-US" b="1">
                <a:solidFill>
                  <a:schemeClr val="bg1"/>
                </a:solidFill>
                <a:ea typeface="微软雅黑" panose="020B0503020204020204" pitchFamily="34" charset="-122"/>
                <a:sym typeface="Arial Unicode MS" pitchFamily="34" charset="-122"/>
              </a:rPr>
              <a:t>第三章</a:t>
            </a:r>
            <a:endParaRPr lang="zh-CN" altLang="en-US" b="1">
              <a:solidFill>
                <a:schemeClr val="bg1"/>
              </a:solidFill>
              <a:ea typeface="微软雅黑" panose="020B0503020204020204" pitchFamily="34" charset="-122"/>
              <a:sym typeface="Arial Unicode MS" pitchFamily="34" charset="-122"/>
            </a:endParaRPr>
          </a:p>
          <a:p>
            <a:pPr algn="ctr"/>
            <a:r>
              <a:rPr lang="zh-CN" altLang="en-US" sz="1400" b="1">
                <a:solidFill>
                  <a:schemeClr val="bg1"/>
                </a:solidFill>
                <a:ea typeface="微软雅黑" panose="020B0503020204020204" pitchFamily="34" charset="-122"/>
                <a:sym typeface="Arial Unicode MS" pitchFamily="34" charset="-122"/>
              </a:rPr>
              <a:t>正文</a:t>
            </a:r>
            <a:endParaRPr lang="zh-CN" altLang="en-US" sz="1400" b="1">
              <a:solidFill>
                <a:schemeClr val="bg1"/>
              </a:solidFill>
              <a:ea typeface="微软雅黑" panose="020B0503020204020204" pitchFamily="34" charset="-122"/>
              <a:sym typeface="Arial Unicode MS" pitchFamily="34" charset="-122"/>
            </a:endParaRPr>
          </a:p>
        </p:txBody>
      </p:sp>
      <p:sp>
        <p:nvSpPr>
          <p:cNvPr id="32772" name="Line 1557"/>
          <p:cNvSpPr>
            <a:spLocks noChangeShapeType="1"/>
          </p:cNvSpPr>
          <p:nvPr/>
        </p:nvSpPr>
        <p:spPr bwMode="auto">
          <a:xfrm>
            <a:off x="3279775" y="5929313"/>
            <a:ext cx="1588"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32773" name="Line 1558"/>
          <p:cNvSpPr>
            <a:spLocks noChangeShapeType="1"/>
          </p:cNvSpPr>
          <p:nvPr/>
        </p:nvSpPr>
        <p:spPr bwMode="auto">
          <a:xfrm>
            <a:off x="3279775" y="5929313"/>
            <a:ext cx="1588"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32774" name="Line 1561"/>
          <p:cNvSpPr>
            <a:spLocks noChangeShapeType="1"/>
          </p:cNvSpPr>
          <p:nvPr/>
        </p:nvSpPr>
        <p:spPr bwMode="auto">
          <a:xfrm>
            <a:off x="3067050" y="6091238"/>
            <a:ext cx="1588"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32775" name="Line 1562"/>
          <p:cNvSpPr>
            <a:spLocks noChangeShapeType="1"/>
          </p:cNvSpPr>
          <p:nvPr/>
        </p:nvSpPr>
        <p:spPr bwMode="auto">
          <a:xfrm>
            <a:off x="3067050" y="6091238"/>
            <a:ext cx="1588"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32776" name="Line 1574"/>
          <p:cNvSpPr>
            <a:spLocks noChangeShapeType="1"/>
          </p:cNvSpPr>
          <p:nvPr/>
        </p:nvSpPr>
        <p:spPr bwMode="auto">
          <a:xfrm>
            <a:off x="3054350" y="5945188"/>
            <a:ext cx="1588"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32777" name="Line 1575"/>
          <p:cNvSpPr>
            <a:spLocks noChangeShapeType="1"/>
          </p:cNvSpPr>
          <p:nvPr/>
        </p:nvSpPr>
        <p:spPr bwMode="auto">
          <a:xfrm>
            <a:off x="3054350" y="5945188"/>
            <a:ext cx="1588"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32778" name="AutoShape 3030"/>
          <p:cNvSpPr>
            <a:spLocks noChangeArrowheads="1"/>
          </p:cNvSpPr>
          <p:nvPr/>
        </p:nvSpPr>
        <p:spPr bwMode="auto">
          <a:xfrm>
            <a:off x="2235200" y="4608513"/>
            <a:ext cx="1800225" cy="1277937"/>
          </a:xfrm>
          <a:prstGeom prst="cube">
            <a:avLst>
              <a:gd name="adj" fmla="val 32713"/>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a:solidFill>
                <a:srgbClr val="000000"/>
              </a:solidFill>
              <a:latin typeface="Calibri" panose="020F0502020204030204" pitchFamily="34" charset="0"/>
              <a:sym typeface="宋体" panose="02010600030101010101" pitchFamily="2" charset="-122"/>
            </a:endParaRPr>
          </a:p>
        </p:txBody>
      </p:sp>
      <p:grpSp>
        <p:nvGrpSpPr>
          <p:cNvPr id="32779" name="Group 3073"/>
          <p:cNvGrpSpPr/>
          <p:nvPr/>
        </p:nvGrpSpPr>
        <p:grpSpPr bwMode="auto">
          <a:xfrm>
            <a:off x="2378075" y="3124200"/>
            <a:ext cx="1511300" cy="1755775"/>
            <a:chOff x="0" y="0"/>
            <a:chExt cx="952" cy="1106"/>
          </a:xfrm>
        </p:grpSpPr>
        <p:sp>
          <p:nvSpPr>
            <p:cNvPr id="32780" name="Oval 3055"/>
            <p:cNvSpPr>
              <a:spLocks noChangeArrowheads="1"/>
            </p:cNvSpPr>
            <p:nvPr/>
          </p:nvSpPr>
          <p:spPr bwMode="auto">
            <a:xfrm rot="-2771362">
              <a:off x="0" y="0"/>
              <a:ext cx="952" cy="952"/>
            </a:xfrm>
            <a:prstGeom prst="ellipse">
              <a:avLst/>
            </a:pr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zh-CN">
                <a:solidFill>
                  <a:srgbClr val="000000"/>
                </a:solidFill>
                <a:latin typeface="Calibri" panose="020F0502020204030204" pitchFamily="34" charset="0"/>
                <a:sym typeface="宋体" panose="02010600030101010101" pitchFamily="2" charset="-122"/>
              </a:endParaRPr>
            </a:p>
          </p:txBody>
        </p:sp>
        <p:grpSp>
          <p:nvGrpSpPr>
            <p:cNvPr id="32781" name="Group 3056"/>
            <p:cNvGrpSpPr/>
            <p:nvPr/>
          </p:nvGrpSpPr>
          <p:grpSpPr bwMode="auto">
            <a:xfrm>
              <a:off x="274" y="979"/>
              <a:ext cx="403" cy="127"/>
              <a:chOff x="0" y="0"/>
              <a:chExt cx="576" cy="181"/>
            </a:xfrm>
          </p:grpSpPr>
          <p:sp>
            <p:nvSpPr>
              <p:cNvPr id="32782" name="Oval 3057"/>
              <p:cNvSpPr>
                <a:spLocks noChangeArrowheads="1"/>
              </p:cNvSpPr>
              <p:nvPr/>
            </p:nvSpPr>
            <p:spPr bwMode="auto">
              <a:xfrm>
                <a:off x="0" y="0"/>
                <a:ext cx="576" cy="181"/>
              </a:xfrm>
              <a:prstGeom prst="ellipse">
                <a:avLst/>
              </a:prstGeom>
              <a:solidFill>
                <a:srgbClr val="EEECE1">
                  <a:alpha val="64999"/>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32783" name="Oval 3058"/>
              <p:cNvSpPr>
                <a:spLocks noChangeArrowheads="1"/>
              </p:cNvSpPr>
              <p:nvPr/>
            </p:nvSpPr>
            <p:spPr bwMode="auto">
              <a:xfrm>
                <a:off x="105" y="33"/>
                <a:ext cx="366" cy="115"/>
              </a:xfrm>
              <a:prstGeom prst="ellipse">
                <a:avLst/>
              </a:prstGeom>
              <a:solidFill>
                <a:srgbClr val="EEECE1">
                  <a:alpha val="64999"/>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zh-CN">
                  <a:solidFill>
                    <a:srgbClr val="000000"/>
                  </a:solidFill>
                  <a:latin typeface="Calibri" panose="020F0502020204030204" pitchFamily="34" charset="0"/>
                  <a:sym typeface="宋体" panose="02010600030101010101" pitchFamily="2" charset="-122"/>
                </a:endParaRPr>
              </a:p>
            </p:txBody>
          </p:sp>
        </p:grpSp>
      </p:grpSp>
      <p:sp>
        <p:nvSpPr>
          <p:cNvPr id="32784" name="Rectangle 3077"/>
          <p:cNvSpPr>
            <a:spLocks noChangeArrowheads="1"/>
          </p:cNvSpPr>
          <p:nvPr/>
        </p:nvSpPr>
        <p:spPr bwMode="auto">
          <a:xfrm>
            <a:off x="2536825" y="3249613"/>
            <a:ext cx="693738"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r>
              <a:rPr lang="en-US" sz="1200" b="1">
                <a:solidFill>
                  <a:schemeClr val="bg1"/>
                </a:solidFill>
                <a:latin typeface="Dotum" panose="020B0600000101010101" pitchFamily="34" charset="-127"/>
                <a:ea typeface="Dotum" panose="020B0600000101010101" pitchFamily="34" charset="-127"/>
                <a:sym typeface="Dotum" panose="020B0600000101010101" pitchFamily="34" charset="-127"/>
              </a:rPr>
              <a:t>section</a:t>
            </a:r>
            <a:endParaRPr lang="en-US" sz="1200" b="1">
              <a:solidFill>
                <a:schemeClr val="bg1"/>
              </a:solidFill>
              <a:latin typeface="Dotum" panose="020B0600000101010101" pitchFamily="34" charset="-127"/>
              <a:ea typeface="Dotum" panose="020B0600000101010101" pitchFamily="34" charset="-127"/>
              <a:sym typeface="Dotum" panose="020B0600000101010101" pitchFamily="34" charset="-127"/>
            </a:endParaRPr>
          </a:p>
        </p:txBody>
      </p:sp>
      <p:sp>
        <p:nvSpPr>
          <p:cNvPr id="32785" name="Text Box 3096"/>
          <p:cNvSpPr>
            <a:spLocks noChangeArrowheads="1"/>
          </p:cNvSpPr>
          <p:nvPr/>
        </p:nvSpPr>
        <p:spPr bwMode="auto">
          <a:xfrm>
            <a:off x="2876550" y="3554413"/>
            <a:ext cx="5016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4</a:t>
            </a:r>
            <a:endParaRPr lang="zh-CN" altLang="en-US"/>
          </a:p>
        </p:txBody>
      </p:sp>
      <p:sp>
        <p:nvSpPr>
          <p:cNvPr id="32786" name="TextBox 25"/>
          <p:cNvSpPr>
            <a:spLocks noChangeArrowheads="1"/>
          </p:cNvSpPr>
          <p:nvPr/>
        </p:nvSpPr>
        <p:spPr bwMode="auto">
          <a:xfrm>
            <a:off x="2352675" y="5292725"/>
            <a:ext cx="12652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b="1">
                <a:latin typeface="微软雅黑" panose="020B0503020204020204" pitchFamily="34" charset="-122"/>
                <a:ea typeface="微软雅黑" panose="020B0503020204020204" pitchFamily="34" charset="-122"/>
                <a:sym typeface="微软雅黑" panose="020B0503020204020204" pitchFamily="34" charset="-122"/>
              </a:rPr>
              <a:t>人才管理</a:t>
            </a:r>
            <a:endParaRPr lang="zh-CN" altLang="en-US" b="1">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2787" name="图片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273550" y="1925638"/>
            <a:ext cx="5568950" cy="3960812"/>
          </a:xfrm>
          <a:prstGeom prst="rect">
            <a:avLst/>
          </a:prstGeom>
          <a:noFill/>
          <a:ln w="19050">
            <a:solidFill>
              <a:schemeClr val="bg1"/>
            </a:solidFill>
            <a:bevel/>
          </a:ln>
          <a:extLst>
            <a:ext uri="{909E8E84-426E-40DD-AFC4-6F175D3DCCD1}">
              <a14:hiddenFill xmlns:a14="http://schemas.microsoft.com/office/drawing/2010/main">
                <a:solidFill>
                  <a:srgbClr val="FFFFFF"/>
                </a:solidFill>
              </a14:hiddenFill>
            </a:ext>
          </a:extLst>
        </p:spPr>
      </p:pic>
      <p:sp>
        <p:nvSpPr>
          <p:cNvPr id="32788" name="TextBox 2"/>
          <p:cNvSpPr>
            <a:spLocks noChangeArrowheads="1"/>
          </p:cNvSpPr>
          <p:nvPr/>
        </p:nvSpPr>
        <p:spPr bwMode="auto">
          <a:xfrm>
            <a:off x="10080625" y="2362200"/>
            <a:ext cx="1574800" cy="3587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396875">
              <a:lnSpc>
                <a:spcPct val="129000"/>
              </a:lnSpc>
              <a:spcAft>
                <a:spcPts val="600"/>
              </a:spcAft>
            </a:pP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人才管理的终极结果是是实现公司发展过程中持续的人才供应。无论企业如何调整其商业战略，他们必须要评估和重视支撑企业发展的人才需求。</a:t>
            </a:r>
            <a:endParaRPr lang="zh-CN" altLang="en-US" sz="1600" b="1">
              <a:solidFill>
                <a:srgbClr val="E36C0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789" name="TextBox 3"/>
          <p:cNvSpPr>
            <a:spLocks noChangeArrowheads="1"/>
          </p:cNvSpPr>
          <p:nvPr/>
        </p:nvSpPr>
        <p:spPr bwMode="auto">
          <a:xfrm>
            <a:off x="5881688" y="338138"/>
            <a:ext cx="5688012" cy="136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576580">
              <a:lnSpc>
                <a:spcPct val="129000"/>
              </a:lnSpc>
              <a:spcAft>
                <a:spcPts val="600"/>
              </a:spcAft>
            </a:pP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近几年，人才管理正在成为热门词汇。人才管理是一个整合的人才发展体系，它关注于人才从吸引、招募、管理、发展和保留的整个循环，并将其看作一个整体进行管理，以保障在快速的商业变化下，企业能够保持充足的人才供应。</a:t>
            </a:r>
            <a:endParaRPr lang="zh-CN" altLang="en-US"/>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32789"/>
                                        </p:tgtEl>
                                        <p:attrNameLst>
                                          <p:attrName>style.visibility</p:attrName>
                                        </p:attrNameLst>
                                      </p:cBhvr>
                                      <p:to>
                                        <p:strVal val="visible"/>
                                      </p:to>
                                    </p:set>
                                    <p:animScale>
                                      <p:cBhvr>
                                        <p:cTn id="7" dur="1000" decel="50000" fill="hold">
                                          <p:stCondLst>
                                            <p:cond delay="0"/>
                                          </p:stCondLst>
                                        </p:cTn>
                                        <p:tgtEl>
                                          <p:spTgt spid="3278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32789"/>
                                        </p:tgtEl>
                                        <p:attrNameLst>
                                          <p:attrName>ppt_x</p:attrName>
                                          <p:attrName>ppt_y</p:attrName>
                                        </p:attrNameLst>
                                      </p:cBhvr>
                                      <p:rCtr x="0" y="0"/>
                                    </p:animMotion>
                                    <p:animEffect filter="fade">
                                      <p:cBhvr>
                                        <p:cTn id="9" dur="1000"/>
                                        <p:tgtEl>
                                          <p:spTgt spid="32789"/>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32788"/>
                                        </p:tgtEl>
                                        <p:attrNameLst>
                                          <p:attrName>style.visibility</p:attrName>
                                        </p:attrNameLst>
                                      </p:cBhvr>
                                      <p:to>
                                        <p:strVal val="visible"/>
                                      </p:to>
                                    </p:set>
                                    <p:animScale>
                                      <p:cBhvr>
                                        <p:cTn id="12" dur="1000" decel="50000" fill="hold">
                                          <p:stCondLst>
                                            <p:cond delay="0"/>
                                          </p:stCondLst>
                                        </p:cTn>
                                        <p:tgtEl>
                                          <p:spTgt spid="3278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3" dur="1000" decel="50000" fill="hold">
                                          <p:stCondLst>
                                            <p:cond delay="0"/>
                                          </p:stCondLst>
                                        </p:cTn>
                                        <p:tgtEl>
                                          <p:spTgt spid="32788"/>
                                        </p:tgtEl>
                                        <p:attrNameLst>
                                          <p:attrName>ppt_x</p:attrName>
                                          <p:attrName>ppt_y</p:attrName>
                                        </p:attrNameLst>
                                      </p:cBhvr>
                                      <p:rCtr x="0" y="0"/>
                                    </p:animMotion>
                                    <p:animEffect filter="fade">
                                      <p:cBhvr>
                                        <p:cTn id="14" dur="1000"/>
                                        <p:tgtEl>
                                          <p:spTgt spid="327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88" grpId="0" bldLvl="0"/>
      <p:bldP spid="32789" grpId="0" bldLvl="0"/>
    </p:bldLst>
  </p:timing>
</p:sld>
</file>

<file path=ppt/slides/slide31.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3794" name="TextBox 3"/>
          <p:cNvSpPr>
            <a:spLocks noChangeArrowheads="1"/>
          </p:cNvSpPr>
          <p:nvPr/>
        </p:nvSpPr>
        <p:spPr bwMode="auto">
          <a:xfrm>
            <a:off x="2281238" y="692150"/>
            <a:ext cx="14509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过渡页</a:t>
            </a:r>
            <a:endParaRPr lang="zh-CN" altLang="en-US" b="1">
              <a:solidFill>
                <a:srgbClr val="262626"/>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795" name="矩形 24"/>
          <p:cNvSpPr>
            <a:spLocks noChangeArrowheads="1"/>
          </p:cNvSpPr>
          <p:nvPr/>
        </p:nvSpPr>
        <p:spPr bwMode="auto">
          <a:xfrm>
            <a:off x="1057275" y="704850"/>
            <a:ext cx="107950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1600" b="1">
                <a:solidFill>
                  <a:schemeClr val="bg1"/>
                </a:solidFill>
                <a:ea typeface="微软雅黑" panose="020B0503020204020204" pitchFamily="34" charset="-122"/>
                <a:sym typeface="Arial Unicode MS" pitchFamily="34" charset="-122"/>
              </a:rPr>
              <a:t>TRANSITION PAGE</a:t>
            </a:r>
            <a:endParaRPr lang="en-US" altLang="zh-CN" sz="1600" b="1">
              <a:solidFill>
                <a:schemeClr val="bg1"/>
              </a:solidFill>
              <a:ea typeface="微软雅黑" panose="020B0503020204020204" pitchFamily="34" charset="-122"/>
              <a:sym typeface="Arial Unicode MS" pitchFamily="34" charset="-122"/>
            </a:endParaRPr>
          </a:p>
        </p:txBody>
      </p:sp>
      <p:grpSp>
        <p:nvGrpSpPr>
          <p:cNvPr id="33796" name="Group 4"/>
          <p:cNvGrpSpPr/>
          <p:nvPr/>
        </p:nvGrpSpPr>
        <p:grpSpPr bwMode="auto">
          <a:xfrm>
            <a:off x="3486150" y="1689100"/>
            <a:ext cx="6911975" cy="1092200"/>
            <a:chOff x="0" y="0"/>
            <a:chExt cx="4354" cy="688"/>
          </a:xfrm>
        </p:grpSpPr>
        <p:sp>
          <p:nvSpPr>
            <p:cNvPr id="33797" name="Rectangle 5"/>
            <p:cNvSpPr>
              <a:spLocks noChangeArrowheads="1"/>
            </p:cNvSpPr>
            <p:nvPr/>
          </p:nvSpPr>
          <p:spPr bwMode="auto">
            <a:xfrm>
              <a:off x="0" y="54"/>
              <a:ext cx="4354" cy="453"/>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b="1" i="1">
                <a:solidFill>
                  <a:srgbClr val="000000"/>
                </a:solidFill>
                <a:ea typeface="华文细黑" pitchFamily="2" charset="-122"/>
                <a:sym typeface="Arial" panose="020B0604020202020204" pitchFamily="34" charset="0"/>
              </a:endParaRPr>
            </a:p>
          </p:txBody>
        </p:sp>
        <p:sp>
          <p:nvSpPr>
            <p:cNvPr id="33798" name="Rectangle 6"/>
            <p:cNvSpPr>
              <a:spLocks noChangeArrowheads="1"/>
            </p:cNvSpPr>
            <p:nvPr/>
          </p:nvSpPr>
          <p:spPr bwMode="auto">
            <a:xfrm>
              <a:off x="181" y="0"/>
              <a:ext cx="1497" cy="326"/>
            </a:xfrm>
            <a:prstGeom prst="rect">
              <a:avLst/>
            </a:prstGeom>
            <a:gradFill rotWithShape="1">
              <a:gsLst>
                <a:gs pos="0">
                  <a:srgbClr val="333399"/>
                </a:gs>
                <a:gs pos="100000">
                  <a:srgbClr val="BBE0E3"/>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b="1" i="1">
                <a:solidFill>
                  <a:srgbClr val="000000"/>
                </a:solidFill>
                <a:ea typeface="华文细黑" pitchFamily="2" charset="-122"/>
                <a:sym typeface="Arial" panose="020B0604020202020204" pitchFamily="34" charset="0"/>
              </a:endParaRPr>
            </a:p>
          </p:txBody>
        </p:sp>
        <p:sp>
          <p:nvSpPr>
            <p:cNvPr id="33799" name="AutoShape 9"/>
            <p:cNvSpPr>
              <a:spLocks noChangeArrowheads="1"/>
            </p:cNvSpPr>
            <p:nvPr/>
          </p:nvSpPr>
          <p:spPr bwMode="auto">
            <a:xfrm>
              <a:off x="0" y="507"/>
              <a:ext cx="4354" cy="181"/>
            </a:xfrm>
            <a:custGeom>
              <a:avLst/>
              <a:gdLst>
                <a:gd name="T0" fmla="*/ 0 w 21600"/>
                <a:gd name="T1" fmla="*/ 0 h 21600"/>
                <a:gd name="T2" fmla="*/ 1072 w 21600"/>
                <a:gd name="T3" fmla="*/ 21600 h 21600"/>
                <a:gd name="T4" fmla="*/ 20528 w 21600"/>
                <a:gd name="T5" fmla="*/ 21600 h 21600"/>
                <a:gd name="T6" fmla="*/ 21600 w 21600"/>
                <a:gd name="T7" fmla="*/ 0 h 21600"/>
                <a:gd name="T8" fmla="*/ 0 w 21600"/>
                <a:gd name="T9" fmla="*/ 0 h 21600"/>
              </a:gdLst>
              <a:ahLst/>
              <a:cxnLst>
                <a:cxn ang="0">
                  <a:pos x="T0" y="T1"/>
                </a:cxn>
                <a:cxn ang="0">
                  <a:pos x="T2" y="T3"/>
                </a:cxn>
                <a:cxn ang="0">
                  <a:pos x="T4" y="T5"/>
                </a:cxn>
                <a:cxn ang="0">
                  <a:pos x="T6" y="T7"/>
                </a:cxn>
                <a:cxn ang="0">
                  <a:pos x="T8" y="T9"/>
                </a:cxn>
              </a:cxnLst>
              <a:rect l="0" t="0" r="r" b="b"/>
              <a:pathLst>
                <a:path w="21600" h="21600">
                  <a:moveTo>
                    <a:pt x="0" y="0"/>
                  </a:moveTo>
                  <a:lnTo>
                    <a:pt x="1072" y="21600"/>
                  </a:lnTo>
                  <a:lnTo>
                    <a:pt x="20528" y="21600"/>
                  </a:lnTo>
                  <a:lnTo>
                    <a:pt x="21600" y="0"/>
                  </a:lnTo>
                  <a:lnTo>
                    <a:pt x="0" y="0"/>
                  </a:lnTo>
                  <a:close/>
                </a:path>
              </a:pathLst>
            </a:cu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b="1" i="1">
                <a:solidFill>
                  <a:srgbClr val="000000"/>
                </a:solidFill>
                <a:sym typeface="Arial" panose="020B0604020202020204" pitchFamily="34" charset="0"/>
              </a:endParaRPr>
            </a:p>
          </p:txBody>
        </p:sp>
        <p:sp>
          <p:nvSpPr>
            <p:cNvPr id="33800" name="AutoShape 10"/>
            <p:cNvSpPr>
              <a:spLocks noChangeArrowheads="1"/>
            </p:cNvSpPr>
            <p:nvPr/>
          </p:nvSpPr>
          <p:spPr bwMode="auto">
            <a:xfrm>
              <a:off x="181" y="320"/>
              <a:ext cx="1497" cy="181"/>
            </a:xfrm>
            <a:custGeom>
              <a:avLst/>
              <a:gdLst>
                <a:gd name="T0" fmla="*/ 0 w 21600"/>
                <a:gd name="T1" fmla="*/ 0 h 21600"/>
                <a:gd name="T2" fmla="*/ 1072 w 21600"/>
                <a:gd name="T3" fmla="*/ 21600 h 21600"/>
                <a:gd name="T4" fmla="*/ 20528 w 21600"/>
                <a:gd name="T5" fmla="*/ 21600 h 21600"/>
                <a:gd name="T6" fmla="*/ 21600 w 21600"/>
                <a:gd name="T7" fmla="*/ 0 h 21600"/>
                <a:gd name="T8" fmla="*/ 0 w 21600"/>
                <a:gd name="T9" fmla="*/ 0 h 21600"/>
              </a:gdLst>
              <a:ahLst/>
              <a:cxnLst>
                <a:cxn ang="0">
                  <a:pos x="T0" y="T1"/>
                </a:cxn>
                <a:cxn ang="0">
                  <a:pos x="T2" y="T3"/>
                </a:cxn>
                <a:cxn ang="0">
                  <a:pos x="T4" y="T5"/>
                </a:cxn>
                <a:cxn ang="0">
                  <a:pos x="T6" y="T7"/>
                </a:cxn>
                <a:cxn ang="0">
                  <a:pos x="T8" y="T9"/>
                </a:cxn>
              </a:cxnLst>
              <a:rect l="0" t="0" r="r" b="b"/>
              <a:pathLst>
                <a:path w="21600" h="21600">
                  <a:moveTo>
                    <a:pt x="0" y="0"/>
                  </a:moveTo>
                  <a:lnTo>
                    <a:pt x="1072" y="21600"/>
                  </a:lnTo>
                  <a:lnTo>
                    <a:pt x="20528" y="21600"/>
                  </a:lnTo>
                  <a:lnTo>
                    <a:pt x="21600" y="0"/>
                  </a:lnTo>
                  <a:lnTo>
                    <a:pt x="0" y="0"/>
                  </a:lnTo>
                  <a:close/>
                </a:path>
              </a:pathLst>
            </a:custGeom>
            <a:gradFill rotWithShape="1">
              <a:gsLst>
                <a:gs pos="0">
                  <a:srgbClr val="BBE0E3"/>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b="1" i="1">
                <a:solidFill>
                  <a:srgbClr val="000000"/>
                </a:solidFill>
                <a:sym typeface="Arial" panose="020B0604020202020204" pitchFamily="34" charset="0"/>
              </a:endParaRPr>
            </a:p>
          </p:txBody>
        </p:sp>
      </p:grpSp>
      <p:grpSp>
        <p:nvGrpSpPr>
          <p:cNvPr id="33801" name="Group 11"/>
          <p:cNvGrpSpPr/>
          <p:nvPr/>
        </p:nvGrpSpPr>
        <p:grpSpPr bwMode="auto">
          <a:xfrm>
            <a:off x="3486150" y="2752725"/>
            <a:ext cx="6911975" cy="1092200"/>
            <a:chOff x="0" y="0"/>
            <a:chExt cx="4354" cy="688"/>
          </a:xfrm>
        </p:grpSpPr>
        <p:sp>
          <p:nvSpPr>
            <p:cNvPr id="33802" name="Rectangle 12"/>
            <p:cNvSpPr>
              <a:spLocks noChangeArrowheads="1"/>
            </p:cNvSpPr>
            <p:nvPr/>
          </p:nvSpPr>
          <p:spPr bwMode="auto">
            <a:xfrm>
              <a:off x="0" y="54"/>
              <a:ext cx="4354" cy="453"/>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b="1" i="1">
                <a:solidFill>
                  <a:srgbClr val="000000"/>
                </a:solidFill>
                <a:ea typeface="华文细黑" pitchFamily="2" charset="-122"/>
                <a:sym typeface="Arial" panose="020B0604020202020204" pitchFamily="34" charset="0"/>
              </a:endParaRPr>
            </a:p>
          </p:txBody>
        </p:sp>
        <p:sp>
          <p:nvSpPr>
            <p:cNvPr id="33803" name="Rectangle 13"/>
            <p:cNvSpPr>
              <a:spLocks noChangeArrowheads="1"/>
            </p:cNvSpPr>
            <p:nvPr/>
          </p:nvSpPr>
          <p:spPr bwMode="auto">
            <a:xfrm>
              <a:off x="181" y="0"/>
              <a:ext cx="1497" cy="326"/>
            </a:xfrm>
            <a:prstGeom prst="rect">
              <a:avLst/>
            </a:prstGeom>
            <a:gradFill rotWithShape="1">
              <a:gsLst>
                <a:gs pos="0">
                  <a:srgbClr val="333399"/>
                </a:gs>
                <a:gs pos="100000">
                  <a:srgbClr val="BBE0E3"/>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b="1" i="1">
                <a:solidFill>
                  <a:srgbClr val="000000"/>
                </a:solidFill>
                <a:ea typeface="华文细黑" pitchFamily="2" charset="-122"/>
                <a:sym typeface="Arial" panose="020B0604020202020204" pitchFamily="34" charset="0"/>
              </a:endParaRPr>
            </a:p>
          </p:txBody>
        </p:sp>
        <p:sp>
          <p:nvSpPr>
            <p:cNvPr id="33804" name="AutoShape 16"/>
            <p:cNvSpPr>
              <a:spLocks noChangeArrowheads="1"/>
            </p:cNvSpPr>
            <p:nvPr/>
          </p:nvSpPr>
          <p:spPr bwMode="auto">
            <a:xfrm>
              <a:off x="0" y="507"/>
              <a:ext cx="4354" cy="181"/>
            </a:xfrm>
            <a:custGeom>
              <a:avLst/>
              <a:gdLst>
                <a:gd name="T0" fmla="*/ 0 w 21600"/>
                <a:gd name="T1" fmla="*/ 0 h 21600"/>
                <a:gd name="T2" fmla="*/ 1072 w 21600"/>
                <a:gd name="T3" fmla="*/ 21600 h 21600"/>
                <a:gd name="T4" fmla="*/ 20528 w 21600"/>
                <a:gd name="T5" fmla="*/ 21600 h 21600"/>
                <a:gd name="T6" fmla="*/ 21600 w 21600"/>
                <a:gd name="T7" fmla="*/ 0 h 21600"/>
                <a:gd name="T8" fmla="*/ 0 w 21600"/>
                <a:gd name="T9" fmla="*/ 0 h 21600"/>
              </a:gdLst>
              <a:ahLst/>
              <a:cxnLst>
                <a:cxn ang="0">
                  <a:pos x="T0" y="T1"/>
                </a:cxn>
                <a:cxn ang="0">
                  <a:pos x="T2" y="T3"/>
                </a:cxn>
                <a:cxn ang="0">
                  <a:pos x="T4" y="T5"/>
                </a:cxn>
                <a:cxn ang="0">
                  <a:pos x="T6" y="T7"/>
                </a:cxn>
                <a:cxn ang="0">
                  <a:pos x="T8" y="T9"/>
                </a:cxn>
              </a:cxnLst>
              <a:rect l="0" t="0" r="r" b="b"/>
              <a:pathLst>
                <a:path w="21600" h="21600">
                  <a:moveTo>
                    <a:pt x="0" y="0"/>
                  </a:moveTo>
                  <a:lnTo>
                    <a:pt x="1072" y="21600"/>
                  </a:lnTo>
                  <a:lnTo>
                    <a:pt x="20528" y="21600"/>
                  </a:lnTo>
                  <a:lnTo>
                    <a:pt x="21600" y="0"/>
                  </a:lnTo>
                  <a:lnTo>
                    <a:pt x="0" y="0"/>
                  </a:lnTo>
                  <a:close/>
                </a:path>
              </a:pathLst>
            </a:cu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b="1" i="1">
                <a:solidFill>
                  <a:srgbClr val="000000"/>
                </a:solidFill>
                <a:sym typeface="Arial" panose="020B0604020202020204" pitchFamily="34" charset="0"/>
              </a:endParaRPr>
            </a:p>
          </p:txBody>
        </p:sp>
        <p:sp>
          <p:nvSpPr>
            <p:cNvPr id="33805" name="AutoShape 17"/>
            <p:cNvSpPr>
              <a:spLocks noChangeArrowheads="1"/>
            </p:cNvSpPr>
            <p:nvPr/>
          </p:nvSpPr>
          <p:spPr bwMode="auto">
            <a:xfrm>
              <a:off x="181" y="320"/>
              <a:ext cx="1497" cy="181"/>
            </a:xfrm>
            <a:custGeom>
              <a:avLst/>
              <a:gdLst>
                <a:gd name="T0" fmla="*/ 0 w 21600"/>
                <a:gd name="T1" fmla="*/ 0 h 21600"/>
                <a:gd name="T2" fmla="*/ 1072 w 21600"/>
                <a:gd name="T3" fmla="*/ 21600 h 21600"/>
                <a:gd name="T4" fmla="*/ 20528 w 21600"/>
                <a:gd name="T5" fmla="*/ 21600 h 21600"/>
                <a:gd name="T6" fmla="*/ 21600 w 21600"/>
                <a:gd name="T7" fmla="*/ 0 h 21600"/>
                <a:gd name="T8" fmla="*/ 0 w 21600"/>
                <a:gd name="T9" fmla="*/ 0 h 21600"/>
              </a:gdLst>
              <a:ahLst/>
              <a:cxnLst>
                <a:cxn ang="0">
                  <a:pos x="T0" y="T1"/>
                </a:cxn>
                <a:cxn ang="0">
                  <a:pos x="T2" y="T3"/>
                </a:cxn>
                <a:cxn ang="0">
                  <a:pos x="T4" y="T5"/>
                </a:cxn>
                <a:cxn ang="0">
                  <a:pos x="T6" y="T7"/>
                </a:cxn>
                <a:cxn ang="0">
                  <a:pos x="T8" y="T9"/>
                </a:cxn>
              </a:cxnLst>
              <a:rect l="0" t="0" r="r" b="b"/>
              <a:pathLst>
                <a:path w="21600" h="21600">
                  <a:moveTo>
                    <a:pt x="0" y="0"/>
                  </a:moveTo>
                  <a:lnTo>
                    <a:pt x="1072" y="21600"/>
                  </a:lnTo>
                  <a:lnTo>
                    <a:pt x="20528" y="21600"/>
                  </a:lnTo>
                  <a:lnTo>
                    <a:pt x="21600" y="0"/>
                  </a:lnTo>
                  <a:lnTo>
                    <a:pt x="0" y="0"/>
                  </a:lnTo>
                  <a:close/>
                </a:path>
              </a:pathLst>
            </a:custGeom>
            <a:gradFill rotWithShape="1">
              <a:gsLst>
                <a:gs pos="0">
                  <a:srgbClr val="BBE0E3"/>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b="1" i="1">
                <a:solidFill>
                  <a:srgbClr val="000000"/>
                </a:solidFill>
                <a:sym typeface="Arial" panose="020B0604020202020204" pitchFamily="34" charset="0"/>
              </a:endParaRPr>
            </a:p>
          </p:txBody>
        </p:sp>
      </p:grpSp>
      <p:grpSp>
        <p:nvGrpSpPr>
          <p:cNvPr id="33806" name="Group 18"/>
          <p:cNvGrpSpPr/>
          <p:nvPr/>
        </p:nvGrpSpPr>
        <p:grpSpPr bwMode="auto">
          <a:xfrm>
            <a:off x="3486150" y="3790950"/>
            <a:ext cx="6911975" cy="1092200"/>
            <a:chOff x="0" y="0"/>
            <a:chExt cx="4354" cy="688"/>
          </a:xfrm>
        </p:grpSpPr>
        <p:sp>
          <p:nvSpPr>
            <p:cNvPr id="33807" name="Rectangle 19"/>
            <p:cNvSpPr>
              <a:spLocks noChangeArrowheads="1"/>
            </p:cNvSpPr>
            <p:nvPr/>
          </p:nvSpPr>
          <p:spPr bwMode="auto">
            <a:xfrm>
              <a:off x="0" y="54"/>
              <a:ext cx="4354" cy="453"/>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b="1" i="1">
                <a:solidFill>
                  <a:srgbClr val="000000"/>
                </a:solidFill>
                <a:ea typeface="华文细黑" pitchFamily="2" charset="-122"/>
                <a:sym typeface="Arial" panose="020B0604020202020204" pitchFamily="34" charset="0"/>
              </a:endParaRPr>
            </a:p>
          </p:txBody>
        </p:sp>
        <p:sp>
          <p:nvSpPr>
            <p:cNvPr id="33808" name="Rectangle 20"/>
            <p:cNvSpPr>
              <a:spLocks noChangeArrowheads="1"/>
            </p:cNvSpPr>
            <p:nvPr/>
          </p:nvSpPr>
          <p:spPr bwMode="auto">
            <a:xfrm>
              <a:off x="181" y="0"/>
              <a:ext cx="1497" cy="326"/>
            </a:xfrm>
            <a:prstGeom prst="rect">
              <a:avLst/>
            </a:prstGeom>
            <a:gradFill rotWithShape="1">
              <a:gsLst>
                <a:gs pos="0">
                  <a:srgbClr val="333399"/>
                </a:gs>
                <a:gs pos="100000">
                  <a:srgbClr val="BBE0E3"/>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b="1" i="1">
                <a:solidFill>
                  <a:srgbClr val="000000"/>
                </a:solidFill>
                <a:ea typeface="华文细黑" pitchFamily="2" charset="-122"/>
                <a:sym typeface="Arial" panose="020B0604020202020204" pitchFamily="34" charset="0"/>
              </a:endParaRPr>
            </a:p>
          </p:txBody>
        </p:sp>
        <p:sp>
          <p:nvSpPr>
            <p:cNvPr id="33809" name="AutoShape 23"/>
            <p:cNvSpPr>
              <a:spLocks noChangeArrowheads="1"/>
            </p:cNvSpPr>
            <p:nvPr/>
          </p:nvSpPr>
          <p:spPr bwMode="auto">
            <a:xfrm>
              <a:off x="0" y="507"/>
              <a:ext cx="4354" cy="181"/>
            </a:xfrm>
            <a:custGeom>
              <a:avLst/>
              <a:gdLst>
                <a:gd name="T0" fmla="*/ 0 w 21600"/>
                <a:gd name="T1" fmla="*/ 0 h 21600"/>
                <a:gd name="T2" fmla="*/ 1072 w 21600"/>
                <a:gd name="T3" fmla="*/ 21600 h 21600"/>
                <a:gd name="T4" fmla="*/ 20528 w 21600"/>
                <a:gd name="T5" fmla="*/ 21600 h 21600"/>
                <a:gd name="T6" fmla="*/ 21600 w 21600"/>
                <a:gd name="T7" fmla="*/ 0 h 21600"/>
                <a:gd name="T8" fmla="*/ 0 w 21600"/>
                <a:gd name="T9" fmla="*/ 0 h 21600"/>
              </a:gdLst>
              <a:ahLst/>
              <a:cxnLst>
                <a:cxn ang="0">
                  <a:pos x="T0" y="T1"/>
                </a:cxn>
                <a:cxn ang="0">
                  <a:pos x="T2" y="T3"/>
                </a:cxn>
                <a:cxn ang="0">
                  <a:pos x="T4" y="T5"/>
                </a:cxn>
                <a:cxn ang="0">
                  <a:pos x="T6" y="T7"/>
                </a:cxn>
                <a:cxn ang="0">
                  <a:pos x="T8" y="T9"/>
                </a:cxn>
              </a:cxnLst>
              <a:rect l="0" t="0" r="r" b="b"/>
              <a:pathLst>
                <a:path w="21600" h="21600">
                  <a:moveTo>
                    <a:pt x="0" y="0"/>
                  </a:moveTo>
                  <a:lnTo>
                    <a:pt x="1072" y="21600"/>
                  </a:lnTo>
                  <a:lnTo>
                    <a:pt x="20528" y="21600"/>
                  </a:lnTo>
                  <a:lnTo>
                    <a:pt x="21600" y="0"/>
                  </a:lnTo>
                  <a:lnTo>
                    <a:pt x="0" y="0"/>
                  </a:lnTo>
                  <a:close/>
                </a:path>
              </a:pathLst>
            </a:cu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b="1" i="1">
                <a:solidFill>
                  <a:srgbClr val="000000"/>
                </a:solidFill>
                <a:sym typeface="Arial" panose="020B0604020202020204" pitchFamily="34" charset="0"/>
              </a:endParaRPr>
            </a:p>
          </p:txBody>
        </p:sp>
        <p:sp>
          <p:nvSpPr>
            <p:cNvPr id="33810" name="AutoShape 24"/>
            <p:cNvSpPr>
              <a:spLocks noChangeArrowheads="1"/>
            </p:cNvSpPr>
            <p:nvPr/>
          </p:nvSpPr>
          <p:spPr bwMode="auto">
            <a:xfrm>
              <a:off x="181" y="320"/>
              <a:ext cx="1497" cy="181"/>
            </a:xfrm>
            <a:custGeom>
              <a:avLst/>
              <a:gdLst>
                <a:gd name="T0" fmla="*/ 0 w 21600"/>
                <a:gd name="T1" fmla="*/ 0 h 21600"/>
                <a:gd name="T2" fmla="*/ 1072 w 21600"/>
                <a:gd name="T3" fmla="*/ 21600 h 21600"/>
                <a:gd name="T4" fmla="*/ 20528 w 21600"/>
                <a:gd name="T5" fmla="*/ 21600 h 21600"/>
                <a:gd name="T6" fmla="*/ 21600 w 21600"/>
                <a:gd name="T7" fmla="*/ 0 h 21600"/>
                <a:gd name="T8" fmla="*/ 0 w 21600"/>
                <a:gd name="T9" fmla="*/ 0 h 21600"/>
              </a:gdLst>
              <a:ahLst/>
              <a:cxnLst>
                <a:cxn ang="0">
                  <a:pos x="T0" y="T1"/>
                </a:cxn>
                <a:cxn ang="0">
                  <a:pos x="T2" y="T3"/>
                </a:cxn>
                <a:cxn ang="0">
                  <a:pos x="T4" y="T5"/>
                </a:cxn>
                <a:cxn ang="0">
                  <a:pos x="T6" y="T7"/>
                </a:cxn>
                <a:cxn ang="0">
                  <a:pos x="T8" y="T9"/>
                </a:cxn>
              </a:cxnLst>
              <a:rect l="0" t="0" r="r" b="b"/>
              <a:pathLst>
                <a:path w="21600" h="21600">
                  <a:moveTo>
                    <a:pt x="0" y="0"/>
                  </a:moveTo>
                  <a:lnTo>
                    <a:pt x="1072" y="21600"/>
                  </a:lnTo>
                  <a:lnTo>
                    <a:pt x="20528" y="21600"/>
                  </a:lnTo>
                  <a:lnTo>
                    <a:pt x="21600" y="0"/>
                  </a:lnTo>
                  <a:lnTo>
                    <a:pt x="0" y="0"/>
                  </a:lnTo>
                  <a:close/>
                </a:path>
              </a:pathLst>
            </a:custGeom>
            <a:gradFill rotWithShape="1">
              <a:gsLst>
                <a:gs pos="0">
                  <a:srgbClr val="BBE0E3"/>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b="1" i="1">
                <a:solidFill>
                  <a:srgbClr val="000000"/>
                </a:solidFill>
                <a:sym typeface="Arial" panose="020B0604020202020204" pitchFamily="34" charset="0"/>
              </a:endParaRPr>
            </a:p>
          </p:txBody>
        </p:sp>
      </p:grpSp>
      <p:grpSp>
        <p:nvGrpSpPr>
          <p:cNvPr id="33811" name="Group 25"/>
          <p:cNvGrpSpPr/>
          <p:nvPr/>
        </p:nvGrpSpPr>
        <p:grpSpPr bwMode="auto">
          <a:xfrm>
            <a:off x="2205038" y="4857750"/>
            <a:ext cx="6911975" cy="1092200"/>
            <a:chOff x="0" y="0"/>
            <a:chExt cx="4354" cy="688"/>
          </a:xfrm>
        </p:grpSpPr>
        <p:sp>
          <p:nvSpPr>
            <p:cNvPr id="33812" name="Rectangle 26"/>
            <p:cNvSpPr>
              <a:spLocks noChangeArrowheads="1"/>
            </p:cNvSpPr>
            <p:nvPr/>
          </p:nvSpPr>
          <p:spPr bwMode="auto">
            <a:xfrm>
              <a:off x="0" y="54"/>
              <a:ext cx="4354" cy="453"/>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b="1" i="1">
                <a:solidFill>
                  <a:srgbClr val="000000"/>
                </a:solidFill>
                <a:ea typeface="华文细黑" pitchFamily="2" charset="-122"/>
                <a:sym typeface="Arial" panose="020B0604020202020204" pitchFamily="34" charset="0"/>
              </a:endParaRPr>
            </a:p>
          </p:txBody>
        </p:sp>
        <p:sp>
          <p:nvSpPr>
            <p:cNvPr id="33813" name="Rectangle 27"/>
            <p:cNvSpPr>
              <a:spLocks noChangeArrowheads="1"/>
            </p:cNvSpPr>
            <p:nvPr/>
          </p:nvSpPr>
          <p:spPr bwMode="auto">
            <a:xfrm>
              <a:off x="181" y="0"/>
              <a:ext cx="1497" cy="326"/>
            </a:xfrm>
            <a:prstGeom prst="rect">
              <a:avLst/>
            </a:prstGeom>
            <a:solidFill>
              <a:srgbClr val="0066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b="1" i="1">
                <a:solidFill>
                  <a:srgbClr val="000000"/>
                </a:solidFill>
                <a:ea typeface="华文细黑" pitchFamily="2" charset="-122"/>
                <a:sym typeface="Arial" panose="020B0604020202020204" pitchFamily="34" charset="0"/>
              </a:endParaRPr>
            </a:p>
          </p:txBody>
        </p:sp>
        <p:sp>
          <p:nvSpPr>
            <p:cNvPr id="33814" name="AutoShape 30"/>
            <p:cNvSpPr>
              <a:spLocks noChangeArrowheads="1"/>
            </p:cNvSpPr>
            <p:nvPr/>
          </p:nvSpPr>
          <p:spPr bwMode="auto">
            <a:xfrm>
              <a:off x="0" y="507"/>
              <a:ext cx="4354" cy="181"/>
            </a:xfrm>
            <a:custGeom>
              <a:avLst/>
              <a:gdLst>
                <a:gd name="T0" fmla="*/ 0 w 21600"/>
                <a:gd name="T1" fmla="*/ 0 h 21600"/>
                <a:gd name="T2" fmla="*/ 1072 w 21600"/>
                <a:gd name="T3" fmla="*/ 21600 h 21600"/>
                <a:gd name="T4" fmla="*/ 20528 w 21600"/>
                <a:gd name="T5" fmla="*/ 21600 h 21600"/>
                <a:gd name="T6" fmla="*/ 21600 w 21600"/>
                <a:gd name="T7" fmla="*/ 0 h 21600"/>
                <a:gd name="T8" fmla="*/ 0 w 21600"/>
                <a:gd name="T9" fmla="*/ 0 h 21600"/>
              </a:gdLst>
              <a:ahLst/>
              <a:cxnLst>
                <a:cxn ang="0">
                  <a:pos x="T0" y="T1"/>
                </a:cxn>
                <a:cxn ang="0">
                  <a:pos x="T2" y="T3"/>
                </a:cxn>
                <a:cxn ang="0">
                  <a:pos x="T4" y="T5"/>
                </a:cxn>
                <a:cxn ang="0">
                  <a:pos x="T6" y="T7"/>
                </a:cxn>
                <a:cxn ang="0">
                  <a:pos x="T8" y="T9"/>
                </a:cxn>
              </a:cxnLst>
              <a:rect l="0" t="0" r="r" b="b"/>
              <a:pathLst>
                <a:path w="21600" h="21600">
                  <a:moveTo>
                    <a:pt x="0" y="0"/>
                  </a:moveTo>
                  <a:lnTo>
                    <a:pt x="1072" y="21600"/>
                  </a:lnTo>
                  <a:lnTo>
                    <a:pt x="20528" y="21600"/>
                  </a:lnTo>
                  <a:lnTo>
                    <a:pt x="21600" y="0"/>
                  </a:lnTo>
                  <a:lnTo>
                    <a:pt x="0" y="0"/>
                  </a:lnTo>
                  <a:close/>
                </a:path>
              </a:pathLst>
            </a:cu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b="1" i="1">
                <a:solidFill>
                  <a:srgbClr val="000000"/>
                </a:solidFill>
                <a:sym typeface="Arial" panose="020B0604020202020204" pitchFamily="34" charset="0"/>
              </a:endParaRPr>
            </a:p>
          </p:txBody>
        </p:sp>
        <p:sp>
          <p:nvSpPr>
            <p:cNvPr id="33815" name="AutoShape 31"/>
            <p:cNvSpPr>
              <a:spLocks noChangeArrowheads="1"/>
            </p:cNvSpPr>
            <p:nvPr/>
          </p:nvSpPr>
          <p:spPr bwMode="auto">
            <a:xfrm>
              <a:off x="181" y="320"/>
              <a:ext cx="1497" cy="181"/>
            </a:xfrm>
            <a:custGeom>
              <a:avLst/>
              <a:gdLst>
                <a:gd name="T0" fmla="*/ 0 w 21600"/>
                <a:gd name="T1" fmla="*/ 0 h 21600"/>
                <a:gd name="T2" fmla="*/ 1072 w 21600"/>
                <a:gd name="T3" fmla="*/ 21600 h 21600"/>
                <a:gd name="T4" fmla="*/ 20528 w 21600"/>
                <a:gd name="T5" fmla="*/ 21600 h 21600"/>
                <a:gd name="T6" fmla="*/ 21600 w 21600"/>
                <a:gd name="T7" fmla="*/ 0 h 21600"/>
                <a:gd name="T8" fmla="*/ 0 w 21600"/>
                <a:gd name="T9" fmla="*/ 0 h 21600"/>
              </a:gdLst>
              <a:ahLst/>
              <a:cxnLst>
                <a:cxn ang="0">
                  <a:pos x="T0" y="T1"/>
                </a:cxn>
                <a:cxn ang="0">
                  <a:pos x="T2" y="T3"/>
                </a:cxn>
                <a:cxn ang="0">
                  <a:pos x="T4" y="T5"/>
                </a:cxn>
                <a:cxn ang="0">
                  <a:pos x="T6" y="T7"/>
                </a:cxn>
                <a:cxn ang="0">
                  <a:pos x="T8" y="T9"/>
                </a:cxn>
              </a:cxnLst>
              <a:rect l="0" t="0" r="r" b="b"/>
              <a:pathLst>
                <a:path w="21600" h="21600">
                  <a:moveTo>
                    <a:pt x="0" y="0"/>
                  </a:moveTo>
                  <a:lnTo>
                    <a:pt x="1072" y="21600"/>
                  </a:lnTo>
                  <a:lnTo>
                    <a:pt x="20528" y="21600"/>
                  </a:lnTo>
                  <a:lnTo>
                    <a:pt x="21600" y="0"/>
                  </a:lnTo>
                  <a:lnTo>
                    <a:pt x="0" y="0"/>
                  </a:lnTo>
                  <a:close/>
                </a:path>
              </a:pathLst>
            </a:custGeom>
            <a:gradFill rotWithShape="1">
              <a:gsLst>
                <a:gs pos="0">
                  <a:srgbClr val="BBE0E3"/>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b="1" i="1">
                <a:solidFill>
                  <a:srgbClr val="000000"/>
                </a:solidFill>
                <a:sym typeface="Arial" panose="020B0604020202020204" pitchFamily="34" charset="0"/>
              </a:endParaRPr>
            </a:p>
          </p:txBody>
        </p:sp>
      </p:grpSp>
      <p:sp>
        <p:nvSpPr>
          <p:cNvPr id="33816" name="TextBox 1"/>
          <p:cNvSpPr>
            <a:spLocks noChangeArrowheads="1"/>
          </p:cNvSpPr>
          <p:nvPr/>
        </p:nvSpPr>
        <p:spPr bwMode="auto">
          <a:xfrm>
            <a:off x="4176713" y="1682750"/>
            <a:ext cx="17287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第一章</a:t>
            </a:r>
            <a:endParaRPr lang="zh-CN" altLang="en-US" sz="28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817" name="TextBox 65"/>
          <p:cNvSpPr>
            <a:spLocks noChangeArrowheads="1"/>
          </p:cNvSpPr>
          <p:nvPr/>
        </p:nvSpPr>
        <p:spPr bwMode="auto">
          <a:xfrm>
            <a:off x="4186238" y="2752725"/>
            <a:ext cx="17287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第二章</a:t>
            </a:r>
            <a:endParaRPr lang="zh-CN" altLang="en-US" sz="28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818" name="TextBox 66"/>
          <p:cNvSpPr>
            <a:spLocks noChangeArrowheads="1"/>
          </p:cNvSpPr>
          <p:nvPr/>
        </p:nvSpPr>
        <p:spPr bwMode="auto">
          <a:xfrm>
            <a:off x="4186238" y="3800475"/>
            <a:ext cx="1728787"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第三章</a:t>
            </a:r>
            <a:endParaRPr lang="zh-CN" altLang="en-US" sz="28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819" name="TextBox 67"/>
          <p:cNvSpPr>
            <a:spLocks noChangeArrowheads="1"/>
          </p:cNvSpPr>
          <p:nvPr/>
        </p:nvSpPr>
        <p:spPr bwMode="auto">
          <a:xfrm>
            <a:off x="2905125" y="4860925"/>
            <a:ext cx="1728788"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第四章</a:t>
            </a:r>
            <a:endParaRPr lang="zh-CN" altLang="en-US" sz="28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820" name="TextBox 64"/>
          <p:cNvSpPr>
            <a:spLocks noChangeArrowheads="1"/>
          </p:cNvSpPr>
          <p:nvPr/>
        </p:nvSpPr>
        <p:spPr bwMode="auto">
          <a:xfrm>
            <a:off x="6629400" y="1905000"/>
            <a:ext cx="34575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资源与人力资源</a:t>
            </a:r>
            <a:endParaRPr lang="zh-CN" altLang="en-US" sz="2000" b="1">
              <a:solidFill>
                <a:srgbClr val="7F7F7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821" name="TextBox 69"/>
          <p:cNvSpPr>
            <a:spLocks noChangeArrowheads="1"/>
          </p:cNvSpPr>
          <p:nvPr/>
        </p:nvSpPr>
        <p:spPr bwMode="auto">
          <a:xfrm>
            <a:off x="6643688" y="2971800"/>
            <a:ext cx="34575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人事管理与人力资源管理</a:t>
            </a:r>
            <a:endParaRPr lang="zh-CN" altLang="en-US" sz="2000" b="1">
              <a:solidFill>
                <a:srgbClr val="7F7F7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822" name="TextBox 70"/>
          <p:cNvSpPr>
            <a:spLocks noChangeArrowheads="1"/>
          </p:cNvSpPr>
          <p:nvPr/>
        </p:nvSpPr>
        <p:spPr bwMode="auto">
          <a:xfrm>
            <a:off x="6643688" y="4038600"/>
            <a:ext cx="37449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中国人力资源管理的四个阶段</a:t>
            </a:r>
            <a:endParaRPr lang="zh-CN" altLang="en-US" sz="2000" b="1">
              <a:solidFill>
                <a:srgbClr val="7F7F7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823" name="TextBox 71"/>
          <p:cNvSpPr>
            <a:spLocks noChangeArrowheads="1"/>
          </p:cNvSpPr>
          <p:nvPr/>
        </p:nvSpPr>
        <p:spPr bwMode="auto">
          <a:xfrm>
            <a:off x="5362575" y="5086350"/>
            <a:ext cx="34559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人力资源从业概述</a:t>
            </a:r>
            <a:endParaRPr lang="zh-CN" altLang="en-US" sz="20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childTnLst>
                                    <p:animEffect filter="fade">
                                      <p:cBhvr>
                                        <p:cTn id="6" dur="1000" tmFilter="0, 0; .2, .5; .8, .5; 1, 0"/>
                                        <p:tgtEl>
                                          <p:spTgt spid="33819"/>
                                        </p:tgtEl>
                                      </p:cBhvr>
                                    </p:animEffect>
                                    <p:animScale>
                                      <p:cBhvr>
                                        <p:cTn id="7" dur="500" autoRev="1" fill="hold"/>
                                        <p:tgtEl>
                                          <p:spTgt spid="33819"/>
                                        </p:tgtEl>
                                      </p:cBhvr>
                                      <p:by x="105000" y="105000"/>
                                    </p:animScale>
                                  </p:childTnLst>
                                </p:cTn>
                              </p:par>
                              <p:par>
                                <p:cTn id="8" presetID="26" presetClass="emph" presetSubtype="0" fill="hold" grpId="0" nodeType="withEffect">
                                  <p:stCondLst>
                                    <p:cond delay="0"/>
                                  </p:stCondLst>
                                  <p:childTnLst>
                                    <p:animEffect filter="fade">
                                      <p:cBhvr>
                                        <p:cTn id="9" dur="1000" tmFilter="0, 0; .2, .5; .8, .5; 1, 0"/>
                                        <p:tgtEl>
                                          <p:spTgt spid="33823"/>
                                        </p:tgtEl>
                                      </p:cBhvr>
                                    </p:animEffect>
                                    <p:animScale>
                                      <p:cBhvr>
                                        <p:cTn id="10" dur="500" autoRev="1" fill="hold"/>
                                        <p:tgtEl>
                                          <p:spTgt spid="33823"/>
                                        </p:tgtEl>
                                      </p:cBhvr>
                                      <p:by x="105000" y="105000"/>
                                    </p:animScale>
                                  </p:childTnLst>
                                </p:cTn>
                              </p:par>
                              <p:par>
                                <p:cTn id="11" presetID="26" presetClass="emph" presetSubtype="0" fill="hold" nodeType="withEffect">
                                  <p:stCondLst>
                                    <p:cond delay="0"/>
                                  </p:stCondLst>
                                  <p:childTnLst>
                                    <p:animEffect filter="fade">
                                      <p:cBhvr>
                                        <p:cTn id="12" dur="1000" tmFilter="0, 0; .2, .5; .8, .5; 1, 0"/>
                                        <p:tgtEl>
                                          <p:spTgt spid="33811"/>
                                        </p:tgtEl>
                                      </p:cBhvr>
                                    </p:animEffect>
                                    <p:animScale>
                                      <p:cBhvr>
                                        <p:cTn id="13" dur="500" autoRev="1" fill="hold"/>
                                        <p:tgtEl>
                                          <p:spTgt spid="3381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819" grpId="0" bldLvl="0"/>
      <p:bldP spid="33823" grpId="0" bldLvl="0"/>
    </p:bldLst>
  </p:timing>
</p:sld>
</file>

<file path=ppt/slides/slide3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cstate="print"/>
          <a:srcRect/>
          <a:stretch>
            <a:fillRect/>
          </a:stretch>
        </a:blipFill>
        <a:effectLst/>
      </p:bgPr>
    </p:bg>
    <p:spTree>
      <p:nvGrpSpPr>
        <p:cNvPr id="1" name=""/>
        <p:cNvGrpSpPr/>
        <p:nvPr/>
      </p:nvGrpSpPr>
      <p:grpSpPr>
        <a:xfrm>
          <a:off x="0" y="0"/>
          <a:ext cx="0" cy="0"/>
          <a:chOff x="0" y="0"/>
          <a:chExt cx="0" cy="0"/>
        </a:xfrm>
      </p:grpSpPr>
      <p:sp>
        <p:nvSpPr>
          <p:cNvPr id="34818" name="TextBox 3"/>
          <p:cNvSpPr>
            <a:spLocks noChangeArrowheads="1"/>
          </p:cNvSpPr>
          <p:nvPr/>
        </p:nvSpPr>
        <p:spPr bwMode="auto">
          <a:xfrm>
            <a:off x="2281238" y="692150"/>
            <a:ext cx="21605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人力资源从业概述</a:t>
            </a:r>
            <a:endParaRPr lang="zh-CN" altLang="en-US"/>
          </a:p>
        </p:txBody>
      </p:sp>
      <p:sp>
        <p:nvSpPr>
          <p:cNvPr id="34819" name="矩形 24"/>
          <p:cNvSpPr>
            <a:spLocks noChangeArrowheads="1"/>
          </p:cNvSpPr>
          <p:nvPr/>
        </p:nvSpPr>
        <p:spPr bwMode="auto">
          <a:xfrm>
            <a:off x="1057275" y="565150"/>
            <a:ext cx="1079500"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50000"/>
              </a:lnSpc>
            </a:pPr>
            <a:r>
              <a:rPr lang="zh-CN" altLang="en-US" b="1">
                <a:solidFill>
                  <a:schemeClr val="bg1"/>
                </a:solidFill>
                <a:ea typeface="微软雅黑" panose="020B0503020204020204" pitchFamily="34" charset="-122"/>
                <a:sym typeface="Arial Unicode MS" pitchFamily="34" charset="-122"/>
              </a:rPr>
              <a:t>第四章</a:t>
            </a:r>
            <a:endParaRPr lang="zh-CN" altLang="en-US" b="1">
              <a:solidFill>
                <a:schemeClr val="bg1"/>
              </a:solidFill>
              <a:ea typeface="微软雅黑" panose="020B0503020204020204" pitchFamily="34" charset="-122"/>
              <a:sym typeface="Arial Unicode MS" pitchFamily="34" charset="-122"/>
            </a:endParaRPr>
          </a:p>
          <a:p>
            <a:pPr algn="ctr"/>
            <a:r>
              <a:rPr lang="zh-CN" altLang="en-US" sz="1400" b="1">
                <a:solidFill>
                  <a:schemeClr val="bg1"/>
                </a:solidFill>
                <a:ea typeface="微软雅黑" panose="020B0503020204020204" pitchFamily="34" charset="-122"/>
                <a:sym typeface="Arial Unicode MS" pitchFamily="34" charset="-122"/>
              </a:rPr>
              <a:t>正文</a:t>
            </a:r>
            <a:endParaRPr lang="zh-CN" altLang="en-US" sz="1400" b="1">
              <a:solidFill>
                <a:schemeClr val="bg1"/>
              </a:solidFill>
              <a:ea typeface="微软雅黑" panose="020B0503020204020204" pitchFamily="34" charset="-122"/>
              <a:sym typeface="Arial Unicode MS" pitchFamily="34" charset="-122"/>
            </a:endParaRPr>
          </a:p>
        </p:txBody>
      </p:sp>
      <p:sp>
        <p:nvSpPr>
          <p:cNvPr id="34820" name="矩形 6"/>
          <p:cNvSpPr>
            <a:spLocks noChangeArrowheads="1"/>
          </p:cNvSpPr>
          <p:nvPr/>
        </p:nvSpPr>
        <p:spPr bwMode="auto">
          <a:xfrm>
            <a:off x="4441825" y="692150"/>
            <a:ext cx="2916238" cy="369888"/>
          </a:xfrm>
          <a:prstGeom prst="rect">
            <a:avLst/>
          </a:prstGeom>
          <a:solidFill>
            <a:srgbClr val="00B0F0"/>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marL="1905" indent="-1905"/>
            <a:r>
              <a:rPr lang="en-US" altLang="zh-CN" b="1">
                <a:solidFill>
                  <a:schemeClr val="bg1"/>
                </a:solidFill>
                <a:latin typeface="Arial Unicode MS" pitchFamily="34" charset="-122"/>
                <a:ea typeface="Arial Unicode MS" pitchFamily="34" charset="-122"/>
                <a:cs typeface="Arial Unicode MS" pitchFamily="34" charset="-122"/>
                <a:sym typeface="Arial Unicode MS" pitchFamily="34" charset="-122"/>
              </a:rPr>
              <a:t>4.1 </a:t>
            </a:r>
            <a:r>
              <a:rPr lang="en-US" altLang="zh-CN" b="1">
                <a:solidFill>
                  <a:schemeClr val="bg1"/>
                </a:solidFill>
                <a:ea typeface="微软雅黑" panose="020B0503020204020204" pitchFamily="34" charset="-122"/>
                <a:sym typeface="Arial Unicode MS" pitchFamily="34" charset="-122"/>
              </a:rPr>
              <a:t> HR</a:t>
            </a:r>
            <a:r>
              <a:rPr lang="zh-CN" altLang="en-US" b="1">
                <a:solidFill>
                  <a:schemeClr val="bg1"/>
                </a:solidFill>
                <a:ea typeface="微软雅黑" panose="020B0503020204020204" pitchFamily="34" charset="-122"/>
                <a:sym typeface="Arial Unicode MS" pitchFamily="34" charset="-122"/>
              </a:rPr>
              <a:t>职业发展前景</a:t>
            </a:r>
            <a:endParaRPr lang="zh-CN" altLang="en-US" sz="1400" b="1">
              <a:solidFill>
                <a:schemeClr val="bg1"/>
              </a:solidFill>
              <a:ea typeface="微软雅黑" panose="020B0503020204020204" pitchFamily="34" charset="-122"/>
              <a:sym typeface="Arial Unicode MS" pitchFamily="34" charset="-122"/>
            </a:endParaRPr>
          </a:p>
        </p:txBody>
      </p:sp>
      <p:sp>
        <p:nvSpPr>
          <p:cNvPr id="34821" name="TextBox 3"/>
          <p:cNvSpPr>
            <a:spLocks noChangeArrowheads="1"/>
          </p:cNvSpPr>
          <p:nvPr/>
        </p:nvSpPr>
        <p:spPr bwMode="auto">
          <a:xfrm>
            <a:off x="2352675" y="1665288"/>
            <a:ext cx="9074150" cy="41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9000"/>
              </a:lnSpc>
              <a:spcAft>
                <a:spcPts val="600"/>
              </a:spcAft>
            </a:pPr>
            <a:r>
              <a:rPr 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2011</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年，网络热帖“未来十年十大高薪职业”中，有三个职业分别都是</a:t>
            </a:r>
            <a:r>
              <a:rPr 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HR</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职业的相关分支。</a:t>
            </a:r>
            <a:endParaRPr lang="zh-CN" altLang="en-US"/>
          </a:p>
        </p:txBody>
      </p:sp>
      <p:sp>
        <p:nvSpPr>
          <p:cNvPr id="34822" name="立方体 21"/>
          <p:cNvSpPr>
            <a:spLocks noChangeArrowheads="1"/>
          </p:cNvSpPr>
          <p:nvPr/>
        </p:nvSpPr>
        <p:spPr bwMode="auto">
          <a:xfrm>
            <a:off x="6934200" y="4094163"/>
            <a:ext cx="3051175" cy="863600"/>
          </a:xfrm>
          <a:prstGeom prst="cube">
            <a:avLst>
              <a:gd name="adj" fmla="val 84667"/>
            </a:avLst>
          </a:prstGeom>
          <a:gradFill rotWithShape="1">
            <a:gsLst>
              <a:gs pos="0">
                <a:srgbClr val="570F63"/>
              </a:gs>
              <a:gs pos="20000">
                <a:srgbClr val="6A218B"/>
              </a:gs>
              <a:gs pos="100000">
                <a:srgbClr val="B553A9"/>
              </a:gs>
            </a:gsLst>
            <a:lin ang="16200000" scaled="1"/>
          </a:gradFill>
          <a:ln w="12700">
            <a:solidFill>
              <a:srgbClr val="D090C8"/>
            </a:solidFill>
            <a:bevel/>
          </a:ln>
        </p:spPr>
        <p:txBody>
          <a:bodyPr anchor="ctr"/>
          <a:lstStyle/>
          <a:p>
            <a:pPr algn="ctr"/>
            <a:endParaRPr lang="zh-CN" altLang="zh-CN" b="1" i="1">
              <a:solidFill>
                <a:srgbClr val="FFFFFF"/>
              </a:solidFill>
              <a:latin typeface="微软雅黑" panose="020B0503020204020204" pitchFamily="34" charset="-122"/>
              <a:sym typeface="微软雅黑" panose="020B0503020204020204" pitchFamily="34" charset="-122"/>
            </a:endParaRPr>
          </a:p>
        </p:txBody>
      </p:sp>
      <p:sp>
        <p:nvSpPr>
          <p:cNvPr id="34823" name="立方体 22"/>
          <p:cNvSpPr>
            <a:spLocks noChangeArrowheads="1"/>
          </p:cNvSpPr>
          <p:nvPr/>
        </p:nvSpPr>
        <p:spPr bwMode="auto">
          <a:xfrm>
            <a:off x="3011488" y="4049713"/>
            <a:ext cx="2925762" cy="863600"/>
          </a:xfrm>
          <a:prstGeom prst="cube">
            <a:avLst>
              <a:gd name="adj" fmla="val 84667"/>
            </a:avLst>
          </a:prstGeom>
          <a:gradFill rotWithShape="1">
            <a:gsLst>
              <a:gs pos="0">
                <a:srgbClr val="5B702E"/>
              </a:gs>
              <a:gs pos="26999">
                <a:srgbClr val="92AF37"/>
              </a:gs>
              <a:gs pos="100000">
                <a:srgbClr val="BCD044"/>
              </a:gs>
            </a:gsLst>
            <a:lin ang="16200000" scaled="1"/>
          </a:gradFill>
          <a:ln w="12700">
            <a:solidFill>
              <a:srgbClr val="C2D59B"/>
            </a:solidFill>
            <a:bevel/>
          </a:ln>
        </p:spPr>
        <p:txBody>
          <a:bodyPr anchor="ctr"/>
          <a:lstStyle/>
          <a:p>
            <a:pPr algn="ctr"/>
            <a:endParaRPr lang="zh-CN" altLang="zh-CN" b="1" i="1">
              <a:solidFill>
                <a:srgbClr val="FFFFFF"/>
              </a:solidFill>
              <a:latin typeface="微软雅黑" panose="020B0503020204020204" pitchFamily="34" charset="-122"/>
              <a:sym typeface="微软雅黑" panose="020B0503020204020204" pitchFamily="34" charset="-122"/>
            </a:endParaRPr>
          </a:p>
        </p:txBody>
      </p:sp>
      <p:sp>
        <p:nvSpPr>
          <p:cNvPr id="34824" name="立方体 23"/>
          <p:cNvSpPr>
            <a:spLocks noChangeArrowheads="1"/>
          </p:cNvSpPr>
          <p:nvPr/>
        </p:nvSpPr>
        <p:spPr bwMode="auto">
          <a:xfrm>
            <a:off x="5070475" y="3705225"/>
            <a:ext cx="3051175" cy="863600"/>
          </a:xfrm>
          <a:prstGeom prst="cube">
            <a:avLst>
              <a:gd name="adj" fmla="val 84667"/>
            </a:avLst>
          </a:prstGeom>
          <a:gradFill rotWithShape="1">
            <a:gsLst>
              <a:gs pos="0">
                <a:srgbClr val="893D00"/>
              </a:gs>
              <a:gs pos="14000">
                <a:srgbClr val="C45900"/>
              </a:gs>
              <a:gs pos="100000">
                <a:srgbClr val="FD9907"/>
              </a:gs>
            </a:gsLst>
            <a:lin ang="16200000" scaled="1"/>
          </a:gradFill>
          <a:ln w="12700">
            <a:solidFill>
              <a:srgbClr val="FFC000"/>
            </a:solidFill>
            <a:bevel/>
          </a:ln>
        </p:spPr>
        <p:txBody>
          <a:bodyPr anchor="ctr"/>
          <a:lstStyle/>
          <a:p>
            <a:pPr algn="ctr"/>
            <a:endParaRPr lang="zh-CN" altLang="zh-CN" b="1" i="1">
              <a:solidFill>
                <a:srgbClr val="FFFFFF"/>
              </a:solidFill>
              <a:latin typeface="微软雅黑" panose="020B0503020204020204" pitchFamily="34" charset="-122"/>
              <a:sym typeface="微软雅黑" panose="020B0503020204020204" pitchFamily="34" charset="-122"/>
            </a:endParaRPr>
          </a:p>
        </p:txBody>
      </p:sp>
      <p:sp>
        <p:nvSpPr>
          <p:cNvPr id="34825" name="TextBox 7"/>
          <p:cNvSpPr>
            <a:spLocks noChangeArrowheads="1"/>
          </p:cNvSpPr>
          <p:nvPr/>
        </p:nvSpPr>
        <p:spPr bwMode="auto">
          <a:xfrm>
            <a:off x="3514725" y="4137025"/>
            <a:ext cx="16573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热门排名</a:t>
            </a:r>
            <a:r>
              <a:rPr lang="en-US"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3</a:t>
            </a:r>
            <a:endParaRPr lang="zh-CN" altLang="en-US"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826" name="TextBox 8"/>
          <p:cNvSpPr>
            <a:spLocks noChangeArrowheads="1"/>
          </p:cNvSpPr>
          <p:nvPr/>
        </p:nvSpPr>
        <p:spPr bwMode="auto">
          <a:xfrm>
            <a:off x="5768975" y="3790950"/>
            <a:ext cx="16557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热门排名</a:t>
            </a:r>
            <a:r>
              <a:rPr lang="en-US" sz="20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2</a:t>
            </a:r>
            <a:endParaRPr lang="en-US" sz="20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827" name="TextBox 9"/>
          <p:cNvSpPr>
            <a:spLocks noChangeArrowheads="1"/>
          </p:cNvSpPr>
          <p:nvPr/>
        </p:nvSpPr>
        <p:spPr bwMode="auto">
          <a:xfrm>
            <a:off x="7764463" y="4183063"/>
            <a:ext cx="16557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热门排名</a:t>
            </a:r>
            <a:r>
              <a:rPr lang="en-US" sz="20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7</a:t>
            </a:r>
            <a:endParaRPr lang="zh-CN" altLang="en-US"/>
          </a:p>
        </p:txBody>
      </p:sp>
      <p:sp>
        <p:nvSpPr>
          <p:cNvPr id="34828" name="TextBox 10"/>
          <p:cNvSpPr>
            <a:spLocks noChangeArrowheads="1"/>
          </p:cNvSpPr>
          <p:nvPr/>
        </p:nvSpPr>
        <p:spPr bwMode="auto">
          <a:xfrm>
            <a:off x="2940050" y="5145088"/>
            <a:ext cx="2303463"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zh-CN" altLang="en-US" sz="2000"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企业培训师</a:t>
            </a:r>
            <a:endParaRPr lang="en-US" sz="2000"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829" name="TextBox 11"/>
          <p:cNvSpPr>
            <a:spLocks noChangeArrowheads="1"/>
          </p:cNvSpPr>
          <p:nvPr/>
        </p:nvSpPr>
        <p:spPr bwMode="auto">
          <a:xfrm>
            <a:off x="5768975" y="3140075"/>
            <a:ext cx="2305050"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zh-CN" altLang="en-US" sz="2000"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人力资源管理师</a:t>
            </a:r>
            <a:endParaRPr lang="en-US" sz="2000"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830" name="TextBox 12"/>
          <p:cNvSpPr>
            <a:spLocks noChangeArrowheads="1"/>
          </p:cNvSpPr>
          <p:nvPr/>
        </p:nvSpPr>
        <p:spPr bwMode="auto">
          <a:xfrm>
            <a:off x="6934200" y="5145088"/>
            <a:ext cx="2305050"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zh-CN" altLang="en-US" sz="2000"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职业规划师</a:t>
            </a:r>
            <a:endParaRPr lang="en-US" sz="2000"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34821"/>
                                        </p:tgtEl>
                                        <p:attrNameLst>
                                          <p:attrName>style.visibility</p:attrName>
                                        </p:attrNameLst>
                                      </p:cBhvr>
                                      <p:to>
                                        <p:strVal val="visible"/>
                                      </p:to>
                                    </p:set>
                                    <p:animScale>
                                      <p:cBhvr>
                                        <p:cTn id="7" dur="1000" decel="50000" fill="hold">
                                          <p:stCondLst>
                                            <p:cond delay="0"/>
                                          </p:stCondLst>
                                        </p:cTn>
                                        <p:tgtEl>
                                          <p:spTgt spid="348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34821"/>
                                        </p:tgtEl>
                                        <p:attrNameLst>
                                          <p:attrName>ppt_x</p:attrName>
                                          <p:attrName>ppt_y</p:attrName>
                                        </p:attrNameLst>
                                      </p:cBhvr>
                                      <p:rCtr x="0" y="0"/>
                                    </p:animMotion>
                                    <p:animEffect filter="fade">
                                      <p:cBhvr>
                                        <p:cTn id="9" dur="1000"/>
                                        <p:tgtEl>
                                          <p:spTgt spid="34821"/>
                                        </p:tgtEl>
                                      </p:cBhvr>
                                    </p:animEffect>
                                  </p:childTnLst>
                                </p:cTn>
                              </p:par>
                              <p:par>
                                <p:cTn id="10" presetID="2" presetClass="entr" presetSubtype="4" fill="hold" grpId="0" nodeType="withEffect">
                                  <p:stCondLst>
                                    <p:cond delay="0"/>
                                  </p:stCondLst>
                                  <p:childTnLst>
                                    <p:set>
                                      <p:cBhvr>
                                        <p:cTn id="11" dur="1" fill="hold">
                                          <p:stCondLst>
                                            <p:cond delay="0"/>
                                          </p:stCondLst>
                                        </p:cTn>
                                        <p:tgtEl>
                                          <p:spTgt spid="34822"/>
                                        </p:tgtEl>
                                        <p:attrNameLst>
                                          <p:attrName>style.visibility</p:attrName>
                                        </p:attrNameLst>
                                      </p:cBhvr>
                                      <p:to>
                                        <p:strVal val="visible"/>
                                      </p:to>
                                    </p:set>
                                    <p:anim calcmode="lin" valueType="num">
                                      <p:cBhvr>
                                        <p:cTn id="12" dur="350" fill="hold"/>
                                        <p:tgtEl>
                                          <p:spTgt spid="34822"/>
                                        </p:tgtEl>
                                        <p:attrNameLst>
                                          <p:attrName>ppt_x</p:attrName>
                                        </p:attrNameLst>
                                      </p:cBhvr>
                                      <p:tavLst>
                                        <p:tav tm="0">
                                          <p:val>
                                            <p:strVal val="#ppt_x"/>
                                          </p:val>
                                        </p:tav>
                                        <p:tav tm="100000">
                                          <p:val>
                                            <p:strVal val="#ppt_x"/>
                                          </p:val>
                                        </p:tav>
                                      </p:tavLst>
                                    </p:anim>
                                    <p:anim calcmode="lin" valueType="num">
                                      <p:cBhvr>
                                        <p:cTn id="13" dur="350" fill="hold"/>
                                        <p:tgtEl>
                                          <p:spTgt spid="34822"/>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34824"/>
                                        </p:tgtEl>
                                        <p:attrNameLst>
                                          <p:attrName>style.visibility</p:attrName>
                                        </p:attrNameLst>
                                      </p:cBhvr>
                                      <p:to>
                                        <p:strVal val="visible"/>
                                      </p:to>
                                    </p:set>
                                    <p:anim calcmode="lin" valueType="num">
                                      <p:cBhvr>
                                        <p:cTn id="16" dur="350" fill="hold"/>
                                        <p:tgtEl>
                                          <p:spTgt spid="34824"/>
                                        </p:tgtEl>
                                        <p:attrNameLst>
                                          <p:attrName>ppt_x</p:attrName>
                                        </p:attrNameLst>
                                      </p:cBhvr>
                                      <p:tavLst>
                                        <p:tav tm="0">
                                          <p:val>
                                            <p:strVal val="#ppt_x"/>
                                          </p:val>
                                        </p:tav>
                                        <p:tav tm="100000">
                                          <p:val>
                                            <p:strVal val="#ppt_x"/>
                                          </p:val>
                                        </p:tav>
                                      </p:tavLst>
                                    </p:anim>
                                    <p:anim calcmode="lin" valueType="num">
                                      <p:cBhvr>
                                        <p:cTn id="17" dur="350" fill="hold"/>
                                        <p:tgtEl>
                                          <p:spTgt spid="34824"/>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34823"/>
                                        </p:tgtEl>
                                        <p:attrNameLst>
                                          <p:attrName>style.visibility</p:attrName>
                                        </p:attrNameLst>
                                      </p:cBhvr>
                                      <p:to>
                                        <p:strVal val="visible"/>
                                      </p:to>
                                    </p:set>
                                    <p:anim calcmode="lin" valueType="num">
                                      <p:cBhvr>
                                        <p:cTn id="20" dur="350" fill="hold"/>
                                        <p:tgtEl>
                                          <p:spTgt spid="34823"/>
                                        </p:tgtEl>
                                        <p:attrNameLst>
                                          <p:attrName>ppt_x</p:attrName>
                                        </p:attrNameLst>
                                      </p:cBhvr>
                                      <p:tavLst>
                                        <p:tav tm="0">
                                          <p:val>
                                            <p:strVal val="#ppt_x"/>
                                          </p:val>
                                        </p:tav>
                                        <p:tav tm="100000">
                                          <p:val>
                                            <p:strVal val="#ppt_x"/>
                                          </p:val>
                                        </p:tav>
                                      </p:tavLst>
                                    </p:anim>
                                    <p:anim calcmode="lin" valueType="num">
                                      <p:cBhvr>
                                        <p:cTn id="21" dur="350" fill="hold"/>
                                        <p:tgtEl>
                                          <p:spTgt spid="34823"/>
                                        </p:tgtEl>
                                        <p:attrNameLst>
                                          <p:attrName>ppt_y</p:attrName>
                                        </p:attrNameLst>
                                      </p:cBhvr>
                                      <p:tavLst>
                                        <p:tav tm="0">
                                          <p:val>
                                            <p:strVal val="1+#ppt_h/2"/>
                                          </p:val>
                                        </p:tav>
                                        <p:tav tm="100000">
                                          <p:val>
                                            <p:strVal val="#ppt_y"/>
                                          </p:val>
                                        </p:tav>
                                      </p:tavLst>
                                    </p:anim>
                                  </p:childTnLst>
                                </p:cTn>
                              </p:par>
                              <p:par>
                                <p:cTn id="22" presetID="2" presetClass="entr" presetSubtype="1" fill="hold" grpId="0" nodeType="withEffect">
                                  <p:stCondLst>
                                    <p:cond delay="0"/>
                                  </p:stCondLst>
                                  <p:childTnLst>
                                    <p:set>
                                      <p:cBhvr>
                                        <p:cTn id="23" dur="1" fill="hold">
                                          <p:stCondLst>
                                            <p:cond delay="0"/>
                                          </p:stCondLst>
                                        </p:cTn>
                                        <p:tgtEl>
                                          <p:spTgt spid="34829"/>
                                        </p:tgtEl>
                                        <p:attrNameLst>
                                          <p:attrName>style.visibility</p:attrName>
                                        </p:attrNameLst>
                                      </p:cBhvr>
                                      <p:to>
                                        <p:strVal val="visible"/>
                                      </p:to>
                                    </p:set>
                                    <p:anim calcmode="lin" valueType="num">
                                      <p:cBhvr>
                                        <p:cTn id="24" dur="350" fill="hold"/>
                                        <p:tgtEl>
                                          <p:spTgt spid="34829"/>
                                        </p:tgtEl>
                                        <p:attrNameLst>
                                          <p:attrName>ppt_x</p:attrName>
                                        </p:attrNameLst>
                                      </p:cBhvr>
                                      <p:tavLst>
                                        <p:tav tm="0">
                                          <p:val>
                                            <p:strVal val="#ppt_x"/>
                                          </p:val>
                                        </p:tav>
                                        <p:tav tm="100000">
                                          <p:val>
                                            <p:strVal val="#ppt_x"/>
                                          </p:val>
                                        </p:tav>
                                      </p:tavLst>
                                    </p:anim>
                                    <p:anim calcmode="lin" valueType="num">
                                      <p:cBhvr>
                                        <p:cTn id="25" dur="350" fill="hold"/>
                                        <p:tgtEl>
                                          <p:spTgt spid="34829"/>
                                        </p:tgtEl>
                                        <p:attrNameLst>
                                          <p:attrName>ppt_y</p:attrName>
                                        </p:attrNameLst>
                                      </p:cBhvr>
                                      <p:tavLst>
                                        <p:tav tm="0">
                                          <p:val>
                                            <p:strVal val="0-#ppt_h/2"/>
                                          </p:val>
                                        </p:tav>
                                        <p:tav tm="100000">
                                          <p:val>
                                            <p:strVal val="#ppt_y"/>
                                          </p:val>
                                        </p:tav>
                                      </p:tavLst>
                                    </p:anim>
                                  </p:childTnLst>
                                </p:cTn>
                              </p:par>
                              <p:par>
                                <p:cTn id="26" presetID="2" presetClass="entr" presetSubtype="1" fill="hold" grpId="0" nodeType="withEffect">
                                  <p:stCondLst>
                                    <p:cond delay="0"/>
                                  </p:stCondLst>
                                  <p:childTnLst>
                                    <p:set>
                                      <p:cBhvr>
                                        <p:cTn id="27" dur="1" fill="hold">
                                          <p:stCondLst>
                                            <p:cond delay="0"/>
                                          </p:stCondLst>
                                        </p:cTn>
                                        <p:tgtEl>
                                          <p:spTgt spid="34828"/>
                                        </p:tgtEl>
                                        <p:attrNameLst>
                                          <p:attrName>style.visibility</p:attrName>
                                        </p:attrNameLst>
                                      </p:cBhvr>
                                      <p:to>
                                        <p:strVal val="visible"/>
                                      </p:to>
                                    </p:set>
                                    <p:anim calcmode="lin" valueType="num">
                                      <p:cBhvr>
                                        <p:cTn id="28" dur="350" fill="hold"/>
                                        <p:tgtEl>
                                          <p:spTgt spid="34828"/>
                                        </p:tgtEl>
                                        <p:attrNameLst>
                                          <p:attrName>ppt_x</p:attrName>
                                        </p:attrNameLst>
                                      </p:cBhvr>
                                      <p:tavLst>
                                        <p:tav tm="0">
                                          <p:val>
                                            <p:strVal val="#ppt_x"/>
                                          </p:val>
                                        </p:tav>
                                        <p:tav tm="100000">
                                          <p:val>
                                            <p:strVal val="#ppt_x"/>
                                          </p:val>
                                        </p:tav>
                                      </p:tavLst>
                                    </p:anim>
                                    <p:anim calcmode="lin" valueType="num">
                                      <p:cBhvr>
                                        <p:cTn id="29" dur="350" fill="hold"/>
                                        <p:tgtEl>
                                          <p:spTgt spid="34828"/>
                                        </p:tgtEl>
                                        <p:attrNameLst>
                                          <p:attrName>ppt_y</p:attrName>
                                        </p:attrNameLst>
                                      </p:cBhvr>
                                      <p:tavLst>
                                        <p:tav tm="0">
                                          <p:val>
                                            <p:strVal val="0-#ppt_h/2"/>
                                          </p:val>
                                        </p:tav>
                                        <p:tav tm="100000">
                                          <p:val>
                                            <p:strVal val="#ppt_y"/>
                                          </p:val>
                                        </p:tav>
                                      </p:tavLst>
                                    </p:anim>
                                  </p:childTnLst>
                                </p:cTn>
                              </p:par>
                              <p:par>
                                <p:cTn id="30" presetID="2" presetClass="entr" presetSubtype="1" fill="hold" grpId="0" nodeType="withEffect">
                                  <p:stCondLst>
                                    <p:cond delay="0"/>
                                  </p:stCondLst>
                                  <p:childTnLst>
                                    <p:set>
                                      <p:cBhvr>
                                        <p:cTn id="31" dur="1" fill="hold">
                                          <p:stCondLst>
                                            <p:cond delay="0"/>
                                          </p:stCondLst>
                                        </p:cTn>
                                        <p:tgtEl>
                                          <p:spTgt spid="34830"/>
                                        </p:tgtEl>
                                        <p:attrNameLst>
                                          <p:attrName>style.visibility</p:attrName>
                                        </p:attrNameLst>
                                      </p:cBhvr>
                                      <p:to>
                                        <p:strVal val="visible"/>
                                      </p:to>
                                    </p:set>
                                    <p:anim calcmode="lin" valueType="num">
                                      <p:cBhvr>
                                        <p:cTn id="32" dur="350" fill="hold"/>
                                        <p:tgtEl>
                                          <p:spTgt spid="34830"/>
                                        </p:tgtEl>
                                        <p:attrNameLst>
                                          <p:attrName>ppt_x</p:attrName>
                                        </p:attrNameLst>
                                      </p:cBhvr>
                                      <p:tavLst>
                                        <p:tav tm="0">
                                          <p:val>
                                            <p:strVal val="#ppt_x"/>
                                          </p:val>
                                        </p:tav>
                                        <p:tav tm="100000">
                                          <p:val>
                                            <p:strVal val="#ppt_x"/>
                                          </p:val>
                                        </p:tav>
                                      </p:tavLst>
                                    </p:anim>
                                    <p:anim calcmode="lin" valueType="num">
                                      <p:cBhvr>
                                        <p:cTn id="33" dur="350" fill="hold"/>
                                        <p:tgtEl>
                                          <p:spTgt spid="3483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1" grpId="0" bldLvl="0"/>
      <p:bldP spid="34822" grpId="0" bldLvl="0" animBg="1"/>
      <p:bldP spid="34823" grpId="0" bldLvl="0" animBg="1"/>
      <p:bldP spid="34824" grpId="0" bldLvl="0" animBg="1"/>
      <p:bldP spid="34828" grpId="0" bldLvl="0"/>
      <p:bldP spid="34829" grpId="0" bldLvl="0"/>
      <p:bldP spid="34830" grpId="0" bldLvl="0"/>
    </p:bldLst>
  </p:timing>
</p:sld>
</file>

<file path=ppt/slides/slide3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cstate="print"/>
          <a:srcRect/>
          <a:stretch>
            <a:fillRect/>
          </a:stretch>
        </a:blipFill>
        <a:effectLst/>
      </p:bgPr>
    </p:bg>
    <p:spTree>
      <p:nvGrpSpPr>
        <p:cNvPr id="1" name=""/>
        <p:cNvGrpSpPr/>
        <p:nvPr/>
      </p:nvGrpSpPr>
      <p:grpSpPr>
        <a:xfrm>
          <a:off x="0" y="0"/>
          <a:ext cx="0" cy="0"/>
          <a:chOff x="0" y="0"/>
          <a:chExt cx="0" cy="0"/>
        </a:xfrm>
      </p:grpSpPr>
      <p:sp>
        <p:nvSpPr>
          <p:cNvPr id="35842" name="TextBox 3"/>
          <p:cNvSpPr>
            <a:spLocks noChangeArrowheads="1"/>
          </p:cNvSpPr>
          <p:nvPr/>
        </p:nvSpPr>
        <p:spPr bwMode="auto">
          <a:xfrm>
            <a:off x="2281238" y="692150"/>
            <a:ext cx="21605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人力资源从业概述</a:t>
            </a:r>
            <a:endParaRPr lang="zh-CN" altLang="en-US"/>
          </a:p>
        </p:txBody>
      </p:sp>
      <p:sp>
        <p:nvSpPr>
          <p:cNvPr id="35843" name="矩形 24"/>
          <p:cNvSpPr>
            <a:spLocks noChangeArrowheads="1"/>
          </p:cNvSpPr>
          <p:nvPr/>
        </p:nvSpPr>
        <p:spPr bwMode="auto">
          <a:xfrm>
            <a:off x="1057275" y="565150"/>
            <a:ext cx="1079500"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50000"/>
              </a:lnSpc>
            </a:pPr>
            <a:r>
              <a:rPr lang="zh-CN" altLang="en-US" b="1">
                <a:solidFill>
                  <a:schemeClr val="bg1"/>
                </a:solidFill>
                <a:ea typeface="微软雅黑" panose="020B0503020204020204" pitchFamily="34" charset="-122"/>
                <a:sym typeface="Arial Unicode MS" pitchFamily="34" charset="-122"/>
              </a:rPr>
              <a:t>第四章</a:t>
            </a:r>
            <a:endParaRPr lang="zh-CN" altLang="en-US" b="1">
              <a:solidFill>
                <a:schemeClr val="bg1"/>
              </a:solidFill>
              <a:ea typeface="微软雅黑" panose="020B0503020204020204" pitchFamily="34" charset="-122"/>
              <a:sym typeface="Arial Unicode MS" pitchFamily="34" charset="-122"/>
            </a:endParaRPr>
          </a:p>
          <a:p>
            <a:pPr algn="ctr"/>
            <a:r>
              <a:rPr lang="zh-CN" altLang="en-US" sz="1400" b="1">
                <a:solidFill>
                  <a:schemeClr val="bg1"/>
                </a:solidFill>
                <a:ea typeface="微软雅黑" panose="020B0503020204020204" pitchFamily="34" charset="-122"/>
                <a:sym typeface="Arial Unicode MS" pitchFamily="34" charset="-122"/>
              </a:rPr>
              <a:t>正文</a:t>
            </a:r>
            <a:endParaRPr lang="zh-CN" altLang="en-US" sz="1400" b="1">
              <a:solidFill>
                <a:schemeClr val="bg1"/>
              </a:solidFill>
              <a:ea typeface="微软雅黑" panose="020B0503020204020204" pitchFamily="34" charset="-122"/>
              <a:sym typeface="Arial Unicode MS" pitchFamily="34" charset="-122"/>
            </a:endParaRPr>
          </a:p>
        </p:txBody>
      </p:sp>
      <p:sp>
        <p:nvSpPr>
          <p:cNvPr id="35844" name="矩形 6"/>
          <p:cNvSpPr>
            <a:spLocks noChangeArrowheads="1"/>
          </p:cNvSpPr>
          <p:nvPr/>
        </p:nvSpPr>
        <p:spPr bwMode="auto">
          <a:xfrm>
            <a:off x="4441825" y="692150"/>
            <a:ext cx="2916238" cy="369888"/>
          </a:xfrm>
          <a:prstGeom prst="rect">
            <a:avLst/>
          </a:prstGeom>
          <a:solidFill>
            <a:srgbClr val="00B0F0"/>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marL="1905" indent="-1905"/>
            <a:r>
              <a:rPr lang="en-US" altLang="zh-CN" b="1">
                <a:solidFill>
                  <a:schemeClr val="bg1"/>
                </a:solidFill>
                <a:latin typeface="Arial Unicode MS" pitchFamily="34" charset="-122"/>
                <a:ea typeface="Arial Unicode MS" pitchFamily="34" charset="-122"/>
                <a:cs typeface="Arial Unicode MS" pitchFamily="34" charset="-122"/>
                <a:sym typeface="Arial Unicode MS" pitchFamily="34" charset="-122"/>
              </a:rPr>
              <a:t>4.1 </a:t>
            </a:r>
            <a:r>
              <a:rPr lang="en-US" altLang="zh-CN" b="1">
                <a:solidFill>
                  <a:schemeClr val="bg1"/>
                </a:solidFill>
                <a:ea typeface="微软雅黑" panose="020B0503020204020204" pitchFamily="34" charset="-122"/>
                <a:sym typeface="Arial Unicode MS" pitchFamily="34" charset="-122"/>
              </a:rPr>
              <a:t> HR</a:t>
            </a:r>
            <a:r>
              <a:rPr lang="zh-CN" altLang="en-US" b="1">
                <a:solidFill>
                  <a:schemeClr val="bg1"/>
                </a:solidFill>
                <a:ea typeface="微软雅黑" panose="020B0503020204020204" pitchFamily="34" charset="-122"/>
                <a:sym typeface="Arial Unicode MS" pitchFamily="34" charset="-122"/>
              </a:rPr>
              <a:t>职业发展前景</a:t>
            </a:r>
            <a:endParaRPr lang="zh-CN" altLang="en-US" sz="1400" b="1">
              <a:solidFill>
                <a:schemeClr val="bg1"/>
              </a:solidFill>
              <a:ea typeface="微软雅黑" panose="020B0503020204020204" pitchFamily="34" charset="-122"/>
              <a:sym typeface="Arial Unicode MS" pitchFamily="34" charset="-122"/>
            </a:endParaRPr>
          </a:p>
        </p:txBody>
      </p:sp>
      <p:sp>
        <p:nvSpPr>
          <p:cNvPr id="35845" name="TextBox 2"/>
          <p:cNvSpPr>
            <a:spLocks noChangeArrowheads="1"/>
          </p:cNvSpPr>
          <p:nvPr/>
        </p:nvSpPr>
        <p:spPr bwMode="auto">
          <a:xfrm>
            <a:off x="2281238" y="6308725"/>
            <a:ext cx="41036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热门职业排名</a:t>
            </a:r>
            <a:r>
              <a:rPr 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：人力资源管理师</a:t>
            </a: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846" name="TextBox 2"/>
          <p:cNvSpPr>
            <a:spLocks noChangeArrowheads="1"/>
          </p:cNvSpPr>
          <p:nvPr/>
        </p:nvSpPr>
        <p:spPr bwMode="auto">
          <a:xfrm>
            <a:off x="7466013" y="4149725"/>
            <a:ext cx="4392612" cy="167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57200">
              <a:lnSpc>
                <a:spcPct val="129000"/>
              </a:lnSpc>
              <a:spcAft>
                <a:spcPts val="600"/>
              </a:spcAft>
            </a:pP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随着我国企业国际化深入，人力资源的开发和管理越来越受到重视，一个现代企业，最重要的不是资金是否充足，而是是否有一群有知识有能力并与企业同生共死的员工，而这些需要人力经理去开发、管理和培训。</a:t>
            </a:r>
            <a:endParaRPr lang="zh-CN" altLang="en-US" sz="1600" b="1">
              <a:solidFill>
                <a:srgbClr val="E36C0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847" name="TextBox 3"/>
          <p:cNvSpPr>
            <a:spLocks noChangeArrowheads="1"/>
          </p:cNvSpPr>
          <p:nvPr/>
        </p:nvSpPr>
        <p:spPr bwMode="auto">
          <a:xfrm>
            <a:off x="7466013" y="2205038"/>
            <a:ext cx="4392612" cy="168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57200">
              <a:lnSpc>
                <a:spcPct val="129000"/>
              </a:lnSpc>
              <a:spcAft>
                <a:spcPts val="600"/>
              </a:spcAft>
            </a:pP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在我国的人力资源从业人员中，专业人才十分稀缺。虽然最近几年有高校开设了人力资源专业，但是这些毕业生和市场的需要还有很大的差距。其反映为人才资源队伍的国际化水准不高，国际通用型人才十分紧缺。</a:t>
            </a:r>
            <a:endParaRPr lang="zh-CN" altLang="en-US"/>
          </a:p>
        </p:txBody>
      </p:sp>
      <p:pic>
        <p:nvPicPr>
          <p:cNvPr id="35848" name="图片 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57275" y="1890713"/>
            <a:ext cx="6191250" cy="4124325"/>
          </a:xfrm>
          <a:prstGeom prst="rect">
            <a:avLst/>
          </a:prstGeom>
          <a:solidFill>
            <a:srgbClr val="FFFFFF"/>
          </a:solidFill>
          <a:ln w="9525">
            <a:solidFill>
              <a:schemeClr val="bg1"/>
            </a:solidFill>
            <a:bevel/>
          </a:ln>
        </p:spPr>
      </p:pic>
      <p:sp>
        <p:nvSpPr>
          <p:cNvPr id="35849" name="直接连接符 3"/>
          <p:cNvSpPr>
            <a:spLocks noChangeShapeType="1"/>
          </p:cNvSpPr>
          <p:nvPr/>
        </p:nvSpPr>
        <p:spPr bwMode="auto">
          <a:xfrm>
            <a:off x="7466013" y="1890713"/>
            <a:ext cx="4392612" cy="1587"/>
          </a:xfrm>
          <a:prstGeom prst="line">
            <a:avLst/>
          </a:prstGeom>
          <a:noFill/>
          <a:ln w="9525">
            <a:solidFill>
              <a:schemeClr val="accent1"/>
            </a:solidFill>
            <a:bevel/>
            <a:head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35850" name="直接连接符 17"/>
          <p:cNvSpPr>
            <a:spLocks noChangeShapeType="1"/>
          </p:cNvSpPr>
          <p:nvPr/>
        </p:nvSpPr>
        <p:spPr bwMode="auto">
          <a:xfrm>
            <a:off x="7466013" y="6011863"/>
            <a:ext cx="4392612" cy="1587"/>
          </a:xfrm>
          <a:prstGeom prst="line">
            <a:avLst/>
          </a:prstGeom>
          <a:noFill/>
          <a:ln w="9525">
            <a:solidFill>
              <a:schemeClr val="accent1"/>
            </a:solidFill>
            <a:bevel/>
            <a:head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35851" name="直接连接符 18"/>
          <p:cNvSpPr>
            <a:spLocks noChangeShapeType="1"/>
          </p:cNvSpPr>
          <p:nvPr/>
        </p:nvSpPr>
        <p:spPr bwMode="auto">
          <a:xfrm>
            <a:off x="11858625" y="1890713"/>
            <a:ext cx="0" cy="4124325"/>
          </a:xfrm>
          <a:prstGeom prst="line">
            <a:avLst/>
          </a:prstGeom>
          <a:noFill/>
          <a:ln w="9525">
            <a:solidFill>
              <a:schemeClr val="accent1"/>
            </a:solidFill>
            <a:bevel/>
          </a:ln>
          <a:extLst>
            <a:ext uri="{909E8E84-426E-40DD-AFC4-6F175D3DCCD1}">
              <a14:hiddenFill xmlns:a14="http://schemas.microsoft.com/office/drawing/2010/main">
                <a:noFill/>
              </a14:hiddenFill>
            </a:ext>
          </a:extLst>
        </p:spPr>
        <p:txBody>
          <a:bodyPr/>
          <a:lstStyle/>
          <a:p>
            <a:endParaRPr lang="zh-CN" altLang="en-US"/>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35847"/>
                                        </p:tgtEl>
                                        <p:attrNameLst>
                                          <p:attrName>style.visibility</p:attrName>
                                        </p:attrNameLst>
                                      </p:cBhvr>
                                      <p:to>
                                        <p:strVal val="visible"/>
                                      </p:to>
                                    </p:set>
                                    <p:animScale>
                                      <p:cBhvr>
                                        <p:cTn id="7" dur="1000" decel="50000" fill="hold">
                                          <p:stCondLst>
                                            <p:cond delay="0"/>
                                          </p:stCondLst>
                                        </p:cTn>
                                        <p:tgtEl>
                                          <p:spTgt spid="3584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35847"/>
                                        </p:tgtEl>
                                        <p:attrNameLst>
                                          <p:attrName>ppt_x</p:attrName>
                                          <p:attrName>ppt_y</p:attrName>
                                        </p:attrNameLst>
                                      </p:cBhvr>
                                      <p:rCtr x="0" y="0"/>
                                    </p:animMotion>
                                    <p:animEffect filter="fade">
                                      <p:cBhvr>
                                        <p:cTn id="9" dur="1000"/>
                                        <p:tgtEl>
                                          <p:spTgt spid="35847"/>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35846"/>
                                        </p:tgtEl>
                                        <p:attrNameLst>
                                          <p:attrName>style.visibility</p:attrName>
                                        </p:attrNameLst>
                                      </p:cBhvr>
                                      <p:to>
                                        <p:strVal val="visible"/>
                                      </p:to>
                                    </p:set>
                                    <p:animScale>
                                      <p:cBhvr>
                                        <p:cTn id="12" dur="1000" decel="50000" fill="hold">
                                          <p:stCondLst>
                                            <p:cond delay="0"/>
                                          </p:stCondLst>
                                        </p:cTn>
                                        <p:tgtEl>
                                          <p:spTgt spid="3584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3" dur="1000" decel="50000" fill="hold">
                                          <p:stCondLst>
                                            <p:cond delay="0"/>
                                          </p:stCondLst>
                                        </p:cTn>
                                        <p:tgtEl>
                                          <p:spTgt spid="35846"/>
                                        </p:tgtEl>
                                        <p:attrNameLst>
                                          <p:attrName>ppt_x</p:attrName>
                                          <p:attrName>ppt_y</p:attrName>
                                        </p:attrNameLst>
                                      </p:cBhvr>
                                      <p:rCtr x="0" y="0"/>
                                    </p:animMotion>
                                    <p:animEffect filter="fade">
                                      <p:cBhvr>
                                        <p:cTn id="14" dur="1000"/>
                                        <p:tgtEl>
                                          <p:spTgt spid="358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6" grpId="0" bldLvl="0"/>
      <p:bldP spid="35847" grpId="0" bldLvl="0"/>
    </p:bldLst>
  </p:timing>
</p:sld>
</file>

<file path=ppt/slides/slide34.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cstate="print"/>
          <a:srcRect/>
          <a:stretch>
            <a:fillRect/>
          </a:stretch>
        </a:blipFill>
        <a:effectLst/>
      </p:bgPr>
    </p:bg>
    <p:spTree>
      <p:nvGrpSpPr>
        <p:cNvPr id="1" name=""/>
        <p:cNvGrpSpPr/>
        <p:nvPr/>
      </p:nvGrpSpPr>
      <p:grpSpPr>
        <a:xfrm>
          <a:off x="0" y="0"/>
          <a:ext cx="0" cy="0"/>
          <a:chOff x="0" y="0"/>
          <a:chExt cx="0" cy="0"/>
        </a:xfrm>
      </p:grpSpPr>
      <p:sp>
        <p:nvSpPr>
          <p:cNvPr id="36866" name="TextBox 3"/>
          <p:cNvSpPr>
            <a:spLocks noChangeArrowheads="1"/>
          </p:cNvSpPr>
          <p:nvPr/>
        </p:nvSpPr>
        <p:spPr bwMode="auto">
          <a:xfrm>
            <a:off x="2281238" y="692150"/>
            <a:ext cx="21605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人力资源从业概述</a:t>
            </a:r>
            <a:endParaRPr lang="zh-CN" altLang="en-US"/>
          </a:p>
        </p:txBody>
      </p:sp>
      <p:sp>
        <p:nvSpPr>
          <p:cNvPr id="36867" name="矩形 24"/>
          <p:cNvSpPr>
            <a:spLocks noChangeArrowheads="1"/>
          </p:cNvSpPr>
          <p:nvPr/>
        </p:nvSpPr>
        <p:spPr bwMode="auto">
          <a:xfrm>
            <a:off x="1057275" y="565150"/>
            <a:ext cx="1079500"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50000"/>
              </a:lnSpc>
            </a:pPr>
            <a:r>
              <a:rPr lang="zh-CN" altLang="en-US" b="1">
                <a:solidFill>
                  <a:schemeClr val="bg1"/>
                </a:solidFill>
                <a:ea typeface="微软雅黑" panose="020B0503020204020204" pitchFamily="34" charset="-122"/>
                <a:sym typeface="Arial Unicode MS" pitchFamily="34" charset="-122"/>
              </a:rPr>
              <a:t>第四章</a:t>
            </a:r>
            <a:endParaRPr lang="zh-CN" altLang="en-US" b="1">
              <a:solidFill>
                <a:schemeClr val="bg1"/>
              </a:solidFill>
              <a:ea typeface="微软雅黑" panose="020B0503020204020204" pitchFamily="34" charset="-122"/>
              <a:sym typeface="Arial Unicode MS" pitchFamily="34" charset="-122"/>
            </a:endParaRPr>
          </a:p>
          <a:p>
            <a:pPr algn="ctr"/>
            <a:r>
              <a:rPr lang="zh-CN" altLang="en-US" sz="1400" b="1">
                <a:solidFill>
                  <a:schemeClr val="bg1"/>
                </a:solidFill>
                <a:ea typeface="微软雅黑" panose="020B0503020204020204" pitchFamily="34" charset="-122"/>
                <a:sym typeface="Arial Unicode MS" pitchFamily="34" charset="-122"/>
              </a:rPr>
              <a:t>正文</a:t>
            </a:r>
            <a:endParaRPr lang="zh-CN" altLang="en-US" sz="1400" b="1">
              <a:solidFill>
                <a:schemeClr val="bg1"/>
              </a:solidFill>
              <a:ea typeface="微软雅黑" panose="020B0503020204020204" pitchFamily="34" charset="-122"/>
              <a:sym typeface="Arial Unicode MS" pitchFamily="34" charset="-122"/>
            </a:endParaRPr>
          </a:p>
        </p:txBody>
      </p:sp>
      <p:sp>
        <p:nvSpPr>
          <p:cNvPr id="36868" name="矩形 6"/>
          <p:cNvSpPr>
            <a:spLocks noChangeArrowheads="1"/>
          </p:cNvSpPr>
          <p:nvPr/>
        </p:nvSpPr>
        <p:spPr bwMode="auto">
          <a:xfrm>
            <a:off x="4441825" y="692150"/>
            <a:ext cx="2916238" cy="369888"/>
          </a:xfrm>
          <a:prstGeom prst="rect">
            <a:avLst/>
          </a:prstGeom>
          <a:solidFill>
            <a:srgbClr val="00B0F0"/>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marL="1905" indent="-1905"/>
            <a:r>
              <a:rPr lang="en-US" altLang="zh-CN" b="1">
                <a:solidFill>
                  <a:schemeClr val="bg1"/>
                </a:solidFill>
                <a:latin typeface="Arial Unicode MS" pitchFamily="34" charset="-122"/>
                <a:ea typeface="Arial Unicode MS" pitchFamily="34" charset="-122"/>
                <a:cs typeface="Arial Unicode MS" pitchFamily="34" charset="-122"/>
                <a:sym typeface="Arial Unicode MS" pitchFamily="34" charset="-122"/>
              </a:rPr>
              <a:t>4.1 </a:t>
            </a:r>
            <a:r>
              <a:rPr lang="en-US" altLang="zh-CN" b="1">
                <a:solidFill>
                  <a:schemeClr val="bg1"/>
                </a:solidFill>
                <a:ea typeface="微软雅黑" panose="020B0503020204020204" pitchFamily="34" charset="-122"/>
                <a:sym typeface="Arial Unicode MS" pitchFamily="34" charset="-122"/>
              </a:rPr>
              <a:t> HR</a:t>
            </a:r>
            <a:r>
              <a:rPr lang="zh-CN" altLang="en-US" b="1">
                <a:solidFill>
                  <a:schemeClr val="bg1"/>
                </a:solidFill>
                <a:ea typeface="微软雅黑" panose="020B0503020204020204" pitchFamily="34" charset="-122"/>
                <a:sym typeface="Arial Unicode MS" pitchFamily="34" charset="-122"/>
              </a:rPr>
              <a:t>职业发展前景</a:t>
            </a:r>
            <a:endParaRPr lang="zh-CN" altLang="en-US" sz="1400" b="1">
              <a:solidFill>
                <a:schemeClr val="bg1"/>
              </a:solidFill>
              <a:ea typeface="微软雅黑" panose="020B0503020204020204" pitchFamily="34" charset="-122"/>
              <a:sym typeface="Arial Unicode MS" pitchFamily="34" charset="-122"/>
            </a:endParaRPr>
          </a:p>
        </p:txBody>
      </p:sp>
      <p:sp>
        <p:nvSpPr>
          <p:cNvPr id="36869" name="TextBox 2"/>
          <p:cNvSpPr>
            <a:spLocks noChangeArrowheads="1"/>
          </p:cNvSpPr>
          <p:nvPr/>
        </p:nvSpPr>
        <p:spPr bwMode="auto">
          <a:xfrm>
            <a:off x="2281238" y="6308725"/>
            <a:ext cx="41036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热门职业排名</a:t>
            </a:r>
            <a:r>
              <a:rPr 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：企业培训师</a:t>
            </a: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870" name="TextBox 2"/>
          <p:cNvSpPr>
            <a:spLocks noChangeArrowheads="1"/>
          </p:cNvSpPr>
          <p:nvPr/>
        </p:nvSpPr>
        <p:spPr bwMode="auto">
          <a:xfrm>
            <a:off x="7466013" y="4221163"/>
            <a:ext cx="4392612" cy="168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57200">
              <a:lnSpc>
                <a:spcPct val="129000"/>
              </a:lnSpc>
              <a:spcAft>
                <a:spcPts val="600"/>
              </a:spcAft>
            </a:pP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好的培训师每小时的培训收入可以达到</a:t>
            </a:r>
            <a:r>
              <a:rPr 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3000</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多元（数据来源于网略，仅供参考，下同）。因此，随着企业竞争的不断加剧，企业培训师的市场还将逐年扩大，其缺口将在一段时间内持续存在，职业前景一片光明。</a:t>
            </a:r>
            <a:endParaRPr lang="zh-CN" altLang="en-US" sz="1600" b="1">
              <a:solidFill>
                <a:srgbClr val="E36C0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871" name="TextBox 3"/>
          <p:cNvSpPr>
            <a:spLocks noChangeArrowheads="1"/>
          </p:cNvSpPr>
          <p:nvPr/>
        </p:nvSpPr>
        <p:spPr bwMode="auto">
          <a:xfrm>
            <a:off x="7466013" y="2060575"/>
            <a:ext cx="4392612" cy="196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57200">
              <a:lnSpc>
                <a:spcPct val="129000"/>
              </a:lnSpc>
              <a:spcAft>
                <a:spcPts val="600"/>
              </a:spcAft>
            </a:pP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培训已成为企业管理的“重头戏”，许多企业为此一掷千金。一方面人才紧缺，另一方面需求旺盛，这是造成企业培训师身价不菲的主要原因。企业顾问或企业培训讲师是一个收入颇丰的职业，掌声和观众也使这一职业非常有成就感。</a:t>
            </a:r>
            <a:endParaRPr lang="zh-CN" altLang="en-US"/>
          </a:p>
        </p:txBody>
      </p:sp>
      <p:sp>
        <p:nvSpPr>
          <p:cNvPr id="36872" name="直接连接符 3"/>
          <p:cNvSpPr>
            <a:spLocks noChangeShapeType="1"/>
          </p:cNvSpPr>
          <p:nvPr/>
        </p:nvSpPr>
        <p:spPr bwMode="auto">
          <a:xfrm>
            <a:off x="7466013" y="1890713"/>
            <a:ext cx="4392612" cy="1587"/>
          </a:xfrm>
          <a:prstGeom prst="line">
            <a:avLst/>
          </a:prstGeom>
          <a:noFill/>
          <a:ln w="9525">
            <a:solidFill>
              <a:schemeClr val="accent1"/>
            </a:solidFill>
            <a:bevel/>
            <a:head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36873" name="直接连接符 17"/>
          <p:cNvSpPr>
            <a:spLocks noChangeShapeType="1"/>
          </p:cNvSpPr>
          <p:nvPr/>
        </p:nvSpPr>
        <p:spPr bwMode="auto">
          <a:xfrm>
            <a:off x="7466013" y="6011863"/>
            <a:ext cx="4392612" cy="1587"/>
          </a:xfrm>
          <a:prstGeom prst="line">
            <a:avLst/>
          </a:prstGeom>
          <a:noFill/>
          <a:ln w="9525">
            <a:solidFill>
              <a:schemeClr val="accent1"/>
            </a:solidFill>
            <a:bevel/>
            <a:head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36874" name="直接连接符 18"/>
          <p:cNvSpPr>
            <a:spLocks noChangeShapeType="1"/>
          </p:cNvSpPr>
          <p:nvPr/>
        </p:nvSpPr>
        <p:spPr bwMode="auto">
          <a:xfrm>
            <a:off x="11858625" y="1890713"/>
            <a:ext cx="0" cy="4124325"/>
          </a:xfrm>
          <a:prstGeom prst="line">
            <a:avLst/>
          </a:prstGeom>
          <a:noFill/>
          <a:ln w="9525">
            <a:solidFill>
              <a:schemeClr val="accent1"/>
            </a:solidFill>
            <a:bevel/>
          </a:ln>
          <a:extLst>
            <a:ext uri="{909E8E84-426E-40DD-AFC4-6F175D3DCCD1}">
              <a14:hiddenFill xmlns:a14="http://schemas.microsoft.com/office/drawing/2010/main">
                <a:noFill/>
              </a14:hiddenFill>
            </a:ext>
          </a:extLst>
        </p:spPr>
        <p:txBody>
          <a:bodyPr/>
          <a:lstStyle/>
          <a:p>
            <a:endParaRPr lang="zh-CN" altLang="en-US"/>
          </a:p>
        </p:txBody>
      </p:sp>
      <p:pic>
        <p:nvPicPr>
          <p:cNvPr id="36875" name="图片 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57275" y="1890713"/>
            <a:ext cx="6191250" cy="41195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36871"/>
                                        </p:tgtEl>
                                        <p:attrNameLst>
                                          <p:attrName>style.visibility</p:attrName>
                                        </p:attrNameLst>
                                      </p:cBhvr>
                                      <p:to>
                                        <p:strVal val="visible"/>
                                      </p:to>
                                    </p:set>
                                    <p:animScale>
                                      <p:cBhvr>
                                        <p:cTn id="7" dur="1000" decel="50000" fill="hold">
                                          <p:stCondLst>
                                            <p:cond delay="0"/>
                                          </p:stCondLst>
                                        </p:cTn>
                                        <p:tgtEl>
                                          <p:spTgt spid="3687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36871"/>
                                        </p:tgtEl>
                                        <p:attrNameLst>
                                          <p:attrName>ppt_x</p:attrName>
                                          <p:attrName>ppt_y</p:attrName>
                                        </p:attrNameLst>
                                      </p:cBhvr>
                                      <p:rCtr x="0" y="0"/>
                                    </p:animMotion>
                                    <p:animEffect filter="fade">
                                      <p:cBhvr>
                                        <p:cTn id="9" dur="1000"/>
                                        <p:tgtEl>
                                          <p:spTgt spid="36871"/>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36870"/>
                                        </p:tgtEl>
                                        <p:attrNameLst>
                                          <p:attrName>style.visibility</p:attrName>
                                        </p:attrNameLst>
                                      </p:cBhvr>
                                      <p:to>
                                        <p:strVal val="visible"/>
                                      </p:to>
                                    </p:set>
                                    <p:animScale>
                                      <p:cBhvr>
                                        <p:cTn id="12" dur="1000" decel="50000" fill="hold">
                                          <p:stCondLst>
                                            <p:cond delay="0"/>
                                          </p:stCondLst>
                                        </p:cTn>
                                        <p:tgtEl>
                                          <p:spTgt spid="3687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3" dur="1000" decel="50000" fill="hold">
                                          <p:stCondLst>
                                            <p:cond delay="0"/>
                                          </p:stCondLst>
                                        </p:cTn>
                                        <p:tgtEl>
                                          <p:spTgt spid="36870"/>
                                        </p:tgtEl>
                                        <p:attrNameLst>
                                          <p:attrName>ppt_x</p:attrName>
                                          <p:attrName>ppt_y</p:attrName>
                                        </p:attrNameLst>
                                      </p:cBhvr>
                                      <p:rCtr x="0" y="0"/>
                                    </p:animMotion>
                                    <p:animEffect filter="fade">
                                      <p:cBhvr>
                                        <p:cTn id="14" dur="1000"/>
                                        <p:tgtEl>
                                          <p:spTgt spid="368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70" grpId="0" bldLvl="0"/>
      <p:bldP spid="36871" grpId="0" bldLvl="0"/>
    </p:bldLst>
  </p:timing>
</p:sld>
</file>

<file path=ppt/slides/slide3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cstate="print"/>
          <a:srcRect/>
          <a:stretch>
            <a:fillRect/>
          </a:stretch>
        </a:blipFill>
        <a:effectLst/>
      </p:bgPr>
    </p:bg>
    <p:spTree>
      <p:nvGrpSpPr>
        <p:cNvPr id="1" name=""/>
        <p:cNvGrpSpPr/>
        <p:nvPr/>
      </p:nvGrpSpPr>
      <p:grpSpPr>
        <a:xfrm>
          <a:off x="0" y="0"/>
          <a:ext cx="0" cy="0"/>
          <a:chOff x="0" y="0"/>
          <a:chExt cx="0" cy="0"/>
        </a:xfrm>
      </p:grpSpPr>
      <p:sp>
        <p:nvSpPr>
          <p:cNvPr id="37890" name="TextBox 3"/>
          <p:cNvSpPr>
            <a:spLocks noChangeArrowheads="1"/>
          </p:cNvSpPr>
          <p:nvPr/>
        </p:nvSpPr>
        <p:spPr bwMode="auto">
          <a:xfrm>
            <a:off x="2281238" y="692150"/>
            <a:ext cx="21605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人力资源从业概述</a:t>
            </a:r>
            <a:endParaRPr lang="zh-CN" altLang="en-US"/>
          </a:p>
        </p:txBody>
      </p:sp>
      <p:sp>
        <p:nvSpPr>
          <p:cNvPr id="37891" name="矩形 24"/>
          <p:cNvSpPr>
            <a:spLocks noChangeArrowheads="1"/>
          </p:cNvSpPr>
          <p:nvPr/>
        </p:nvSpPr>
        <p:spPr bwMode="auto">
          <a:xfrm>
            <a:off x="1057275" y="565150"/>
            <a:ext cx="1079500"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50000"/>
              </a:lnSpc>
            </a:pPr>
            <a:r>
              <a:rPr lang="zh-CN" altLang="en-US" b="1">
                <a:solidFill>
                  <a:schemeClr val="bg1"/>
                </a:solidFill>
                <a:ea typeface="微软雅黑" panose="020B0503020204020204" pitchFamily="34" charset="-122"/>
                <a:sym typeface="Arial Unicode MS" pitchFamily="34" charset="-122"/>
              </a:rPr>
              <a:t>第四章</a:t>
            </a:r>
            <a:endParaRPr lang="zh-CN" altLang="en-US" b="1">
              <a:solidFill>
                <a:schemeClr val="bg1"/>
              </a:solidFill>
              <a:ea typeface="微软雅黑" panose="020B0503020204020204" pitchFamily="34" charset="-122"/>
              <a:sym typeface="Arial Unicode MS" pitchFamily="34" charset="-122"/>
            </a:endParaRPr>
          </a:p>
          <a:p>
            <a:pPr algn="ctr"/>
            <a:r>
              <a:rPr lang="zh-CN" altLang="en-US" sz="1400" b="1">
                <a:solidFill>
                  <a:schemeClr val="bg1"/>
                </a:solidFill>
                <a:ea typeface="微软雅黑" panose="020B0503020204020204" pitchFamily="34" charset="-122"/>
                <a:sym typeface="Arial Unicode MS" pitchFamily="34" charset="-122"/>
              </a:rPr>
              <a:t>正文</a:t>
            </a:r>
            <a:endParaRPr lang="zh-CN" altLang="en-US" sz="1400" b="1">
              <a:solidFill>
                <a:schemeClr val="bg1"/>
              </a:solidFill>
              <a:ea typeface="微软雅黑" panose="020B0503020204020204" pitchFamily="34" charset="-122"/>
              <a:sym typeface="Arial Unicode MS" pitchFamily="34" charset="-122"/>
            </a:endParaRPr>
          </a:p>
        </p:txBody>
      </p:sp>
      <p:sp>
        <p:nvSpPr>
          <p:cNvPr id="37892" name="矩形 6"/>
          <p:cNvSpPr>
            <a:spLocks noChangeArrowheads="1"/>
          </p:cNvSpPr>
          <p:nvPr/>
        </p:nvSpPr>
        <p:spPr bwMode="auto">
          <a:xfrm>
            <a:off x="4441825" y="692150"/>
            <a:ext cx="2916238" cy="369888"/>
          </a:xfrm>
          <a:prstGeom prst="rect">
            <a:avLst/>
          </a:prstGeom>
          <a:solidFill>
            <a:srgbClr val="00B0F0"/>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marL="1905" indent="-1905"/>
            <a:r>
              <a:rPr lang="en-US" altLang="zh-CN" b="1">
                <a:solidFill>
                  <a:schemeClr val="bg1"/>
                </a:solidFill>
                <a:latin typeface="Arial Unicode MS" pitchFamily="34" charset="-122"/>
                <a:ea typeface="Arial Unicode MS" pitchFamily="34" charset="-122"/>
                <a:cs typeface="Arial Unicode MS" pitchFamily="34" charset="-122"/>
                <a:sym typeface="Arial Unicode MS" pitchFamily="34" charset="-122"/>
              </a:rPr>
              <a:t>4.1 </a:t>
            </a:r>
            <a:r>
              <a:rPr lang="en-US" altLang="zh-CN" b="1">
                <a:solidFill>
                  <a:schemeClr val="bg1"/>
                </a:solidFill>
                <a:ea typeface="微软雅黑" panose="020B0503020204020204" pitchFamily="34" charset="-122"/>
                <a:sym typeface="Arial Unicode MS" pitchFamily="34" charset="-122"/>
              </a:rPr>
              <a:t> HR</a:t>
            </a:r>
            <a:r>
              <a:rPr lang="zh-CN" altLang="en-US" b="1">
                <a:solidFill>
                  <a:schemeClr val="bg1"/>
                </a:solidFill>
                <a:ea typeface="微软雅黑" panose="020B0503020204020204" pitchFamily="34" charset="-122"/>
                <a:sym typeface="Arial Unicode MS" pitchFamily="34" charset="-122"/>
              </a:rPr>
              <a:t>职业发展前景</a:t>
            </a:r>
            <a:endParaRPr lang="zh-CN" altLang="en-US" sz="1400" b="1">
              <a:solidFill>
                <a:schemeClr val="bg1"/>
              </a:solidFill>
              <a:ea typeface="微软雅黑" panose="020B0503020204020204" pitchFamily="34" charset="-122"/>
              <a:sym typeface="Arial Unicode MS" pitchFamily="34" charset="-122"/>
            </a:endParaRPr>
          </a:p>
        </p:txBody>
      </p:sp>
      <p:sp>
        <p:nvSpPr>
          <p:cNvPr id="37893" name="TextBox 2"/>
          <p:cNvSpPr>
            <a:spLocks noChangeArrowheads="1"/>
          </p:cNvSpPr>
          <p:nvPr/>
        </p:nvSpPr>
        <p:spPr bwMode="auto">
          <a:xfrm>
            <a:off x="2281238" y="6308725"/>
            <a:ext cx="41036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热门职业排名</a:t>
            </a:r>
            <a:r>
              <a:rPr 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7</a:t>
            </a:r>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：职业规划师</a:t>
            </a: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7894" name="TextBox 2"/>
          <p:cNvSpPr>
            <a:spLocks noChangeArrowheads="1"/>
          </p:cNvSpPr>
          <p:nvPr/>
        </p:nvSpPr>
        <p:spPr bwMode="auto">
          <a:xfrm>
            <a:off x="7466013" y="3933825"/>
            <a:ext cx="4392612" cy="1966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57200">
              <a:lnSpc>
                <a:spcPct val="129000"/>
              </a:lnSpc>
              <a:spcAft>
                <a:spcPts val="600"/>
              </a:spcAft>
            </a:pP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对于庞大的就业人群来说，现有的职业规划师人数远不能满足需求。因此职业规划师的身价近年不断攀升，业务能力强的年薪可达</a:t>
            </a:r>
            <a:r>
              <a:rPr 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20</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万元左右。在美国等发达国家，很多</a:t>
            </a:r>
            <a:r>
              <a:rPr 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HR</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经过实际工作的积累之后最后选择作职业生涯规划教练，收入每小时达数千美元。</a:t>
            </a:r>
            <a:endParaRPr lang="zh-CN" altLang="en-US" sz="1600" b="1">
              <a:solidFill>
                <a:srgbClr val="E36C0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7895" name="TextBox 3"/>
          <p:cNvSpPr>
            <a:spLocks noChangeArrowheads="1"/>
          </p:cNvSpPr>
          <p:nvPr/>
        </p:nvSpPr>
        <p:spPr bwMode="auto">
          <a:xfrm>
            <a:off x="7466013" y="2060575"/>
            <a:ext cx="4392612" cy="168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57200">
              <a:lnSpc>
                <a:spcPct val="129000"/>
              </a:lnSpc>
              <a:spcAft>
                <a:spcPts val="600"/>
              </a:spcAft>
            </a:pP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社会竞争的加剧，人们在求职应聘、职业选择以及职场发展等方面前越来越感到无所适从，职业咨询也已成为迫切的社会需求。目前从事职业规划和咨询的专业人士数量非常有限，其中已取得职业规划师资格认证也不多。</a:t>
            </a:r>
            <a:endPar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7896" name="直接连接符 3"/>
          <p:cNvSpPr>
            <a:spLocks noChangeShapeType="1"/>
          </p:cNvSpPr>
          <p:nvPr/>
        </p:nvSpPr>
        <p:spPr bwMode="auto">
          <a:xfrm>
            <a:off x="7466013" y="1890713"/>
            <a:ext cx="4392612" cy="1587"/>
          </a:xfrm>
          <a:prstGeom prst="line">
            <a:avLst/>
          </a:prstGeom>
          <a:noFill/>
          <a:ln w="9525">
            <a:solidFill>
              <a:schemeClr val="accent1"/>
            </a:solidFill>
            <a:bevel/>
            <a:head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37897" name="直接连接符 17"/>
          <p:cNvSpPr>
            <a:spLocks noChangeShapeType="1"/>
          </p:cNvSpPr>
          <p:nvPr/>
        </p:nvSpPr>
        <p:spPr bwMode="auto">
          <a:xfrm>
            <a:off x="7466013" y="6011863"/>
            <a:ext cx="4392612" cy="1587"/>
          </a:xfrm>
          <a:prstGeom prst="line">
            <a:avLst/>
          </a:prstGeom>
          <a:noFill/>
          <a:ln w="9525">
            <a:solidFill>
              <a:schemeClr val="accent1"/>
            </a:solidFill>
            <a:bevel/>
            <a:head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37898" name="直接连接符 18"/>
          <p:cNvSpPr>
            <a:spLocks noChangeShapeType="1"/>
          </p:cNvSpPr>
          <p:nvPr/>
        </p:nvSpPr>
        <p:spPr bwMode="auto">
          <a:xfrm>
            <a:off x="11858625" y="1890713"/>
            <a:ext cx="0" cy="4124325"/>
          </a:xfrm>
          <a:prstGeom prst="line">
            <a:avLst/>
          </a:prstGeom>
          <a:noFill/>
          <a:ln w="9525">
            <a:solidFill>
              <a:schemeClr val="accent1"/>
            </a:solidFill>
            <a:bevel/>
          </a:ln>
          <a:extLst>
            <a:ext uri="{909E8E84-426E-40DD-AFC4-6F175D3DCCD1}">
              <a14:hiddenFill xmlns:a14="http://schemas.microsoft.com/office/drawing/2010/main">
                <a:noFill/>
              </a14:hiddenFill>
            </a:ext>
          </a:extLst>
        </p:spPr>
        <p:txBody>
          <a:bodyPr/>
          <a:lstStyle/>
          <a:p>
            <a:endParaRPr lang="zh-CN" altLang="en-US"/>
          </a:p>
        </p:txBody>
      </p:sp>
      <p:pic>
        <p:nvPicPr>
          <p:cNvPr id="37899" name="图片 10"/>
          <p:cNvPicPr>
            <a:picLocks noChangeAspect="1" noChangeArrowheads="1"/>
          </p:cNvPicPr>
          <p:nvPr/>
        </p:nvPicPr>
        <p:blipFill>
          <a:blip r:embed="rId2" cstate="print">
            <a:extLst>
              <a:ext uri="{28A0092B-C50C-407E-A947-70E740481C1C}">
                <a14:useLocalDpi xmlns:a14="http://schemas.microsoft.com/office/drawing/2010/main" val="0"/>
              </a:ext>
            </a:extLst>
          </a:blip>
          <a:srcRect t="2721" b="2643"/>
          <a:stretch>
            <a:fillRect/>
          </a:stretch>
        </p:blipFill>
        <p:spPr bwMode="auto">
          <a:xfrm>
            <a:off x="1057275" y="1890713"/>
            <a:ext cx="6191250" cy="41195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37895"/>
                                        </p:tgtEl>
                                        <p:attrNameLst>
                                          <p:attrName>style.visibility</p:attrName>
                                        </p:attrNameLst>
                                      </p:cBhvr>
                                      <p:to>
                                        <p:strVal val="visible"/>
                                      </p:to>
                                    </p:set>
                                    <p:animScale>
                                      <p:cBhvr>
                                        <p:cTn id="7" dur="1000" decel="50000" fill="hold">
                                          <p:stCondLst>
                                            <p:cond delay="0"/>
                                          </p:stCondLst>
                                        </p:cTn>
                                        <p:tgtEl>
                                          <p:spTgt spid="3789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37895"/>
                                        </p:tgtEl>
                                        <p:attrNameLst>
                                          <p:attrName>ppt_x</p:attrName>
                                          <p:attrName>ppt_y</p:attrName>
                                        </p:attrNameLst>
                                      </p:cBhvr>
                                      <p:rCtr x="0" y="0"/>
                                    </p:animMotion>
                                    <p:animEffect filter="fade">
                                      <p:cBhvr>
                                        <p:cTn id="9" dur="1000"/>
                                        <p:tgtEl>
                                          <p:spTgt spid="37895"/>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37894"/>
                                        </p:tgtEl>
                                        <p:attrNameLst>
                                          <p:attrName>style.visibility</p:attrName>
                                        </p:attrNameLst>
                                      </p:cBhvr>
                                      <p:to>
                                        <p:strVal val="visible"/>
                                      </p:to>
                                    </p:set>
                                    <p:animScale>
                                      <p:cBhvr>
                                        <p:cTn id="12" dur="1000" decel="50000" fill="hold">
                                          <p:stCondLst>
                                            <p:cond delay="0"/>
                                          </p:stCondLst>
                                        </p:cTn>
                                        <p:tgtEl>
                                          <p:spTgt spid="3789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3" dur="1000" decel="50000" fill="hold">
                                          <p:stCondLst>
                                            <p:cond delay="0"/>
                                          </p:stCondLst>
                                        </p:cTn>
                                        <p:tgtEl>
                                          <p:spTgt spid="37894"/>
                                        </p:tgtEl>
                                        <p:attrNameLst>
                                          <p:attrName>ppt_x</p:attrName>
                                          <p:attrName>ppt_y</p:attrName>
                                        </p:attrNameLst>
                                      </p:cBhvr>
                                      <p:rCtr x="0" y="0"/>
                                    </p:animMotion>
                                    <p:animEffect filter="fade">
                                      <p:cBhvr>
                                        <p:cTn id="14" dur="1000"/>
                                        <p:tgtEl>
                                          <p:spTgt spid="378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4" grpId="0" bldLvl="0"/>
      <p:bldP spid="37895" grpId="0" bldLvl="0"/>
    </p:bldLst>
  </p:timing>
</p:sld>
</file>

<file path=ppt/slides/slide36.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cstate="print"/>
          <a:srcRect/>
          <a:stretch>
            <a:fillRect/>
          </a:stretch>
        </a:blipFill>
        <a:effectLst/>
      </p:bgPr>
    </p:bg>
    <p:spTree>
      <p:nvGrpSpPr>
        <p:cNvPr id="1" name=""/>
        <p:cNvGrpSpPr/>
        <p:nvPr/>
      </p:nvGrpSpPr>
      <p:grpSpPr>
        <a:xfrm>
          <a:off x="0" y="0"/>
          <a:ext cx="0" cy="0"/>
          <a:chOff x="0" y="0"/>
          <a:chExt cx="0" cy="0"/>
        </a:xfrm>
      </p:grpSpPr>
      <p:sp>
        <p:nvSpPr>
          <p:cNvPr id="38914" name="TextBox 3"/>
          <p:cNvSpPr>
            <a:spLocks noChangeArrowheads="1"/>
          </p:cNvSpPr>
          <p:nvPr/>
        </p:nvSpPr>
        <p:spPr bwMode="auto">
          <a:xfrm>
            <a:off x="2281238" y="692150"/>
            <a:ext cx="21605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人力资源从业概述</a:t>
            </a:r>
            <a:endParaRPr lang="zh-CN" altLang="en-US"/>
          </a:p>
        </p:txBody>
      </p:sp>
      <p:sp>
        <p:nvSpPr>
          <p:cNvPr id="38915" name="矩形 24"/>
          <p:cNvSpPr>
            <a:spLocks noChangeArrowheads="1"/>
          </p:cNvSpPr>
          <p:nvPr/>
        </p:nvSpPr>
        <p:spPr bwMode="auto">
          <a:xfrm>
            <a:off x="1057275" y="565150"/>
            <a:ext cx="1079500"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50000"/>
              </a:lnSpc>
            </a:pPr>
            <a:r>
              <a:rPr lang="zh-CN" altLang="en-US" b="1">
                <a:solidFill>
                  <a:schemeClr val="bg1"/>
                </a:solidFill>
                <a:ea typeface="微软雅黑" panose="020B0503020204020204" pitchFamily="34" charset="-122"/>
                <a:sym typeface="Arial Unicode MS" pitchFamily="34" charset="-122"/>
              </a:rPr>
              <a:t>第四章</a:t>
            </a:r>
            <a:endParaRPr lang="zh-CN" altLang="en-US" b="1">
              <a:solidFill>
                <a:schemeClr val="bg1"/>
              </a:solidFill>
              <a:ea typeface="微软雅黑" panose="020B0503020204020204" pitchFamily="34" charset="-122"/>
              <a:sym typeface="Arial Unicode MS" pitchFamily="34" charset="-122"/>
            </a:endParaRPr>
          </a:p>
          <a:p>
            <a:pPr algn="ctr"/>
            <a:r>
              <a:rPr lang="zh-CN" altLang="en-US" sz="1400" b="1">
                <a:solidFill>
                  <a:schemeClr val="bg1"/>
                </a:solidFill>
                <a:ea typeface="微软雅黑" panose="020B0503020204020204" pitchFamily="34" charset="-122"/>
                <a:sym typeface="Arial Unicode MS" pitchFamily="34" charset="-122"/>
              </a:rPr>
              <a:t>正文</a:t>
            </a:r>
            <a:endParaRPr lang="zh-CN" altLang="en-US" sz="1400" b="1">
              <a:solidFill>
                <a:schemeClr val="bg1"/>
              </a:solidFill>
              <a:ea typeface="微软雅黑" panose="020B0503020204020204" pitchFamily="34" charset="-122"/>
              <a:sym typeface="Arial Unicode MS" pitchFamily="34" charset="-122"/>
            </a:endParaRPr>
          </a:p>
        </p:txBody>
      </p:sp>
      <p:sp>
        <p:nvSpPr>
          <p:cNvPr id="38916" name="矩形 6"/>
          <p:cNvSpPr>
            <a:spLocks noChangeArrowheads="1"/>
          </p:cNvSpPr>
          <p:nvPr/>
        </p:nvSpPr>
        <p:spPr bwMode="auto">
          <a:xfrm>
            <a:off x="4441825" y="692150"/>
            <a:ext cx="2916238" cy="369888"/>
          </a:xfrm>
          <a:prstGeom prst="rect">
            <a:avLst/>
          </a:prstGeom>
          <a:solidFill>
            <a:srgbClr val="00B0F0"/>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marL="1905" indent="-1905"/>
            <a:r>
              <a:rPr lang="en-US" altLang="zh-CN" b="1">
                <a:solidFill>
                  <a:schemeClr val="bg1"/>
                </a:solidFill>
                <a:latin typeface="Arial Unicode MS" pitchFamily="34" charset="-122"/>
                <a:ea typeface="Arial Unicode MS" pitchFamily="34" charset="-122"/>
                <a:cs typeface="Arial Unicode MS" pitchFamily="34" charset="-122"/>
                <a:sym typeface="Arial Unicode MS" pitchFamily="34" charset="-122"/>
              </a:rPr>
              <a:t>4.1 </a:t>
            </a:r>
            <a:r>
              <a:rPr lang="en-US" altLang="zh-CN" b="1">
                <a:solidFill>
                  <a:schemeClr val="bg1"/>
                </a:solidFill>
                <a:ea typeface="微软雅黑" panose="020B0503020204020204" pitchFamily="34" charset="-122"/>
                <a:sym typeface="Arial Unicode MS" pitchFamily="34" charset="-122"/>
              </a:rPr>
              <a:t> HR</a:t>
            </a:r>
            <a:r>
              <a:rPr lang="zh-CN" altLang="en-US" b="1">
                <a:solidFill>
                  <a:schemeClr val="bg1"/>
                </a:solidFill>
                <a:ea typeface="微软雅黑" panose="020B0503020204020204" pitchFamily="34" charset="-122"/>
                <a:sym typeface="Arial Unicode MS" pitchFamily="34" charset="-122"/>
              </a:rPr>
              <a:t>职业发展前景</a:t>
            </a:r>
            <a:endParaRPr lang="zh-CN" altLang="en-US" sz="1400" b="1">
              <a:solidFill>
                <a:schemeClr val="bg1"/>
              </a:solidFill>
              <a:ea typeface="微软雅黑" panose="020B0503020204020204" pitchFamily="34" charset="-122"/>
              <a:sym typeface="Arial Unicode MS" pitchFamily="34" charset="-122"/>
            </a:endParaRPr>
          </a:p>
        </p:txBody>
      </p:sp>
      <p:pic>
        <p:nvPicPr>
          <p:cNvPr id="38917" name="Picture 2" descr="E:\ppt资料\执行技能\人力资源概论ppt用图\鹰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05425" y="1268413"/>
            <a:ext cx="6569075" cy="4522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18" name="矩形 15"/>
          <p:cNvSpPr>
            <a:spLocks noChangeArrowheads="1"/>
          </p:cNvSpPr>
          <p:nvPr/>
        </p:nvSpPr>
        <p:spPr bwMode="auto">
          <a:xfrm>
            <a:off x="2276475" y="4935538"/>
            <a:ext cx="5334000" cy="1230312"/>
          </a:xfrm>
          <a:prstGeom prst="rect">
            <a:avLst/>
          </a:prstGeom>
          <a:solidFill>
            <a:srgbClr val="E46C0A">
              <a:alpha val="78000"/>
            </a:srgbClr>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38919" name="矩形 1"/>
          <p:cNvSpPr>
            <a:spLocks noChangeArrowheads="1"/>
          </p:cNvSpPr>
          <p:nvPr/>
        </p:nvSpPr>
        <p:spPr bwMode="auto">
          <a:xfrm>
            <a:off x="2274888" y="3357563"/>
            <a:ext cx="5335587" cy="1506537"/>
          </a:xfrm>
          <a:prstGeom prst="rect">
            <a:avLst/>
          </a:prstGeom>
          <a:solidFill>
            <a:srgbClr val="E46C0A">
              <a:alpha val="78000"/>
            </a:srgbClr>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38920" name="TextBox 2"/>
          <p:cNvSpPr>
            <a:spLocks noChangeArrowheads="1"/>
          </p:cNvSpPr>
          <p:nvPr/>
        </p:nvSpPr>
        <p:spPr bwMode="auto">
          <a:xfrm>
            <a:off x="2274888" y="5097463"/>
            <a:ext cx="5118100" cy="1044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57200">
              <a:lnSpc>
                <a:spcPct val="129000"/>
              </a:lnSpc>
              <a:spcAft>
                <a:spcPts val="600"/>
              </a:spcAft>
            </a:pP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一般来讲，一个努力工作的</a:t>
            </a:r>
            <a:r>
              <a:rPr 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HR</a:t>
            </a: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管理者首先受益的是眼界的开阔，能够有更多的机会接触到最新最强的管理理念和管理知识，是管理知识的第一受益人。</a:t>
            </a:r>
            <a:endParaRPr lang="zh-CN" altLang="en-US"/>
          </a:p>
        </p:txBody>
      </p:sp>
      <p:sp>
        <p:nvSpPr>
          <p:cNvPr id="38921" name="TextBox 3"/>
          <p:cNvSpPr>
            <a:spLocks noChangeArrowheads="1"/>
          </p:cNvSpPr>
          <p:nvPr/>
        </p:nvSpPr>
        <p:spPr bwMode="auto">
          <a:xfrm>
            <a:off x="2352675" y="3429000"/>
            <a:ext cx="5113338" cy="136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57200">
              <a:lnSpc>
                <a:spcPct val="129000"/>
              </a:lnSpc>
              <a:spcAft>
                <a:spcPts val="600"/>
              </a:spcAft>
            </a:pP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以上我们看到，</a:t>
            </a:r>
            <a:r>
              <a:rPr 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HR</a:t>
            </a: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的前景是非常广阔的，职业生涯的道路也是很宽的，做好了人的管理工作，还有什么管理做不好？这也许正是吸引更多年轻人参与这个职业的原因。</a:t>
            </a:r>
            <a:endParaRPr lang="zh-CN" altLang="en-US"/>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withEffect">
                                  <p:stCondLst>
                                    <p:cond delay="0"/>
                                  </p:stCondLst>
                                  <p:childTnLst>
                                    <p:set>
                                      <p:cBhvr>
                                        <p:cTn id="6" dur="1" fill="hold">
                                          <p:stCondLst>
                                            <p:cond delay="0"/>
                                          </p:stCondLst>
                                        </p:cTn>
                                        <p:tgtEl>
                                          <p:spTgt spid="38917"/>
                                        </p:tgtEl>
                                        <p:attrNameLst>
                                          <p:attrName>style.visibility</p:attrName>
                                        </p:attrNameLst>
                                      </p:cBhvr>
                                      <p:to>
                                        <p:strVal val="visible"/>
                                      </p:to>
                                    </p:set>
                                    <p:animEffect filter="box(in)">
                                      <p:cBhvr>
                                        <p:cTn id="7" dur="1000"/>
                                        <p:tgtEl>
                                          <p:spTgt spid="38917"/>
                                        </p:tgtEl>
                                      </p:cBhvr>
                                    </p:animEffect>
                                  </p:childTnLst>
                                </p:cTn>
                              </p:par>
                            </p:childTnLst>
                          </p:cTn>
                        </p:par>
                        <p:par>
                          <p:cTn id="8" fill="hold">
                            <p:stCondLst>
                              <p:cond delay="1000"/>
                            </p:stCondLst>
                            <p:childTnLst>
                              <p:par>
                                <p:cTn id="9" presetID="52" presetClass="entr" presetSubtype="0" fill="hold" grpId="0" nodeType="afterEffect">
                                  <p:stCondLst>
                                    <p:cond delay="0"/>
                                  </p:stCondLst>
                                  <p:childTnLst>
                                    <p:set>
                                      <p:cBhvr>
                                        <p:cTn id="10" dur="1" fill="hold">
                                          <p:stCondLst>
                                            <p:cond delay="0"/>
                                          </p:stCondLst>
                                        </p:cTn>
                                        <p:tgtEl>
                                          <p:spTgt spid="38921"/>
                                        </p:tgtEl>
                                        <p:attrNameLst>
                                          <p:attrName>style.visibility</p:attrName>
                                        </p:attrNameLst>
                                      </p:cBhvr>
                                      <p:to>
                                        <p:strVal val="visible"/>
                                      </p:to>
                                    </p:set>
                                    <p:animScale>
                                      <p:cBhvr>
                                        <p:cTn id="11" dur="1000" decel="50000" fill="hold">
                                          <p:stCondLst>
                                            <p:cond delay="0"/>
                                          </p:stCondLst>
                                        </p:cTn>
                                        <p:tgtEl>
                                          <p:spTgt spid="389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2" dur="1000" decel="50000" fill="hold">
                                          <p:stCondLst>
                                            <p:cond delay="0"/>
                                          </p:stCondLst>
                                        </p:cTn>
                                        <p:tgtEl>
                                          <p:spTgt spid="38921"/>
                                        </p:tgtEl>
                                        <p:attrNameLst>
                                          <p:attrName>ppt_x</p:attrName>
                                          <p:attrName>ppt_y</p:attrName>
                                        </p:attrNameLst>
                                      </p:cBhvr>
                                      <p:rCtr x="0" y="0"/>
                                    </p:animMotion>
                                    <p:animEffect filter="fade">
                                      <p:cBhvr>
                                        <p:cTn id="13" dur="1000"/>
                                        <p:tgtEl>
                                          <p:spTgt spid="38921"/>
                                        </p:tgtEl>
                                      </p:cBhvr>
                                    </p:animEffect>
                                  </p:childTnLst>
                                </p:cTn>
                              </p:par>
                              <p:par>
                                <p:cTn id="14" presetID="52" presetClass="entr" presetSubtype="0" fill="hold" grpId="0" nodeType="withEffect">
                                  <p:stCondLst>
                                    <p:cond delay="200"/>
                                  </p:stCondLst>
                                  <p:childTnLst>
                                    <p:set>
                                      <p:cBhvr>
                                        <p:cTn id="15" dur="1" fill="hold">
                                          <p:stCondLst>
                                            <p:cond delay="0"/>
                                          </p:stCondLst>
                                        </p:cTn>
                                        <p:tgtEl>
                                          <p:spTgt spid="38920"/>
                                        </p:tgtEl>
                                        <p:attrNameLst>
                                          <p:attrName>style.visibility</p:attrName>
                                        </p:attrNameLst>
                                      </p:cBhvr>
                                      <p:to>
                                        <p:strVal val="visible"/>
                                      </p:to>
                                    </p:set>
                                    <p:animScale>
                                      <p:cBhvr>
                                        <p:cTn id="16" dur="1000" decel="50000" fill="hold">
                                          <p:stCondLst>
                                            <p:cond delay="0"/>
                                          </p:stCondLst>
                                        </p:cTn>
                                        <p:tgtEl>
                                          <p:spTgt spid="389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7" dur="1000" decel="50000" fill="hold">
                                          <p:stCondLst>
                                            <p:cond delay="0"/>
                                          </p:stCondLst>
                                        </p:cTn>
                                        <p:tgtEl>
                                          <p:spTgt spid="38920"/>
                                        </p:tgtEl>
                                        <p:attrNameLst>
                                          <p:attrName>ppt_x</p:attrName>
                                          <p:attrName>ppt_y</p:attrName>
                                        </p:attrNameLst>
                                      </p:cBhvr>
                                      <p:rCtr x="0" y="0"/>
                                    </p:animMotion>
                                    <p:animEffect filter="fade">
                                      <p:cBhvr>
                                        <p:cTn id="18" dur="1000"/>
                                        <p:tgtEl>
                                          <p:spTgt spid="389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20" grpId="0" bldLvl="0"/>
      <p:bldP spid="38921" grpId="0" bldLvl="0"/>
    </p:bldLst>
  </p:timing>
</p:sld>
</file>

<file path=ppt/slides/slide37.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cstate="print"/>
          <a:srcRect/>
          <a:stretch>
            <a:fillRect/>
          </a:stretch>
        </a:blipFill>
        <a:effectLst/>
      </p:bgPr>
    </p:bg>
    <p:spTree>
      <p:nvGrpSpPr>
        <p:cNvPr id="1" name=""/>
        <p:cNvGrpSpPr/>
        <p:nvPr/>
      </p:nvGrpSpPr>
      <p:grpSpPr>
        <a:xfrm>
          <a:off x="0" y="0"/>
          <a:ext cx="0" cy="0"/>
          <a:chOff x="0" y="0"/>
          <a:chExt cx="0" cy="0"/>
        </a:xfrm>
      </p:grpSpPr>
      <p:sp>
        <p:nvSpPr>
          <p:cNvPr id="39938" name="TextBox 3"/>
          <p:cNvSpPr>
            <a:spLocks noChangeArrowheads="1"/>
          </p:cNvSpPr>
          <p:nvPr/>
        </p:nvSpPr>
        <p:spPr bwMode="auto">
          <a:xfrm>
            <a:off x="2281238" y="692150"/>
            <a:ext cx="21605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人力资源从业概述</a:t>
            </a:r>
            <a:endParaRPr lang="zh-CN" altLang="en-US"/>
          </a:p>
        </p:txBody>
      </p:sp>
      <p:sp>
        <p:nvSpPr>
          <p:cNvPr id="39939" name="矩形 24"/>
          <p:cNvSpPr>
            <a:spLocks noChangeArrowheads="1"/>
          </p:cNvSpPr>
          <p:nvPr/>
        </p:nvSpPr>
        <p:spPr bwMode="auto">
          <a:xfrm>
            <a:off x="1057275" y="565150"/>
            <a:ext cx="1079500"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50000"/>
              </a:lnSpc>
            </a:pPr>
            <a:r>
              <a:rPr lang="zh-CN" altLang="en-US" b="1">
                <a:solidFill>
                  <a:schemeClr val="bg1"/>
                </a:solidFill>
                <a:ea typeface="微软雅黑" panose="020B0503020204020204" pitchFamily="34" charset="-122"/>
                <a:sym typeface="Arial Unicode MS" pitchFamily="34" charset="-122"/>
              </a:rPr>
              <a:t>第四章</a:t>
            </a:r>
            <a:endParaRPr lang="zh-CN" altLang="en-US" b="1">
              <a:solidFill>
                <a:schemeClr val="bg1"/>
              </a:solidFill>
              <a:ea typeface="微软雅黑" panose="020B0503020204020204" pitchFamily="34" charset="-122"/>
              <a:sym typeface="Arial Unicode MS" pitchFamily="34" charset="-122"/>
            </a:endParaRPr>
          </a:p>
          <a:p>
            <a:pPr algn="ctr"/>
            <a:r>
              <a:rPr lang="zh-CN" altLang="en-US" sz="1400" b="1">
                <a:solidFill>
                  <a:schemeClr val="bg1"/>
                </a:solidFill>
                <a:ea typeface="微软雅黑" panose="020B0503020204020204" pitchFamily="34" charset="-122"/>
                <a:sym typeface="Arial Unicode MS" pitchFamily="34" charset="-122"/>
              </a:rPr>
              <a:t>正文</a:t>
            </a:r>
            <a:endParaRPr lang="zh-CN" altLang="en-US" sz="1400" b="1">
              <a:solidFill>
                <a:schemeClr val="bg1"/>
              </a:solidFill>
              <a:ea typeface="微软雅黑" panose="020B0503020204020204" pitchFamily="34" charset="-122"/>
              <a:sym typeface="Arial Unicode MS" pitchFamily="34" charset="-122"/>
            </a:endParaRPr>
          </a:p>
        </p:txBody>
      </p:sp>
      <p:sp>
        <p:nvSpPr>
          <p:cNvPr id="39940" name="矩形 6"/>
          <p:cNvSpPr>
            <a:spLocks noChangeArrowheads="1"/>
          </p:cNvSpPr>
          <p:nvPr/>
        </p:nvSpPr>
        <p:spPr bwMode="auto">
          <a:xfrm>
            <a:off x="4441825" y="692150"/>
            <a:ext cx="2916238" cy="369888"/>
          </a:xfrm>
          <a:prstGeom prst="rect">
            <a:avLst/>
          </a:prstGeom>
          <a:solidFill>
            <a:srgbClr val="00B0F0"/>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marL="1905" indent="-1905"/>
            <a:r>
              <a:rPr lang="en-US" altLang="zh-CN" b="1">
                <a:solidFill>
                  <a:schemeClr val="bg1"/>
                </a:solidFill>
                <a:latin typeface="Arial Unicode MS" pitchFamily="34" charset="-122"/>
                <a:ea typeface="Arial Unicode MS" pitchFamily="34" charset="-122"/>
                <a:cs typeface="Arial Unicode MS" pitchFamily="34" charset="-122"/>
                <a:sym typeface="Arial Unicode MS" pitchFamily="34" charset="-122"/>
              </a:rPr>
              <a:t>4.1 </a:t>
            </a:r>
            <a:r>
              <a:rPr lang="en-US" altLang="zh-CN" b="1">
                <a:solidFill>
                  <a:schemeClr val="bg1"/>
                </a:solidFill>
                <a:ea typeface="微软雅黑" panose="020B0503020204020204" pitchFamily="34" charset="-122"/>
                <a:sym typeface="Arial Unicode MS" pitchFamily="34" charset="-122"/>
              </a:rPr>
              <a:t> HR</a:t>
            </a:r>
            <a:r>
              <a:rPr lang="zh-CN" altLang="en-US" b="1">
                <a:solidFill>
                  <a:schemeClr val="bg1"/>
                </a:solidFill>
                <a:ea typeface="微软雅黑" panose="020B0503020204020204" pitchFamily="34" charset="-122"/>
                <a:sym typeface="Arial Unicode MS" pitchFamily="34" charset="-122"/>
              </a:rPr>
              <a:t>职业发展前景</a:t>
            </a:r>
            <a:endParaRPr lang="zh-CN" altLang="en-US" sz="1400" b="1">
              <a:solidFill>
                <a:schemeClr val="bg1"/>
              </a:solidFill>
              <a:ea typeface="微软雅黑" panose="020B0503020204020204" pitchFamily="34" charset="-122"/>
              <a:sym typeface="Arial Unicode MS" pitchFamily="34" charset="-122"/>
            </a:endParaRPr>
          </a:p>
        </p:txBody>
      </p:sp>
      <p:pic>
        <p:nvPicPr>
          <p:cNvPr id="39941" name="图片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81238" y="1844675"/>
            <a:ext cx="6113462" cy="40767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39942" name="矩形 13"/>
          <p:cNvSpPr>
            <a:spLocks noChangeArrowheads="1"/>
          </p:cNvSpPr>
          <p:nvPr/>
        </p:nvSpPr>
        <p:spPr bwMode="auto">
          <a:xfrm>
            <a:off x="7321550" y="4872038"/>
            <a:ext cx="4537075" cy="1077912"/>
          </a:xfrm>
          <a:prstGeom prst="rect">
            <a:avLst/>
          </a:prstGeom>
          <a:solidFill>
            <a:srgbClr val="88A705">
              <a:alpha val="67000"/>
            </a:srgbClr>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39943" name="矩形 12"/>
          <p:cNvSpPr>
            <a:spLocks noChangeArrowheads="1"/>
          </p:cNvSpPr>
          <p:nvPr/>
        </p:nvSpPr>
        <p:spPr bwMode="auto">
          <a:xfrm>
            <a:off x="7321550" y="2641600"/>
            <a:ext cx="4537075" cy="2149475"/>
          </a:xfrm>
          <a:prstGeom prst="rect">
            <a:avLst/>
          </a:prstGeom>
          <a:solidFill>
            <a:srgbClr val="88A705">
              <a:alpha val="67000"/>
            </a:srgbClr>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39944" name="TextBox 2"/>
          <p:cNvSpPr>
            <a:spLocks noChangeArrowheads="1"/>
          </p:cNvSpPr>
          <p:nvPr/>
        </p:nvSpPr>
        <p:spPr bwMode="auto">
          <a:xfrm>
            <a:off x="7394575" y="4868863"/>
            <a:ext cx="4391025"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57200">
              <a:lnSpc>
                <a:spcPct val="129000"/>
              </a:lnSpc>
              <a:spcAft>
                <a:spcPts val="600"/>
              </a:spcAft>
            </a:pP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据了解</a:t>
            </a:r>
            <a:r>
              <a:rPr 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HR</a:t>
            </a: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人才的缺口在全国达</a:t>
            </a:r>
            <a:r>
              <a:rPr 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50</a:t>
            </a: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万人以上，仅上海保守估计缺口就在</a:t>
            </a:r>
            <a:r>
              <a:rPr 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4</a:t>
            </a: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万人左右，大连已达到</a:t>
            </a:r>
            <a:r>
              <a:rPr 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万人左右</a:t>
            </a:r>
            <a:r>
              <a:rPr 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9945" name="TextBox 3"/>
          <p:cNvSpPr>
            <a:spLocks noChangeArrowheads="1"/>
          </p:cNvSpPr>
          <p:nvPr/>
        </p:nvSpPr>
        <p:spPr bwMode="auto">
          <a:xfrm>
            <a:off x="7394575" y="2757488"/>
            <a:ext cx="4391025" cy="1998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57200">
              <a:lnSpc>
                <a:spcPct val="129000"/>
              </a:lnSpc>
              <a:spcAft>
                <a:spcPts val="600"/>
              </a:spcAft>
            </a:pP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可以说，</a:t>
            </a:r>
            <a:r>
              <a:rPr 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HR </a:t>
            </a: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是一个非常</a:t>
            </a:r>
            <a:r>
              <a:rPr 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EXCITING </a:t>
            </a: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的职业，</a:t>
            </a:r>
            <a:r>
              <a:rPr 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HR</a:t>
            </a: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工作是一个可以通过给企业增加价值从而实现自身价值的工作。目前我国大部分企业中的人事部门已转化为人力资源部门，而掌握专业人力资源管理知识，拥有职业资格证书的从业人员极其稀少。</a:t>
            </a:r>
            <a:endPar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39945"/>
                                        </p:tgtEl>
                                        <p:attrNameLst>
                                          <p:attrName>style.visibility</p:attrName>
                                        </p:attrNameLst>
                                      </p:cBhvr>
                                      <p:to>
                                        <p:strVal val="visible"/>
                                      </p:to>
                                    </p:set>
                                    <p:animScale>
                                      <p:cBhvr>
                                        <p:cTn id="7" dur="1000" decel="50000" fill="hold">
                                          <p:stCondLst>
                                            <p:cond delay="0"/>
                                          </p:stCondLst>
                                        </p:cTn>
                                        <p:tgtEl>
                                          <p:spTgt spid="3994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39945"/>
                                        </p:tgtEl>
                                        <p:attrNameLst>
                                          <p:attrName>ppt_x</p:attrName>
                                          <p:attrName>ppt_y</p:attrName>
                                        </p:attrNameLst>
                                      </p:cBhvr>
                                      <p:rCtr x="0" y="0"/>
                                    </p:animMotion>
                                    <p:animEffect filter="fade">
                                      <p:cBhvr>
                                        <p:cTn id="9" dur="1000"/>
                                        <p:tgtEl>
                                          <p:spTgt spid="39945"/>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39944"/>
                                        </p:tgtEl>
                                        <p:attrNameLst>
                                          <p:attrName>style.visibility</p:attrName>
                                        </p:attrNameLst>
                                      </p:cBhvr>
                                      <p:to>
                                        <p:strVal val="visible"/>
                                      </p:to>
                                    </p:set>
                                    <p:animScale>
                                      <p:cBhvr>
                                        <p:cTn id="12" dur="1000" decel="50000" fill="hold">
                                          <p:stCondLst>
                                            <p:cond delay="0"/>
                                          </p:stCondLst>
                                        </p:cTn>
                                        <p:tgtEl>
                                          <p:spTgt spid="3994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3" dur="1000" decel="50000" fill="hold">
                                          <p:stCondLst>
                                            <p:cond delay="0"/>
                                          </p:stCondLst>
                                        </p:cTn>
                                        <p:tgtEl>
                                          <p:spTgt spid="39944"/>
                                        </p:tgtEl>
                                        <p:attrNameLst>
                                          <p:attrName>ppt_x</p:attrName>
                                          <p:attrName>ppt_y</p:attrName>
                                        </p:attrNameLst>
                                      </p:cBhvr>
                                      <p:rCtr x="0" y="0"/>
                                    </p:animMotion>
                                    <p:animEffect filter="fade">
                                      <p:cBhvr>
                                        <p:cTn id="14" dur="1000"/>
                                        <p:tgtEl>
                                          <p:spTgt spid="399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4" grpId="0" bldLvl="0"/>
      <p:bldP spid="39945" grpId="0" bldLvl="0"/>
    </p:bldLst>
  </p:timing>
</p:sld>
</file>

<file path=ppt/slides/slide38.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cstate="print"/>
          <a:srcRect/>
          <a:stretch>
            <a:fillRect/>
          </a:stretch>
        </a:blipFill>
        <a:effectLst/>
      </p:bgPr>
    </p:bg>
    <p:spTree>
      <p:nvGrpSpPr>
        <p:cNvPr id="1" name=""/>
        <p:cNvGrpSpPr/>
        <p:nvPr/>
      </p:nvGrpSpPr>
      <p:grpSpPr>
        <a:xfrm>
          <a:off x="0" y="0"/>
          <a:ext cx="0" cy="0"/>
          <a:chOff x="0" y="0"/>
          <a:chExt cx="0" cy="0"/>
        </a:xfrm>
      </p:grpSpPr>
      <p:sp>
        <p:nvSpPr>
          <p:cNvPr id="40962" name="TextBox 3"/>
          <p:cNvSpPr>
            <a:spLocks noChangeArrowheads="1"/>
          </p:cNvSpPr>
          <p:nvPr/>
        </p:nvSpPr>
        <p:spPr bwMode="auto">
          <a:xfrm>
            <a:off x="2281238" y="692150"/>
            <a:ext cx="21605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人力资源从业概述</a:t>
            </a:r>
            <a:endParaRPr lang="zh-CN" altLang="en-US"/>
          </a:p>
        </p:txBody>
      </p:sp>
      <p:sp>
        <p:nvSpPr>
          <p:cNvPr id="40963" name="矩形 24"/>
          <p:cNvSpPr>
            <a:spLocks noChangeArrowheads="1"/>
          </p:cNvSpPr>
          <p:nvPr/>
        </p:nvSpPr>
        <p:spPr bwMode="auto">
          <a:xfrm>
            <a:off x="1057275" y="565150"/>
            <a:ext cx="1079500"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50000"/>
              </a:lnSpc>
            </a:pPr>
            <a:r>
              <a:rPr lang="zh-CN" altLang="en-US" b="1">
                <a:solidFill>
                  <a:schemeClr val="bg1"/>
                </a:solidFill>
                <a:ea typeface="微软雅黑" panose="020B0503020204020204" pitchFamily="34" charset="-122"/>
                <a:sym typeface="Arial Unicode MS" pitchFamily="34" charset="-122"/>
              </a:rPr>
              <a:t>第四章</a:t>
            </a:r>
            <a:endParaRPr lang="zh-CN" altLang="en-US" b="1">
              <a:solidFill>
                <a:schemeClr val="bg1"/>
              </a:solidFill>
              <a:ea typeface="微软雅黑" panose="020B0503020204020204" pitchFamily="34" charset="-122"/>
              <a:sym typeface="Arial Unicode MS" pitchFamily="34" charset="-122"/>
            </a:endParaRPr>
          </a:p>
          <a:p>
            <a:pPr algn="ctr"/>
            <a:r>
              <a:rPr lang="zh-CN" altLang="en-US" sz="1400" b="1">
                <a:solidFill>
                  <a:schemeClr val="bg1"/>
                </a:solidFill>
                <a:ea typeface="微软雅黑" panose="020B0503020204020204" pitchFamily="34" charset="-122"/>
                <a:sym typeface="Arial Unicode MS" pitchFamily="34" charset="-122"/>
              </a:rPr>
              <a:t>正文</a:t>
            </a:r>
            <a:endParaRPr lang="zh-CN" altLang="en-US" sz="1400" b="1">
              <a:solidFill>
                <a:schemeClr val="bg1"/>
              </a:solidFill>
              <a:ea typeface="微软雅黑" panose="020B0503020204020204" pitchFamily="34" charset="-122"/>
              <a:sym typeface="Arial Unicode MS" pitchFamily="34" charset="-122"/>
            </a:endParaRPr>
          </a:p>
        </p:txBody>
      </p:sp>
      <p:sp>
        <p:nvSpPr>
          <p:cNvPr id="40964" name="矩形 6"/>
          <p:cNvSpPr>
            <a:spLocks noChangeArrowheads="1"/>
          </p:cNvSpPr>
          <p:nvPr/>
        </p:nvSpPr>
        <p:spPr bwMode="auto">
          <a:xfrm>
            <a:off x="4441825" y="692150"/>
            <a:ext cx="2916238" cy="369888"/>
          </a:xfrm>
          <a:prstGeom prst="rect">
            <a:avLst/>
          </a:prstGeom>
          <a:solidFill>
            <a:srgbClr val="00B0F0"/>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marL="1905" indent="-1905"/>
            <a:r>
              <a:rPr lang="en-US" altLang="zh-CN" b="1">
                <a:solidFill>
                  <a:schemeClr val="bg1"/>
                </a:solidFill>
                <a:latin typeface="Arial Unicode MS" pitchFamily="34" charset="-122"/>
                <a:ea typeface="Arial Unicode MS" pitchFamily="34" charset="-122"/>
                <a:cs typeface="Arial Unicode MS" pitchFamily="34" charset="-122"/>
                <a:sym typeface="Arial Unicode MS" pitchFamily="34" charset="-122"/>
              </a:rPr>
              <a:t>4.1 </a:t>
            </a:r>
            <a:r>
              <a:rPr lang="en-US" altLang="zh-CN" b="1">
                <a:solidFill>
                  <a:schemeClr val="bg1"/>
                </a:solidFill>
                <a:ea typeface="微软雅黑" panose="020B0503020204020204" pitchFamily="34" charset="-122"/>
                <a:sym typeface="Arial Unicode MS" pitchFamily="34" charset="-122"/>
              </a:rPr>
              <a:t> HR</a:t>
            </a:r>
            <a:r>
              <a:rPr lang="zh-CN" altLang="en-US" b="1">
                <a:solidFill>
                  <a:schemeClr val="bg1"/>
                </a:solidFill>
                <a:ea typeface="微软雅黑" panose="020B0503020204020204" pitchFamily="34" charset="-122"/>
                <a:sym typeface="Arial Unicode MS" pitchFamily="34" charset="-122"/>
              </a:rPr>
              <a:t>职业发展前景</a:t>
            </a:r>
            <a:endParaRPr lang="zh-CN" altLang="en-US" sz="1400" b="1">
              <a:solidFill>
                <a:schemeClr val="bg1"/>
              </a:solidFill>
              <a:ea typeface="微软雅黑" panose="020B0503020204020204" pitchFamily="34" charset="-122"/>
              <a:sym typeface="Arial Unicode MS" pitchFamily="34" charset="-122"/>
            </a:endParaRPr>
          </a:p>
        </p:txBody>
      </p:sp>
      <p:pic>
        <p:nvPicPr>
          <p:cNvPr id="40965" name="Picture 2" descr="E:\ppt资料\执行技能\人力资源概论ppt用图\人力资源管理师证书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065338" y="3860800"/>
            <a:ext cx="4575175" cy="201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6" name="TextBox 2"/>
          <p:cNvSpPr>
            <a:spLocks noChangeArrowheads="1"/>
          </p:cNvSpPr>
          <p:nvPr/>
        </p:nvSpPr>
        <p:spPr bwMode="auto">
          <a:xfrm>
            <a:off x="7466013" y="4197350"/>
            <a:ext cx="4392612" cy="167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57200">
              <a:lnSpc>
                <a:spcPct val="129000"/>
              </a:lnSpc>
              <a:spcAft>
                <a:spcPts val="600"/>
              </a:spcAft>
            </a:pP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中国人力资源和社会保障部负责人力资源专业人员的认证，共分为四个等级：人力资源管理员（国家四级）；助理人力资源管理师（国家三级）；人力资源管理师（国家二级）；高级人力资源管理师（国家一级）。</a:t>
            </a:r>
            <a:endParaRPr lang="zh-CN" altLang="en-US" sz="1600" b="1">
              <a:solidFill>
                <a:srgbClr val="E36C0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967" name="TextBox 3"/>
          <p:cNvSpPr>
            <a:spLocks noChangeArrowheads="1"/>
          </p:cNvSpPr>
          <p:nvPr/>
        </p:nvSpPr>
        <p:spPr bwMode="auto">
          <a:xfrm>
            <a:off x="2065338" y="1993900"/>
            <a:ext cx="9793287" cy="136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57200">
              <a:lnSpc>
                <a:spcPct val="129000"/>
              </a:lnSpc>
              <a:spcAft>
                <a:spcPts val="600"/>
              </a:spcAft>
            </a:pPr>
            <a:r>
              <a:rPr 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HR</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的从业准入门槛也越来越高，具有严格的职业资格认定机制。美国的人力资源管理协会 </a:t>
            </a:r>
            <a:r>
              <a:rPr 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(Society for Human Resource Management) </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是美国人力资源专业人员管理与认证机构。英国、瑞典的全国性人力资源管理协会是国家级的专业管理机构，负责建立人力资源管理行业的资格标准和程序确定，并负责资格认定的具体实施。</a:t>
            </a:r>
            <a:endParaRPr lang="zh-CN" altLang="en-US"/>
          </a:p>
        </p:txBody>
      </p:sp>
      <p:sp>
        <p:nvSpPr>
          <p:cNvPr id="40968" name="直接连接符 11"/>
          <p:cNvSpPr>
            <a:spLocks noChangeShapeType="1"/>
          </p:cNvSpPr>
          <p:nvPr/>
        </p:nvSpPr>
        <p:spPr bwMode="auto">
          <a:xfrm>
            <a:off x="6961188" y="3860800"/>
            <a:ext cx="1587" cy="2041525"/>
          </a:xfrm>
          <a:prstGeom prst="line">
            <a:avLst/>
          </a:prstGeom>
          <a:noFill/>
          <a:ln w="9525">
            <a:solidFill>
              <a:srgbClr val="0C0C0C"/>
            </a:solidFill>
            <a:bevel/>
          </a:ln>
          <a:extLst>
            <a:ext uri="{909E8E84-426E-40DD-AFC4-6F175D3DCCD1}">
              <a14:hiddenFill xmlns:a14="http://schemas.microsoft.com/office/drawing/2010/main">
                <a:noFill/>
              </a14:hiddenFill>
            </a:ext>
          </a:extLst>
        </p:spPr>
        <p:txBody>
          <a:bodyPr/>
          <a:lstStyle/>
          <a:p>
            <a:endParaRPr lang="zh-CN" altLang="en-US"/>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40967"/>
                                        </p:tgtEl>
                                        <p:attrNameLst>
                                          <p:attrName>style.visibility</p:attrName>
                                        </p:attrNameLst>
                                      </p:cBhvr>
                                      <p:to>
                                        <p:strVal val="visible"/>
                                      </p:to>
                                    </p:set>
                                    <p:animScale>
                                      <p:cBhvr>
                                        <p:cTn id="7" dur="1000" decel="50000" fill="hold">
                                          <p:stCondLst>
                                            <p:cond delay="0"/>
                                          </p:stCondLst>
                                        </p:cTn>
                                        <p:tgtEl>
                                          <p:spTgt spid="4096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40967"/>
                                        </p:tgtEl>
                                        <p:attrNameLst>
                                          <p:attrName>ppt_x</p:attrName>
                                          <p:attrName>ppt_y</p:attrName>
                                        </p:attrNameLst>
                                      </p:cBhvr>
                                      <p:rCtr x="0" y="0"/>
                                    </p:animMotion>
                                    <p:animEffect filter="fade">
                                      <p:cBhvr>
                                        <p:cTn id="9" dur="1000"/>
                                        <p:tgtEl>
                                          <p:spTgt spid="40967"/>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40966"/>
                                        </p:tgtEl>
                                        <p:attrNameLst>
                                          <p:attrName>style.visibility</p:attrName>
                                        </p:attrNameLst>
                                      </p:cBhvr>
                                      <p:to>
                                        <p:strVal val="visible"/>
                                      </p:to>
                                    </p:set>
                                    <p:animScale>
                                      <p:cBhvr>
                                        <p:cTn id="12" dur="1000" decel="50000" fill="hold">
                                          <p:stCondLst>
                                            <p:cond delay="0"/>
                                          </p:stCondLst>
                                        </p:cTn>
                                        <p:tgtEl>
                                          <p:spTgt spid="4096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3" dur="1000" decel="50000" fill="hold">
                                          <p:stCondLst>
                                            <p:cond delay="0"/>
                                          </p:stCondLst>
                                        </p:cTn>
                                        <p:tgtEl>
                                          <p:spTgt spid="40966"/>
                                        </p:tgtEl>
                                        <p:attrNameLst>
                                          <p:attrName>ppt_x</p:attrName>
                                          <p:attrName>ppt_y</p:attrName>
                                        </p:attrNameLst>
                                      </p:cBhvr>
                                      <p:rCtr x="0" y="0"/>
                                    </p:animMotion>
                                    <p:animEffect filter="fade">
                                      <p:cBhvr>
                                        <p:cTn id="14" dur="1000"/>
                                        <p:tgtEl>
                                          <p:spTgt spid="409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6" grpId="0" bldLvl="0"/>
      <p:bldP spid="40967" grpId="0" bldLvl="0"/>
    </p:bldLst>
  </p:timing>
</p:sld>
</file>

<file path=ppt/slides/slide39.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cstate="print"/>
          <a:srcRect/>
          <a:stretch>
            <a:fillRect/>
          </a:stretch>
        </a:blipFill>
        <a:effectLst/>
      </p:bgPr>
    </p:bg>
    <p:spTree>
      <p:nvGrpSpPr>
        <p:cNvPr id="1" name=""/>
        <p:cNvGrpSpPr/>
        <p:nvPr/>
      </p:nvGrpSpPr>
      <p:grpSpPr>
        <a:xfrm>
          <a:off x="0" y="0"/>
          <a:ext cx="0" cy="0"/>
          <a:chOff x="0" y="0"/>
          <a:chExt cx="0" cy="0"/>
        </a:xfrm>
      </p:grpSpPr>
      <p:sp>
        <p:nvSpPr>
          <p:cNvPr id="41986" name="TextBox 3"/>
          <p:cNvSpPr>
            <a:spLocks noChangeArrowheads="1"/>
          </p:cNvSpPr>
          <p:nvPr/>
        </p:nvSpPr>
        <p:spPr bwMode="auto">
          <a:xfrm>
            <a:off x="2281238" y="692150"/>
            <a:ext cx="21605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人力资源从业概述</a:t>
            </a:r>
            <a:endParaRPr lang="zh-CN" altLang="en-US"/>
          </a:p>
        </p:txBody>
      </p:sp>
      <p:sp>
        <p:nvSpPr>
          <p:cNvPr id="41987" name="矩形 24"/>
          <p:cNvSpPr>
            <a:spLocks noChangeArrowheads="1"/>
          </p:cNvSpPr>
          <p:nvPr/>
        </p:nvSpPr>
        <p:spPr bwMode="auto">
          <a:xfrm>
            <a:off x="1057275" y="565150"/>
            <a:ext cx="1079500"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50000"/>
              </a:lnSpc>
            </a:pPr>
            <a:r>
              <a:rPr lang="zh-CN" altLang="en-US" b="1">
                <a:solidFill>
                  <a:schemeClr val="bg1"/>
                </a:solidFill>
                <a:ea typeface="微软雅黑" panose="020B0503020204020204" pitchFamily="34" charset="-122"/>
                <a:sym typeface="Arial Unicode MS" pitchFamily="34" charset="-122"/>
              </a:rPr>
              <a:t>第四章</a:t>
            </a:r>
            <a:endParaRPr lang="zh-CN" altLang="en-US" b="1">
              <a:solidFill>
                <a:schemeClr val="bg1"/>
              </a:solidFill>
              <a:ea typeface="微软雅黑" panose="020B0503020204020204" pitchFamily="34" charset="-122"/>
              <a:sym typeface="Arial Unicode MS" pitchFamily="34" charset="-122"/>
            </a:endParaRPr>
          </a:p>
          <a:p>
            <a:pPr algn="ctr"/>
            <a:r>
              <a:rPr lang="zh-CN" altLang="en-US" sz="1400" b="1">
                <a:solidFill>
                  <a:schemeClr val="bg1"/>
                </a:solidFill>
                <a:ea typeface="微软雅黑" panose="020B0503020204020204" pitchFamily="34" charset="-122"/>
                <a:sym typeface="Arial Unicode MS" pitchFamily="34" charset="-122"/>
              </a:rPr>
              <a:t>正文</a:t>
            </a:r>
            <a:endParaRPr lang="zh-CN" altLang="en-US" sz="1400" b="1">
              <a:solidFill>
                <a:schemeClr val="bg1"/>
              </a:solidFill>
              <a:ea typeface="微软雅黑" panose="020B0503020204020204" pitchFamily="34" charset="-122"/>
              <a:sym typeface="Arial Unicode MS" pitchFamily="34" charset="-122"/>
            </a:endParaRPr>
          </a:p>
        </p:txBody>
      </p:sp>
      <p:sp>
        <p:nvSpPr>
          <p:cNvPr id="41988" name="矩形 6"/>
          <p:cNvSpPr>
            <a:spLocks noChangeArrowheads="1"/>
          </p:cNvSpPr>
          <p:nvPr/>
        </p:nvSpPr>
        <p:spPr bwMode="auto">
          <a:xfrm>
            <a:off x="4441825" y="692150"/>
            <a:ext cx="2916238" cy="369888"/>
          </a:xfrm>
          <a:prstGeom prst="rect">
            <a:avLst/>
          </a:prstGeom>
          <a:solidFill>
            <a:srgbClr val="00B0F0"/>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marL="1905" indent="-1905"/>
            <a:r>
              <a:rPr lang="en-US" altLang="zh-CN" b="1">
                <a:solidFill>
                  <a:schemeClr val="bg1"/>
                </a:solidFill>
                <a:latin typeface="Arial Unicode MS" pitchFamily="34" charset="-122"/>
                <a:ea typeface="Arial Unicode MS" pitchFamily="34" charset="-122"/>
                <a:cs typeface="Arial Unicode MS" pitchFamily="34" charset="-122"/>
                <a:sym typeface="Arial Unicode MS" pitchFamily="34" charset="-122"/>
              </a:rPr>
              <a:t>4.1 </a:t>
            </a:r>
            <a:r>
              <a:rPr lang="en-US" altLang="zh-CN" b="1">
                <a:solidFill>
                  <a:schemeClr val="bg1"/>
                </a:solidFill>
                <a:ea typeface="微软雅黑" panose="020B0503020204020204" pitchFamily="34" charset="-122"/>
                <a:sym typeface="Arial Unicode MS" pitchFamily="34" charset="-122"/>
              </a:rPr>
              <a:t> HR</a:t>
            </a:r>
            <a:r>
              <a:rPr lang="zh-CN" altLang="en-US" b="1">
                <a:solidFill>
                  <a:schemeClr val="bg1"/>
                </a:solidFill>
                <a:ea typeface="微软雅黑" panose="020B0503020204020204" pitchFamily="34" charset="-122"/>
                <a:sym typeface="Arial Unicode MS" pitchFamily="34" charset="-122"/>
              </a:rPr>
              <a:t>职业发展前景</a:t>
            </a:r>
            <a:endParaRPr lang="zh-CN" altLang="en-US" sz="1400" b="1">
              <a:solidFill>
                <a:schemeClr val="bg1"/>
              </a:solidFill>
              <a:ea typeface="微软雅黑" panose="020B0503020204020204" pitchFamily="34" charset="-122"/>
              <a:sym typeface="Arial Unicode MS" pitchFamily="34" charset="-122"/>
            </a:endParaRPr>
          </a:p>
        </p:txBody>
      </p:sp>
      <p:sp>
        <p:nvSpPr>
          <p:cNvPr id="41989" name="TextBox 2"/>
          <p:cNvSpPr>
            <a:spLocks noChangeArrowheads="1"/>
          </p:cNvSpPr>
          <p:nvPr/>
        </p:nvSpPr>
        <p:spPr bwMode="auto">
          <a:xfrm>
            <a:off x="2281238" y="6308725"/>
            <a:ext cx="41036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HR</a:t>
            </a:r>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从业人员该如何规划职业生涯呢？</a:t>
            </a:r>
            <a:endParaRPr lang="zh-CN" altLang="en-US"/>
          </a:p>
        </p:txBody>
      </p:sp>
      <p:sp>
        <p:nvSpPr>
          <p:cNvPr id="41990" name="矩形 41989"/>
          <p:cNvSpPr>
            <a:spLocks noChangeArrowheads="1"/>
          </p:cNvSpPr>
          <p:nvPr/>
        </p:nvSpPr>
        <p:spPr bwMode="auto">
          <a:xfrm>
            <a:off x="3721100" y="1844675"/>
            <a:ext cx="7777163" cy="4064000"/>
          </a:xfrm>
          <a:prstGeom prst="rect">
            <a:avLst/>
          </a:prstGeom>
          <a:solidFill>
            <a:srgbClr val="FFFFFF"/>
          </a:solidFill>
          <a:ln w="9525">
            <a:solidFill>
              <a:srgbClr val="000000"/>
            </a:solidFill>
            <a:round/>
          </a:ln>
        </p:spPr>
        <p:txBody>
          <a:bodyPr/>
          <a:lstStyle/>
          <a:p>
            <a:endParaRPr lang="zh-CN" altLang="en-US"/>
          </a:p>
        </p:txBody>
      </p:sp>
      <p:pic>
        <p:nvPicPr>
          <p:cNvPr id="41991" name="Picture 3" descr="E:\ppt资料\PPT精美插图\图标\半身.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20875" y="5337175"/>
            <a:ext cx="611188"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92" name="TextBox 82943"/>
          <p:cNvSpPr>
            <a:spLocks noChangeArrowheads="1"/>
          </p:cNvSpPr>
          <p:nvPr/>
        </p:nvSpPr>
        <p:spPr bwMode="auto">
          <a:xfrm>
            <a:off x="2535238" y="5454650"/>
            <a:ext cx="151288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latin typeface="微软雅黑" panose="020B0503020204020204" pitchFamily="34" charset="-122"/>
                <a:ea typeface="微软雅黑" panose="020B0503020204020204" pitchFamily="34" charset="-122"/>
                <a:sym typeface="微软雅黑" panose="020B0503020204020204" pitchFamily="34" charset="-122"/>
              </a:rPr>
              <a:t>管理线：</a:t>
            </a:r>
            <a:endParaRPr lang="zh-CN" altLang="en-US"/>
          </a:p>
        </p:txBody>
      </p:sp>
      <p:sp>
        <p:nvSpPr>
          <p:cNvPr id="41993" name="直接连接符 13"/>
          <p:cNvSpPr>
            <a:spLocks noChangeShapeType="1"/>
          </p:cNvSpPr>
          <p:nvPr/>
        </p:nvSpPr>
        <p:spPr bwMode="auto">
          <a:xfrm>
            <a:off x="3721100" y="1773238"/>
            <a:ext cx="0" cy="4176712"/>
          </a:xfrm>
          <a:prstGeom prst="line">
            <a:avLst/>
          </a:prstGeom>
          <a:noFill/>
          <a:ln w="9525">
            <a:solidFill>
              <a:srgbClr val="0C0C0C"/>
            </a:solidFill>
            <a:bevel/>
          </a:ln>
          <a:extLst>
            <a:ext uri="{909E8E84-426E-40DD-AFC4-6F175D3DCCD1}">
              <a14:hiddenFill xmlns:a14="http://schemas.microsoft.com/office/drawing/2010/main">
                <a:noFill/>
              </a14:hiddenFill>
            </a:ext>
          </a:extLst>
        </p:spPr>
        <p:txBody>
          <a:bodyPr/>
          <a:lstStyle/>
          <a:p>
            <a:endParaRPr lang="zh-CN" altLang="en-US"/>
          </a:p>
        </p:txBody>
      </p:sp>
    </p:spTree>
  </p:cSld>
  <p:clrMapOvr>
    <a:masterClrMapping/>
  </p:clrMapOvr>
  <p:transition spd="slow">
    <p:fade/>
  </p:transition>
</p:sld>
</file>

<file path=ppt/slides/slide4.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cstate="print"/>
          <a:srcRect/>
          <a:stretch>
            <a:fillRect/>
          </a:stretch>
        </a:blipFill>
        <a:effectLst/>
      </p:bgPr>
    </p:bg>
    <p:spTree>
      <p:nvGrpSpPr>
        <p:cNvPr id="1" name=""/>
        <p:cNvGrpSpPr/>
        <p:nvPr/>
      </p:nvGrpSpPr>
      <p:grpSpPr>
        <a:xfrm>
          <a:off x="0" y="0"/>
          <a:ext cx="0" cy="0"/>
          <a:chOff x="0" y="0"/>
          <a:chExt cx="0" cy="0"/>
        </a:xfrm>
      </p:grpSpPr>
      <p:sp>
        <p:nvSpPr>
          <p:cNvPr id="6146" name="TextBox 3"/>
          <p:cNvSpPr>
            <a:spLocks noChangeArrowheads="1"/>
          </p:cNvSpPr>
          <p:nvPr/>
        </p:nvSpPr>
        <p:spPr bwMode="auto">
          <a:xfrm>
            <a:off x="2281238" y="692150"/>
            <a:ext cx="24479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资源与人力资源</a:t>
            </a:r>
            <a:endParaRPr lang="zh-CN" altLang="en-US"/>
          </a:p>
        </p:txBody>
      </p:sp>
      <p:sp>
        <p:nvSpPr>
          <p:cNvPr id="6147" name="矩形 24"/>
          <p:cNvSpPr>
            <a:spLocks noChangeArrowheads="1"/>
          </p:cNvSpPr>
          <p:nvPr/>
        </p:nvSpPr>
        <p:spPr bwMode="auto">
          <a:xfrm>
            <a:off x="1057275" y="565150"/>
            <a:ext cx="1079500"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50000"/>
              </a:lnSpc>
            </a:pPr>
            <a:r>
              <a:rPr lang="zh-CN" altLang="en-US" b="1">
                <a:solidFill>
                  <a:schemeClr val="bg1"/>
                </a:solidFill>
                <a:ea typeface="微软雅黑" panose="020B0503020204020204" pitchFamily="34" charset="-122"/>
                <a:sym typeface="Arial Unicode MS" pitchFamily="34" charset="-122"/>
              </a:rPr>
              <a:t>第一章</a:t>
            </a:r>
            <a:endParaRPr lang="zh-CN" altLang="en-US" b="1">
              <a:solidFill>
                <a:schemeClr val="bg1"/>
              </a:solidFill>
              <a:ea typeface="微软雅黑" panose="020B0503020204020204" pitchFamily="34" charset="-122"/>
              <a:sym typeface="Arial Unicode MS" pitchFamily="34" charset="-122"/>
            </a:endParaRPr>
          </a:p>
          <a:p>
            <a:pPr algn="ctr"/>
            <a:r>
              <a:rPr lang="zh-CN" altLang="en-US" sz="1400" b="1">
                <a:solidFill>
                  <a:schemeClr val="bg1"/>
                </a:solidFill>
                <a:ea typeface="微软雅黑" panose="020B0503020204020204" pitchFamily="34" charset="-122"/>
                <a:sym typeface="Arial Unicode MS" pitchFamily="34" charset="-122"/>
              </a:rPr>
              <a:t>正文</a:t>
            </a:r>
            <a:endParaRPr lang="zh-CN" altLang="en-US" sz="1400" b="1">
              <a:solidFill>
                <a:schemeClr val="bg1"/>
              </a:solidFill>
              <a:ea typeface="微软雅黑" panose="020B0503020204020204" pitchFamily="34" charset="-122"/>
              <a:sym typeface="Arial Unicode MS" pitchFamily="34" charset="-122"/>
            </a:endParaRPr>
          </a:p>
        </p:txBody>
      </p:sp>
      <p:sp>
        <p:nvSpPr>
          <p:cNvPr id="6148" name="矩形 7"/>
          <p:cNvSpPr>
            <a:spLocks noChangeArrowheads="1"/>
          </p:cNvSpPr>
          <p:nvPr/>
        </p:nvSpPr>
        <p:spPr bwMode="auto">
          <a:xfrm>
            <a:off x="4189413" y="692150"/>
            <a:ext cx="2268537" cy="369888"/>
          </a:xfrm>
          <a:prstGeom prst="rect">
            <a:avLst/>
          </a:prstGeom>
          <a:solidFill>
            <a:srgbClr val="00B0F0"/>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marL="1905" indent="-1905"/>
            <a:r>
              <a:rPr lang="en-US" altLang="zh-CN" b="1">
                <a:solidFill>
                  <a:schemeClr val="bg1"/>
                </a:solidFill>
                <a:latin typeface="Arial Unicode MS" pitchFamily="34" charset="-122"/>
                <a:ea typeface="Arial Unicode MS" pitchFamily="34" charset="-122"/>
                <a:cs typeface="Arial Unicode MS" pitchFamily="34" charset="-122"/>
                <a:sym typeface="Arial Unicode MS" pitchFamily="34" charset="-122"/>
              </a:rPr>
              <a:t>1.1 </a:t>
            </a:r>
            <a:r>
              <a:rPr lang="en-US" altLang="zh-CN" b="1">
                <a:solidFill>
                  <a:schemeClr val="bg1"/>
                </a:solidFill>
                <a:ea typeface="微软雅黑" panose="020B0503020204020204" pitchFamily="34" charset="-122"/>
                <a:sym typeface="Arial Unicode MS" pitchFamily="34" charset="-122"/>
              </a:rPr>
              <a:t> </a:t>
            </a:r>
            <a:r>
              <a:rPr lang="zh-CN" altLang="en-US" b="1">
                <a:solidFill>
                  <a:schemeClr val="bg1"/>
                </a:solidFill>
                <a:ea typeface="微软雅黑" panose="020B0503020204020204" pitchFamily="34" charset="-122"/>
                <a:sym typeface="Arial Unicode MS" pitchFamily="34" charset="-122"/>
              </a:rPr>
              <a:t>资源  </a:t>
            </a:r>
            <a:endParaRPr lang="zh-CN" altLang="en-US" sz="1400" b="1">
              <a:solidFill>
                <a:schemeClr val="bg1"/>
              </a:solidFill>
              <a:ea typeface="微软雅黑" panose="020B0503020204020204" pitchFamily="34" charset="-122"/>
              <a:sym typeface="Arial Unicode MS" pitchFamily="34" charset="-122"/>
            </a:endParaRPr>
          </a:p>
        </p:txBody>
      </p:sp>
      <p:sp>
        <p:nvSpPr>
          <p:cNvPr id="6149" name="矩形 11"/>
          <p:cNvSpPr>
            <a:spLocks noChangeArrowheads="1"/>
          </p:cNvSpPr>
          <p:nvPr/>
        </p:nvSpPr>
        <p:spPr bwMode="auto">
          <a:xfrm>
            <a:off x="2136775" y="1989138"/>
            <a:ext cx="9385300" cy="3311525"/>
          </a:xfrm>
          <a:prstGeom prst="rect">
            <a:avLst/>
          </a:prstGeom>
          <a:solidFill>
            <a:srgbClr val="366092"/>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6150" name="TextBox 2"/>
          <p:cNvSpPr>
            <a:spLocks noChangeArrowheads="1"/>
          </p:cNvSpPr>
          <p:nvPr/>
        </p:nvSpPr>
        <p:spPr bwMode="auto">
          <a:xfrm>
            <a:off x="5018088" y="2492375"/>
            <a:ext cx="6408737" cy="201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57200">
              <a:lnSpc>
                <a:spcPts val="3000"/>
              </a:lnSpc>
            </a:pP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资源（</a:t>
            </a:r>
            <a:r>
              <a:rPr 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resources</a:t>
            </a: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），《辞海》将资源解释为</a:t>
            </a:r>
            <a:r>
              <a:rPr lang="zh-CN" altLang="en-US" sz="1600" b="1">
                <a:solidFill>
                  <a:srgbClr val="FFC000"/>
                </a:solidFill>
                <a:latin typeface="微软雅黑" panose="020B0503020204020204" pitchFamily="34" charset="-122"/>
                <a:ea typeface="微软雅黑" panose="020B0503020204020204" pitchFamily="34" charset="-122"/>
                <a:sym typeface="微软雅黑" panose="020B0503020204020204" pitchFamily="34" charset="-122"/>
              </a:rPr>
              <a:t>“资产的来源”</a:t>
            </a: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，即“资财之源”，是创造人类社会财富的源泉。</a:t>
            </a:r>
            <a:endParaRPr 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indent="457200">
              <a:lnSpc>
                <a:spcPts val="3000"/>
              </a:lnSpc>
            </a:pPr>
            <a:endPar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indent="457200">
              <a:lnSpc>
                <a:spcPts val="3000"/>
              </a:lnSpc>
            </a:pP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资源是一个经济概念，经济学把可以投入到生产活动中创造财富的一切要素统称为“资源”，如自然资源，信息资源，人力资源等。</a:t>
            </a:r>
            <a:endParaRPr lang="zh-CN" altLang="en-US">
              <a:solidFill>
                <a:schemeClr val="bg1"/>
              </a:solidFill>
              <a:latin typeface="Calibri" panose="020F0502020204030204" pitchFamily="34" charset="0"/>
              <a:sym typeface="宋体" panose="02010600030101010101" pitchFamily="2" charset="-122"/>
            </a:endParaRPr>
          </a:p>
        </p:txBody>
      </p:sp>
      <p:pic>
        <p:nvPicPr>
          <p:cNvPr id="6151" name="图片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06638" y="1557338"/>
            <a:ext cx="2422525" cy="3506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150"/>
                                        </p:tgtEl>
                                        <p:attrNameLst>
                                          <p:attrName>style.visibility</p:attrName>
                                        </p:attrNameLst>
                                      </p:cBhvr>
                                      <p:to>
                                        <p:strVal val="visible"/>
                                      </p:to>
                                    </p:set>
                                    <p:anim calcmode="lin" valueType="num">
                                      <p:cBhvr>
                                        <p:cTn id="7" dur="500" fill="hold"/>
                                        <p:tgtEl>
                                          <p:spTgt spid="6150"/>
                                        </p:tgtEl>
                                        <p:attrNameLst>
                                          <p:attrName>ppt_w</p:attrName>
                                        </p:attrNameLst>
                                      </p:cBhvr>
                                      <p:tavLst>
                                        <p:tav tm="0">
                                          <p:val>
                                            <p:fltVal val="0"/>
                                          </p:val>
                                        </p:tav>
                                        <p:tav tm="100000">
                                          <p:val>
                                            <p:strVal val="#ppt_w"/>
                                          </p:val>
                                        </p:tav>
                                      </p:tavLst>
                                    </p:anim>
                                    <p:anim calcmode="lin" valueType="num">
                                      <p:cBhvr>
                                        <p:cTn id="8" dur="500" fill="hold"/>
                                        <p:tgtEl>
                                          <p:spTgt spid="6150"/>
                                        </p:tgtEl>
                                        <p:attrNameLst>
                                          <p:attrName>ppt_h</p:attrName>
                                        </p:attrNameLst>
                                      </p:cBhvr>
                                      <p:tavLst>
                                        <p:tav tm="0">
                                          <p:val>
                                            <p:fltVal val="0"/>
                                          </p:val>
                                        </p:tav>
                                        <p:tav tm="100000">
                                          <p:val>
                                            <p:strVal val="#ppt_h"/>
                                          </p:val>
                                        </p:tav>
                                      </p:tavLst>
                                    </p:anim>
                                    <p:animEffect filter="fade">
                                      <p:cBhvr>
                                        <p:cTn id="9" dur="500"/>
                                        <p:tgtEl>
                                          <p:spTgt spid="6150"/>
                                        </p:tgtEl>
                                      </p:cBhvr>
                                    </p:animEffect>
                                    <p:anim calcmode="lin" valueType="num">
                                      <p:cBhvr>
                                        <p:cTn id="10" dur="500" fill="hold"/>
                                        <p:tgtEl>
                                          <p:spTgt spid="6150"/>
                                        </p:tgtEl>
                                        <p:attrNameLst>
                                          <p:attrName>ppt_x</p:attrName>
                                        </p:attrNameLst>
                                      </p:cBhvr>
                                      <p:tavLst>
                                        <p:tav tm="0">
                                          <p:val>
                                            <p:fltVal val="0.5"/>
                                          </p:val>
                                        </p:tav>
                                        <p:tav tm="100000">
                                          <p:val>
                                            <p:strVal val="#ppt_x"/>
                                          </p:val>
                                        </p:tav>
                                      </p:tavLst>
                                    </p:anim>
                                    <p:anim calcmode="lin" valueType="num">
                                      <p:cBhvr>
                                        <p:cTn id="11" dur="500" fill="hold"/>
                                        <p:tgtEl>
                                          <p:spTgt spid="6150"/>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0" grpId="0" bldLvl="0"/>
    </p:bldLst>
  </p:timing>
</p:sld>
</file>

<file path=ppt/slides/slide40.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cstate="print"/>
          <a:srcRect/>
          <a:stretch>
            <a:fillRect/>
          </a:stretch>
        </a:blipFill>
        <a:effectLst/>
      </p:bgPr>
    </p:bg>
    <p:spTree>
      <p:nvGrpSpPr>
        <p:cNvPr id="1" name=""/>
        <p:cNvGrpSpPr/>
        <p:nvPr/>
      </p:nvGrpSpPr>
      <p:grpSpPr>
        <a:xfrm>
          <a:off x="0" y="0"/>
          <a:ext cx="0" cy="0"/>
          <a:chOff x="0" y="0"/>
          <a:chExt cx="0" cy="0"/>
        </a:xfrm>
      </p:grpSpPr>
      <p:sp>
        <p:nvSpPr>
          <p:cNvPr id="43010" name="TextBox 3"/>
          <p:cNvSpPr>
            <a:spLocks noChangeArrowheads="1"/>
          </p:cNvSpPr>
          <p:nvPr/>
        </p:nvSpPr>
        <p:spPr bwMode="auto">
          <a:xfrm>
            <a:off x="2281238" y="692150"/>
            <a:ext cx="21605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人力资源从业概述</a:t>
            </a:r>
            <a:endParaRPr lang="zh-CN" altLang="en-US"/>
          </a:p>
        </p:txBody>
      </p:sp>
      <p:sp>
        <p:nvSpPr>
          <p:cNvPr id="43011" name="矩形 24"/>
          <p:cNvSpPr>
            <a:spLocks noChangeArrowheads="1"/>
          </p:cNvSpPr>
          <p:nvPr/>
        </p:nvSpPr>
        <p:spPr bwMode="auto">
          <a:xfrm>
            <a:off x="1057275" y="565150"/>
            <a:ext cx="1079500"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50000"/>
              </a:lnSpc>
            </a:pPr>
            <a:r>
              <a:rPr lang="zh-CN" altLang="en-US" b="1">
                <a:solidFill>
                  <a:schemeClr val="bg1"/>
                </a:solidFill>
                <a:ea typeface="微软雅黑" panose="020B0503020204020204" pitchFamily="34" charset="-122"/>
                <a:sym typeface="Arial Unicode MS" pitchFamily="34" charset="-122"/>
              </a:rPr>
              <a:t>第四章</a:t>
            </a:r>
            <a:endParaRPr lang="zh-CN" altLang="en-US" b="1">
              <a:solidFill>
                <a:schemeClr val="bg1"/>
              </a:solidFill>
              <a:ea typeface="微软雅黑" panose="020B0503020204020204" pitchFamily="34" charset="-122"/>
              <a:sym typeface="Arial Unicode MS" pitchFamily="34" charset="-122"/>
            </a:endParaRPr>
          </a:p>
          <a:p>
            <a:pPr algn="ctr"/>
            <a:r>
              <a:rPr lang="zh-CN" altLang="en-US" sz="1400" b="1">
                <a:solidFill>
                  <a:schemeClr val="bg1"/>
                </a:solidFill>
                <a:ea typeface="微软雅黑" panose="020B0503020204020204" pitchFamily="34" charset="-122"/>
                <a:sym typeface="Arial Unicode MS" pitchFamily="34" charset="-122"/>
              </a:rPr>
              <a:t>正文</a:t>
            </a:r>
            <a:endParaRPr lang="zh-CN" altLang="en-US" sz="1400" b="1">
              <a:solidFill>
                <a:schemeClr val="bg1"/>
              </a:solidFill>
              <a:ea typeface="微软雅黑" panose="020B0503020204020204" pitchFamily="34" charset="-122"/>
              <a:sym typeface="Arial Unicode MS" pitchFamily="34" charset="-122"/>
            </a:endParaRPr>
          </a:p>
        </p:txBody>
      </p:sp>
      <p:sp>
        <p:nvSpPr>
          <p:cNvPr id="43012" name="矩形 6"/>
          <p:cNvSpPr>
            <a:spLocks noChangeArrowheads="1"/>
          </p:cNvSpPr>
          <p:nvPr/>
        </p:nvSpPr>
        <p:spPr bwMode="auto">
          <a:xfrm>
            <a:off x="4441825" y="692150"/>
            <a:ext cx="2916238" cy="369888"/>
          </a:xfrm>
          <a:prstGeom prst="rect">
            <a:avLst/>
          </a:prstGeom>
          <a:solidFill>
            <a:srgbClr val="00B0F0"/>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marL="1905" indent="-1905"/>
            <a:r>
              <a:rPr lang="en-US" altLang="zh-CN" b="1">
                <a:solidFill>
                  <a:schemeClr val="bg1"/>
                </a:solidFill>
                <a:latin typeface="Arial Unicode MS" pitchFamily="34" charset="-122"/>
                <a:ea typeface="Arial Unicode MS" pitchFamily="34" charset="-122"/>
                <a:cs typeface="Arial Unicode MS" pitchFamily="34" charset="-122"/>
                <a:sym typeface="Arial Unicode MS" pitchFamily="34" charset="-122"/>
              </a:rPr>
              <a:t>4.1 </a:t>
            </a:r>
            <a:r>
              <a:rPr lang="en-US" altLang="zh-CN" b="1">
                <a:solidFill>
                  <a:schemeClr val="bg1"/>
                </a:solidFill>
                <a:ea typeface="微软雅黑" panose="020B0503020204020204" pitchFamily="34" charset="-122"/>
                <a:sym typeface="Arial Unicode MS" pitchFamily="34" charset="-122"/>
              </a:rPr>
              <a:t> HR</a:t>
            </a:r>
            <a:r>
              <a:rPr lang="zh-CN" altLang="en-US" b="1">
                <a:solidFill>
                  <a:schemeClr val="bg1"/>
                </a:solidFill>
                <a:ea typeface="微软雅黑" panose="020B0503020204020204" pitchFamily="34" charset="-122"/>
                <a:sym typeface="Arial Unicode MS" pitchFamily="34" charset="-122"/>
              </a:rPr>
              <a:t>职业发展前景</a:t>
            </a:r>
            <a:endParaRPr lang="zh-CN" altLang="en-US" sz="1400" b="1">
              <a:solidFill>
                <a:schemeClr val="bg1"/>
              </a:solidFill>
              <a:ea typeface="微软雅黑" panose="020B0503020204020204" pitchFamily="34" charset="-122"/>
              <a:sym typeface="Arial Unicode MS" pitchFamily="34" charset="-122"/>
            </a:endParaRPr>
          </a:p>
        </p:txBody>
      </p:sp>
      <p:sp>
        <p:nvSpPr>
          <p:cNvPr id="43013" name="TextBox 2"/>
          <p:cNvSpPr>
            <a:spLocks noChangeArrowheads="1"/>
          </p:cNvSpPr>
          <p:nvPr/>
        </p:nvSpPr>
        <p:spPr bwMode="auto">
          <a:xfrm>
            <a:off x="2281238" y="6308725"/>
            <a:ext cx="41036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HR</a:t>
            </a:r>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从业人员该如何规划职业生涯呢？</a:t>
            </a:r>
            <a:endParaRPr lang="zh-CN" altLang="en-US"/>
          </a:p>
        </p:txBody>
      </p:sp>
      <p:pic>
        <p:nvPicPr>
          <p:cNvPr id="43014" name="Picture 3" descr="E:\ppt资料\PPT精美插图\图标\半身.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20875" y="5337175"/>
            <a:ext cx="611188"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5" name="TextBox 82943"/>
          <p:cNvSpPr>
            <a:spLocks noChangeArrowheads="1"/>
          </p:cNvSpPr>
          <p:nvPr/>
        </p:nvSpPr>
        <p:spPr bwMode="auto">
          <a:xfrm>
            <a:off x="2535238" y="5454650"/>
            <a:ext cx="151288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latin typeface="微软雅黑" panose="020B0503020204020204" pitchFamily="34" charset="-122"/>
                <a:ea typeface="微软雅黑" panose="020B0503020204020204" pitchFamily="34" charset="-122"/>
                <a:sym typeface="微软雅黑" panose="020B0503020204020204" pitchFamily="34" charset="-122"/>
              </a:rPr>
              <a:t>专家线：</a:t>
            </a:r>
            <a:endParaRPr lang="zh-CN" altLang="en-US"/>
          </a:p>
        </p:txBody>
      </p:sp>
      <p:sp>
        <p:nvSpPr>
          <p:cNvPr id="43016" name="直接连接符 13"/>
          <p:cNvSpPr>
            <a:spLocks noChangeShapeType="1"/>
          </p:cNvSpPr>
          <p:nvPr/>
        </p:nvSpPr>
        <p:spPr bwMode="auto">
          <a:xfrm>
            <a:off x="3721100" y="1773238"/>
            <a:ext cx="0" cy="4176712"/>
          </a:xfrm>
          <a:prstGeom prst="line">
            <a:avLst/>
          </a:prstGeom>
          <a:noFill/>
          <a:ln w="9525">
            <a:solidFill>
              <a:srgbClr val="0C0C0C"/>
            </a:solidFill>
            <a:bevel/>
          </a:ln>
          <a:extLst>
            <a:ext uri="{909E8E84-426E-40DD-AFC4-6F175D3DCCD1}">
              <a14:hiddenFill xmlns:a14="http://schemas.microsoft.com/office/drawing/2010/main">
                <a:noFill/>
              </a14:hiddenFill>
            </a:ext>
          </a:extLst>
        </p:spPr>
        <p:txBody>
          <a:bodyPr/>
          <a:lstStyle/>
          <a:p>
            <a:endParaRPr lang="zh-CN" altLang="en-US"/>
          </a:p>
        </p:txBody>
      </p:sp>
      <p:sp>
        <p:nvSpPr>
          <p:cNvPr id="43017" name="矩形 43016"/>
          <p:cNvSpPr>
            <a:spLocks noChangeArrowheads="1"/>
          </p:cNvSpPr>
          <p:nvPr/>
        </p:nvSpPr>
        <p:spPr bwMode="auto">
          <a:xfrm>
            <a:off x="4019550" y="1804988"/>
            <a:ext cx="7777163" cy="4064000"/>
          </a:xfrm>
          <a:prstGeom prst="rect">
            <a:avLst/>
          </a:prstGeom>
          <a:solidFill>
            <a:srgbClr val="FFFFFF"/>
          </a:solidFill>
          <a:ln w="9525">
            <a:solidFill>
              <a:srgbClr val="000000"/>
            </a:solidFill>
            <a:round/>
          </a:ln>
        </p:spPr>
        <p:txBody>
          <a:bodyPr/>
          <a:lstStyle/>
          <a:p>
            <a:endParaRPr lang="zh-CN" altLang="en-US"/>
          </a:p>
        </p:txBody>
      </p:sp>
    </p:spTree>
  </p:cSld>
  <p:clrMapOvr>
    <a:masterClrMapping/>
  </p:clrMapOvr>
  <p:transition spd="med">
    <p:fade/>
  </p:transition>
</p:sld>
</file>

<file path=ppt/slides/slide4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cstate="print"/>
          <a:srcRect/>
          <a:stretch>
            <a:fillRect/>
          </a:stretch>
        </a:blipFill>
        <a:effectLst/>
      </p:bgPr>
    </p:bg>
    <p:spTree>
      <p:nvGrpSpPr>
        <p:cNvPr id="1" name=""/>
        <p:cNvGrpSpPr/>
        <p:nvPr/>
      </p:nvGrpSpPr>
      <p:grpSpPr>
        <a:xfrm>
          <a:off x="0" y="0"/>
          <a:ext cx="0" cy="0"/>
          <a:chOff x="0" y="0"/>
          <a:chExt cx="0" cy="0"/>
        </a:xfrm>
      </p:grpSpPr>
      <p:sp>
        <p:nvSpPr>
          <p:cNvPr id="44034" name="TextBox 3"/>
          <p:cNvSpPr>
            <a:spLocks noChangeArrowheads="1"/>
          </p:cNvSpPr>
          <p:nvPr/>
        </p:nvSpPr>
        <p:spPr bwMode="auto">
          <a:xfrm>
            <a:off x="2281238" y="692150"/>
            <a:ext cx="21605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人力资源从业概述</a:t>
            </a:r>
            <a:endParaRPr lang="zh-CN" altLang="en-US"/>
          </a:p>
        </p:txBody>
      </p:sp>
      <p:sp>
        <p:nvSpPr>
          <p:cNvPr id="44035" name="矩形 24"/>
          <p:cNvSpPr>
            <a:spLocks noChangeArrowheads="1"/>
          </p:cNvSpPr>
          <p:nvPr/>
        </p:nvSpPr>
        <p:spPr bwMode="auto">
          <a:xfrm>
            <a:off x="1057275" y="565150"/>
            <a:ext cx="1079500"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50000"/>
              </a:lnSpc>
            </a:pPr>
            <a:r>
              <a:rPr lang="zh-CN" altLang="en-US" b="1">
                <a:solidFill>
                  <a:schemeClr val="bg1"/>
                </a:solidFill>
                <a:ea typeface="微软雅黑" panose="020B0503020204020204" pitchFamily="34" charset="-122"/>
                <a:sym typeface="Arial Unicode MS" pitchFamily="34" charset="-122"/>
              </a:rPr>
              <a:t>第四章</a:t>
            </a:r>
            <a:endParaRPr lang="zh-CN" altLang="en-US" b="1">
              <a:solidFill>
                <a:schemeClr val="bg1"/>
              </a:solidFill>
              <a:ea typeface="微软雅黑" panose="020B0503020204020204" pitchFamily="34" charset="-122"/>
              <a:sym typeface="Arial Unicode MS" pitchFamily="34" charset="-122"/>
            </a:endParaRPr>
          </a:p>
          <a:p>
            <a:pPr algn="ctr"/>
            <a:r>
              <a:rPr lang="zh-CN" altLang="en-US" sz="1400" b="1">
                <a:solidFill>
                  <a:schemeClr val="bg1"/>
                </a:solidFill>
                <a:ea typeface="微软雅黑" panose="020B0503020204020204" pitchFamily="34" charset="-122"/>
                <a:sym typeface="Arial Unicode MS" pitchFamily="34" charset="-122"/>
              </a:rPr>
              <a:t>正文</a:t>
            </a:r>
            <a:endParaRPr lang="zh-CN" altLang="en-US" sz="1400" b="1">
              <a:solidFill>
                <a:schemeClr val="bg1"/>
              </a:solidFill>
              <a:ea typeface="微软雅黑" panose="020B0503020204020204" pitchFamily="34" charset="-122"/>
              <a:sym typeface="Arial Unicode MS" pitchFamily="34" charset="-122"/>
            </a:endParaRPr>
          </a:p>
        </p:txBody>
      </p:sp>
      <p:sp>
        <p:nvSpPr>
          <p:cNvPr id="44036" name="矩形 6"/>
          <p:cNvSpPr>
            <a:spLocks noChangeArrowheads="1"/>
          </p:cNvSpPr>
          <p:nvPr/>
        </p:nvSpPr>
        <p:spPr bwMode="auto">
          <a:xfrm>
            <a:off x="4441825" y="692150"/>
            <a:ext cx="2916238" cy="369888"/>
          </a:xfrm>
          <a:prstGeom prst="rect">
            <a:avLst/>
          </a:prstGeom>
          <a:solidFill>
            <a:srgbClr val="00B0F0"/>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marL="1905" indent="-1905"/>
            <a:r>
              <a:rPr lang="en-US" altLang="zh-CN" b="1">
                <a:solidFill>
                  <a:schemeClr val="bg1"/>
                </a:solidFill>
                <a:latin typeface="Arial Unicode MS" pitchFamily="34" charset="-122"/>
                <a:ea typeface="Arial Unicode MS" pitchFamily="34" charset="-122"/>
                <a:cs typeface="Arial Unicode MS" pitchFamily="34" charset="-122"/>
                <a:sym typeface="Arial Unicode MS" pitchFamily="34" charset="-122"/>
              </a:rPr>
              <a:t>4.1 </a:t>
            </a:r>
            <a:r>
              <a:rPr lang="en-US" altLang="zh-CN" b="1">
                <a:solidFill>
                  <a:schemeClr val="bg1"/>
                </a:solidFill>
                <a:ea typeface="微软雅黑" panose="020B0503020204020204" pitchFamily="34" charset="-122"/>
                <a:sym typeface="Arial Unicode MS" pitchFamily="34" charset="-122"/>
              </a:rPr>
              <a:t> HR</a:t>
            </a:r>
            <a:r>
              <a:rPr lang="zh-CN" altLang="en-US" b="1">
                <a:solidFill>
                  <a:schemeClr val="bg1"/>
                </a:solidFill>
                <a:ea typeface="微软雅黑" panose="020B0503020204020204" pitchFamily="34" charset="-122"/>
                <a:sym typeface="Arial Unicode MS" pitchFamily="34" charset="-122"/>
              </a:rPr>
              <a:t>职业发展前景</a:t>
            </a:r>
            <a:endParaRPr lang="zh-CN" altLang="en-US" sz="1400" b="1">
              <a:solidFill>
                <a:schemeClr val="bg1"/>
              </a:solidFill>
              <a:ea typeface="微软雅黑" panose="020B0503020204020204" pitchFamily="34" charset="-122"/>
              <a:sym typeface="Arial Unicode MS" pitchFamily="34" charset="-122"/>
            </a:endParaRPr>
          </a:p>
        </p:txBody>
      </p:sp>
      <p:sp>
        <p:nvSpPr>
          <p:cNvPr id="44037" name="TextBox 2"/>
          <p:cNvSpPr>
            <a:spLocks noChangeArrowheads="1"/>
          </p:cNvSpPr>
          <p:nvPr/>
        </p:nvSpPr>
        <p:spPr bwMode="auto">
          <a:xfrm>
            <a:off x="2281238" y="6308725"/>
            <a:ext cx="41036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HR</a:t>
            </a:r>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这个职业“钱途”如何？</a:t>
            </a:r>
            <a:endParaRPr lang="zh-CN" altLang="en-US"/>
          </a:p>
        </p:txBody>
      </p:sp>
      <p:pic>
        <p:nvPicPr>
          <p:cNvPr id="44038" name="图表 6"/>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90750" y="1725613"/>
            <a:ext cx="8299450" cy="4503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9" name="TextBox 8"/>
          <p:cNvSpPr>
            <a:spLocks noChangeArrowheads="1"/>
          </p:cNvSpPr>
          <p:nvPr/>
        </p:nvSpPr>
        <p:spPr bwMode="auto">
          <a:xfrm>
            <a:off x="4343400" y="1311275"/>
            <a:ext cx="48244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85750" indent="-285750"/>
            <a:r>
              <a:rPr lang="zh-CN" altLang="en-US" sz="1400" b="1">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人力资源从业者薪资调查数据（</a:t>
            </a:r>
            <a:r>
              <a:rPr lang="en-US" sz="1400" b="1">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2010</a:t>
            </a:r>
            <a:r>
              <a:rPr lang="zh-CN" altLang="en-US" sz="1400" b="1">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年，来源于网络）</a:t>
            </a:r>
            <a:endParaRPr lang="zh-CN" altLang="en-US"/>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afterEffect">
                                  <p:stCondLst>
                                    <p:cond delay="0"/>
                                  </p:stCondLst>
                                  <p:childTnLst>
                                    <p:set>
                                      <p:cBhvr>
                                        <p:cTn id="6" dur="1" fill="hold">
                                          <p:stCondLst>
                                            <p:cond delay="0"/>
                                          </p:stCondLst>
                                        </p:cTn>
                                        <p:tgtEl>
                                          <p:spTgt spid="44038"/>
                                        </p:tgtEl>
                                        <p:attrNameLst>
                                          <p:attrName>style.visibility</p:attrName>
                                        </p:attrNameLst>
                                      </p:cBhvr>
                                      <p:to>
                                        <p:strVal val="visible"/>
                                      </p:to>
                                    </p:set>
                                    <p:anim calcmode="lin" valueType="num">
                                      <p:cBhvr>
                                        <p:cTn id="7" dur="500" fill="hold"/>
                                        <p:tgtEl>
                                          <p:spTgt spid="44038"/>
                                        </p:tgtEl>
                                        <p:attrNameLst>
                                          <p:attrName>ppt_w</p:attrName>
                                        </p:attrNameLst>
                                      </p:cBhvr>
                                      <p:tavLst>
                                        <p:tav tm="0">
                                          <p:val>
                                            <p:strVal val="(6*min(max(#ppt_w*#ppt_h,.3),1)-7.4)/-.7*#ppt_w"/>
                                          </p:val>
                                        </p:tav>
                                        <p:tav tm="100000">
                                          <p:val>
                                            <p:strVal val="#ppt_w"/>
                                          </p:val>
                                        </p:tav>
                                      </p:tavLst>
                                    </p:anim>
                                    <p:anim calcmode="lin" valueType="num">
                                      <p:cBhvr>
                                        <p:cTn id="8" dur="500" fill="hold"/>
                                        <p:tgtEl>
                                          <p:spTgt spid="44038"/>
                                        </p:tgtEl>
                                        <p:attrNameLst>
                                          <p:attrName>ppt_h</p:attrName>
                                        </p:attrNameLst>
                                      </p:cBhvr>
                                      <p:tavLst>
                                        <p:tav tm="0">
                                          <p:val>
                                            <p:strVal val="(6*min(max(#ppt_w*#ppt_h,.3),1)-7.4)/-.7*#ppt_h"/>
                                          </p:val>
                                        </p:tav>
                                        <p:tav tm="100000">
                                          <p:val>
                                            <p:strVal val="#ppt_h"/>
                                          </p:val>
                                        </p:tav>
                                      </p:tavLst>
                                    </p:anim>
                                    <p:anim calcmode="lin" valueType="num">
                                      <p:cBhvr>
                                        <p:cTn id="9" dur="500" fill="hold"/>
                                        <p:tgtEl>
                                          <p:spTgt spid="44038"/>
                                        </p:tgtEl>
                                        <p:attrNameLst>
                                          <p:attrName>ppt_x</p:attrName>
                                        </p:attrNameLst>
                                      </p:cBhvr>
                                      <p:tavLst>
                                        <p:tav tm="0">
                                          <p:val>
                                            <p:fltVal val="0.5"/>
                                          </p:val>
                                        </p:tav>
                                        <p:tav tm="100000">
                                          <p:val>
                                            <p:strVal val="#ppt_x"/>
                                          </p:val>
                                        </p:tav>
                                      </p:tavLst>
                                    </p:anim>
                                    <p:anim calcmode="lin" valueType="num">
                                      <p:cBhvr>
                                        <p:cTn id="10" dur="500" fill="hold"/>
                                        <p:tgtEl>
                                          <p:spTgt spid="44038"/>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cstate="print"/>
          <a:srcRect/>
          <a:stretch>
            <a:fillRect/>
          </a:stretch>
        </a:blipFill>
        <a:effectLst/>
      </p:bgPr>
    </p:bg>
    <p:spTree>
      <p:nvGrpSpPr>
        <p:cNvPr id="1" name=""/>
        <p:cNvGrpSpPr/>
        <p:nvPr/>
      </p:nvGrpSpPr>
      <p:grpSpPr>
        <a:xfrm>
          <a:off x="0" y="0"/>
          <a:ext cx="0" cy="0"/>
          <a:chOff x="0" y="0"/>
          <a:chExt cx="0" cy="0"/>
        </a:xfrm>
      </p:grpSpPr>
      <p:sp>
        <p:nvSpPr>
          <p:cNvPr id="45058" name="TextBox 3"/>
          <p:cNvSpPr>
            <a:spLocks noChangeArrowheads="1"/>
          </p:cNvSpPr>
          <p:nvPr/>
        </p:nvSpPr>
        <p:spPr bwMode="auto">
          <a:xfrm>
            <a:off x="2281238" y="692150"/>
            <a:ext cx="21605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人力资源从业概述</a:t>
            </a:r>
            <a:endParaRPr lang="zh-CN" altLang="en-US"/>
          </a:p>
        </p:txBody>
      </p:sp>
      <p:sp>
        <p:nvSpPr>
          <p:cNvPr id="45059" name="矩形 24"/>
          <p:cNvSpPr>
            <a:spLocks noChangeArrowheads="1"/>
          </p:cNvSpPr>
          <p:nvPr/>
        </p:nvSpPr>
        <p:spPr bwMode="auto">
          <a:xfrm>
            <a:off x="1057275" y="565150"/>
            <a:ext cx="1079500"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50000"/>
              </a:lnSpc>
            </a:pPr>
            <a:r>
              <a:rPr lang="zh-CN" altLang="en-US" b="1">
                <a:solidFill>
                  <a:schemeClr val="bg1"/>
                </a:solidFill>
                <a:ea typeface="微软雅黑" panose="020B0503020204020204" pitchFamily="34" charset="-122"/>
                <a:sym typeface="Arial Unicode MS" pitchFamily="34" charset="-122"/>
              </a:rPr>
              <a:t>第四章</a:t>
            </a:r>
            <a:endParaRPr lang="zh-CN" altLang="en-US" b="1">
              <a:solidFill>
                <a:schemeClr val="bg1"/>
              </a:solidFill>
              <a:ea typeface="微软雅黑" panose="020B0503020204020204" pitchFamily="34" charset="-122"/>
              <a:sym typeface="Arial Unicode MS" pitchFamily="34" charset="-122"/>
            </a:endParaRPr>
          </a:p>
          <a:p>
            <a:pPr algn="ctr"/>
            <a:r>
              <a:rPr lang="zh-CN" altLang="en-US" sz="1400" b="1">
                <a:solidFill>
                  <a:schemeClr val="bg1"/>
                </a:solidFill>
                <a:ea typeface="微软雅黑" panose="020B0503020204020204" pitchFamily="34" charset="-122"/>
                <a:sym typeface="Arial Unicode MS" pitchFamily="34" charset="-122"/>
              </a:rPr>
              <a:t>正文</a:t>
            </a:r>
            <a:endParaRPr lang="zh-CN" altLang="en-US" sz="1400" b="1">
              <a:solidFill>
                <a:schemeClr val="bg1"/>
              </a:solidFill>
              <a:ea typeface="微软雅黑" panose="020B0503020204020204" pitchFamily="34" charset="-122"/>
              <a:sym typeface="Arial Unicode MS" pitchFamily="34" charset="-122"/>
            </a:endParaRPr>
          </a:p>
        </p:txBody>
      </p:sp>
      <p:sp>
        <p:nvSpPr>
          <p:cNvPr id="45060" name="矩形 6"/>
          <p:cNvSpPr>
            <a:spLocks noChangeArrowheads="1"/>
          </p:cNvSpPr>
          <p:nvPr/>
        </p:nvSpPr>
        <p:spPr bwMode="auto">
          <a:xfrm>
            <a:off x="4441825" y="692150"/>
            <a:ext cx="2916238" cy="369888"/>
          </a:xfrm>
          <a:prstGeom prst="rect">
            <a:avLst/>
          </a:prstGeom>
          <a:solidFill>
            <a:srgbClr val="00B0F0"/>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marL="1905" indent="-1905"/>
            <a:r>
              <a:rPr lang="en-US" altLang="zh-CN" b="1">
                <a:solidFill>
                  <a:schemeClr val="bg1"/>
                </a:solidFill>
                <a:latin typeface="Arial Unicode MS" pitchFamily="34" charset="-122"/>
                <a:ea typeface="Arial Unicode MS" pitchFamily="34" charset="-122"/>
                <a:cs typeface="Arial Unicode MS" pitchFamily="34" charset="-122"/>
                <a:sym typeface="Arial Unicode MS" pitchFamily="34" charset="-122"/>
              </a:rPr>
              <a:t>4.1 </a:t>
            </a:r>
            <a:r>
              <a:rPr lang="en-US" altLang="zh-CN" b="1">
                <a:solidFill>
                  <a:schemeClr val="bg1"/>
                </a:solidFill>
                <a:ea typeface="微软雅黑" panose="020B0503020204020204" pitchFamily="34" charset="-122"/>
                <a:sym typeface="Arial Unicode MS" pitchFamily="34" charset="-122"/>
              </a:rPr>
              <a:t> HR</a:t>
            </a:r>
            <a:r>
              <a:rPr lang="zh-CN" altLang="en-US" b="1">
                <a:solidFill>
                  <a:schemeClr val="bg1"/>
                </a:solidFill>
                <a:ea typeface="微软雅黑" panose="020B0503020204020204" pitchFamily="34" charset="-122"/>
                <a:sym typeface="Arial Unicode MS" pitchFamily="34" charset="-122"/>
              </a:rPr>
              <a:t>职业发展前景</a:t>
            </a:r>
            <a:endParaRPr lang="zh-CN" altLang="en-US" sz="1400" b="1">
              <a:solidFill>
                <a:schemeClr val="bg1"/>
              </a:solidFill>
              <a:ea typeface="微软雅黑" panose="020B0503020204020204" pitchFamily="34" charset="-122"/>
              <a:sym typeface="Arial Unicode MS" pitchFamily="34" charset="-122"/>
            </a:endParaRPr>
          </a:p>
        </p:txBody>
      </p:sp>
      <p:sp>
        <p:nvSpPr>
          <p:cNvPr id="45061" name="TextBox 2"/>
          <p:cNvSpPr>
            <a:spLocks noChangeArrowheads="1"/>
          </p:cNvSpPr>
          <p:nvPr/>
        </p:nvSpPr>
        <p:spPr bwMode="auto">
          <a:xfrm>
            <a:off x="2281238" y="6308725"/>
            <a:ext cx="41036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HR</a:t>
            </a:r>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这个职业“钱途”如何？</a:t>
            </a:r>
            <a:endParaRPr lang="zh-CN" altLang="en-US"/>
          </a:p>
        </p:txBody>
      </p:sp>
      <p:sp>
        <p:nvSpPr>
          <p:cNvPr id="45062" name="TextBox 2"/>
          <p:cNvSpPr>
            <a:spLocks noChangeArrowheads="1"/>
          </p:cNvSpPr>
          <p:nvPr/>
        </p:nvSpPr>
        <p:spPr bwMode="auto">
          <a:xfrm>
            <a:off x="2281238" y="3789363"/>
            <a:ext cx="4608512" cy="1044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57200">
              <a:lnSpc>
                <a:spcPct val="129000"/>
              </a:lnSpc>
              <a:spcAft>
                <a:spcPts val="600"/>
              </a:spcAft>
            </a:pP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衷心祝愿各位</a:t>
            </a:r>
            <a:r>
              <a:rPr 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HR</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同行们，早日攀登到</a:t>
            </a:r>
            <a:r>
              <a:rPr 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HR</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职业生涯的金字塔尖，赚取沉甸甸的高薪，并努力为中国企业的人力资源管理做出卓越的贡献！</a:t>
            </a:r>
            <a:endParaRPr lang="zh-CN" altLang="en-US" sz="1600" b="1">
              <a:solidFill>
                <a:srgbClr val="E36C0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5063" name="TextBox 3"/>
          <p:cNvSpPr>
            <a:spLocks noChangeArrowheads="1"/>
          </p:cNvSpPr>
          <p:nvPr/>
        </p:nvSpPr>
        <p:spPr bwMode="auto">
          <a:xfrm>
            <a:off x="2281238" y="1917700"/>
            <a:ext cx="4608512" cy="136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57200">
              <a:lnSpc>
                <a:spcPct val="129000"/>
              </a:lnSpc>
              <a:spcAft>
                <a:spcPts val="600"/>
              </a:spcAft>
            </a:pP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从普通的人事助理到人力资源总监，其间要经历漫长的过程，少则几年，多则十几年。据说，人力资源总监已经成为国际大公司高层人物必经的职业发展阶梯。</a:t>
            </a:r>
            <a:endParaRPr lang="zh-CN" altLang="en-US"/>
          </a:p>
        </p:txBody>
      </p:sp>
      <p:pic>
        <p:nvPicPr>
          <p:cNvPr id="45064" name="Picture 2" descr="E:\ppt资料\执行技能\人力资源概论ppt用图\金字塔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034213" y="1695450"/>
            <a:ext cx="4495800" cy="3168650"/>
          </a:xfrm>
          <a:prstGeom prst="rect">
            <a:avLst/>
          </a:prstGeom>
          <a:solidFill>
            <a:srgbClr val="EDEDED"/>
          </a:solidFill>
          <a:ln>
            <a:noFill/>
          </a:ln>
          <a:extLs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45063"/>
                                        </p:tgtEl>
                                        <p:attrNameLst>
                                          <p:attrName>style.visibility</p:attrName>
                                        </p:attrNameLst>
                                      </p:cBhvr>
                                      <p:to>
                                        <p:strVal val="visible"/>
                                      </p:to>
                                    </p:set>
                                    <p:animScale>
                                      <p:cBhvr>
                                        <p:cTn id="7" dur="1000" decel="50000" fill="hold">
                                          <p:stCondLst>
                                            <p:cond delay="0"/>
                                          </p:stCondLst>
                                        </p:cTn>
                                        <p:tgtEl>
                                          <p:spTgt spid="4506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45063"/>
                                        </p:tgtEl>
                                        <p:attrNameLst>
                                          <p:attrName>ppt_x</p:attrName>
                                          <p:attrName>ppt_y</p:attrName>
                                        </p:attrNameLst>
                                      </p:cBhvr>
                                      <p:rCtr x="0" y="0"/>
                                    </p:animMotion>
                                    <p:animEffect filter="fade">
                                      <p:cBhvr>
                                        <p:cTn id="9" dur="1000"/>
                                        <p:tgtEl>
                                          <p:spTgt spid="45063"/>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45062"/>
                                        </p:tgtEl>
                                        <p:attrNameLst>
                                          <p:attrName>style.visibility</p:attrName>
                                        </p:attrNameLst>
                                      </p:cBhvr>
                                      <p:to>
                                        <p:strVal val="visible"/>
                                      </p:to>
                                    </p:set>
                                    <p:animScale>
                                      <p:cBhvr>
                                        <p:cTn id="12" dur="1000" decel="50000" fill="hold">
                                          <p:stCondLst>
                                            <p:cond delay="0"/>
                                          </p:stCondLst>
                                        </p:cTn>
                                        <p:tgtEl>
                                          <p:spTgt spid="4506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3" dur="1000" decel="50000" fill="hold">
                                          <p:stCondLst>
                                            <p:cond delay="0"/>
                                          </p:stCondLst>
                                        </p:cTn>
                                        <p:tgtEl>
                                          <p:spTgt spid="45062"/>
                                        </p:tgtEl>
                                        <p:attrNameLst>
                                          <p:attrName>ppt_x</p:attrName>
                                          <p:attrName>ppt_y</p:attrName>
                                        </p:attrNameLst>
                                      </p:cBhvr>
                                      <p:rCtr x="0" y="0"/>
                                    </p:animMotion>
                                    <p:animEffect filter="fade">
                                      <p:cBhvr>
                                        <p:cTn id="14" dur="1000"/>
                                        <p:tgtEl>
                                          <p:spTgt spid="450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62" grpId="0" bldLvl="0"/>
      <p:bldP spid="45063" grpId="0" bldLvl="0"/>
    </p:bldLst>
  </p:timing>
</p:sld>
</file>

<file path=ppt/slides/slide4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cstate="print"/>
          <a:srcRect/>
          <a:stretch>
            <a:fillRect/>
          </a:stretch>
        </a:blipFill>
        <a:effectLst/>
      </p:bgPr>
    </p:bg>
    <p:spTree>
      <p:nvGrpSpPr>
        <p:cNvPr id="1" name=""/>
        <p:cNvGrpSpPr/>
        <p:nvPr/>
      </p:nvGrpSpPr>
      <p:grpSpPr>
        <a:xfrm>
          <a:off x="0" y="0"/>
          <a:ext cx="0" cy="0"/>
          <a:chOff x="0" y="0"/>
          <a:chExt cx="0" cy="0"/>
        </a:xfrm>
      </p:grpSpPr>
      <p:sp>
        <p:nvSpPr>
          <p:cNvPr id="46082" name="TextBox 3"/>
          <p:cNvSpPr>
            <a:spLocks noChangeArrowheads="1"/>
          </p:cNvSpPr>
          <p:nvPr/>
        </p:nvSpPr>
        <p:spPr bwMode="auto">
          <a:xfrm>
            <a:off x="2281238" y="692150"/>
            <a:ext cx="21605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人力资源从业概述</a:t>
            </a:r>
            <a:endParaRPr lang="zh-CN" altLang="en-US"/>
          </a:p>
        </p:txBody>
      </p:sp>
      <p:sp>
        <p:nvSpPr>
          <p:cNvPr id="46083" name="矩形 24"/>
          <p:cNvSpPr>
            <a:spLocks noChangeArrowheads="1"/>
          </p:cNvSpPr>
          <p:nvPr/>
        </p:nvSpPr>
        <p:spPr bwMode="auto">
          <a:xfrm>
            <a:off x="1057275" y="565150"/>
            <a:ext cx="1079500"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50000"/>
              </a:lnSpc>
            </a:pPr>
            <a:r>
              <a:rPr lang="zh-CN" altLang="en-US" b="1">
                <a:solidFill>
                  <a:schemeClr val="bg1"/>
                </a:solidFill>
                <a:ea typeface="微软雅黑" panose="020B0503020204020204" pitchFamily="34" charset="-122"/>
                <a:sym typeface="Arial Unicode MS" pitchFamily="34" charset="-122"/>
              </a:rPr>
              <a:t>第四章</a:t>
            </a:r>
            <a:endParaRPr lang="zh-CN" altLang="en-US" b="1">
              <a:solidFill>
                <a:schemeClr val="bg1"/>
              </a:solidFill>
              <a:ea typeface="微软雅黑" panose="020B0503020204020204" pitchFamily="34" charset="-122"/>
              <a:sym typeface="Arial Unicode MS" pitchFamily="34" charset="-122"/>
            </a:endParaRPr>
          </a:p>
          <a:p>
            <a:pPr algn="ctr"/>
            <a:r>
              <a:rPr lang="zh-CN" altLang="en-US" sz="1400" b="1">
                <a:solidFill>
                  <a:schemeClr val="bg1"/>
                </a:solidFill>
                <a:ea typeface="微软雅黑" panose="020B0503020204020204" pitchFamily="34" charset="-122"/>
                <a:sym typeface="Arial Unicode MS" pitchFamily="34" charset="-122"/>
              </a:rPr>
              <a:t>正文</a:t>
            </a:r>
            <a:endParaRPr lang="zh-CN" altLang="en-US" sz="1400" b="1">
              <a:solidFill>
                <a:schemeClr val="bg1"/>
              </a:solidFill>
              <a:ea typeface="微软雅黑" panose="020B0503020204020204" pitchFamily="34" charset="-122"/>
              <a:sym typeface="Arial Unicode MS" pitchFamily="34" charset="-122"/>
            </a:endParaRPr>
          </a:p>
        </p:txBody>
      </p:sp>
      <p:sp>
        <p:nvSpPr>
          <p:cNvPr id="46084" name="矩形 6"/>
          <p:cNvSpPr>
            <a:spLocks noChangeArrowheads="1"/>
          </p:cNvSpPr>
          <p:nvPr/>
        </p:nvSpPr>
        <p:spPr bwMode="auto">
          <a:xfrm>
            <a:off x="4441825" y="692150"/>
            <a:ext cx="3095625" cy="369888"/>
          </a:xfrm>
          <a:prstGeom prst="rect">
            <a:avLst/>
          </a:prstGeom>
          <a:solidFill>
            <a:srgbClr val="00B0F0"/>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marL="1905" indent="-1905"/>
            <a:r>
              <a:rPr lang="en-US" altLang="zh-CN" b="1">
                <a:solidFill>
                  <a:schemeClr val="bg1"/>
                </a:solidFill>
                <a:latin typeface="Arial Unicode MS" pitchFamily="34" charset="-122"/>
                <a:ea typeface="Arial Unicode MS" pitchFamily="34" charset="-122"/>
                <a:cs typeface="Arial Unicode MS" pitchFamily="34" charset="-122"/>
                <a:sym typeface="Arial Unicode MS" pitchFamily="34" charset="-122"/>
              </a:rPr>
              <a:t>4.2 </a:t>
            </a:r>
            <a:r>
              <a:rPr lang="en-US" altLang="zh-CN" b="1">
                <a:solidFill>
                  <a:schemeClr val="bg1"/>
                </a:solidFill>
                <a:ea typeface="微软雅黑" panose="020B0503020204020204" pitchFamily="34" charset="-122"/>
                <a:sym typeface="Arial Unicode MS" pitchFamily="34" charset="-122"/>
              </a:rPr>
              <a:t> </a:t>
            </a:r>
            <a:r>
              <a:rPr lang="zh-CN" altLang="en-US" b="1">
                <a:solidFill>
                  <a:schemeClr val="bg1"/>
                </a:solidFill>
                <a:ea typeface="微软雅黑" panose="020B0503020204020204" pitchFamily="34" charset="-122"/>
                <a:sym typeface="Arial Unicode MS" pitchFamily="34" charset="-122"/>
              </a:rPr>
              <a:t>如何成为顶尖</a:t>
            </a:r>
            <a:r>
              <a:rPr lang="en-US" altLang="zh-CN" b="1">
                <a:solidFill>
                  <a:schemeClr val="bg1"/>
                </a:solidFill>
                <a:ea typeface="微软雅黑" panose="020B0503020204020204" pitchFamily="34" charset="-122"/>
                <a:sym typeface="Arial Unicode MS" pitchFamily="34" charset="-122"/>
              </a:rPr>
              <a:t>HR</a:t>
            </a:r>
            <a:r>
              <a:rPr lang="zh-CN" altLang="en-US" b="1">
                <a:solidFill>
                  <a:schemeClr val="bg1"/>
                </a:solidFill>
                <a:ea typeface="微软雅黑" panose="020B0503020204020204" pitchFamily="34" charset="-122"/>
                <a:sym typeface="Arial Unicode MS" pitchFamily="34" charset="-122"/>
              </a:rPr>
              <a:t>高手？</a:t>
            </a:r>
            <a:endParaRPr lang="zh-CN" altLang="en-US" sz="1400" b="1">
              <a:solidFill>
                <a:schemeClr val="bg1"/>
              </a:solidFill>
              <a:ea typeface="微软雅黑" panose="020B0503020204020204" pitchFamily="34" charset="-122"/>
              <a:sym typeface="Arial Unicode MS" pitchFamily="34" charset="-122"/>
            </a:endParaRPr>
          </a:p>
        </p:txBody>
      </p:sp>
      <p:sp>
        <p:nvSpPr>
          <p:cNvPr id="46085" name="矩形 1"/>
          <p:cNvSpPr>
            <a:spLocks noChangeArrowheads="1"/>
          </p:cNvSpPr>
          <p:nvPr/>
        </p:nvSpPr>
        <p:spPr bwMode="auto">
          <a:xfrm>
            <a:off x="8264525" y="692150"/>
            <a:ext cx="33051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solidFill>
                  <a:srgbClr val="E36C09"/>
                </a:solidFill>
                <a:latin typeface="微软雅黑" panose="020B0503020204020204" pitchFamily="34" charset="-122"/>
                <a:ea typeface="微软雅黑" panose="020B0503020204020204" pitchFamily="34" charset="-122"/>
                <a:sym typeface="微软雅黑" panose="020B0503020204020204" pitchFamily="34" charset="-122"/>
              </a:rPr>
              <a:t>我们为什么要成为</a:t>
            </a:r>
            <a:r>
              <a:rPr lang="en-US" b="1">
                <a:solidFill>
                  <a:srgbClr val="E36C09"/>
                </a:solidFill>
                <a:latin typeface="微软雅黑" panose="020B0503020204020204" pitchFamily="34" charset="-122"/>
                <a:ea typeface="微软雅黑" panose="020B0503020204020204" pitchFamily="34" charset="-122"/>
                <a:sym typeface="微软雅黑" panose="020B0503020204020204" pitchFamily="34" charset="-122"/>
              </a:rPr>
              <a:t>HR</a:t>
            </a:r>
            <a:r>
              <a:rPr lang="zh-CN" altLang="en-US" b="1">
                <a:solidFill>
                  <a:srgbClr val="E36C09"/>
                </a:solidFill>
                <a:latin typeface="微软雅黑" panose="020B0503020204020204" pitchFamily="34" charset="-122"/>
                <a:ea typeface="微软雅黑" panose="020B0503020204020204" pitchFamily="34" charset="-122"/>
                <a:sym typeface="微软雅黑" panose="020B0503020204020204" pitchFamily="34" charset="-122"/>
              </a:rPr>
              <a:t>高手呢？</a:t>
            </a:r>
            <a:endParaRPr lang="zh-CN" altLang="en-US"/>
          </a:p>
        </p:txBody>
      </p:sp>
      <p:sp>
        <p:nvSpPr>
          <p:cNvPr id="46086" name="直接连接符 3"/>
          <p:cNvSpPr>
            <a:spLocks noChangeShapeType="1"/>
          </p:cNvSpPr>
          <p:nvPr/>
        </p:nvSpPr>
        <p:spPr bwMode="auto">
          <a:xfrm>
            <a:off x="8369300" y="692150"/>
            <a:ext cx="3095625" cy="1588"/>
          </a:xfrm>
          <a:prstGeom prst="line">
            <a:avLst/>
          </a:prstGeom>
          <a:noFill/>
          <a:ln w="9525">
            <a:solidFill>
              <a:srgbClr val="E46C0A"/>
            </a:solidFill>
            <a:bevel/>
          </a:ln>
          <a:extLst>
            <a:ext uri="{909E8E84-426E-40DD-AFC4-6F175D3DCCD1}">
              <a14:hiddenFill xmlns:a14="http://schemas.microsoft.com/office/drawing/2010/main">
                <a:noFill/>
              </a14:hiddenFill>
            </a:ext>
          </a:extLst>
        </p:spPr>
        <p:txBody>
          <a:bodyPr/>
          <a:lstStyle/>
          <a:p>
            <a:endParaRPr lang="zh-CN" altLang="en-US"/>
          </a:p>
        </p:txBody>
      </p:sp>
      <p:sp>
        <p:nvSpPr>
          <p:cNvPr id="46087" name="直接连接符 13"/>
          <p:cNvSpPr>
            <a:spLocks noChangeShapeType="1"/>
          </p:cNvSpPr>
          <p:nvPr/>
        </p:nvSpPr>
        <p:spPr bwMode="auto">
          <a:xfrm>
            <a:off x="8369300" y="1052513"/>
            <a:ext cx="3095625" cy="1587"/>
          </a:xfrm>
          <a:prstGeom prst="line">
            <a:avLst/>
          </a:prstGeom>
          <a:noFill/>
          <a:ln w="9525">
            <a:solidFill>
              <a:srgbClr val="E46C0A"/>
            </a:solidFill>
            <a:bevel/>
          </a:ln>
          <a:extLst>
            <a:ext uri="{909E8E84-426E-40DD-AFC4-6F175D3DCCD1}">
              <a14:hiddenFill xmlns:a14="http://schemas.microsoft.com/office/drawing/2010/main">
                <a:noFill/>
              </a14:hiddenFill>
            </a:ext>
          </a:extLst>
        </p:spPr>
        <p:txBody>
          <a:bodyPr/>
          <a:lstStyle/>
          <a:p>
            <a:endParaRPr lang="zh-CN" altLang="en-US"/>
          </a:p>
        </p:txBody>
      </p:sp>
      <p:sp>
        <p:nvSpPr>
          <p:cNvPr id="46088" name="TextBox 2"/>
          <p:cNvSpPr>
            <a:spLocks noChangeArrowheads="1"/>
          </p:cNvSpPr>
          <p:nvPr/>
        </p:nvSpPr>
        <p:spPr bwMode="auto">
          <a:xfrm>
            <a:off x="2281238" y="3824288"/>
            <a:ext cx="4608512" cy="1044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57200">
              <a:lnSpc>
                <a:spcPct val="129000"/>
              </a:lnSpc>
              <a:spcAft>
                <a:spcPts val="600"/>
              </a:spcAft>
            </a:pP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同样，对于日益热门的</a:t>
            </a:r>
            <a:r>
              <a:rPr 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HR</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职业来说，真正的</a:t>
            </a:r>
            <a:r>
              <a:rPr 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HR</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高手，也是千载难逢的稀世之珍。话说，我们为什么要成为高手呢？</a:t>
            </a:r>
            <a:endParaRPr lang="zh-CN" altLang="en-US" sz="1600" b="1">
              <a:solidFill>
                <a:srgbClr val="E36C0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6089" name="TextBox 3"/>
          <p:cNvSpPr>
            <a:spLocks noChangeArrowheads="1"/>
          </p:cNvSpPr>
          <p:nvPr/>
        </p:nvSpPr>
        <p:spPr bwMode="auto">
          <a:xfrm>
            <a:off x="2281238" y="1951038"/>
            <a:ext cx="4608512" cy="1363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57200">
              <a:lnSpc>
                <a:spcPct val="129000"/>
              </a:lnSpc>
              <a:spcAft>
                <a:spcPts val="600"/>
              </a:spcAft>
            </a:pP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久做招聘的</a:t>
            </a:r>
            <a:r>
              <a:rPr 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HR</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同行们，应该都有这样的一种体会，虽然市场上求职的人多如牛毛、门庭若市，但适合公司的人才却很少，尤其是</a:t>
            </a:r>
            <a:r>
              <a:rPr lang="zh-CN" altLang="en-US" sz="1600" b="1">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职业或行业内的高手，更是凤毛麟角，难以寻觅。</a:t>
            </a:r>
            <a:endParaRPr lang="zh-CN" altLang="en-US"/>
          </a:p>
        </p:txBody>
      </p:sp>
      <p:pic>
        <p:nvPicPr>
          <p:cNvPr id="46090" name="图片 1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105650" y="1960563"/>
            <a:ext cx="4575175" cy="2903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cover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46089"/>
                                        </p:tgtEl>
                                        <p:attrNameLst>
                                          <p:attrName>style.visibility</p:attrName>
                                        </p:attrNameLst>
                                      </p:cBhvr>
                                      <p:to>
                                        <p:strVal val="visible"/>
                                      </p:to>
                                    </p:set>
                                    <p:animScale>
                                      <p:cBhvr>
                                        <p:cTn id="7" dur="1000" decel="50000" fill="hold">
                                          <p:stCondLst>
                                            <p:cond delay="0"/>
                                          </p:stCondLst>
                                        </p:cTn>
                                        <p:tgtEl>
                                          <p:spTgt spid="4608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46089"/>
                                        </p:tgtEl>
                                        <p:attrNameLst>
                                          <p:attrName>ppt_x</p:attrName>
                                          <p:attrName>ppt_y</p:attrName>
                                        </p:attrNameLst>
                                      </p:cBhvr>
                                      <p:rCtr x="0" y="0"/>
                                    </p:animMotion>
                                    <p:animEffect filter="fade">
                                      <p:cBhvr>
                                        <p:cTn id="9" dur="1000"/>
                                        <p:tgtEl>
                                          <p:spTgt spid="46089"/>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46088"/>
                                        </p:tgtEl>
                                        <p:attrNameLst>
                                          <p:attrName>style.visibility</p:attrName>
                                        </p:attrNameLst>
                                      </p:cBhvr>
                                      <p:to>
                                        <p:strVal val="visible"/>
                                      </p:to>
                                    </p:set>
                                    <p:animScale>
                                      <p:cBhvr>
                                        <p:cTn id="12" dur="1000" decel="50000" fill="hold">
                                          <p:stCondLst>
                                            <p:cond delay="0"/>
                                          </p:stCondLst>
                                        </p:cTn>
                                        <p:tgtEl>
                                          <p:spTgt spid="4608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3" dur="1000" decel="50000" fill="hold">
                                          <p:stCondLst>
                                            <p:cond delay="0"/>
                                          </p:stCondLst>
                                        </p:cTn>
                                        <p:tgtEl>
                                          <p:spTgt spid="46088"/>
                                        </p:tgtEl>
                                        <p:attrNameLst>
                                          <p:attrName>ppt_x</p:attrName>
                                          <p:attrName>ppt_y</p:attrName>
                                        </p:attrNameLst>
                                      </p:cBhvr>
                                      <p:rCtr x="0" y="0"/>
                                    </p:animMotion>
                                    <p:animEffect filter="fade">
                                      <p:cBhvr>
                                        <p:cTn id="14" dur="1000"/>
                                        <p:tgtEl>
                                          <p:spTgt spid="460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8" grpId="0" bldLvl="0"/>
      <p:bldP spid="46089" grpId="0" bldLvl="0"/>
    </p:bldLst>
  </p:timing>
</p:sld>
</file>

<file path=ppt/slides/slide44.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cstate="print"/>
          <a:srcRect/>
          <a:stretch>
            <a:fillRect/>
          </a:stretch>
        </a:blipFill>
        <a:effectLst/>
      </p:bgPr>
    </p:bg>
    <p:spTree>
      <p:nvGrpSpPr>
        <p:cNvPr id="1" name=""/>
        <p:cNvGrpSpPr/>
        <p:nvPr/>
      </p:nvGrpSpPr>
      <p:grpSpPr>
        <a:xfrm>
          <a:off x="0" y="0"/>
          <a:ext cx="0" cy="0"/>
          <a:chOff x="0" y="0"/>
          <a:chExt cx="0" cy="0"/>
        </a:xfrm>
      </p:grpSpPr>
      <p:sp>
        <p:nvSpPr>
          <p:cNvPr id="47106" name="TextBox 3"/>
          <p:cNvSpPr>
            <a:spLocks noChangeArrowheads="1"/>
          </p:cNvSpPr>
          <p:nvPr/>
        </p:nvSpPr>
        <p:spPr bwMode="auto">
          <a:xfrm>
            <a:off x="2281238" y="692150"/>
            <a:ext cx="21605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人力资源从业概述</a:t>
            </a:r>
            <a:endParaRPr lang="zh-CN" altLang="en-US"/>
          </a:p>
        </p:txBody>
      </p:sp>
      <p:sp>
        <p:nvSpPr>
          <p:cNvPr id="47107" name="矩形 24"/>
          <p:cNvSpPr>
            <a:spLocks noChangeArrowheads="1"/>
          </p:cNvSpPr>
          <p:nvPr/>
        </p:nvSpPr>
        <p:spPr bwMode="auto">
          <a:xfrm>
            <a:off x="1057275" y="565150"/>
            <a:ext cx="1079500"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50000"/>
              </a:lnSpc>
            </a:pPr>
            <a:r>
              <a:rPr lang="zh-CN" altLang="en-US" b="1">
                <a:solidFill>
                  <a:schemeClr val="bg1"/>
                </a:solidFill>
                <a:ea typeface="微软雅黑" panose="020B0503020204020204" pitchFamily="34" charset="-122"/>
                <a:sym typeface="Arial Unicode MS" pitchFamily="34" charset="-122"/>
              </a:rPr>
              <a:t>第四章</a:t>
            </a:r>
            <a:endParaRPr lang="zh-CN" altLang="en-US" b="1">
              <a:solidFill>
                <a:schemeClr val="bg1"/>
              </a:solidFill>
              <a:ea typeface="微软雅黑" panose="020B0503020204020204" pitchFamily="34" charset="-122"/>
              <a:sym typeface="Arial Unicode MS" pitchFamily="34" charset="-122"/>
            </a:endParaRPr>
          </a:p>
          <a:p>
            <a:pPr algn="ctr"/>
            <a:r>
              <a:rPr lang="zh-CN" altLang="en-US" sz="1400" b="1">
                <a:solidFill>
                  <a:schemeClr val="bg1"/>
                </a:solidFill>
                <a:ea typeface="微软雅黑" panose="020B0503020204020204" pitchFamily="34" charset="-122"/>
                <a:sym typeface="Arial Unicode MS" pitchFamily="34" charset="-122"/>
              </a:rPr>
              <a:t>正文</a:t>
            </a:r>
            <a:endParaRPr lang="zh-CN" altLang="en-US" sz="1400" b="1">
              <a:solidFill>
                <a:schemeClr val="bg1"/>
              </a:solidFill>
              <a:ea typeface="微软雅黑" panose="020B0503020204020204" pitchFamily="34" charset="-122"/>
              <a:sym typeface="Arial Unicode MS" pitchFamily="34" charset="-122"/>
            </a:endParaRPr>
          </a:p>
        </p:txBody>
      </p:sp>
      <p:sp>
        <p:nvSpPr>
          <p:cNvPr id="47108" name="矩形 6"/>
          <p:cNvSpPr>
            <a:spLocks noChangeArrowheads="1"/>
          </p:cNvSpPr>
          <p:nvPr/>
        </p:nvSpPr>
        <p:spPr bwMode="auto">
          <a:xfrm>
            <a:off x="4441825" y="692150"/>
            <a:ext cx="3095625" cy="369888"/>
          </a:xfrm>
          <a:prstGeom prst="rect">
            <a:avLst/>
          </a:prstGeom>
          <a:solidFill>
            <a:srgbClr val="00B0F0"/>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marL="1905" indent="-1905"/>
            <a:r>
              <a:rPr lang="en-US" altLang="zh-CN" b="1">
                <a:solidFill>
                  <a:schemeClr val="bg1"/>
                </a:solidFill>
                <a:latin typeface="Arial Unicode MS" pitchFamily="34" charset="-122"/>
                <a:ea typeface="Arial Unicode MS" pitchFamily="34" charset="-122"/>
                <a:cs typeface="Arial Unicode MS" pitchFamily="34" charset="-122"/>
                <a:sym typeface="Arial Unicode MS" pitchFamily="34" charset="-122"/>
              </a:rPr>
              <a:t>4.2 </a:t>
            </a:r>
            <a:r>
              <a:rPr lang="en-US" altLang="zh-CN" b="1">
                <a:solidFill>
                  <a:schemeClr val="bg1"/>
                </a:solidFill>
                <a:ea typeface="微软雅黑" panose="020B0503020204020204" pitchFamily="34" charset="-122"/>
                <a:sym typeface="Arial Unicode MS" pitchFamily="34" charset="-122"/>
              </a:rPr>
              <a:t> </a:t>
            </a:r>
            <a:r>
              <a:rPr lang="zh-CN" altLang="en-US" b="1">
                <a:solidFill>
                  <a:schemeClr val="bg1"/>
                </a:solidFill>
                <a:ea typeface="微软雅黑" panose="020B0503020204020204" pitchFamily="34" charset="-122"/>
                <a:sym typeface="Arial Unicode MS" pitchFamily="34" charset="-122"/>
              </a:rPr>
              <a:t>如何成为顶尖</a:t>
            </a:r>
            <a:r>
              <a:rPr lang="en-US" altLang="zh-CN" b="1">
                <a:solidFill>
                  <a:schemeClr val="bg1"/>
                </a:solidFill>
                <a:ea typeface="微软雅黑" panose="020B0503020204020204" pitchFamily="34" charset="-122"/>
                <a:sym typeface="Arial Unicode MS" pitchFamily="34" charset="-122"/>
              </a:rPr>
              <a:t>HR</a:t>
            </a:r>
            <a:r>
              <a:rPr lang="zh-CN" altLang="en-US" b="1">
                <a:solidFill>
                  <a:schemeClr val="bg1"/>
                </a:solidFill>
                <a:ea typeface="微软雅黑" panose="020B0503020204020204" pitchFamily="34" charset="-122"/>
                <a:sym typeface="Arial Unicode MS" pitchFamily="34" charset="-122"/>
              </a:rPr>
              <a:t>高手？</a:t>
            </a:r>
            <a:endParaRPr lang="zh-CN" altLang="en-US" sz="1400" b="1">
              <a:solidFill>
                <a:schemeClr val="bg1"/>
              </a:solidFill>
              <a:ea typeface="微软雅黑" panose="020B0503020204020204" pitchFamily="34" charset="-122"/>
              <a:sym typeface="Arial Unicode MS" pitchFamily="34" charset="-122"/>
            </a:endParaRPr>
          </a:p>
        </p:txBody>
      </p:sp>
      <p:sp>
        <p:nvSpPr>
          <p:cNvPr id="47109" name="矩形 1"/>
          <p:cNvSpPr>
            <a:spLocks noChangeArrowheads="1"/>
          </p:cNvSpPr>
          <p:nvPr/>
        </p:nvSpPr>
        <p:spPr bwMode="auto">
          <a:xfrm>
            <a:off x="8264525" y="692150"/>
            <a:ext cx="33051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solidFill>
                  <a:srgbClr val="E36C09"/>
                </a:solidFill>
                <a:latin typeface="微软雅黑" panose="020B0503020204020204" pitchFamily="34" charset="-122"/>
                <a:ea typeface="微软雅黑" panose="020B0503020204020204" pitchFamily="34" charset="-122"/>
                <a:sym typeface="微软雅黑" panose="020B0503020204020204" pitchFamily="34" charset="-122"/>
              </a:rPr>
              <a:t>我们为什么要成为</a:t>
            </a:r>
            <a:r>
              <a:rPr lang="en-US" b="1">
                <a:solidFill>
                  <a:srgbClr val="E36C09"/>
                </a:solidFill>
                <a:latin typeface="微软雅黑" panose="020B0503020204020204" pitchFamily="34" charset="-122"/>
                <a:ea typeface="微软雅黑" panose="020B0503020204020204" pitchFamily="34" charset="-122"/>
                <a:sym typeface="微软雅黑" panose="020B0503020204020204" pitchFamily="34" charset="-122"/>
              </a:rPr>
              <a:t>HR</a:t>
            </a:r>
            <a:r>
              <a:rPr lang="zh-CN" altLang="en-US" b="1">
                <a:solidFill>
                  <a:srgbClr val="E36C09"/>
                </a:solidFill>
                <a:latin typeface="微软雅黑" panose="020B0503020204020204" pitchFamily="34" charset="-122"/>
                <a:ea typeface="微软雅黑" panose="020B0503020204020204" pitchFamily="34" charset="-122"/>
                <a:sym typeface="微软雅黑" panose="020B0503020204020204" pitchFamily="34" charset="-122"/>
              </a:rPr>
              <a:t>高手呢？</a:t>
            </a:r>
            <a:endParaRPr lang="zh-CN" altLang="en-US"/>
          </a:p>
        </p:txBody>
      </p:sp>
      <p:sp>
        <p:nvSpPr>
          <p:cNvPr id="47110" name="直接连接符 3"/>
          <p:cNvSpPr>
            <a:spLocks noChangeShapeType="1"/>
          </p:cNvSpPr>
          <p:nvPr/>
        </p:nvSpPr>
        <p:spPr bwMode="auto">
          <a:xfrm>
            <a:off x="8369300" y="692150"/>
            <a:ext cx="3095625" cy="1588"/>
          </a:xfrm>
          <a:prstGeom prst="line">
            <a:avLst/>
          </a:prstGeom>
          <a:noFill/>
          <a:ln w="9525">
            <a:solidFill>
              <a:srgbClr val="E46C0A"/>
            </a:solidFill>
            <a:bevel/>
          </a:ln>
          <a:extLst>
            <a:ext uri="{909E8E84-426E-40DD-AFC4-6F175D3DCCD1}">
              <a14:hiddenFill xmlns:a14="http://schemas.microsoft.com/office/drawing/2010/main">
                <a:noFill/>
              </a14:hiddenFill>
            </a:ext>
          </a:extLst>
        </p:spPr>
        <p:txBody>
          <a:bodyPr/>
          <a:lstStyle/>
          <a:p>
            <a:endParaRPr lang="zh-CN" altLang="en-US"/>
          </a:p>
        </p:txBody>
      </p:sp>
      <p:sp>
        <p:nvSpPr>
          <p:cNvPr id="47111" name="直接连接符 13"/>
          <p:cNvSpPr>
            <a:spLocks noChangeShapeType="1"/>
          </p:cNvSpPr>
          <p:nvPr/>
        </p:nvSpPr>
        <p:spPr bwMode="auto">
          <a:xfrm>
            <a:off x="8369300" y="1052513"/>
            <a:ext cx="3095625" cy="1587"/>
          </a:xfrm>
          <a:prstGeom prst="line">
            <a:avLst/>
          </a:prstGeom>
          <a:noFill/>
          <a:ln w="9525">
            <a:solidFill>
              <a:srgbClr val="E46C0A"/>
            </a:solidFill>
            <a:bevel/>
          </a:ln>
          <a:extLst>
            <a:ext uri="{909E8E84-426E-40DD-AFC4-6F175D3DCCD1}">
              <a14:hiddenFill xmlns:a14="http://schemas.microsoft.com/office/drawing/2010/main">
                <a:noFill/>
              </a14:hiddenFill>
            </a:ext>
          </a:extLst>
        </p:spPr>
        <p:txBody>
          <a:bodyPr/>
          <a:lstStyle/>
          <a:p>
            <a:endParaRPr lang="zh-CN" altLang="en-US"/>
          </a:p>
        </p:txBody>
      </p:sp>
      <p:sp>
        <p:nvSpPr>
          <p:cNvPr id="47112" name="圆角矩形 7"/>
          <p:cNvSpPr>
            <a:spLocks noChangeArrowheads="1"/>
          </p:cNvSpPr>
          <p:nvPr/>
        </p:nvSpPr>
        <p:spPr bwMode="auto">
          <a:xfrm>
            <a:off x="3684588" y="4767263"/>
            <a:ext cx="7797800" cy="857250"/>
          </a:xfrm>
          <a:prstGeom prst="roundRect">
            <a:avLst>
              <a:gd name="adj" fmla="val 16667"/>
            </a:avLst>
          </a:prstGeom>
          <a:noFill/>
          <a:ln w="60325">
            <a:solidFill>
              <a:srgbClr val="0099FF"/>
            </a:solidFill>
            <a:bevel/>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7113" name="圆角矩形 8"/>
          <p:cNvSpPr>
            <a:spLocks noChangeArrowheads="1"/>
          </p:cNvSpPr>
          <p:nvPr/>
        </p:nvSpPr>
        <p:spPr bwMode="auto">
          <a:xfrm>
            <a:off x="2836863" y="3460750"/>
            <a:ext cx="7685087" cy="857250"/>
          </a:xfrm>
          <a:prstGeom prst="roundRect">
            <a:avLst>
              <a:gd name="adj" fmla="val 16667"/>
            </a:avLst>
          </a:prstGeom>
          <a:noFill/>
          <a:ln w="60325">
            <a:solidFill>
              <a:srgbClr val="3333FF"/>
            </a:solidFill>
            <a:bevel/>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7114" name="圆角矩形 9"/>
          <p:cNvSpPr>
            <a:spLocks noChangeArrowheads="1"/>
          </p:cNvSpPr>
          <p:nvPr/>
        </p:nvSpPr>
        <p:spPr bwMode="auto">
          <a:xfrm>
            <a:off x="3684588" y="2127250"/>
            <a:ext cx="7797800" cy="857250"/>
          </a:xfrm>
          <a:prstGeom prst="roundRect">
            <a:avLst>
              <a:gd name="adj" fmla="val 16667"/>
            </a:avLst>
          </a:prstGeom>
          <a:noFill/>
          <a:ln w="60325">
            <a:solidFill>
              <a:srgbClr val="000099"/>
            </a:solidFill>
            <a:bevel/>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nvGrpSpPr>
          <p:cNvPr id="47115" name="Group 5"/>
          <p:cNvGrpSpPr/>
          <p:nvPr/>
        </p:nvGrpSpPr>
        <p:grpSpPr bwMode="auto">
          <a:xfrm>
            <a:off x="2836863" y="1874838"/>
            <a:ext cx="1238250" cy="1236662"/>
            <a:chOff x="0" y="0"/>
            <a:chExt cx="827" cy="826"/>
          </a:xfrm>
        </p:grpSpPr>
        <p:sp>
          <p:nvSpPr>
            <p:cNvPr id="47116" name="Oval 6"/>
            <p:cNvSpPr>
              <a:spLocks noChangeArrowheads="1"/>
            </p:cNvSpPr>
            <p:nvPr/>
          </p:nvSpPr>
          <p:spPr bwMode="auto">
            <a:xfrm>
              <a:off x="0" y="0"/>
              <a:ext cx="827" cy="826"/>
            </a:xfrm>
            <a:prstGeom prst="ellipse">
              <a:avLst/>
            </a:prstGeom>
            <a:solidFill>
              <a:srgbClr val="F8F8F8"/>
            </a:solidFill>
            <a:ln w="38100">
              <a:solidFill>
                <a:srgbClr val="000099"/>
              </a:solidFill>
              <a:bevel/>
            </a:ln>
          </p:spPr>
          <p:txBody>
            <a:bodyPr wrap="none" anchor="ctr"/>
            <a:lstStyle/>
            <a:p>
              <a:endParaRPr lang="zh-CN" altLang="zh-CN">
                <a:solidFill>
                  <a:srgbClr val="000000"/>
                </a:solidFill>
                <a:latin typeface="Calibri" panose="020F0502020204030204" pitchFamily="34" charset="0"/>
                <a:sym typeface="Arial" panose="020B0604020202020204" pitchFamily="34" charset="0"/>
              </a:endParaRPr>
            </a:p>
          </p:txBody>
        </p:sp>
        <p:sp>
          <p:nvSpPr>
            <p:cNvPr id="47117" name="Oval 7"/>
            <p:cNvSpPr>
              <a:spLocks noChangeArrowheads="1"/>
            </p:cNvSpPr>
            <p:nvPr/>
          </p:nvSpPr>
          <p:spPr bwMode="auto">
            <a:xfrm>
              <a:off x="34" y="34"/>
              <a:ext cx="758" cy="758"/>
            </a:xfrm>
            <a:prstGeom prst="ellipse">
              <a:avLst/>
            </a:prstGeom>
            <a:noFill/>
            <a:ln w="38100">
              <a:solidFill>
                <a:srgbClr val="000099"/>
              </a:solidFill>
              <a:bevel/>
            </a:ln>
            <a:extLst>
              <a:ext uri="{909E8E84-426E-40DD-AFC4-6F175D3DCCD1}">
                <a14:hiddenFill xmlns:a14="http://schemas.microsoft.com/office/drawing/2010/main">
                  <a:solidFill>
                    <a:srgbClr val="FFFFFF"/>
                  </a:solidFill>
                </a14:hiddenFill>
              </a:ext>
            </a:extLst>
          </p:spPr>
          <p:txBody>
            <a:bodyPr wrap="none" anchor="ctr"/>
            <a:lstStyle/>
            <a:p>
              <a:endParaRPr lang="zh-CN" altLang="zh-CN">
                <a:solidFill>
                  <a:srgbClr val="000000"/>
                </a:solidFill>
                <a:latin typeface="Calibri" panose="020F0502020204030204" pitchFamily="34" charset="0"/>
                <a:sym typeface="Arial" panose="020B0604020202020204" pitchFamily="34" charset="0"/>
              </a:endParaRPr>
            </a:p>
          </p:txBody>
        </p:sp>
        <p:sp>
          <p:nvSpPr>
            <p:cNvPr id="47118" name="Oval 8"/>
            <p:cNvSpPr>
              <a:spLocks noChangeArrowheads="1"/>
            </p:cNvSpPr>
            <p:nvPr/>
          </p:nvSpPr>
          <p:spPr bwMode="auto">
            <a:xfrm>
              <a:off x="68" y="70"/>
              <a:ext cx="690" cy="690"/>
            </a:xfrm>
            <a:prstGeom prst="ellipse">
              <a:avLst/>
            </a:prstGeom>
            <a:noFill/>
            <a:ln w="38100">
              <a:solidFill>
                <a:srgbClr val="000099"/>
              </a:solidFill>
              <a:bevel/>
            </a:ln>
            <a:extLst>
              <a:ext uri="{909E8E84-426E-40DD-AFC4-6F175D3DCCD1}">
                <a14:hiddenFill xmlns:a14="http://schemas.microsoft.com/office/drawing/2010/main">
                  <a:solidFill>
                    <a:srgbClr val="FFFFFF"/>
                  </a:solidFill>
                </a14:hiddenFill>
              </a:ext>
            </a:extLst>
          </p:spPr>
          <p:txBody>
            <a:bodyPr wrap="none" anchor="ctr"/>
            <a:lstStyle/>
            <a:p>
              <a:endParaRPr lang="zh-CN" altLang="zh-CN">
                <a:solidFill>
                  <a:srgbClr val="000000"/>
                </a:solidFill>
                <a:latin typeface="Calibri" panose="020F0502020204030204" pitchFamily="34" charset="0"/>
                <a:sym typeface="Arial" panose="020B0604020202020204" pitchFamily="34" charset="0"/>
              </a:endParaRPr>
            </a:p>
          </p:txBody>
        </p:sp>
      </p:grpSp>
      <p:grpSp>
        <p:nvGrpSpPr>
          <p:cNvPr id="47119" name="Group 12"/>
          <p:cNvGrpSpPr/>
          <p:nvPr/>
        </p:nvGrpSpPr>
        <p:grpSpPr bwMode="auto">
          <a:xfrm>
            <a:off x="10183813" y="3228975"/>
            <a:ext cx="1238250" cy="1236663"/>
            <a:chOff x="0" y="0"/>
            <a:chExt cx="827" cy="826"/>
          </a:xfrm>
        </p:grpSpPr>
        <p:sp>
          <p:nvSpPr>
            <p:cNvPr id="47120" name="Oval 13"/>
            <p:cNvSpPr>
              <a:spLocks noChangeArrowheads="1"/>
            </p:cNvSpPr>
            <p:nvPr/>
          </p:nvSpPr>
          <p:spPr bwMode="auto">
            <a:xfrm>
              <a:off x="0" y="0"/>
              <a:ext cx="827" cy="826"/>
            </a:xfrm>
            <a:prstGeom prst="ellipse">
              <a:avLst/>
            </a:prstGeom>
            <a:solidFill>
              <a:srgbClr val="F8F8F8"/>
            </a:solidFill>
            <a:ln w="38100">
              <a:solidFill>
                <a:srgbClr val="3333FF"/>
              </a:solidFill>
              <a:bevel/>
            </a:ln>
          </p:spPr>
          <p:txBody>
            <a:bodyPr wrap="none" anchor="ctr"/>
            <a:lstStyle/>
            <a:p>
              <a:endParaRPr lang="zh-CN" altLang="zh-CN">
                <a:solidFill>
                  <a:srgbClr val="000000"/>
                </a:solidFill>
                <a:latin typeface="Calibri" panose="020F0502020204030204" pitchFamily="34" charset="0"/>
                <a:sym typeface="Arial" panose="020B0604020202020204" pitchFamily="34" charset="0"/>
              </a:endParaRPr>
            </a:p>
          </p:txBody>
        </p:sp>
        <p:sp>
          <p:nvSpPr>
            <p:cNvPr id="47121" name="Oval 14"/>
            <p:cNvSpPr>
              <a:spLocks noChangeArrowheads="1"/>
            </p:cNvSpPr>
            <p:nvPr/>
          </p:nvSpPr>
          <p:spPr bwMode="auto">
            <a:xfrm>
              <a:off x="34" y="34"/>
              <a:ext cx="758" cy="758"/>
            </a:xfrm>
            <a:prstGeom prst="ellipse">
              <a:avLst/>
            </a:prstGeom>
            <a:noFill/>
            <a:ln w="38100">
              <a:solidFill>
                <a:srgbClr val="3333FF"/>
              </a:solidFill>
              <a:bevel/>
            </a:ln>
            <a:extLst>
              <a:ext uri="{909E8E84-426E-40DD-AFC4-6F175D3DCCD1}">
                <a14:hiddenFill xmlns:a14="http://schemas.microsoft.com/office/drawing/2010/main">
                  <a:solidFill>
                    <a:srgbClr val="FFFFFF"/>
                  </a:solidFill>
                </a14:hiddenFill>
              </a:ext>
            </a:extLst>
          </p:spPr>
          <p:txBody>
            <a:bodyPr wrap="none" anchor="ctr"/>
            <a:lstStyle/>
            <a:p>
              <a:endParaRPr lang="zh-CN" altLang="zh-CN">
                <a:solidFill>
                  <a:srgbClr val="000000"/>
                </a:solidFill>
                <a:latin typeface="Calibri" panose="020F0502020204030204" pitchFamily="34" charset="0"/>
                <a:sym typeface="Arial" panose="020B0604020202020204" pitchFamily="34" charset="0"/>
              </a:endParaRPr>
            </a:p>
          </p:txBody>
        </p:sp>
        <p:sp>
          <p:nvSpPr>
            <p:cNvPr id="47122" name="Oval 15"/>
            <p:cNvSpPr>
              <a:spLocks noChangeArrowheads="1"/>
            </p:cNvSpPr>
            <p:nvPr/>
          </p:nvSpPr>
          <p:spPr bwMode="auto">
            <a:xfrm>
              <a:off x="68" y="70"/>
              <a:ext cx="690" cy="690"/>
            </a:xfrm>
            <a:prstGeom prst="ellipse">
              <a:avLst/>
            </a:prstGeom>
            <a:noFill/>
            <a:ln w="38100">
              <a:solidFill>
                <a:srgbClr val="3333FF"/>
              </a:solidFill>
              <a:bevel/>
            </a:ln>
            <a:extLst>
              <a:ext uri="{909E8E84-426E-40DD-AFC4-6F175D3DCCD1}">
                <a14:hiddenFill xmlns:a14="http://schemas.microsoft.com/office/drawing/2010/main">
                  <a:solidFill>
                    <a:srgbClr val="FFFFFF"/>
                  </a:solidFill>
                </a14:hiddenFill>
              </a:ext>
            </a:extLst>
          </p:spPr>
          <p:txBody>
            <a:bodyPr wrap="none" anchor="ctr"/>
            <a:lstStyle/>
            <a:p>
              <a:endParaRPr lang="zh-CN" altLang="zh-CN">
                <a:solidFill>
                  <a:srgbClr val="000000"/>
                </a:solidFill>
                <a:latin typeface="Calibri" panose="020F0502020204030204" pitchFamily="34" charset="0"/>
                <a:sym typeface="Arial" panose="020B0604020202020204" pitchFamily="34" charset="0"/>
              </a:endParaRPr>
            </a:p>
          </p:txBody>
        </p:sp>
      </p:grpSp>
      <p:grpSp>
        <p:nvGrpSpPr>
          <p:cNvPr id="47123" name="Group 19"/>
          <p:cNvGrpSpPr/>
          <p:nvPr/>
        </p:nvGrpSpPr>
        <p:grpSpPr bwMode="auto">
          <a:xfrm>
            <a:off x="2827338" y="4606925"/>
            <a:ext cx="1238250" cy="1236663"/>
            <a:chOff x="0" y="0"/>
            <a:chExt cx="827" cy="826"/>
          </a:xfrm>
        </p:grpSpPr>
        <p:sp>
          <p:nvSpPr>
            <p:cNvPr id="47124" name="Oval 20"/>
            <p:cNvSpPr>
              <a:spLocks noChangeArrowheads="1"/>
            </p:cNvSpPr>
            <p:nvPr/>
          </p:nvSpPr>
          <p:spPr bwMode="auto">
            <a:xfrm>
              <a:off x="0" y="0"/>
              <a:ext cx="827" cy="826"/>
            </a:xfrm>
            <a:prstGeom prst="ellipse">
              <a:avLst/>
            </a:prstGeom>
            <a:solidFill>
              <a:srgbClr val="F8F8F8"/>
            </a:solidFill>
            <a:ln w="38100">
              <a:solidFill>
                <a:srgbClr val="0099FF"/>
              </a:solidFill>
              <a:bevel/>
            </a:ln>
          </p:spPr>
          <p:txBody>
            <a:bodyPr wrap="none" anchor="ctr"/>
            <a:lstStyle/>
            <a:p>
              <a:endParaRPr lang="zh-CN" altLang="zh-CN">
                <a:solidFill>
                  <a:srgbClr val="000000"/>
                </a:solidFill>
                <a:latin typeface="Calibri" panose="020F0502020204030204" pitchFamily="34" charset="0"/>
                <a:sym typeface="Arial" panose="020B0604020202020204" pitchFamily="34" charset="0"/>
              </a:endParaRPr>
            </a:p>
          </p:txBody>
        </p:sp>
        <p:sp>
          <p:nvSpPr>
            <p:cNvPr id="47125" name="Oval 21"/>
            <p:cNvSpPr>
              <a:spLocks noChangeArrowheads="1"/>
            </p:cNvSpPr>
            <p:nvPr/>
          </p:nvSpPr>
          <p:spPr bwMode="auto">
            <a:xfrm>
              <a:off x="34" y="34"/>
              <a:ext cx="758" cy="758"/>
            </a:xfrm>
            <a:prstGeom prst="ellipse">
              <a:avLst/>
            </a:prstGeom>
            <a:noFill/>
            <a:ln w="38100">
              <a:solidFill>
                <a:srgbClr val="0099FF"/>
              </a:solidFill>
              <a:bevel/>
            </a:ln>
            <a:extLst>
              <a:ext uri="{909E8E84-426E-40DD-AFC4-6F175D3DCCD1}">
                <a14:hiddenFill xmlns:a14="http://schemas.microsoft.com/office/drawing/2010/main">
                  <a:solidFill>
                    <a:srgbClr val="FFFFFF"/>
                  </a:solidFill>
                </a14:hiddenFill>
              </a:ext>
            </a:extLst>
          </p:spPr>
          <p:txBody>
            <a:bodyPr wrap="none" anchor="ctr"/>
            <a:lstStyle/>
            <a:p>
              <a:endParaRPr lang="zh-CN" altLang="zh-CN">
                <a:solidFill>
                  <a:srgbClr val="000000"/>
                </a:solidFill>
                <a:latin typeface="Calibri" panose="020F0502020204030204" pitchFamily="34" charset="0"/>
                <a:sym typeface="Arial" panose="020B0604020202020204" pitchFamily="34" charset="0"/>
              </a:endParaRPr>
            </a:p>
          </p:txBody>
        </p:sp>
        <p:sp>
          <p:nvSpPr>
            <p:cNvPr id="47126" name="Oval 22"/>
            <p:cNvSpPr>
              <a:spLocks noChangeArrowheads="1"/>
            </p:cNvSpPr>
            <p:nvPr/>
          </p:nvSpPr>
          <p:spPr bwMode="auto">
            <a:xfrm>
              <a:off x="68" y="70"/>
              <a:ext cx="690" cy="690"/>
            </a:xfrm>
            <a:prstGeom prst="ellipse">
              <a:avLst/>
            </a:prstGeom>
            <a:noFill/>
            <a:ln w="38100">
              <a:solidFill>
                <a:srgbClr val="0099FF"/>
              </a:solidFill>
              <a:bevel/>
            </a:ln>
            <a:extLst>
              <a:ext uri="{909E8E84-426E-40DD-AFC4-6F175D3DCCD1}">
                <a14:hiddenFill xmlns:a14="http://schemas.microsoft.com/office/drawing/2010/main">
                  <a:solidFill>
                    <a:srgbClr val="FFFFFF"/>
                  </a:solidFill>
                </a14:hiddenFill>
              </a:ext>
            </a:extLst>
          </p:spPr>
          <p:txBody>
            <a:bodyPr wrap="none" anchor="ctr"/>
            <a:lstStyle/>
            <a:p>
              <a:endParaRPr lang="zh-CN" altLang="zh-CN">
                <a:solidFill>
                  <a:srgbClr val="000000"/>
                </a:solidFill>
                <a:latin typeface="Calibri" panose="020F0502020204030204" pitchFamily="34" charset="0"/>
                <a:sym typeface="Arial" panose="020B0604020202020204" pitchFamily="34" charset="0"/>
              </a:endParaRPr>
            </a:p>
          </p:txBody>
        </p:sp>
      </p:grpSp>
      <p:sp>
        <p:nvSpPr>
          <p:cNvPr id="47127" name="TextBox 69"/>
          <p:cNvSpPr>
            <a:spLocks noChangeArrowheads="1"/>
          </p:cNvSpPr>
          <p:nvPr/>
        </p:nvSpPr>
        <p:spPr bwMode="auto">
          <a:xfrm>
            <a:off x="2849563" y="2293938"/>
            <a:ext cx="12144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b="1">
                <a:solidFill>
                  <a:srgbClr val="000099"/>
                </a:solidFill>
                <a:latin typeface="微软雅黑" panose="020B0503020204020204" pitchFamily="34" charset="-122"/>
                <a:ea typeface="微软雅黑" panose="020B0503020204020204" pitchFamily="34" charset="-122"/>
                <a:sym typeface="微软雅黑" panose="020B0503020204020204" pitchFamily="34" charset="-122"/>
              </a:rPr>
              <a:t>其一</a:t>
            </a:r>
            <a:endParaRPr lang="zh-CN" altLang="en-US"/>
          </a:p>
        </p:txBody>
      </p:sp>
      <p:sp>
        <p:nvSpPr>
          <p:cNvPr id="47128" name="TextBox 70"/>
          <p:cNvSpPr>
            <a:spLocks noChangeArrowheads="1"/>
          </p:cNvSpPr>
          <p:nvPr/>
        </p:nvSpPr>
        <p:spPr bwMode="auto">
          <a:xfrm>
            <a:off x="10417175" y="3683000"/>
            <a:ext cx="10001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rgbClr val="3333FF"/>
                </a:solidFill>
                <a:latin typeface="微软雅黑" panose="020B0503020204020204" pitchFamily="34" charset="-122"/>
                <a:ea typeface="微软雅黑" panose="020B0503020204020204" pitchFamily="34" charset="-122"/>
                <a:sym typeface="微软雅黑" panose="020B0503020204020204" pitchFamily="34" charset="-122"/>
              </a:rPr>
              <a:t>其二</a:t>
            </a:r>
            <a:endParaRPr lang="zh-CN" altLang="en-US"/>
          </a:p>
        </p:txBody>
      </p:sp>
      <p:sp>
        <p:nvSpPr>
          <p:cNvPr id="47129" name="TextBox 71"/>
          <p:cNvSpPr>
            <a:spLocks noChangeArrowheads="1"/>
          </p:cNvSpPr>
          <p:nvPr/>
        </p:nvSpPr>
        <p:spPr bwMode="auto">
          <a:xfrm>
            <a:off x="3082925" y="5053013"/>
            <a:ext cx="11430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rgbClr val="0099FF"/>
                </a:solidFill>
                <a:latin typeface="微软雅黑" panose="020B0503020204020204" pitchFamily="34" charset="-122"/>
                <a:ea typeface="微软雅黑" panose="020B0503020204020204" pitchFamily="34" charset="-122"/>
                <a:sym typeface="微软雅黑" panose="020B0503020204020204" pitchFamily="34" charset="-122"/>
              </a:rPr>
              <a:t>其三</a:t>
            </a:r>
            <a:endParaRPr lang="zh-CN" altLang="en-US"/>
          </a:p>
        </p:txBody>
      </p:sp>
      <p:sp>
        <p:nvSpPr>
          <p:cNvPr id="47130" name="TextBox 73"/>
          <p:cNvSpPr>
            <a:spLocks noChangeArrowheads="1"/>
          </p:cNvSpPr>
          <p:nvPr/>
        </p:nvSpPr>
        <p:spPr bwMode="auto">
          <a:xfrm>
            <a:off x="4194175" y="2298700"/>
            <a:ext cx="71485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85750" indent="-285750">
              <a:buFont typeface="Wingdings" panose="05000000000000000000" pitchFamily="2" charset="2"/>
              <a:buChar char="l"/>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高手好找工作，好工作才能有好收成。有了财务自由，我们就可以做自己想做的事儿，过自己想过的人生。</a:t>
            </a:r>
            <a:endParaRPr lang="zh-CN" altLang="en-US" sz="1400">
              <a:solidFill>
                <a:srgbClr val="0C0C0C"/>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7131" name="TextBox 74"/>
          <p:cNvSpPr>
            <a:spLocks noChangeArrowheads="1"/>
          </p:cNvSpPr>
          <p:nvPr/>
        </p:nvSpPr>
        <p:spPr bwMode="auto">
          <a:xfrm>
            <a:off x="2959100" y="3524250"/>
            <a:ext cx="7170738" cy="984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85750" indent="-285750">
              <a:buFont typeface="Wingdings" panose="05000000000000000000" pitchFamily="2" charset="2"/>
              <a:buChar char="l"/>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高手工作轻松。高手四两拨千斤，对待工作似游戏，似庖丁解牛，另外可再培养一些弟子、助手为自己做一些事务性的、营养低的、重复性劳动，自己则飘飘欲仙，做做顾问与指导。</a:t>
            </a:r>
            <a:endPar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endParaRPr lang="zh-CN" altLang="en-US" sz="1600">
              <a:solidFill>
                <a:srgbClr val="0C0C0C"/>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7132" name="TextBox 75"/>
          <p:cNvSpPr>
            <a:spLocks noChangeArrowheads="1"/>
          </p:cNvSpPr>
          <p:nvPr/>
        </p:nvSpPr>
        <p:spPr bwMode="auto">
          <a:xfrm>
            <a:off x="4056063" y="4826000"/>
            <a:ext cx="741680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85750" indent="-285750">
              <a:buFont typeface="Wingdings" panose="05000000000000000000" pitchFamily="2" charset="2"/>
              <a:buChar char="l"/>
            </a:pPr>
            <a:r>
              <a:rPr lang="zh-CN" altLang="en-US" sz="1400">
                <a:latin typeface="微软雅黑" panose="020B0503020204020204" pitchFamily="34" charset="-122"/>
                <a:ea typeface="微软雅黑" panose="020B0503020204020204" pitchFamily="34" charset="-122"/>
                <a:sym typeface="微软雅黑" panose="020B0503020204020204" pitchFamily="34" charset="-122"/>
              </a:rPr>
              <a:t>如果你不是高帅富，也不是白富美，那你更应该成为高手了。到什么年龄做什么事情，如果你年纪一大把，还不能炼成职场高手，还在劳心费神地操持许多琐碎杂务，那你如何跟粉嫩卖萌的学弟学妹们竞争？也就是说，如果你不能成为高手，就有可能随时被淘汰。</a:t>
            </a:r>
            <a:endParaRPr lang="zh-CN" altLang="en-US" sz="140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7114"/>
                                        </p:tgtEl>
                                        <p:attrNameLst>
                                          <p:attrName>style.visibility</p:attrName>
                                        </p:attrNameLst>
                                      </p:cBhvr>
                                      <p:to>
                                        <p:strVal val="visible"/>
                                      </p:to>
                                    </p:set>
                                    <p:anim calcmode="lin" valueType="num">
                                      <p:cBhvr>
                                        <p:cTn id="7" dur="500" fill="hold"/>
                                        <p:tgtEl>
                                          <p:spTgt spid="47114"/>
                                        </p:tgtEl>
                                        <p:attrNameLst>
                                          <p:attrName>ppt_x</p:attrName>
                                        </p:attrNameLst>
                                      </p:cBhvr>
                                      <p:tavLst>
                                        <p:tav tm="0">
                                          <p:val>
                                            <p:strVal val="0-#ppt_w/2"/>
                                          </p:val>
                                        </p:tav>
                                        <p:tav tm="100000">
                                          <p:val>
                                            <p:strVal val="#ppt_x"/>
                                          </p:val>
                                        </p:tav>
                                      </p:tavLst>
                                    </p:anim>
                                    <p:anim calcmode="lin" valueType="num">
                                      <p:cBhvr>
                                        <p:cTn id="8" dur="500" fill="hold"/>
                                        <p:tgtEl>
                                          <p:spTgt spid="47114"/>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47115"/>
                                        </p:tgtEl>
                                        <p:attrNameLst>
                                          <p:attrName>style.visibility</p:attrName>
                                        </p:attrNameLst>
                                      </p:cBhvr>
                                      <p:to>
                                        <p:strVal val="visible"/>
                                      </p:to>
                                    </p:set>
                                    <p:anim calcmode="lin" valueType="num">
                                      <p:cBhvr>
                                        <p:cTn id="11" dur="500" fill="hold"/>
                                        <p:tgtEl>
                                          <p:spTgt spid="47115"/>
                                        </p:tgtEl>
                                        <p:attrNameLst>
                                          <p:attrName>ppt_x</p:attrName>
                                        </p:attrNameLst>
                                      </p:cBhvr>
                                      <p:tavLst>
                                        <p:tav tm="0">
                                          <p:val>
                                            <p:strVal val="0-#ppt_w/2"/>
                                          </p:val>
                                        </p:tav>
                                        <p:tav tm="100000">
                                          <p:val>
                                            <p:strVal val="#ppt_x"/>
                                          </p:val>
                                        </p:tav>
                                      </p:tavLst>
                                    </p:anim>
                                    <p:anim calcmode="lin" valueType="num">
                                      <p:cBhvr>
                                        <p:cTn id="12" dur="500" fill="hold"/>
                                        <p:tgtEl>
                                          <p:spTgt spid="4711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47127"/>
                                        </p:tgtEl>
                                        <p:attrNameLst>
                                          <p:attrName>style.visibility</p:attrName>
                                        </p:attrNameLst>
                                      </p:cBhvr>
                                      <p:to>
                                        <p:strVal val="visible"/>
                                      </p:to>
                                    </p:set>
                                    <p:anim calcmode="lin" valueType="num">
                                      <p:cBhvr>
                                        <p:cTn id="15" dur="500" fill="hold"/>
                                        <p:tgtEl>
                                          <p:spTgt spid="47127"/>
                                        </p:tgtEl>
                                        <p:attrNameLst>
                                          <p:attrName>ppt_x</p:attrName>
                                        </p:attrNameLst>
                                      </p:cBhvr>
                                      <p:tavLst>
                                        <p:tav tm="0">
                                          <p:val>
                                            <p:strVal val="0-#ppt_w/2"/>
                                          </p:val>
                                        </p:tav>
                                        <p:tav tm="100000">
                                          <p:val>
                                            <p:strVal val="#ppt_x"/>
                                          </p:val>
                                        </p:tav>
                                      </p:tavLst>
                                    </p:anim>
                                    <p:anim calcmode="lin" valueType="num">
                                      <p:cBhvr>
                                        <p:cTn id="16" dur="500" fill="hold"/>
                                        <p:tgtEl>
                                          <p:spTgt spid="47127"/>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47130"/>
                                        </p:tgtEl>
                                        <p:attrNameLst>
                                          <p:attrName>style.visibility</p:attrName>
                                        </p:attrNameLst>
                                      </p:cBhvr>
                                      <p:to>
                                        <p:strVal val="visible"/>
                                      </p:to>
                                    </p:set>
                                    <p:anim calcmode="lin" valueType="num">
                                      <p:cBhvr>
                                        <p:cTn id="19" dur="500" fill="hold"/>
                                        <p:tgtEl>
                                          <p:spTgt spid="47130"/>
                                        </p:tgtEl>
                                        <p:attrNameLst>
                                          <p:attrName>ppt_x</p:attrName>
                                        </p:attrNameLst>
                                      </p:cBhvr>
                                      <p:tavLst>
                                        <p:tav tm="0">
                                          <p:val>
                                            <p:strVal val="0-#ppt_w/2"/>
                                          </p:val>
                                        </p:tav>
                                        <p:tav tm="100000">
                                          <p:val>
                                            <p:strVal val="#ppt_x"/>
                                          </p:val>
                                        </p:tav>
                                      </p:tavLst>
                                    </p:anim>
                                    <p:anim calcmode="lin" valueType="num">
                                      <p:cBhvr>
                                        <p:cTn id="20" dur="500" fill="hold"/>
                                        <p:tgtEl>
                                          <p:spTgt spid="47130"/>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2" presetClass="entr" presetSubtype="2" fill="hold" grpId="0" nodeType="afterEffect">
                                  <p:stCondLst>
                                    <p:cond delay="0"/>
                                  </p:stCondLst>
                                  <p:childTnLst>
                                    <p:set>
                                      <p:cBhvr>
                                        <p:cTn id="23" dur="1" fill="hold">
                                          <p:stCondLst>
                                            <p:cond delay="0"/>
                                          </p:stCondLst>
                                        </p:cTn>
                                        <p:tgtEl>
                                          <p:spTgt spid="47113"/>
                                        </p:tgtEl>
                                        <p:attrNameLst>
                                          <p:attrName>style.visibility</p:attrName>
                                        </p:attrNameLst>
                                      </p:cBhvr>
                                      <p:to>
                                        <p:strVal val="visible"/>
                                      </p:to>
                                    </p:set>
                                    <p:anim calcmode="lin" valueType="num">
                                      <p:cBhvr>
                                        <p:cTn id="24" dur="500" fill="hold"/>
                                        <p:tgtEl>
                                          <p:spTgt spid="47113"/>
                                        </p:tgtEl>
                                        <p:attrNameLst>
                                          <p:attrName>ppt_x</p:attrName>
                                        </p:attrNameLst>
                                      </p:cBhvr>
                                      <p:tavLst>
                                        <p:tav tm="0">
                                          <p:val>
                                            <p:strVal val="1+#ppt_w/2"/>
                                          </p:val>
                                        </p:tav>
                                        <p:tav tm="100000">
                                          <p:val>
                                            <p:strVal val="#ppt_x"/>
                                          </p:val>
                                        </p:tav>
                                      </p:tavLst>
                                    </p:anim>
                                    <p:anim calcmode="lin" valueType="num">
                                      <p:cBhvr>
                                        <p:cTn id="25" dur="500" fill="hold"/>
                                        <p:tgtEl>
                                          <p:spTgt spid="47113"/>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0"/>
                                  </p:stCondLst>
                                  <p:childTnLst>
                                    <p:set>
                                      <p:cBhvr>
                                        <p:cTn id="27" dur="1" fill="hold">
                                          <p:stCondLst>
                                            <p:cond delay="0"/>
                                          </p:stCondLst>
                                        </p:cTn>
                                        <p:tgtEl>
                                          <p:spTgt spid="47119"/>
                                        </p:tgtEl>
                                        <p:attrNameLst>
                                          <p:attrName>style.visibility</p:attrName>
                                        </p:attrNameLst>
                                      </p:cBhvr>
                                      <p:to>
                                        <p:strVal val="visible"/>
                                      </p:to>
                                    </p:set>
                                    <p:anim calcmode="lin" valueType="num">
                                      <p:cBhvr>
                                        <p:cTn id="28" dur="500" fill="hold"/>
                                        <p:tgtEl>
                                          <p:spTgt spid="47119"/>
                                        </p:tgtEl>
                                        <p:attrNameLst>
                                          <p:attrName>ppt_x</p:attrName>
                                        </p:attrNameLst>
                                      </p:cBhvr>
                                      <p:tavLst>
                                        <p:tav tm="0">
                                          <p:val>
                                            <p:strVal val="1+#ppt_w/2"/>
                                          </p:val>
                                        </p:tav>
                                        <p:tav tm="100000">
                                          <p:val>
                                            <p:strVal val="#ppt_x"/>
                                          </p:val>
                                        </p:tav>
                                      </p:tavLst>
                                    </p:anim>
                                    <p:anim calcmode="lin" valueType="num">
                                      <p:cBhvr>
                                        <p:cTn id="29" dur="500" fill="hold"/>
                                        <p:tgtEl>
                                          <p:spTgt spid="47119"/>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0"/>
                                  </p:stCondLst>
                                  <p:childTnLst>
                                    <p:set>
                                      <p:cBhvr>
                                        <p:cTn id="31" dur="1" fill="hold">
                                          <p:stCondLst>
                                            <p:cond delay="0"/>
                                          </p:stCondLst>
                                        </p:cTn>
                                        <p:tgtEl>
                                          <p:spTgt spid="47128"/>
                                        </p:tgtEl>
                                        <p:attrNameLst>
                                          <p:attrName>style.visibility</p:attrName>
                                        </p:attrNameLst>
                                      </p:cBhvr>
                                      <p:to>
                                        <p:strVal val="visible"/>
                                      </p:to>
                                    </p:set>
                                    <p:anim calcmode="lin" valueType="num">
                                      <p:cBhvr>
                                        <p:cTn id="32" dur="500" fill="hold"/>
                                        <p:tgtEl>
                                          <p:spTgt spid="47128"/>
                                        </p:tgtEl>
                                        <p:attrNameLst>
                                          <p:attrName>ppt_x</p:attrName>
                                        </p:attrNameLst>
                                      </p:cBhvr>
                                      <p:tavLst>
                                        <p:tav tm="0">
                                          <p:val>
                                            <p:strVal val="1+#ppt_w/2"/>
                                          </p:val>
                                        </p:tav>
                                        <p:tav tm="100000">
                                          <p:val>
                                            <p:strVal val="#ppt_x"/>
                                          </p:val>
                                        </p:tav>
                                      </p:tavLst>
                                    </p:anim>
                                    <p:anim calcmode="lin" valueType="num">
                                      <p:cBhvr>
                                        <p:cTn id="33" dur="500" fill="hold"/>
                                        <p:tgtEl>
                                          <p:spTgt spid="47128"/>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0"/>
                                  </p:stCondLst>
                                  <p:childTnLst>
                                    <p:set>
                                      <p:cBhvr>
                                        <p:cTn id="35" dur="1" fill="hold">
                                          <p:stCondLst>
                                            <p:cond delay="0"/>
                                          </p:stCondLst>
                                        </p:cTn>
                                        <p:tgtEl>
                                          <p:spTgt spid="47131"/>
                                        </p:tgtEl>
                                        <p:attrNameLst>
                                          <p:attrName>style.visibility</p:attrName>
                                        </p:attrNameLst>
                                      </p:cBhvr>
                                      <p:to>
                                        <p:strVal val="visible"/>
                                      </p:to>
                                    </p:set>
                                    <p:anim calcmode="lin" valueType="num">
                                      <p:cBhvr>
                                        <p:cTn id="36" dur="500" fill="hold"/>
                                        <p:tgtEl>
                                          <p:spTgt spid="47131"/>
                                        </p:tgtEl>
                                        <p:attrNameLst>
                                          <p:attrName>ppt_x</p:attrName>
                                        </p:attrNameLst>
                                      </p:cBhvr>
                                      <p:tavLst>
                                        <p:tav tm="0">
                                          <p:val>
                                            <p:strVal val="1+#ppt_w/2"/>
                                          </p:val>
                                        </p:tav>
                                        <p:tav tm="100000">
                                          <p:val>
                                            <p:strVal val="#ppt_x"/>
                                          </p:val>
                                        </p:tav>
                                      </p:tavLst>
                                    </p:anim>
                                    <p:anim calcmode="lin" valueType="num">
                                      <p:cBhvr>
                                        <p:cTn id="37" dur="500" fill="hold"/>
                                        <p:tgtEl>
                                          <p:spTgt spid="47131"/>
                                        </p:tgtEl>
                                        <p:attrNameLst>
                                          <p:attrName>ppt_y</p:attrName>
                                        </p:attrNameLst>
                                      </p:cBhvr>
                                      <p:tavLst>
                                        <p:tav tm="0">
                                          <p:val>
                                            <p:strVal val="#ppt_y"/>
                                          </p:val>
                                        </p:tav>
                                        <p:tav tm="100000">
                                          <p:val>
                                            <p:strVal val="#ppt_y"/>
                                          </p:val>
                                        </p:tav>
                                      </p:tavLst>
                                    </p:anim>
                                  </p:childTnLst>
                                </p:cTn>
                              </p:par>
                            </p:childTnLst>
                          </p:cTn>
                        </p:par>
                        <p:par>
                          <p:cTn id="38" fill="hold">
                            <p:stCondLst>
                              <p:cond delay="1000"/>
                            </p:stCondLst>
                            <p:childTnLst>
                              <p:par>
                                <p:cTn id="39" presetID="2" presetClass="entr" presetSubtype="8" fill="hold" grpId="0" nodeType="afterEffect">
                                  <p:stCondLst>
                                    <p:cond delay="0"/>
                                  </p:stCondLst>
                                  <p:childTnLst>
                                    <p:set>
                                      <p:cBhvr>
                                        <p:cTn id="40" dur="1" fill="hold">
                                          <p:stCondLst>
                                            <p:cond delay="0"/>
                                          </p:stCondLst>
                                        </p:cTn>
                                        <p:tgtEl>
                                          <p:spTgt spid="47112"/>
                                        </p:tgtEl>
                                        <p:attrNameLst>
                                          <p:attrName>style.visibility</p:attrName>
                                        </p:attrNameLst>
                                      </p:cBhvr>
                                      <p:to>
                                        <p:strVal val="visible"/>
                                      </p:to>
                                    </p:set>
                                    <p:anim calcmode="lin" valueType="num">
                                      <p:cBhvr>
                                        <p:cTn id="41" dur="500" fill="hold"/>
                                        <p:tgtEl>
                                          <p:spTgt spid="47112"/>
                                        </p:tgtEl>
                                        <p:attrNameLst>
                                          <p:attrName>ppt_x</p:attrName>
                                        </p:attrNameLst>
                                      </p:cBhvr>
                                      <p:tavLst>
                                        <p:tav tm="0">
                                          <p:val>
                                            <p:strVal val="0-#ppt_w/2"/>
                                          </p:val>
                                        </p:tav>
                                        <p:tav tm="100000">
                                          <p:val>
                                            <p:strVal val="#ppt_x"/>
                                          </p:val>
                                        </p:tav>
                                      </p:tavLst>
                                    </p:anim>
                                    <p:anim calcmode="lin" valueType="num">
                                      <p:cBhvr>
                                        <p:cTn id="42" dur="500" fill="hold"/>
                                        <p:tgtEl>
                                          <p:spTgt spid="47112"/>
                                        </p:tgtEl>
                                        <p:attrNameLst>
                                          <p:attrName>ppt_y</p:attrName>
                                        </p:attrNameLst>
                                      </p:cBhvr>
                                      <p:tavLst>
                                        <p:tav tm="0">
                                          <p:val>
                                            <p:strVal val="#ppt_y"/>
                                          </p:val>
                                        </p:tav>
                                        <p:tav tm="100000">
                                          <p:val>
                                            <p:strVal val="#ppt_y"/>
                                          </p:val>
                                        </p:tav>
                                      </p:tavLst>
                                    </p:anim>
                                  </p:childTnLst>
                                </p:cTn>
                              </p:par>
                              <p:par>
                                <p:cTn id="43" presetID="2" presetClass="entr" presetSubtype="8" fill="hold" nodeType="withEffect">
                                  <p:stCondLst>
                                    <p:cond delay="0"/>
                                  </p:stCondLst>
                                  <p:childTnLst>
                                    <p:set>
                                      <p:cBhvr>
                                        <p:cTn id="44" dur="1" fill="hold">
                                          <p:stCondLst>
                                            <p:cond delay="0"/>
                                          </p:stCondLst>
                                        </p:cTn>
                                        <p:tgtEl>
                                          <p:spTgt spid="47123"/>
                                        </p:tgtEl>
                                        <p:attrNameLst>
                                          <p:attrName>style.visibility</p:attrName>
                                        </p:attrNameLst>
                                      </p:cBhvr>
                                      <p:to>
                                        <p:strVal val="visible"/>
                                      </p:to>
                                    </p:set>
                                    <p:anim calcmode="lin" valueType="num">
                                      <p:cBhvr>
                                        <p:cTn id="45" dur="500" fill="hold"/>
                                        <p:tgtEl>
                                          <p:spTgt spid="47123"/>
                                        </p:tgtEl>
                                        <p:attrNameLst>
                                          <p:attrName>ppt_x</p:attrName>
                                        </p:attrNameLst>
                                      </p:cBhvr>
                                      <p:tavLst>
                                        <p:tav tm="0">
                                          <p:val>
                                            <p:strVal val="0-#ppt_w/2"/>
                                          </p:val>
                                        </p:tav>
                                        <p:tav tm="100000">
                                          <p:val>
                                            <p:strVal val="#ppt_x"/>
                                          </p:val>
                                        </p:tav>
                                      </p:tavLst>
                                    </p:anim>
                                    <p:anim calcmode="lin" valueType="num">
                                      <p:cBhvr>
                                        <p:cTn id="46" dur="500" fill="hold"/>
                                        <p:tgtEl>
                                          <p:spTgt spid="47123"/>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0"/>
                                  </p:stCondLst>
                                  <p:childTnLst>
                                    <p:set>
                                      <p:cBhvr>
                                        <p:cTn id="48" dur="1" fill="hold">
                                          <p:stCondLst>
                                            <p:cond delay="0"/>
                                          </p:stCondLst>
                                        </p:cTn>
                                        <p:tgtEl>
                                          <p:spTgt spid="47129"/>
                                        </p:tgtEl>
                                        <p:attrNameLst>
                                          <p:attrName>style.visibility</p:attrName>
                                        </p:attrNameLst>
                                      </p:cBhvr>
                                      <p:to>
                                        <p:strVal val="visible"/>
                                      </p:to>
                                    </p:set>
                                    <p:anim calcmode="lin" valueType="num">
                                      <p:cBhvr>
                                        <p:cTn id="49" dur="500" fill="hold"/>
                                        <p:tgtEl>
                                          <p:spTgt spid="47129"/>
                                        </p:tgtEl>
                                        <p:attrNameLst>
                                          <p:attrName>ppt_x</p:attrName>
                                        </p:attrNameLst>
                                      </p:cBhvr>
                                      <p:tavLst>
                                        <p:tav tm="0">
                                          <p:val>
                                            <p:strVal val="0-#ppt_w/2"/>
                                          </p:val>
                                        </p:tav>
                                        <p:tav tm="100000">
                                          <p:val>
                                            <p:strVal val="#ppt_x"/>
                                          </p:val>
                                        </p:tav>
                                      </p:tavLst>
                                    </p:anim>
                                    <p:anim calcmode="lin" valueType="num">
                                      <p:cBhvr>
                                        <p:cTn id="50" dur="500" fill="hold"/>
                                        <p:tgtEl>
                                          <p:spTgt spid="47129"/>
                                        </p:tgtEl>
                                        <p:attrNameLst>
                                          <p:attrName>ppt_y</p:attrName>
                                        </p:attrNameLst>
                                      </p:cBhvr>
                                      <p:tavLst>
                                        <p:tav tm="0">
                                          <p:val>
                                            <p:strVal val="#ppt_y"/>
                                          </p:val>
                                        </p:tav>
                                        <p:tav tm="100000">
                                          <p:val>
                                            <p:strVal val="#ppt_y"/>
                                          </p:val>
                                        </p:tav>
                                      </p:tavLst>
                                    </p:anim>
                                  </p:childTnLst>
                                </p:cTn>
                              </p:par>
                              <p:par>
                                <p:cTn id="51" presetID="2" presetClass="entr" presetSubtype="8" fill="hold" grpId="0" nodeType="withEffect">
                                  <p:stCondLst>
                                    <p:cond delay="0"/>
                                  </p:stCondLst>
                                  <p:childTnLst>
                                    <p:set>
                                      <p:cBhvr>
                                        <p:cTn id="52" dur="1" fill="hold">
                                          <p:stCondLst>
                                            <p:cond delay="0"/>
                                          </p:stCondLst>
                                        </p:cTn>
                                        <p:tgtEl>
                                          <p:spTgt spid="47132"/>
                                        </p:tgtEl>
                                        <p:attrNameLst>
                                          <p:attrName>style.visibility</p:attrName>
                                        </p:attrNameLst>
                                      </p:cBhvr>
                                      <p:to>
                                        <p:strVal val="visible"/>
                                      </p:to>
                                    </p:set>
                                    <p:anim calcmode="lin" valueType="num">
                                      <p:cBhvr>
                                        <p:cTn id="53" dur="500" fill="hold"/>
                                        <p:tgtEl>
                                          <p:spTgt spid="47132"/>
                                        </p:tgtEl>
                                        <p:attrNameLst>
                                          <p:attrName>ppt_x</p:attrName>
                                        </p:attrNameLst>
                                      </p:cBhvr>
                                      <p:tavLst>
                                        <p:tav tm="0">
                                          <p:val>
                                            <p:strVal val="0-#ppt_w/2"/>
                                          </p:val>
                                        </p:tav>
                                        <p:tav tm="100000">
                                          <p:val>
                                            <p:strVal val="#ppt_x"/>
                                          </p:val>
                                        </p:tav>
                                      </p:tavLst>
                                    </p:anim>
                                    <p:anim calcmode="lin" valueType="num">
                                      <p:cBhvr>
                                        <p:cTn id="54" dur="500" fill="hold"/>
                                        <p:tgtEl>
                                          <p:spTgt spid="471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12" grpId="0" bldLvl="0" animBg="1"/>
      <p:bldP spid="47113" grpId="0" bldLvl="0" animBg="1"/>
      <p:bldP spid="47114" grpId="0" bldLvl="0" animBg="1"/>
      <p:bldP spid="47127" grpId="0" bldLvl="0"/>
      <p:bldP spid="47128" grpId="0" bldLvl="0"/>
      <p:bldP spid="47129" grpId="0" bldLvl="0"/>
      <p:bldP spid="47130" grpId="0" bldLvl="0"/>
      <p:bldP spid="47131" grpId="0" bldLvl="0"/>
      <p:bldP spid="47132" grpId="0" bldLvl="0"/>
    </p:bldLst>
  </p:timing>
</p:sld>
</file>

<file path=ppt/slides/slide4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cstate="print"/>
          <a:srcRect/>
          <a:stretch>
            <a:fillRect/>
          </a:stretch>
        </a:blipFill>
        <a:effectLst/>
      </p:bgPr>
    </p:bg>
    <p:spTree>
      <p:nvGrpSpPr>
        <p:cNvPr id="1" name=""/>
        <p:cNvGrpSpPr/>
        <p:nvPr/>
      </p:nvGrpSpPr>
      <p:grpSpPr>
        <a:xfrm>
          <a:off x="0" y="0"/>
          <a:ext cx="0" cy="0"/>
          <a:chOff x="0" y="0"/>
          <a:chExt cx="0" cy="0"/>
        </a:xfrm>
      </p:grpSpPr>
      <p:sp>
        <p:nvSpPr>
          <p:cNvPr id="48130" name="矩形 3"/>
          <p:cNvSpPr>
            <a:spLocks noChangeArrowheads="1"/>
          </p:cNvSpPr>
          <p:nvPr/>
        </p:nvSpPr>
        <p:spPr bwMode="auto">
          <a:xfrm>
            <a:off x="9020175" y="692150"/>
            <a:ext cx="16891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a:solidFill>
                  <a:srgbClr val="E36C09"/>
                </a:solidFill>
                <a:latin typeface="微软雅黑" panose="020B0503020204020204" pitchFamily="34" charset="-122"/>
                <a:ea typeface="微软雅黑" panose="020B0503020204020204" pitchFamily="34" charset="-122"/>
                <a:sym typeface="微软雅黑" panose="020B0503020204020204" pitchFamily="34" charset="-122"/>
              </a:rPr>
              <a:t>HR</a:t>
            </a:r>
            <a:r>
              <a:rPr lang="zh-CN" altLang="en-US" b="1">
                <a:solidFill>
                  <a:srgbClr val="E36C09"/>
                </a:solidFill>
                <a:latin typeface="微软雅黑" panose="020B0503020204020204" pitchFamily="34" charset="-122"/>
                <a:ea typeface="微软雅黑" panose="020B0503020204020204" pitchFamily="34" charset="-122"/>
                <a:sym typeface="微软雅黑" panose="020B0503020204020204" pitchFamily="34" charset="-122"/>
              </a:rPr>
              <a:t>的七大通病</a:t>
            </a:r>
            <a:endParaRPr lang="zh-CN" altLang="en-US"/>
          </a:p>
        </p:txBody>
      </p:sp>
      <p:sp>
        <p:nvSpPr>
          <p:cNvPr id="48131" name="直接连接符 4"/>
          <p:cNvSpPr>
            <a:spLocks noChangeShapeType="1"/>
          </p:cNvSpPr>
          <p:nvPr/>
        </p:nvSpPr>
        <p:spPr bwMode="auto">
          <a:xfrm>
            <a:off x="8316913" y="692150"/>
            <a:ext cx="3095625" cy="1588"/>
          </a:xfrm>
          <a:prstGeom prst="line">
            <a:avLst/>
          </a:prstGeom>
          <a:noFill/>
          <a:ln w="9525">
            <a:solidFill>
              <a:srgbClr val="E46C0A"/>
            </a:solidFill>
            <a:bevel/>
          </a:ln>
          <a:extLst>
            <a:ext uri="{909E8E84-426E-40DD-AFC4-6F175D3DCCD1}">
              <a14:hiddenFill xmlns:a14="http://schemas.microsoft.com/office/drawing/2010/main">
                <a:noFill/>
              </a14:hiddenFill>
            </a:ext>
          </a:extLst>
        </p:spPr>
        <p:txBody>
          <a:bodyPr/>
          <a:lstStyle/>
          <a:p>
            <a:endParaRPr lang="zh-CN" altLang="en-US"/>
          </a:p>
        </p:txBody>
      </p:sp>
      <p:sp>
        <p:nvSpPr>
          <p:cNvPr id="48132" name="直接连接符 5"/>
          <p:cNvSpPr>
            <a:spLocks noChangeShapeType="1"/>
          </p:cNvSpPr>
          <p:nvPr/>
        </p:nvSpPr>
        <p:spPr bwMode="auto">
          <a:xfrm>
            <a:off x="8316913" y="1052513"/>
            <a:ext cx="3095625" cy="1587"/>
          </a:xfrm>
          <a:prstGeom prst="line">
            <a:avLst/>
          </a:prstGeom>
          <a:noFill/>
          <a:ln w="9525">
            <a:solidFill>
              <a:srgbClr val="E46C0A"/>
            </a:solidFill>
            <a:bevel/>
          </a:ln>
          <a:extLst>
            <a:ext uri="{909E8E84-426E-40DD-AFC4-6F175D3DCCD1}">
              <a14:hiddenFill xmlns:a14="http://schemas.microsoft.com/office/drawing/2010/main">
                <a:noFill/>
              </a14:hiddenFill>
            </a:ext>
          </a:extLst>
        </p:spPr>
        <p:txBody>
          <a:bodyPr/>
          <a:lstStyle/>
          <a:p>
            <a:endParaRPr lang="zh-CN" altLang="en-US"/>
          </a:p>
        </p:txBody>
      </p:sp>
      <p:sp>
        <p:nvSpPr>
          <p:cNvPr id="48133" name="TextBox 3"/>
          <p:cNvSpPr>
            <a:spLocks noChangeArrowheads="1"/>
          </p:cNvSpPr>
          <p:nvPr/>
        </p:nvSpPr>
        <p:spPr bwMode="auto">
          <a:xfrm>
            <a:off x="2281238" y="692150"/>
            <a:ext cx="21605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人力资源从业概述</a:t>
            </a:r>
            <a:endParaRPr lang="zh-CN" altLang="en-US"/>
          </a:p>
        </p:txBody>
      </p:sp>
      <p:sp>
        <p:nvSpPr>
          <p:cNvPr id="48134" name="矩形 24"/>
          <p:cNvSpPr>
            <a:spLocks noChangeArrowheads="1"/>
          </p:cNvSpPr>
          <p:nvPr/>
        </p:nvSpPr>
        <p:spPr bwMode="auto">
          <a:xfrm>
            <a:off x="1057275" y="565150"/>
            <a:ext cx="1079500"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50000"/>
              </a:lnSpc>
            </a:pPr>
            <a:r>
              <a:rPr lang="zh-CN" altLang="en-US" b="1">
                <a:solidFill>
                  <a:schemeClr val="bg1"/>
                </a:solidFill>
                <a:ea typeface="微软雅黑" panose="020B0503020204020204" pitchFamily="34" charset="-122"/>
                <a:sym typeface="Arial Unicode MS" pitchFamily="34" charset="-122"/>
              </a:rPr>
              <a:t>第四章</a:t>
            </a:r>
            <a:endParaRPr lang="zh-CN" altLang="en-US" b="1">
              <a:solidFill>
                <a:schemeClr val="bg1"/>
              </a:solidFill>
              <a:ea typeface="微软雅黑" panose="020B0503020204020204" pitchFamily="34" charset="-122"/>
              <a:sym typeface="Arial Unicode MS" pitchFamily="34" charset="-122"/>
            </a:endParaRPr>
          </a:p>
          <a:p>
            <a:pPr algn="ctr"/>
            <a:r>
              <a:rPr lang="zh-CN" altLang="en-US" sz="1400" b="1">
                <a:solidFill>
                  <a:schemeClr val="bg1"/>
                </a:solidFill>
                <a:ea typeface="微软雅黑" panose="020B0503020204020204" pitchFamily="34" charset="-122"/>
                <a:sym typeface="Arial Unicode MS" pitchFamily="34" charset="-122"/>
              </a:rPr>
              <a:t>正文</a:t>
            </a:r>
            <a:endParaRPr lang="zh-CN" altLang="en-US" sz="1400" b="1">
              <a:solidFill>
                <a:schemeClr val="bg1"/>
              </a:solidFill>
              <a:ea typeface="微软雅黑" panose="020B0503020204020204" pitchFamily="34" charset="-122"/>
              <a:sym typeface="Arial Unicode MS" pitchFamily="34" charset="-122"/>
            </a:endParaRPr>
          </a:p>
        </p:txBody>
      </p:sp>
      <p:sp>
        <p:nvSpPr>
          <p:cNvPr id="48135" name="矩形 8"/>
          <p:cNvSpPr>
            <a:spLocks noChangeArrowheads="1"/>
          </p:cNvSpPr>
          <p:nvPr/>
        </p:nvSpPr>
        <p:spPr bwMode="auto">
          <a:xfrm>
            <a:off x="4441825" y="692150"/>
            <a:ext cx="3095625" cy="369888"/>
          </a:xfrm>
          <a:prstGeom prst="rect">
            <a:avLst/>
          </a:prstGeom>
          <a:solidFill>
            <a:srgbClr val="00B0F0"/>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marL="1905" indent="-1905"/>
            <a:r>
              <a:rPr lang="en-US" altLang="zh-CN" b="1">
                <a:solidFill>
                  <a:schemeClr val="bg1"/>
                </a:solidFill>
                <a:latin typeface="Arial Unicode MS" pitchFamily="34" charset="-122"/>
                <a:ea typeface="Arial Unicode MS" pitchFamily="34" charset="-122"/>
                <a:cs typeface="Arial Unicode MS" pitchFamily="34" charset="-122"/>
                <a:sym typeface="Arial Unicode MS" pitchFamily="34" charset="-122"/>
              </a:rPr>
              <a:t>4.2 </a:t>
            </a:r>
            <a:r>
              <a:rPr lang="en-US" altLang="zh-CN" b="1">
                <a:solidFill>
                  <a:schemeClr val="bg1"/>
                </a:solidFill>
                <a:ea typeface="微软雅黑" panose="020B0503020204020204" pitchFamily="34" charset="-122"/>
                <a:sym typeface="Arial Unicode MS" pitchFamily="34" charset="-122"/>
              </a:rPr>
              <a:t> </a:t>
            </a:r>
            <a:r>
              <a:rPr lang="zh-CN" altLang="en-US" b="1">
                <a:solidFill>
                  <a:schemeClr val="bg1"/>
                </a:solidFill>
                <a:ea typeface="微软雅黑" panose="020B0503020204020204" pitchFamily="34" charset="-122"/>
                <a:sym typeface="Arial Unicode MS" pitchFamily="34" charset="-122"/>
              </a:rPr>
              <a:t>如何成为顶尖</a:t>
            </a:r>
            <a:r>
              <a:rPr lang="en-US" altLang="zh-CN" b="1">
                <a:solidFill>
                  <a:schemeClr val="bg1"/>
                </a:solidFill>
                <a:ea typeface="微软雅黑" panose="020B0503020204020204" pitchFamily="34" charset="-122"/>
                <a:sym typeface="Arial Unicode MS" pitchFamily="34" charset="-122"/>
              </a:rPr>
              <a:t>HR</a:t>
            </a:r>
            <a:r>
              <a:rPr lang="zh-CN" altLang="en-US" b="1">
                <a:solidFill>
                  <a:schemeClr val="bg1"/>
                </a:solidFill>
                <a:ea typeface="微软雅黑" panose="020B0503020204020204" pitchFamily="34" charset="-122"/>
                <a:sym typeface="Arial Unicode MS" pitchFamily="34" charset="-122"/>
              </a:rPr>
              <a:t>高手？</a:t>
            </a:r>
            <a:endParaRPr lang="zh-CN" altLang="en-US" sz="1400" b="1">
              <a:solidFill>
                <a:schemeClr val="bg1"/>
              </a:solidFill>
              <a:ea typeface="微软雅黑" panose="020B0503020204020204" pitchFamily="34" charset="-122"/>
              <a:sym typeface="Arial Unicode MS" pitchFamily="34" charset="-122"/>
            </a:endParaRPr>
          </a:p>
        </p:txBody>
      </p:sp>
      <p:sp>
        <p:nvSpPr>
          <p:cNvPr id="48136" name="TextBox 2"/>
          <p:cNvSpPr>
            <a:spLocks noChangeArrowheads="1"/>
          </p:cNvSpPr>
          <p:nvPr/>
        </p:nvSpPr>
        <p:spPr bwMode="auto">
          <a:xfrm>
            <a:off x="2281238" y="3289300"/>
            <a:ext cx="4679950" cy="136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57200">
              <a:lnSpc>
                <a:spcPct val="129000"/>
              </a:lnSpc>
              <a:spcAft>
                <a:spcPts val="600"/>
              </a:spcAft>
            </a:pP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网上有篇文章</a:t>
            </a:r>
            <a:r>
              <a:rPr 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《HR</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的七大通病</a:t>
            </a:r>
            <a:r>
              <a:rPr 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（作者：张爱清，现任某跨国公司中国区人力资源经理），将常见的</a:t>
            </a:r>
            <a:r>
              <a:rPr 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HR</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职业通病做了简要的概况，很有代表性。我们选取其中的观点，并略作修改，分享如下：</a:t>
            </a:r>
            <a:endParaRPr lang="zh-CN" altLang="en-US" sz="1600" b="1">
              <a:solidFill>
                <a:srgbClr val="E36C0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8137" name="TextBox 3"/>
          <p:cNvSpPr>
            <a:spLocks noChangeArrowheads="1"/>
          </p:cNvSpPr>
          <p:nvPr/>
        </p:nvSpPr>
        <p:spPr bwMode="auto">
          <a:xfrm>
            <a:off x="2281238" y="2100263"/>
            <a:ext cx="4679950" cy="728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57200">
              <a:lnSpc>
                <a:spcPct val="129000"/>
              </a:lnSpc>
              <a:spcAft>
                <a:spcPts val="600"/>
              </a:spcAft>
            </a:pP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然而，在实际的职场中，许多</a:t>
            </a:r>
            <a:r>
              <a:rPr 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HR</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们沉浸在每日繁琐的工作中，渐渐麻木甚至迷失了前进的方向。</a:t>
            </a:r>
            <a:endParaRPr lang="zh-CN" altLang="en-US"/>
          </a:p>
        </p:txBody>
      </p:sp>
      <p:pic>
        <p:nvPicPr>
          <p:cNvPr id="48138"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b="17888"/>
          <a:stretch>
            <a:fillRect/>
          </a:stretch>
        </p:blipFill>
        <p:spPr bwMode="auto">
          <a:xfrm>
            <a:off x="7273925" y="1844675"/>
            <a:ext cx="4164013" cy="3021013"/>
          </a:xfrm>
          <a:prstGeom prst="rect">
            <a:avLst/>
          </a:prstGeom>
          <a:solidFill>
            <a:srgbClr val="EDEDED"/>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3" name="文本框 2"/>
          <p:cNvSpPr txBox="1"/>
          <p:nvPr/>
        </p:nvSpPr>
        <p:spPr>
          <a:xfrm>
            <a:off x="1134745" y="6238875"/>
            <a:ext cx="7914640" cy="365760"/>
          </a:xfrm>
          <a:prstGeom prst="rect">
            <a:avLst/>
          </a:prstGeom>
          <a:noFill/>
        </p:spPr>
        <p:txBody>
          <a:bodyPr wrap="square" rtlCol="0">
            <a:spAutoFit/>
          </a:bodyPr>
          <a:p>
            <a:r>
              <a:rPr lang="zh-CN" altLang="en-US">
                <a:solidFill>
                  <a:schemeClr val="bg1"/>
                </a:solidFill>
              </a:rPr>
              <a:t>亮亮图文旗舰店  https://liangliangtuwen.tmall.com</a:t>
            </a:r>
            <a:endParaRPr lang="zh-CN" altLang="en-US">
              <a:solidFill>
                <a:schemeClr val="bg1"/>
              </a:solidFill>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48137"/>
                                        </p:tgtEl>
                                        <p:attrNameLst>
                                          <p:attrName>style.visibility</p:attrName>
                                        </p:attrNameLst>
                                      </p:cBhvr>
                                      <p:to>
                                        <p:strVal val="visible"/>
                                      </p:to>
                                    </p:set>
                                    <p:animScale>
                                      <p:cBhvr>
                                        <p:cTn id="7" dur="1000" decel="50000" fill="hold">
                                          <p:stCondLst>
                                            <p:cond delay="0"/>
                                          </p:stCondLst>
                                        </p:cTn>
                                        <p:tgtEl>
                                          <p:spTgt spid="4813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48137"/>
                                        </p:tgtEl>
                                        <p:attrNameLst>
                                          <p:attrName>ppt_x</p:attrName>
                                          <p:attrName>ppt_y</p:attrName>
                                        </p:attrNameLst>
                                      </p:cBhvr>
                                      <p:rCtr x="0" y="0"/>
                                    </p:animMotion>
                                    <p:animEffect filter="fade">
                                      <p:cBhvr>
                                        <p:cTn id="9" dur="1000"/>
                                        <p:tgtEl>
                                          <p:spTgt spid="48137"/>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48136"/>
                                        </p:tgtEl>
                                        <p:attrNameLst>
                                          <p:attrName>style.visibility</p:attrName>
                                        </p:attrNameLst>
                                      </p:cBhvr>
                                      <p:to>
                                        <p:strVal val="visible"/>
                                      </p:to>
                                    </p:set>
                                    <p:animScale>
                                      <p:cBhvr>
                                        <p:cTn id="12" dur="1000" decel="50000" fill="hold">
                                          <p:stCondLst>
                                            <p:cond delay="0"/>
                                          </p:stCondLst>
                                        </p:cTn>
                                        <p:tgtEl>
                                          <p:spTgt spid="481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3" dur="1000" decel="50000" fill="hold">
                                          <p:stCondLst>
                                            <p:cond delay="0"/>
                                          </p:stCondLst>
                                        </p:cTn>
                                        <p:tgtEl>
                                          <p:spTgt spid="48136"/>
                                        </p:tgtEl>
                                        <p:attrNameLst>
                                          <p:attrName>ppt_x</p:attrName>
                                          <p:attrName>ppt_y</p:attrName>
                                        </p:attrNameLst>
                                      </p:cBhvr>
                                      <p:rCtr x="0" y="0"/>
                                    </p:animMotion>
                                    <p:animEffect filter="fade">
                                      <p:cBhvr>
                                        <p:cTn id="14" dur="1000"/>
                                        <p:tgtEl>
                                          <p:spTgt spid="481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6" grpId="0" bldLvl="0"/>
      <p:bldP spid="48137" grpId="0" bldLvl="0"/>
    </p:bldLst>
  </p:timing>
</p:sld>
</file>

<file path=ppt/slides/slide46.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cstate="print"/>
          <a:srcRect/>
          <a:stretch>
            <a:fillRect/>
          </a:stretch>
        </a:blipFill>
        <a:effectLst/>
      </p:bgPr>
    </p:bg>
    <p:spTree>
      <p:nvGrpSpPr>
        <p:cNvPr id="1" name=""/>
        <p:cNvGrpSpPr/>
        <p:nvPr/>
      </p:nvGrpSpPr>
      <p:grpSpPr>
        <a:xfrm>
          <a:off x="0" y="0"/>
          <a:ext cx="0" cy="0"/>
          <a:chOff x="0" y="0"/>
          <a:chExt cx="0" cy="0"/>
        </a:xfrm>
      </p:grpSpPr>
      <p:sp>
        <p:nvSpPr>
          <p:cNvPr id="49154" name="矩形 3"/>
          <p:cNvSpPr>
            <a:spLocks noChangeArrowheads="1"/>
          </p:cNvSpPr>
          <p:nvPr/>
        </p:nvSpPr>
        <p:spPr bwMode="auto">
          <a:xfrm>
            <a:off x="9020175" y="692150"/>
            <a:ext cx="16891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a:solidFill>
                  <a:srgbClr val="E36C09"/>
                </a:solidFill>
                <a:latin typeface="微软雅黑" panose="020B0503020204020204" pitchFamily="34" charset="-122"/>
                <a:ea typeface="微软雅黑" panose="020B0503020204020204" pitchFamily="34" charset="-122"/>
                <a:sym typeface="微软雅黑" panose="020B0503020204020204" pitchFamily="34" charset="-122"/>
              </a:rPr>
              <a:t>HR</a:t>
            </a:r>
            <a:r>
              <a:rPr lang="zh-CN" altLang="en-US" b="1">
                <a:solidFill>
                  <a:srgbClr val="E36C09"/>
                </a:solidFill>
                <a:latin typeface="微软雅黑" panose="020B0503020204020204" pitchFamily="34" charset="-122"/>
                <a:ea typeface="微软雅黑" panose="020B0503020204020204" pitchFamily="34" charset="-122"/>
                <a:sym typeface="微软雅黑" panose="020B0503020204020204" pitchFamily="34" charset="-122"/>
              </a:rPr>
              <a:t>的七大通病</a:t>
            </a:r>
            <a:endParaRPr lang="zh-CN" altLang="en-US"/>
          </a:p>
        </p:txBody>
      </p:sp>
      <p:sp>
        <p:nvSpPr>
          <p:cNvPr id="49155" name="直接连接符 4"/>
          <p:cNvSpPr>
            <a:spLocks noChangeShapeType="1"/>
          </p:cNvSpPr>
          <p:nvPr/>
        </p:nvSpPr>
        <p:spPr bwMode="auto">
          <a:xfrm>
            <a:off x="8316913" y="692150"/>
            <a:ext cx="3095625" cy="1588"/>
          </a:xfrm>
          <a:prstGeom prst="line">
            <a:avLst/>
          </a:prstGeom>
          <a:noFill/>
          <a:ln w="9525">
            <a:solidFill>
              <a:srgbClr val="E46C0A"/>
            </a:solidFill>
            <a:bevel/>
          </a:ln>
          <a:extLst>
            <a:ext uri="{909E8E84-426E-40DD-AFC4-6F175D3DCCD1}">
              <a14:hiddenFill xmlns:a14="http://schemas.microsoft.com/office/drawing/2010/main">
                <a:noFill/>
              </a14:hiddenFill>
            </a:ext>
          </a:extLst>
        </p:spPr>
        <p:txBody>
          <a:bodyPr/>
          <a:lstStyle/>
          <a:p>
            <a:endParaRPr lang="zh-CN" altLang="en-US"/>
          </a:p>
        </p:txBody>
      </p:sp>
      <p:sp>
        <p:nvSpPr>
          <p:cNvPr id="49156" name="直接连接符 5"/>
          <p:cNvSpPr>
            <a:spLocks noChangeShapeType="1"/>
          </p:cNvSpPr>
          <p:nvPr/>
        </p:nvSpPr>
        <p:spPr bwMode="auto">
          <a:xfrm>
            <a:off x="8316913" y="1052513"/>
            <a:ext cx="3095625" cy="1587"/>
          </a:xfrm>
          <a:prstGeom prst="line">
            <a:avLst/>
          </a:prstGeom>
          <a:noFill/>
          <a:ln w="9525">
            <a:solidFill>
              <a:srgbClr val="E46C0A"/>
            </a:solidFill>
            <a:bevel/>
          </a:ln>
          <a:extLst>
            <a:ext uri="{909E8E84-426E-40DD-AFC4-6F175D3DCCD1}">
              <a14:hiddenFill xmlns:a14="http://schemas.microsoft.com/office/drawing/2010/main">
                <a:noFill/>
              </a14:hiddenFill>
            </a:ext>
          </a:extLst>
        </p:spPr>
        <p:txBody>
          <a:bodyPr/>
          <a:lstStyle/>
          <a:p>
            <a:endParaRPr lang="zh-CN" altLang="en-US"/>
          </a:p>
        </p:txBody>
      </p:sp>
      <p:sp>
        <p:nvSpPr>
          <p:cNvPr id="49157" name="TextBox 3"/>
          <p:cNvSpPr>
            <a:spLocks noChangeArrowheads="1"/>
          </p:cNvSpPr>
          <p:nvPr/>
        </p:nvSpPr>
        <p:spPr bwMode="auto">
          <a:xfrm>
            <a:off x="2281238" y="692150"/>
            <a:ext cx="21605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人力资源从业概述</a:t>
            </a:r>
            <a:endParaRPr lang="zh-CN" altLang="en-US"/>
          </a:p>
        </p:txBody>
      </p:sp>
      <p:sp>
        <p:nvSpPr>
          <p:cNvPr id="49158" name="矩形 24"/>
          <p:cNvSpPr>
            <a:spLocks noChangeArrowheads="1"/>
          </p:cNvSpPr>
          <p:nvPr/>
        </p:nvSpPr>
        <p:spPr bwMode="auto">
          <a:xfrm>
            <a:off x="1057275" y="565150"/>
            <a:ext cx="1079500"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50000"/>
              </a:lnSpc>
            </a:pPr>
            <a:r>
              <a:rPr lang="zh-CN" altLang="en-US" b="1">
                <a:solidFill>
                  <a:schemeClr val="bg1"/>
                </a:solidFill>
                <a:ea typeface="微软雅黑" panose="020B0503020204020204" pitchFamily="34" charset="-122"/>
                <a:sym typeface="Arial Unicode MS" pitchFamily="34" charset="-122"/>
              </a:rPr>
              <a:t>第四章</a:t>
            </a:r>
            <a:endParaRPr lang="zh-CN" altLang="en-US" b="1">
              <a:solidFill>
                <a:schemeClr val="bg1"/>
              </a:solidFill>
              <a:ea typeface="微软雅黑" panose="020B0503020204020204" pitchFamily="34" charset="-122"/>
              <a:sym typeface="Arial Unicode MS" pitchFamily="34" charset="-122"/>
            </a:endParaRPr>
          </a:p>
          <a:p>
            <a:pPr algn="ctr"/>
            <a:r>
              <a:rPr lang="zh-CN" altLang="en-US" sz="1400" b="1">
                <a:solidFill>
                  <a:schemeClr val="bg1"/>
                </a:solidFill>
                <a:ea typeface="微软雅黑" panose="020B0503020204020204" pitchFamily="34" charset="-122"/>
                <a:sym typeface="Arial Unicode MS" pitchFamily="34" charset="-122"/>
              </a:rPr>
              <a:t>正文</a:t>
            </a:r>
            <a:endParaRPr lang="zh-CN" altLang="en-US" sz="1400" b="1">
              <a:solidFill>
                <a:schemeClr val="bg1"/>
              </a:solidFill>
              <a:ea typeface="微软雅黑" panose="020B0503020204020204" pitchFamily="34" charset="-122"/>
              <a:sym typeface="Arial Unicode MS" pitchFamily="34" charset="-122"/>
            </a:endParaRPr>
          </a:p>
        </p:txBody>
      </p:sp>
      <p:sp>
        <p:nvSpPr>
          <p:cNvPr id="49159" name="矩形 8"/>
          <p:cNvSpPr>
            <a:spLocks noChangeArrowheads="1"/>
          </p:cNvSpPr>
          <p:nvPr/>
        </p:nvSpPr>
        <p:spPr bwMode="auto">
          <a:xfrm>
            <a:off x="4441825" y="692150"/>
            <a:ext cx="3095625" cy="369888"/>
          </a:xfrm>
          <a:prstGeom prst="rect">
            <a:avLst/>
          </a:prstGeom>
          <a:solidFill>
            <a:srgbClr val="00B0F0"/>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marL="1905" indent="-1905"/>
            <a:r>
              <a:rPr lang="en-US" altLang="zh-CN" b="1">
                <a:solidFill>
                  <a:schemeClr val="bg1"/>
                </a:solidFill>
                <a:latin typeface="Arial Unicode MS" pitchFamily="34" charset="-122"/>
                <a:ea typeface="Arial Unicode MS" pitchFamily="34" charset="-122"/>
                <a:cs typeface="Arial Unicode MS" pitchFamily="34" charset="-122"/>
                <a:sym typeface="Arial Unicode MS" pitchFamily="34" charset="-122"/>
              </a:rPr>
              <a:t>4.2 </a:t>
            </a:r>
            <a:r>
              <a:rPr lang="en-US" altLang="zh-CN" b="1">
                <a:solidFill>
                  <a:schemeClr val="bg1"/>
                </a:solidFill>
                <a:ea typeface="微软雅黑" panose="020B0503020204020204" pitchFamily="34" charset="-122"/>
                <a:sym typeface="Arial Unicode MS" pitchFamily="34" charset="-122"/>
              </a:rPr>
              <a:t> </a:t>
            </a:r>
            <a:r>
              <a:rPr lang="zh-CN" altLang="en-US" b="1">
                <a:solidFill>
                  <a:schemeClr val="bg1"/>
                </a:solidFill>
                <a:ea typeface="微软雅黑" panose="020B0503020204020204" pitchFamily="34" charset="-122"/>
                <a:sym typeface="Arial Unicode MS" pitchFamily="34" charset="-122"/>
              </a:rPr>
              <a:t>如何成为顶尖</a:t>
            </a:r>
            <a:r>
              <a:rPr lang="en-US" altLang="zh-CN" b="1">
                <a:solidFill>
                  <a:schemeClr val="bg1"/>
                </a:solidFill>
                <a:ea typeface="微软雅黑" panose="020B0503020204020204" pitchFamily="34" charset="-122"/>
                <a:sym typeface="Arial Unicode MS" pitchFamily="34" charset="-122"/>
              </a:rPr>
              <a:t>HR</a:t>
            </a:r>
            <a:r>
              <a:rPr lang="zh-CN" altLang="en-US" b="1">
                <a:solidFill>
                  <a:schemeClr val="bg1"/>
                </a:solidFill>
                <a:ea typeface="微软雅黑" panose="020B0503020204020204" pitchFamily="34" charset="-122"/>
                <a:sym typeface="Arial Unicode MS" pitchFamily="34" charset="-122"/>
              </a:rPr>
              <a:t>高手？</a:t>
            </a:r>
            <a:endParaRPr lang="zh-CN" altLang="en-US" sz="1400" b="1">
              <a:solidFill>
                <a:schemeClr val="bg1"/>
              </a:solidFill>
              <a:ea typeface="微软雅黑" panose="020B0503020204020204" pitchFamily="34" charset="-122"/>
              <a:sym typeface="Arial Unicode MS" pitchFamily="34" charset="-122"/>
            </a:endParaRPr>
          </a:p>
        </p:txBody>
      </p:sp>
      <p:sp>
        <p:nvSpPr>
          <p:cNvPr id="49160" name="矩形 49159"/>
          <p:cNvSpPr>
            <a:spLocks noChangeArrowheads="1"/>
          </p:cNvSpPr>
          <p:nvPr/>
        </p:nvSpPr>
        <p:spPr bwMode="auto">
          <a:xfrm>
            <a:off x="3494088" y="1895475"/>
            <a:ext cx="6286500" cy="3929063"/>
          </a:xfrm>
          <a:prstGeom prst="rect">
            <a:avLst/>
          </a:prstGeom>
          <a:solidFill>
            <a:srgbClr val="FFFFFF"/>
          </a:solidFill>
          <a:ln w="9525">
            <a:solidFill>
              <a:srgbClr val="000000"/>
            </a:solidFill>
            <a:round/>
          </a:ln>
        </p:spPr>
        <p:txBody>
          <a:bodyPr/>
          <a:lstStyle/>
          <a:p>
            <a:endParaRPr lang="zh-CN" altLang="en-US"/>
          </a:p>
        </p:txBody>
      </p:sp>
      <p:sp>
        <p:nvSpPr>
          <p:cNvPr id="49161" name="TextBox 1"/>
          <p:cNvSpPr>
            <a:spLocks noChangeArrowheads="1"/>
          </p:cNvSpPr>
          <p:nvPr/>
        </p:nvSpPr>
        <p:spPr bwMode="auto">
          <a:xfrm rot="-505836">
            <a:off x="6981825" y="1625600"/>
            <a:ext cx="41767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85750" indent="-285750">
              <a:buFont typeface="Wingdings" panose="05000000000000000000" pitchFamily="2" charset="2"/>
              <a:buChar char="l"/>
            </a:pPr>
            <a:r>
              <a:rPr lang="zh-CN" altLang="en-US" sz="1400">
                <a:latin typeface="微软雅黑" panose="020B0503020204020204" pitchFamily="34" charset="-122"/>
                <a:ea typeface="微软雅黑" panose="020B0503020204020204" pitchFamily="34" charset="-122"/>
                <a:sym typeface="微软雅黑" panose="020B0503020204020204" pitchFamily="34" charset="-122"/>
              </a:rPr>
              <a:t>被各种所谓的理念和工具迷惑，缺乏判断力。</a:t>
            </a:r>
            <a:endParaRPr lang="zh-CN" altLang="en-US" sz="14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9162" name="TextBox 4"/>
          <p:cNvSpPr>
            <a:spLocks noChangeArrowheads="1"/>
          </p:cNvSpPr>
          <p:nvPr/>
        </p:nvSpPr>
        <p:spPr bwMode="auto">
          <a:xfrm rot="-607575">
            <a:off x="8291513" y="2441575"/>
            <a:ext cx="31321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85750" indent="-285750">
              <a:buFont typeface="Wingdings" panose="05000000000000000000" pitchFamily="2" charset="2"/>
              <a:buChar char="l"/>
            </a:pPr>
            <a:r>
              <a:rPr lang="zh-CN" altLang="en-US" sz="1400">
                <a:latin typeface="微软雅黑" panose="020B0503020204020204" pitchFamily="34" charset="-122"/>
                <a:ea typeface="微软雅黑" panose="020B0503020204020204" pitchFamily="34" charset="-122"/>
                <a:sym typeface="微软雅黑" panose="020B0503020204020204" pitchFamily="34" charset="-122"/>
              </a:rPr>
              <a:t>专业知识和实践经验的严重匮乏。</a:t>
            </a:r>
            <a:endParaRPr lang="zh-CN" altLang="en-US" sz="14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9163" name="TextBox 5"/>
          <p:cNvSpPr>
            <a:spLocks noChangeArrowheads="1"/>
          </p:cNvSpPr>
          <p:nvPr/>
        </p:nvSpPr>
        <p:spPr bwMode="auto">
          <a:xfrm>
            <a:off x="8607425" y="4057650"/>
            <a:ext cx="23764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85750" indent="-285750">
              <a:buFont typeface="Wingdings" panose="05000000000000000000" pitchFamily="2" charset="2"/>
              <a:buChar char="l"/>
            </a:pPr>
            <a:r>
              <a:rPr lang="zh-CN" altLang="en-US" sz="1400">
                <a:latin typeface="微软雅黑" panose="020B0503020204020204" pitchFamily="34" charset="-122"/>
                <a:ea typeface="微软雅黑" panose="020B0503020204020204" pitchFamily="34" charset="-122"/>
                <a:sym typeface="微软雅黑" panose="020B0503020204020204" pitchFamily="34" charset="-122"/>
              </a:rPr>
              <a:t>无法认知</a:t>
            </a:r>
            <a:r>
              <a:rPr lang="en-US" sz="1400">
                <a:latin typeface="微软雅黑" panose="020B0503020204020204" pitchFamily="34" charset="-122"/>
                <a:ea typeface="微软雅黑" panose="020B0503020204020204" pitchFamily="34" charset="-122"/>
                <a:sym typeface="微软雅黑" panose="020B0503020204020204" pitchFamily="34" charset="-122"/>
              </a:rPr>
              <a:t>HR</a:t>
            </a:r>
            <a:r>
              <a:rPr lang="zh-CN" altLang="en-US" sz="1400">
                <a:latin typeface="微软雅黑" panose="020B0503020204020204" pitchFamily="34" charset="-122"/>
                <a:ea typeface="微软雅黑" panose="020B0503020204020204" pitchFamily="34" charset="-122"/>
                <a:sym typeface="微软雅黑" panose="020B0503020204020204" pitchFamily="34" charset="-122"/>
              </a:rPr>
              <a:t>的双重角色。</a:t>
            </a:r>
            <a:endParaRPr lang="zh-CN" altLang="en-US" sz="14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9164" name="TextBox 7"/>
          <p:cNvSpPr>
            <a:spLocks noChangeArrowheads="1"/>
          </p:cNvSpPr>
          <p:nvPr/>
        </p:nvSpPr>
        <p:spPr bwMode="auto">
          <a:xfrm rot="383696">
            <a:off x="7780338" y="5481638"/>
            <a:ext cx="26193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85750" indent="-285750">
              <a:buFont typeface="Wingdings" panose="05000000000000000000" pitchFamily="2" charset="2"/>
              <a:buChar char="l"/>
            </a:pPr>
            <a:r>
              <a:rPr lang="zh-CN" altLang="en-US" sz="1400">
                <a:latin typeface="微软雅黑" panose="020B0503020204020204" pitchFamily="34" charset="-122"/>
                <a:ea typeface="微软雅黑" panose="020B0503020204020204" pitchFamily="34" charset="-122"/>
                <a:sym typeface="微软雅黑" panose="020B0503020204020204" pitchFamily="34" charset="-122"/>
              </a:rPr>
              <a:t>无法准确的定位自身。</a:t>
            </a:r>
            <a:endParaRPr lang="zh-CN" altLang="en-US" sz="14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9165" name="TextBox 8"/>
          <p:cNvSpPr>
            <a:spLocks noChangeArrowheads="1"/>
          </p:cNvSpPr>
          <p:nvPr/>
        </p:nvSpPr>
        <p:spPr bwMode="auto">
          <a:xfrm rot="398484">
            <a:off x="5810250" y="5889625"/>
            <a:ext cx="19446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85750" indent="-285750">
              <a:buFont typeface="Wingdings" panose="05000000000000000000" pitchFamily="2" charset="2"/>
              <a:buChar char="l"/>
            </a:pPr>
            <a:r>
              <a:rPr lang="zh-CN" altLang="en-US" sz="1400">
                <a:latin typeface="微软雅黑" panose="020B0503020204020204" pitchFamily="34" charset="-122"/>
                <a:ea typeface="微软雅黑" panose="020B0503020204020204" pitchFamily="34" charset="-122"/>
                <a:sym typeface="微软雅黑" panose="020B0503020204020204" pitchFamily="34" charset="-122"/>
              </a:rPr>
              <a:t>沟通能力的缺乏。</a:t>
            </a:r>
            <a:endParaRPr lang="zh-CN" altLang="en-US" sz="14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9166" name="TextBox 9"/>
          <p:cNvSpPr>
            <a:spLocks noChangeArrowheads="1"/>
          </p:cNvSpPr>
          <p:nvPr/>
        </p:nvSpPr>
        <p:spPr bwMode="auto">
          <a:xfrm rot="361464">
            <a:off x="2374900" y="4454525"/>
            <a:ext cx="2433638"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85750" indent="-285750">
              <a:buFont typeface="Wingdings" panose="05000000000000000000" pitchFamily="2" charset="2"/>
              <a:buChar char="l"/>
            </a:pPr>
            <a:r>
              <a:rPr lang="zh-CN" altLang="en-US" sz="1400">
                <a:latin typeface="微软雅黑" panose="020B0503020204020204" pitchFamily="34" charset="-122"/>
                <a:ea typeface="微软雅黑" panose="020B0503020204020204" pitchFamily="34" charset="-122"/>
                <a:sym typeface="微软雅黑" panose="020B0503020204020204" pitchFamily="34" charset="-122"/>
              </a:rPr>
              <a:t>缺乏对公司业务的真正理解，眼高手低，综合管理能力不够。</a:t>
            </a:r>
            <a:endParaRPr lang="zh-CN" altLang="en-US" sz="14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9167" name="TextBox 10"/>
          <p:cNvSpPr>
            <a:spLocks noChangeArrowheads="1"/>
          </p:cNvSpPr>
          <p:nvPr/>
        </p:nvSpPr>
        <p:spPr bwMode="auto">
          <a:xfrm>
            <a:off x="2706688" y="2590800"/>
            <a:ext cx="23764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85750" indent="-285750">
              <a:buFont typeface="Wingdings" panose="05000000000000000000" pitchFamily="2" charset="2"/>
              <a:buChar char="l"/>
            </a:pPr>
            <a:r>
              <a:rPr lang="zh-CN" altLang="en-US" sz="1400">
                <a:latin typeface="微软雅黑" panose="020B0503020204020204" pitchFamily="34" charset="-122"/>
                <a:ea typeface="微软雅黑" panose="020B0503020204020204" pitchFamily="34" charset="-122"/>
                <a:sym typeface="微软雅黑" panose="020B0503020204020204" pitchFamily="34" charset="-122"/>
              </a:rPr>
              <a:t>缺乏系统的思维和宏观的把控能力。</a:t>
            </a:r>
            <a:endParaRPr lang="zh-CN" altLang="en-US" sz="140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slow">
    <p:fade/>
  </p:transition>
</p:sld>
</file>

<file path=ppt/slides/slide47.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cstate="print"/>
          <a:srcRect/>
          <a:stretch>
            <a:fillRect/>
          </a:stretch>
        </a:blipFill>
        <a:effectLst/>
      </p:bgPr>
    </p:bg>
    <p:spTree>
      <p:nvGrpSpPr>
        <p:cNvPr id="1" name=""/>
        <p:cNvGrpSpPr/>
        <p:nvPr/>
      </p:nvGrpSpPr>
      <p:grpSpPr>
        <a:xfrm>
          <a:off x="0" y="0"/>
          <a:ext cx="0" cy="0"/>
          <a:chOff x="0" y="0"/>
          <a:chExt cx="0" cy="0"/>
        </a:xfrm>
      </p:grpSpPr>
      <p:sp>
        <p:nvSpPr>
          <p:cNvPr id="50178" name="矩形 3"/>
          <p:cNvSpPr>
            <a:spLocks noChangeArrowheads="1"/>
          </p:cNvSpPr>
          <p:nvPr/>
        </p:nvSpPr>
        <p:spPr bwMode="auto">
          <a:xfrm>
            <a:off x="9020175" y="692150"/>
            <a:ext cx="16891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a:solidFill>
                  <a:srgbClr val="E36C09"/>
                </a:solidFill>
                <a:latin typeface="微软雅黑" panose="020B0503020204020204" pitchFamily="34" charset="-122"/>
                <a:ea typeface="微软雅黑" panose="020B0503020204020204" pitchFamily="34" charset="-122"/>
                <a:sym typeface="微软雅黑" panose="020B0503020204020204" pitchFamily="34" charset="-122"/>
              </a:rPr>
              <a:t>HR</a:t>
            </a:r>
            <a:r>
              <a:rPr lang="zh-CN" altLang="en-US" b="1">
                <a:solidFill>
                  <a:srgbClr val="E36C09"/>
                </a:solidFill>
                <a:latin typeface="微软雅黑" panose="020B0503020204020204" pitchFamily="34" charset="-122"/>
                <a:ea typeface="微软雅黑" panose="020B0503020204020204" pitchFamily="34" charset="-122"/>
                <a:sym typeface="微软雅黑" panose="020B0503020204020204" pitchFamily="34" charset="-122"/>
              </a:rPr>
              <a:t>的七大通病</a:t>
            </a:r>
            <a:endParaRPr lang="zh-CN" altLang="en-US"/>
          </a:p>
        </p:txBody>
      </p:sp>
      <p:sp>
        <p:nvSpPr>
          <p:cNvPr id="50179" name="直接连接符 4"/>
          <p:cNvSpPr>
            <a:spLocks noChangeShapeType="1"/>
          </p:cNvSpPr>
          <p:nvPr/>
        </p:nvSpPr>
        <p:spPr bwMode="auto">
          <a:xfrm>
            <a:off x="8316913" y="692150"/>
            <a:ext cx="3095625" cy="1588"/>
          </a:xfrm>
          <a:prstGeom prst="line">
            <a:avLst/>
          </a:prstGeom>
          <a:noFill/>
          <a:ln w="9525">
            <a:solidFill>
              <a:srgbClr val="E46C0A"/>
            </a:solidFill>
            <a:bevel/>
          </a:ln>
          <a:extLst>
            <a:ext uri="{909E8E84-426E-40DD-AFC4-6F175D3DCCD1}">
              <a14:hiddenFill xmlns:a14="http://schemas.microsoft.com/office/drawing/2010/main">
                <a:noFill/>
              </a14:hiddenFill>
            </a:ext>
          </a:extLst>
        </p:spPr>
        <p:txBody>
          <a:bodyPr/>
          <a:lstStyle/>
          <a:p>
            <a:endParaRPr lang="zh-CN" altLang="en-US"/>
          </a:p>
        </p:txBody>
      </p:sp>
      <p:sp>
        <p:nvSpPr>
          <p:cNvPr id="50180" name="直接连接符 5"/>
          <p:cNvSpPr>
            <a:spLocks noChangeShapeType="1"/>
          </p:cNvSpPr>
          <p:nvPr/>
        </p:nvSpPr>
        <p:spPr bwMode="auto">
          <a:xfrm>
            <a:off x="8316913" y="1052513"/>
            <a:ext cx="3095625" cy="1587"/>
          </a:xfrm>
          <a:prstGeom prst="line">
            <a:avLst/>
          </a:prstGeom>
          <a:noFill/>
          <a:ln w="9525">
            <a:solidFill>
              <a:srgbClr val="E46C0A"/>
            </a:solidFill>
            <a:bevel/>
          </a:ln>
          <a:extLst>
            <a:ext uri="{909E8E84-426E-40DD-AFC4-6F175D3DCCD1}">
              <a14:hiddenFill xmlns:a14="http://schemas.microsoft.com/office/drawing/2010/main">
                <a:noFill/>
              </a14:hiddenFill>
            </a:ext>
          </a:extLst>
        </p:spPr>
        <p:txBody>
          <a:bodyPr/>
          <a:lstStyle/>
          <a:p>
            <a:endParaRPr lang="zh-CN" altLang="en-US"/>
          </a:p>
        </p:txBody>
      </p:sp>
      <p:sp>
        <p:nvSpPr>
          <p:cNvPr id="50181" name="TextBox 3"/>
          <p:cNvSpPr>
            <a:spLocks noChangeArrowheads="1"/>
          </p:cNvSpPr>
          <p:nvPr/>
        </p:nvSpPr>
        <p:spPr bwMode="auto">
          <a:xfrm>
            <a:off x="2281238" y="692150"/>
            <a:ext cx="21605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人力资源从业概述</a:t>
            </a:r>
            <a:endParaRPr lang="zh-CN" altLang="en-US"/>
          </a:p>
        </p:txBody>
      </p:sp>
      <p:sp>
        <p:nvSpPr>
          <p:cNvPr id="50182" name="矩形 24"/>
          <p:cNvSpPr>
            <a:spLocks noChangeArrowheads="1"/>
          </p:cNvSpPr>
          <p:nvPr/>
        </p:nvSpPr>
        <p:spPr bwMode="auto">
          <a:xfrm>
            <a:off x="1057275" y="565150"/>
            <a:ext cx="1079500"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50000"/>
              </a:lnSpc>
            </a:pPr>
            <a:r>
              <a:rPr lang="zh-CN" altLang="en-US" b="1">
                <a:solidFill>
                  <a:schemeClr val="bg1"/>
                </a:solidFill>
                <a:ea typeface="微软雅黑" panose="020B0503020204020204" pitchFamily="34" charset="-122"/>
                <a:sym typeface="Arial Unicode MS" pitchFamily="34" charset="-122"/>
              </a:rPr>
              <a:t>第四章</a:t>
            </a:r>
            <a:endParaRPr lang="zh-CN" altLang="en-US" b="1">
              <a:solidFill>
                <a:schemeClr val="bg1"/>
              </a:solidFill>
              <a:ea typeface="微软雅黑" panose="020B0503020204020204" pitchFamily="34" charset="-122"/>
              <a:sym typeface="Arial Unicode MS" pitchFamily="34" charset="-122"/>
            </a:endParaRPr>
          </a:p>
          <a:p>
            <a:pPr algn="ctr"/>
            <a:r>
              <a:rPr lang="zh-CN" altLang="en-US" sz="1400" b="1">
                <a:solidFill>
                  <a:schemeClr val="bg1"/>
                </a:solidFill>
                <a:ea typeface="微软雅黑" panose="020B0503020204020204" pitchFamily="34" charset="-122"/>
                <a:sym typeface="Arial Unicode MS" pitchFamily="34" charset="-122"/>
              </a:rPr>
              <a:t>正文</a:t>
            </a:r>
            <a:endParaRPr lang="zh-CN" altLang="en-US" sz="1400" b="1">
              <a:solidFill>
                <a:schemeClr val="bg1"/>
              </a:solidFill>
              <a:ea typeface="微软雅黑" panose="020B0503020204020204" pitchFamily="34" charset="-122"/>
              <a:sym typeface="Arial Unicode MS" pitchFamily="34" charset="-122"/>
            </a:endParaRPr>
          </a:p>
        </p:txBody>
      </p:sp>
      <p:sp>
        <p:nvSpPr>
          <p:cNvPr id="50183" name="矩形 8"/>
          <p:cNvSpPr>
            <a:spLocks noChangeArrowheads="1"/>
          </p:cNvSpPr>
          <p:nvPr/>
        </p:nvSpPr>
        <p:spPr bwMode="auto">
          <a:xfrm>
            <a:off x="4441825" y="692150"/>
            <a:ext cx="3095625" cy="369888"/>
          </a:xfrm>
          <a:prstGeom prst="rect">
            <a:avLst/>
          </a:prstGeom>
          <a:solidFill>
            <a:srgbClr val="00B0F0"/>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marL="1905" indent="-1905"/>
            <a:r>
              <a:rPr lang="en-US" altLang="zh-CN" b="1">
                <a:solidFill>
                  <a:schemeClr val="bg1"/>
                </a:solidFill>
                <a:latin typeface="Arial Unicode MS" pitchFamily="34" charset="-122"/>
                <a:ea typeface="Arial Unicode MS" pitchFamily="34" charset="-122"/>
                <a:cs typeface="Arial Unicode MS" pitchFamily="34" charset="-122"/>
                <a:sym typeface="Arial Unicode MS" pitchFamily="34" charset="-122"/>
              </a:rPr>
              <a:t>4.2 </a:t>
            </a:r>
            <a:r>
              <a:rPr lang="en-US" altLang="zh-CN" b="1">
                <a:solidFill>
                  <a:schemeClr val="bg1"/>
                </a:solidFill>
                <a:ea typeface="微软雅黑" panose="020B0503020204020204" pitchFamily="34" charset="-122"/>
                <a:sym typeface="Arial Unicode MS" pitchFamily="34" charset="-122"/>
              </a:rPr>
              <a:t> </a:t>
            </a:r>
            <a:r>
              <a:rPr lang="zh-CN" altLang="en-US" b="1">
                <a:solidFill>
                  <a:schemeClr val="bg1"/>
                </a:solidFill>
                <a:ea typeface="微软雅黑" panose="020B0503020204020204" pitchFamily="34" charset="-122"/>
                <a:sym typeface="Arial Unicode MS" pitchFamily="34" charset="-122"/>
              </a:rPr>
              <a:t>如何成为顶尖</a:t>
            </a:r>
            <a:r>
              <a:rPr lang="en-US" altLang="zh-CN" b="1">
                <a:solidFill>
                  <a:schemeClr val="bg1"/>
                </a:solidFill>
                <a:ea typeface="微软雅黑" panose="020B0503020204020204" pitchFamily="34" charset="-122"/>
                <a:sym typeface="Arial Unicode MS" pitchFamily="34" charset="-122"/>
              </a:rPr>
              <a:t>HR</a:t>
            </a:r>
            <a:r>
              <a:rPr lang="zh-CN" altLang="en-US" b="1">
                <a:solidFill>
                  <a:schemeClr val="bg1"/>
                </a:solidFill>
                <a:ea typeface="微软雅黑" panose="020B0503020204020204" pitchFamily="34" charset="-122"/>
                <a:sym typeface="Arial Unicode MS" pitchFamily="34" charset="-122"/>
              </a:rPr>
              <a:t>高手？</a:t>
            </a:r>
            <a:endParaRPr lang="zh-CN" altLang="en-US" sz="1400" b="1">
              <a:solidFill>
                <a:schemeClr val="bg1"/>
              </a:solidFill>
              <a:ea typeface="微软雅黑" panose="020B0503020204020204" pitchFamily="34" charset="-122"/>
              <a:sym typeface="Arial Unicode MS" pitchFamily="34" charset="-122"/>
            </a:endParaRPr>
          </a:p>
        </p:txBody>
      </p:sp>
      <p:grpSp>
        <p:nvGrpSpPr>
          <p:cNvPr id="50184" name="组合 5"/>
          <p:cNvGrpSpPr/>
          <p:nvPr/>
        </p:nvGrpSpPr>
        <p:grpSpPr bwMode="auto">
          <a:xfrm>
            <a:off x="2139950" y="5229225"/>
            <a:ext cx="6261100" cy="792163"/>
            <a:chOff x="0" y="0"/>
            <a:chExt cx="6261243" cy="792088"/>
          </a:xfrm>
        </p:grpSpPr>
        <p:sp>
          <p:nvSpPr>
            <p:cNvPr id="50185" name="单圆角矩形 16"/>
            <p:cNvSpPr>
              <a:spLocks noChangeArrowheads="1"/>
            </p:cNvSpPr>
            <p:nvPr/>
          </p:nvSpPr>
          <p:spPr bwMode="auto">
            <a:xfrm>
              <a:off x="503248" y="144449"/>
              <a:ext cx="5757995" cy="503189"/>
            </a:xfrm>
            <a:custGeom>
              <a:avLst/>
              <a:gdLst>
                <a:gd name="T0" fmla="*/ 0 w 5757995"/>
                <a:gd name="T1" fmla="*/ 0 h 503189"/>
                <a:gd name="T2" fmla="*/ 5757995 w 5757995"/>
                <a:gd name="T3" fmla="*/ 503189 h 503189"/>
              </a:gdLst>
              <a:ahLst/>
              <a:cxnLst/>
              <a:rect l="T0" t="T1" r="T2" b="T3"/>
              <a:pathLst>
                <a:path w="5757995" h="503189">
                  <a:moveTo>
                    <a:pt x="0" y="0"/>
                  </a:moveTo>
                  <a:lnTo>
                    <a:pt x="5506400" y="0"/>
                  </a:lnTo>
                  <a:cubicBezTo>
                    <a:pt x="5645352" y="0"/>
                    <a:pt x="5757994" y="112642"/>
                    <a:pt x="5757994" y="251594"/>
                  </a:cubicBezTo>
                  <a:lnTo>
                    <a:pt x="5757995" y="503189"/>
                  </a:lnTo>
                  <a:lnTo>
                    <a:pt x="0" y="503189"/>
                  </a:lnTo>
                  <a:close/>
                </a:path>
              </a:pathLst>
            </a:custGeom>
            <a:solidFill>
              <a:srgbClr val="BFBFBF"/>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a:r>
                <a:rPr lang="zh-CN" altLang="en-US" b="1">
                  <a:latin typeface="微软雅黑" panose="020B0503020204020204" pitchFamily="34" charset="-122"/>
                  <a:ea typeface="微软雅黑" panose="020B0503020204020204" pitchFamily="34" charset="-122"/>
                  <a:sym typeface="微软雅黑" panose="020B0503020204020204" pitchFamily="34" charset="-122"/>
                </a:rPr>
                <a:t>被各种所谓的理念和工具迷惑，缺乏判断力。</a:t>
              </a:r>
              <a:endParaRPr lang="zh-CN" altLang="en-US" b="1">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0186" name="椭圆 17"/>
            <p:cNvSpPr>
              <a:spLocks noChangeArrowheads="1"/>
            </p:cNvSpPr>
            <p:nvPr/>
          </p:nvSpPr>
          <p:spPr bwMode="auto">
            <a:xfrm>
              <a:off x="0" y="0"/>
              <a:ext cx="792180" cy="792088"/>
            </a:xfrm>
            <a:prstGeom prst="ellipse">
              <a:avLst/>
            </a:prstGeom>
            <a:solidFill>
              <a:srgbClr val="0066CC"/>
            </a:solidFill>
            <a:ln>
              <a:noFill/>
            </a:ln>
            <a:extLst>
              <a:ext uri="{91240B29-F687-4F45-9708-019B960494DF}">
                <a14:hiddenLine xmlns:a14="http://schemas.microsoft.com/office/drawing/2010/main" w="25400">
                  <a:solidFill>
                    <a:srgbClr val="000000"/>
                  </a:solidFill>
                  <a:round/>
                </a14:hiddenLine>
              </a:ext>
            </a:extLst>
          </p:spPr>
          <p:txBody>
            <a:bodyPr anchor="ctr"/>
            <a:lstStyle/>
            <a:p>
              <a:pPr algn="ctr"/>
              <a:r>
                <a:rPr lang="zh-CN" altLang="en-US" sz="24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一</a:t>
              </a:r>
              <a:endParaRPr lang="en-US" sz="24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0187" name="TextBox 2"/>
          <p:cNvSpPr>
            <a:spLocks noChangeArrowheads="1"/>
          </p:cNvSpPr>
          <p:nvPr/>
        </p:nvSpPr>
        <p:spPr bwMode="auto">
          <a:xfrm>
            <a:off x="7802563" y="3476625"/>
            <a:ext cx="4198937" cy="168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57200">
              <a:lnSpc>
                <a:spcPct val="129000"/>
              </a:lnSpc>
              <a:spcAft>
                <a:spcPts val="600"/>
              </a:spcAft>
            </a:pP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但是我们很多的</a:t>
            </a:r>
            <a:r>
              <a:rPr 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HR</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不明白这个道理，反而抱怨老板的理念差、公司的支持力度不够等等，久而久之，郁闷难免就产生了。德鲁克说过：</a:t>
            </a:r>
            <a:r>
              <a:rPr lang="zh-CN" altLang="en-US" sz="1600" b="1">
                <a:solidFill>
                  <a:srgbClr val="E36C09"/>
                </a:solidFill>
                <a:latin typeface="微软雅黑" panose="020B0503020204020204" pitchFamily="34" charset="-122"/>
                <a:ea typeface="微软雅黑" panose="020B0503020204020204" pitchFamily="34" charset="-122"/>
                <a:sym typeface="微软雅黑" panose="020B0503020204020204" pitchFamily="34" charset="-122"/>
              </a:rPr>
              <a:t>管理首先是一种实践，所有的理论必须经过实践的检验才能为大众所接受。</a:t>
            </a:r>
            <a:endParaRPr lang="zh-CN" altLang="en-US"/>
          </a:p>
        </p:txBody>
      </p:sp>
      <p:sp>
        <p:nvSpPr>
          <p:cNvPr id="50188" name="TextBox 3"/>
          <p:cNvSpPr>
            <a:spLocks noChangeArrowheads="1"/>
          </p:cNvSpPr>
          <p:nvPr/>
        </p:nvSpPr>
        <p:spPr bwMode="auto">
          <a:xfrm>
            <a:off x="7802563" y="1625600"/>
            <a:ext cx="4198937" cy="168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57200">
              <a:lnSpc>
                <a:spcPct val="129000"/>
              </a:lnSpc>
              <a:spcAft>
                <a:spcPts val="600"/>
              </a:spcAft>
            </a:pP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如今经济发展异常迅速，各种新鲜的管理理念也层出不穷，但许多理念、工具、方法是要跟公司的发展现状和综合管理水准相结合起来的，并不能依葫芦画瓢，拿来就用。否则会水土不服的。</a:t>
            </a:r>
            <a:endPar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50189" name="图片 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81238" y="1520825"/>
            <a:ext cx="5256212" cy="349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50188"/>
                                        </p:tgtEl>
                                        <p:attrNameLst>
                                          <p:attrName>style.visibility</p:attrName>
                                        </p:attrNameLst>
                                      </p:cBhvr>
                                      <p:to>
                                        <p:strVal val="visible"/>
                                      </p:to>
                                    </p:set>
                                    <p:animScale>
                                      <p:cBhvr>
                                        <p:cTn id="7" dur="1000" decel="50000" fill="hold">
                                          <p:stCondLst>
                                            <p:cond delay="0"/>
                                          </p:stCondLst>
                                        </p:cTn>
                                        <p:tgtEl>
                                          <p:spTgt spid="5018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50188"/>
                                        </p:tgtEl>
                                        <p:attrNameLst>
                                          <p:attrName>ppt_x</p:attrName>
                                          <p:attrName>ppt_y</p:attrName>
                                        </p:attrNameLst>
                                      </p:cBhvr>
                                      <p:rCtr x="0" y="0"/>
                                    </p:animMotion>
                                    <p:animEffect filter="fade">
                                      <p:cBhvr>
                                        <p:cTn id="9" dur="1000"/>
                                        <p:tgtEl>
                                          <p:spTgt spid="50188"/>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50187"/>
                                        </p:tgtEl>
                                        <p:attrNameLst>
                                          <p:attrName>style.visibility</p:attrName>
                                        </p:attrNameLst>
                                      </p:cBhvr>
                                      <p:to>
                                        <p:strVal val="visible"/>
                                      </p:to>
                                    </p:set>
                                    <p:animScale>
                                      <p:cBhvr>
                                        <p:cTn id="12" dur="1000" decel="50000" fill="hold">
                                          <p:stCondLst>
                                            <p:cond delay="0"/>
                                          </p:stCondLst>
                                        </p:cTn>
                                        <p:tgtEl>
                                          <p:spTgt spid="5018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3" dur="1000" decel="50000" fill="hold">
                                          <p:stCondLst>
                                            <p:cond delay="0"/>
                                          </p:stCondLst>
                                        </p:cTn>
                                        <p:tgtEl>
                                          <p:spTgt spid="50187"/>
                                        </p:tgtEl>
                                        <p:attrNameLst>
                                          <p:attrName>ppt_x</p:attrName>
                                          <p:attrName>ppt_y</p:attrName>
                                        </p:attrNameLst>
                                      </p:cBhvr>
                                      <p:rCtr x="0" y="0"/>
                                    </p:animMotion>
                                    <p:animEffect filter="fade">
                                      <p:cBhvr>
                                        <p:cTn id="14" dur="1000"/>
                                        <p:tgtEl>
                                          <p:spTgt spid="501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87" grpId="0" bldLvl="0"/>
      <p:bldP spid="50188" grpId="0" bldLvl="0"/>
    </p:bldLst>
  </p:timing>
</p:sld>
</file>

<file path=ppt/slides/slide48.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cstate="print"/>
          <a:srcRect/>
          <a:stretch>
            <a:fillRect/>
          </a:stretch>
        </a:blipFill>
        <a:effectLst/>
      </p:bgPr>
    </p:bg>
    <p:spTree>
      <p:nvGrpSpPr>
        <p:cNvPr id="1" name=""/>
        <p:cNvGrpSpPr/>
        <p:nvPr/>
      </p:nvGrpSpPr>
      <p:grpSpPr>
        <a:xfrm>
          <a:off x="0" y="0"/>
          <a:ext cx="0" cy="0"/>
          <a:chOff x="0" y="0"/>
          <a:chExt cx="0" cy="0"/>
        </a:xfrm>
      </p:grpSpPr>
      <p:sp>
        <p:nvSpPr>
          <p:cNvPr id="51202" name="矩形 3"/>
          <p:cNvSpPr>
            <a:spLocks noChangeArrowheads="1"/>
          </p:cNvSpPr>
          <p:nvPr/>
        </p:nvSpPr>
        <p:spPr bwMode="auto">
          <a:xfrm>
            <a:off x="9020175" y="692150"/>
            <a:ext cx="16891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a:solidFill>
                  <a:srgbClr val="E36C09"/>
                </a:solidFill>
                <a:latin typeface="微软雅黑" panose="020B0503020204020204" pitchFamily="34" charset="-122"/>
                <a:ea typeface="微软雅黑" panose="020B0503020204020204" pitchFamily="34" charset="-122"/>
                <a:sym typeface="微软雅黑" panose="020B0503020204020204" pitchFamily="34" charset="-122"/>
              </a:rPr>
              <a:t>HR</a:t>
            </a:r>
            <a:r>
              <a:rPr lang="zh-CN" altLang="en-US" b="1">
                <a:solidFill>
                  <a:srgbClr val="E36C09"/>
                </a:solidFill>
                <a:latin typeface="微软雅黑" panose="020B0503020204020204" pitchFamily="34" charset="-122"/>
                <a:ea typeface="微软雅黑" panose="020B0503020204020204" pitchFamily="34" charset="-122"/>
                <a:sym typeface="微软雅黑" panose="020B0503020204020204" pitchFamily="34" charset="-122"/>
              </a:rPr>
              <a:t>的七大通病</a:t>
            </a:r>
            <a:endParaRPr lang="zh-CN" altLang="en-US"/>
          </a:p>
        </p:txBody>
      </p:sp>
      <p:sp>
        <p:nvSpPr>
          <p:cNvPr id="51203" name="直接连接符 4"/>
          <p:cNvSpPr>
            <a:spLocks noChangeShapeType="1"/>
          </p:cNvSpPr>
          <p:nvPr/>
        </p:nvSpPr>
        <p:spPr bwMode="auto">
          <a:xfrm>
            <a:off x="8316913" y="692150"/>
            <a:ext cx="3095625" cy="1588"/>
          </a:xfrm>
          <a:prstGeom prst="line">
            <a:avLst/>
          </a:prstGeom>
          <a:noFill/>
          <a:ln w="9525">
            <a:solidFill>
              <a:srgbClr val="E46C0A"/>
            </a:solidFill>
            <a:bevel/>
          </a:ln>
          <a:extLst>
            <a:ext uri="{909E8E84-426E-40DD-AFC4-6F175D3DCCD1}">
              <a14:hiddenFill xmlns:a14="http://schemas.microsoft.com/office/drawing/2010/main">
                <a:noFill/>
              </a14:hiddenFill>
            </a:ext>
          </a:extLst>
        </p:spPr>
        <p:txBody>
          <a:bodyPr/>
          <a:lstStyle/>
          <a:p>
            <a:endParaRPr lang="zh-CN" altLang="en-US"/>
          </a:p>
        </p:txBody>
      </p:sp>
      <p:sp>
        <p:nvSpPr>
          <p:cNvPr id="51204" name="直接连接符 5"/>
          <p:cNvSpPr>
            <a:spLocks noChangeShapeType="1"/>
          </p:cNvSpPr>
          <p:nvPr/>
        </p:nvSpPr>
        <p:spPr bwMode="auto">
          <a:xfrm>
            <a:off x="8316913" y="1052513"/>
            <a:ext cx="3095625" cy="1587"/>
          </a:xfrm>
          <a:prstGeom prst="line">
            <a:avLst/>
          </a:prstGeom>
          <a:noFill/>
          <a:ln w="9525">
            <a:solidFill>
              <a:srgbClr val="E46C0A"/>
            </a:solidFill>
            <a:bevel/>
          </a:ln>
          <a:extLst>
            <a:ext uri="{909E8E84-426E-40DD-AFC4-6F175D3DCCD1}">
              <a14:hiddenFill xmlns:a14="http://schemas.microsoft.com/office/drawing/2010/main">
                <a:noFill/>
              </a14:hiddenFill>
            </a:ext>
          </a:extLst>
        </p:spPr>
        <p:txBody>
          <a:bodyPr/>
          <a:lstStyle/>
          <a:p>
            <a:endParaRPr lang="zh-CN" altLang="en-US"/>
          </a:p>
        </p:txBody>
      </p:sp>
      <p:sp>
        <p:nvSpPr>
          <p:cNvPr id="51205" name="TextBox 3"/>
          <p:cNvSpPr>
            <a:spLocks noChangeArrowheads="1"/>
          </p:cNvSpPr>
          <p:nvPr/>
        </p:nvSpPr>
        <p:spPr bwMode="auto">
          <a:xfrm>
            <a:off x="2281238" y="692150"/>
            <a:ext cx="21605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人力资源从业概述</a:t>
            </a:r>
            <a:endParaRPr lang="zh-CN" altLang="en-US"/>
          </a:p>
        </p:txBody>
      </p:sp>
      <p:sp>
        <p:nvSpPr>
          <p:cNvPr id="51206" name="矩形 24"/>
          <p:cNvSpPr>
            <a:spLocks noChangeArrowheads="1"/>
          </p:cNvSpPr>
          <p:nvPr/>
        </p:nvSpPr>
        <p:spPr bwMode="auto">
          <a:xfrm>
            <a:off x="1057275" y="565150"/>
            <a:ext cx="1079500"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50000"/>
              </a:lnSpc>
            </a:pPr>
            <a:r>
              <a:rPr lang="zh-CN" altLang="en-US" b="1">
                <a:solidFill>
                  <a:schemeClr val="bg1"/>
                </a:solidFill>
                <a:ea typeface="微软雅黑" panose="020B0503020204020204" pitchFamily="34" charset="-122"/>
                <a:sym typeface="Arial Unicode MS" pitchFamily="34" charset="-122"/>
              </a:rPr>
              <a:t>第四章</a:t>
            </a:r>
            <a:endParaRPr lang="zh-CN" altLang="en-US" b="1">
              <a:solidFill>
                <a:schemeClr val="bg1"/>
              </a:solidFill>
              <a:ea typeface="微软雅黑" panose="020B0503020204020204" pitchFamily="34" charset="-122"/>
              <a:sym typeface="Arial Unicode MS" pitchFamily="34" charset="-122"/>
            </a:endParaRPr>
          </a:p>
          <a:p>
            <a:pPr algn="ctr"/>
            <a:r>
              <a:rPr lang="zh-CN" altLang="en-US" sz="1400" b="1">
                <a:solidFill>
                  <a:schemeClr val="bg1"/>
                </a:solidFill>
                <a:ea typeface="微软雅黑" panose="020B0503020204020204" pitchFamily="34" charset="-122"/>
                <a:sym typeface="Arial Unicode MS" pitchFamily="34" charset="-122"/>
              </a:rPr>
              <a:t>正文</a:t>
            </a:r>
            <a:endParaRPr lang="zh-CN" altLang="en-US" sz="1400" b="1">
              <a:solidFill>
                <a:schemeClr val="bg1"/>
              </a:solidFill>
              <a:ea typeface="微软雅黑" panose="020B0503020204020204" pitchFamily="34" charset="-122"/>
              <a:sym typeface="Arial Unicode MS" pitchFamily="34" charset="-122"/>
            </a:endParaRPr>
          </a:p>
        </p:txBody>
      </p:sp>
      <p:sp>
        <p:nvSpPr>
          <p:cNvPr id="51207" name="矩形 8"/>
          <p:cNvSpPr>
            <a:spLocks noChangeArrowheads="1"/>
          </p:cNvSpPr>
          <p:nvPr/>
        </p:nvSpPr>
        <p:spPr bwMode="auto">
          <a:xfrm>
            <a:off x="4441825" y="692150"/>
            <a:ext cx="3095625" cy="369888"/>
          </a:xfrm>
          <a:prstGeom prst="rect">
            <a:avLst/>
          </a:prstGeom>
          <a:solidFill>
            <a:srgbClr val="00B0F0"/>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marL="1905" indent="-1905"/>
            <a:r>
              <a:rPr lang="en-US" altLang="zh-CN" b="1">
                <a:solidFill>
                  <a:schemeClr val="bg1"/>
                </a:solidFill>
                <a:latin typeface="Arial Unicode MS" pitchFamily="34" charset="-122"/>
                <a:ea typeface="Arial Unicode MS" pitchFamily="34" charset="-122"/>
                <a:cs typeface="Arial Unicode MS" pitchFamily="34" charset="-122"/>
                <a:sym typeface="Arial Unicode MS" pitchFamily="34" charset="-122"/>
              </a:rPr>
              <a:t>4.2 </a:t>
            </a:r>
            <a:r>
              <a:rPr lang="en-US" altLang="zh-CN" b="1">
                <a:solidFill>
                  <a:schemeClr val="bg1"/>
                </a:solidFill>
                <a:ea typeface="微软雅黑" panose="020B0503020204020204" pitchFamily="34" charset="-122"/>
                <a:sym typeface="Arial Unicode MS" pitchFamily="34" charset="-122"/>
              </a:rPr>
              <a:t> </a:t>
            </a:r>
            <a:r>
              <a:rPr lang="zh-CN" altLang="en-US" b="1">
                <a:solidFill>
                  <a:schemeClr val="bg1"/>
                </a:solidFill>
                <a:ea typeface="微软雅黑" panose="020B0503020204020204" pitchFamily="34" charset="-122"/>
                <a:sym typeface="Arial Unicode MS" pitchFamily="34" charset="-122"/>
              </a:rPr>
              <a:t>如何成为顶尖</a:t>
            </a:r>
            <a:r>
              <a:rPr lang="en-US" altLang="zh-CN" b="1">
                <a:solidFill>
                  <a:schemeClr val="bg1"/>
                </a:solidFill>
                <a:ea typeface="微软雅黑" panose="020B0503020204020204" pitchFamily="34" charset="-122"/>
                <a:sym typeface="Arial Unicode MS" pitchFamily="34" charset="-122"/>
              </a:rPr>
              <a:t>HR</a:t>
            </a:r>
            <a:r>
              <a:rPr lang="zh-CN" altLang="en-US" b="1">
                <a:solidFill>
                  <a:schemeClr val="bg1"/>
                </a:solidFill>
                <a:ea typeface="微软雅黑" panose="020B0503020204020204" pitchFamily="34" charset="-122"/>
                <a:sym typeface="Arial Unicode MS" pitchFamily="34" charset="-122"/>
              </a:rPr>
              <a:t>高手？</a:t>
            </a:r>
            <a:endParaRPr lang="zh-CN" altLang="en-US" sz="1400" b="1">
              <a:solidFill>
                <a:schemeClr val="bg1"/>
              </a:solidFill>
              <a:ea typeface="微软雅黑" panose="020B0503020204020204" pitchFamily="34" charset="-122"/>
              <a:sym typeface="Arial Unicode MS" pitchFamily="34" charset="-122"/>
            </a:endParaRPr>
          </a:p>
        </p:txBody>
      </p:sp>
      <p:grpSp>
        <p:nvGrpSpPr>
          <p:cNvPr id="51208" name="组合 5"/>
          <p:cNvGrpSpPr/>
          <p:nvPr/>
        </p:nvGrpSpPr>
        <p:grpSpPr bwMode="auto">
          <a:xfrm>
            <a:off x="2139950" y="5229225"/>
            <a:ext cx="6261100" cy="792163"/>
            <a:chOff x="0" y="0"/>
            <a:chExt cx="6261243" cy="792088"/>
          </a:xfrm>
        </p:grpSpPr>
        <p:sp>
          <p:nvSpPr>
            <p:cNvPr id="51209" name="单圆角矩形 16"/>
            <p:cNvSpPr>
              <a:spLocks noChangeArrowheads="1"/>
            </p:cNvSpPr>
            <p:nvPr/>
          </p:nvSpPr>
          <p:spPr bwMode="auto">
            <a:xfrm>
              <a:off x="503248" y="144449"/>
              <a:ext cx="5757995" cy="503189"/>
            </a:xfrm>
            <a:custGeom>
              <a:avLst/>
              <a:gdLst>
                <a:gd name="T0" fmla="*/ 0 w 5757995"/>
                <a:gd name="T1" fmla="*/ 0 h 503189"/>
                <a:gd name="T2" fmla="*/ 5757995 w 5757995"/>
                <a:gd name="T3" fmla="*/ 503189 h 503189"/>
              </a:gdLst>
              <a:ahLst/>
              <a:cxnLst/>
              <a:rect l="T0" t="T1" r="T2" b="T3"/>
              <a:pathLst>
                <a:path w="5757995" h="503189">
                  <a:moveTo>
                    <a:pt x="0" y="0"/>
                  </a:moveTo>
                  <a:lnTo>
                    <a:pt x="5506400" y="0"/>
                  </a:lnTo>
                  <a:cubicBezTo>
                    <a:pt x="5645352" y="0"/>
                    <a:pt x="5757994" y="112642"/>
                    <a:pt x="5757994" y="251594"/>
                  </a:cubicBezTo>
                  <a:lnTo>
                    <a:pt x="5757995" y="503189"/>
                  </a:lnTo>
                  <a:lnTo>
                    <a:pt x="0" y="503189"/>
                  </a:lnTo>
                  <a:close/>
                </a:path>
              </a:pathLst>
            </a:custGeom>
            <a:solidFill>
              <a:srgbClr val="BFBFBF"/>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a:r>
                <a:rPr lang="zh-CN" altLang="en-US" b="1">
                  <a:latin typeface="微软雅黑" panose="020B0503020204020204" pitchFamily="34" charset="-122"/>
                  <a:ea typeface="微软雅黑" panose="020B0503020204020204" pitchFamily="34" charset="-122"/>
                  <a:sym typeface="微软雅黑" panose="020B0503020204020204" pitchFamily="34" charset="-122"/>
                </a:rPr>
                <a:t>专业知识和实践经验的严重匮乏。</a:t>
              </a:r>
              <a:endParaRPr lang="zh-CN" altLang="en-US"/>
            </a:p>
          </p:txBody>
        </p:sp>
        <p:sp>
          <p:nvSpPr>
            <p:cNvPr id="51210" name="椭圆 17"/>
            <p:cNvSpPr>
              <a:spLocks noChangeArrowheads="1"/>
            </p:cNvSpPr>
            <p:nvPr/>
          </p:nvSpPr>
          <p:spPr bwMode="auto">
            <a:xfrm>
              <a:off x="0" y="0"/>
              <a:ext cx="792180" cy="792088"/>
            </a:xfrm>
            <a:prstGeom prst="ellipse">
              <a:avLst/>
            </a:prstGeom>
            <a:solidFill>
              <a:srgbClr val="0066CC"/>
            </a:solidFill>
            <a:ln>
              <a:noFill/>
            </a:ln>
            <a:extLst>
              <a:ext uri="{91240B29-F687-4F45-9708-019B960494DF}">
                <a14:hiddenLine xmlns:a14="http://schemas.microsoft.com/office/drawing/2010/main" w="25400">
                  <a:solidFill>
                    <a:srgbClr val="000000"/>
                  </a:solidFill>
                  <a:round/>
                </a14:hiddenLine>
              </a:ext>
            </a:extLst>
          </p:spPr>
          <p:txBody>
            <a:bodyPr anchor="ctr"/>
            <a:lstStyle/>
            <a:p>
              <a:pPr algn="ctr"/>
              <a:r>
                <a:rPr lang="zh-CN" altLang="en-US" sz="24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二</a:t>
              </a:r>
              <a:endParaRPr lang="en-US" sz="24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1211" name="TextBox 2"/>
          <p:cNvSpPr>
            <a:spLocks noChangeArrowheads="1"/>
          </p:cNvSpPr>
          <p:nvPr/>
        </p:nvSpPr>
        <p:spPr bwMode="auto">
          <a:xfrm>
            <a:off x="7802563" y="3562350"/>
            <a:ext cx="4198937" cy="136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57200">
              <a:lnSpc>
                <a:spcPct val="129000"/>
              </a:lnSpc>
              <a:spcAft>
                <a:spcPts val="600"/>
              </a:spcAft>
            </a:pP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另外一个，就是在实践中，不能审时度势，</a:t>
            </a:r>
            <a:r>
              <a:rPr lang="zh-CN" altLang="en-US" sz="1600" b="1">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死抱着书本上的内容去做</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，过于教条没有变通，有的人力资源管理者考很多的证书来证明自己的能力，这样也会走入死胡同的。</a:t>
            </a:r>
            <a:endParaRPr lang="zh-CN" altLang="en-US" sz="1600" b="1">
              <a:solidFill>
                <a:srgbClr val="E36C0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212" name="TextBox 3"/>
          <p:cNvSpPr>
            <a:spLocks noChangeArrowheads="1"/>
          </p:cNvSpPr>
          <p:nvPr/>
        </p:nvSpPr>
        <p:spPr bwMode="auto">
          <a:xfrm>
            <a:off x="7802563" y="1711325"/>
            <a:ext cx="4198937" cy="168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57200">
              <a:lnSpc>
                <a:spcPct val="129000"/>
              </a:lnSpc>
              <a:spcAft>
                <a:spcPts val="600"/>
              </a:spcAft>
            </a:pP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现实生活中，人力资源管理者很多，但是优秀的人力资源管理者少之又少，原因就在于，中国大部分人力资源管理者都比较浮躁，不能用自己的专业知识为企业解决实际的难题。</a:t>
            </a:r>
            <a:endPar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51213" name="图片 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81238" y="1517650"/>
            <a:ext cx="5240337" cy="349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p:cNvSpPr txBox="1"/>
          <p:nvPr/>
        </p:nvSpPr>
        <p:spPr>
          <a:xfrm>
            <a:off x="1739900" y="6264910"/>
            <a:ext cx="6517640" cy="365760"/>
          </a:xfrm>
          <a:prstGeom prst="rect">
            <a:avLst/>
          </a:prstGeom>
          <a:noFill/>
        </p:spPr>
        <p:txBody>
          <a:bodyPr wrap="square" rtlCol="0">
            <a:spAutoFit/>
          </a:bodyPr>
          <a:p>
            <a:r>
              <a:rPr lang="zh-CN" altLang="en-US">
                <a:solidFill>
                  <a:schemeClr val="bg1"/>
                </a:solidFill>
              </a:rPr>
              <a:t>亮亮图文旗舰店  https://liangliangtuwen.tmall.com</a:t>
            </a:r>
            <a:endParaRPr lang="zh-CN" altLang="en-US">
              <a:solidFill>
                <a:schemeClr val="bg1"/>
              </a:solidFill>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51212"/>
                                        </p:tgtEl>
                                        <p:attrNameLst>
                                          <p:attrName>style.visibility</p:attrName>
                                        </p:attrNameLst>
                                      </p:cBhvr>
                                      <p:to>
                                        <p:strVal val="visible"/>
                                      </p:to>
                                    </p:set>
                                    <p:animScale>
                                      <p:cBhvr>
                                        <p:cTn id="7" dur="1000" decel="50000" fill="hold">
                                          <p:stCondLst>
                                            <p:cond delay="0"/>
                                          </p:stCondLst>
                                        </p:cTn>
                                        <p:tgtEl>
                                          <p:spTgt spid="512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51212"/>
                                        </p:tgtEl>
                                        <p:attrNameLst>
                                          <p:attrName>ppt_x</p:attrName>
                                          <p:attrName>ppt_y</p:attrName>
                                        </p:attrNameLst>
                                      </p:cBhvr>
                                      <p:rCtr x="0" y="0"/>
                                    </p:animMotion>
                                    <p:animEffect filter="fade">
                                      <p:cBhvr>
                                        <p:cTn id="9" dur="1000"/>
                                        <p:tgtEl>
                                          <p:spTgt spid="51212"/>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51211"/>
                                        </p:tgtEl>
                                        <p:attrNameLst>
                                          <p:attrName>style.visibility</p:attrName>
                                        </p:attrNameLst>
                                      </p:cBhvr>
                                      <p:to>
                                        <p:strVal val="visible"/>
                                      </p:to>
                                    </p:set>
                                    <p:animScale>
                                      <p:cBhvr>
                                        <p:cTn id="12" dur="1000" decel="50000" fill="hold">
                                          <p:stCondLst>
                                            <p:cond delay="0"/>
                                          </p:stCondLst>
                                        </p:cTn>
                                        <p:tgtEl>
                                          <p:spTgt spid="512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3" dur="1000" decel="50000" fill="hold">
                                          <p:stCondLst>
                                            <p:cond delay="0"/>
                                          </p:stCondLst>
                                        </p:cTn>
                                        <p:tgtEl>
                                          <p:spTgt spid="51211"/>
                                        </p:tgtEl>
                                        <p:attrNameLst>
                                          <p:attrName>ppt_x</p:attrName>
                                          <p:attrName>ppt_y</p:attrName>
                                        </p:attrNameLst>
                                      </p:cBhvr>
                                      <p:rCtr x="0" y="0"/>
                                    </p:animMotion>
                                    <p:animEffect filter="fade">
                                      <p:cBhvr>
                                        <p:cTn id="14" dur="1000"/>
                                        <p:tgtEl>
                                          <p:spTgt spid="512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11" grpId="0" bldLvl="0"/>
      <p:bldP spid="51212" grpId="0" bldLvl="0"/>
    </p:bldLst>
  </p:timing>
</p:sld>
</file>

<file path=ppt/slides/slide49.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cstate="print"/>
          <a:srcRect/>
          <a:stretch>
            <a:fillRect/>
          </a:stretch>
        </a:blipFill>
        <a:effectLst/>
      </p:bgPr>
    </p:bg>
    <p:spTree>
      <p:nvGrpSpPr>
        <p:cNvPr id="1" name=""/>
        <p:cNvGrpSpPr/>
        <p:nvPr/>
      </p:nvGrpSpPr>
      <p:grpSpPr>
        <a:xfrm>
          <a:off x="0" y="0"/>
          <a:ext cx="0" cy="0"/>
          <a:chOff x="0" y="0"/>
          <a:chExt cx="0" cy="0"/>
        </a:xfrm>
      </p:grpSpPr>
      <p:sp>
        <p:nvSpPr>
          <p:cNvPr id="52226" name="矩形 3"/>
          <p:cNvSpPr>
            <a:spLocks noChangeArrowheads="1"/>
          </p:cNvSpPr>
          <p:nvPr/>
        </p:nvSpPr>
        <p:spPr bwMode="auto">
          <a:xfrm>
            <a:off x="9020175" y="692150"/>
            <a:ext cx="16891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a:solidFill>
                  <a:srgbClr val="E36C09"/>
                </a:solidFill>
                <a:latin typeface="微软雅黑" panose="020B0503020204020204" pitchFamily="34" charset="-122"/>
                <a:ea typeface="微软雅黑" panose="020B0503020204020204" pitchFamily="34" charset="-122"/>
                <a:sym typeface="微软雅黑" panose="020B0503020204020204" pitchFamily="34" charset="-122"/>
              </a:rPr>
              <a:t>HR</a:t>
            </a:r>
            <a:r>
              <a:rPr lang="zh-CN" altLang="en-US" b="1">
                <a:solidFill>
                  <a:srgbClr val="E36C09"/>
                </a:solidFill>
                <a:latin typeface="微软雅黑" panose="020B0503020204020204" pitchFamily="34" charset="-122"/>
                <a:ea typeface="微软雅黑" panose="020B0503020204020204" pitchFamily="34" charset="-122"/>
                <a:sym typeface="微软雅黑" panose="020B0503020204020204" pitchFamily="34" charset="-122"/>
              </a:rPr>
              <a:t>的七大通病</a:t>
            </a:r>
            <a:endParaRPr lang="zh-CN" altLang="en-US"/>
          </a:p>
        </p:txBody>
      </p:sp>
      <p:sp>
        <p:nvSpPr>
          <p:cNvPr id="52227" name="直接连接符 4"/>
          <p:cNvSpPr>
            <a:spLocks noChangeShapeType="1"/>
          </p:cNvSpPr>
          <p:nvPr/>
        </p:nvSpPr>
        <p:spPr bwMode="auto">
          <a:xfrm>
            <a:off x="8316913" y="692150"/>
            <a:ext cx="3095625" cy="1588"/>
          </a:xfrm>
          <a:prstGeom prst="line">
            <a:avLst/>
          </a:prstGeom>
          <a:noFill/>
          <a:ln w="9525">
            <a:solidFill>
              <a:srgbClr val="E46C0A"/>
            </a:solidFill>
            <a:bevel/>
          </a:ln>
          <a:extLst>
            <a:ext uri="{909E8E84-426E-40DD-AFC4-6F175D3DCCD1}">
              <a14:hiddenFill xmlns:a14="http://schemas.microsoft.com/office/drawing/2010/main">
                <a:noFill/>
              </a14:hiddenFill>
            </a:ext>
          </a:extLst>
        </p:spPr>
        <p:txBody>
          <a:bodyPr/>
          <a:lstStyle/>
          <a:p>
            <a:endParaRPr lang="zh-CN" altLang="en-US"/>
          </a:p>
        </p:txBody>
      </p:sp>
      <p:sp>
        <p:nvSpPr>
          <p:cNvPr id="52228" name="直接连接符 5"/>
          <p:cNvSpPr>
            <a:spLocks noChangeShapeType="1"/>
          </p:cNvSpPr>
          <p:nvPr/>
        </p:nvSpPr>
        <p:spPr bwMode="auto">
          <a:xfrm>
            <a:off x="8316913" y="1052513"/>
            <a:ext cx="3095625" cy="1587"/>
          </a:xfrm>
          <a:prstGeom prst="line">
            <a:avLst/>
          </a:prstGeom>
          <a:noFill/>
          <a:ln w="9525">
            <a:solidFill>
              <a:srgbClr val="E46C0A"/>
            </a:solidFill>
            <a:bevel/>
          </a:ln>
          <a:extLst>
            <a:ext uri="{909E8E84-426E-40DD-AFC4-6F175D3DCCD1}">
              <a14:hiddenFill xmlns:a14="http://schemas.microsoft.com/office/drawing/2010/main">
                <a:noFill/>
              </a14:hiddenFill>
            </a:ext>
          </a:extLst>
        </p:spPr>
        <p:txBody>
          <a:bodyPr/>
          <a:lstStyle/>
          <a:p>
            <a:endParaRPr lang="zh-CN" altLang="en-US"/>
          </a:p>
        </p:txBody>
      </p:sp>
      <p:sp>
        <p:nvSpPr>
          <p:cNvPr id="52229" name="TextBox 3"/>
          <p:cNvSpPr>
            <a:spLocks noChangeArrowheads="1"/>
          </p:cNvSpPr>
          <p:nvPr/>
        </p:nvSpPr>
        <p:spPr bwMode="auto">
          <a:xfrm>
            <a:off x="2281238" y="692150"/>
            <a:ext cx="21605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人力资源从业概述</a:t>
            </a:r>
            <a:endParaRPr lang="zh-CN" altLang="en-US"/>
          </a:p>
        </p:txBody>
      </p:sp>
      <p:sp>
        <p:nvSpPr>
          <p:cNvPr id="52230" name="矩形 24"/>
          <p:cNvSpPr>
            <a:spLocks noChangeArrowheads="1"/>
          </p:cNvSpPr>
          <p:nvPr/>
        </p:nvSpPr>
        <p:spPr bwMode="auto">
          <a:xfrm>
            <a:off x="1057275" y="565150"/>
            <a:ext cx="1079500"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50000"/>
              </a:lnSpc>
            </a:pPr>
            <a:r>
              <a:rPr lang="zh-CN" altLang="en-US" b="1">
                <a:solidFill>
                  <a:schemeClr val="bg1"/>
                </a:solidFill>
                <a:ea typeface="微软雅黑" panose="020B0503020204020204" pitchFamily="34" charset="-122"/>
                <a:sym typeface="Arial Unicode MS" pitchFamily="34" charset="-122"/>
              </a:rPr>
              <a:t>第四章</a:t>
            </a:r>
            <a:endParaRPr lang="zh-CN" altLang="en-US" b="1">
              <a:solidFill>
                <a:schemeClr val="bg1"/>
              </a:solidFill>
              <a:ea typeface="微软雅黑" panose="020B0503020204020204" pitchFamily="34" charset="-122"/>
              <a:sym typeface="Arial Unicode MS" pitchFamily="34" charset="-122"/>
            </a:endParaRPr>
          </a:p>
          <a:p>
            <a:pPr algn="ctr"/>
            <a:r>
              <a:rPr lang="zh-CN" altLang="en-US" sz="1400" b="1">
                <a:solidFill>
                  <a:schemeClr val="bg1"/>
                </a:solidFill>
                <a:ea typeface="微软雅黑" panose="020B0503020204020204" pitchFamily="34" charset="-122"/>
                <a:sym typeface="Arial Unicode MS" pitchFamily="34" charset="-122"/>
              </a:rPr>
              <a:t>正文</a:t>
            </a:r>
            <a:endParaRPr lang="zh-CN" altLang="en-US" sz="1400" b="1">
              <a:solidFill>
                <a:schemeClr val="bg1"/>
              </a:solidFill>
              <a:ea typeface="微软雅黑" panose="020B0503020204020204" pitchFamily="34" charset="-122"/>
              <a:sym typeface="Arial Unicode MS" pitchFamily="34" charset="-122"/>
            </a:endParaRPr>
          </a:p>
        </p:txBody>
      </p:sp>
      <p:sp>
        <p:nvSpPr>
          <p:cNvPr id="52231" name="矩形 8"/>
          <p:cNvSpPr>
            <a:spLocks noChangeArrowheads="1"/>
          </p:cNvSpPr>
          <p:nvPr/>
        </p:nvSpPr>
        <p:spPr bwMode="auto">
          <a:xfrm>
            <a:off x="4441825" y="692150"/>
            <a:ext cx="3095625" cy="369888"/>
          </a:xfrm>
          <a:prstGeom prst="rect">
            <a:avLst/>
          </a:prstGeom>
          <a:solidFill>
            <a:srgbClr val="00B0F0"/>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marL="1905" indent="-1905"/>
            <a:r>
              <a:rPr lang="en-US" altLang="zh-CN" b="1">
                <a:solidFill>
                  <a:schemeClr val="bg1"/>
                </a:solidFill>
                <a:latin typeface="Arial Unicode MS" pitchFamily="34" charset="-122"/>
                <a:ea typeface="Arial Unicode MS" pitchFamily="34" charset="-122"/>
                <a:cs typeface="Arial Unicode MS" pitchFamily="34" charset="-122"/>
                <a:sym typeface="Arial Unicode MS" pitchFamily="34" charset="-122"/>
              </a:rPr>
              <a:t>4.2 </a:t>
            </a:r>
            <a:r>
              <a:rPr lang="en-US" altLang="zh-CN" b="1">
                <a:solidFill>
                  <a:schemeClr val="bg1"/>
                </a:solidFill>
                <a:ea typeface="微软雅黑" panose="020B0503020204020204" pitchFamily="34" charset="-122"/>
                <a:sym typeface="Arial Unicode MS" pitchFamily="34" charset="-122"/>
              </a:rPr>
              <a:t> </a:t>
            </a:r>
            <a:r>
              <a:rPr lang="zh-CN" altLang="en-US" b="1">
                <a:solidFill>
                  <a:schemeClr val="bg1"/>
                </a:solidFill>
                <a:ea typeface="微软雅黑" panose="020B0503020204020204" pitchFamily="34" charset="-122"/>
                <a:sym typeface="Arial Unicode MS" pitchFamily="34" charset="-122"/>
              </a:rPr>
              <a:t>如何成为顶尖</a:t>
            </a:r>
            <a:r>
              <a:rPr lang="en-US" altLang="zh-CN" b="1">
                <a:solidFill>
                  <a:schemeClr val="bg1"/>
                </a:solidFill>
                <a:ea typeface="微软雅黑" panose="020B0503020204020204" pitchFamily="34" charset="-122"/>
                <a:sym typeface="Arial Unicode MS" pitchFamily="34" charset="-122"/>
              </a:rPr>
              <a:t>HR</a:t>
            </a:r>
            <a:r>
              <a:rPr lang="zh-CN" altLang="en-US" b="1">
                <a:solidFill>
                  <a:schemeClr val="bg1"/>
                </a:solidFill>
                <a:ea typeface="微软雅黑" panose="020B0503020204020204" pitchFamily="34" charset="-122"/>
                <a:sym typeface="Arial Unicode MS" pitchFamily="34" charset="-122"/>
              </a:rPr>
              <a:t>高手？</a:t>
            </a:r>
            <a:endParaRPr lang="zh-CN" altLang="en-US" sz="1400" b="1">
              <a:solidFill>
                <a:schemeClr val="bg1"/>
              </a:solidFill>
              <a:ea typeface="微软雅黑" panose="020B0503020204020204" pitchFamily="34" charset="-122"/>
              <a:sym typeface="Arial Unicode MS" pitchFamily="34" charset="-122"/>
            </a:endParaRPr>
          </a:p>
        </p:txBody>
      </p:sp>
      <p:grpSp>
        <p:nvGrpSpPr>
          <p:cNvPr id="52232" name="组合 5"/>
          <p:cNvGrpSpPr/>
          <p:nvPr/>
        </p:nvGrpSpPr>
        <p:grpSpPr bwMode="auto">
          <a:xfrm>
            <a:off x="2139950" y="5229225"/>
            <a:ext cx="6261100" cy="792163"/>
            <a:chOff x="0" y="0"/>
            <a:chExt cx="6261243" cy="792088"/>
          </a:xfrm>
        </p:grpSpPr>
        <p:sp>
          <p:nvSpPr>
            <p:cNvPr id="52233" name="单圆角矩形 16"/>
            <p:cNvSpPr>
              <a:spLocks noChangeArrowheads="1"/>
            </p:cNvSpPr>
            <p:nvPr/>
          </p:nvSpPr>
          <p:spPr bwMode="auto">
            <a:xfrm>
              <a:off x="503248" y="144449"/>
              <a:ext cx="5757995" cy="503189"/>
            </a:xfrm>
            <a:custGeom>
              <a:avLst/>
              <a:gdLst>
                <a:gd name="T0" fmla="*/ 0 w 5757995"/>
                <a:gd name="T1" fmla="*/ 0 h 503189"/>
                <a:gd name="T2" fmla="*/ 5757995 w 5757995"/>
                <a:gd name="T3" fmla="*/ 503189 h 503189"/>
              </a:gdLst>
              <a:ahLst/>
              <a:cxnLst/>
              <a:rect l="T0" t="T1" r="T2" b="T3"/>
              <a:pathLst>
                <a:path w="5757995" h="503189">
                  <a:moveTo>
                    <a:pt x="0" y="0"/>
                  </a:moveTo>
                  <a:lnTo>
                    <a:pt x="5506400" y="0"/>
                  </a:lnTo>
                  <a:cubicBezTo>
                    <a:pt x="5645352" y="0"/>
                    <a:pt x="5757994" y="112642"/>
                    <a:pt x="5757994" y="251594"/>
                  </a:cubicBezTo>
                  <a:lnTo>
                    <a:pt x="5757995" y="503189"/>
                  </a:lnTo>
                  <a:lnTo>
                    <a:pt x="0" y="503189"/>
                  </a:lnTo>
                  <a:close/>
                </a:path>
              </a:pathLst>
            </a:custGeom>
            <a:solidFill>
              <a:srgbClr val="BFBFBF"/>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a:r>
                <a:rPr lang="zh-CN" altLang="en-US" b="1">
                  <a:latin typeface="微软雅黑" panose="020B0503020204020204" pitchFamily="34" charset="-122"/>
                  <a:ea typeface="微软雅黑" panose="020B0503020204020204" pitchFamily="34" charset="-122"/>
                  <a:sym typeface="微软雅黑" panose="020B0503020204020204" pitchFamily="34" charset="-122"/>
                </a:rPr>
                <a:t>无法认知</a:t>
              </a:r>
              <a:r>
                <a:rPr lang="en-US" b="1">
                  <a:latin typeface="微软雅黑" panose="020B0503020204020204" pitchFamily="34" charset="-122"/>
                  <a:ea typeface="微软雅黑" panose="020B0503020204020204" pitchFamily="34" charset="-122"/>
                  <a:sym typeface="微软雅黑" panose="020B0503020204020204" pitchFamily="34" charset="-122"/>
                </a:rPr>
                <a:t>HR</a:t>
              </a:r>
              <a:r>
                <a:rPr lang="zh-CN" altLang="en-US" b="1">
                  <a:latin typeface="微软雅黑" panose="020B0503020204020204" pitchFamily="34" charset="-122"/>
                  <a:ea typeface="微软雅黑" panose="020B0503020204020204" pitchFamily="34" charset="-122"/>
                  <a:sym typeface="微软雅黑" panose="020B0503020204020204" pitchFamily="34" charset="-122"/>
                </a:rPr>
                <a:t>的双重角色。</a:t>
              </a:r>
              <a:endParaRPr lang="zh-CN" altLang="en-US"/>
            </a:p>
          </p:txBody>
        </p:sp>
        <p:sp>
          <p:nvSpPr>
            <p:cNvPr id="52234" name="椭圆 17"/>
            <p:cNvSpPr>
              <a:spLocks noChangeArrowheads="1"/>
            </p:cNvSpPr>
            <p:nvPr/>
          </p:nvSpPr>
          <p:spPr bwMode="auto">
            <a:xfrm>
              <a:off x="0" y="0"/>
              <a:ext cx="792180" cy="792088"/>
            </a:xfrm>
            <a:prstGeom prst="ellipse">
              <a:avLst/>
            </a:prstGeom>
            <a:solidFill>
              <a:srgbClr val="0066CC"/>
            </a:solidFill>
            <a:ln>
              <a:noFill/>
            </a:ln>
            <a:extLst>
              <a:ext uri="{91240B29-F687-4F45-9708-019B960494DF}">
                <a14:hiddenLine xmlns:a14="http://schemas.microsoft.com/office/drawing/2010/main" w="25400">
                  <a:solidFill>
                    <a:srgbClr val="000000"/>
                  </a:solidFill>
                  <a:round/>
                </a14:hiddenLine>
              </a:ext>
            </a:extLst>
          </p:spPr>
          <p:txBody>
            <a:bodyPr anchor="ctr"/>
            <a:lstStyle/>
            <a:p>
              <a:pPr algn="ctr"/>
              <a:r>
                <a:rPr lang="zh-CN" altLang="en-US" sz="24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三</a:t>
              </a:r>
              <a:endParaRPr lang="en-US" sz="24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2235" name="TextBox 2"/>
          <p:cNvSpPr>
            <a:spLocks noChangeArrowheads="1"/>
          </p:cNvSpPr>
          <p:nvPr/>
        </p:nvSpPr>
        <p:spPr bwMode="auto">
          <a:xfrm>
            <a:off x="7802563" y="3476625"/>
            <a:ext cx="4198937" cy="168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57200">
              <a:lnSpc>
                <a:spcPct val="129000"/>
              </a:lnSpc>
              <a:spcAft>
                <a:spcPts val="600"/>
              </a:spcAft>
            </a:pP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从表面上看你是为公司节省了费用，但长久则会导致劳资关系紧张，人员的流动率居高不下，结果企业的效益下降，所以</a:t>
            </a:r>
            <a:r>
              <a:rPr 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HR</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千万不要只顾及企业的当前利益而使企业的长远利益受损。</a:t>
            </a:r>
            <a:endParaRPr lang="zh-CN" altLang="en-US" sz="1600" b="1">
              <a:solidFill>
                <a:srgbClr val="E36C0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2236" name="TextBox 3"/>
          <p:cNvSpPr>
            <a:spLocks noChangeArrowheads="1"/>
          </p:cNvSpPr>
          <p:nvPr/>
        </p:nvSpPr>
        <p:spPr bwMode="auto">
          <a:xfrm>
            <a:off x="7802563" y="1733550"/>
            <a:ext cx="4198937" cy="168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57200">
              <a:lnSpc>
                <a:spcPct val="129000"/>
              </a:lnSpc>
              <a:spcAft>
                <a:spcPts val="600"/>
              </a:spcAft>
            </a:pP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很多</a:t>
            </a:r>
            <a:r>
              <a:rPr 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HR</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没有意识到他们实际上</a:t>
            </a:r>
            <a:r>
              <a:rPr lang="zh-CN" altLang="en-US" sz="1600" b="1">
                <a:solidFill>
                  <a:srgbClr val="E36C09"/>
                </a:solidFill>
                <a:latin typeface="微软雅黑" panose="020B0503020204020204" pitchFamily="34" charset="-122"/>
                <a:ea typeface="微软雅黑" panose="020B0503020204020204" pitchFamily="34" charset="-122"/>
                <a:sym typeface="微软雅黑" panose="020B0503020204020204" pitchFamily="34" charset="-122"/>
              </a:rPr>
              <a:t>既是公司利益的维护者，也是员工利益的代言人</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。有的</a:t>
            </a:r>
            <a:r>
              <a:rPr 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HR</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往往千方百计的为公司节省各类费用，比如降低员工工资、不缴纳各种保险、克扣员工的福利</a:t>
            </a:r>
            <a:r>
              <a:rPr 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52237" name="图片 1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81238" y="1539875"/>
            <a:ext cx="5240337" cy="349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52236"/>
                                        </p:tgtEl>
                                        <p:attrNameLst>
                                          <p:attrName>style.visibility</p:attrName>
                                        </p:attrNameLst>
                                      </p:cBhvr>
                                      <p:to>
                                        <p:strVal val="visible"/>
                                      </p:to>
                                    </p:set>
                                    <p:animScale>
                                      <p:cBhvr>
                                        <p:cTn id="7" dur="1000" decel="50000" fill="hold">
                                          <p:stCondLst>
                                            <p:cond delay="0"/>
                                          </p:stCondLst>
                                        </p:cTn>
                                        <p:tgtEl>
                                          <p:spTgt spid="522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52236"/>
                                        </p:tgtEl>
                                        <p:attrNameLst>
                                          <p:attrName>ppt_x</p:attrName>
                                          <p:attrName>ppt_y</p:attrName>
                                        </p:attrNameLst>
                                      </p:cBhvr>
                                      <p:rCtr x="0" y="0"/>
                                    </p:animMotion>
                                    <p:animEffect filter="fade">
                                      <p:cBhvr>
                                        <p:cTn id="9" dur="1000"/>
                                        <p:tgtEl>
                                          <p:spTgt spid="52236"/>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52235"/>
                                        </p:tgtEl>
                                        <p:attrNameLst>
                                          <p:attrName>style.visibility</p:attrName>
                                        </p:attrNameLst>
                                      </p:cBhvr>
                                      <p:to>
                                        <p:strVal val="visible"/>
                                      </p:to>
                                    </p:set>
                                    <p:animScale>
                                      <p:cBhvr>
                                        <p:cTn id="12" dur="1000" decel="50000" fill="hold">
                                          <p:stCondLst>
                                            <p:cond delay="0"/>
                                          </p:stCondLst>
                                        </p:cTn>
                                        <p:tgtEl>
                                          <p:spTgt spid="522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3" dur="1000" decel="50000" fill="hold">
                                          <p:stCondLst>
                                            <p:cond delay="0"/>
                                          </p:stCondLst>
                                        </p:cTn>
                                        <p:tgtEl>
                                          <p:spTgt spid="52235"/>
                                        </p:tgtEl>
                                        <p:attrNameLst>
                                          <p:attrName>ppt_x</p:attrName>
                                          <p:attrName>ppt_y</p:attrName>
                                        </p:attrNameLst>
                                      </p:cBhvr>
                                      <p:rCtr x="0" y="0"/>
                                    </p:animMotion>
                                    <p:animEffect filter="fade">
                                      <p:cBhvr>
                                        <p:cTn id="14" dur="1000"/>
                                        <p:tgtEl>
                                          <p:spTgt spid="522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35" grpId="0" bldLvl="0"/>
      <p:bldP spid="52236" grpId="0" bldLvl="0"/>
    </p:bldLst>
  </p:timing>
</p:sld>
</file>

<file path=ppt/slides/slide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cstate="print"/>
          <a:srcRect/>
          <a:stretch>
            <a:fillRect/>
          </a:stretch>
        </a:blipFill>
        <a:effectLst/>
      </p:bgPr>
    </p:bg>
    <p:spTree>
      <p:nvGrpSpPr>
        <p:cNvPr id="1" name=""/>
        <p:cNvGrpSpPr/>
        <p:nvPr/>
      </p:nvGrpSpPr>
      <p:grpSpPr>
        <a:xfrm>
          <a:off x="0" y="0"/>
          <a:ext cx="0" cy="0"/>
          <a:chOff x="0" y="0"/>
          <a:chExt cx="0" cy="0"/>
        </a:xfrm>
      </p:grpSpPr>
      <p:sp>
        <p:nvSpPr>
          <p:cNvPr id="7170" name="TextBox 3"/>
          <p:cNvSpPr>
            <a:spLocks noChangeArrowheads="1"/>
          </p:cNvSpPr>
          <p:nvPr/>
        </p:nvSpPr>
        <p:spPr bwMode="auto">
          <a:xfrm>
            <a:off x="2281238" y="692150"/>
            <a:ext cx="24479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资源与人力资源</a:t>
            </a:r>
            <a:endParaRPr lang="zh-CN" altLang="en-US"/>
          </a:p>
        </p:txBody>
      </p:sp>
      <p:sp>
        <p:nvSpPr>
          <p:cNvPr id="7171" name="矩形 24"/>
          <p:cNvSpPr>
            <a:spLocks noChangeArrowheads="1"/>
          </p:cNvSpPr>
          <p:nvPr/>
        </p:nvSpPr>
        <p:spPr bwMode="auto">
          <a:xfrm>
            <a:off x="1057275" y="565150"/>
            <a:ext cx="1079500"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50000"/>
              </a:lnSpc>
            </a:pPr>
            <a:r>
              <a:rPr lang="zh-CN" altLang="en-US" b="1">
                <a:solidFill>
                  <a:schemeClr val="bg1"/>
                </a:solidFill>
                <a:ea typeface="微软雅黑" panose="020B0503020204020204" pitchFamily="34" charset="-122"/>
                <a:sym typeface="Arial Unicode MS" pitchFamily="34" charset="-122"/>
              </a:rPr>
              <a:t>第一章</a:t>
            </a:r>
            <a:endParaRPr lang="zh-CN" altLang="en-US" b="1">
              <a:solidFill>
                <a:schemeClr val="bg1"/>
              </a:solidFill>
              <a:ea typeface="微软雅黑" panose="020B0503020204020204" pitchFamily="34" charset="-122"/>
              <a:sym typeface="Arial Unicode MS" pitchFamily="34" charset="-122"/>
            </a:endParaRPr>
          </a:p>
          <a:p>
            <a:pPr algn="ctr"/>
            <a:r>
              <a:rPr lang="zh-CN" altLang="en-US" sz="1400" b="1">
                <a:solidFill>
                  <a:schemeClr val="bg1"/>
                </a:solidFill>
                <a:ea typeface="微软雅黑" panose="020B0503020204020204" pitchFamily="34" charset="-122"/>
                <a:sym typeface="Arial Unicode MS" pitchFamily="34" charset="-122"/>
              </a:rPr>
              <a:t>正文</a:t>
            </a:r>
            <a:endParaRPr lang="zh-CN" altLang="en-US" sz="1400" b="1">
              <a:solidFill>
                <a:schemeClr val="bg1"/>
              </a:solidFill>
              <a:ea typeface="微软雅黑" panose="020B0503020204020204" pitchFamily="34" charset="-122"/>
              <a:sym typeface="Arial Unicode MS" pitchFamily="34" charset="-122"/>
            </a:endParaRPr>
          </a:p>
        </p:txBody>
      </p:sp>
      <p:sp>
        <p:nvSpPr>
          <p:cNvPr id="7172" name="矩形 8"/>
          <p:cNvSpPr>
            <a:spLocks noChangeArrowheads="1"/>
          </p:cNvSpPr>
          <p:nvPr/>
        </p:nvSpPr>
        <p:spPr bwMode="auto">
          <a:xfrm>
            <a:off x="4189413" y="692150"/>
            <a:ext cx="2268537" cy="369888"/>
          </a:xfrm>
          <a:prstGeom prst="rect">
            <a:avLst/>
          </a:prstGeom>
          <a:solidFill>
            <a:srgbClr val="00B0F0"/>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marL="1905" indent="-1905"/>
            <a:r>
              <a:rPr lang="en-US" altLang="zh-CN" b="1">
                <a:solidFill>
                  <a:schemeClr val="bg1"/>
                </a:solidFill>
                <a:latin typeface="Arial Unicode MS" pitchFamily="34" charset="-122"/>
                <a:ea typeface="Arial Unicode MS" pitchFamily="34" charset="-122"/>
                <a:cs typeface="Arial Unicode MS" pitchFamily="34" charset="-122"/>
                <a:sym typeface="Arial Unicode MS" pitchFamily="34" charset="-122"/>
              </a:rPr>
              <a:t>1.2 </a:t>
            </a:r>
            <a:r>
              <a:rPr lang="en-US" altLang="zh-CN" b="1">
                <a:solidFill>
                  <a:schemeClr val="bg1"/>
                </a:solidFill>
                <a:ea typeface="微软雅黑" panose="020B0503020204020204" pitchFamily="34" charset="-122"/>
                <a:sym typeface="Arial Unicode MS" pitchFamily="34" charset="-122"/>
              </a:rPr>
              <a:t> </a:t>
            </a:r>
            <a:r>
              <a:rPr lang="zh-CN" altLang="en-US" b="1">
                <a:solidFill>
                  <a:schemeClr val="bg1"/>
                </a:solidFill>
                <a:ea typeface="微软雅黑" panose="020B0503020204020204" pitchFamily="34" charset="-122"/>
                <a:sym typeface="Arial Unicode MS" pitchFamily="34" charset="-122"/>
              </a:rPr>
              <a:t>人力资源  </a:t>
            </a:r>
            <a:endParaRPr lang="zh-CN" altLang="en-US" sz="1400" b="1">
              <a:solidFill>
                <a:schemeClr val="bg1"/>
              </a:solidFill>
              <a:ea typeface="微软雅黑" panose="020B0503020204020204" pitchFamily="34" charset="-122"/>
              <a:sym typeface="Arial Unicode MS" pitchFamily="34" charset="-122"/>
            </a:endParaRPr>
          </a:p>
        </p:txBody>
      </p:sp>
      <p:sp>
        <p:nvSpPr>
          <p:cNvPr id="7173" name="矩形 11"/>
          <p:cNvSpPr>
            <a:spLocks noChangeArrowheads="1"/>
          </p:cNvSpPr>
          <p:nvPr/>
        </p:nvSpPr>
        <p:spPr bwMode="auto">
          <a:xfrm>
            <a:off x="2136775" y="1989138"/>
            <a:ext cx="9385300" cy="3311525"/>
          </a:xfrm>
          <a:prstGeom prst="rect">
            <a:avLst/>
          </a:prstGeom>
          <a:solidFill>
            <a:srgbClr val="366092"/>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174" name="TextBox 2"/>
          <p:cNvSpPr>
            <a:spLocks noChangeArrowheads="1"/>
          </p:cNvSpPr>
          <p:nvPr/>
        </p:nvSpPr>
        <p:spPr bwMode="auto">
          <a:xfrm>
            <a:off x="5089525" y="2327275"/>
            <a:ext cx="6121400" cy="1246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85750" indent="457200">
              <a:lnSpc>
                <a:spcPts val="3000"/>
              </a:lnSpc>
            </a:pP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人力资源（</a:t>
            </a:r>
            <a:r>
              <a:rPr 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Human Resources</a:t>
            </a: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，简称</a:t>
            </a:r>
            <a:r>
              <a:rPr 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HR</a:t>
            </a: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），是指人类进行生产或提供服务，推动整个经济和社会发展的</a:t>
            </a:r>
            <a:r>
              <a:rPr lang="zh-CN" altLang="en-US" sz="1600" b="1">
                <a:solidFill>
                  <a:srgbClr val="FFC000"/>
                </a:solidFill>
                <a:latin typeface="微软雅黑" panose="020B0503020204020204" pitchFamily="34" charset="-122"/>
                <a:ea typeface="微软雅黑" panose="020B0503020204020204" pitchFamily="34" charset="-122"/>
                <a:sym typeface="微软雅黑" panose="020B0503020204020204" pitchFamily="34" charset="-122"/>
              </a:rPr>
              <a:t>劳动者的各种能力的总和。</a:t>
            </a:r>
            <a:endParaRPr lang="zh-CN" altLang="en-US" sz="1600" b="1">
              <a:solidFill>
                <a:srgbClr val="FFC000"/>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7175" name="Picture 4" descr="D:\3.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flipH="1">
            <a:off x="2160588" y="1773238"/>
            <a:ext cx="2784475" cy="3408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6" name="TextBox 2"/>
          <p:cNvSpPr>
            <a:spLocks noChangeArrowheads="1"/>
          </p:cNvSpPr>
          <p:nvPr/>
        </p:nvSpPr>
        <p:spPr bwMode="auto">
          <a:xfrm>
            <a:off x="5089525" y="3717925"/>
            <a:ext cx="6121400" cy="1198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85750" indent="457200">
              <a:lnSpc>
                <a:spcPts val="3000"/>
              </a:lnSpc>
            </a:pP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从企业管理的角度看，人力资源是由企业支配并加以开发的、依附于企业员工个体的、对企业经济效益和企业发展具有积极作用的劳动能力的总和。</a:t>
            </a:r>
            <a:endPar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7174"/>
                                        </p:tgtEl>
                                        <p:attrNameLst>
                                          <p:attrName>style.visibility</p:attrName>
                                        </p:attrNameLst>
                                      </p:cBhvr>
                                      <p:to>
                                        <p:strVal val="visible"/>
                                      </p:to>
                                    </p:set>
                                    <p:animScale>
                                      <p:cBhvr>
                                        <p:cTn id="7" dur="1000" decel="50000" fill="hold">
                                          <p:stCondLst>
                                            <p:cond delay="0"/>
                                          </p:stCondLst>
                                        </p:cTn>
                                        <p:tgtEl>
                                          <p:spTgt spid="717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7174"/>
                                        </p:tgtEl>
                                        <p:attrNameLst>
                                          <p:attrName>ppt_x</p:attrName>
                                          <p:attrName>ppt_y</p:attrName>
                                        </p:attrNameLst>
                                      </p:cBhvr>
                                      <p:rCtr x="0" y="0"/>
                                    </p:animMotion>
                                    <p:animEffect filter="fade">
                                      <p:cBhvr>
                                        <p:cTn id="9" dur="1000"/>
                                        <p:tgtEl>
                                          <p:spTgt spid="7174"/>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7176"/>
                                        </p:tgtEl>
                                        <p:attrNameLst>
                                          <p:attrName>style.visibility</p:attrName>
                                        </p:attrNameLst>
                                      </p:cBhvr>
                                      <p:to>
                                        <p:strVal val="visible"/>
                                      </p:to>
                                    </p:set>
                                    <p:animScale>
                                      <p:cBhvr>
                                        <p:cTn id="12" dur="1000" decel="50000" fill="hold">
                                          <p:stCondLst>
                                            <p:cond delay="0"/>
                                          </p:stCondLst>
                                        </p:cTn>
                                        <p:tgtEl>
                                          <p:spTgt spid="717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3" dur="1000" decel="50000" fill="hold">
                                          <p:stCondLst>
                                            <p:cond delay="0"/>
                                          </p:stCondLst>
                                        </p:cTn>
                                        <p:tgtEl>
                                          <p:spTgt spid="7176"/>
                                        </p:tgtEl>
                                        <p:attrNameLst>
                                          <p:attrName>ppt_x</p:attrName>
                                          <p:attrName>ppt_y</p:attrName>
                                        </p:attrNameLst>
                                      </p:cBhvr>
                                      <p:rCtr x="0" y="0"/>
                                    </p:animMotion>
                                    <p:animEffect filter="fade">
                                      <p:cBhvr>
                                        <p:cTn id="14" dur="1000"/>
                                        <p:tgtEl>
                                          <p:spTgt spid="71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4" grpId="0" bldLvl="0"/>
      <p:bldP spid="7176" grpId="0" bldLvl="0"/>
    </p:bldLst>
  </p:timing>
</p:sld>
</file>

<file path=ppt/slides/slide50.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cstate="print"/>
          <a:srcRect/>
          <a:stretch>
            <a:fillRect/>
          </a:stretch>
        </a:blipFill>
        <a:effectLst/>
      </p:bgPr>
    </p:bg>
    <p:spTree>
      <p:nvGrpSpPr>
        <p:cNvPr id="1" name=""/>
        <p:cNvGrpSpPr/>
        <p:nvPr/>
      </p:nvGrpSpPr>
      <p:grpSpPr>
        <a:xfrm>
          <a:off x="0" y="0"/>
          <a:ext cx="0" cy="0"/>
          <a:chOff x="0" y="0"/>
          <a:chExt cx="0" cy="0"/>
        </a:xfrm>
      </p:grpSpPr>
      <p:sp>
        <p:nvSpPr>
          <p:cNvPr id="53250" name="矩形 3"/>
          <p:cNvSpPr>
            <a:spLocks noChangeArrowheads="1"/>
          </p:cNvSpPr>
          <p:nvPr/>
        </p:nvSpPr>
        <p:spPr bwMode="auto">
          <a:xfrm>
            <a:off x="9020175" y="692150"/>
            <a:ext cx="16891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a:solidFill>
                  <a:srgbClr val="E36C09"/>
                </a:solidFill>
                <a:latin typeface="微软雅黑" panose="020B0503020204020204" pitchFamily="34" charset="-122"/>
                <a:ea typeface="微软雅黑" panose="020B0503020204020204" pitchFamily="34" charset="-122"/>
                <a:sym typeface="微软雅黑" panose="020B0503020204020204" pitchFamily="34" charset="-122"/>
              </a:rPr>
              <a:t>HR</a:t>
            </a:r>
            <a:r>
              <a:rPr lang="zh-CN" altLang="en-US" b="1">
                <a:solidFill>
                  <a:srgbClr val="E36C09"/>
                </a:solidFill>
                <a:latin typeface="微软雅黑" panose="020B0503020204020204" pitchFamily="34" charset="-122"/>
                <a:ea typeface="微软雅黑" panose="020B0503020204020204" pitchFamily="34" charset="-122"/>
                <a:sym typeface="微软雅黑" panose="020B0503020204020204" pitchFamily="34" charset="-122"/>
              </a:rPr>
              <a:t>的七大通病</a:t>
            </a:r>
            <a:endParaRPr lang="zh-CN" altLang="en-US"/>
          </a:p>
        </p:txBody>
      </p:sp>
      <p:sp>
        <p:nvSpPr>
          <p:cNvPr id="53251" name="直接连接符 4"/>
          <p:cNvSpPr>
            <a:spLocks noChangeShapeType="1"/>
          </p:cNvSpPr>
          <p:nvPr/>
        </p:nvSpPr>
        <p:spPr bwMode="auto">
          <a:xfrm>
            <a:off x="8316913" y="692150"/>
            <a:ext cx="3095625" cy="1588"/>
          </a:xfrm>
          <a:prstGeom prst="line">
            <a:avLst/>
          </a:prstGeom>
          <a:noFill/>
          <a:ln w="9525">
            <a:solidFill>
              <a:srgbClr val="E46C0A"/>
            </a:solidFill>
            <a:bevel/>
          </a:ln>
          <a:extLst>
            <a:ext uri="{909E8E84-426E-40DD-AFC4-6F175D3DCCD1}">
              <a14:hiddenFill xmlns:a14="http://schemas.microsoft.com/office/drawing/2010/main">
                <a:noFill/>
              </a14:hiddenFill>
            </a:ext>
          </a:extLst>
        </p:spPr>
        <p:txBody>
          <a:bodyPr/>
          <a:lstStyle/>
          <a:p>
            <a:endParaRPr lang="zh-CN" altLang="en-US"/>
          </a:p>
        </p:txBody>
      </p:sp>
      <p:sp>
        <p:nvSpPr>
          <p:cNvPr id="53252" name="直接连接符 5"/>
          <p:cNvSpPr>
            <a:spLocks noChangeShapeType="1"/>
          </p:cNvSpPr>
          <p:nvPr/>
        </p:nvSpPr>
        <p:spPr bwMode="auto">
          <a:xfrm>
            <a:off x="8316913" y="1052513"/>
            <a:ext cx="3095625" cy="1587"/>
          </a:xfrm>
          <a:prstGeom prst="line">
            <a:avLst/>
          </a:prstGeom>
          <a:noFill/>
          <a:ln w="9525">
            <a:solidFill>
              <a:srgbClr val="E46C0A"/>
            </a:solidFill>
            <a:bevel/>
          </a:ln>
          <a:extLst>
            <a:ext uri="{909E8E84-426E-40DD-AFC4-6F175D3DCCD1}">
              <a14:hiddenFill xmlns:a14="http://schemas.microsoft.com/office/drawing/2010/main">
                <a:noFill/>
              </a14:hiddenFill>
            </a:ext>
          </a:extLst>
        </p:spPr>
        <p:txBody>
          <a:bodyPr/>
          <a:lstStyle/>
          <a:p>
            <a:endParaRPr lang="zh-CN" altLang="en-US"/>
          </a:p>
        </p:txBody>
      </p:sp>
      <p:sp>
        <p:nvSpPr>
          <p:cNvPr id="53253" name="TextBox 3"/>
          <p:cNvSpPr>
            <a:spLocks noChangeArrowheads="1"/>
          </p:cNvSpPr>
          <p:nvPr/>
        </p:nvSpPr>
        <p:spPr bwMode="auto">
          <a:xfrm>
            <a:off x="2281238" y="692150"/>
            <a:ext cx="21605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人力资源从业概述</a:t>
            </a:r>
            <a:endParaRPr lang="zh-CN" altLang="en-US"/>
          </a:p>
        </p:txBody>
      </p:sp>
      <p:sp>
        <p:nvSpPr>
          <p:cNvPr id="53254" name="矩形 24"/>
          <p:cNvSpPr>
            <a:spLocks noChangeArrowheads="1"/>
          </p:cNvSpPr>
          <p:nvPr/>
        </p:nvSpPr>
        <p:spPr bwMode="auto">
          <a:xfrm>
            <a:off x="1057275" y="565150"/>
            <a:ext cx="1079500"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50000"/>
              </a:lnSpc>
            </a:pPr>
            <a:r>
              <a:rPr lang="zh-CN" altLang="en-US" b="1">
                <a:solidFill>
                  <a:schemeClr val="bg1"/>
                </a:solidFill>
                <a:ea typeface="微软雅黑" panose="020B0503020204020204" pitchFamily="34" charset="-122"/>
                <a:sym typeface="Arial Unicode MS" pitchFamily="34" charset="-122"/>
              </a:rPr>
              <a:t>第四章</a:t>
            </a:r>
            <a:endParaRPr lang="zh-CN" altLang="en-US" b="1">
              <a:solidFill>
                <a:schemeClr val="bg1"/>
              </a:solidFill>
              <a:ea typeface="微软雅黑" panose="020B0503020204020204" pitchFamily="34" charset="-122"/>
              <a:sym typeface="Arial Unicode MS" pitchFamily="34" charset="-122"/>
            </a:endParaRPr>
          </a:p>
          <a:p>
            <a:pPr algn="ctr"/>
            <a:r>
              <a:rPr lang="zh-CN" altLang="en-US" sz="1400" b="1">
                <a:solidFill>
                  <a:schemeClr val="bg1"/>
                </a:solidFill>
                <a:ea typeface="微软雅黑" panose="020B0503020204020204" pitchFamily="34" charset="-122"/>
                <a:sym typeface="Arial Unicode MS" pitchFamily="34" charset="-122"/>
              </a:rPr>
              <a:t>正文</a:t>
            </a:r>
            <a:endParaRPr lang="zh-CN" altLang="en-US" sz="1400" b="1">
              <a:solidFill>
                <a:schemeClr val="bg1"/>
              </a:solidFill>
              <a:ea typeface="微软雅黑" panose="020B0503020204020204" pitchFamily="34" charset="-122"/>
              <a:sym typeface="Arial Unicode MS" pitchFamily="34" charset="-122"/>
            </a:endParaRPr>
          </a:p>
        </p:txBody>
      </p:sp>
      <p:sp>
        <p:nvSpPr>
          <p:cNvPr id="53255" name="矩形 8"/>
          <p:cNvSpPr>
            <a:spLocks noChangeArrowheads="1"/>
          </p:cNvSpPr>
          <p:nvPr/>
        </p:nvSpPr>
        <p:spPr bwMode="auto">
          <a:xfrm>
            <a:off x="4441825" y="692150"/>
            <a:ext cx="3095625" cy="369888"/>
          </a:xfrm>
          <a:prstGeom prst="rect">
            <a:avLst/>
          </a:prstGeom>
          <a:solidFill>
            <a:srgbClr val="00B0F0"/>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marL="1905" indent="-1905"/>
            <a:r>
              <a:rPr lang="en-US" altLang="zh-CN" b="1">
                <a:solidFill>
                  <a:schemeClr val="bg1"/>
                </a:solidFill>
                <a:latin typeface="Arial Unicode MS" pitchFamily="34" charset="-122"/>
                <a:ea typeface="Arial Unicode MS" pitchFamily="34" charset="-122"/>
                <a:cs typeface="Arial Unicode MS" pitchFamily="34" charset="-122"/>
                <a:sym typeface="Arial Unicode MS" pitchFamily="34" charset="-122"/>
              </a:rPr>
              <a:t>4.2 </a:t>
            </a:r>
            <a:r>
              <a:rPr lang="en-US" altLang="zh-CN" b="1">
                <a:solidFill>
                  <a:schemeClr val="bg1"/>
                </a:solidFill>
                <a:ea typeface="微软雅黑" panose="020B0503020204020204" pitchFamily="34" charset="-122"/>
                <a:sym typeface="Arial Unicode MS" pitchFamily="34" charset="-122"/>
              </a:rPr>
              <a:t> </a:t>
            </a:r>
            <a:r>
              <a:rPr lang="zh-CN" altLang="en-US" b="1">
                <a:solidFill>
                  <a:schemeClr val="bg1"/>
                </a:solidFill>
                <a:ea typeface="微软雅黑" panose="020B0503020204020204" pitchFamily="34" charset="-122"/>
                <a:sym typeface="Arial Unicode MS" pitchFamily="34" charset="-122"/>
              </a:rPr>
              <a:t>如何成为顶尖</a:t>
            </a:r>
            <a:r>
              <a:rPr lang="en-US" altLang="zh-CN" b="1">
                <a:solidFill>
                  <a:schemeClr val="bg1"/>
                </a:solidFill>
                <a:ea typeface="微软雅黑" panose="020B0503020204020204" pitchFamily="34" charset="-122"/>
                <a:sym typeface="Arial Unicode MS" pitchFamily="34" charset="-122"/>
              </a:rPr>
              <a:t>HR</a:t>
            </a:r>
            <a:r>
              <a:rPr lang="zh-CN" altLang="en-US" b="1">
                <a:solidFill>
                  <a:schemeClr val="bg1"/>
                </a:solidFill>
                <a:ea typeface="微软雅黑" panose="020B0503020204020204" pitchFamily="34" charset="-122"/>
                <a:sym typeface="Arial Unicode MS" pitchFamily="34" charset="-122"/>
              </a:rPr>
              <a:t>高手？</a:t>
            </a:r>
            <a:endParaRPr lang="zh-CN" altLang="en-US" sz="1400" b="1">
              <a:solidFill>
                <a:schemeClr val="bg1"/>
              </a:solidFill>
              <a:ea typeface="微软雅黑" panose="020B0503020204020204" pitchFamily="34" charset="-122"/>
              <a:sym typeface="Arial Unicode MS" pitchFamily="34" charset="-122"/>
            </a:endParaRPr>
          </a:p>
        </p:txBody>
      </p:sp>
      <p:grpSp>
        <p:nvGrpSpPr>
          <p:cNvPr id="53256" name="组合 5"/>
          <p:cNvGrpSpPr/>
          <p:nvPr/>
        </p:nvGrpSpPr>
        <p:grpSpPr bwMode="auto">
          <a:xfrm>
            <a:off x="2139950" y="5229225"/>
            <a:ext cx="6261100" cy="792163"/>
            <a:chOff x="0" y="0"/>
            <a:chExt cx="6261243" cy="792088"/>
          </a:xfrm>
        </p:grpSpPr>
        <p:sp>
          <p:nvSpPr>
            <p:cNvPr id="53257" name="单圆角矩形 16"/>
            <p:cNvSpPr>
              <a:spLocks noChangeArrowheads="1"/>
            </p:cNvSpPr>
            <p:nvPr/>
          </p:nvSpPr>
          <p:spPr bwMode="auto">
            <a:xfrm>
              <a:off x="503248" y="144449"/>
              <a:ext cx="5757995" cy="503189"/>
            </a:xfrm>
            <a:custGeom>
              <a:avLst/>
              <a:gdLst>
                <a:gd name="T0" fmla="*/ 0 w 5757995"/>
                <a:gd name="T1" fmla="*/ 0 h 503189"/>
                <a:gd name="T2" fmla="*/ 5757995 w 5757995"/>
                <a:gd name="T3" fmla="*/ 503189 h 503189"/>
              </a:gdLst>
              <a:ahLst/>
              <a:cxnLst/>
              <a:rect l="T0" t="T1" r="T2" b="T3"/>
              <a:pathLst>
                <a:path w="5757995" h="503189">
                  <a:moveTo>
                    <a:pt x="0" y="0"/>
                  </a:moveTo>
                  <a:lnTo>
                    <a:pt x="5506400" y="0"/>
                  </a:lnTo>
                  <a:cubicBezTo>
                    <a:pt x="5645352" y="0"/>
                    <a:pt x="5757994" y="112642"/>
                    <a:pt x="5757994" y="251594"/>
                  </a:cubicBezTo>
                  <a:lnTo>
                    <a:pt x="5757995" y="503189"/>
                  </a:lnTo>
                  <a:lnTo>
                    <a:pt x="0" y="503189"/>
                  </a:lnTo>
                  <a:close/>
                </a:path>
              </a:pathLst>
            </a:custGeom>
            <a:solidFill>
              <a:srgbClr val="BFBFBF"/>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a:r>
                <a:rPr lang="zh-CN" altLang="en-US" b="1">
                  <a:latin typeface="微软雅黑" panose="020B0503020204020204" pitchFamily="34" charset="-122"/>
                  <a:ea typeface="微软雅黑" panose="020B0503020204020204" pitchFamily="34" charset="-122"/>
                  <a:sym typeface="微软雅黑" panose="020B0503020204020204" pitchFamily="34" charset="-122"/>
                </a:rPr>
                <a:t>无法准确的定位自身。</a:t>
              </a:r>
              <a:endParaRPr lang="zh-CN" altLang="en-US"/>
            </a:p>
          </p:txBody>
        </p:sp>
        <p:sp>
          <p:nvSpPr>
            <p:cNvPr id="53258" name="椭圆 17"/>
            <p:cNvSpPr>
              <a:spLocks noChangeArrowheads="1"/>
            </p:cNvSpPr>
            <p:nvPr/>
          </p:nvSpPr>
          <p:spPr bwMode="auto">
            <a:xfrm>
              <a:off x="0" y="0"/>
              <a:ext cx="792180" cy="792088"/>
            </a:xfrm>
            <a:prstGeom prst="ellipse">
              <a:avLst/>
            </a:prstGeom>
            <a:solidFill>
              <a:srgbClr val="0066CC"/>
            </a:solidFill>
            <a:ln>
              <a:noFill/>
            </a:ln>
            <a:extLst>
              <a:ext uri="{91240B29-F687-4F45-9708-019B960494DF}">
                <a14:hiddenLine xmlns:a14="http://schemas.microsoft.com/office/drawing/2010/main" w="25400">
                  <a:solidFill>
                    <a:srgbClr val="000000"/>
                  </a:solidFill>
                  <a:round/>
                </a14:hiddenLine>
              </a:ext>
            </a:extLst>
          </p:spPr>
          <p:txBody>
            <a:bodyPr anchor="ctr"/>
            <a:lstStyle/>
            <a:p>
              <a:pPr algn="ctr"/>
              <a:r>
                <a:rPr lang="zh-CN" altLang="en-US" sz="24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四</a:t>
              </a:r>
              <a:endParaRPr lang="en-US" sz="24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3259" name="TextBox 2"/>
          <p:cNvSpPr>
            <a:spLocks noChangeArrowheads="1"/>
          </p:cNvSpPr>
          <p:nvPr/>
        </p:nvSpPr>
        <p:spPr bwMode="auto">
          <a:xfrm>
            <a:off x="7802563" y="3722688"/>
            <a:ext cx="4198937" cy="136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57200">
              <a:lnSpc>
                <a:spcPct val="129000"/>
              </a:lnSpc>
              <a:spcAft>
                <a:spcPts val="600"/>
              </a:spcAft>
            </a:pP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实际上人力资源管理部门</a:t>
            </a:r>
            <a:r>
              <a:rPr lang="zh-CN" altLang="en-US" sz="1600" b="1">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首先是一个服务部门</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，要首先为大家做好后勤保障、支持工作，前方的将士（业务部门）才能更好地“攻城略地、奋勇杀敌”。</a:t>
            </a:r>
            <a:endParaRPr lang="zh-CN" altLang="en-US" sz="1600" b="1">
              <a:solidFill>
                <a:srgbClr val="E36C0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3260" name="TextBox 3"/>
          <p:cNvSpPr>
            <a:spLocks noChangeArrowheads="1"/>
          </p:cNvSpPr>
          <p:nvPr/>
        </p:nvSpPr>
        <p:spPr bwMode="auto">
          <a:xfrm>
            <a:off x="7802563" y="1619250"/>
            <a:ext cx="4198937" cy="199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57200">
              <a:lnSpc>
                <a:spcPct val="129000"/>
              </a:lnSpc>
              <a:spcAft>
                <a:spcPts val="600"/>
              </a:spcAft>
            </a:pPr>
            <a:r>
              <a:rPr 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HR</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应该清楚：本部门是一个不直接创造价值的部门，但是很多</a:t>
            </a:r>
            <a:r>
              <a:rPr 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HR</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把自己定位为一个权力部门（或者表现出这样的姿态），你得听我的，但是业务部门往往很难按照理想化的操作去做，于是，双方就产生矛盾，结果</a:t>
            </a:r>
            <a:r>
              <a:rPr 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HR</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就开始抱怨人力资源的地位低。</a:t>
            </a:r>
            <a:endParaRPr lang="zh-CN" altLang="en-US"/>
          </a:p>
        </p:txBody>
      </p:sp>
      <p:pic>
        <p:nvPicPr>
          <p:cNvPr id="53261" name="图片 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81238" y="1554163"/>
            <a:ext cx="5240337" cy="349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53260"/>
                                        </p:tgtEl>
                                        <p:attrNameLst>
                                          <p:attrName>style.visibility</p:attrName>
                                        </p:attrNameLst>
                                      </p:cBhvr>
                                      <p:to>
                                        <p:strVal val="visible"/>
                                      </p:to>
                                    </p:set>
                                    <p:animScale>
                                      <p:cBhvr>
                                        <p:cTn id="7" dur="1000" decel="50000" fill="hold">
                                          <p:stCondLst>
                                            <p:cond delay="0"/>
                                          </p:stCondLst>
                                        </p:cTn>
                                        <p:tgtEl>
                                          <p:spTgt spid="5326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53260"/>
                                        </p:tgtEl>
                                        <p:attrNameLst>
                                          <p:attrName>ppt_x</p:attrName>
                                          <p:attrName>ppt_y</p:attrName>
                                        </p:attrNameLst>
                                      </p:cBhvr>
                                      <p:rCtr x="0" y="0"/>
                                    </p:animMotion>
                                    <p:animEffect filter="fade">
                                      <p:cBhvr>
                                        <p:cTn id="9" dur="1000"/>
                                        <p:tgtEl>
                                          <p:spTgt spid="53260"/>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53259"/>
                                        </p:tgtEl>
                                        <p:attrNameLst>
                                          <p:attrName>style.visibility</p:attrName>
                                        </p:attrNameLst>
                                      </p:cBhvr>
                                      <p:to>
                                        <p:strVal val="visible"/>
                                      </p:to>
                                    </p:set>
                                    <p:animScale>
                                      <p:cBhvr>
                                        <p:cTn id="12" dur="1000" decel="50000" fill="hold">
                                          <p:stCondLst>
                                            <p:cond delay="0"/>
                                          </p:stCondLst>
                                        </p:cTn>
                                        <p:tgtEl>
                                          <p:spTgt spid="5325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3" dur="1000" decel="50000" fill="hold">
                                          <p:stCondLst>
                                            <p:cond delay="0"/>
                                          </p:stCondLst>
                                        </p:cTn>
                                        <p:tgtEl>
                                          <p:spTgt spid="53259"/>
                                        </p:tgtEl>
                                        <p:attrNameLst>
                                          <p:attrName>ppt_x</p:attrName>
                                          <p:attrName>ppt_y</p:attrName>
                                        </p:attrNameLst>
                                      </p:cBhvr>
                                      <p:rCtr x="0" y="0"/>
                                    </p:animMotion>
                                    <p:animEffect filter="fade">
                                      <p:cBhvr>
                                        <p:cTn id="14" dur="1000"/>
                                        <p:tgtEl>
                                          <p:spTgt spid="532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9" grpId="0" bldLvl="0"/>
      <p:bldP spid="53260" grpId="0" bldLvl="0"/>
    </p:bldLst>
  </p:timing>
</p:sld>
</file>

<file path=ppt/slides/slide5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cstate="print"/>
          <a:srcRect/>
          <a:stretch>
            <a:fillRect/>
          </a:stretch>
        </a:blipFill>
        <a:effectLst/>
      </p:bgPr>
    </p:bg>
    <p:spTree>
      <p:nvGrpSpPr>
        <p:cNvPr id="1" name=""/>
        <p:cNvGrpSpPr/>
        <p:nvPr/>
      </p:nvGrpSpPr>
      <p:grpSpPr>
        <a:xfrm>
          <a:off x="0" y="0"/>
          <a:ext cx="0" cy="0"/>
          <a:chOff x="0" y="0"/>
          <a:chExt cx="0" cy="0"/>
        </a:xfrm>
      </p:grpSpPr>
      <p:sp>
        <p:nvSpPr>
          <p:cNvPr id="54274" name="矩形 3"/>
          <p:cNvSpPr>
            <a:spLocks noChangeArrowheads="1"/>
          </p:cNvSpPr>
          <p:nvPr/>
        </p:nvSpPr>
        <p:spPr bwMode="auto">
          <a:xfrm>
            <a:off x="9020175" y="692150"/>
            <a:ext cx="16891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a:solidFill>
                  <a:srgbClr val="E36C09"/>
                </a:solidFill>
                <a:latin typeface="微软雅黑" panose="020B0503020204020204" pitchFamily="34" charset="-122"/>
                <a:ea typeface="微软雅黑" panose="020B0503020204020204" pitchFamily="34" charset="-122"/>
                <a:sym typeface="微软雅黑" panose="020B0503020204020204" pitchFamily="34" charset="-122"/>
              </a:rPr>
              <a:t>HR</a:t>
            </a:r>
            <a:r>
              <a:rPr lang="zh-CN" altLang="en-US" b="1">
                <a:solidFill>
                  <a:srgbClr val="E36C09"/>
                </a:solidFill>
                <a:latin typeface="微软雅黑" panose="020B0503020204020204" pitchFamily="34" charset="-122"/>
                <a:ea typeface="微软雅黑" panose="020B0503020204020204" pitchFamily="34" charset="-122"/>
                <a:sym typeface="微软雅黑" panose="020B0503020204020204" pitchFamily="34" charset="-122"/>
              </a:rPr>
              <a:t>的七大通病</a:t>
            </a:r>
            <a:endParaRPr lang="zh-CN" altLang="en-US"/>
          </a:p>
        </p:txBody>
      </p:sp>
      <p:sp>
        <p:nvSpPr>
          <p:cNvPr id="54275" name="直接连接符 4"/>
          <p:cNvSpPr>
            <a:spLocks noChangeShapeType="1"/>
          </p:cNvSpPr>
          <p:nvPr/>
        </p:nvSpPr>
        <p:spPr bwMode="auto">
          <a:xfrm>
            <a:off x="8316913" y="692150"/>
            <a:ext cx="3095625" cy="1588"/>
          </a:xfrm>
          <a:prstGeom prst="line">
            <a:avLst/>
          </a:prstGeom>
          <a:noFill/>
          <a:ln w="9525">
            <a:solidFill>
              <a:srgbClr val="E46C0A"/>
            </a:solidFill>
            <a:bevel/>
          </a:ln>
          <a:extLst>
            <a:ext uri="{909E8E84-426E-40DD-AFC4-6F175D3DCCD1}">
              <a14:hiddenFill xmlns:a14="http://schemas.microsoft.com/office/drawing/2010/main">
                <a:noFill/>
              </a14:hiddenFill>
            </a:ext>
          </a:extLst>
        </p:spPr>
        <p:txBody>
          <a:bodyPr/>
          <a:lstStyle/>
          <a:p>
            <a:endParaRPr lang="zh-CN" altLang="en-US"/>
          </a:p>
        </p:txBody>
      </p:sp>
      <p:sp>
        <p:nvSpPr>
          <p:cNvPr id="54276" name="直接连接符 5"/>
          <p:cNvSpPr>
            <a:spLocks noChangeShapeType="1"/>
          </p:cNvSpPr>
          <p:nvPr/>
        </p:nvSpPr>
        <p:spPr bwMode="auto">
          <a:xfrm>
            <a:off x="8316913" y="1052513"/>
            <a:ext cx="3095625" cy="1587"/>
          </a:xfrm>
          <a:prstGeom prst="line">
            <a:avLst/>
          </a:prstGeom>
          <a:noFill/>
          <a:ln w="9525">
            <a:solidFill>
              <a:srgbClr val="E46C0A"/>
            </a:solidFill>
            <a:bevel/>
          </a:ln>
          <a:extLst>
            <a:ext uri="{909E8E84-426E-40DD-AFC4-6F175D3DCCD1}">
              <a14:hiddenFill xmlns:a14="http://schemas.microsoft.com/office/drawing/2010/main">
                <a:noFill/>
              </a14:hiddenFill>
            </a:ext>
          </a:extLst>
        </p:spPr>
        <p:txBody>
          <a:bodyPr/>
          <a:lstStyle/>
          <a:p>
            <a:endParaRPr lang="zh-CN" altLang="en-US"/>
          </a:p>
        </p:txBody>
      </p:sp>
      <p:sp>
        <p:nvSpPr>
          <p:cNvPr id="54277" name="TextBox 3"/>
          <p:cNvSpPr>
            <a:spLocks noChangeArrowheads="1"/>
          </p:cNvSpPr>
          <p:nvPr/>
        </p:nvSpPr>
        <p:spPr bwMode="auto">
          <a:xfrm>
            <a:off x="2281238" y="692150"/>
            <a:ext cx="21605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人力资源从业概述</a:t>
            </a:r>
            <a:endParaRPr lang="zh-CN" altLang="en-US"/>
          </a:p>
        </p:txBody>
      </p:sp>
      <p:sp>
        <p:nvSpPr>
          <p:cNvPr id="54278" name="矩形 24"/>
          <p:cNvSpPr>
            <a:spLocks noChangeArrowheads="1"/>
          </p:cNvSpPr>
          <p:nvPr/>
        </p:nvSpPr>
        <p:spPr bwMode="auto">
          <a:xfrm>
            <a:off x="1057275" y="565150"/>
            <a:ext cx="1079500"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50000"/>
              </a:lnSpc>
            </a:pPr>
            <a:r>
              <a:rPr lang="zh-CN" altLang="en-US" b="1">
                <a:solidFill>
                  <a:schemeClr val="bg1"/>
                </a:solidFill>
                <a:ea typeface="微软雅黑" panose="020B0503020204020204" pitchFamily="34" charset="-122"/>
                <a:sym typeface="Arial Unicode MS" pitchFamily="34" charset="-122"/>
              </a:rPr>
              <a:t>第四章</a:t>
            </a:r>
            <a:endParaRPr lang="zh-CN" altLang="en-US" b="1">
              <a:solidFill>
                <a:schemeClr val="bg1"/>
              </a:solidFill>
              <a:ea typeface="微软雅黑" panose="020B0503020204020204" pitchFamily="34" charset="-122"/>
              <a:sym typeface="Arial Unicode MS" pitchFamily="34" charset="-122"/>
            </a:endParaRPr>
          </a:p>
          <a:p>
            <a:pPr algn="ctr"/>
            <a:r>
              <a:rPr lang="zh-CN" altLang="en-US" sz="1400" b="1">
                <a:solidFill>
                  <a:schemeClr val="bg1"/>
                </a:solidFill>
                <a:ea typeface="微软雅黑" panose="020B0503020204020204" pitchFamily="34" charset="-122"/>
                <a:sym typeface="Arial Unicode MS" pitchFamily="34" charset="-122"/>
              </a:rPr>
              <a:t>正文</a:t>
            </a:r>
            <a:endParaRPr lang="zh-CN" altLang="en-US" sz="1400" b="1">
              <a:solidFill>
                <a:schemeClr val="bg1"/>
              </a:solidFill>
              <a:ea typeface="微软雅黑" panose="020B0503020204020204" pitchFamily="34" charset="-122"/>
              <a:sym typeface="Arial Unicode MS" pitchFamily="34" charset="-122"/>
            </a:endParaRPr>
          </a:p>
        </p:txBody>
      </p:sp>
      <p:sp>
        <p:nvSpPr>
          <p:cNvPr id="54279" name="矩形 8"/>
          <p:cNvSpPr>
            <a:spLocks noChangeArrowheads="1"/>
          </p:cNvSpPr>
          <p:nvPr/>
        </p:nvSpPr>
        <p:spPr bwMode="auto">
          <a:xfrm>
            <a:off x="4441825" y="692150"/>
            <a:ext cx="3095625" cy="369888"/>
          </a:xfrm>
          <a:prstGeom prst="rect">
            <a:avLst/>
          </a:prstGeom>
          <a:solidFill>
            <a:srgbClr val="00B0F0"/>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marL="1905" indent="-1905"/>
            <a:r>
              <a:rPr lang="en-US" altLang="zh-CN" b="1">
                <a:solidFill>
                  <a:schemeClr val="bg1"/>
                </a:solidFill>
                <a:latin typeface="Arial Unicode MS" pitchFamily="34" charset="-122"/>
                <a:ea typeface="Arial Unicode MS" pitchFamily="34" charset="-122"/>
                <a:cs typeface="Arial Unicode MS" pitchFamily="34" charset="-122"/>
                <a:sym typeface="Arial Unicode MS" pitchFamily="34" charset="-122"/>
              </a:rPr>
              <a:t>4.2 </a:t>
            </a:r>
            <a:r>
              <a:rPr lang="en-US" altLang="zh-CN" b="1">
                <a:solidFill>
                  <a:schemeClr val="bg1"/>
                </a:solidFill>
                <a:ea typeface="微软雅黑" panose="020B0503020204020204" pitchFamily="34" charset="-122"/>
                <a:sym typeface="Arial Unicode MS" pitchFamily="34" charset="-122"/>
              </a:rPr>
              <a:t> </a:t>
            </a:r>
            <a:r>
              <a:rPr lang="zh-CN" altLang="en-US" b="1">
                <a:solidFill>
                  <a:schemeClr val="bg1"/>
                </a:solidFill>
                <a:ea typeface="微软雅黑" panose="020B0503020204020204" pitchFamily="34" charset="-122"/>
                <a:sym typeface="Arial Unicode MS" pitchFamily="34" charset="-122"/>
              </a:rPr>
              <a:t>如何成为顶尖</a:t>
            </a:r>
            <a:r>
              <a:rPr lang="en-US" altLang="zh-CN" b="1">
                <a:solidFill>
                  <a:schemeClr val="bg1"/>
                </a:solidFill>
                <a:ea typeface="微软雅黑" panose="020B0503020204020204" pitchFamily="34" charset="-122"/>
                <a:sym typeface="Arial Unicode MS" pitchFamily="34" charset="-122"/>
              </a:rPr>
              <a:t>HR</a:t>
            </a:r>
            <a:r>
              <a:rPr lang="zh-CN" altLang="en-US" b="1">
                <a:solidFill>
                  <a:schemeClr val="bg1"/>
                </a:solidFill>
                <a:ea typeface="微软雅黑" panose="020B0503020204020204" pitchFamily="34" charset="-122"/>
                <a:sym typeface="Arial Unicode MS" pitchFamily="34" charset="-122"/>
              </a:rPr>
              <a:t>高手？</a:t>
            </a:r>
            <a:endParaRPr lang="zh-CN" altLang="en-US" sz="1400" b="1">
              <a:solidFill>
                <a:schemeClr val="bg1"/>
              </a:solidFill>
              <a:ea typeface="微软雅黑" panose="020B0503020204020204" pitchFamily="34" charset="-122"/>
              <a:sym typeface="Arial Unicode MS" pitchFamily="34" charset="-122"/>
            </a:endParaRPr>
          </a:p>
        </p:txBody>
      </p:sp>
      <p:grpSp>
        <p:nvGrpSpPr>
          <p:cNvPr id="54280" name="组合 5"/>
          <p:cNvGrpSpPr/>
          <p:nvPr/>
        </p:nvGrpSpPr>
        <p:grpSpPr bwMode="auto">
          <a:xfrm>
            <a:off x="2139950" y="5229225"/>
            <a:ext cx="6261100" cy="792163"/>
            <a:chOff x="0" y="0"/>
            <a:chExt cx="6261243" cy="792088"/>
          </a:xfrm>
        </p:grpSpPr>
        <p:sp>
          <p:nvSpPr>
            <p:cNvPr id="54281" name="单圆角矩形 16"/>
            <p:cNvSpPr>
              <a:spLocks noChangeArrowheads="1"/>
            </p:cNvSpPr>
            <p:nvPr/>
          </p:nvSpPr>
          <p:spPr bwMode="auto">
            <a:xfrm>
              <a:off x="503248" y="144449"/>
              <a:ext cx="5757995" cy="503189"/>
            </a:xfrm>
            <a:custGeom>
              <a:avLst/>
              <a:gdLst>
                <a:gd name="T0" fmla="*/ 0 w 5757995"/>
                <a:gd name="T1" fmla="*/ 0 h 503189"/>
                <a:gd name="T2" fmla="*/ 5757995 w 5757995"/>
                <a:gd name="T3" fmla="*/ 503189 h 503189"/>
              </a:gdLst>
              <a:ahLst/>
              <a:cxnLst/>
              <a:rect l="T0" t="T1" r="T2" b="T3"/>
              <a:pathLst>
                <a:path w="5757995" h="503189">
                  <a:moveTo>
                    <a:pt x="0" y="0"/>
                  </a:moveTo>
                  <a:lnTo>
                    <a:pt x="5506400" y="0"/>
                  </a:lnTo>
                  <a:cubicBezTo>
                    <a:pt x="5645352" y="0"/>
                    <a:pt x="5757994" y="112642"/>
                    <a:pt x="5757994" y="251594"/>
                  </a:cubicBezTo>
                  <a:lnTo>
                    <a:pt x="5757995" y="503189"/>
                  </a:lnTo>
                  <a:lnTo>
                    <a:pt x="0" y="503189"/>
                  </a:lnTo>
                  <a:close/>
                </a:path>
              </a:pathLst>
            </a:custGeom>
            <a:solidFill>
              <a:srgbClr val="BFBFBF"/>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a:r>
                <a:rPr lang="zh-CN" altLang="en-US" b="1">
                  <a:latin typeface="微软雅黑" panose="020B0503020204020204" pitchFamily="34" charset="-122"/>
                  <a:ea typeface="微软雅黑" panose="020B0503020204020204" pitchFamily="34" charset="-122"/>
                  <a:sym typeface="微软雅黑" panose="020B0503020204020204" pitchFamily="34" charset="-122"/>
                </a:rPr>
                <a:t>沟通能力的缺乏。</a:t>
              </a:r>
              <a:endParaRPr lang="zh-CN" altLang="en-US"/>
            </a:p>
          </p:txBody>
        </p:sp>
        <p:sp>
          <p:nvSpPr>
            <p:cNvPr id="54282" name="椭圆 17"/>
            <p:cNvSpPr>
              <a:spLocks noChangeArrowheads="1"/>
            </p:cNvSpPr>
            <p:nvPr/>
          </p:nvSpPr>
          <p:spPr bwMode="auto">
            <a:xfrm>
              <a:off x="0" y="0"/>
              <a:ext cx="792180" cy="792088"/>
            </a:xfrm>
            <a:prstGeom prst="ellipse">
              <a:avLst/>
            </a:prstGeom>
            <a:solidFill>
              <a:srgbClr val="0066CC"/>
            </a:solidFill>
            <a:ln>
              <a:noFill/>
            </a:ln>
            <a:extLst>
              <a:ext uri="{91240B29-F687-4F45-9708-019B960494DF}">
                <a14:hiddenLine xmlns:a14="http://schemas.microsoft.com/office/drawing/2010/main" w="25400">
                  <a:solidFill>
                    <a:srgbClr val="000000"/>
                  </a:solidFill>
                  <a:round/>
                </a14:hiddenLine>
              </a:ext>
            </a:extLst>
          </p:spPr>
          <p:txBody>
            <a:bodyPr anchor="ctr"/>
            <a:lstStyle/>
            <a:p>
              <a:pPr algn="ctr"/>
              <a:r>
                <a:rPr lang="zh-CN" altLang="en-US" sz="24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五</a:t>
              </a:r>
              <a:endParaRPr lang="en-US" sz="24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4283" name="TextBox 2"/>
          <p:cNvSpPr>
            <a:spLocks noChangeArrowheads="1"/>
          </p:cNvSpPr>
          <p:nvPr/>
        </p:nvSpPr>
        <p:spPr bwMode="auto">
          <a:xfrm>
            <a:off x="7802563" y="3429000"/>
            <a:ext cx="4198937" cy="168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57200">
              <a:lnSpc>
                <a:spcPct val="129000"/>
              </a:lnSpc>
              <a:spcAft>
                <a:spcPts val="600"/>
              </a:spcAft>
            </a:pP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在实际工作中，还会遇到很多的问题，比如如何更好的和直线部门合作等，这些都是需要沟通技巧的。</a:t>
            </a:r>
            <a:r>
              <a:rPr lang="zh-CN" altLang="en-US" sz="1600" b="1">
                <a:solidFill>
                  <a:srgbClr val="E36C09"/>
                </a:solidFill>
                <a:latin typeface="微软雅黑" panose="020B0503020204020204" pitchFamily="34" charset="-122"/>
                <a:ea typeface="微软雅黑" panose="020B0503020204020204" pitchFamily="34" charset="-122"/>
                <a:sym typeface="微软雅黑" panose="020B0503020204020204" pitchFamily="34" charset="-122"/>
              </a:rPr>
              <a:t>所以人力资源管理者必须是一个沟通的大师</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，如果你的沟通能力不行，做人力资源管理成长的时间会长一点。</a:t>
            </a:r>
            <a:endParaRPr lang="zh-CN" altLang="en-US" sz="1600" b="1">
              <a:solidFill>
                <a:srgbClr val="E36C0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4284" name="TextBox 3"/>
          <p:cNvSpPr>
            <a:spLocks noChangeArrowheads="1"/>
          </p:cNvSpPr>
          <p:nvPr/>
        </p:nvSpPr>
        <p:spPr bwMode="auto">
          <a:xfrm>
            <a:off x="7802563" y="1619250"/>
            <a:ext cx="4198937" cy="136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57200">
              <a:lnSpc>
                <a:spcPct val="129000"/>
              </a:lnSpc>
              <a:spcAft>
                <a:spcPts val="600"/>
              </a:spcAft>
            </a:pP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很多人力资源管理者，脾气很大，非常强势，这非常要不得，为什么，因为你是在和人打交道，你必须学会团结身边的每一个人（即使你内心有多么地讨厌他）。</a:t>
            </a:r>
            <a:endParaRPr lang="zh-CN" altLang="en-US"/>
          </a:p>
        </p:txBody>
      </p:sp>
      <p:pic>
        <p:nvPicPr>
          <p:cNvPr id="54285" name="图片 10"/>
          <p:cNvPicPr>
            <a:picLocks noChangeAspect="1" noChangeArrowheads="1"/>
          </p:cNvPicPr>
          <p:nvPr/>
        </p:nvPicPr>
        <p:blipFill>
          <a:blip r:embed="rId2" cstate="print">
            <a:extLst>
              <a:ext uri="{28A0092B-C50C-407E-A947-70E740481C1C}">
                <a14:useLocalDpi xmlns:a14="http://schemas.microsoft.com/office/drawing/2010/main" val="0"/>
              </a:ext>
            </a:extLst>
          </a:blip>
          <a:srcRect t="3871" b="157"/>
          <a:stretch>
            <a:fillRect/>
          </a:stretch>
        </p:blipFill>
        <p:spPr bwMode="auto">
          <a:xfrm>
            <a:off x="2281238" y="1554163"/>
            <a:ext cx="5240337" cy="349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54284"/>
                                        </p:tgtEl>
                                        <p:attrNameLst>
                                          <p:attrName>style.visibility</p:attrName>
                                        </p:attrNameLst>
                                      </p:cBhvr>
                                      <p:to>
                                        <p:strVal val="visible"/>
                                      </p:to>
                                    </p:set>
                                    <p:animScale>
                                      <p:cBhvr>
                                        <p:cTn id="7" dur="1000" decel="50000" fill="hold">
                                          <p:stCondLst>
                                            <p:cond delay="0"/>
                                          </p:stCondLst>
                                        </p:cTn>
                                        <p:tgtEl>
                                          <p:spTgt spid="5428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54284"/>
                                        </p:tgtEl>
                                        <p:attrNameLst>
                                          <p:attrName>ppt_x</p:attrName>
                                          <p:attrName>ppt_y</p:attrName>
                                        </p:attrNameLst>
                                      </p:cBhvr>
                                      <p:rCtr x="0" y="0"/>
                                    </p:animMotion>
                                    <p:animEffect filter="fade">
                                      <p:cBhvr>
                                        <p:cTn id="9" dur="1000"/>
                                        <p:tgtEl>
                                          <p:spTgt spid="54284"/>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54283"/>
                                        </p:tgtEl>
                                        <p:attrNameLst>
                                          <p:attrName>style.visibility</p:attrName>
                                        </p:attrNameLst>
                                      </p:cBhvr>
                                      <p:to>
                                        <p:strVal val="visible"/>
                                      </p:to>
                                    </p:set>
                                    <p:animScale>
                                      <p:cBhvr>
                                        <p:cTn id="12" dur="1000" decel="50000" fill="hold">
                                          <p:stCondLst>
                                            <p:cond delay="0"/>
                                          </p:stCondLst>
                                        </p:cTn>
                                        <p:tgtEl>
                                          <p:spTgt spid="5428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3" dur="1000" decel="50000" fill="hold">
                                          <p:stCondLst>
                                            <p:cond delay="0"/>
                                          </p:stCondLst>
                                        </p:cTn>
                                        <p:tgtEl>
                                          <p:spTgt spid="54283"/>
                                        </p:tgtEl>
                                        <p:attrNameLst>
                                          <p:attrName>ppt_x</p:attrName>
                                          <p:attrName>ppt_y</p:attrName>
                                        </p:attrNameLst>
                                      </p:cBhvr>
                                      <p:rCtr x="0" y="0"/>
                                    </p:animMotion>
                                    <p:animEffect filter="fade">
                                      <p:cBhvr>
                                        <p:cTn id="14" dur="1000"/>
                                        <p:tgtEl>
                                          <p:spTgt spid="542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83" grpId="0" bldLvl="0"/>
      <p:bldP spid="54284" grpId="0" bldLvl="0"/>
    </p:bldLst>
  </p:timing>
</p:sld>
</file>

<file path=ppt/slides/slide5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cstate="print"/>
          <a:srcRect/>
          <a:stretch>
            <a:fillRect/>
          </a:stretch>
        </a:blipFill>
        <a:effectLst/>
      </p:bgPr>
    </p:bg>
    <p:spTree>
      <p:nvGrpSpPr>
        <p:cNvPr id="1" name=""/>
        <p:cNvGrpSpPr/>
        <p:nvPr/>
      </p:nvGrpSpPr>
      <p:grpSpPr>
        <a:xfrm>
          <a:off x="0" y="0"/>
          <a:ext cx="0" cy="0"/>
          <a:chOff x="0" y="0"/>
          <a:chExt cx="0" cy="0"/>
        </a:xfrm>
      </p:grpSpPr>
      <p:sp>
        <p:nvSpPr>
          <p:cNvPr id="55298" name="矩形 3"/>
          <p:cNvSpPr>
            <a:spLocks noChangeArrowheads="1"/>
          </p:cNvSpPr>
          <p:nvPr/>
        </p:nvSpPr>
        <p:spPr bwMode="auto">
          <a:xfrm>
            <a:off x="9020175" y="692150"/>
            <a:ext cx="16891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a:solidFill>
                  <a:srgbClr val="E36C09"/>
                </a:solidFill>
                <a:latin typeface="微软雅黑" panose="020B0503020204020204" pitchFamily="34" charset="-122"/>
                <a:ea typeface="微软雅黑" panose="020B0503020204020204" pitchFamily="34" charset="-122"/>
                <a:sym typeface="微软雅黑" panose="020B0503020204020204" pitchFamily="34" charset="-122"/>
              </a:rPr>
              <a:t>HR</a:t>
            </a:r>
            <a:r>
              <a:rPr lang="zh-CN" altLang="en-US" b="1">
                <a:solidFill>
                  <a:srgbClr val="E36C09"/>
                </a:solidFill>
                <a:latin typeface="微软雅黑" panose="020B0503020204020204" pitchFamily="34" charset="-122"/>
                <a:ea typeface="微软雅黑" panose="020B0503020204020204" pitchFamily="34" charset="-122"/>
                <a:sym typeface="微软雅黑" panose="020B0503020204020204" pitchFamily="34" charset="-122"/>
              </a:rPr>
              <a:t>的七大通病</a:t>
            </a:r>
            <a:endParaRPr lang="zh-CN" altLang="en-US"/>
          </a:p>
        </p:txBody>
      </p:sp>
      <p:sp>
        <p:nvSpPr>
          <p:cNvPr id="55299" name="直接连接符 4"/>
          <p:cNvSpPr>
            <a:spLocks noChangeShapeType="1"/>
          </p:cNvSpPr>
          <p:nvPr/>
        </p:nvSpPr>
        <p:spPr bwMode="auto">
          <a:xfrm>
            <a:off x="8316913" y="692150"/>
            <a:ext cx="3095625" cy="1588"/>
          </a:xfrm>
          <a:prstGeom prst="line">
            <a:avLst/>
          </a:prstGeom>
          <a:noFill/>
          <a:ln w="9525">
            <a:solidFill>
              <a:srgbClr val="E46C0A"/>
            </a:solidFill>
            <a:bevel/>
          </a:ln>
          <a:extLst>
            <a:ext uri="{909E8E84-426E-40DD-AFC4-6F175D3DCCD1}">
              <a14:hiddenFill xmlns:a14="http://schemas.microsoft.com/office/drawing/2010/main">
                <a:noFill/>
              </a14:hiddenFill>
            </a:ext>
          </a:extLst>
        </p:spPr>
        <p:txBody>
          <a:bodyPr/>
          <a:lstStyle/>
          <a:p>
            <a:endParaRPr lang="zh-CN" altLang="en-US"/>
          </a:p>
        </p:txBody>
      </p:sp>
      <p:sp>
        <p:nvSpPr>
          <p:cNvPr id="55300" name="直接连接符 5"/>
          <p:cNvSpPr>
            <a:spLocks noChangeShapeType="1"/>
          </p:cNvSpPr>
          <p:nvPr/>
        </p:nvSpPr>
        <p:spPr bwMode="auto">
          <a:xfrm>
            <a:off x="8316913" y="1052513"/>
            <a:ext cx="3095625" cy="1587"/>
          </a:xfrm>
          <a:prstGeom prst="line">
            <a:avLst/>
          </a:prstGeom>
          <a:noFill/>
          <a:ln w="9525">
            <a:solidFill>
              <a:srgbClr val="E46C0A"/>
            </a:solidFill>
            <a:bevel/>
          </a:ln>
          <a:extLst>
            <a:ext uri="{909E8E84-426E-40DD-AFC4-6F175D3DCCD1}">
              <a14:hiddenFill xmlns:a14="http://schemas.microsoft.com/office/drawing/2010/main">
                <a:noFill/>
              </a14:hiddenFill>
            </a:ext>
          </a:extLst>
        </p:spPr>
        <p:txBody>
          <a:bodyPr/>
          <a:lstStyle/>
          <a:p>
            <a:endParaRPr lang="zh-CN" altLang="en-US"/>
          </a:p>
        </p:txBody>
      </p:sp>
      <p:sp>
        <p:nvSpPr>
          <p:cNvPr id="55301" name="TextBox 3"/>
          <p:cNvSpPr>
            <a:spLocks noChangeArrowheads="1"/>
          </p:cNvSpPr>
          <p:nvPr/>
        </p:nvSpPr>
        <p:spPr bwMode="auto">
          <a:xfrm>
            <a:off x="2281238" y="692150"/>
            <a:ext cx="21605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人力资源从业概述</a:t>
            </a:r>
            <a:endParaRPr lang="zh-CN" altLang="en-US"/>
          </a:p>
        </p:txBody>
      </p:sp>
      <p:sp>
        <p:nvSpPr>
          <p:cNvPr id="55302" name="矩形 24"/>
          <p:cNvSpPr>
            <a:spLocks noChangeArrowheads="1"/>
          </p:cNvSpPr>
          <p:nvPr/>
        </p:nvSpPr>
        <p:spPr bwMode="auto">
          <a:xfrm>
            <a:off x="1057275" y="565150"/>
            <a:ext cx="1079500"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50000"/>
              </a:lnSpc>
            </a:pPr>
            <a:r>
              <a:rPr lang="zh-CN" altLang="en-US" b="1">
                <a:solidFill>
                  <a:schemeClr val="bg1"/>
                </a:solidFill>
                <a:ea typeface="微软雅黑" panose="020B0503020204020204" pitchFamily="34" charset="-122"/>
                <a:sym typeface="Arial Unicode MS" pitchFamily="34" charset="-122"/>
              </a:rPr>
              <a:t>第四章</a:t>
            </a:r>
            <a:endParaRPr lang="zh-CN" altLang="en-US" b="1">
              <a:solidFill>
                <a:schemeClr val="bg1"/>
              </a:solidFill>
              <a:ea typeface="微软雅黑" panose="020B0503020204020204" pitchFamily="34" charset="-122"/>
              <a:sym typeface="Arial Unicode MS" pitchFamily="34" charset="-122"/>
            </a:endParaRPr>
          </a:p>
          <a:p>
            <a:pPr algn="ctr"/>
            <a:r>
              <a:rPr lang="zh-CN" altLang="en-US" sz="1400" b="1">
                <a:solidFill>
                  <a:schemeClr val="bg1"/>
                </a:solidFill>
                <a:ea typeface="微软雅黑" panose="020B0503020204020204" pitchFamily="34" charset="-122"/>
                <a:sym typeface="Arial Unicode MS" pitchFamily="34" charset="-122"/>
              </a:rPr>
              <a:t>正文</a:t>
            </a:r>
            <a:endParaRPr lang="zh-CN" altLang="en-US" sz="1400" b="1">
              <a:solidFill>
                <a:schemeClr val="bg1"/>
              </a:solidFill>
              <a:ea typeface="微软雅黑" panose="020B0503020204020204" pitchFamily="34" charset="-122"/>
              <a:sym typeface="Arial Unicode MS" pitchFamily="34" charset="-122"/>
            </a:endParaRPr>
          </a:p>
        </p:txBody>
      </p:sp>
      <p:sp>
        <p:nvSpPr>
          <p:cNvPr id="55303" name="矩形 8"/>
          <p:cNvSpPr>
            <a:spLocks noChangeArrowheads="1"/>
          </p:cNvSpPr>
          <p:nvPr/>
        </p:nvSpPr>
        <p:spPr bwMode="auto">
          <a:xfrm>
            <a:off x="4441825" y="692150"/>
            <a:ext cx="3095625" cy="369888"/>
          </a:xfrm>
          <a:prstGeom prst="rect">
            <a:avLst/>
          </a:prstGeom>
          <a:solidFill>
            <a:srgbClr val="00B0F0"/>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marL="1905" indent="-1905"/>
            <a:r>
              <a:rPr lang="en-US" altLang="zh-CN" b="1">
                <a:solidFill>
                  <a:schemeClr val="bg1"/>
                </a:solidFill>
                <a:latin typeface="Arial Unicode MS" pitchFamily="34" charset="-122"/>
                <a:ea typeface="Arial Unicode MS" pitchFamily="34" charset="-122"/>
                <a:cs typeface="Arial Unicode MS" pitchFamily="34" charset="-122"/>
                <a:sym typeface="Arial Unicode MS" pitchFamily="34" charset="-122"/>
              </a:rPr>
              <a:t>4.2 </a:t>
            </a:r>
            <a:r>
              <a:rPr lang="en-US" altLang="zh-CN" b="1">
                <a:solidFill>
                  <a:schemeClr val="bg1"/>
                </a:solidFill>
                <a:ea typeface="微软雅黑" panose="020B0503020204020204" pitchFamily="34" charset="-122"/>
                <a:sym typeface="Arial Unicode MS" pitchFamily="34" charset="-122"/>
              </a:rPr>
              <a:t> </a:t>
            </a:r>
            <a:r>
              <a:rPr lang="zh-CN" altLang="en-US" b="1">
                <a:solidFill>
                  <a:schemeClr val="bg1"/>
                </a:solidFill>
                <a:ea typeface="微软雅黑" panose="020B0503020204020204" pitchFamily="34" charset="-122"/>
                <a:sym typeface="Arial Unicode MS" pitchFamily="34" charset="-122"/>
              </a:rPr>
              <a:t>如何成为顶尖</a:t>
            </a:r>
            <a:r>
              <a:rPr lang="en-US" altLang="zh-CN" b="1">
                <a:solidFill>
                  <a:schemeClr val="bg1"/>
                </a:solidFill>
                <a:ea typeface="微软雅黑" panose="020B0503020204020204" pitchFamily="34" charset="-122"/>
                <a:sym typeface="Arial Unicode MS" pitchFamily="34" charset="-122"/>
              </a:rPr>
              <a:t>HR</a:t>
            </a:r>
            <a:r>
              <a:rPr lang="zh-CN" altLang="en-US" b="1">
                <a:solidFill>
                  <a:schemeClr val="bg1"/>
                </a:solidFill>
                <a:ea typeface="微软雅黑" panose="020B0503020204020204" pitchFamily="34" charset="-122"/>
                <a:sym typeface="Arial Unicode MS" pitchFamily="34" charset="-122"/>
              </a:rPr>
              <a:t>高手？</a:t>
            </a:r>
            <a:endParaRPr lang="zh-CN" altLang="en-US" sz="1400" b="1">
              <a:solidFill>
                <a:schemeClr val="bg1"/>
              </a:solidFill>
              <a:ea typeface="微软雅黑" panose="020B0503020204020204" pitchFamily="34" charset="-122"/>
              <a:sym typeface="Arial Unicode MS" pitchFamily="34" charset="-122"/>
            </a:endParaRPr>
          </a:p>
        </p:txBody>
      </p:sp>
      <p:grpSp>
        <p:nvGrpSpPr>
          <p:cNvPr id="55304" name="组合 5"/>
          <p:cNvGrpSpPr/>
          <p:nvPr/>
        </p:nvGrpSpPr>
        <p:grpSpPr bwMode="auto">
          <a:xfrm>
            <a:off x="2139950" y="5229225"/>
            <a:ext cx="6261100" cy="792163"/>
            <a:chOff x="0" y="0"/>
            <a:chExt cx="6261243" cy="792088"/>
          </a:xfrm>
        </p:grpSpPr>
        <p:sp>
          <p:nvSpPr>
            <p:cNvPr id="55305" name="单圆角矩形 16"/>
            <p:cNvSpPr>
              <a:spLocks noChangeArrowheads="1"/>
            </p:cNvSpPr>
            <p:nvPr/>
          </p:nvSpPr>
          <p:spPr bwMode="auto">
            <a:xfrm>
              <a:off x="503248" y="144449"/>
              <a:ext cx="5757995" cy="503189"/>
            </a:xfrm>
            <a:custGeom>
              <a:avLst/>
              <a:gdLst>
                <a:gd name="T0" fmla="*/ 0 w 5757995"/>
                <a:gd name="T1" fmla="*/ 0 h 503189"/>
                <a:gd name="T2" fmla="*/ 5757995 w 5757995"/>
                <a:gd name="T3" fmla="*/ 503189 h 503189"/>
              </a:gdLst>
              <a:ahLst/>
              <a:cxnLst/>
              <a:rect l="T0" t="T1" r="T2" b="T3"/>
              <a:pathLst>
                <a:path w="5757995" h="503189">
                  <a:moveTo>
                    <a:pt x="0" y="0"/>
                  </a:moveTo>
                  <a:lnTo>
                    <a:pt x="5506400" y="0"/>
                  </a:lnTo>
                  <a:cubicBezTo>
                    <a:pt x="5645352" y="0"/>
                    <a:pt x="5757994" y="112642"/>
                    <a:pt x="5757994" y="251594"/>
                  </a:cubicBezTo>
                  <a:lnTo>
                    <a:pt x="5757995" y="503189"/>
                  </a:lnTo>
                  <a:lnTo>
                    <a:pt x="0" y="503189"/>
                  </a:lnTo>
                  <a:close/>
                </a:path>
              </a:pathLst>
            </a:custGeom>
            <a:solidFill>
              <a:srgbClr val="BFBFBF"/>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a:r>
                <a:rPr lang="zh-CN" altLang="en-US" b="1">
                  <a:latin typeface="微软雅黑" panose="020B0503020204020204" pitchFamily="34" charset="-122"/>
                  <a:ea typeface="微软雅黑" panose="020B0503020204020204" pitchFamily="34" charset="-122"/>
                  <a:sym typeface="微软雅黑" panose="020B0503020204020204" pitchFamily="34" charset="-122"/>
                </a:rPr>
                <a:t> 缺乏对公司业务的真正理解，综合管理能力不够。</a:t>
              </a:r>
              <a:endParaRPr lang="zh-CN" altLang="en-US"/>
            </a:p>
          </p:txBody>
        </p:sp>
        <p:sp>
          <p:nvSpPr>
            <p:cNvPr id="55306" name="椭圆 17"/>
            <p:cNvSpPr>
              <a:spLocks noChangeArrowheads="1"/>
            </p:cNvSpPr>
            <p:nvPr/>
          </p:nvSpPr>
          <p:spPr bwMode="auto">
            <a:xfrm>
              <a:off x="0" y="0"/>
              <a:ext cx="792180" cy="792088"/>
            </a:xfrm>
            <a:prstGeom prst="ellipse">
              <a:avLst/>
            </a:prstGeom>
            <a:solidFill>
              <a:srgbClr val="0066CC"/>
            </a:solidFill>
            <a:ln>
              <a:noFill/>
            </a:ln>
            <a:extLst>
              <a:ext uri="{91240B29-F687-4F45-9708-019B960494DF}">
                <a14:hiddenLine xmlns:a14="http://schemas.microsoft.com/office/drawing/2010/main" w="25400">
                  <a:solidFill>
                    <a:srgbClr val="000000"/>
                  </a:solidFill>
                  <a:round/>
                </a14:hiddenLine>
              </a:ext>
            </a:extLst>
          </p:spPr>
          <p:txBody>
            <a:bodyPr anchor="ctr"/>
            <a:lstStyle/>
            <a:p>
              <a:pPr algn="ctr"/>
              <a:r>
                <a:rPr lang="zh-CN" altLang="en-US" sz="24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六</a:t>
              </a:r>
              <a:endParaRPr lang="en-US" sz="24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5307" name="TextBox 2"/>
          <p:cNvSpPr>
            <a:spLocks noChangeArrowheads="1"/>
          </p:cNvSpPr>
          <p:nvPr/>
        </p:nvSpPr>
        <p:spPr bwMode="auto">
          <a:xfrm>
            <a:off x="7802563" y="3332163"/>
            <a:ext cx="4198937" cy="168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57200">
              <a:lnSpc>
                <a:spcPct val="129000"/>
              </a:lnSpc>
              <a:spcAft>
                <a:spcPts val="600"/>
              </a:spcAft>
            </a:pPr>
            <a:r>
              <a:rPr lang="zh-CN" altLang="en-US" sz="1600" b="1">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你不了解业务知识，不懂公司的流程，业务部门怎么会把你当回事呢？</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只有对公司的整体运营有了比较深刻的了解，你才会意识到业务部门开展工作的艰难，理解他们的真正需求，而不是整天“闭门造车”。</a:t>
            </a:r>
            <a:endParaRPr lang="zh-CN" altLang="en-US" sz="1600" b="1">
              <a:solidFill>
                <a:srgbClr val="E36C0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5308" name="TextBox 3"/>
          <p:cNvSpPr>
            <a:spLocks noChangeArrowheads="1"/>
          </p:cNvSpPr>
          <p:nvPr/>
        </p:nvSpPr>
        <p:spPr bwMode="auto">
          <a:xfrm>
            <a:off x="7802563" y="1666875"/>
            <a:ext cx="4198937" cy="136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57200">
              <a:lnSpc>
                <a:spcPct val="129000"/>
              </a:lnSpc>
              <a:spcAft>
                <a:spcPts val="600"/>
              </a:spcAft>
            </a:pP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实际上，人力资源管理者必须是一个管理的大师，应具备财务、人力资源、生产、采购、销售、心理等多方面的知识，也就是说：是一个杂家。</a:t>
            </a:r>
            <a:endParaRPr lang="zh-CN" altLang="en-US"/>
          </a:p>
        </p:txBody>
      </p:sp>
      <p:pic>
        <p:nvPicPr>
          <p:cNvPr id="55309" name="图片 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81238" y="1554163"/>
            <a:ext cx="5240337" cy="349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55308"/>
                                        </p:tgtEl>
                                        <p:attrNameLst>
                                          <p:attrName>style.visibility</p:attrName>
                                        </p:attrNameLst>
                                      </p:cBhvr>
                                      <p:to>
                                        <p:strVal val="visible"/>
                                      </p:to>
                                    </p:set>
                                    <p:animScale>
                                      <p:cBhvr>
                                        <p:cTn id="7" dur="1000" decel="50000" fill="hold">
                                          <p:stCondLst>
                                            <p:cond delay="0"/>
                                          </p:stCondLst>
                                        </p:cTn>
                                        <p:tgtEl>
                                          <p:spTgt spid="5530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55308"/>
                                        </p:tgtEl>
                                        <p:attrNameLst>
                                          <p:attrName>ppt_x</p:attrName>
                                          <p:attrName>ppt_y</p:attrName>
                                        </p:attrNameLst>
                                      </p:cBhvr>
                                      <p:rCtr x="0" y="0"/>
                                    </p:animMotion>
                                    <p:animEffect filter="fade">
                                      <p:cBhvr>
                                        <p:cTn id="9" dur="1000"/>
                                        <p:tgtEl>
                                          <p:spTgt spid="55308"/>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55307"/>
                                        </p:tgtEl>
                                        <p:attrNameLst>
                                          <p:attrName>style.visibility</p:attrName>
                                        </p:attrNameLst>
                                      </p:cBhvr>
                                      <p:to>
                                        <p:strVal val="visible"/>
                                      </p:to>
                                    </p:set>
                                    <p:animScale>
                                      <p:cBhvr>
                                        <p:cTn id="12" dur="1000" decel="50000" fill="hold">
                                          <p:stCondLst>
                                            <p:cond delay="0"/>
                                          </p:stCondLst>
                                        </p:cTn>
                                        <p:tgtEl>
                                          <p:spTgt spid="5530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3" dur="1000" decel="50000" fill="hold">
                                          <p:stCondLst>
                                            <p:cond delay="0"/>
                                          </p:stCondLst>
                                        </p:cTn>
                                        <p:tgtEl>
                                          <p:spTgt spid="55307"/>
                                        </p:tgtEl>
                                        <p:attrNameLst>
                                          <p:attrName>ppt_x</p:attrName>
                                          <p:attrName>ppt_y</p:attrName>
                                        </p:attrNameLst>
                                      </p:cBhvr>
                                      <p:rCtr x="0" y="0"/>
                                    </p:animMotion>
                                    <p:animEffect filter="fade">
                                      <p:cBhvr>
                                        <p:cTn id="14" dur="1000"/>
                                        <p:tgtEl>
                                          <p:spTgt spid="553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07" grpId="0" bldLvl="0"/>
      <p:bldP spid="55308" grpId="0" bldLvl="0"/>
    </p:bldLst>
  </p:timing>
</p:sld>
</file>

<file path=ppt/slides/slide5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cstate="print"/>
          <a:srcRect/>
          <a:stretch>
            <a:fillRect/>
          </a:stretch>
        </a:blipFill>
        <a:effectLst/>
      </p:bgPr>
    </p:bg>
    <p:spTree>
      <p:nvGrpSpPr>
        <p:cNvPr id="1" name=""/>
        <p:cNvGrpSpPr/>
        <p:nvPr/>
      </p:nvGrpSpPr>
      <p:grpSpPr>
        <a:xfrm>
          <a:off x="0" y="0"/>
          <a:ext cx="0" cy="0"/>
          <a:chOff x="0" y="0"/>
          <a:chExt cx="0" cy="0"/>
        </a:xfrm>
      </p:grpSpPr>
      <p:sp>
        <p:nvSpPr>
          <p:cNvPr id="56322" name="矩形 3"/>
          <p:cNvSpPr>
            <a:spLocks noChangeArrowheads="1"/>
          </p:cNvSpPr>
          <p:nvPr/>
        </p:nvSpPr>
        <p:spPr bwMode="auto">
          <a:xfrm>
            <a:off x="9020175" y="692150"/>
            <a:ext cx="16891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a:solidFill>
                  <a:srgbClr val="E36C09"/>
                </a:solidFill>
                <a:latin typeface="微软雅黑" panose="020B0503020204020204" pitchFamily="34" charset="-122"/>
                <a:ea typeface="微软雅黑" panose="020B0503020204020204" pitchFamily="34" charset="-122"/>
                <a:sym typeface="微软雅黑" panose="020B0503020204020204" pitchFamily="34" charset="-122"/>
              </a:rPr>
              <a:t>HR</a:t>
            </a:r>
            <a:r>
              <a:rPr lang="zh-CN" altLang="en-US" b="1">
                <a:solidFill>
                  <a:srgbClr val="E36C09"/>
                </a:solidFill>
                <a:latin typeface="微软雅黑" panose="020B0503020204020204" pitchFamily="34" charset="-122"/>
                <a:ea typeface="微软雅黑" panose="020B0503020204020204" pitchFamily="34" charset="-122"/>
                <a:sym typeface="微软雅黑" panose="020B0503020204020204" pitchFamily="34" charset="-122"/>
              </a:rPr>
              <a:t>的七大通病</a:t>
            </a:r>
            <a:endParaRPr lang="zh-CN" altLang="en-US"/>
          </a:p>
        </p:txBody>
      </p:sp>
      <p:sp>
        <p:nvSpPr>
          <p:cNvPr id="56323" name="直接连接符 4"/>
          <p:cNvSpPr>
            <a:spLocks noChangeShapeType="1"/>
          </p:cNvSpPr>
          <p:nvPr/>
        </p:nvSpPr>
        <p:spPr bwMode="auto">
          <a:xfrm>
            <a:off x="8316913" y="692150"/>
            <a:ext cx="3095625" cy="1588"/>
          </a:xfrm>
          <a:prstGeom prst="line">
            <a:avLst/>
          </a:prstGeom>
          <a:noFill/>
          <a:ln w="9525">
            <a:solidFill>
              <a:srgbClr val="E46C0A"/>
            </a:solidFill>
            <a:bevel/>
          </a:ln>
          <a:extLst>
            <a:ext uri="{909E8E84-426E-40DD-AFC4-6F175D3DCCD1}">
              <a14:hiddenFill xmlns:a14="http://schemas.microsoft.com/office/drawing/2010/main">
                <a:noFill/>
              </a14:hiddenFill>
            </a:ext>
          </a:extLst>
        </p:spPr>
        <p:txBody>
          <a:bodyPr/>
          <a:lstStyle/>
          <a:p>
            <a:endParaRPr lang="zh-CN" altLang="en-US"/>
          </a:p>
        </p:txBody>
      </p:sp>
      <p:sp>
        <p:nvSpPr>
          <p:cNvPr id="56324" name="直接连接符 5"/>
          <p:cNvSpPr>
            <a:spLocks noChangeShapeType="1"/>
          </p:cNvSpPr>
          <p:nvPr/>
        </p:nvSpPr>
        <p:spPr bwMode="auto">
          <a:xfrm>
            <a:off x="8316913" y="1052513"/>
            <a:ext cx="3095625" cy="1587"/>
          </a:xfrm>
          <a:prstGeom prst="line">
            <a:avLst/>
          </a:prstGeom>
          <a:noFill/>
          <a:ln w="9525">
            <a:solidFill>
              <a:srgbClr val="E46C0A"/>
            </a:solidFill>
            <a:bevel/>
          </a:ln>
          <a:extLst>
            <a:ext uri="{909E8E84-426E-40DD-AFC4-6F175D3DCCD1}">
              <a14:hiddenFill xmlns:a14="http://schemas.microsoft.com/office/drawing/2010/main">
                <a:noFill/>
              </a14:hiddenFill>
            </a:ext>
          </a:extLst>
        </p:spPr>
        <p:txBody>
          <a:bodyPr/>
          <a:lstStyle/>
          <a:p>
            <a:endParaRPr lang="zh-CN" altLang="en-US"/>
          </a:p>
        </p:txBody>
      </p:sp>
      <p:sp>
        <p:nvSpPr>
          <p:cNvPr id="56325" name="TextBox 3"/>
          <p:cNvSpPr>
            <a:spLocks noChangeArrowheads="1"/>
          </p:cNvSpPr>
          <p:nvPr/>
        </p:nvSpPr>
        <p:spPr bwMode="auto">
          <a:xfrm>
            <a:off x="2281238" y="692150"/>
            <a:ext cx="21605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人力资源从业概述</a:t>
            </a:r>
            <a:endParaRPr lang="zh-CN" altLang="en-US"/>
          </a:p>
        </p:txBody>
      </p:sp>
      <p:sp>
        <p:nvSpPr>
          <p:cNvPr id="56326" name="矩形 24"/>
          <p:cNvSpPr>
            <a:spLocks noChangeArrowheads="1"/>
          </p:cNvSpPr>
          <p:nvPr/>
        </p:nvSpPr>
        <p:spPr bwMode="auto">
          <a:xfrm>
            <a:off x="1057275" y="565150"/>
            <a:ext cx="1079500"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50000"/>
              </a:lnSpc>
            </a:pPr>
            <a:r>
              <a:rPr lang="zh-CN" altLang="en-US" b="1">
                <a:solidFill>
                  <a:schemeClr val="bg1"/>
                </a:solidFill>
                <a:ea typeface="微软雅黑" panose="020B0503020204020204" pitchFamily="34" charset="-122"/>
                <a:sym typeface="Arial Unicode MS" pitchFamily="34" charset="-122"/>
              </a:rPr>
              <a:t>第四章</a:t>
            </a:r>
            <a:endParaRPr lang="zh-CN" altLang="en-US" b="1">
              <a:solidFill>
                <a:schemeClr val="bg1"/>
              </a:solidFill>
              <a:ea typeface="微软雅黑" panose="020B0503020204020204" pitchFamily="34" charset="-122"/>
              <a:sym typeface="Arial Unicode MS" pitchFamily="34" charset="-122"/>
            </a:endParaRPr>
          </a:p>
          <a:p>
            <a:pPr algn="ctr"/>
            <a:r>
              <a:rPr lang="zh-CN" altLang="en-US" sz="1400" b="1">
                <a:solidFill>
                  <a:schemeClr val="bg1"/>
                </a:solidFill>
                <a:ea typeface="微软雅黑" panose="020B0503020204020204" pitchFamily="34" charset="-122"/>
                <a:sym typeface="Arial Unicode MS" pitchFamily="34" charset="-122"/>
              </a:rPr>
              <a:t>正文</a:t>
            </a:r>
            <a:endParaRPr lang="zh-CN" altLang="en-US" sz="1400" b="1">
              <a:solidFill>
                <a:schemeClr val="bg1"/>
              </a:solidFill>
              <a:ea typeface="微软雅黑" panose="020B0503020204020204" pitchFamily="34" charset="-122"/>
              <a:sym typeface="Arial Unicode MS" pitchFamily="34" charset="-122"/>
            </a:endParaRPr>
          </a:p>
        </p:txBody>
      </p:sp>
      <p:sp>
        <p:nvSpPr>
          <p:cNvPr id="56327" name="矩形 8"/>
          <p:cNvSpPr>
            <a:spLocks noChangeArrowheads="1"/>
          </p:cNvSpPr>
          <p:nvPr/>
        </p:nvSpPr>
        <p:spPr bwMode="auto">
          <a:xfrm>
            <a:off x="4441825" y="692150"/>
            <a:ext cx="3095625" cy="369888"/>
          </a:xfrm>
          <a:prstGeom prst="rect">
            <a:avLst/>
          </a:prstGeom>
          <a:solidFill>
            <a:srgbClr val="00B0F0"/>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marL="1905" indent="-1905"/>
            <a:r>
              <a:rPr lang="en-US" altLang="zh-CN" b="1">
                <a:solidFill>
                  <a:schemeClr val="bg1"/>
                </a:solidFill>
                <a:latin typeface="Arial Unicode MS" pitchFamily="34" charset="-122"/>
                <a:ea typeface="Arial Unicode MS" pitchFamily="34" charset="-122"/>
                <a:cs typeface="Arial Unicode MS" pitchFamily="34" charset="-122"/>
                <a:sym typeface="Arial Unicode MS" pitchFamily="34" charset="-122"/>
              </a:rPr>
              <a:t>4.2 </a:t>
            </a:r>
            <a:r>
              <a:rPr lang="en-US" altLang="zh-CN" b="1">
                <a:solidFill>
                  <a:schemeClr val="bg1"/>
                </a:solidFill>
                <a:ea typeface="微软雅黑" panose="020B0503020204020204" pitchFamily="34" charset="-122"/>
                <a:sym typeface="Arial Unicode MS" pitchFamily="34" charset="-122"/>
              </a:rPr>
              <a:t> </a:t>
            </a:r>
            <a:r>
              <a:rPr lang="zh-CN" altLang="en-US" b="1">
                <a:solidFill>
                  <a:schemeClr val="bg1"/>
                </a:solidFill>
                <a:ea typeface="微软雅黑" panose="020B0503020204020204" pitchFamily="34" charset="-122"/>
                <a:sym typeface="Arial Unicode MS" pitchFamily="34" charset="-122"/>
              </a:rPr>
              <a:t>如何成为顶尖</a:t>
            </a:r>
            <a:r>
              <a:rPr lang="en-US" altLang="zh-CN" b="1">
                <a:solidFill>
                  <a:schemeClr val="bg1"/>
                </a:solidFill>
                <a:ea typeface="微软雅黑" panose="020B0503020204020204" pitchFamily="34" charset="-122"/>
                <a:sym typeface="Arial Unicode MS" pitchFamily="34" charset="-122"/>
              </a:rPr>
              <a:t>HR</a:t>
            </a:r>
            <a:r>
              <a:rPr lang="zh-CN" altLang="en-US" b="1">
                <a:solidFill>
                  <a:schemeClr val="bg1"/>
                </a:solidFill>
                <a:ea typeface="微软雅黑" panose="020B0503020204020204" pitchFamily="34" charset="-122"/>
                <a:sym typeface="Arial Unicode MS" pitchFamily="34" charset="-122"/>
              </a:rPr>
              <a:t>高手？</a:t>
            </a:r>
            <a:endParaRPr lang="zh-CN" altLang="en-US" sz="1400" b="1">
              <a:solidFill>
                <a:schemeClr val="bg1"/>
              </a:solidFill>
              <a:ea typeface="微软雅黑" panose="020B0503020204020204" pitchFamily="34" charset="-122"/>
              <a:sym typeface="Arial Unicode MS" pitchFamily="34" charset="-122"/>
            </a:endParaRPr>
          </a:p>
        </p:txBody>
      </p:sp>
      <p:grpSp>
        <p:nvGrpSpPr>
          <p:cNvPr id="56328" name="组合 5"/>
          <p:cNvGrpSpPr/>
          <p:nvPr/>
        </p:nvGrpSpPr>
        <p:grpSpPr bwMode="auto">
          <a:xfrm>
            <a:off x="2139950" y="5229225"/>
            <a:ext cx="6261100" cy="792163"/>
            <a:chOff x="0" y="0"/>
            <a:chExt cx="6261243" cy="792088"/>
          </a:xfrm>
        </p:grpSpPr>
        <p:sp>
          <p:nvSpPr>
            <p:cNvPr id="56329" name="单圆角矩形 16"/>
            <p:cNvSpPr>
              <a:spLocks noChangeArrowheads="1"/>
            </p:cNvSpPr>
            <p:nvPr/>
          </p:nvSpPr>
          <p:spPr bwMode="auto">
            <a:xfrm>
              <a:off x="503248" y="144449"/>
              <a:ext cx="5757995" cy="503189"/>
            </a:xfrm>
            <a:custGeom>
              <a:avLst/>
              <a:gdLst>
                <a:gd name="T0" fmla="*/ 0 w 5757995"/>
                <a:gd name="T1" fmla="*/ 0 h 503189"/>
                <a:gd name="T2" fmla="*/ 5757995 w 5757995"/>
                <a:gd name="T3" fmla="*/ 503189 h 503189"/>
              </a:gdLst>
              <a:ahLst/>
              <a:cxnLst/>
              <a:rect l="T0" t="T1" r="T2" b="T3"/>
              <a:pathLst>
                <a:path w="5757995" h="503189">
                  <a:moveTo>
                    <a:pt x="0" y="0"/>
                  </a:moveTo>
                  <a:lnTo>
                    <a:pt x="5506400" y="0"/>
                  </a:lnTo>
                  <a:cubicBezTo>
                    <a:pt x="5645352" y="0"/>
                    <a:pt x="5757994" y="112642"/>
                    <a:pt x="5757994" y="251594"/>
                  </a:cubicBezTo>
                  <a:lnTo>
                    <a:pt x="5757995" y="503189"/>
                  </a:lnTo>
                  <a:lnTo>
                    <a:pt x="0" y="503189"/>
                  </a:lnTo>
                  <a:close/>
                </a:path>
              </a:pathLst>
            </a:custGeom>
            <a:solidFill>
              <a:srgbClr val="BFBFBF"/>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a:r>
                <a:rPr lang="zh-CN" altLang="en-US" b="1">
                  <a:latin typeface="微软雅黑" panose="020B0503020204020204" pitchFamily="34" charset="-122"/>
                  <a:ea typeface="微软雅黑" panose="020B0503020204020204" pitchFamily="34" charset="-122"/>
                  <a:sym typeface="微软雅黑" panose="020B0503020204020204" pitchFamily="34" charset="-122"/>
                </a:rPr>
                <a:t>缺乏系统的思维和宏观的把控能力。</a:t>
              </a:r>
              <a:endParaRPr lang="zh-CN" altLang="en-US"/>
            </a:p>
          </p:txBody>
        </p:sp>
        <p:sp>
          <p:nvSpPr>
            <p:cNvPr id="56330" name="椭圆 17"/>
            <p:cNvSpPr>
              <a:spLocks noChangeArrowheads="1"/>
            </p:cNvSpPr>
            <p:nvPr/>
          </p:nvSpPr>
          <p:spPr bwMode="auto">
            <a:xfrm>
              <a:off x="0" y="0"/>
              <a:ext cx="792180" cy="792088"/>
            </a:xfrm>
            <a:prstGeom prst="ellipse">
              <a:avLst/>
            </a:prstGeom>
            <a:solidFill>
              <a:srgbClr val="0066CC"/>
            </a:solidFill>
            <a:ln>
              <a:noFill/>
            </a:ln>
            <a:extLst>
              <a:ext uri="{91240B29-F687-4F45-9708-019B960494DF}">
                <a14:hiddenLine xmlns:a14="http://schemas.microsoft.com/office/drawing/2010/main" w="25400">
                  <a:solidFill>
                    <a:srgbClr val="000000"/>
                  </a:solidFill>
                  <a:round/>
                </a14:hiddenLine>
              </a:ext>
            </a:extLst>
          </p:spPr>
          <p:txBody>
            <a:bodyPr anchor="ctr"/>
            <a:lstStyle/>
            <a:p>
              <a:pPr algn="ctr"/>
              <a:r>
                <a:rPr lang="zh-CN" altLang="en-US" sz="24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七</a:t>
              </a:r>
              <a:endParaRPr lang="en-US" sz="24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6331" name="TextBox 2"/>
          <p:cNvSpPr>
            <a:spLocks noChangeArrowheads="1"/>
          </p:cNvSpPr>
          <p:nvPr/>
        </p:nvSpPr>
        <p:spPr bwMode="auto">
          <a:xfrm>
            <a:off x="7802563" y="3159125"/>
            <a:ext cx="4198937" cy="1998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57200">
              <a:lnSpc>
                <a:spcPct val="129000"/>
              </a:lnSpc>
              <a:spcAft>
                <a:spcPts val="600"/>
              </a:spcAft>
            </a:pP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作为</a:t>
            </a:r>
            <a:r>
              <a:rPr 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HR</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，一定要学会从系统的观点来思考和解决问题。</a:t>
            </a:r>
            <a:r>
              <a:rPr lang="zh-CN" altLang="en-US" sz="1600" b="1">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企业究竟缺少什么，企业需要解决什么？</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而不是每天沉湎于事务性的工作上，忙得死去活来，结果自己没有丝毫的成就感，老板也觉得你和这个部门的存在与否无所谓，结果越做越没有信心。</a:t>
            </a:r>
            <a:endPar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6332" name="TextBox 3"/>
          <p:cNvSpPr>
            <a:spLocks noChangeArrowheads="1"/>
          </p:cNvSpPr>
          <p:nvPr/>
        </p:nvSpPr>
        <p:spPr bwMode="auto">
          <a:xfrm>
            <a:off x="7802563" y="1557338"/>
            <a:ext cx="4198937" cy="136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57200">
              <a:lnSpc>
                <a:spcPct val="129000"/>
              </a:lnSpc>
              <a:spcAft>
                <a:spcPts val="600"/>
              </a:spcAft>
            </a:pP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大部分</a:t>
            </a:r>
            <a:r>
              <a:rPr 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HR</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因为太多的流程性和事务性工作丧失了系统思考的能力，很少从公司的战略方面考虑公司人力资源管理所面临的困境，一方面想做点大事，却又不知道从何做起。</a:t>
            </a:r>
            <a:endPar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56333" name="图片 1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81238" y="1554163"/>
            <a:ext cx="5240337" cy="349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p:cNvSpPr txBox="1"/>
          <p:nvPr/>
        </p:nvSpPr>
        <p:spPr>
          <a:xfrm>
            <a:off x="436880" y="6238875"/>
            <a:ext cx="9116695" cy="365760"/>
          </a:xfrm>
          <a:prstGeom prst="rect">
            <a:avLst/>
          </a:prstGeom>
          <a:noFill/>
        </p:spPr>
        <p:txBody>
          <a:bodyPr wrap="square" rtlCol="0">
            <a:spAutoFit/>
          </a:bodyPr>
          <a:p>
            <a:r>
              <a:rPr lang="zh-CN" altLang="en-US">
                <a:solidFill>
                  <a:schemeClr val="bg1"/>
                </a:solidFill>
              </a:rPr>
              <a:t>亮亮图文旗舰店  https://liangliangtuwen.tmall.com</a:t>
            </a:r>
            <a:endParaRPr lang="zh-CN" altLang="en-US">
              <a:solidFill>
                <a:schemeClr val="bg1"/>
              </a:solidFill>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56332"/>
                                        </p:tgtEl>
                                        <p:attrNameLst>
                                          <p:attrName>style.visibility</p:attrName>
                                        </p:attrNameLst>
                                      </p:cBhvr>
                                      <p:to>
                                        <p:strVal val="visible"/>
                                      </p:to>
                                    </p:set>
                                    <p:animScale>
                                      <p:cBhvr>
                                        <p:cTn id="7" dur="1000" decel="50000" fill="hold">
                                          <p:stCondLst>
                                            <p:cond delay="0"/>
                                          </p:stCondLst>
                                        </p:cTn>
                                        <p:tgtEl>
                                          <p:spTgt spid="563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56332"/>
                                        </p:tgtEl>
                                        <p:attrNameLst>
                                          <p:attrName>ppt_x</p:attrName>
                                          <p:attrName>ppt_y</p:attrName>
                                        </p:attrNameLst>
                                      </p:cBhvr>
                                      <p:rCtr x="0" y="0"/>
                                    </p:animMotion>
                                    <p:animEffect filter="fade">
                                      <p:cBhvr>
                                        <p:cTn id="9" dur="1000"/>
                                        <p:tgtEl>
                                          <p:spTgt spid="56332"/>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56331"/>
                                        </p:tgtEl>
                                        <p:attrNameLst>
                                          <p:attrName>style.visibility</p:attrName>
                                        </p:attrNameLst>
                                      </p:cBhvr>
                                      <p:to>
                                        <p:strVal val="visible"/>
                                      </p:to>
                                    </p:set>
                                    <p:animScale>
                                      <p:cBhvr>
                                        <p:cTn id="12" dur="1000" decel="50000" fill="hold">
                                          <p:stCondLst>
                                            <p:cond delay="0"/>
                                          </p:stCondLst>
                                        </p:cTn>
                                        <p:tgtEl>
                                          <p:spTgt spid="563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3" dur="1000" decel="50000" fill="hold">
                                          <p:stCondLst>
                                            <p:cond delay="0"/>
                                          </p:stCondLst>
                                        </p:cTn>
                                        <p:tgtEl>
                                          <p:spTgt spid="56331"/>
                                        </p:tgtEl>
                                        <p:attrNameLst>
                                          <p:attrName>ppt_x</p:attrName>
                                          <p:attrName>ppt_y</p:attrName>
                                        </p:attrNameLst>
                                      </p:cBhvr>
                                      <p:rCtr x="0" y="0"/>
                                    </p:animMotion>
                                    <p:animEffect filter="fade">
                                      <p:cBhvr>
                                        <p:cTn id="14" dur="1000"/>
                                        <p:tgtEl>
                                          <p:spTgt spid="563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31" grpId="0" bldLvl="0"/>
      <p:bldP spid="56332" grpId="0" bldLvl="0"/>
    </p:bldLst>
  </p:timing>
</p:sld>
</file>

<file path=ppt/slides/slide54.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cstate="print"/>
          <a:srcRect/>
          <a:stretch>
            <a:fillRect/>
          </a:stretch>
        </a:blipFill>
        <a:effectLst/>
      </p:bgPr>
    </p:bg>
    <p:spTree>
      <p:nvGrpSpPr>
        <p:cNvPr id="1" name=""/>
        <p:cNvGrpSpPr/>
        <p:nvPr/>
      </p:nvGrpSpPr>
      <p:grpSpPr>
        <a:xfrm>
          <a:off x="0" y="0"/>
          <a:ext cx="0" cy="0"/>
          <a:chOff x="0" y="0"/>
          <a:chExt cx="0" cy="0"/>
        </a:xfrm>
      </p:grpSpPr>
      <p:sp>
        <p:nvSpPr>
          <p:cNvPr id="57346" name="矩形 3"/>
          <p:cNvSpPr>
            <a:spLocks noChangeArrowheads="1"/>
          </p:cNvSpPr>
          <p:nvPr/>
        </p:nvSpPr>
        <p:spPr bwMode="auto">
          <a:xfrm>
            <a:off x="9020175" y="692150"/>
            <a:ext cx="16891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a:solidFill>
                  <a:srgbClr val="E36C09"/>
                </a:solidFill>
                <a:latin typeface="微软雅黑" panose="020B0503020204020204" pitchFamily="34" charset="-122"/>
                <a:ea typeface="微软雅黑" panose="020B0503020204020204" pitchFamily="34" charset="-122"/>
                <a:sym typeface="微软雅黑" panose="020B0503020204020204" pitchFamily="34" charset="-122"/>
              </a:rPr>
              <a:t>HR</a:t>
            </a:r>
            <a:r>
              <a:rPr lang="zh-CN" altLang="en-US" b="1">
                <a:solidFill>
                  <a:srgbClr val="E36C09"/>
                </a:solidFill>
                <a:latin typeface="微软雅黑" panose="020B0503020204020204" pitchFamily="34" charset="-122"/>
                <a:ea typeface="微软雅黑" panose="020B0503020204020204" pitchFamily="34" charset="-122"/>
                <a:sym typeface="微软雅黑" panose="020B0503020204020204" pitchFamily="34" charset="-122"/>
              </a:rPr>
              <a:t>的七大通病</a:t>
            </a:r>
            <a:endParaRPr lang="zh-CN" altLang="en-US"/>
          </a:p>
        </p:txBody>
      </p:sp>
      <p:sp>
        <p:nvSpPr>
          <p:cNvPr id="57347" name="直接连接符 4"/>
          <p:cNvSpPr>
            <a:spLocks noChangeShapeType="1"/>
          </p:cNvSpPr>
          <p:nvPr/>
        </p:nvSpPr>
        <p:spPr bwMode="auto">
          <a:xfrm>
            <a:off x="8316913" y="692150"/>
            <a:ext cx="3095625" cy="1588"/>
          </a:xfrm>
          <a:prstGeom prst="line">
            <a:avLst/>
          </a:prstGeom>
          <a:noFill/>
          <a:ln w="9525">
            <a:solidFill>
              <a:srgbClr val="E46C0A"/>
            </a:solidFill>
            <a:bevel/>
          </a:ln>
          <a:extLst>
            <a:ext uri="{909E8E84-426E-40DD-AFC4-6F175D3DCCD1}">
              <a14:hiddenFill xmlns:a14="http://schemas.microsoft.com/office/drawing/2010/main">
                <a:noFill/>
              </a14:hiddenFill>
            </a:ext>
          </a:extLst>
        </p:spPr>
        <p:txBody>
          <a:bodyPr/>
          <a:lstStyle/>
          <a:p>
            <a:endParaRPr lang="zh-CN" altLang="en-US"/>
          </a:p>
        </p:txBody>
      </p:sp>
      <p:sp>
        <p:nvSpPr>
          <p:cNvPr id="57348" name="直接连接符 5"/>
          <p:cNvSpPr>
            <a:spLocks noChangeShapeType="1"/>
          </p:cNvSpPr>
          <p:nvPr/>
        </p:nvSpPr>
        <p:spPr bwMode="auto">
          <a:xfrm>
            <a:off x="8316913" y="1052513"/>
            <a:ext cx="3095625" cy="1587"/>
          </a:xfrm>
          <a:prstGeom prst="line">
            <a:avLst/>
          </a:prstGeom>
          <a:noFill/>
          <a:ln w="9525">
            <a:solidFill>
              <a:srgbClr val="E46C0A"/>
            </a:solidFill>
            <a:bevel/>
          </a:ln>
          <a:extLst>
            <a:ext uri="{909E8E84-426E-40DD-AFC4-6F175D3DCCD1}">
              <a14:hiddenFill xmlns:a14="http://schemas.microsoft.com/office/drawing/2010/main">
                <a:noFill/>
              </a14:hiddenFill>
            </a:ext>
          </a:extLst>
        </p:spPr>
        <p:txBody>
          <a:bodyPr/>
          <a:lstStyle/>
          <a:p>
            <a:endParaRPr lang="zh-CN" altLang="en-US"/>
          </a:p>
        </p:txBody>
      </p:sp>
      <p:sp>
        <p:nvSpPr>
          <p:cNvPr id="57349" name="TextBox 3"/>
          <p:cNvSpPr>
            <a:spLocks noChangeArrowheads="1"/>
          </p:cNvSpPr>
          <p:nvPr/>
        </p:nvSpPr>
        <p:spPr bwMode="auto">
          <a:xfrm>
            <a:off x="2281238" y="692150"/>
            <a:ext cx="21605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人力资源从业概述</a:t>
            </a:r>
            <a:endParaRPr lang="zh-CN" altLang="en-US"/>
          </a:p>
        </p:txBody>
      </p:sp>
      <p:sp>
        <p:nvSpPr>
          <p:cNvPr id="57350" name="矩形 24"/>
          <p:cNvSpPr>
            <a:spLocks noChangeArrowheads="1"/>
          </p:cNvSpPr>
          <p:nvPr/>
        </p:nvSpPr>
        <p:spPr bwMode="auto">
          <a:xfrm>
            <a:off x="1057275" y="565150"/>
            <a:ext cx="1079500"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50000"/>
              </a:lnSpc>
            </a:pPr>
            <a:r>
              <a:rPr lang="zh-CN" altLang="en-US" b="1">
                <a:solidFill>
                  <a:schemeClr val="bg1"/>
                </a:solidFill>
                <a:ea typeface="微软雅黑" panose="020B0503020204020204" pitchFamily="34" charset="-122"/>
                <a:sym typeface="Arial Unicode MS" pitchFamily="34" charset="-122"/>
              </a:rPr>
              <a:t>第四章</a:t>
            </a:r>
            <a:endParaRPr lang="zh-CN" altLang="en-US" b="1">
              <a:solidFill>
                <a:schemeClr val="bg1"/>
              </a:solidFill>
              <a:ea typeface="微软雅黑" panose="020B0503020204020204" pitchFamily="34" charset="-122"/>
              <a:sym typeface="Arial Unicode MS" pitchFamily="34" charset="-122"/>
            </a:endParaRPr>
          </a:p>
          <a:p>
            <a:pPr algn="ctr"/>
            <a:r>
              <a:rPr lang="zh-CN" altLang="en-US" sz="1400" b="1">
                <a:solidFill>
                  <a:schemeClr val="bg1"/>
                </a:solidFill>
                <a:ea typeface="微软雅黑" panose="020B0503020204020204" pitchFamily="34" charset="-122"/>
                <a:sym typeface="Arial Unicode MS" pitchFamily="34" charset="-122"/>
              </a:rPr>
              <a:t>正文</a:t>
            </a:r>
            <a:endParaRPr lang="zh-CN" altLang="en-US" sz="1400" b="1">
              <a:solidFill>
                <a:schemeClr val="bg1"/>
              </a:solidFill>
              <a:ea typeface="微软雅黑" panose="020B0503020204020204" pitchFamily="34" charset="-122"/>
              <a:sym typeface="Arial Unicode MS" pitchFamily="34" charset="-122"/>
            </a:endParaRPr>
          </a:p>
        </p:txBody>
      </p:sp>
      <p:sp>
        <p:nvSpPr>
          <p:cNvPr id="57351" name="矩形 8"/>
          <p:cNvSpPr>
            <a:spLocks noChangeArrowheads="1"/>
          </p:cNvSpPr>
          <p:nvPr/>
        </p:nvSpPr>
        <p:spPr bwMode="auto">
          <a:xfrm>
            <a:off x="4441825" y="692150"/>
            <a:ext cx="3095625" cy="369888"/>
          </a:xfrm>
          <a:prstGeom prst="rect">
            <a:avLst/>
          </a:prstGeom>
          <a:solidFill>
            <a:srgbClr val="00B0F0"/>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marL="1905" indent="-1905"/>
            <a:r>
              <a:rPr lang="en-US" altLang="zh-CN" b="1">
                <a:solidFill>
                  <a:schemeClr val="bg1"/>
                </a:solidFill>
                <a:latin typeface="Arial Unicode MS" pitchFamily="34" charset="-122"/>
                <a:ea typeface="Arial Unicode MS" pitchFamily="34" charset="-122"/>
                <a:cs typeface="Arial Unicode MS" pitchFamily="34" charset="-122"/>
                <a:sym typeface="Arial Unicode MS" pitchFamily="34" charset="-122"/>
              </a:rPr>
              <a:t>4.2 </a:t>
            </a:r>
            <a:r>
              <a:rPr lang="en-US" altLang="zh-CN" b="1">
                <a:solidFill>
                  <a:schemeClr val="bg1"/>
                </a:solidFill>
                <a:ea typeface="微软雅黑" panose="020B0503020204020204" pitchFamily="34" charset="-122"/>
                <a:sym typeface="Arial Unicode MS" pitchFamily="34" charset="-122"/>
              </a:rPr>
              <a:t> </a:t>
            </a:r>
            <a:r>
              <a:rPr lang="zh-CN" altLang="en-US" b="1">
                <a:solidFill>
                  <a:schemeClr val="bg1"/>
                </a:solidFill>
                <a:ea typeface="微软雅黑" panose="020B0503020204020204" pitchFamily="34" charset="-122"/>
                <a:sym typeface="Arial Unicode MS" pitchFamily="34" charset="-122"/>
              </a:rPr>
              <a:t>如何成为顶尖</a:t>
            </a:r>
            <a:r>
              <a:rPr lang="en-US" altLang="zh-CN" b="1">
                <a:solidFill>
                  <a:schemeClr val="bg1"/>
                </a:solidFill>
                <a:ea typeface="微软雅黑" panose="020B0503020204020204" pitchFamily="34" charset="-122"/>
                <a:sym typeface="Arial Unicode MS" pitchFamily="34" charset="-122"/>
              </a:rPr>
              <a:t>HR</a:t>
            </a:r>
            <a:r>
              <a:rPr lang="zh-CN" altLang="en-US" b="1">
                <a:solidFill>
                  <a:schemeClr val="bg1"/>
                </a:solidFill>
                <a:ea typeface="微软雅黑" panose="020B0503020204020204" pitchFamily="34" charset="-122"/>
                <a:sym typeface="Arial Unicode MS" pitchFamily="34" charset="-122"/>
              </a:rPr>
              <a:t>高手？</a:t>
            </a:r>
            <a:endParaRPr lang="zh-CN" altLang="en-US" sz="1400" b="1">
              <a:solidFill>
                <a:schemeClr val="bg1"/>
              </a:solidFill>
              <a:ea typeface="微软雅黑" panose="020B0503020204020204" pitchFamily="34" charset="-122"/>
              <a:sym typeface="Arial Unicode MS" pitchFamily="34" charset="-122"/>
            </a:endParaRPr>
          </a:p>
        </p:txBody>
      </p:sp>
      <p:sp>
        <p:nvSpPr>
          <p:cNvPr id="57352" name="TextBox 2"/>
          <p:cNvSpPr>
            <a:spLocks noChangeArrowheads="1"/>
          </p:cNvSpPr>
          <p:nvPr/>
        </p:nvSpPr>
        <p:spPr bwMode="auto">
          <a:xfrm>
            <a:off x="2281238" y="6308725"/>
            <a:ext cx="72723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是什么阻碍了我们的职业发展，让我们产生了上述通病？</a:t>
            </a:r>
            <a:endParaRPr lang="zh-CN" altLang="en-US"/>
          </a:p>
        </p:txBody>
      </p:sp>
      <p:sp>
        <p:nvSpPr>
          <p:cNvPr id="57353" name="TextBox 2"/>
          <p:cNvSpPr>
            <a:spLocks noChangeArrowheads="1"/>
          </p:cNvSpPr>
          <p:nvPr/>
        </p:nvSpPr>
        <p:spPr bwMode="auto">
          <a:xfrm>
            <a:off x="2209800" y="3379788"/>
            <a:ext cx="7704138" cy="2401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ts val="3000"/>
              </a:lnSpc>
            </a:pPr>
            <a:r>
              <a:rPr lang="en-US" sz="1600">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）甘于现状，没有危机感，没有成就动机；</a:t>
            </a:r>
            <a:endParaRPr lang="zh-CN" altLang="en-US" sz="1600">
              <a:latin typeface="微软雅黑" panose="020B0503020204020204" pitchFamily="34" charset="-122"/>
              <a:ea typeface="微软雅黑" panose="020B0503020204020204" pitchFamily="34" charset="-122"/>
              <a:sym typeface="微软雅黑" panose="020B0503020204020204" pitchFamily="34" charset="-122"/>
            </a:endParaRPr>
          </a:p>
          <a:p>
            <a:pPr>
              <a:lnSpc>
                <a:spcPts val="3000"/>
              </a:lnSpc>
            </a:pPr>
            <a:r>
              <a:rPr lang="en-US" sz="1600">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）没有找到个人的兴趣和爱好，不知道自己到底想做什么，缺乏人生规划；</a:t>
            </a:r>
            <a:endParaRPr lang="zh-CN" altLang="en-US" sz="1600">
              <a:latin typeface="微软雅黑" panose="020B0503020204020204" pitchFamily="34" charset="-122"/>
              <a:ea typeface="微软雅黑" panose="020B0503020204020204" pitchFamily="34" charset="-122"/>
              <a:sym typeface="微软雅黑" panose="020B0503020204020204" pitchFamily="34" charset="-122"/>
            </a:endParaRPr>
          </a:p>
          <a:p>
            <a:pPr>
              <a:lnSpc>
                <a:spcPts val="3000"/>
              </a:lnSpc>
            </a:pPr>
            <a:r>
              <a:rPr lang="en-US" sz="1600">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）不想学习，即使公司组织的培训也是如此；</a:t>
            </a:r>
            <a:endParaRPr lang="zh-CN" altLang="en-US" sz="1600">
              <a:latin typeface="微软雅黑" panose="020B0503020204020204" pitchFamily="34" charset="-122"/>
              <a:ea typeface="微软雅黑" panose="020B0503020204020204" pitchFamily="34" charset="-122"/>
              <a:sym typeface="微软雅黑" panose="020B0503020204020204" pitchFamily="34" charset="-122"/>
            </a:endParaRPr>
          </a:p>
          <a:p>
            <a:pPr>
              <a:lnSpc>
                <a:spcPts val="3000"/>
              </a:lnSpc>
            </a:pPr>
            <a:r>
              <a:rPr lang="en-US" sz="1600">
                <a:latin typeface="微软雅黑" panose="020B0503020204020204" pitchFamily="34" charset="-122"/>
                <a:ea typeface="微软雅黑" panose="020B0503020204020204" pitchFamily="34" charset="-122"/>
                <a:sym typeface="微软雅黑" panose="020B0503020204020204" pitchFamily="34" charset="-122"/>
              </a:rPr>
              <a:t>4</a:t>
            </a: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）封闭自我，听不得别人的良言，将一切不如意都归结于环境、别人等因素；</a:t>
            </a:r>
            <a:endParaRPr lang="zh-CN" altLang="en-US" sz="1600">
              <a:latin typeface="微软雅黑" panose="020B0503020204020204" pitchFamily="34" charset="-122"/>
              <a:ea typeface="微软雅黑" panose="020B0503020204020204" pitchFamily="34" charset="-122"/>
              <a:sym typeface="微软雅黑" panose="020B0503020204020204" pitchFamily="34" charset="-122"/>
            </a:endParaRPr>
          </a:p>
          <a:p>
            <a:pPr>
              <a:lnSpc>
                <a:spcPts val="3000"/>
              </a:lnSpc>
            </a:pPr>
            <a:r>
              <a:rPr lang="en-US" sz="1600">
                <a:latin typeface="微软雅黑" panose="020B0503020204020204" pitchFamily="34" charset="-122"/>
                <a:ea typeface="微软雅黑" panose="020B0503020204020204" pitchFamily="34" charset="-122"/>
                <a:sym typeface="微软雅黑" panose="020B0503020204020204" pitchFamily="34" charset="-122"/>
              </a:rPr>
              <a:t>5</a:t>
            </a: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）不能很好与人沟通，人际沟通界面差；</a:t>
            </a:r>
            <a:endParaRPr lang="zh-CN" altLang="en-US" sz="1600">
              <a:latin typeface="微软雅黑" panose="020B0503020204020204" pitchFamily="34" charset="-122"/>
              <a:ea typeface="微软雅黑" panose="020B0503020204020204" pitchFamily="34" charset="-122"/>
              <a:sym typeface="微软雅黑" panose="020B0503020204020204" pitchFamily="34" charset="-122"/>
            </a:endParaRPr>
          </a:p>
          <a:p>
            <a:pPr>
              <a:lnSpc>
                <a:spcPts val="3000"/>
              </a:lnSpc>
            </a:pPr>
            <a:r>
              <a:rPr lang="en-US" sz="1600">
                <a:latin typeface="微软雅黑" panose="020B0503020204020204" pitchFamily="34" charset="-122"/>
                <a:ea typeface="微软雅黑" panose="020B0503020204020204" pitchFamily="34" charset="-122"/>
                <a:sym typeface="微软雅黑" panose="020B0503020204020204" pitchFamily="34" charset="-122"/>
              </a:rPr>
              <a:t>6</a:t>
            </a: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）缺乏自律，总是把事情拖到明天。</a:t>
            </a:r>
            <a:endParaRPr lang="zh-CN" altLang="en-US"/>
          </a:p>
        </p:txBody>
      </p:sp>
      <p:pic>
        <p:nvPicPr>
          <p:cNvPr id="5735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25675" y="1981200"/>
            <a:ext cx="3324225"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355" name="矩形 14"/>
          <p:cNvSpPr>
            <a:spLocks noChangeArrowheads="1"/>
          </p:cNvSpPr>
          <p:nvPr/>
        </p:nvSpPr>
        <p:spPr bwMode="auto">
          <a:xfrm>
            <a:off x="5918200" y="2565400"/>
            <a:ext cx="1116013" cy="411163"/>
          </a:xfrm>
          <a:prstGeom prst="rect">
            <a:avLst/>
          </a:prstGeom>
          <a:solidFill>
            <a:srgbClr val="00B0F0"/>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a:r>
              <a:rPr lang="zh-CN" altLang="en-US">
                <a:solidFill>
                  <a:schemeClr val="bg1"/>
                </a:solidFill>
                <a:latin typeface="微软雅黑" panose="020B0503020204020204" pitchFamily="34" charset="-122"/>
                <a:ea typeface="微软雅黑" panose="020B0503020204020204" pitchFamily="34" charset="-122"/>
                <a:sym typeface="Arial Unicode MS" pitchFamily="34" charset="-122"/>
              </a:rPr>
              <a:t>微博段子</a:t>
            </a:r>
            <a:endParaRPr lang="en-US" sz="1400" b="1">
              <a:solidFill>
                <a:schemeClr val="bg1"/>
              </a:solidFill>
              <a:latin typeface="微软雅黑" panose="020B0503020204020204" pitchFamily="34" charset="-122"/>
              <a:ea typeface="微软雅黑" panose="020B0503020204020204" pitchFamily="34" charset="-122"/>
              <a:sym typeface="Arial Unicode MS" pitchFamily="34" charset="-122"/>
            </a:endParaRPr>
          </a:p>
        </p:txBody>
      </p:sp>
      <p:sp>
        <p:nvSpPr>
          <p:cNvPr id="57356" name="矩形 15"/>
          <p:cNvSpPr>
            <a:spLocks noChangeArrowheads="1"/>
          </p:cNvSpPr>
          <p:nvPr/>
        </p:nvSpPr>
        <p:spPr bwMode="auto">
          <a:xfrm>
            <a:off x="7294563" y="2565400"/>
            <a:ext cx="3124200" cy="406400"/>
          </a:xfrm>
          <a:prstGeom prst="rect">
            <a:avLst/>
          </a:prstGeom>
          <a:noFill/>
          <a:ln w="25400">
            <a:solidFill>
              <a:srgbClr val="00B0F0"/>
            </a:solidFill>
            <a:bevel/>
          </a:ln>
          <a:extLst>
            <a:ext uri="{909E8E84-426E-40DD-AFC4-6F175D3DCCD1}">
              <a14:hiddenFill xmlns:a14="http://schemas.microsoft.com/office/drawing/2010/main">
                <a:solidFill>
                  <a:srgbClr val="FFFFFF"/>
                </a:solidFill>
              </a14:hiddenFill>
            </a:ext>
          </a:extLst>
        </p:spPr>
        <p:txBody>
          <a:bodyPr anchor="ctr"/>
          <a:lstStyle/>
          <a:p>
            <a:pPr algn="ctr"/>
            <a:r>
              <a:rPr lang="zh-CN" altLang="en-US" sz="1600" b="1">
                <a:solidFill>
                  <a:srgbClr val="0070C0"/>
                </a:solidFill>
                <a:latin typeface="微软雅黑" panose="020B0503020204020204" pitchFamily="34" charset="-122"/>
                <a:ea typeface="微软雅黑" panose="020B0503020204020204" pitchFamily="34" charset="-122"/>
                <a:sym typeface="Arial Unicode MS" pitchFamily="34" charset="-122"/>
              </a:rPr>
              <a:t>请对照一下我们自己，是否？</a:t>
            </a:r>
            <a:endParaRPr lang="en-US" sz="1600" b="1">
              <a:solidFill>
                <a:srgbClr val="0070C0"/>
              </a:solidFill>
              <a:latin typeface="微软雅黑" panose="020B0503020204020204" pitchFamily="34" charset="-122"/>
              <a:ea typeface="微软雅黑" panose="020B0503020204020204" pitchFamily="34" charset="-122"/>
              <a:sym typeface="Arial Unicode MS" pitchFamily="34" charset="-122"/>
            </a:endParaRPr>
          </a:p>
        </p:txBody>
      </p:sp>
    </p:spTree>
  </p:cSld>
  <p:clrMapOvr>
    <a:masterClrMapping/>
  </p:clrMapOvr>
  <p:transition spd="slow">
    <p:fade/>
  </p:transition>
</p:sld>
</file>

<file path=ppt/slides/slide5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cstate="print"/>
          <a:srcRect/>
          <a:stretch>
            <a:fillRect/>
          </a:stretch>
        </a:blipFill>
        <a:effectLst/>
      </p:bgPr>
    </p:bg>
    <p:spTree>
      <p:nvGrpSpPr>
        <p:cNvPr id="1" name=""/>
        <p:cNvGrpSpPr/>
        <p:nvPr/>
      </p:nvGrpSpPr>
      <p:grpSpPr>
        <a:xfrm>
          <a:off x="0" y="0"/>
          <a:ext cx="0" cy="0"/>
          <a:chOff x="0" y="0"/>
          <a:chExt cx="0" cy="0"/>
        </a:xfrm>
      </p:grpSpPr>
      <p:sp>
        <p:nvSpPr>
          <p:cNvPr id="58370" name="TextBox 3"/>
          <p:cNvSpPr>
            <a:spLocks noChangeArrowheads="1"/>
          </p:cNvSpPr>
          <p:nvPr/>
        </p:nvSpPr>
        <p:spPr bwMode="auto">
          <a:xfrm>
            <a:off x="2281238" y="692150"/>
            <a:ext cx="21605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人力资源从业概述</a:t>
            </a:r>
            <a:endParaRPr lang="zh-CN" altLang="en-US"/>
          </a:p>
        </p:txBody>
      </p:sp>
      <p:sp>
        <p:nvSpPr>
          <p:cNvPr id="58371" name="矩形 24"/>
          <p:cNvSpPr>
            <a:spLocks noChangeArrowheads="1"/>
          </p:cNvSpPr>
          <p:nvPr/>
        </p:nvSpPr>
        <p:spPr bwMode="auto">
          <a:xfrm>
            <a:off x="1057275" y="565150"/>
            <a:ext cx="1079500"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50000"/>
              </a:lnSpc>
            </a:pPr>
            <a:r>
              <a:rPr lang="zh-CN" altLang="en-US" b="1">
                <a:solidFill>
                  <a:schemeClr val="bg1"/>
                </a:solidFill>
                <a:ea typeface="微软雅黑" panose="020B0503020204020204" pitchFamily="34" charset="-122"/>
                <a:sym typeface="Arial Unicode MS" pitchFamily="34" charset="-122"/>
              </a:rPr>
              <a:t>第四章</a:t>
            </a:r>
            <a:endParaRPr lang="zh-CN" altLang="en-US" b="1">
              <a:solidFill>
                <a:schemeClr val="bg1"/>
              </a:solidFill>
              <a:ea typeface="微软雅黑" panose="020B0503020204020204" pitchFamily="34" charset="-122"/>
              <a:sym typeface="Arial Unicode MS" pitchFamily="34" charset="-122"/>
            </a:endParaRPr>
          </a:p>
          <a:p>
            <a:pPr algn="ctr"/>
            <a:r>
              <a:rPr lang="zh-CN" altLang="en-US" sz="1400" b="1">
                <a:solidFill>
                  <a:schemeClr val="bg1"/>
                </a:solidFill>
                <a:ea typeface="微软雅黑" panose="020B0503020204020204" pitchFamily="34" charset="-122"/>
                <a:sym typeface="Arial Unicode MS" pitchFamily="34" charset="-122"/>
              </a:rPr>
              <a:t>正文</a:t>
            </a:r>
            <a:endParaRPr lang="zh-CN" altLang="en-US" sz="1400" b="1">
              <a:solidFill>
                <a:schemeClr val="bg1"/>
              </a:solidFill>
              <a:ea typeface="微软雅黑" panose="020B0503020204020204" pitchFamily="34" charset="-122"/>
              <a:sym typeface="Arial Unicode MS" pitchFamily="34" charset="-122"/>
            </a:endParaRPr>
          </a:p>
        </p:txBody>
      </p:sp>
      <p:sp>
        <p:nvSpPr>
          <p:cNvPr id="58372" name="矩形 6"/>
          <p:cNvSpPr>
            <a:spLocks noChangeArrowheads="1"/>
          </p:cNvSpPr>
          <p:nvPr/>
        </p:nvSpPr>
        <p:spPr bwMode="auto">
          <a:xfrm>
            <a:off x="4441825" y="692150"/>
            <a:ext cx="3095625" cy="369888"/>
          </a:xfrm>
          <a:prstGeom prst="rect">
            <a:avLst/>
          </a:prstGeom>
          <a:solidFill>
            <a:srgbClr val="00B0F0"/>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marL="1905" indent="-1905"/>
            <a:r>
              <a:rPr lang="en-US" altLang="zh-CN" b="1">
                <a:solidFill>
                  <a:schemeClr val="bg1"/>
                </a:solidFill>
                <a:latin typeface="Arial Unicode MS" pitchFamily="34" charset="-122"/>
                <a:ea typeface="Arial Unicode MS" pitchFamily="34" charset="-122"/>
                <a:cs typeface="Arial Unicode MS" pitchFamily="34" charset="-122"/>
                <a:sym typeface="Arial Unicode MS" pitchFamily="34" charset="-122"/>
              </a:rPr>
              <a:t>4.2 </a:t>
            </a:r>
            <a:r>
              <a:rPr lang="en-US" altLang="zh-CN" b="1">
                <a:solidFill>
                  <a:schemeClr val="bg1"/>
                </a:solidFill>
                <a:ea typeface="微软雅黑" panose="020B0503020204020204" pitchFamily="34" charset="-122"/>
                <a:sym typeface="Arial Unicode MS" pitchFamily="34" charset="-122"/>
              </a:rPr>
              <a:t> </a:t>
            </a:r>
            <a:r>
              <a:rPr lang="zh-CN" altLang="en-US" b="1">
                <a:solidFill>
                  <a:schemeClr val="bg1"/>
                </a:solidFill>
                <a:ea typeface="微软雅黑" panose="020B0503020204020204" pitchFamily="34" charset="-122"/>
                <a:sym typeface="Arial Unicode MS" pitchFamily="34" charset="-122"/>
              </a:rPr>
              <a:t>如何成为顶尖</a:t>
            </a:r>
            <a:r>
              <a:rPr lang="en-US" altLang="zh-CN" b="1">
                <a:solidFill>
                  <a:schemeClr val="bg1"/>
                </a:solidFill>
                <a:ea typeface="微软雅黑" panose="020B0503020204020204" pitchFamily="34" charset="-122"/>
                <a:sym typeface="Arial Unicode MS" pitchFamily="34" charset="-122"/>
              </a:rPr>
              <a:t>HR</a:t>
            </a:r>
            <a:r>
              <a:rPr lang="zh-CN" altLang="en-US" b="1">
                <a:solidFill>
                  <a:schemeClr val="bg1"/>
                </a:solidFill>
                <a:ea typeface="微软雅黑" panose="020B0503020204020204" pitchFamily="34" charset="-122"/>
                <a:sym typeface="Arial Unicode MS" pitchFamily="34" charset="-122"/>
              </a:rPr>
              <a:t>高手？</a:t>
            </a:r>
            <a:endParaRPr lang="zh-CN" altLang="en-US" sz="1400" b="1">
              <a:solidFill>
                <a:schemeClr val="bg1"/>
              </a:solidFill>
              <a:ea typeface="微软雅黑" panose="020B0503020204020204" pitchFamily="34" charset="-122"/>
              <a:sym typeface="Arial Unicode MS" pitchFamily="34" charset="-122"/>
            </a:endParaRPr>
          </a:p>
        </p:txBody>
      </p:sp>
      <p:sp>
        <p:nvSpPr>
          <p:cNvPr id="58373" name="TextBox 2"/>
          <p:cNvSpPr>
            <a:spLocks noChangeArrowheads="1"/>
          </p:cNvSpPr>
          <p:nvPr/>
        </p:nvSpPr>
        <p:spPr bwMode="auto">
          <a:xfrm>
            <a:off x="2281238" y="6308725"/>
            <a:ext cx="72723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是什么阻碍了我们的职业发展，让我们产生了上述通病？</a:t>
            </a:r>
            <a:endParaRPr lang="zh-CN" altLang="en-US"/>
          </a:p>
        </p:txBody>
      </p:sp>
      <p:sp>
        <p:nvSpPr>
          <p:cNvPr id="58374" name="TextBox 2"/>
          <p:cNvSpPr>
            <a:spLocks noChangeArrowheads="1"/>
          </p:cNvSpPr>
          <p:nvPr/>
        </p:nvSpPr>
        <p:spPr bwMode="auto">
          <a:xfrm>
            <a:off x="6600825" y="3806825"/>
            <a:ext cx="5438775" cy="1998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57200">
              <a:lnSpc>
                <a:spcPct val="129000"/>
              </a:lnSpc>
              <a:spcAft>
                <a:spcPts val="600"/>
              </a:spcAft>
            </a:pPr>
            <a:r>
              <a:rPr lang="zh-CN" altLang="en-US" sz="1600" b="1">
                <a:solidFill>
                  <a:srgbClr val="E36C09"/>
                </a:solidFill>
                <a:latin typeface="微软雅黑" panose="020B0503020204020204" pitchFamily="34" charset="-122"/>
                <a:ea typeface="微软雅黑" panose="020B0503020204020204" pitchFamily="34" charset="-122"/>
                <a:sym typeface="微软雅黑" panose="020B0503020204020204" pitchFamily="34" charset="-122"/>
              </a:rPr>
              <a:t>只有用心长期的热爱它、专注它，从中不断的学习、实践、总结和积累才会有所收获、有所成绩</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 </a:t>
            </a:r>
            <a:r>
              <a:rPr 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HR</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从业者需要在“常立志”和“立长志”之间做出选择；倘若志愿成为一个对组织和个人成长、成功和成就有益的</a:t>
            </a:r>
            <a:r>
              <a:rPr 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HR</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从业者，也许决定着从事</a:t>
            </a:r>
            <a:r>
              <a:rPr 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HR</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工作的高度和结局。我们该成为怎样的</a:t>
            </a:r>
            <a:r>
              <a:rPr 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HR</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高手呢？微博上，未来十年最缺的</a:t>
            </a:r>
            <a:r>
              <a:rPr 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HR</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是这样说的：</a:t>
            </a:r>
            <a:endParaRPr lang="zh-CN" altLang="en-US"/>
          </a:p>
        </p:txBody>
      </p:sp>
      <p:sp>
        <p:nvSpPr>
          <p:cNvPr id="58375" name="TextBox 3"/>
          <p:cNvSpPr>
            <a:spLocks noChangeArrowheads="1"/>
          </p:cNvSpPr>
          <p:nvPr/>
        </p:nvSpPr>
        <p:spPr bwMode="auto">
          <a:xfrm>
            <a:off x="2281238" y="1458913"/>
            <a:ext cx="5368925" cy="1363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57200">
              <a:lnSpc>
                <a:spcPct val="129000"/>
              </a:lnSpc>
              <a:spcAft>
                <a:spcPts val="600"/>
              </a:spcAft>
            </a:pP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可能很多人从事</a:t>
            </a:r>
            <a:r>
              <a:rPr 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HR</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工作是从“随大流”开始的，或者当初有做</a:t>
            </a:r>
            <a:r>
              <a:rPr 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HR</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的一个机会也就做了，。但是要把</a:t>
            </a:r>
            <a:r>
              <a:rPr 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HR</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作为自己一生的职业是很难的事，只这些都未可厚非，当然若</a:t>
            </a:r>
            <a:r>
              <a:rPr 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HR</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从业之初能够有一个高的起点，就是更加幸运的事情。</a:t>
            </a:r>
            <a:endPar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58376" name="图片 1"/>
          <p:cNvPicPr>
            <a:picLocks noChangeAspect="1" noChangeArrowheads="1"/>
          </p:cNvPicPr>
          <p:nvPr/>
        </p:nvPicPr>
        <p:blipFill>
          <a:blip r:embed="rId2" cstate="print">
            <a:extLst>
              <a:ext uri="{28A0092B-C50C-407E-A947-70E740481C1C}">
                <a14:useLocalDpi xmlns:a14="http://schemas.microsoft.com/office/drawing/2010/main" val="0"/>
              </a:ext>
            </a:extLst>
          </a:blip>
          <a:srcRect b="-719"/>
          <a:stretch>
            <a:fillRect/>
          </a:stretch>
        </p:blipFill>
        <p:spPr bwMode="auto">
          <a:xfrm>
            <a:off x="2281238" y="3159125"/>
            <a:ext cx="4176712" cy="262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377" name="图片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731125" y="690563"/>
            <a:ext cx="4214813" cy="2633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58375"/>
                                        </p:tgtEl>
                                        <p:attrNameLst>
                                          <p:attrName>style.visibility</p:attrName>
                                        </p:attrNameLst>
                                      </p:cBhvr>
                                      <p:to>
                                        <p:strVal val="visible"/>
                                      </p:to>
                                    </p:set>
                                    <p:animScale>
                                      <p:cBhvr>
                                        <p:cTn id="7" dur="1000" decel="50000" fill="hold">
                                          <p:stCondLst>
                                            <p:cond delay="0"/>
                                          </p:stCondLst>
                                        </p:cTn>
                                        <p:tgtEl>
                                          <p:spTgt spid="5837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58375"/>
                                        </p:tgtEl>
                                        <p:attrNameLst>
                                          <p:attrName>ppt_x</p:attrName>
                                          <p:attrName>ppt_y</p:attrName>
                                        </p:attrNameLst>
                                      </p:cBhvr>
                                      <p:rCtr x="0" y="0"/>
                                    </p:animMotion>
                                    <p:animEffect filter="fade">
                                      <p:cBhvr>
                                        <p:cTn id="9" dur="1000"/>
                                        <p:tgtEl>
                                          <p:spTgt spid="58375"/>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58374"/>
                                        </p:tgtEl>
                                        <p:attrNameLst>
                                          <p:attrName>style.visibility</p:attrName>
                                        </p:attrNameLst>
                                      </p:cBhvr>
                                      <p:to>
                                        <p:strVal val="visible"/>
                                      </p:to>
                                    </p:set>
                                    <p:animScale>
                                      <p:cBhvr>
                                        <p:cTn id="12" dur="1000" decel="50000" fill="hold">
                                          <p:stCondLst>
                                            <p:cond delay="0"/>
                                          </p:stCondLst>
                                        </p:cTn>
                                        <p:tgtEl>
                                          <p:spTgt spid="5837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3" dur="1000" decel="50000" fill="hold">
                                          <p:stCondLst>
                                            <p:cond delay="0"/>
                                          </p:stCondLst>
                                        </p:cTn>
                                        <p:tgtEl>
                                          <p:spTgt spid="58374"/>
                                        </p:tgtEl>
                                        <p:attrNameLst>
                                          <p:attrName>ppt_x</p:attrName>
                                          <p:attrName>ppt_y</p:attrName>
                                        </p:attrNameLst>
                                      </p:cBhvr>
                                      <p:rCtr x="0" y="0"/>
                                    </p:animMotion>
                                    <p:animEffect filter="fade">
                                      <p:cBhvr>
                                        <p:cTn id="14" dur="1000"/>
                                        <p:tgtEl>
                                          <p:spTgt spid="583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4" grpId="0" bldLvl="0"/>
      <p:bldP spid="58375" grpId="0" bldLvl="0"/>
    </p:bldLst>
  </p:timing>
</p:sld>
</file>

<file path=ppt/slides/slide56.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cstate="print"/>
          <a:srcRect/>
          <a:stretch>
            <a:fillRect/>
          </a:stretch>
        </a:blipFill>
        <a:effectLst/>
      </p:bgPr>
    </p:bg>
    <p:spTree>
      <p:nvGrpSpPr>
        <p:cNvPr id="1" name=""/>
        <p:cNvGrpSpPr/>
        <p:nvPr/>
      </p:nvGrpSpPr>
      <p:grpSpPr>
        <a:xfrm>
          <a:off x="0" y="0"/>
          <a:ext cx="0" cy="0"/>
          <a:chOff x="0" y="0"/>
          <a:chExt cx="0" cy="0"/>
        </a:xfrm>
      </p:grpSpPr>
      <p:sp>
        <p:nvSpPr>
          <p:cNvPr id="59394" name="TextBox 3"/>
          <p:cNvSpPr>
            <a:spLocks noChangeArrowheads="1"/>
          </p:cNvSpPr>
          <p:nvPr/>
        </p:nvSpPr>
        <p:spPr bwMode="auto">
          <a:xfrm>
            <a:off x="2281238" y="692150"/>
            <a:ext cx="21605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人力资源从业概述</a:t>
            </a:r>
            <a:endParaRPr lang="zh-CN" altLang="en-US"/>
          </a:p>
        </p:txBody>
      </p:sp>
      <p:sp>
        <p:nvSpPr>
          <p:cNvPr id="59395" name="矩形 24"/>
          <p:cNvSpPr>
            <a:spLocks noChangeArrowheads="1"/>
          </p:cNvSpPr>
          <p:nvPr/>
        </p:nvSpPr>
        <p:spPr bwMode="auto">
          <a:xfrm>
            <a:off x="1057275" y="565150"/>
            <a:ext cx="1079500"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50000"/>
              </a:lnSpc>
            </a:pPr>
            <a:r>
              <a:rPr lang="zh-CN" altLang="en-US" b="1">
                <a:solidFill>
                  <a:schemeClr val="bg1"/>
                </a:solidFill>
                <a:ea typeface="微软雅黑" panose="020B0503020204020204" pitchFamily="34" charset="-122"/>
                <a:sym typeface="Arial Unicode MS" pitchFamily="34" charset="-122"/>
              </a:rPr>
              <a:t>第四章</a:t>
            </a:r>
            <a:endParaRPr lang="zh-CN" altLang="en-US" b="1">
              <a:solidFill>
                <a:schemeClr val="bg1"/>
              </a:solidFill>
              <a:ea typeface="微软雅黑" panose="020B0503020204020204" pitchFamily="34" charset="-122"/>
              <a:sym typeface="Arial Unicode MS" pitchFamily="34" charset="-122"/>
            </a:endParaRPr>
          </a:p>
          <a:p>
            <a:pPr algn="ctr"/>
            <a:r>
              <a:rPr lang="zh-CN" altLang="en-US" sz="1400" b="1">
                <a:solidFill>
                  <a:schemeClr val="bg1"/>
                </a:solidFill>
                <a:ea typeface="微软雅黑" panose="020B0503020204020204" pitchFamily="34" charset="-122"/>
                <a:sym typeface="Arial Unicode MS" pitchFamily="34" charset="-122"/>
              </a:rPr>
              <a:t>正文</a:t>
            </a:r>
            <a:endParaRPr lang="zh-CN" altLang="en-US" sz="1400" b="1">
              <a:solidFill>
                <a:schemeClr val="bg1"/>
              </a:solidFill>
              <a:ea typeface="微软雅黑" panose="020B0503020204020204" pitchFamily="34" charset="-122"/>
              <a:sym typeface="Arial Unicode MS" pitchFamily="34" charset="-122"/>
            </a:endParaRPr>
          </a:p>
        </p:txBody>
      </p:sp>
      <p:sp>
        <p:nvSpPr>
          <p:cNvPr id="59396" name="矩形 6"/>
          <p:cNvSpPr>
            <a:spLocks noChangeArrowheads="1"/>
          </p:cNvSpPr>
          <p:nvPr/>
        </p:nvSpPr>
        <p:spPr bwMode="auto">
          <a:xfrm>
            <a:off x="4441825" y="692150"/>
            <a:ext cx="3095625" cy="369888"/>
          </a:xfrm>
          <a:prstGeom prst="rect">
            <a:avLst/>
          </a:prstGeom>
          <a:solidFill>
            <a:srgbClr val="00B0F0"/>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marL="1905" indent="-1905"/>
            <a:r>
              <a:rPr lang="en-US" altLang="zh-CN" b="1">
                <a:solidFill>
                  <a:schemeClr val="bg1"/>
                </a:solidFill>
                <a:latin typeface="Arial Unicode MS" pitchFamily="34" charset="-122"/>
                <a:ea typeface="Arial Unicode MS" pitchFamily="34" charset="-122"/>
                <a:cs typeface="Arial Unicode MS" pitchFamily="34" charset="-122"/>
                <a:sym typeface="Arial Unicode MS" pitchFamily="34" charset="-122"/>
              </a:rPr>
              <a:t>4.2 </a:t>
            </a:r>
            <a:r>
              <a:rPr lang="en-US" altLang="zh-CN" b="1">
                <a:solidFill>
                  <a:schemeClr val="bg1"/>
                </a:solidFill>
                <a:ea typeface="微软雅黑" panose="020B0503020204020204" pitchFamily="34" charset="-122"/>
                <a:sym typeface="Arial Unicode MS" pitchFamily="34" charset="-122"/>
              </a:rPr>
              <a:t> </a:t>
            </a:r>
            <a:r>
              <a:rPr lang="zh-CN" altLang="en-US" b="1">
                <a:solidFill>
                  <a:schemeClr val="bg1"/>
                </a:solidFill>
                <a:ea typeface="微软雅黑" panose="020B0503020204020204" pitchFamily="34" charset="-122"/>
                <a:sym typeface="Arial Unicode MS" pitchFamily="34" charset="-122"/>
              </a:rPr>
              <a:t>如何成为顶尖</a:t>
            </a:r>
            <a:r>
              <a:rPr lang="en-US" altLang="zh-CN" b="1">
                <a:solidFill>
                  <a:schemeClr val="bg1"/>
                </a:solidFill>
                <a:ea typeface="微软雅黑" panose="020B0503020204020204" pitchFamily="34" charset="-122"/>
                <a:sym typeface="Arial Unicode MS" pitchFamily="34" charset="-122"/>
              </a:rPr>
              <a:t>HR</a:t>
            </a:r>
            <a:r>
              <a:rPr lang="zh-CN" altLang="en-US" b="1">
                <a:solidFill>
                  <a:schemeClr val="bg1"/>
                </a:solidFill>
                <a:ea typeface="微软雅黑" panose="020B0503020204020204" pitchFamily="34" charset="-122"/>
                <a:sym typeface="Arial Unicode MS" pitchFamily="34" charset="-122"/>
              </a:rPr>
              <a:t>高手？</a:t>
            </a:r>
            <a:endParaRPr lang="zh-CN" altLang="en-US" sz="1400" b="1">
              <a:solidFill>
                <a:schemeClr val="bg1"/>
              </a:solidFill>
              <a:ea typeface="微软雅黑" panose="020B0503020204020204" pitchFamily="34" charset="-122"/>
              <a:sym typeface="Arial Unicode MS" pitchFamily="34" charset="-122"/>
            </a:endParaRPr>
          </a:p>
        </p:txBody>
      </p:sp>
      <p:sp>
        <p:nvSpPr>
          <p:cNvPr id="59397" name="矩形 59396"/>
          <p:cNvSpPr>
            <a:spLocks noChangeArrowheads="1"/>
          </p:cNvSpPr>
          <p:nvPr/>
        </p:nvSpPr>
        <p:spPr bwMode="auto">
          <a:xfrm>
            <a:off x="3546475" y="1438275"/>
            <a:ext cx="6516688" cy="4465638"/>
          </a:xfrm>
          <a:prstGeom prst="rect">
            <a:avLst/>
          </a:prstGeom>
          <a:solidFill>
            <a:srgbClr val="FFFFFF"/>
          </a:solidFill>
          <a:ln w="9525">
            <a:solidFill>
              <a:srgbClr val="000000"/>
            </a:solidFill>
            <a:round/>
          </a:ln>
        </p:spPr>
        <p:txBody>
          <a:bodyPr/>
          <a:lstStyle/>
          <a:p>
            <a:endParaRPr lang="zh-CN" altLang="en-US"/>
          </a:p>
        </p:txBody>
      </p:sp>
      <p:sp>
        <p:nvSpPr>
          <p:cNvPr id="59398" name="TextBox 12"/>
          <p:cNvSpPr>
            <a:spLocks noChangeArrowheads="1"/>
          </p:cNvSpPr>
          <p:nvPr/>
        </p:nvSpPr>
        <p:spPr bwMode="auto">
          <a:xfrm rot="-157245">
            <a:off x="7156450" y="1204913"/>
            <a:ext cx="3235325"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85750" indent="-285750">
              <a:buFont typeface="Wingdings" panose="05000000000000000000" pitchFamily="2" charset="2"/>
              <a:buChar char="l"/>
            </a:pP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懂得在全球范围内寻访人才的招聘高手</a:t>
            </a:r>
            <a:endPar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9399" name="TextBox 13"/>
          <p:cNvSpPr>
            <a:spLocks noChangeArrowheads="1"/>
          </p:cNvSpPr>
          <p:nvPr/>
        </p:nvSpPr>
        <p:spPr bwMode="auto">
          <a:xfrm rot="-152025">
            <a:off x="8497888" y="2047875"/>
            <a:ext cx="25193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85750" indent="-285750">
              <a:buFont typeface="Wingdings" panose="05000000000000000000" pitchFamily="2" charset="2"/>
              <a:buChar char="l"/>
            </a:pP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懂得课程规划和开发的培训高手</a:t>
            </a:r>
            <a:endPar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9400" name="TextBox 14"/>
          <p:cNvSpPr>
            <a:spLocks noChangeArrowheads="1"/>
          </p:cNvSpPr>
          <p:nvPr/>
        </p:nvSpPr>
        <p:spPr bwMode="auto">
          <a:xfrm>
            <a:off x="9004300" y="3286125"/>
            <a:ext cx="206692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85750" indent="-285750">
              <a:buFont typeface="Wingdings" panose="05000000000000000000" pitchFamily="2" charset="2"/>
              <a:buChar char="l"/>
            </a:pP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懂得目标管理与考核体系设计的绩效高手</a:t>
            </a:r>
            <a:endPar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9401" name="TextBox 15"/>
          <p:cNvSpPr>
            <a:spLocks noChangeArrowheads="1"/>
          </p:cNvSpPr>
          <p:nvPr/>
        </p:nvSpPr>
        <p:spPr bwMode="auto">
          <a:xfrm rot="240966">
            <a:off x="8520113" y="4594225"/>
            <a:ext cx="2233612"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85750" indent="-285750">
              <a:buFont typeface="Wingdings" panose="05000000000000000000" pitchFamily="2" charset="2"/>
              <a:buChar char="l"/>
            </a:pP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懂得根据不同岗位激励要素设计薪酬的薪酬高手</a:t>
            </a:r>
            <a:endPar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9402" name="TextBox 16"/>
          <p:cNvSpPr>
            <a:spLocks noChangeArrowheads="1"/>
          </p:cNvSpPr>
          <p:nvPr/>
        </p:nvSpPr>
        <p:spPr bwMode="auto">
          <a:xfrm rot="192563">
            <a:off x="7191375" y="5691188"/>
            <a:ext cx="33845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85750" indent="-285750">
              <a:buFont typeface="Wingdings" panose="05000000000000000000" pitchFamily="2" charset="2"/>
              <a:buChar char="l"/>
            </a:pP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懂得国家法律政策和仲裁规则的劳动关系高手</a:t>
            </a:r>
            <a:endPar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9403" name="TextBox 17"/>
          <p:cNvSpPr>
            <a:spLocks noChangeArrowheads="1"/>
          </p:cNvSpPr>
          <p:nvPr/>
        </p:nvSpPr>
        <p:spPr bwMode="auto">
          <a:xfrm rot="255057">
            <a:off x="2917825" y="4738688"/>
            <a:ext cx="221138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85750" indent="-285750">
              <a:buFont typeface="Wingdings" panose="05000000000000000000" pitchFamily="2" charset="2"/>
              <a:buChar char="l"/>
            </a:pP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懂得影响力建设的企业文化高手</a:t>
            </a:r>
            <a:endPar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9404" name="TextBox 18"/>
          <p:cNvSpPr>
            <a:spLocks noChangeArrowheads="1"/>
          </p:cNvSpPr>
          <p:nvPr/>
        </p:nvSpPr>
        <p:spPr bwMode="auto">
          <a:xfrm rot="621679">
            <a:off x="3197225" y="1868488"/>
            <a:ext cx="2016125"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85750" indent="-285750">
              <a:buFont typeface="Wingdings" panose="05000000000000000000" pitchFamily="2" charset="2"/>
              <a:buChar char="l"/>
            </a:pP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懂得运营管理的</a:t>
            </a:r>
            <a:r>
              <a:rPr 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HRM/HRD</a:t>
            </a:r>
            <a:endPar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9405" name="TextBox 19"/>
          <p:cNvSpPr>
            <a:spLocks noChangeArrowheads="1"/>
          </p:cNvSpPr>
          <p:nvPr/>
        </p:nvSpPr>
        <p:spPr bwMode="auto">
          <a:xfrm rot="494294">
            <a:off x="2455863" y="3176588"/>
            <a:ext cx="2160587"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85750" indent="-285750">
              <a:buFont typeface="Wingdings" panose="05000000000000000000" pitchFamily="2" charset="2"/>
              <a:buChar char="l"/>
            </a:pP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懂得领导力建设的干部管理高手</a:t>
            </a:r>
            <a:endPar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slow">
    <p:fade/>
  </p:transition>
</p:sld>
</file>

<file path=ppt/slides/slide57.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cstate="print"/>
          <a:srcRect/>
          <a:stretch>
            <a:fillRect/>
          </a:stretch>
        </a:blipFill>
        <a:effectLst/>
      </p:bgPr>
    </p:bg>
    <p:spTree>
      <p:nvGrpSpPr>
        <p:cNvPr id="1" name=""/>
        <p:cNvGrpSpPr/>
        <p:nvPr/>
      </p:nvGrpSpPr>
      <p:grpSpPr>
        <a:xfrm>
          <a:off x="0" y="0"/>
          <a:ext cx="0" cy="0"/>
          <a:chOff x="0" y="0"/>
          <a:chExt cx="0" cy="0"/>
        </a:xfrm>
      </p:grpSpPr>
      <p:sp>
        <p:nvSpPr>
          <p:cNvPr id="60418" name="TextBox 3"/>
          <p:cNvSpPr>
            <a:spLocks noChangeArrowheads="1"/>
          </p:cNvSpPr>
          <p:nvPr/>
        </p:nvSpPr>
        <p:spPr bwMode="auto">
          <a:xfrm>
            <a:off x="2281238" y="692150"/>
            <a:ext cx="21605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人力资源从业概述</a:t>
            </a:r>
            <a:endParaRPr lang="zh-CN" altLang="en-US"/>
          </a:p>
        </p:txBody>
      </p:sp>
      <p:sp>
        <p:nvSpPr>
          <p:cNvPr id="60419" name="矩形 24"/>
          <p:cNvSpPr>
            <a:spLocks noChangeArrowheads="1"/>
          </p:cNvSpPr>
          <p:nvPr/>
        </p:nvSpPr>
        <p:spPr bwMode="auto">
          <a:xfrm>
            <a:off x="1057275" y="565150"/>
            <a:ext cx="1079500"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50000"/>
              </a:lnSpc>
            </a:pPr>
            <a:r>
              <a:rPr lang="zh-CN" altLang="en-US" b="1">
                <a:solidFill>
                  <a:schemeClr val="bg1"/>
                </a:solidFill>
                <a:ea typeface="微软雅黑" panose="020B0503020204020204" pitchFamily="34" charset="-122"/>
                <a:sym typeface="Arial Unicode MS" pitchFamily="34" charset="-122"/>
              </a:rPr>
              <a:t>第四章</a:t>
            </a:r>
            <a:endParaRPr lang="zh-CN" altLang="en-US" b="1">
              <a:solidFill>
                <a:schemeClr val="bg1"/>
              </a:solidFill>
              <a:ea typeface="微软雅黑" panose="020B0503020204020204" pitchFamily="34" charset="-122"/>
              <a:sym typeface="Arial Unicode MS" pitchFamily="34" charset="-122"/>
            </a:endParaRPr>
          </a:p>
          <a:p>
            <a:pPr algn="ctr"/>
            <a:r>
              <a:rPr lang="zh-CN" altLang="en-US" sz="1400" b="1">
                <a:solidFill>
                  <a:schemeClr val="bg1"/>
                </a:solidFill>
                <a:ea typeface="微软雅黑" panose="020B0503020204020204" pitchFamily="34" charset="-122"/>
                <a:sym typeface="Arial Unicode MS" pitchFamily="34" charset="-122"/>
              </a:rPr>
              <a:t>正文</a:t>
            </a:r>
            <a:endParaRPr lang="zh-CN" altLang="en-US" sz="1400" b="1">
              <a:solidFill>
                <a:schemeClr val="bg1"/>
              </a:solidFill>
              <a:ea typeface="微软雅黑" panose="020B0503020204020204" pitchFamily="34" charset="-122"/>
              <a:sym typeface="Arial Unicode MS" pitchFamily="34" charset="-122"/>
            </a:endParaRPr>
          </a:p>
        </p:txBody>
      </p:sp>
      <p:sp>
        <p:nvSpPr>
          <p:cNvPr id="60420" name="矩形 6"/>
          <p:cNvSpPr>
            <a:spLocks noChangeArrowheads="1"/>
          </p:cNvSpPr>
          <p:nvPr/>
        </p:nvSpPr>
        <p:spPr bwMode="auto">
          <a:xfrm>
            <a:off x="4441825" y="692150"/>
            <a:ext cx="3095625" cy="369888"/>
          </a:xfrm>
          <a:prstGeom prst="rect">
            <a:avLst/>
          </a:prstGeom>
          <a:solidFill>
            <a:srgbClr val="00B0F0"/>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marL="1905" indent="-1905"/>
            <a:r>
              <a:rPr lang="en-US" altLang="zh-CN" b="1">
                <a:solidFill>
                  <a:schemeClr val="bg1"/>
                </a:solidFill>
                <a:latin typeface="Arial Unicode MS" pitchFamily="34" charset="-122"/>
                <a:ea typeface="Arial Unicode MS" pitchFamily="34" charset="-122"/>
                <a:cs typeface="Arial Unicode MS" pitchFamily="34" charset="-122"/>
                <a:sym typeface="Arial Unicode MS" pitchFamily="34" charset="-122"/>
              </a:rPr>
              <a:t>4.2 </a:t>
            </a:r>
            <a:r>
              <a:rPr lang="en-US" altLang="zh-CN" b="1">
                <a:solidFill>
                  <a:schemeClr val="bg1"/>
                </a:solidFill>
                <a:ea typeface="微软雅黑" panose="020B0503020204020204" pitchFamily="34" charset="-122"/>
                <a:sym typeface="Arial Unicode MS" pitchFamily="34" charset="-122"/>
              </a:rPr>
              <a:t> </a:t>
            </a:r>
            <a:r>
              <a:rPr lang="zh-CN" altLang="en-US" b="1">
                <a:solidFill>
                  <a:schemeClr val="bg1"/>
                </a:solidFill>
                <a:ea typeface="微软雅黑" panose="020B0503020204020204" pitchFamily="34" charset="-122"/>
                <a:sym typeface="Arial Unicode MS" pitchFamily="34" charset="-122"/>
              </a:rPr>
              <a:t>如何成为顶尖</a:t>
            </a:r>
            <a:r>
              <a:rPr lang="en-US" altLang="zh-CN" b="1">
                <a:solidFill>
                  <a:schemeClr val="bg1"/>
                </a:solidFill>
                <a:ea typeface="微软雅黑" panose="020B0503020204020204" pitchFamily="34" charset="-122"/>
                <a:sym typeface="Arial Unicode MS" pitchFamily="34" charset="-122"/>
              </a:rPr>
              <a:t>HR</a:t>
            </a:r>
            <a:r>
              <a:rPr lang="zh-CN" altLang="en-US" b="1">
                <a:solidFill>
                  <a:schemeClr val="bg1"/>
                </a:solidFill>
                <a:ea typeface="微软雅黑" panose="020B0503020204020204" pitchFamily="34" charset="-122"/>
                <a:sym typeface="Arial Unicode MS" pitchFamily="34" charset="-122"/>
              </a:rPr>
              <a:t>高手？</a:t>
            </a:r>
            <a:endParaRPr lang="zh-CN" altLang="en-US" sz="1400" b="1">
              <a:solidFill>
                <a:schemeClr val="bg1"/>
              </a:solidFill>
              <a:ea typeface="微软雅黑" panose="020B0503020204020204" pitchFamily="34" charset="-122"/>
              <a:sym typeface="Arial Unicode MS" pitchFamily="34" charset="-122"/>
            </a:endParaRPr>
          </a:p>
        </p:txBody>
      </p:sp>
      <p:sp>
        <p:nvSpPr>
          <p:cNvPr id="60421" name="矩形 60420"/>
          <p:cNvSpPr>
            <a:spLocks noChangeArrowheads="1"/>
          </p:cNvSpPr>
          <p:nvPr/>
        </p:nvSpPr>
        <p:spPr bwMode="auto">
          <a:xfrm>
            <a:off x="2149475" y="2028825"/>
            <a:ext cx="8281988" cy="4064000"/>
          </a:xfrm>
          <a:prstGeom prst="rect">
            <a:avLst/>
          </a:prstGeom>
          <a:solidFill>
            <a:srgbClr val="FFFFFF"/>
          </a:solidFill>
          <a:ln w="9525">
            <a:solidFill>
              <a:srgbClr val="000000"/>
            </a:solidFill>
            <a:round/>
          </a:ln>
        </p:spPr>
        <p:txBody>
          <a:bodyPr/>
          <a:lstStyle/>
          <a:p>
            <a:endParaRPr lang="zh-CN" altLang="en-US"/>
          </a:p>
        </p:txBody>
      </p:sp>
      <p:sp>
        <p:nvSpPr>
          <p:cNvPr id="60422" name="TextBox 3"/>
          <p:cNvSpPr>
            <a:spLocks noChangeArrowheads="1"/>
          </p:cNvSpPr>
          <p:nvPr/>
        </p:nvSpPr>
        <p:spPr bwMode="auto">
          <a:xfrm>
            <a:off x="2065338" y="5076825"/>
            <a:ext cx="115252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85750" indent="-285750">
              <a:buFont typeface="Wingdings" panose="05000000000000000000" pitchFamily="2" charset="2"/>
              <a:buChar char="l"/>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发信息，等消息</a:t>
            </a:r>
            <a:endPar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0423" name="TextBox 7"/>
          <p:cNvSpPr>
            <a:spLocks noChangeArrowheads="1"/>
          </p:cNvSpPr>
          <p:nvPr/>
        </p:nvSpPr>
        <p:spPr bwMode="auto">
          <a:xfrm>
            <a:off x="3001963" y="2524125"/>
            <a:ext cx="115093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85750" indent="-285750">
              <a:buFont typeface="Wingdings" panose="05000000000000000000" pitchFamily="2" charset="2"/>
              <a:buChar char="l"/>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紧跟踪，做分析</a:t>
            </a:r>
            <a:endPar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0424" name="TextBox 9"/>
          <p:cNvSpPr>
            <a:spLocks noChangeArrowheads="1"/>
          </p:cNvSpPr>
          <p:nvPr/>
        </p:nvSpPr>
        <p:spPr bwMode="auto">
          <a:xfrm>
            <a:off x="3905250" y="5083175"/>
            <a:ext cx="1150938"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85750" indent="-285750">
              <a:buFont typeface="Wingdings" panose="05000000000000000000" pitchFamily="2" charset="2"/>
              <a:buChar char="l"/>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凭经验，做判断</a:t>
            </a:r>
            <a:endPar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0425" name="TextBox 10"/>
          <p:cNvSpPr>
            <a:spLocks noChangeArrowheads="1"/>
          </p:cNvSpPr>
          <p:nvPr/>
        </p:nvSpPr>
        <p:spPr bwMode="auto">
          <a:xfrm>
            <a:off x="4840288" y="2533650"/>
            <a:ext cx="115252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85750" indent="-285750">
              <a:buFont typeface="Wingdings" panose="05000000000000000000" pitchFamily="2" charset="2"/>
              <a:buChar char="l"/>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做标准，严考核</a:t>
            </a:r>
            <a:endPar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0426" name="TextBox 11"/>
          <p:cNvSpPr>
            <a:spLocks noChangeArrowheads="1"/>
          </p:cNvSpPr>
          <p:nvPr/>
        </p:nvSpPr>
        <p:spPr bwMode="auto">
          <a:xfrm>
            <a:off x="5810250" y="5083175"/>
            <a:ext cx="1150938"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85750" indent="-285750">
              <a:buFont typeface="Wingdings" panose="05000000000000000000" pitchFamily="2" charset="2"/>
              <a:buChar char="l"/>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做交底、给推荐</a:t>
            </a:r>
            <a:endPar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0427" name="TextBox 12"/>
          <p:cNvSpPr>
            <a:spLocks noChangeArrowheads="1"/>
          </p:cNvSpPr>
          <p:nvPr/>
        </p:nvSpPr>
        <p:spPr bwMode="auto">
          <a:xfrm>
            <a:off x="6689725" y="2533650"/>
            <a:ext cx="115252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85750" indent="-285750">
              <a:buFont typeface="Wingdings" panose="05000000000000000000" pitchFamily="2" charset="2"/>
              <a:buChar char="l"/>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做培训、做监督</a:t>
            </a:r>
            <a:endPar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0428" name="TextBox 13"/>
          <p:cNvSpPr>
            <a:spLocks noChangeArrowheads="1"/>
          </p:cNvSpPr>
          <p:nvPr/>
        </p:nvSpPr>
        <p:spPr bwMode="auto">
          <a:xfrm>
            <a:off x="7666038" y="5083175"/>
            <a:ext cx="115093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85750" indent="-285750">
              <a:buFont typeface="Wingdings" panose="05000000000000000000" pitchFamily="2" charset="2"/>
              <a:buChar char="l"/>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做文化、做推动</a:t>
            </a:r>
            <a:endPar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0429" name="TextBox 14"/>
          <p:cNvSpPr>
            <a:spLocks noChangeArrowheads="1"/>
          </p:cNvSpPr>
          <p:nvPr/>
        </p:nvSpPr>
        <p:spPr bwMode="auto">
          <a:xfrm>
            <a:off x="8483600" y="2533650"/>
            <a:ext cx="115252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85750" indent="-285750">
              <a:buFont typeface="Wingdings" panose="05000000000000000000" pitchFamily="2" charset="2"/>
              <a:buChar char="l"/>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做战略、做梯队</a:t>
            </a:r>
            <a:endPar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0430" name="TextBox 15"/>
          <p:cNvSpPr>
            <a:spLocks noChangeArrowheads="1"/>
          </p:cNvSpPr>
          <p:nvPr/>
        </p:nvSpPr>
        <p:spPr bwMode="auto">
          <a:xfrm>
            <a:off x="9553575" y="5086350"/>
            <a:ext cx="115252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85750" indent="-285750">
              <a:buFont typeface="Wingdings" panose="05000000000000000000" pitchFamily="2" charset="2"/>
              <a:buChar char="l"/>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做流程、做传承</a:t>
            </a:r>
            <a:endPar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0431" name="矩形 39"/>
          <p:cNvSpPr>
            <a:spLocks noChangeArrowheads="1"/>
          </p:cNvSpPr>
          <p:nvPr/>
        </p:nvSpPr>
        <p:spPr bwMode="auto">
          <a:xfrm>
            <a:off x="8328025" y="692150"/>
            <a:ext cx="30734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b="1">
                <a:solidFill>
                  <a:srgbClr val="E36C09"/>
                </a:solidFill>
                <a:latin typeface="微软雅黑" panose="020B0503020204020204" pitchFamily="34" charset="-122"/>
                <a:ea typeface="微软雅黑" panose="020B0503020204020204" pitchFamily="34" charset="-122"/>
                <a:sym typeface="微软雅黑" panose="020B0503020204020204" pitchFamily="34" charset="-122"/>
              </a:rPr>
              <a:t>九段</a:t>
            </a:r>
            <a:r>
              <a:rPr lang="en-US" b="1">
                <a:solidFill>
                  <a:srgbClr val="E36C09"/>
                </a:solidFill>
                <a:latin typeface="微软雅黑" panose="020B0503020204020204" pitchFamily="34" charset="-122"/>
                <a:ea typeface="微软雅黑" panose="020B0503020204020204" pitchFamily="34" charset="-122"/>
                <a:sym typeface="微软雅黑" panose="020B0503020204020204" pitchFamily="34" charset="-122"/>
              </a:rPr>
              <a:t>HR</a:t>
            </a:r>
            <a:r>
              <a:rPr lang="zh-CN" altLang="en-US" b="1">
                <a:solidFill>
                  <a:srgbClr val="E36C09"/>
                </a:solidFill>
                <a:latin typeface="微软雅黑" panose="020B0503020204020204" pitchFamily="34" charset="-122"/>
                <a:ea typeface="微软雅黑" panose="020B0503020204020204" pitchFamily="34" charset="-122"/>
                <a:sym typeface="微软雅黑" panose="020B0503020204020204" pitchFamily="34" charset="-122"/>
              </a:rPr>
              <a:t>理论（以招聘为例）</a:t>
            </a:r>
            <a:endParaRPr lang="zh-CN" altLang="en-US"/>
          </a:p>
        </p:txBody>
      </p:sp>
      <p:sp>
        <p:nvSpPr>
          <p:cNvPr id="60432" name="直接连接符 40"/>
          <p:cNvSpPr>
            <a:spLocks noChangeShapeType="1"/>
          </p:cNvSpPr>
          <p:nvPr/>
        </p:nvSpPr>
        <p:spPr bwMode="auto">
          <a:xfrm>
            <a:off x="8316913" y="692150"/>
            <a:ext cx="3095625" cy="1588"/>
          </a:xfrm>
          <a:prstGeom prst="line">
            <a:avLst/>
          </a:prstGeom>
          <a:noFill/>
          <a:ln w="9525">
            <a:solidFill>
              <a:srgbClr val="E46C0A"/>
            </a:solidFill>
            <a:bevel/>
          </a:ln>
          <a:extLst>
            <a:ext uri="{909E8E84-426E-40DD-AFC4-6F175D3DCCD1}">
              <a14:hiddenFill xmlns:a14="http://schemas.microsoft.com/office/drawing/2010/main">
                <a:noFill/>
              </a14:hiddenFill>
            </a:ext>
          </a:extLst>
        </p:spPr>
        <p:txBody>
          <a:bodyPr/>
          <a:lstStyle/>
          <a:p>
            <a:endParaRPr lang="zh-CN" altLang="en-US"/>
          </a:p>
        </p:txBody>
      </p:sp>
      <p:sp>
        <p:nvSpPr>
          <p:cNvPr id="60433" name="直接连接符 41"/>
          <p:cNvSpPr>
            <a:spLocks noChangeShapeType="1"/>
          </p:cNvSpPr>
          <p:nvPr/>
        </p:nvSpPr>
        <p:spPr bwMode="auto">
          <a:xfrm>
            <a:off x="8316913" y="1052513"/>
            <a:ext cx="3095625" cy="1587"/>
          </a:xfrm>
          <a:prstGeom prst="line">
            <a:avLst/>
          </a:prstGeom>
          <a:noFill/>
          <a:ln w="9525">
            <a:solidFill>
              <a:srgbClr val="E46C0A"/>
            </a:solidFill>
            <a:bevel/>
          </a:ln>
          <a:extLst>
            <a:ext uri="{909E8E84-426E-40DD-AFC4-6F175D3DCCD1}">
              <a14:hiddenFill xmlns:a14="http://schemas.microsoft.com/office/drawing/2010/main">
                <a:noFill/>
              </a14:hiddenFill>
            </a:ext>
          </a:extLst>
        </p:spPr>
        <p:txBody>
          <a:bodyPr/>
          <a:lstStyle/>
          <a:p>
            <a:endParaRPr lang="zh-CN" altLang="en-US"/>
          </a:p>
        </p:txBody>
      </p:sp>
    </p:spTree>
  </p:cSld>
  <p:clrMapOvr>
    <a:masterClrMapping/>
  </p:clrMapOvr>
  <p:transition spd="slow">
    <p:fade/>
  </p:transition>
</p:sld>
</file>

<file path=ppt/slides/slide58.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cstate="print"/>
          <a:srcRect/>
          <a:stretch>
            <a:fillRect/>
          </a:stretch>
        </a:blipFill>
        <a:effectLst/>
      </p:bgPr>
    </p:bg>
    <p:spTree>
      <p:nvGrpSpPr>
        <p:cNvPr id="1" name=""/>
        <p:cNvGrpSpPr/>
        <p:nvPr/>
      </p:nvGrpSpPr>
      <p:grpSpPr>
        <a:xfrm>
          <a:off x="0" y="0"/>
          <a:ext cx="0" cy="0"/>
          <a:chOff x="0" y="0"/>
          <a:chExt cx="0" cy="0"/>
        </a:xfrm>
      </p:grpSpPr>
      <p:sp>
        <p:nvSpPr>
          <p:cNvPr id="61442" name="TextBox 3"/>
          <p:cNvSpPr>
            <a:spLocks noChangeArrowheads="1"/>
          </p:cNvSpPr>
          <p:nvPr/>
        </p:nvSpPr>
        <p:spPr bwMode="auto">
          <a:xfrm>
            <a:off x="2281238" y="692150"/>
            <a:ext cx="21605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人力资源从业概述</a:t>
            </a:r>
            <a:endParaRPr lang="zh-CN" altLang="en-US"/>
          </a:p>
        </p:txBody>
      </p:sp>
      <p:sp>
        <p:nvSpPr>
          <p:cNvPr id="61443" name="矩形 24"/>
          <p:cNvSpPr>
            <a:spLocks noChangeArrowheads="1"/>
          </p:cNvSpPr>
          <p:nvPr/>
        </p:nvSpPr>
        <p:spPr bwMode="auto">
          <a:xfrm>
            <a:off x="1057275" y="565150"/>
            <a:ext cx="1079500"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50000"/>
              </a:lnSpc>
            </a:pPr>
            <a:r>
              <a:rPr lang="zh-CN" altLang="en-US" b="1">
                <a:solidFill>
                  <a:schemeClr val="bg1"/>
                </a:solidFill>
                <a:ea typeface="微软雅黑" panose="020B0503020204020204" pitchFamily="34" charset="-122"/>
                <a:sym typeface="Arial Unicode MS" pitchFamily="34" charset="-122"/>
              </a:rPr>
              <a:t>第四章</a:t>
            </a:r>
            <a:endParaRPr lang="zh-CN" altLang="en-US" b="1">
              <a:solidFill>
                <a:schemeClr val="bg1"/>
              </a:solidFill>
              <a:ea typeface="微软雅黑" panose="020B0503020204020204" pitchFamily="34" charset="-122"/>
              <a:sym typeface="Arial Unicode MS" pitchFamily="34" charset="-122"/>
            </a:endParaRPr>
          </a:p>
          <a:p>
            <a:pPr algn="ctr"/>
            <a:r>
              <a:rPr lang="zh-CN" altLang="en-US" sz="1400" b="1">
                <a:solidFill>
                  <a:schemeClr val="bg1"/>
                </a:solidFill>
                <a:ea typeface="微软雅黑" panose="020B0503020204020204" pitchFamily="34" charset="-122"/>
                <a:sym typeface="Arial Unicode MS" pitchFamily="34" charset="-122"/>
              </a:rPr>
              <a:t>正文</a:t>
            </a:r>
            <a:endParaRPr lang="zh-CN" altLang="en-US" sz="1400" b="1">
              <a:solidFill>
                <a:schemeClr val="bg1"/>
              </a:solidFill>
              <a:ea typeface="微软雅黑" panose="020B0503020204020204" pitchFamily="34" charset="-122"/>
              <a:sym typeface="Arial Unicode MS" pitchFamily="34" charset="-122"/>
            </a:endParaRPr>
          </a:p>
        </p:txBody>
      </p:sp>
      <p:sp>
        <p:nvSpPr>
          <p:cNvPr id="61444" name="矩形 6"/>
          <p:cNvSpPr>
            <a:spLocks noChangeArrowheads="1"/>
          </p:cNvSpPr>
          <p:nvPr/>
        </p:nvSpPr>
        <p:spPr bwMode="auto">
          <a:xfrm>
            <a:off x="4441825" y="692150"/>
            <a:ext cx="3095625" cy="369888"/>
          </a:xfrm>
          <a:prstGeom prst="rect">
            <a:avLst/>
          </a:prstGeom>
          <a:solidFill>
            <a:srgbClr val="00B0F0"/>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marL="1905" indent="-1905"/>
            <a:r>
              <a:rPr lang="en-US" altLang="zh-CN" b="1">
                <a:solidFill>
                  <a:schemeClr val="bg1"/>
                </a:solidFill>
                <a:latin typeface="Arial Unicode MS" pitchFamily="34" charset="-122"/>
                <a:ea typeface="Arial Unicode MS" pitchFamily="34" charset="-122"/>
                <a:cs typeface="Arial Unicode MS" pitchFamily="34" charset="-122"/>
                <a:sym typeface="Arial Unicode MS" pitchFamily="34" charset="-122"/>
              </a:rPr>
              <a:t>4.2 </a:t>
            </a:r>
            <a:r>
              <a:rPr lang="en-US" altLang="zh-CN" b="1">
                <a:solidFill>
                  <a:schemeClr val="bg1"/>
                </a:solidFill>
                <a:ea typeface="微软雅黑" panose="020B0503020204020204" pitchFamily="34" charset="-122"/>
                <a:sym typeface="Arial Unicode MS" pitchFamily="34" charset="-122"/>
              </a:rPr>
              <a:t> </a:t>
            </a:r>
            <a:r>
              <a:rPr lang="zh-CN" altLang="en-US" b="1">
                <a:solidFill>
                  <a:schemeClr val="bg1"/>
                </a:solidFill>
                <a:ea typeface="微软雅黑" panose="020B0503020204020204" pitchFamily="34" charset="-122"/>
                <a:sym typeface="Arial Unicode MS" pitchFamily="34" charset="-122"/>
              </a:rPr>
              <a:t>如何成为顶尖</a:t>
            </a:r>
            <a:r>
              <a:rPr lang="en-US" altLang="zh-CN" b="1">
                <a:solidFill>
                  <a:schemeClr val="bg1"/>
                </a:solidFill>
                <a:ea typeface="微软雅黑" panose="020B0503020204020204" pitchFamily="34" charset="-122"/>
                <a:sym typeface="Arial Unicode MS" pitchFamily="34" charset="-122"/>
              </a:rPr>
              <a:t>HR</a:t>
            </a:r>
            <a:r>
              <a:rPr lang="zh-CN" altLang="en-US" b="1">
                <a:solidFill>
                  <a:schemeClr val="bg1"/>
                </a:solidFill>
                <a:ea typeface="微软雅黑" panose="020B0503020204020204" pitchFamily="34" charset="-122"/>
                <a:sym typeface="Arial Unicode MS" pitchFamily="34" charset="-122"/>
              </a:rPr>
              <a:t>高手？</a:t>
            </a:r>
            <a:endParaRPr lang="zh-CN" altLang="en-US" sz="1400" b="1">
              <a:solidFill>
                <a:schemeClr val="bg1"/>
              </a:solidFill>
              <a:ea typeface="微软雅黑" panose="020B0503020204020204" pitchFamily="34" charset="-122"/>
              <a:sym typeface="Arial Unicode MS" pitchFamily="34" charset="-122"/>
            </a:endParaRPr>
          </a:p>
        </p:txBody>
      </p:sp>
      <p:sp>
        <p:nvSpPr>
          <p:cNvPr id="61445" name="任意多边形 11"/>
          <p:cNvSpPr>
            <a:spLocks noChangeArrowheads="1"/>
          </p:cNvSpPr>
          <p:nvPr/>
        </p:nvSpPr>
        <p:spPr bwMode="auto">
          <a:xfrm>
            <a:off x="5559425" y="4349750"/>
            <a:ext cx="1816100" cy="1816100"/>
          </a:xfrm>
          <a:custGeom>
            <a:avLst/>
            <a:gdLst>
              <a:gd name="T0" fmla="*/ 0 w 1815262"/>
              <a:gd name="T1" fmla="*/ 907631 h 1815262"/>
              <a:gd name="T2" fmla="*/ 907631 w 1815262"/>
              <a:gd name="T3" fmla="*/ 0 h 1815262"/>
              <a:gd name="T4" fmla="*/ 1815262 w 1815262"/>
              <a:gd name="T5" fmla="*/ 907631 h 1815262"/>
              <a:gd name="T6" fmla="*/ 907631 w 1815262"/>
              <a:gd name="T7" fmla="*/ 1815262 h 1815262"/>
              <a:gd name="T8" fmla="*/ 0 w 1815262"/>
              <a:gd name="T9" fmla="*/ 907631 h 1815262"/>
              <a:gd name="T10" fmla="*/ 0 60000 65536"/>
              <a:gd name="T11" fmla="*/ 0 60000 65536"/>
              <a:gd name="T12" fmla="*/ 0 60000 65536"/>
              <a:gd name="T13" fmla="*/ 0 60000 65536"/>
              <a:gd name="T14" fmla="*/ 0 60000 65536"/>
              <a:gd name="T15" fmla="*/ 0 w 1815262"/>
              <a:gd name="T16" fmla="*/ 0 h 1815262"/>
              <a:gd name="T17" fmla="*/ 1815262 w 1815262"/>
              <a:gd name="T18" fmla="*/ 1815262 h 1815262"/>
            </a:gdLst>
            <a:ahLst/>
            <a:cxnLst>
              <a:cxn ang="T10">
                <a:pos x="T0" y="T1"/>
              </a:cxn>
              <a:cxn ang="T11">
                <a:pos x="T2" y="T3"/>
              </a:cxn>
              <a:cxn ang="T12">
                <a:pos x="T4" y="T5"/>
              </a:cxn>
              <a:cxn ang="T13">
                <a:pos x="T6" y="T7"/>
              </a:cxn>
              <a:cxn ang="T14">
                <a:pos x="T8" y="T9"/>
              </a:cxn>
            </a:cxnLst>
            <a:rect l="T15" t="T16" r="T17" b="T18"/>
            <a:pathLst>
              <a:path w="1815262" h="1815262">
                <a:moveTo>
                  <a:pt x="0" y="907631"/>
                </a:moveTo>
                <a:cubicBezTo>
                  <a:pt x="0" y="406360"/>
                  <a:pt x="406360" y="0"/>
                  <a:pt x="907631" y="0"/>
                </a:cubicBezTo>
                <a:cubicBezTo>
                  <a:pt x="1408902" y="0"/>
                  <a:pt x="1815262" y="406360"/>
                  <a:pt x="1815262" y="907631"/>
                </a:cubicBezTo>
                <a:cubicBezTo>
                  <a:pt x="1815262" y="1408902"/>
                  <a:pt x="1408902" y="1815262"/>
                  <a:pt x="907631" y="1815262"/>
                </a:cubicBezTo>
                <a:cubicBezTo>
                  <a:pt x="406360" y="1815262"/>
                  <a:pt x="0" y="1408902"/>
                  <a:pt x="0" y="907631"/>
                </a:cubicBezTo>
                <a:close/>
              </a:path>
            </a:pathLst>
          </a:custGeom>
          <a:solidFill>
            <a:srgbClr val="0066CC"/>
          </a:solidFill>
          <a:ln>
            <a:noFill/>
          </a:ln>
          <a:extLst>
            <a:ext uri="{91240B29-F687-4F45-9708-019B960494DF}">
              <a14:hiddenLine xmlns:a14="http://schemas.microsoft.com/office/drawing/2010/main" w="38100">
                <a:solidFill>
                  <a:srgbClr val="000000"/>
                </a:solidFill>
                <a:miter lim="800000"/>
                <a:headEnd/>
                <a:tailEnd/>
              </a14:hiddenLine>
            </a:ext>
          </a:extLst>
        </p:spPr>
        <p:txBody>
          <a:bodyPr lIns="278539" tIns="278539" rIns="278539" bIns="278539" anchor="ctr"/>
          <a:lstStyle/>
          <a:p>
            <a:pPr algn="ctr">
              <a:lnSpc>
                <a:spcPct val="90000"/>
              </a:lnSpc>
              <a:spcAft>
                <a:spcPct val="35000"/>
              </a:spcAft>
            </a:pPr>
            <a:r>
              <a:rPr lang="zh-CN" altLang="en-US" sz="2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如何成为ＨＲ高手</a:t>
            </a:r>
            <a:endParaRPr lang="zh-CN" altLang="en-US" sz="2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446" name="左箭头 12"/>
          <p:cNvSpPr>
            <a:spLocks noChangeArrowheads="1"/>
          </p:cNvSpPr>
          <p:nvPr/>
        </p:nvSpPr>
        <p:spPr bwMode="auto">
          <a:xfrm rot="10800000">
            <a:off x="3008313" y="4999038"/>
            <a:ext cx="2411412" cy="517525"/>
          </a:xfrm>
          <a:prstGeom prst="leftArrow">
            <a:avLst>
              <a:gd name="adj1" fmla="val 60000"/>
              <a:gd name="adj2" fmla="val 49982"/>
            </a:avLst>
          </a:prstGeom>
          <a:solidFill>
            <a:srgbClr val="0066C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447" name="任意多边形 13"/>
          <p:cNvSpPr>
            <a:spLocks noChangeArrowheads="1"/>
          </p:cNvSpPr>
          <p:nvPr/>
        </p:nvSpPr>
        <p:spPr bwMode="auto">
          <a:xfrm>
            <a:off x="2373313" y="4749800"/>
            <a:ext cx="1270000" cy="1016000"/>
          </a:xfrm>
          <a:custGeom>
            <a:avLst/>
            <a:gdLst>
              <a:gd name="T0" fmla="*/ 0 w 1270684"/>
              <a:gd name="T1" fmla="*/ 101655 h 1016547"/>
              <a:gd name="T2" fmla="*/ 101655 w 1270684"/>
              <a:gd name="T3" fmla="*/ 0 h 1016547"/>
              <a:gd name="T4" fmla="*/ 1169029 w 1270684"/>
              <a:gd name="T5" fmla="*/ 0 h 1016547"/>
              <a:gd name="T6" fmla="*/ 1270684 w 1270684"/>
              <a:gd name="T7" fmla="*/ 101655 h 1016547"/>
              <a:gd name="T8" fmla="*/ 1270684 w 1270684"/>
              <a:gd name="T9" fmla="*/ 914892 h 1016547"/>
              <a:gd name="T10" fmla="*/ 1169029 w 1270684"/>
              <a:gd name="T11" fmla="*/ 1016547 h 1016547"/>
              <a:gd name="T12" fmla="*/ 101655 w 1270684"/>
              <a:gd name="T13" fmla="*/ 1016547 h 1016547"/>
              <a:gd name="T14" fmla="*/ 0 w 1270684"/>
              <a:gd name="T15" fmla="*/ 914892 h 1016547"/>
              <a:gd name="T16" fmla="*/ 0 w 1270684"/>
              <a:gd name="T17" fmla="*/ 101655 h 101654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70684"/>
              <a:gd name="T28" fmla="*/ 0 h 1016547"/>
              <a:gd name="T29" fmla="*/ 1270684 w 1270684"/>
              <a:gd name="T30" fmla="*/ 1016547 h 101654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70684" h="1016547">
                <a:moveTo>
                  <a:pt x="0" y="101655"/>
                </a:moveTo>
                <a:cubicBezTo>
                  <a:pt x="0" y="45512"/>
                  <a:pt x="45512" y="0"/>
                  <a:pt x="101655" y="0"/>
                </a:cubicBezTo>
                <a:lnTo>
                  <a:pt x="1169029" y="0"/>
                </a:lnTo>
                <a:cubicBezTo>
                  <a:pt x="1225172" y="0"/>
                  <a:pt x="1270684" y="45512"/>
                  <a:pt x="1270684" y="101655"/>
                </a:cubicBezTo>
                <a:lnTo>
                  <a:pt x="1270684" y="914892"/>
                </a:lnTo>
                <a:cubicBezTo>
                  <a:pt x="1270684" y="971035"/>
                  <a:pt x="1225172" y="1016547"/>
                  <a:pt x="1169029" y="1016547"/>
                </a:cubicBezTo>
                <a:lnTo>
                  <a:pt x="101655" y="1016547"/>
                </a:lnTo>
                <a:cubicBezTo>
                  <a:pt x="45512" y="1016547"/>
                  <a:pt x="0" y="971035"/>
                  <a:pt x="0" y="914892"/>
                </a:cubicBezTo>
                <a:lnTo>
                  <a:pt x="0" y="101655"/>
                </a:lnTo>
                <a:close/>
              </a:path>
            </a:pathLst>
          </a:custGeom>
          <a:solidFill>
            <a:srgbClr val="0066CC"/>
          </a:solidFill>
          <a:ln>
            <a:noFill/>
          </a:ln>
          <a:extLst>
            <a:ext uri="{91240B29-F687-4F45-9708-019B960494DF}">
              <a14:hiddenLine xmlns:a14="http://schemas.microsoft.com/office/drawing/2010/main" w="38100">
                <a:solidFill>
                  <a:srgbClr val="000000"/>
                </a:solidFill>
                <a:miter lim="800000"/>
                <a:headEnd/>
                <a:tailEnd/>
              </a14:hiddenLine>
            </a:ext>
          </a:extLst>
        </p:spPr>
        <p:txBody>
          <a:bodyPr lIns="60254" tIns="60254" rIns="60254" bIns="60254" anchor="ctr"/>
          <a:lstStyle/>
          <a:p>
            <a:pPr>
              <a:lnSpc>
                <a:spcPct val="90000"/>
              </a:lnSpc>
              <a:spcAft>
                <a:spcPct val="35000"/>
              </a:spcAft>
            </a:pPr>
            <a:r>
              <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恶补</a:t>
            </a:r>
            <a:r>
              <a:rPr 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HR</a:t>
            </a:r>
            <a:r>
              <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专业知识</a:t>
            </a:r>
            <a:endPar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448" name="左箭头 14"/>
          <p:cNvSpPr>
            <a:spLocks noChangeArrowheads="1"/>
          </p:cNvSpPr>
          <p:nvPr/>
        </p:nvSpPr>
        <p:spPr bwMode="auto">
          <a:xfrm rot="-9257142">
            <a:off x="3232150" y="4021138"/>
            <a:ext cx="2409825" cy="517525"/>
          </a:xfrm>
          <a:prstGeom prst="leftArrow">
            <a:avLst>
              <a:gd name="adj1" fmla="val 60000"/>
              <a:gd name="adj2" fmla="val 49949"/>
            </a:avLst>
          </a:prstGeom>
          <a:solidFill>
            <a:srgbClr val="0066C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449" name="任意多边形 15"/>
          <p:cNvSpPr>
            <a:spLocks noChangeArrowheads="1"/>
          </p:cNvSpPr>
          <p:nvPr/>
        </p:nvSpPr>
        <p:spPr bwMode="auto">
          <a:xfrm>
            <a:off x="2714625" y="3248025"/>
            <a:ext cx="1271588" cy="1017588"/>
          </a:xfrm>
          <a:custGeom>
            <a:avLst/>
            <a:gdLst>
              <a:gd name="T0" fmla="*/ 0 w 1270684"/>
              <a:gd name="T1" fmla="*/ 101655 h 1016547"/>
              <a:gd name="T2" fmla="*/ 101655 w 1270684"/>
              <a:gd name="T3" fmla="*/ 0 h 1016547"/>
              <a:gd name="T4" fmla="*/ 1169029 w 1270684"/>
              <a:gd name="T5" fmla="*/ 0 h 1016547"/>
              <a:gd name="T6" fmla="*/ 1270684 w 1270684"/>
              <a:gd name="T7" fmla="*/ 101655 h 1016547"/>
              <a:gd name="T8" fmla="*/ 1270684 w 1270684"/>
              <a:gd name="T9" fmla="*/ 914892 h 1016547"/>
              <a:gd name="T10" fmla="*/ 1169029 w 1270684"/>
              <a:gd name="T11" fmla="*/ 1016547 h 1016547"/>
              <a:gd name="T12" fmla="*/ 101655 w 1270684"/>
              <a:gd name="T13" fmla="*/ 1016547 h 1016547"/>
              <a:gd name="T14" fmla="*/ 0 w 1270684"/>
              <a:gd name="T15" fmla="*/ 914892 h 1016547"/>
              <a:gd name="T16" fmla="*/ 0 w 1270684"/>
              <a:gd name="T17" fmla="*/ 101655 h 101654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70684"/>
              <a:gd name="T28" fmla="*/ 0 h 1016547"/>
              <a:gd name="T29" fmla="*/ 1270684 w 1270684"/>
              <a:gd name="T30" fmla="*/ 1016547 h 101654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70684" h="1016547">
                <a:moveTo>
                  <a:pt x="0" y="101655"/>
                </a:moveTo>
                <a:cubicBezTo>
                  <a:pt x="0" y="45512"/>
                  <a:pt x="45512" y="0"/>
                  <a:pt x="101655" y="0"/>
                </a:cubicBezTo>
                <a:lnTo>
                  <a:pt x="1169029" y="0"/>
                </a:lnTo>
                <a:cubicBezTo>
                  <a:pt x="1225172" y="0"/>
                  <a:pt x="1270684" y="45512"/>
                  <a:pt x="1270684" y="101655"/>
                </a:cubicBezTo>
                <a:lnTo>
                  <a:pt x="1270684" y="914892"/>
                </a:lnTo>
                <a:cubicBezTo>
                  <a:pt x="1270684" y="971035"/>
                  <a:pt x="1225172" y="1016547"/>
                  <a:pt x="1169029" y="1016547"/>
                </a:cubicBezTo>
                <a:lnTo>
                  <a:pt x="101655" y="1016547"/>
                </a:lnTo>
                <a:cubicBezTo>
                  <a:pt x="45512" y="1016547"/>
                  <a:pt x="0" y="971035"/>
                  <a:pt x="0" y="914892"/>
                </a:cubicBezTo>
                <a:lnTo>
                  <a:pt x="0" y="101655"/>
                </a:lnTo>
                <a:close/>
              </a:path>
            </a:pathLst>
          </a:custGeom>
          <a:solidFill>
            <a:srgbClr val="0066CC"/>
          </a:solidFill>
          <a:ln>
            <a:noFill/>
          </a:ln>
          <a:extLst>
            <a:ext uri="{91240B29-F687-4F45-9708-019B960494DF}">
              <a14:hiddenLine xmlns:a14="http://schemas.microsoft.com/office/drawing/2010/main" w="38100">
                <a:solidFill>
                  <a:srgbClr val="000000"/>
                </a:solidFill>
                <a:miter lim="800000"/>
                <a:headEnd/>
                <a:tailEnd/>
              </a14:hiddenLine>
            </a:ext>
          </a:extLst>
        </p:spPr>
        <p:txBody>
          <a:bodyPr lIns="60254" tIns="60254" rIns="60254" bIns="60254" anchor="ctr"/>
          <a:lstStyle/>
          <a:p>
            <a:pPr>
              <a:lnSpc>
                <a:spcPct val="90000"/>
              </a:lnSpc>
              <a:spcAft>
                <a:spcPct val="35000"/>
              </a:spcAft>
            </a:pPr>
            <a:r>
              <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除了实践，还是实践</a:t>
            </a:r>
            <a:endPar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450" name="左箭头 16"/>
          <p:cNvSpPr>
            <a:spLocks noChangeArrowheads="1"/>
          </p:cNvSpPr>
          <p:nvPr/>
        </p:nvSpPr>
        <p:spPr bwMode="auto">
          <a:xfrm rot="-7714285">
            <a:off x="3853657" y="3234531"/>
            <a:ext cx="2411412" cy="517525"/>
          </a:xfrm>
          <a:prstGeom prst="leftArrow">
            <a:avLst>
              <a:gd name="adj1" fmla="val 60000"/>
              <a:gd name="adj2" fmla="val 49982"/>
            </a:avLst>
          </a:prstGeom>
          <a:solidFill>
            <a:srgbClr val="0066C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451" name="任意多边形 17"/>
          <p:cNvSpPr>
            <a:spLocks noChangeArrowheads="1"/>
          </p:cNvSpPr>
          <p:nvPr/>
        </p:nvSpPr>
        <p:spPr bwMode="auto">
          <a:xfrm>
            <a:off x="3675063" y="2044700"/>
            <a:ext cx="1271587" cy="1016000"/>
          </a:xfrm>
          <a:custGeom>
            <a:avLst/>
            <a:gdLst>
              <a:gd name="T0" fmla="*/ 0 w 1270684"/>
              <a:gd name="T1" fmla="*/ 101655 h 1016547"/>
              <a:gd name="T2" fmla="*/ 101655 w 1270684"/>
              <a:gd name="T3" fmla="*/ 0 h 1016547"/>
              <a:gd name="T4" fmla="*/ 1169029 w 1270684"/>
              <a:gd name="T5" fmla="*/ 0 h 1016547"/>
              <a:gd name="T6" fmla="*/ 1270684 w 1270684"/>
              <a:gd name="T7" fmla="*/ 101655 h 1016547"/>
              <a:gd name="T8" fmla="*/ 1270684 w 1270684"/>
              <a:gd name="T9" fmla="*/ 914892 h 1016547"/>
              <a:gd name="T10" fmla="*/ 1169029 w 1270684"/>
              <a:gd name="T11" fmla="*/ 1016547 h 1016547"/>
              <a:gd name="T12" fmla="*/ 101655 w 1270684"/>
              <a:gd name="T13" fmla="*/ 1016547 h 1016547"/>
              <a:gd name="T14" fmla="*/ 0 w 1270684"/>
              <a:gd name="T15" fmla="*/ 914892 h 1016547"/>
              <a:gd name="T16" fmla="*/ 0 w 1270684"/>
              <a:gd name="T17" fmla="*/ 101655 h 101654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70684"/>
              <a:gd name="T28" fmla="*/ 0 h 1016547"/>
              <a:gd name="T29" fmla="*/ 1270684 w 1270684"/>
              <a:gd name="T30" fmla="*/ 1016547 h 101654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70684" h="1016547">
                <a:moveTo>
                  <a:pt x="0" y="101655"/>
                </a:moveTo>
                <a:cubicBezTo>
                  <a:pt x="0" y="45512"/>
                  <a:pt x="45512" y="0"/>
                  <a:pt x="101655" y="0"/>
                </a:cubicBezTo>
                <a:lnTo>
                  <a:pt x="1169029" y="0"/>
                </a:lnTo>
                <a:cubicBezTo>
                  <a:pt x="1225172" y="0"/>
                  <a:pt x="1270684" y="45512"/>
                  <a:pt x="1270684" y="101655"/>
                </a:cubicBezTo>
                <a:lnTo>
                  <a:pt x="1270684" y="914892"/>
                </a:lnTo>
                <a:cubicBezTo>
                  <a:pt x="1270684" y="971035"/>
                  <a:pt x="1225172" y="1016547"/>
                  <a:pt x="1169029" y="1016547"/>
                </a:cubicBezTo>
                <a:lnTo>
                  <a:pt x="101655" y="1016547"/>
                </a:lnTo>
                <a:cubicBezTo>
                  <a:pt x="45512" y="1016547"/>
                  <a:pt x="0" y="971035"/>
                  <a:pt x="0" y="914892"/>
                </a:cubicBezTo>
                <a:lnTo>
                  <a:pt x="0" y="101655"/>
                </a:lnTo>
                <a:close/>
              </a:path>
            </a:pathLst>
          </a:custGeom>
          <a:solidFill>
            <a:srgbClr val="0066CC"/>
          </a:solidFill>
          <a:ln>
            <a:noFill/>
          </a:ln>
          <a:extLst>
            <a:ext uri="{91240B29-F687-4F45-9708-019B960494DF}">
              <a14:hiddenLine xmlns:a14="http://schemas.microsoft.com/office/drawing/2010/main" w="38100">
                <a:solidFill>
                  <a:srgbClr val="000000"/>
                </a:solidFill>
                <a:miter lim="800000"/>
                <a:headEnd/>
                <a:tailEnd/>
              </a14:hiddenLine>
            </a:ext>
          </a:extLst>
        </p:spPr>
        <p:txBody>
          <a:bodyPr lIns="60254" tIns="60254" rIns="60254" bIns="60254" anchor="ctr"/>
          <a:lstStyle/>
          <a:p>
            <a:pPr>
              <a:lnSpc>
                <a:spcPct val="90000"/>
              </a:lnSpc>
              <a:spcAft>
                <a:spcPct val="35000"/>
              </a:spcAft>
            </a:pPr>
            <a:r>
              <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系统思考，构建自己的</a:t>
            </a:r>
            <a:r>
              <a:rPr 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HR</a:t>
            </a:r>
            <a:r>
              <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体系</a:t>
            </a:r>
            <a:endPar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452" name="左箭头 18"/>
          <p:cNvSpPr>
            <a:spLocks noChangeArrowheads="1"/>
          </p:cNvSpPr>
          <p:nvPr/>
        </p:nvSpPr>
        <p:spPr bwMode="auto">
          <a:xfrm rot="-6171429">
            <a:off x="4756945" y="2799556"/>
            <a:ext cx="2411412" cy="517525"/>
          </a:xfrm>
          <a:prstGeom prst="leftArrow">
            <a:avLst>
              <a:gd name="adj1" fmla="val 60000"/>
              <a:gd name="adj2" fmla="val 49982"/>
            </a:avLst>
          </a:prstGeom>
          <a:solidFill>
            <a:srgbClr val="0066C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453" name="任意多边形 19"/>
          <p:cNvSpPr>
            <a:spLocks noChangeArrowheads="1"/>
          </p:cNvSpPr>
          <p:nvPr/>
        </p:nvSpPr>
        <p:spPr bwMode="auto">
          <a:xfrm>
            <a:off x="5062538" y="1376363"/>
            <a:ext cx="1270000" cy="1017587"/>
          </a:xfrm>
          <a:custGeom>
            <a:avLst/>
            <a:gdLst>
              <a:gd name="T0" fmla="*/ 0 w 1270684"/>
              <a:gd name="T1" fmla="*/ 101655 h 1016547"/>
              <a:gd name="T2" fmla="*/ 101655 w 1270684"/>
              <a:gd name="T3" fmla="*/ 0 h 1016547"/>
              <a:gd name="T4" fmla="*/ 1169029 w 1270684"/>
              <a:gd name="T5" fmla="*/ 0 h 1016547"/>
              <a:gd name="T6" fmla="*/ 1270684 w 1270684"/>
              <a:gd name="T7" fmla="*/ 101655 h 1016547"/>
              <a:gd name="T8" fmla="*/ 1270684 w 1270684"/>
              <a:gd name="T9" fmla="*/ 914892 h 1016547"/>
              <a:gd name="T10" fmla="*/ 1169029 w 1270684"/>
              <a:gd name="T11" fmla="*/ 1016547 h 1016547"/>
              <a:gd name="T12" fmla="*/ 101655 w 1270684"/>
              <a:gd name="T13" fmla="*/ 1016547 h 1016547"/>
              <a:gd name="T14" fmla="*/ 0 w 1270684"/>
              <a:gd name="T15" fmla="*/ 914892 h 1016547"/>
              <a:gd name="T16" fmla="*/ 0 w 1270684"/>
              <a:gd name="T17" fmla="*/ 101655 h 101654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70684"/>
              <a:gd name="T28" fmla="*/ 0 h 1016547"/>
              <a:gd name="T29" fmla="*/ 1270684 w 1270684"/>
              <a:gd name="T30" fmla="*/ 1016547 h 101654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70684" h="1016547">
                <a:moveTo>
                  <a:pt x="0" y="101655"/>
                </a:moveTo>
                <a:cubicBezTo>
                  <a:pt x="0" y="45512"/>
                  <a:pt x="45512" y="0"/>
                  <a:pt x="101655" y="0"/>
                </a:cubicBezTo>
                <a:lnTo>
                  <a:pt x="1169029" y="0"/>
                </a:lnTo>
                <a:cubicBezTo>
                  <a:pt x="1225172" y="0"/>
                  <a:pt x="1270684" y="45512"/>
                  <a:pt x="1270684" y="101655"/>
                </a:cubicBezTo>
                <a:lnTo>
                  <a:pt x="1270684" y="914892"/>
                </a:lnTo>
                <a:cubicBezTo>
                  <a:pt x="1270684" y="971035"/>
                  <a:pt x="1225172" y="1016547"/>
                  <a:pt x="1169029" y="1016547"/>
                </a:cubicBezTo>
                <a:lnTo>
                  <a:pt x="101655" y="1016547"/>
                </a:lnTo>
                <a:cubicBezTo>
                  <a:pt x="45512" y="1016547"/>
                  <a:pt x="0" y="971035"/>
                  <a:pt x="0" y="914892"/>
                </a:cubicBezTo>
                <a:lnTo>
                  <a:pt x="0" y="101655"/>
                </a:lnTo>
                <a:close/>
              </a:path>
            </a:pathLst>
          </a:custGeom>
          <a:solidFill>
            <a:srgbClr val="0066CC"/>
          </a:solidFill>
          <a:ln>
            <a:noFill/>
          </a:ln>
          <a:extLst>
            <a:ext uri="{91240B29-F687-4F45-9708-019B960494DF}">
              <a14:hiddenLine xmlns:a14="http://schemas.microsoft.com/office/drawing/2010/main" w="38100">
                <a:solidFill>
                  <a:srgbClr val="000000"/>
                </a:solidFill>
                <a:miter lim="800000"/>
                <a:headEnd/>
                <a:tailEnd/>
              </a14:hiddenLine>
            </a:ext>
          </a:extLst>
        </p:spPr>
        <p:txBody>
          <a:bodyPr lIns="60254" tIns="60254" rIns="60254" bIns="60254" anchor="ctr"/>
          <a:lstStyle/>
          <a:p>
            <a:pPr>
              <a:lnSpc>
                <a:spcPct val="90000"/>
              </a:lnSpc>
              <a:spcAft>
                <a:spcPct val="35000"/>
              </a:spcAft>
            </a:pPr>
            <a:r>
              <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分享观点，与高手过招</a:t>
            </a:r>
            <a:endPar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454" name="左箭头 20"/>
          <p:cNvSpPr>
            <a:spLocks noChangeArrowheads="1"/>
          </p:cNvSpPr>
          <p:nvPr/>
        </p:nvSpPr>
        <p:spPr bwMode="auto">
          <a:xfrm rot="-4628571">
            <a:off x="5760245" y="2799556"/>
            <a:ext cx="2411412" cy="517525"/>
          </a:xfrm>
          <a:prstGeom prst="leftArrow">
            <a:avLst>
              <a:gd name="adj1" fmla="val 60000"/>
              <a:gd name="adj2" fmla="val 49982"/>
            </a:avLst>
          </a:prstGeom>
          <a:solidFill>
            <a:srgbClr val="0066C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455" name="任意多边形 21"/>
          <p:cNvSpPr>
            <a:spLocks noChangeArrowheads="1"/>
          </p:cNvSpPr>
          <p:nvPr/>
        </p:nvSpPr>
        <p:spPr bwMode="auto">
          <a:xfrm>
            <a:off x="6602413" y="1376363"/>
            <a:ext cx="1270000" cy="1017587"/>
          </a:xfrm>
          <a:custGeom>
            <a:avLst/>
            <a:gdLst>
              <a:gd name="T0" fmla="*/ 0 w 1270684"/>
              <a:gd name="T1" fmla="*/ 101655 h 1016547"/>
              <a:gd name="T2" fmla="*/ 101655 w 1270684"/>
              <a:gd name="T3" fmla="*/ 0 h 1016547"/>
              <a:gd name="T4" fmla="*/ 1169029 w 1270684"/>
              <a:gd name="T5" fmla="*/ 0 h 1016547"/>
              <a:gd name="T6" fmla="*/ 1270684 w 1270684"/>
              <a:gd name="T7" fmla="*/ 101655 h 1016547"/>
              <a:gd name="T8" fmla="*/ 1270684 w 1270684"/>
              <a:gd name="T9" fmla="*/ 914892 h 1016547"/>
              <a:gd name="T10" fmla="*/ 1169029 w 1270684"/>
              <a:gd name="T11" fmla="*/ 1016547 h 1016547"/>
              <a:gd name="T12" fmla="*/ 101655 w 1270684"/>
              <a:gd name="T13" fmla="*/ 1016547 h 1016547"/>
              <a:gd name="T14" fmla="*/ 0 w 1270684"/>
              <a:gd name="T15" fmla="*/ 914892 h 1016547"/>
              <a:gd name="T16" fmla="*/ 0 w 1270684"/>
              <a:gd name="T17" fmla="*/ 101655 h 101654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70684"/>
              <a:gd name="T28" fmla="*/ 0 h 1016547"/>
              <a:gd name="T29" fmla="*/ 1270684 w 1270684"/>
              <a:gd name="T30" fmla="*/ 1016547 h 101654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70684" h="1016547">
                <a:moveTo>
                  <a:pt x="0" y="101655"/>
                </a:moveTo>
                <a:cubicBezTo>
                  <a:pt x="0" y="45512"/>
                  <a:pt x="45512" y="0"/>
                  <a:pt x="101655" y="0"/>
                </a:cubicBezTo>
                <a:lnTo>
                  <a:pt x="1169029" y="0"/>
                </a:lnTo>
                <a:cubicBezTo>
                  <a:pt x="1225172" y="0"/>
                  <a:pt x="1270684" y="45512"/>
                  <a:pt x="1270684" y="101655"/>
                </a:cubicBezTo>
                <a:lnTo>
                  <a:pt x="1270684" y="914892"/>
                </a:lnTo>
                <a:cubicBezTo>
                  <a:pt x="1270684" y="971035"/>
                  <a:pt x="1225172" y="1016547"/>
                  <a:pt x="1169029" y="1016547"/>
                </a:cubicBezTo>
                <a:lnTo>
                  <a:pt x="101655" y="1016547"/>
                </a:lnTo>
                <a:cubicBezTo>
                  <a:pt x="45512" y="1016547"/>
                  <a:pt x="0" y="971035"/>
                  <a:pt x="0" y="914892"/>
                </a:cubicBezTo>
                <a:lnTo>
                  <a:pt x="0" y="101655"/>
                </a:lnTo>
                <a:close/>
              </a:path>
            </a:pathLst>
          </a:custGeom>
          <a:solidFill>
            <a:srgbClr val="0066CC"/>
          </a:solidFill>
          <a:ln>
            <a:noFill/>
          </a:ln>
          <a:extLst>
            <a:ext uri="{91240B29-F687-4F45-9708-019B960494DF}">
              <a14:hiddenLine xmlns:a14="http://schemas.microsoft.com/office/drawing/2010/main" w="38100">
                <a:solidFill>
                  <a:srgbClr val="000000"/>
                </a:solidFill>
                <a:miter lim="800000"/>
                <a:headEnd/>
                <a:tailEnd/>
              </a14:hiddenLine>
            </a:ext>
          </a:extLst>
        </p:spPr>
        <p:txBody>
          <a:bodyPr lIns="60254" tIns="60254" rIns="60254" bIns="60254" anchor="ctr"/>
          <a:lstStyle/>
          <a:p>
            <a:pPr>
              <a:lnSpc>
                <a:spcPct val="90000"/>
              </a:lnSpc>
              <a:spcAft>
                <a:spcPct val="35000"/>
              </a:spcAft>
            </a:pPr>
            <a:r>
              <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拜高手为师，向高手学习</a:t>
            </a:r>
            <a:endPar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456" name="左箭头 22"/>
          <p:cNvSpPr>
            <a:spLocks noChangeArrowheads="1"/>
          </p:cNvSpPr>
          <p:nvPr/>
        </p:nvSpPr>
        <p:spPr bwMode="auto">
          <a:xfrm rot="-3085714">
            <a:off x="6665120" y="3234531"/>
            <a:ext cx="2411412" cy="517525"/>
          </a:xfrm>
          <a:prstGeom prst="leftArrow">
            <a:avLst>
              <a:gd name="adj1" fmla="val 60000"/>
              <a:gd name="adj2" fmla="val 49982"/>
            </a:avLst>
          </a:prstGeom>
          <a:solidFill>
            <a:srgbClr val="0066C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457" name="任意多边形 23"/>
          <p:cNvSpPr>
            <a:spLocks noChangeArrowheads="1"/>
          </p:cNvSpPr>
          <p:nvPr/>
        </p:nvSpPr>
        <p:spPr bwMode="auto">
          <a:xfrm>
            <a:off x="7988300" y="2044700"/>
            <a:ext cx="1271588" cy="1016000"/>
          </a:xfrm>
          <a:custGeom>
            <a:avLst/>
            <a:gdLst>
              <a:gd name="T0" fmla="*/ 0 w 1270684"/>
              <a:gd name="T1" fmla="*/ 101655 h 1016547"/>
              <a:gd name="T2" fmla="*/ 101655 w 1270684"/>
              <a:gd name="T3" fmla="*/ 0 h 1016547"/>
              <a:gd name="T4" fmla="*/ 1169029 w 1270684"/>
              <a:gd name="T5" fmla="*/ 0 h 1016547"/>
              <a:gd name="T6" fmla="*/ 1270684 w 1270684"/>
              <a:gd name="T7" fmla="*/ 101655 h 1016547"/>
              <a:gd name="T8" fmla="*/ 1270684 w 1270684"/>
              <a:gd name="T9" fmla="*/ 914892 h 1016547"/>
              <a:gd name="T10" fmla="*/ 1169029 w 1270684"/>
              <a:gd name="T11" fmla="*/ 1016547 h 1016547"/>
              <a:gd name="T12" fmla="*/ 101655 w 1270684"/>
              <a:gd name="T13" fmla="*/ 1016547 h 1016547"/>
              <a:gd name="T14" fmla="*/ 0 w 1270684"/>
              <a:gd name="T15" fmla="*/ 914892 h 1016547"/>
              <a:gd name="T16" fmla="*/ 0 w 1270684"/>
              <a:gd name="T17" fmla="*/ 101655 h 101654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70684"/>
              <a:gd name="T28" fmla="*/ 0 h 1016547"/>
              <a:gd name="T29" fmla="*/ 1270684 w 1270684"/>
              <a:gd name="T30" fmla="*/ 1016547 h 101654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70684" h="1016547">
                <a:moveTo>
                  <a:pt x="0" y="101655"/>
                </a:moveTo>
                <a:cubicBezTo>
                  <a:pt x="0" y="45512"/>
                  <a:pt x="45512" y="0"/>
                  <a:pt x="101655" y="0"/>
                </a:cubicBezTo>
                <a:lnTo>
                  <a:pt x="1169029" y="0"/>
                </a:lnTo>
                <a:cubicBezTo>
                  <a:pt x="1225172" y="0"/>
                  <a:pt x="1270684" y="45512"/>
                  <a:pt x="1270684" y="101655"/>
                </a:cubicBezTo>
                <a:lnTo>
                  <a:pt x="1270684" y="914892"/>
                </a:lnTo>
                <a:cubicBezTo>
                  <a:pt x="1270684" y="971035"/>
                  <a:pt x="1225172" y="1016547"/>
                  <a:pt x="1169029" y="1016547"/>
                </a:cubicBezTo>
                <a:lnTo>
                  <a:pt x="101655" y="1016547"/>
                </a:lnTo>
                <a:cubicBezTo>
                  <a:pt x="45512" y="1016547"/>
                  <a:pt x="0" y="971035"/>
                  <a:pt x="0" y="914892"/>
                </a:cubicBezTo>
                <a:lnTo>
                  <a:pt x="0" y="101655"/>
                </a:lnTo>
                <a:close/>
              </a:path>
            </a:pathLst>
          </a:custGeom>
          <a:solidFill>
            <a:srgbClr val="0066CC"/>
          </a:solidFill>
          <a:ln>
            <a:noFill/>
          </a:ln>
          <a:extLst>
            <a:ext uri="{91240B29-F687-4F45-9708-019B960494DF}">
              <a14:hiddenLine xmlns:a14="http://schemas.microsoft.com/office/drawing/2010/main" w="38100">
                <a:solidFill>
                  <a:srgbClr val="000000"/>
                </a:solidFill>
                <a:miter lim="800000"/>
                <a:headEnd/>
                <a:tailEnd/>
              </a14:hiddenLine>
            </a:ext>
          </a:extLst>
        </p:spPr>
        <p:txBody>
          <a:bodyPr lIns="60254" tIns="60254" rIns="60254" bIns="60254" anchor="ctr"/>
          <a:lstStyle/>
          <a:p>
            <a:pPr>
              <a:lnSpc>
                <a:spcPct val="90000"/>
              </a:lnSpc>
              <a:spcAft>
                <a:spcPct val="35000"/>
              </a:spcAft>
            </a:pPr>
            <a:r>
              <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加入顶级公司，充分历练</a:t>
            </a:r>
            <a:endPar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458" name="左箭头 24"/>
          <p:cNvSpPr>
            <a:spLocks noChangeArrowheads="1"/>
          </p:cNvSpPr>
          <p:nvPr/>
        </p:nvSpPr>
        <p:spPr bwMode="auto">
          <a:xfrm rot="-1542858">
            <a:off x="7292975" y="4021138"/>
            <a:ext cx="2409825" cy="517525"/>
          </a:xfrm>
          <a:prstGeom prst="leftArrow">
            <a:avLst>
              <a:gd name="adj1" fmla="val 60000"/>
              <a:gd name="adj2" fmla="val 49949"/>
            </a:avLst>
          </a:prstGeom>
          <a:solidFill>
            <a:srgbClr val="0066C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459" name="任意多边形 25"/>
          <p:cNvSpPr>
            <a:spLocks noChangeArrowheads="1"/>
          </p:cNvSpPr>
          <p:nvPr/>
        </p:nvSpPr>
        <p:spPr bwMode="auto">
          <a:xfrm>
            <a:off x="8948738" y="3248025"/>
            <a:ext cx="1271587" cy="1017588"/>
          </a:xfrm>
          <a:custGeom>
            <a:avLst/>
            <a:gdLst>
              <a:gd name="T0" fmla="*/ 0 w 1270684"/>
              <a:gd name="T1" fmla="*/ 101655 h 1016547"/>
              <a:gd name="T2" fmla="*/ 101655 w 1270684"/>
              <a:gd name="T3" fmla="*/ 0 h 1016547"/>
              <a:gd name="T4" fmla="*/ 1169029 w 1270684"/>
              <a:gd name="T5" fmla="*/ 0 h 1016547"/>
              <a:gd name="T6" fmla="*/ 1270684 w 1270684"/>
              <a:gd name="T7" fmla="*/ 101655 h 1016547"/>
              <a:gd name="T8" fmla="*/ 1270684 w 1270684"/>
              <a:gd name="T9" fmla="*/ 914892 h 1016547"/>
              <a:gd name="T10" fmla="*/ 1169029 w 1270684"/>
              <a:gd name="T11" fmla="*/ 1016547 h 1016547"/>
              <a:gd name="T12" fmla="*/ 101655 w 1270684"/>
              <a:gd name="T13" fmla="*/ 1016547 h 1016547"/>
              <a:gd name="T14" fmla="*/ 0 w 1270684"/>
              <a:gd name="T15" fmla="*/ 914892 h 1016547"/>
              <a:gd name="T16" fmla="*/ 0 w 1270684"/>
              <a:gd name="T17" fmla="*/ 101655 h 101654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70684"/>
              <a:gd name="T28" fmla="*/ 0 h 1016547"/>
              <a:gd name="T29" fmla="*/ 1270684 w 1270684"/>
              <a:gd name="T30" fmla="*/ 1016547 h 101654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70684" h="1016547">
                <a:moveTo>
                  <a:pt x="0" y="101655"/>
                </a:moveTo>
                <a:cubicBezTo>
                  <a:pt x="0" y="45512"/>
                  <a:pt x="45512" y="0"/>
                  <a:pt x="101655" y="0"/>
                </a:cubicBezTo>
                <a:lnTo>
                  <a:pt x="1169029" y="0"/>
                </a:lnTo>
                <a:cubicBezTo>
                  <a:pt x="1225172" y="0"/>
                  <a:pt x="1270684" y="45512"/>
                  <a:pt x="1270684" y="101655"/>
                </a:cubicBezTo>
                <a:lnTo>
                  <a:pt x="1270684" y="914892"/>
                </a:lnTo>
                <a:cubicBezTo>
                  <a:pt x="1270684" y="971035"/>
                  <a:pt x="1225172" y="1016547"/>
                  <a:pt x="1169029" y="1016547"/>
                </a:cubicBezTo>
                <a:lnTo>
                  <a:pt x="101655" y="1016547"/>
                </a:lnTo>
                <a:cubicBezTo>
                  <a:pt x="45512" y="1016547"/>
                  <a:pt x="0" y="971035"/>
                  <a:pt x="0" y="914892"/>
                </a:cubicBezTo>
                <a:lnTo>
                  <a:pt x="0" y="101655"/>
                </a:lnTo>
                <a:close/>
              </a:path>
            </a:pathLst>
          </a:custGeom>
          <a:solidFill>
            <a:srgbClr val="0066CC"/>
          </a:solidFill>
          <a:ln>
            <a:noFill/>
          </a:ln>
          <a:extLst>
            <a:ext uri="{91240B29-F687-4F45-9708-019B960494DF}">
              <a14:hiddenLine xmlns:a14="http://schemas.microsoft.com/office/drawing/2010/main" w="38100">
                <a:solidFill>
                  <a:srgbClr val="000000"/>
                </a:solidFill>
                <a:miter lim="800000"/>
                <a:headEnd/>
                <a:tailEnd/>
              </a14:hiddenLine>
            </a:ext>
          </a:extLst>
        </p:spPr>
        <p:txBody>
          <a:bodyPr lIns="60254" tIns="60254" rIns="60254" bIns="60254" anchor="ctr"/>
          <a:lstStyle/>
          <a:p>
            <a:pPr>
              <a:lnSpc>
                <a:spcPct val="90000"/>
              </a:lnSpc>
              <a:spcAft>
                <a:spcPct val="35000"/>
              </a:spcAft>
            </a:pPr>
            <a:r>
              <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系统研究顶级公司案例</a:t>
            </a:r>
            <a:endPar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460" name="左箭头 26"/>
          <p:cNvSpPr>
            <a:spLocks noChangeArrowheads="1"/>
          </p:cNvSpPr>
          <p:nvPr/>
        </p:nvSpPr>
        <p:spPr bwMode="auto">
          <a:xfrm>
            <a:off x="7515225" y="4999038"/>
            <a:ext cx="2411413" cy="517525"/>
          </a:xfrm>
          <a:prstGeom prst="leftArrow">
            <a:avLst>
              <a:gd name="adj1" fmla="val 60000"/>
              <a:gd name="adj2" fmla="val 49982"/>
            </a:avLst>
          </a:prstGeom>
          <a:solidFill>
            <a:srgbClr val="0066C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461" name="任意多边形 27"/>
          <p:cNvSpPr>
            <a:spLocks noChangeArrowheads="1"/>
          </p:cNvSpPr>
          <p:nvPr/>
        </p:nvSpPr>
        <p:spPr bwMode="auto">
          <a:xfrm>
            <a:off x="9291638" y="4749800"/>
            <a:ext cx="1270000" cy="1016000"/>
          </a:xfrm>
          <a:custGeom>
            <a:avLst/>
            <a:gdLst>
              <a:gd name="T0" fmla="*/ 0 w 1270684"/>
              <a:gd name="T1" fmla="*/ 101655 h 1016547"/>
              <a:gd name="T2" fmla="*/ 101655 w 1270684"/>
              <a:gd name="T3" fmla="*/ 0 h 1016547"/>
              <a:gd name="T4" fmla="*/ 1169029 w 1270684"/>
              <a:gd name="T5" fmla="*/ 0 h 1016547"/>
              <a:gd name="T6" fmla="*/ 1270684 w 1270684"/>
              <a:gd name="T7" fmla="*/ 101655 h 1016547"/>
              <a:gd name="T8" fmla="*/ 1270684 w 1270684"/>
              <a:gd name="T9" fmla="*/ 914892 h 1016547"/>
              <a:gd name="T10" fmla="*/ 1169029 w 1270684"/>
              <a:gd name="T11" fmla="*/ 1016547 h 1016547"/>
              <a:gd name="T12" fmla="*/ 101655 w 1270684"/>
              <a:gd name="T13" fmla="*/ 1016547 h 1016547"/>
              <a:gd name="T14" fmla="*/ 0 w 1270684"/>
              <a:gd name="T15" fmla="*/ 914892 h 1016547"/>
              <a:gd name="T16" fmla="*/ 0 w 1270684"/>
              <a:gd name="T17" fmla="*/ 101655 h 101654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70684"/>
              <a:gd name="T28" fmla="*/ 0 h 1016547"/>
              <a:gd name="T29" fmla="*/ 1270684 w 1270684"/>
              <a:gd name="T30" fmla="*/ 1016547 h 101654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70684" h="1016547">
                <a:moveTo>
                  <a:pt x="0" y="101655"/>
                </a:moveTo>
                <a:cubicBezTo>
                  <a:pt x="0" y="45512"/>
                  <a:pt x="45512" y="0"/>
                  <a:pt x="101655" y="0"/>
                </a:cubicBezTo>
                <a:lnTo>
                  <a:pt x="1169029" y="0"/>
                </a:lnTo>
                <a:cubicBezTo>
                  <a:pt x="1225172" y="0"/>
                  <a:pt x="1270684" y="45512"/>
                  <a:pt x="1270684" y="101655"/>
                </a:cubicBezTo>
                <a:lnTo>
                  <a:pt x="1270684" y="914892"/>
                </a:lnTo>
                <a:cubicBezTo>
                  <a:pt x="1270684" y="971035"/>
                  <a:pt x="1225172" y="1016547"/>
                  <a:pt x="1169029" y="1016547"/>
                </a:cubicBezTo>
                <a:lnTo>
                  <a:pt x="101655" y="1016547"/>
                </a:lnTo>
                <a:cubicBezTo>
                  <a:pt x="45512" y="1016547"/>
                  <a:pt x="0" y="971035"/>
                  <a:pt x="0" y="914892"/>
                </a:cubicBezTo>
                <a:lnTo>
                  <a:pt x="0" y="101655"/>
                </a:lnTo>
                <a:close/>
              </a:path>
            </a:pathLst>
          </a:custGeom>
          <a:solidFill>
            <a:srgbClr val="0066CC"/>
          </a:solidFill>
          <a:ln>
            <a:noFill/>
          </a:ln>
          <a:extLst>
            <a:ext uri="{91240B29-F687-4F45-9708-019B960494DF}">
              <a14:hiddenLine xmlns:a14="http://schemas.microsoft.com/office/drawing/2010/main" w="38100">
                <a:solidFill>
                  <a:srgbClr val="000000"/>
                </a:solidFill>
                <a:miter lim="800000"/>
                <a:headEnd/>
                <a:tailEnd/>
              </a14:hiddenLine>
            </a:ext>
          </a:extLst>
        </p:spPr>
        <p:txBody>
          <a:bodyPr lIns="60254" tIns="60254" rIns="60254" bIns="60254" anchor="ctr"/>
          <a:lstStyle/>
          <a:p>
            <a:pPr>
              <a:lnSpc>
                <a:spcPct val="90000"/>
              </a:lnSpc>
              <a:spcAft>
                <a:spcPct val="35000"/>
              </a:spcAft>
            </a:pPr>
            <a:r>
              <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一万小时练习法</a:t>
            </a:r>
            <a:endPar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1445"/>
                                        </p:tgtEl>
                                        <p:attrNameLst>
                                          <p:attrName>style.visibility</p:attrName>
                                        </p:attrNameLst>
                                      </p:cBhvr>
                                      <p:to>
                                        <p:strVal val="visible"/>
                                      </p:to>
                                    </p:set>
                                    <p:animEffect filter="fade">
                                      <p:cBhvr>
                                        <p:cTn id="7" dur="500"/>
                                        <p:tgtEl>
                                          <p:spTgt spid="61445"/>
                                        </p:tgtEl>
                                      </p:cBhvr>
                                    </p:animEffect>
                                    <p:anim calcmode="lin" valueType="num">
                                      <p:cBhvr>
                                        <p:cTn id="8" dur="500" fill="hold"/>
                                        <p:tgtEl>
                                          <p:spTgt spid="61445"/>
                                        </p:tgtEl>
                                        <p:attrNameLst>
                                          <p:attrName>ppt_x</p:attrName>
                                        </p:attrNameLst>
                                      </p:cBhvr>
                                      <p:tavLst>
                                        <p:tav tm="0">
                                          <p:val>
                                            <p:strVal val="#ppt_x"/>
                                          </p:val>
                                        </p:tav>
                                        <p:tav tm="100000">
                                          <p:val>
                                            <p:strVal val="#ppt_x"/>
                                          </p:val>
                                        </p:tav>
                                      </p:tavLst>
                                    </p:anim>
                                    <p:anim calcmode="lin" valueType="num">
                                      <p:cBhvr>
                                        <p:cTn id="9" dur="500" fill="hold"/>
                                        <p:tgtEl>
                                          <p:spTgt spid="61445"/>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0"/>
                                  </p:stCondLst>
                                  <p:childTnLst>
                                    <p:set>
                                      <p:cBhvr>
                                        <p:cTn id="11" dur="1" fill="hold">
                                          <p:stCondLst>
                                            <p:cond delay="0"/>
                                          </p:stCondLst>
                                        </p:cTn>
                                        <p:tgtEl>
                                          <p:spTgt spid="61447"/>
                                        </p:tgtEl>
                                        <p:attrNameLst>
                                          <p:attrName>style.visibility</p:attrName>
                                        </p:attrNameLst>
                                      </p:cBhvr>
                                      <p:to>
                                        <p:strVal val="visible"/>
                                      </p:to>
                                    </p:set>
                                    <p:anim calcmode="lin" valueType="num">
                                      <p:cBhvr>
                                        <p:cTn id="12" dur="500" fill="hold"/>
                                        <p:tgtEl>
                                          <p:spTgt spid="61447"/>
                                        </p:tgtEl>
                                        <p:attrNameLst>
                                          <p:attrName>ppt_x</p:attrName>
                                        </p:attrNameLst>
                                      </p:cBhvr>
                                      <p:tavLst>
                                        <p:tav tm="0">
                                          <p:val>
                                            <p:strVal val="0-#ppt_w/2"/>
                                          </p:val>
                                        </p:tav>
                                        <p:tav tm="100000">
                                          <p:val>
                                            <p:strVal val="#ppt_x"/>
                                          </p:val>
                                        </p:tav>
                                      </p:tavLst>
                                    </p:anim>
                                    <p:anim calcmode="lin" valueType="num">
                                      <p:cBhvr>
                                        <p:cTn id="13" dur="500" fill="hold"/>
                                        <p:tgtEl>
                                          <p:spTgt spid="61447"/>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61446"/>
                                        </p:tgtEl>
                                        <p:attrNameLst>
                                          <p:attrName>style.visibility</p:attrName>
                                        </p:attrNameLst>
                                      </p:cBhvr>
                                      <p:to>
                                        <p:strVal val="visible"/>
                                      </p:to>
                                    </p:set>
                                    <p:anim calcmode="lin" valueType="num">
                                      <p:cBhvr>
                                        <p:cTn id="16" dur="500" fill="hold"/>
                                        <p:tgtEl>
                                          <p:spTgt spid="61446"/>
                                        </p:tgtEl>
                                        <p:attrNameLst>
                                          <p:attrName>ppt_x</p:attrName>
                                        </p:attrNameLst>
                                      </p:cBhvr>
                                      <p:tavLst>
                                        <p:tav tm="0">
                                          <p:val>
                                            <p:strVal val="0-#ppt_w/2"/>
                                          </p:val>
                                        </p:tav>
                                        <p:tav tm="100000">
                                          <p:val>
                                            <p:strVal val="#ppt_x"/>
                                          </p:val>
                                        </p:tav>
                                      </p:tavLst>
                                    </p:anim>
                                    <p:anim calcmode="lin" valueType="num">
                                      <p:cBhvr>
                                        <p:cTn id="17" dur="500" fill="hold"/>
                                        <p:tgtEl>
                                          <p:spTgt spid="61446"/>
                                        </p:tgtEl>
                                        <p:attrNameLst>
                                          <p:attrName>ppt_y</p:attrName>
                                        </p:attrNameLst>
                                      </p:cBhvr>
                                      <p:tavLst>
                                        <p:tav tm="0">
                                          <p:val>
                                            <p:strVal val="#ppt_y"/>
                                          </p:val>
                                        </p:tav>
                                        <p:tav tm="100000">
                                          <p:val>
                                            <p:strVal val="#ppt_y"/>
                                          </p:val>
                                        </p:tav>
                                      </p:tavLst>
                                    </p:anim>
                                  </p:childTnLst>
                                </p:cTn>
                              </p:par>
                              <p:par>
                                <p:cTn id="18" presetID="2" presetClass="entr" presetSubtype="9" fill="hold" grpId="0" nodeType="withEffect">
                                  <p:stCondLst>
                                    <p:cond delay="0"/>
                                  </p:stCondLst>
                                  <p:childTnLst>
                                    <p:set>
                                      <p:cBhvr>
                                        <p:cTn id="19" dur="1" fill="hold">
                                          <p:stCondLst>
                                            <p:cond delay="0"/>
                                          </p:stCondLst>
                                        </p:cTn>
                                        <p:tgtEl>
                                          <p:spTgt spid="61449"/>
                                        </p:tgtEl>
                                        <p:attrNameLst>
                                          <p:attrName>style.visibility</p:attrName>
                                        </p:attrNameLst>
                                      </p:cBhvr>
                                      <p:to>
                                        <p:strVal val="visible"/>
                                      </p:to>
                                    </p:set>
                                    <p:anim calcmode="lin" valueType="num">
                                      <p:cBhvr>
                                        <p:cTn id="20" dur="500" fill="hold"/>
                                        <p:tgtEl>
                                          <p:spTgt spid="61449"/>
                                        </p:tgtEl>
                                        <p:attrNameLst>
                                          <p:attrName>ppt_x</p:attrName>
                                        </p:attrNameLst>
                                      </p:cBhvr>
                                      <p:tavLst>
                                        <p:tav tm="0">
                                          <p:val>
                                            <p:strVal val="0-#ppt_w/2"/>
                                          </p:val>
                                        </p:tav>
                                        <p:tav tm="100000">
                                          <p:val>
                                            <p:strVal val="#ppt_x"/>
                                          </p:val>
                                        </p:tav>
                                      </p:tavLst>
                                    </p:anim>
                                    <p:anim calcmode="lin" valueType="num">
                                      <p:cBhvr>
                                        <p:cTn id="21" dur="500" fill="hold"/>
                                        <p:tgtEl>
                                          <p:spTgt spid="61449"/>
                                        </p:tgtEl>
                                        <p:attrNameLst>
                                          <p:attrName>ppt_y</p:attrName>
                                        </p:attrNameLst>
                                      </p:cBhvr>
                                      <p:tavLst>
                                        <p:tav tm="0">
                                          <p:val>
                                            <p:strVal val="0-#ppt_h/2"/>
                                          </p:val>
                                        </p:tav>
                                        <p:tav tm="100000">
                                          <p:val>
                                            <p:strVal val="#ppt_y"/>
                                          </p:val>
                                        </p:tav>
                                      </p:tavLst>
                                    </p:anim>
                                  </p:childTnLst>
                                </p:cTn>
                              </p:par>
                              <p:par>
                                <p:cTn id="22" presetID="2" presetClass="entr" presetSubtype="9" fill="hold" nodeType="withEffect">
                                  <p:stCondLst>
                                    <p:cond delay="0"/>
                                  </p:stCondLst>
                                  <p:childTnLst>
                                    <p:set>
                                      <p:cBhvr>
                                        <p:cTn id="23" dur="1" fill="hold">
                                          <p:stCondLst>
                                            <p:cond delay="0"/>
                                          </p:stCondLst>
                                        </p:cTn>
                                        <p:tgtEl>
                                          <p:spTgt spid="61448"/>
                                        </p:tgtEl>
                                        <p:attrNameLst>
                                          <p:attrName>style.visibility</p:attrName>
                                        </p:attrNameLst>
                                      </p:cBhvr>
                                      <p:to>
                                        <p:strVal val="visible"/>
                                      </p:to>
                                    </p:set>
                                    <p:anim calcmode="lin" valueType="num">
                                      <p:cBhvr>
                                        <p:cTn id="24" dur="500" fill="hold"/>
                                        <p:tgtEl>
                                          <p:spTgt spid="61448"/>
                                        </p:tgtEl>
                                        <p:attrNameLst>
                                          <p:attrName>ppt_x</p:attrName>
                                        </p:attrNameLst>
                                      </p:cBhvr>
                                      <p:tavLst>
                                        <p:tav tm="0">
                                          <p:val>
                                            <p:strVal val="0-#ppt_w/2"/>
                                          </p:val>
                                        </p:tav>
                                        <p:tav tm="100000">
                                          <p:val>
                                            <p:strVal val="#ppt_x"/>
                                          </p:val>
                                        </p:tav>
                                      </p:tavLst>
                                    </p:anim>
                                    <p:anim calcmode="lin" valueType="num">
                                      <p:cBhvr>
                                        <p:cTn id="25" dur="500" fill="hold"/>
                                        <p:tgtEl>
                                          <p:spTgt spid="61448"/>
                                        </p:tgtEl>
                                        <p:attrNameLst>
                                          <p:attrName>ppt_y</p:attrName>
                                        </p:attrNameLst>
                                      </p:cBhvr>
                                      <p:tavLst>
                                        <p:tav tm="0">
                                          <p:val>
                                            <p:strVal val="0-#ppt_h/2"/>
                                          </p:val>
                                        </p:tav>
                                        <p:tav tm="100000">
                                          <p:val>
                                            <p:strVal val="#ppt_y"/>
                                          </p:val>
                                        </p:tav>
                                      </p:tavLst>
                                    </p:anim>
                                  </p:childTnLst>
                                </p:cTn>
                              </p:par>
                              <p:par>
                                <p:cTn id="26" presetID="2" presetClass="entr" presetSubtype="9" fill="hold" grpId="0" nodeType="withEffect">
                                  <p:stCondLst>
                                    <p:cond delay="0"/>
                                  </p:stCondLst>
                                  <p:childTnLst>
                                    <p:set>
                                      <p:cBhvr>
                                        <p:cTn id="27" dur="1" fill="hold">
                                          <p:stCondLst>
                                            <p:cond delay="0"/>
                                          </p:stCondLst>
                                        </p:cTn>
                                        <p:tgtEl>
                                          <p:spTgt spid="61451"/>
                                        </p:tgtEl>
                                        <p:attrNameLst>
                                          <p:attrName>style.visibility</p:attrName>
                                        </p:attrNameLst>
                                      </p:cBhvr>
                                      <p:to>
                                        <p:strVal val="visible"/>
                                      </p:to>
                                    </p:set>
                                    <p:anim calcmode="lin" valueType="num">
                                      <p:cBhvr>
                                        <p:cTn id="28" dur="500" fill="hold"/>
                                        <p:tgtEl>
                                          <p:spTgt spid="61451"/>
                                        </p:tgtEl>
                                        <p:attrNameLst>
                                          <p:attrName>ppt_x</p:attrName>
                                        </p:attrNameLst>
                                      </p:cBhvr>
                                      <p:tavLst>
                                        <p:tav tm="0">
                                          <p:val>
                                            <p:strVal val="0-#ppt_w/2"/>
                                          </p:val>
                                        </p:tav>
                                        <p:tav tm="100000">
                                          <p:val>
                                            <p:strVal val="#ppt_x"/>
                                          </p:val>
                                        </p:tav>
                                      </p:tavLst>
                                    </p:anim>
                                    <p:anim calcmode="lin" valueType="num">
                                      <p:cBhvr>
                                        <p:cTn id="29" dur="500" fill="hold"/>
                                        <p:tgtEl>
                                          <p:spTgt spid="61451"/>
                                        </p:tgtEl>
                                        <p:attrNameLst>
                                          <p:attrName>ppt_y</p:attrName>
                                        </p:attrNameLst>
                                      </p:cBhvr>
                                      <p:tavLst>
                                        <p:tav tm="0">
                                          <p:val>
                                            <p:strVal val="0-#ppt_h/2"/>
                                          </p:val>
                                        </p:tav>
                                        <p:tav tm="100000">
                                          <p:val>
                                            <p:strVal val="#ppt_y"/>
                                          </p:val>
                                        </p:tav>
                                      </p:tavLst>
                                    </p:anim>
                                  </p:childTnLst>
                                </p:cTn>
                              </p:par>
                              <p:par>
                                <p:cTn id="30" presetID="2" presetClass="entr" presetSubtype="9" fill="hold" nodeType="withEffect">
                                  <p:stCondLst>
                                    <p:cond delay="0"/>
                                  </p:stCondLst>
                                  <p:childTnLst>
                                    <p:set>
                                      <p:cBhvr>
                                        <p:cTn id="31" dur="1" fill="hold">
                                          <p:stCondLst>
                                            <p:cond delay="0"/>
                                          </p:stCondLst>
                                        </p:cTn>
                                        <p:tgtEl>
                                          <p:spTgt spid="61450"/>
                                        </p:tgtEl>
                                        <p:attrNameLst>
                                          <p:attrName>style.visibility</p:attrName>
                                        </p:attrNameLst>
                                      </p:cBhvr>
                                      <p:to>
                                        <p:strVal val="visible"/>
                                      </p:to>
                                    </p:set>
                                    <p:anim calcmode="lin" valueType="num">
                                      <p:cBhvr>
                                        <p:cTn id="32" dur="500" fill="hold"/>
                                        <p:tgtEl>
                                          <p:spTgt spid="61450"/>
                                        </p:tgtEl>
                                        <p:attrNameLst>
                                          <p:attrName>ppt_x</p:attrName>
                                        </p:attrNameLst>
                                      </p:cBhvr>
                                      <p:tavLst>
                                        <p:tav tm="0">
                                          <p:val>
                                            <p:strVal val="0-#ppt_w/2"/>
                                          </p:val>
                                        </p:tav>
                                        <p:tav tm="100000">
                                          <p:val>
                                            <p:strVal val="#ppt_x"/>
                                          </p:val>
                                        </p:tav>
                                      </p:tavLst>
                                    </p:anim>
                                    <p:anim calcmode="lin" valueType="num">
                                      <p:cBhvr>
                                        <p:cTn id="33" dur="500" fill="hold"/>
                                        <p:tgtEl>
                                          <p:spTgt spid="61450"/>
                                        </p:tgtEl>
                                        <p:attrNameLst>
                                          <p:attrName>ppt_y</p:attrName>
                                        </p:attrNameLst>
                                      </p:cBhvr>
                                      <p:tavLst>
                                        <p:tav tm="0">
                                          <p:val>
                                            <p:strVal val="0-#ppt_h/2"/>
                                          </p:val>
                                        </p:tav>
                                        <p:tav tm="100000">
                                          <p:val>
                                            <p:strVal val="#ppt_y"/>
                                          </p:val>
                                        </p:tav>
                                      </p:tavLst>
                                    </p:anim>
                                  </p:childTnLst>
                                </p:cTn>
                              </p:par>
                              <p:par>
                                <p:cTn id="34" presetID="2" presetClass="entr" presetSubtype="1" fill="hold" grpId="0" nodeType="withEffect">
                                  <p:stCondLst>
                                    <p:cond delay="0"/>
                                  </p:stCondLst>
                                  <p:childTnLst>
                                    <p:set>
                                      <p:cBhvr>
                                        <p:cTn id="35" dur="1" fill="hold">
                                          <p:stCondLst>
                                            <p:cond delay="0"/>
                                          </p:stCondLst>
                                        </p:cTn>
                                        <p:tgtEl>
                                          <p:spTgt spid="61453"/>
                                        </p:tgtEl>
                                        <p:attrNameLst>
                                          <p:attrName>style.visibility</p:attrName>
                                        </p:attrNameLst>
                                      </p:cBhvr>
                                      <p:to>
                                        <p:strVal val="visible"/>
                                      </p:to>
                                    </p:set>
                                    <p:anim calcmode="lin" valueType="num">
                                      <p:cBhvr>
                                        <p:cTn id="36" dur="500" fill="hold"/>
                                        <p:tgtEl>
                                          <p:spTgt spid="61453"/>
                                        </p:tgtEl>
                                        <p:attrNameLst>
                                          <p:attrName>ppt_x</p:attrName>
                                        </p:attrNameLst>
                                      </p:cBhvr>
                                      <p:tavLst>
                                        <p:tav tm="0">
                                          <p:val>
                                            <p:strVal val="#ppt_x"/>
                                          </p:val>
                                        </p:tav>
                                        <p:tav tm="100000">
                                          <p:val>
                                            <p:strVal val="#ppt_x"/>
                                          </p:val>
                                        </p:tav>
                                      </p:tavLst>
                                    </p:anim>
                                    <p:anim calcmode="lin" valueType="num">
                                      <p:cBhvr>
                                        <p:cTn id="37" dur="500" fill="hold"/>
                                        <p:tgtEl>
                                          <p:spTgt spid="61453"/>
                                        </p:tgtEl>
                                        <p:attrNameLst>
                                          <p:attrName>ppt_y</p:attrName>
                                        </p:attrNameLst>
                                      </p:cBhvr>
                                      <p:tavLst>
                                        <p:tav tm="0">
                                          <p:val>
                                            <p:strVal val="0-#ppt_h/2"/>
                                          </p:val>
                                        </p:tav>
                                        <p:tav tm="100000">
                                          <p:val>
                                            <p:strVal val="#ppt_y"/>
                                          </p:val>
                                        </p:tav>
                                      </p:tavLst>
                                    </p:anim>
                                  </p:childTnLst>
                                </p:cTn>
                              </p:par>
                              <p:par>
                                <p:cTn id="38" presetID="2" presetClass="entr" presetSubtype="1" fill="hold" nodeType="withEffect">
                                  <p:stCondLst>
                                    <p:cond delay="0"/>
                                  </p:stCondLst>
                                  <p:childTnLst>
                                    <p:set>
                                      <p:cBhvr>
                                        <p:cTn id="39" dur="1" fill="hold">
                                          <p:stCondLst>
                                            <p:cond delay="0"/>
                                          </p:stCondLst>
                                        </p:cTn>
                                        <p:tgtEl>
                                          <p:spTgt spid="61452"/>
                                        </p:tgtEl>
                                        <p:attrNameLst>
                                          <p:attrName>style.visibility</p:attrName>
                                        </p:attrNameLst>
                                      </p:cBhvr>
                                      <p:to>
                                        <p:strVal val="visible"/>
                                      </p:to>
                                    </p:set>
                                    <p:anim calcmode="lin" valueType="num">
                                      <p:cBhvr>
                                        <p:cTn id="40" dur="500" fill="hold"/>
                                        <p:tgtEl>
                                          <p:spTgt spid="61452"/>
                                        </p:tgtEl>
                                        <p:attrNameLst>
                                          <p:attrName>ppt_x</p:attrName>
                                        </p:attrNameLst>
                                      </p:cBhvr>
                                      <p:tavLst>
                                        <p:tav tm="0">
                                          <p:val>
                                            <p:strVal val="#ppt_x"/>
                                          </p:val>
                                        </p:tav>
                                        <p:tav tm="100000">
                                          <p:val>
                                            <p:strVal val="#ppt_x"/>
                                          </p:val>
                                        </p:tav>
                                      </p:tavLst>
                                    </p:anim>
                                    <p:anim calcmode="lin" valueType="num">
                                      <p:cBhvr>
                                        <p:cTn id="41" dur="500" fill="hold"/>
                                        <p:tgtEl>
                                          <p:spTgt spid="61452"/>
                                        </p:tgtEl>
                                        <p:attrNameLst>
                                          <p:attrName>ppt_y</p:attrName>
                                        </p:attrNameLst>
                                      </p:cBhvr>
                                      <p:tavLst>
                                        <p:tav tm="0">
                                          <p:val>
                                            <p:strVal val="0-#ppt_h/2"/>
                                          </p:val>
                                        </p:tav>
                                        <p:tav tm="100000">
                                          <p:val>
                                            <p:strVal val="#ppt_y"/>
                                          </p:val>
                                        </p:tav>
                                      </p:tavLst>
                                    </p:anim>
                                  </p:childTnLst>
                                </p:cTn>
                              </p:par>
                              <p:par>
                                <p:cTn id="42" presetID="2" presetClass="entr" presetSubtype="1" fill="hold" grpId="0" nodeType="withEffect">
                                  <p:stCondLst>
                                    <p:cond delay="0"/>
                                  </p:stCondLst>
                                  <p:childTnLst>
                                    <p:set>
                                      <p:cBhvr>
                                        <p:cTn id="43" dur="1" fill="hold">
                                          <p:stCondLst>
                                            <p:cond delay="0"/>
                                          </p:stCondLst>
                                        </p:cTn>
                                        <p:tgtEl>
                                          <p:spTgt spid="61455"/>
                                        </p:tgtEl>
                                        <p:attrNameLst>
                                          <p:attrName>style.visibility</p:attrName>
                                        </p:attrNameLst>
                                      </p:cBhvr>
                                      <p:to>
                                        <p:strVal val="visible"/>
                                      </p:to>
                                    </p:set>
                                    <p:anim calcmode="lin" valueType="num">
                                      <p:cBhvr>
                                        <p:cTn id="44" dur="500" fill="hold"/>
                                        <p:tgtEl>
                                          <p:spTgt spid="61455"/>
                                        </p:tgtEl>
                                        <p:attrNameLst>
                                          <p:attrName>ppt_x</p:attrName>
                                        </p:attrNameLst>
                                      </p:cBhvr>
                                      <p:tavLst>
                                        <p:tav tm="0">
                                          <p:val>
                                            <p:strVal val="#ppt_x"/>
                                          </p:val>
                                        </p:tav>
                                        <p:tav tm="100000">
                                          <p:val>
                                            <p:strVal val="#ppt_x"/>
                                          </p:val>
                                        </p:tav>
                                      </p:tavLst>
                                    </p:anim>
                                    <p:anim calcmode="lin" valueType="num">
                                      <p:cBhvr>
                                        <p:cTn id="45" dur="500" fill="hold"/>
                                        <p:tgtEl>
                                          <p:spTgt spid="61455"/>
                                        </p:tgtEl>
                                        <p:attrNameLst>
                                          <p:attrName>ppt_y</p:attrName>
                                        </p:attrNameLst>
                                      </p:cBhvr>
                                      <p:tavLst>
                                        <p:tav tm="0">
                                          <p:val>
                                            <p:strVal val="0-#ppt_h/2"/>
                                          </p:val>
                                        </p:tav>
                                        <p:tav tm="100000">
                                          <p:val>
                                            <p:strVal val="#ppt_y"/>
                                          </p:val>
                                        </p:tav>
                                      </p:tavLst>
                                    </p:anim>
                                  </p:childTnLst>
                                </p:cTn>
                              </p:par>
                              <p:par>
                                <p:cTn id="46" presetID="2" presetClass="entr" presetSubtype="1" fill="hold" nodeType="withEffect">
                                  <p:stCondLst>
                                    <p:cond delay="0"/>
                                  </p:stCondLst>
                                  <p:childTnLst>
                                    <p:set>
                                      <p:cBhvr>
                                        <p:cTn id="47" dur="1" fill="hold">
                                          <p:stCondLst>
                                            <p:cond delay="0"/>
                                          </p:stCondLst>
                                        </p:cTn>
                                        <p:tgtEl>
                                          <p:spTgt spid="61454"/>
                                        </p:tgtEl>
                                        <p:attrNameLst>
                                          <p:attrName>style.visibility</p:attrName>
                                        </p:attrNameLst>
                                      </p:cBhvr>
                                      <p:to>
                                        <p:strVal val="visible"/>
                                      </p:to>
                                    </p:set>
                                    <p:anim calcmode="lin" valueType="num">
                                      <p:cBhvr>
                                        <p:cTn id="48" dur="500" fill="hold"/>
                                        <p:tgtEl>
                                          <p:spTgt spid="61454"/>
                                        </p:tgtEl>
                                        <p:attrNameLst>
                                          <p:attrName>ppt_x</p:attrName>
                                        </p:attrNameLst>
                                      </p:cBhvr>
                                      <p:tavLst>
                                        <p:tav tm="0">
                                          <p:val>
                                            <p:strVal val="#ppt_x"/>
                                          </p:val>
                                        </p:tav>
                                        <p:tav tm="100000">
                                          <p:val>
                                            <p:strVal val="#ppt_x"/>
                                          </p:val>
                                        </p:tav>
                                      </p:tavLst>
                                    </p:anim>
                                    <p:anim calcmode="lin" valueType="num">
                                      <p:cBhvr>
                                        <p:cTn id="49" dur="500" fill="hold"/>
                                        <p:tgtEl>
                                          <p:spTgt spid="61454"/>
                                        </p:tgtEl>
                                        <p:attrNameLst>
                                          <p:attrName>ppt_y</p:attrName>
                                        </p:attrNameLst>
                                      </p:cBhvr>
                                      <p:tavLst>
                                        <p:tav tm="0">
                                          <p:val>
                                            <p:strVal val="0-#ppt_h/2"/>
                                          </p:val>
                                        </p:tav>
                                        <p:tav tm="100000">
                                          <p:val>
                                            <p:strVal val="#ppt_y"/>
                                          </p:val>
                                        </p:tav>
                                      </p:tavLst>
                                    </p:anim>
                                  </p:childTnLst>
                                </p:cTn>
                              </p:par>
                              <p:par>
                                <p:cTn id="50" presetID="2" presetClass="entr" presetSubtype="3" fill="hold" grpId="0" nodeType="withEffect">
                                  <p:stCondLst>
                                    <p:cond delay="0"/>
                                  </p:stCondLst>
                                  <p:childTnLst>
                                    <p:set>
                                      <p:cBhvr>
                                        <p:cTn id="51" dur="1" fill="hold">
                                          <p:stCondLst>
                                            <p:cond delay="0"/>
                                          </p:stCondLst>
                                        </p:cTn>
                                        <p:tgtEl>
                                          <p:spTgt spid="61457"/>
                                        </p:tgtEl>
                                        <p:attrNameLst>
                                          <p:attrName>style.visibility</p:attrName>
                                        </p:attrNameLst>
                                      </p:cBhvr>
                                      <p:to>
                                        <p:strVal val="visible"/>
                                      </p:to>
                                    </p:set>
                                    <p:anim calcmode="lin" valueType="num">
                                      <p:cBhvr>
                                        <p:cTn id="52" dur="500" fill="hold"/>
                                        <p:tgtEl>
                                          <p:spTgt spid="61457"/>
                                        </p:tgtEl>
                                        <p:attrNameLst>
                                          <p:attrName>ppt_x</p:attrName>
                                        </p:attrNameLst>
                                      </p:cBhvr>
                                      <p:tavLst>
                                        <p:tav tm="0">
                                          <p:val>
                                            <p:strVal val="1+#ppt_w/2"/>
                                          </p:val>
                                        </p:tav>
                                        <p:tav tm="100000">
                                          <p:val>
                                            <p:strVal val="#ppt_x"/>
                                          </p:val>
                                        </p:tav>
                                      </p:tavLst>
                                    </p:anim>
                                    <p:anim calcmode="lin" valueType="num">
                                      <p:cBhvr>
                                        <p:cTn id="53" dur="500" fill="hold"/>
                                        <p:tgtEl>
                                          <p:spTgt spid="61457"/>
                                        </p:tgtEl>
                                        <p:attrNameLst>
                                          <p:attrName>ppt_y</p:attrName>
                                        </p:attrNameLst>
                                      </p:cBhvr>
                                      <p:tavLst>
                                        <p:tav tm="0">
                                          <p:val>
                                            <p:strVal val="0-#ppt_h/2"/>
                                          </p:val>
                                        </p:tav>
                                        <p:tav tm="100000">
                                          <p:val>
                                            <p:strVal val="#ppt_y"/>
                                          </p:val>
                                        </p:tav>
                                      </p:tavLst>
                                    </p:anim>
                                  </p:childTnLst>
                                </p:cTn>
                              </p:par>
                              <p:par>
                                <p:cTn id="54" presetID="2" presetClass="entr" presetSubtype="3" fill="hold" nodeType="withEffect">
                                  <p:stCondLst>
                                    <p:cond delay="0"/>
                                  </p:stCondLst>
                                  <p:childTnLst>
                                    <p:set>
                                      <p:cBhvr>
                                        <p:cTn id="55" dur="1" fill="hold">
                                          <p:stCondLst>
                                            <p:cond delay="0"/>
                                          </p:stCondLst>
                                        </p:cTn>
                                        <p:tgtEl>
                                          <p:spTgt spid="61456"/>
                                        </p:tgtEl>
                                        <p:attrNameLst>
                                          <p:attrName>style.visibility</p:attrName>
                                        </p:attrNameLst>
                                      </p:cBhvr>
                                      <p:to>
                                        <p:strVal val="visible"/>
                                      </p:to>
                                    </p:set>
                                    <p:anim calcmode="lin" valueType="num">
                                      <p:cBhvr>
                                        <p:cTn id="56" dur="500" fill="hold"/>
                                        <p:tgtEl>
                                          <p:spTgt spid="61456"/>
                                        </p:tgtEl>
                                        <p:attrNameLst>
                                          <p:attrName>ppt_x</p:attrName>
                                        </p:attrNameLst>
                                      </p:cBhvr>
                                      <p:tavLst>
                                        <p:tav tm="0">
                                          <p:val>
                                            <p:strVal val="1+#ppt_w/2"/>
                                          </p:val>
                                        </p:tav>
                                        <p:tav tm="100000">
                                          <p:val>
                                            <p:strVal val="#ppt_x"/>
                                          </p:val>
                                        </p:tav>
                                      </p:tavLst>
                                    </p:anim>
                                    <p:anim calcmode="lin" valueType="num">
                                      <p:cBhvr>
                                        <p:cTn id="57" dur="500" fill="hold"/>
                                        <p:tgtEl>
                                          <p:spTgt spid="61456"/>
                                        </p:tgtEl>
                                        <p:attrNameLst>
                                          <p:attrName>ppt_y</p:attrName>
                                        </p:attrNameLst>
                                      </p:cBhvr>
                                      <p:tavLst>
                                        <p:tav tm="0">
                                          <p:val>
                                            <p:strVal val="0-#ppt_h/2"/>
                                          </p:val>
                                        </p:tav>
                                        <p:tav tm="100000">
                                          <p:val>
                                            <p:strVal val="#ppt_y"/>
                                          </p:val>
                                        </p:tav>
                                      </p:tavLst>
                                    </p:anim>
                                  </p:childTnLst>
                                </p:cTn>
                              </p:par>
                              <p:par>
                                <p:cTn id="58" presetID="2" presetClass="entr" presetSubtype="3" fill="hold" grpId="0" nodeType="withEffect">
                                  <p:stCondLst>
                                    <p:cond delay="0"/>
                                  </p:stCondLst>
                                  <p:childTnLst>
                                    <p:set>
                                      <p:cBhvr>
                                        <p:cTn id="59" dur="1" fill="hold">
                                          <p:stCondLst>
                                            <p:cond delay="0"/>
                                          </p:stCondLst>
                                        </p:cTn>
                                        <p:tgtEl>
                                          <p:spTgt spid="61459"/>
                                        </p:tgtEl>
                                        <p:attrNameLst>
                                          <p:attrName>style.visibility</p:attrName>
                                        </p:attrNameLst>
                                      </p:cBhvr>
                                      <p:to>
                                        <p:strVal val="visible"/>
                                      </p:to>
                                    </p:set>
                                    <p:anim calcmode="lin" valueType="num">
                                      <p:cBhvr>
                                        <p:cTn id="60" dur="500" fill="hold"/>
                                        <p:tgtEl>
                                          <p:spTgt spid="61459"/>
                                        </p:tgtEl>
                                        <p:attrNameLst>
                                          <p:attrName>ppt_x</p:attrName>
                                        </p:attrNameLst>
                                      </p:cBhvr>
                                      <p:tavLst>
                                        <p:tav tm="0">
                                          <p:val>
                                            <p:strVal val="1+#ppt_w/2"/>
                                          </p:val>
                                        </p:tav>
                                        <p:tav tm="100000">
                                          <p:val>
                                            <p:strVal val="#ppt_x"/>
                                          </p:val>
                                        </p:tav>
                                      </p:tavLst>
                                    </p:anim>
                                    <p:anim calcmode="lin" valueType="num">
                                      <p:cBhvr>
                                        <p:cTn id="61" dur="500" fill="hold"/>
                                        <p:tgtEl>
                                          <p:spTgt spid="61459"/>
                                        </p:tgtEl>
                                        <p:attrNameLst>
                                          <p:attrName>ppt_y</p:attrName>
                                        </p:attrNameLst>
                                      </p:cBhvr>
                                      <p:tavLst>
                                        <p:tav tm="0">
                                          <p:val>
                                            <p:strVal val="0-#ppt_h/2"/>
                                          </p:val>
                                        </p:tav>
                                        <p:tav tm="100000">
                                          <p:val>
                                            <p:strVal val="#ppt_y"/>
                                          </p:val>
                                        </p:tav>
                                      </p:tavLst>
                                    </p:anim>
                                  </p:childTnLst>
                                </p:cTn>
                              </p:par>
                              <p:par>
                                <p:cTn id="62" presetID="2" presetClass="entr" presetSubtype="3" fill="hold" nodeType="withEffect">
                                  <p:stCondLst>
                                    <p:cond delay="0"/>
                                  </p:stCondLst>
                                  <p:childTnLst>
                                    <p:set>
                                      <p:cBhvr>
                                        <p:cTn id="63" dur="1" fill="hold">
                                          <p:stCondLst>
                                            <p:cond delay="0"/>
                                          </p:stCondLst>
                                        </p:cTn>
                                        <p:tgtEl>
                                          <p:spTgt spid="61458"/>
                                        </p:tgtEl>
                                        <p:attrNameLst>
                                          <p:attrName>style.visibility</p:attrName>
                                        </p:attrNameLst>
                                      </p:cBhvr>
                                      <p:to>
                                        <p:strVal val="visible"/>
                                      </p:to>
                                    </p:set>
                                    <p:anim calcmode="lin" valueType="num">
                                      <p:cBhvr>
                                        <p:cTn id="64" dur="500" fill="hold"/>
                                        <p:tgtEl>
                                          <p:spTgt spid="61458"/>
                                        </p:tgtEl>
                                        <p:attrNameLst>
                                          <p:attrName>ppt_x</p:attrName>
                                        </p:attrNameLst>
                                      </p:cBhvr>
                                      <p:tavLst>
                                        <p:tav tm="0">
                                          <p:val>
                                            <p:strVal val="1+#ppt_w/2"/>
                                          </p:val>
                                        </p:tav>
                                        <p:tav tm="100000">
                                          <p:val>
                                            <p:strVal val="#ppt_x"/>
                                          </p:val>
                                        </p:tav>
                                      </p:tavLst>
                                    </p:anim>
                                    <p:anim calcmode="lin" valueType="num">
                                      <p:cBhvr>
                                        <p:cTn id="65" dur="500" fill="hold"/>
                                        <p:tgtEl>
                                          <p:spTgt spid="61458"/>
                                        </p:tgtEl>
                                        <p:attrNameLst>
                                          <p:attrName>ppt_y</p:attrName>
                                        </p:attrNameLst>
                                      </p:cBhvr>
                                      <p:tavLst>
                                        <p:tav tm="0">
                                          <p:val>
                                            <p:strVal val="0-#ppt_h/2"/>
                                          </p:val>
                                        </p:tav>
                                        <p:tav tm="100000">
                                          <p:val>
                                            <p:strVal val="#ppt_y"/>
                                          </p:val>
                                        </p:tav>
                                      </p:tavLst>
                                    </p:anim>
                                  </p:childTnLst>
                                </p:cTn>
                              </p:par>
                              <p:par>
                                <p:cTn id="66" presetID="2" presetClass="entr" presetSubtype="2" fill="hold" grpId="0" nodeType="withEffect">
                                  <p:stCondLst>
                                    <p:cond delay="0"/>
                                  </p:stCondLst>
                                  <p:childTnLst>
                                    <p:set>
                                      <p:cBhvr>
                                        <p:cTn id="67" dur="1" fill="hold">
                                          <p:stCondLst>
                                            <p:cond delay="0"/>
                                          </p:stCondLst>
                                        </p:cTn>
                                        <p:tgtEl>
                                          <p:spTgt spid="61461"/>
                                        </p:tgtEl>
                                        <p:attrNameLst>
                                          <p:attrName>style.visibility</p:attrName>
                                        </p:attrNameLst>
                                      </p:cBhvr>
                                      <p:to>
                                        <p:strVal val="visible"/>
                                      </p:to>
                                    </p:set>
                                    <p:anim calcmode="lin" valueType="num">
                                      <p:cBhvr>
                                        <p:cTn id="68" dur="500" fill="hold"/>
                                        <p:tgtEl>
                                          <p:spTgt spid="61461"/>
                                        </p:tgtEl>
                                        <p:attrNameLst>
                                          <p:attrName>ppt_x</p:attrName>
                                        </p:attrNameLst>
                                      </p:cBhvr>
                                      <p:tavLst>
                                        <p:tav tm="0">
                                          <p:val>
                                            <p:strVal val="1+#ppt_w/2"/>
                                          </p:val>
                                        </p:tav>
                                        <p:tav tm="100000">
                                          <p:val>
                                            <p:strVal val="#ppt_x"/>
                                          </p:val>
                                        </p:tav>
                                      </p:tavLst>
                                    </p:anim>
                                    <p:anim calcmode="lin" valueType="num">
                                      <p:cBhvr>
                                        <p:cTn id="69" dur="500" fill="hold"/>
                                        <p:tgtEl>
                                          <p:spTgt spid="61461"/>
                                        </p:tgtEl>
                                        <p:attrNameLst>
                                          <p:attrName>ppt_y</p:attrName>
                                        </p:attrNameLst>
                                      </p:cBhvr>
                                      <p:tavLst>
                                        <p:tav tm="0">
                                          <p:val>
                                            <p:strVal val="#ppt_y"/>
                                          </p:val>
                                        </p:tav>
                                        <p:tav tm="100000">
                                          <p:val>
                                            <p:strVal val="#ppt_y"/>
                                          </p:val>
                                        </p:tav>
                                      </p:tavLst>
                                    </p:anim>
                                  </p:childTnLst>
                                </p:cTn>
                              </p:par>
                              <p:par>
                                <p:cTn id="70" presetID="2" presetClass="entr" presetSubtype="2" fill="hold" nodeType="withEffect">
                                  <p:stCondLst>
                                    <p:cond delay="0"/>
                                  </p:stCondLst>
                                  <p:childTnLst>
                                    <p:set>
                                      <p:cBhvr>
                                        <p:cTn id="71" dur="1" fill="hold">
                                          <p:stCondLst>
                                            <p:cond delay="0"/>
                                          </p:stCondLst>
                                        </p:cTn>
                                        <p:tgtEl>
                                          <p:spTgt spid="61460"/>
                                        </p:tgtEl>
                                        <p:attrNameLst>
                                          <p:attrName>style.visibility</p:attrName>
                                        </p:attrNameLst>
                                      </p:cBhvr>
                                      <p:to>
                                        <p:strVal val="visible"/>
                                      </p:to>
                                    </p:set>
                                    <p:anim calcmode="lin" valueType="num">
                                      <p:cBhvr>
                                        <p:cTn id="72" dur="500" fill="hold"/>
                                        <p:tgtEl>
                                          <p:spTgt spid="61460"/>
                                        </p:tgtEl>
                                        <p:attrNameLst>
                                          <p:attrName>ppt_x</p:attrName>
                                        </p:attrNameLst>
                                      </p:cBhvr>
                                      <p:tavLst>
                                        <p:tav tm="0">
                                          <p:val>
                                            <p:strVal val="1+#ppt_w/2"/>
                                          </p:val>
                                        </p:tav>
                                        <p:tav tm="100000">
                                          <p:val>
                                            <p:strVal val="#ppt_x"/>
                                          </p:val>
                                        </p:tav>
                                      </p:tavLst>
                                    </p:anim>
                                    <p:anim calcmode="lin" valueType="num">
                                      <p:cBhvr>
                                        <p:cTn id="73" dur="500" fill="hold"/>
                                        <p:tgtEl>
                                          <p:spTgt spid="6146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5" grpId="0" bldLvl="0" animBg="1"/>
      <p:bldP spid="61447" grpId="0" bldLvl="0" animBg="1"/>
      <p:bldP spid="61449" grpId="0" bldLvl="0" animBg="1"/>
      <p:bldP spid="61451" grpId="0" bldLvl="0" animBg="1"/>
      <p:bldP spid="61453" grpId="0" bldLvl="0" animBg="1"/>
      <p:bldP spid="61455" grpId="0" bldLvl="0" animBg="1"/>
      <p:bldP spid="61457" grpId="0" bldLvl="0" animBg="1"/>
      <p:bldP spid="61459" grpId="0" bldLvl="0" animBg="1"/>
      <p:bldP spid="61461" grpId="0" bldLvl="0" animBg="1"/>
    </p:bldLst>
  </p:timing>
</p:sld>
</file>

<file path=ppt/slides/slide59.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cstate="print"/>
          <a:srcRect/>
          <a:stretch>
            <a:fillRect/>
          </a:stretch>
        </a:blipFill>
        <a:effectLst/>
      </p:bgPr>
    </p:bg>
    <p:spTree>
      <p:nvGrpSpPr>
        <p:cNvPr id="1" name=""/>
        <p:cNvGrpSpPr/>
        <p:nvPr/>
      </p:nvGrpSpPr>
      <p:grpSpPr>
        <a:xfrm>
          <a:off x="0" y="0"/>
          <a:ext cx="0" cy="0"/>
          <a:chOff x="0" y="0"/>
          <a:chExt cx="0" cy="0"/>
        </a:xfrm>
      </p:grpSpPr>
      <p:sp>
        <p:nvSpPr>
          <p:cNvPr id="62466" name="TextBox 3"/>
          <p:cNvSpPr>
            <a:spLocks noChangeArrowheads="1"/>
          </p:cNvSpPr>
          <p:nvPr/>
        </p:nvSpPr>
        <p:spPr bwMode="auto">
          <a:xfrm>
            <a:off x="2281238" y="692150"/>
            <a:ext cx="21605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人力资源从业概述</a:t>
            </a:r>
            <a:endParaRPr lang="zh-CN" altLang="en-US"/>
          </a:p>
        </p:txBody>
      </p:sp>
      <p:sp>
        <p:nvSpPr>
          <p:cNvPr id="62467" name="矩形 24"/>
          <p:cNvSpPr>
            <a:spLocks noChangeArrowheads="1"/>
          </p:cNvSpPr>
          <p:nvPr/>
        </p:nvSpPr>
        <p:spPr bwMode="auto">
          <a:xfrm>
            <a:off x="1057275" y="565150"/>
            <a:ext cx="1079500"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50000"/>
              </a:lnSpc>
            </a:pPr>
            <a:r>
              <a:rPr lang="zh-CN" altLang="en-US" b="1">
                <a:solidFill>
                  <a:schemeClr val="bg1"/>
                </a:solidFill>
                <a:ea typeface="微软雅黑" panose="020B0503020204020204" pitchFamily="34" charset="-122"/>
                <a:sym typeface="Arial Unicode MS" pitchFamily="34" charset="-122"/>
              </a:rPr>
              <a:t>第四章</a:t>
            </a:r>
            <a:endParaRPr lang="zh-CN" altLang="en-US" b="1">
              <a:solidFill>
                <a:schemeClr val="bg1"/>
              </a:solidFill>
              <a:ea typeface="微软雅黑" panose="020B0503020204020204" pitchFamily="34" charset="-122"/>
              <a:sym typeface="Arial Unicode MS" pitchFamily="34" charset="-122"/>
            </a:endParaRPr>
          </a:p>
          <a:p>
            <a:pPr algn="ctr"/>
            <a:r>
              <a:rPr lang="zh-CN" altLang="en-US" sz="1400" b="1">
                <a:solidFill>
                  <a:schemeClr val="bg1"/>
                </a:solidFill>
                <a:ea typeface="微软雅黑" panose="020B0503020204020204" pitchFamily="34" charset="-122"/>
                <a:sym typeface="Arial Unicode MS" pitchFamily="34" charset="-122"/>
              </a:rPr>
              <a:t>正文</a:t>
            </a:r>
            <a:endParaRPr lang="zh-CN" altLang="en-US" sz="1400" b="1">
              <a:solidFill>
                <a:schemeClr val="bg1"/>
              </a:solidFill>
              <a:ea typeface="微软雅黑" panose="020B0503020204020204" pitchFamily="34" charset="-122"/>
              <a:sym typeface="Arial Unicode MS" pitchFamily="34" charset="-122"/>
            </a:endParaRPr>
          </a:p>
        </p:txBody>
      </p:sp>
      <p:sp>
        <p:nvSpPr>
          <p:cNvPr id="62468" name="矩形 6"/>
          <p:cNvSpPr>
            <a:spLocks noChangeArrowheads="1"/>
          </p:cNvSpPr>
          <p:nvPr/>
        </p:nvSpPr>
        <p:spPr bwMode="auto">
          <a:xfrm>
            <a:off x="4441825" y="692150"/>
            <a:ext cx="3095625" cy="369888"/>
          </a:xfrm>
          <a:prstGeom prst="rect">
            <a:avLst/>
          </a:prstGeom>
          <a:solidFill>
            <a:srgbClr val="00B0F0"/>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marL="1905" indent="-1905"/>
            <a:r>
              <a:rPr lang="en-US" altLang="zh-CN" b="1">
                <a:solidFill>
                  <a:schemeClr val="bg1"/>
                </a:solidFill>
                <a:latin typeface="Arial Unicode MS" pitchFamily="34" charset="-122"/>
                <a:ea typeface="Arial Unicode MS" pitchFamily="34" charset="-122"/>
                <a:cs typeface="Arial Unicode MS" pitchFamily="34" charset="-122"/>
                <a:sym typeface="Arial Unicode MS" pitchFamily="34" charset="-122"/>
              </a:rPr>
              <a:t>4.2 </a:t>
            </a:r>
            <a:r>
              <a:rPr lang="en-US" altLang="zh-CN" b="1">
                <a:solidFill>
                  <a:schemeClr val="bg1"/>
                </a:solidFill>
                <a:ea typeface="微软雅黑" panose="020B0503020204020204" pitchFamily="34" charset="-122"/>
                <a:sym typeface="Arial Unicode MS" pitchFamily="34" charset="-122"/>
              </a:rPr>
              <a:t> </a:t>
            </a:r>
            <a:r>
              <a:rPr lang="zh-CN" altLang="en-US" b="1">
                <a:solidFill>
                  <a:schemeClr val="bg1"/>
                </a:solidFill>
                <a:ea typeface="微软雅黑" panose="020B0503020204020204" pitchFamily="34" charset="-122"/>
                <a:sym typeface="Arial Unicode MS" pitchFamily="34" charset="-122"/>
              </a:rPr>
              <a:t>如何成为顶尖</a:t>
            </a:r>
            <a:r>
              <a:rPr lang="en-US" altLang="zh-CN" b="1">
                <a:solidFill>
                  <a:schemeClr val="bg1"/>
                </a:solidFill>
                <a:ea typeface="微软雅黑" panose="020B0503020204020204" pitchFamily="34" charset="-122"/>
                <a:sym typeface="Arial Unicode MS" pitchFamily="34" charset="-122"/>
              </a:rPr>
              <a:t>HR</a:t>
            </a:r>
            <a:r>
              <a:rPr lang="zh-CN" altLang="en-US" b="1">
                <a:solidFill>
                  <a:schemeClr val="bg1"/>
                </a:solidFill>
                <a:ea typeface="微软雅黑" panose="020B0503020204020204" pitchFamily="34" charset="-122"/>
                <a:sym typeface="Arial Unicode MS" pitchFamily="34" charset="-122"/>
              </a:rPr>
              <a:t>高手？</a:t>
            </a:r>
            <a:endParaRPr lang="zh-CN" altLang="en-US" sz="1400" b="1">
              <a:solidFill>
                <a:schemeClr val="bg1"/>
              </a:solidFill>
              <a:ea typeface="微软雅黑" panose="020B0503020204020204" pitchFamily="34" charset="-122"/>
              <a:sym typeface="Arial Unicode MS" pitchFamily="34" charset="-122"/>
            </a:endParaRPr>
          </a:p>
        </p:txBody>
      </p:sp>
      <p:sp>
        <p:nvSpPr>
          <p:cNvPr id="62469" name="矩形 1"/>
          <p:cNvSpPr>
            <a:spLocks noChangeArrowheads="1"/>
          </p:cNvSpPr>
          <p:nvPr/>
        </p:nvSpPr>
        <p:spPr bwMode="auto">
          <a:xfrm>
            <a:off x="1633538" y="1951038"/>
            <a:ext cx="10152062" cy="3997325"/>
          </a:xfrm>
          <a:prstGeom prst="rect">
            <a:avLst/>
          </a:prstGeom>
          <a:solidFill>
            <a:srgbClr val="DBDBDB"/>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62470" name="矩形 28"/>
          <p:cNvSpPr>
            <a:spLocks noChangeArrowheads="1"/>
          </p:cNvSpPr>
          <p:nvPr/>
        </p:nvSpPr>
        <p:spPr bwMode="auto">
          <a:xfrm>
            <a:off x="8699500" y="692150"/>
            <a:ext cx="23304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b="1">
                <a:solidFill>
                  <a:srgbClr val="E36C09"/>
                </a:solidFill>
                <a:latin typeface="微软雅黑" panose="020B0503020204020204" pitchFamily="34" charset="-122"/>
                <a:ea typeface="微软雅黑" panose="020B0503020204020204" pitchFamily="34" charset="-122"/>
                <a:sym typeface="微软雅黑" panose="020B0503020204020204" pitchFamily="34" charset="-122"/>
              </a:rPr>
              <a:t>① 恶补ＨＲ专业知识</a:t>
            </a:r>
            <a:endParaRPr lang="zh-CN" altLang="en-US" b="1">
              <a:solidFill>
                <a:srgbClr val="E36C0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2471" name="直接连接符 29"/>
          <p:cNvSpPr>
            <a:spLocks noChangeShapeType="1"/>
          </p:cNvSpPr>
          <p:nvPr/>
        </p:nvSpPr>
        <p:spPr bwMode="auto">
          <a:xfrm>
            <a:off x="8316913" y="692150"/>
            <a:ext cx="3095625" cy="1588"/>
          </a:xfrm>
          <a:prstGeom prst="line">
            <a:avLst/>
          </a:prstGeom>
          <a:noFill/>
          <a:ln w="9525">
            <a:solidFill>
              <a:srgbClr val="E46C0A"/>
            </a:solidFill>
            <a:bevel/>
          </a:ln>
          <a:extLst>
            <a:ext uri="{909E8E84-426E-40DD-AFC4-6F175D3DCCD1}">
              <a14:hiddenFill xmlns:a14="http://schemas.microsoft.com/office/drawing/2010/main">
                <a:noFill/>
              </a14:hiddenFill>
            </a:ext>
          </a:extLst>
        </p:spPr>
        <p:txBody>
          <a:bodyPr/>
          <a:lstStyle/>
          <a:p>
            <a:endParaRPr lang="zh-CN" altLang="en-US"/>
          </a:p>
        </p:txBody>
      </p:sp>
      <p:sp>
        <p:nvSpPr>
          <p:cNvPr id="62472" name="直接连接符 30"/>
          <p:cNvSpPr>
            <a:spLocks noChangeShapeType="1"/>
          </p:cNvSpPr>
          <p:nvPr/>
        </p:nvSpPr>
        <p:spPr bwMode="auto">
          <a:xfrm>
            <a:off x="8316913" y="1052513"/>
            <a:ext cx="3095625" cy="1587"/>
          </a:xfrm>
          <a:prstGeom prst="line">
            <a:avLst/>
          </a:prstGeom>
          <a:noFill/>
          <a:ln w="9525">
            <a:solidFill>
              <a:srgbClr val="E46C0A"/>
            </a:solidFill>
            <a:bevel/>
          </a:ln>
          <a:extLst>
            <a:ext uri="{909E8E84-426E-40DD-AFC4-6F175D3DCCD1}">
              <a14:hiddenFill xmlns:a14="http://schemas.microsoft.com/office/drawing/2010/main">
                <a:noFill/>
              </a14:hiddenFill>
            </a:ext>
          </a:extLst>
        </p:spPr>
        <p:txBody>
          <a:bodyPr/>
          <a:lstStyle/>
          <a:p>
            <a:endParaRPr lang="zh-CN" altLang="en-US"/>
          </a:p>
        </p:txBody>
      </p:sp>
      <p:sp>
        <p:nvSpPr>
          <p:cNvPr id="62473" name="TextBox 2"/>
          <p:cNvSpPr>
            <a:spLocks noChangeArrowheads="1"/>
          </p:cNvSpPr>
          <p:nvPr/>
        </p:nvSpPr>
        <p:spPr bwMode="auto">
          <a:xfrm>
            <a:off x="7394575" y="3694113"/>
            <a:ext cx="4198938" cy="1998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57200">
              <a:lnSpc>
                <a:spcPct val="129000"/>
              </a:lnSpc>
              <a:spcAft>
                <a:spcPts val="600"/>
              </a:spcAft>
            </a:pP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其实，从我们招聘的角度来讲，我们对候选人素质模型要求的第一个维度就是专业知识维度，那么对我们</a:t>
            </a:r>
            <a:r>
              <a:rPr 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HR</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自己来说，我们的专业知识又掌握的如何？因此，</a:t>
            </a:r>
            <a:r>
              <a:rPr lang="zh-CN" altLang="en-US" sz="1600" b="1">
                <a:solidFill>
                  <a:srgbClr val="E36C09"/>
                </a:solidFill>
                <a:latin typeface="微软雅黑" panose="020B0503020204020204" pitchFamily="34" charset="-122"/>
                <a:ea typeface="微软雅黑" panose="020B0503020204020204" pitchFamily="34" charset="-122"/>
                <a:sym typeface="微软雅黑" panose="020B0503020204020204" pitchFamily="34" charset="-122"/>
              </a:rPr>
              <a:t>若想成为高手，首先必须要全面、深入地学习、钻研</a:t>
            </a:r>
            <a:r>
              <a:rPr lang="en-US" sz="1600" b="1">
                <a:solidFill>
                  <a:srgbClr val="E36C09"/>
                </a:solidFill>
                <a:latin typeface="微软雅黑" panose="020B0503020204020204" pitchFamily="34" charset="-122"/>
                <a:ea typeface="微软雅黑" panose="020B0503020204020204" pitchFamily="34" charset="-122"/>
                <a:sym typeface="微软雅黑" panose="020B0503020204020204" pitchFamily="34" charset="-122"/>
              </a:rPr>
              <a:t>HR</a:t>
            </a:r>
            <a:r>
              <a:rPr lang="zh-CN" altLang="en-US" sz="1600" b="1">
                <a:solidFill>
                  <a:srgbClr val="E36C09"/>
                </a:solidFill>
                <a:latin typeface="微软雅黑" panose="020B0503020204020204" pitchFamily="34" charset="-122"/>
                <a:ea typeface="微软雅黑" panose="020B0503020204020204" pitchFamily="34" charset="-122"/>
                <a:sym typeface="微软雅黑" panose="020B0503020204020204" pitchFamily="34" charset="-122"/>
              </a:rPr>
              <a:t>的专业知识。</a:t>
            </a:r>
            <a:endParaRPr lang="zh-CN" altLang="en-US"/>
          </a:p>
        </p:txBody>
      </p:sp>
      <p:sp>
        <p:nvSpPr>
          <p:cNvPr id="62474" name="TextBox 3"/>
          <p:cNvSpPr>
            <a:spLocks noChangeArrowheads="1"/>
          </p:cNvSpPr>
          <p:nvPr/>
        </p:nvSpPr>
        <p:spPr bwMode="auto">
          <a:xfrm>
            <a:off x="7394575" y="2343150"/>
            <a:ext cx="4198938" cy="1044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57200">
              <a:lnSpc>
                <a:spcPct val="129000"/>
              </a:lnSpc>
              <a:spcAft>
                <a:spcPts val="600"/>
              </a:spcAft>
            </a:pP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前面已经分析到，</a:t>
            </a:r>
            <a:r>
              <a:rPr 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HR</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常见通病就是专业知识匮乏，对常见的理念和工具缺乏深入的理解和钻研，人云亦云，缺乏判断力。</a:t>
            </a:r>
            <a:endPar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62475" name="图片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03400" y="2143125"/>
            <a:ext cx="5419725" cy="3614738"/>
          </a:xfrm>
          <a:prstGeom prst="rect">
            <a:avLst/>
          </a:prstGeom>
          <a:noFill/>
          <a:ln w="28575">
            <a:solidFill>
              <a:schemeClr val="bg1"/>
            </a:solidFill>
            <a:bevel/>
          </a:ln>
          <a:extLst>
            <a:ext uri="{909E8E84-426E-40DD-AFC4-6F175D3DCCD1}">
              <a14:hiddenFill xmlns:a14="http://schemas.microsoft.com/office/drawing/2010/main">
                <a:solidFill>
                  <a:srgbClr val="FFFFFF"/>
                </a:solidFill>
              </a14:hiddenFill>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62474"/>
                                        </p:tgtEl>
                                        <p:attrNameLst>
                                          <p:attrName>style.visibility</p:attrName>
                                        </p:attrNameLst>
                                      </p:cBhvr>
                                      <p:to>
                                        <p:strVal val="visible"/>
                                      </p:to>
                                    </p:set>
                                    <p:animScale>
                                      <p:cBhvr>
                                        <p:cTn id="7" dur="1000" decel="50000" fill="hold">
                                          <p:stCondLst>
                                            <p:cond delay="0"/>
                                          </p:stCondLst>
                                        </p:cTn>
                                        <p:tgtEl>
                                          <p:spTgt spid="6247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62474"/>
                                        </p:tgtEl>
                                        <p:attrNameLst>
                                          <p:attrName>ppt_x</p:attrName>
                                          <p:attrName>ppt_y</p:attrName>
                                        </p:attrNameLst>
                                      </p:cBhvr>
                                      <p:rCtr x="0" y="0"/>
                                    </p:animMotion>
                                    <p:animEffect filter="fade">
                                      <p:cBhvr>
                                        <p:cTn id="9" dur="1000"/>
                                        <p:tgtEl>
                                          <p:spTgt spid="62474"/>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62473"/>
                                        </p:tgtEl>
                                        <p:attrNameLst>
                                          <p:attrName>style.visibility</p:attrName>
                                        </p:attrNameLst>
                                      </p:cBhvr>
                                      <p:to>
                                        <p:strVal val="visible"/>
                                      </p:to>
                                    </p:set>
                                    <p:animScale>
                                      <p:cBhvr>
                                        <p:cTn id="12" dur="1000" decel="50000" fill="hold">
                                          <p:stCondLst>
                                            <p:cond delay="0"/>
                                          </p:stCondLst>
                                        </p:cTn>
                                        <p:tgtEl>
                                          <p:spTgt spid="6247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3" dur="1000" decel="50000" fill="hold">
                                          <p:stCondLst>
                                            <p:cond delay="0"/>
                                          </p:stCondLst>
                                        </p:cTn>
                                        <p:tgtEl>
                                          <p:spTgt spid="62473"/>
                                        </p:tgtEl>
                                        <p:attrNameLst>
                                          <p:attrName>ppt_x</p:attrName>
                                          <p:attrName>ppt_y</p:attrName>
                                        </p:attrNameLst>
                                      </p:cBhvr>
                                      <p:rCtr x="0" y="0"/>
                                    </p:animMotion>
                                    <p:animEffect filter="fade">
                                      <p:cBhvr>
                                        <p:cTn id="14" dur="1000"/>
                                        <p:tgtEl>
                                          <p:spTgt spid="624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73" grpId="0" bldLvl="0"/>
      <p:bldP spid="62474" grpId="0" bldLvl="0"/>
    </p:bldLst>
  </p:timing>
</p:sld>
</file>

<file path=ppt/slides/slide6.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cstate="print"/>
          <a:srcRect/>
          <a:stretch>
            <a:fillRect/>
          </a:stretch>
        </a:blipFill>
        <a:effectLst/>
      </p:bgPr>
    </p:bg>
    <p:spTree>
      <p:nvGrpSpPr>
        <p:cNvPr id="1" name=""/>
        <p:cNvGrpSpPr/>
        <p:nvPr/>
      </p:nvGrpSpPr>
      <p:grpSpPr>
        <a:xfrm>
          <a:off x="0" y="0"/>
          <a:ext cx="0" cy="0"/>
          <a:chOff x="0" y="0"/>
          <a:chExt cx="0" cy="0"/>
        </a:xfrm>
      </p:grpSpPr>
      <p:sp>
        <p:nvSpPr>
          <p:cNvPr id="8194" name="TextBox 3"/>
          <p:cNvSpPr>
            <a:spLocks noChangeArrowheads="1"/>
          </p:cNvSpPr>
          <p:nvPr/>
        </p:nvSpPr>
        <p:spPr bwMode="auto">
          <a:xfrm>
            <a:off x="2281238" y="692150"/>
            <a:ext cx="24479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资源与人力资源</a:t>
            </a:r>
            <a:endParaRPr lang="zh-CN" altLang="en-US"/>
          </a:p>
        </p:txBody>
      </p:sp>
      <p:sp>
        <p:nvSpPr>
          <p:cNvPr id="8195" name="矩形 24"/>
          <p:cNvSpPr>
            <a:spLocks noChangeArrowheads="1"/>
          </p:cNvSpPr>
          <p:nvPr/>
        </p:nvSpPr>
        <p:spPr bwMode="auto">
          <a:xfrm>
            <a:off x="1057275" y="565150"/>
            <a:ext cx="1079500"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50000"/>
              </a:lnSpc>
            </a:pPr>
            <a:r>
              <a:rPr lang="zh-CN" altLang="en-US" b="1">
                <a:solidFill>
                  <a:schemeClr val="bg1"/>
                </a:solidFill>
                <a:ea typeface="微软雅黑" panose="020B0503020204020204" pitchFamily="34" charset="-122"/>
                <a:sym typeface="Arial Unicode MS" pitchFamily="34" charset="-122"/>
              </a:rPr>
              <a:t>第一章</a:t>
            </a:r>
            <a:endParaRPr lang="zh-CN" altLang="en-US" b="1">
              <a:solidFill>
                <a:schemeClr val="bg1"/>
              </a:solidFill>
              <a:ea typeface="微软雅黑" panose="020B0503020204020204" pitchFamily="34" charset="-122"/>
              <a:sym typeface="Arial Unicode MS" pitchFamily="34" charset="-122"/>
            </a:endParaRPr>
          </a:p>
          <a:p>
            <a:pPr algn="ctr"/>
            <a:r>
              <a:rPr lang="zh-CN" altLang="en-US" sz="1400" b="1">
                <a:solidFill>
                  <a:schemeClr val="bg1"/>
                </a:solidFill>
                <a:ea typeface="微软雅黑" panose="020B0503020204020204" pitchFamily="34" charset="-122"/>
                <a:sym typeface="Arial Unicode MS" pitchFamily="34" charset="-122"/>
              </a:rPr>
              <a:t>正文</a:t>
            </a:r>
            <a:endParaRPr lang="zh-CN" altLang="en-US" sz="1400" b="1">
              <a:solidFill>
                <a:schemeClr val="bg1"/>
              </a:solidFill>
              <a:ea typeface="微软雅黑" panose="020B0503020204020204" pitchFamily="34" charset="-122"/>
              <a:sym typeface="Arial Unicode MS" pitchFamily="34" charset="-122"/>
            </a:endParaRPr>
          </a:p>
        </p:txBody>
      </p:sp>
      <p:sp>
        <p:nvSpPr>
          <p:cNvPr id="8196" name="矩形 8"/>
          <p:cNvSpPr>
            <a:spLocks noChangeArrowheads="1"/>
          </p:cNvSpPr>
          <p:nvPr/>
        </p:nvSpPr>
        <p:spPr bwMode="auto">
          <a:xfrm>
            <a:off x="4189413" y="692150"/>
            <a:ext cx="2268537" cy="369888"/>
          </a:xfrm>
          <a:prstGeom prst="rect">
            <a:avLst/>
          </a:prstGeom>
          <a:solidFill>
            <a:srgbClr val="00B0F0"/>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marL="1905" indent="-1905"/>
            <a:r>
              <a:rPr lang="en-US" altLang="zh-CN" b="1">
                <a:solidFill>
                  <a:schemeClr val="bg1"/>
                </a:solidFill>
                <a:latin typeface="Arial Unicode MS" pitchFamily="34" charset="-122"/>
                <a:ea typeface="Arial Unicode MS" pitchFamily="34" charset="-122"/>
                <a:cs typeface="Arial Unicode MS" pitchFamily="34" charset="-122"/>
                <a:sym typeface="Arial Unicode MS" pitchFamily="34" charset="-122"/>
              </a:rPr>
              <a:t>1.2 </a:t>
            </a:r>
            <a:r>
              <a:rPr lang="en-US" altLang="zh-CN" b="1">
                <a:solidFill>
                  <a:schemeClr val="bg1"/>
                </a:solidFill>
                <a:ea typeface="微软雅黑" panose="020B0503020204020204" pitchFamily="34" charset="-122"/>
                <a:sym typeface="Arial Unicode MS" pitchFamily="34" charset="-122"/>
              </a:rPr>
              <a:t> </a:t>
            </a:r>
            <a:r>
              <a:rPr lang="zh-CN" altLang="en-US" b="1">
                <a:solidFill>
                  <a:schemeClr val="bg1"/>
                </a:solidFill>
                <a:ea typeface="微软雅黑" panose="020B0503020204020204" pitchFamily="34" charset="-122"/>
                <a:sym typeface="Arial Unicode MS" pitchFamily="34" charset="-122"/>
              </a:rPr>
              <a:t>人力资源  </a:t>
            </a:r>
            <a:endParaRPr lang="zh-CN" altLang="en-US" sz="1400" b="1">
              <a:solidFill>
                <a:schemeClr val="bg1"/>
              </a:solidFill>
              <a:ea typeface="微软雅黑" panose="020B0503020204020204" pitchFamily="34" charset="-122"/>
              <a:sym typeface="Arial Unicode MS" pitchFamily="34" charset="-122"/>
            </a:endParaRPr>
          </a:p>
        </p:txBody>
      </p:sp>
      <p:sp>
        <p:nvSpPr>
          <p:cNvPr id="8197" name="矩形 3"/>
          <p:cNvSpPr>
            <a:spLocks noChangeArrowheads="1"/>
          </p:cNvSpPr>
          <p:nvPr/>
        </p:nvSpPr>
        <p:spPr bwMode="auto">
          <a:xfrm>
            <a:off x="2011363" y="5084763"/>
            <a:ext cx="9558337" cy="1046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57200">
              <a:lnSpc>
                <a:spcPct val="129000"/>
              </a:lnSpc>
              <a:spcAft>
                <a:spcPts val="600"/>
              </a:spcAft>
            </a:pPr>
            <a:r>
              <a:rPr lang="zh-CN" altLang="en-US"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英国经济学家哈比森在</a:t>
            </a:r>
            <a:r>
              <a:rPr lang="en-US"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国民财富的人力资源</a:t>
            </a:r>
            <a:r>
              <a:rPr lang="en-US"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中写道“人力资源视为国民财富的最终基础。资本和自然资源是被动的生产要素，人是积累资本，开发自然资源，建立社会、经济和政治并推动国家向前发展的主动力量。显而易见，</a:t>
            </a:r>
            <a:r>
              <a:rPr lang="zh-CN" altLang="en-US" sz="1600" b="1">
                <a:solidFill>
                  <a:srgbClr val="E36C09"/>
                </a:solidFill>
                <a:latin typeface="微软雅黑" panose="020B0503020204020204" pitchFamily="34" charset="-122"/>
                <a:ea typeface="微软雅黑" panose="020B0503020204020204" pitchFamily="34" charset="-122"/>
                <a:sym typeface="微软雅黑" panose="020B0503020204020204" pitchFamily="34" charset="-122"/>
              </a:rPr>
              <a:t>一个国家如果不能发展人们的知识和技能，就不能发展任何新的东西。</a:t>
            </a:r>
            <a:r>
              <a:rPr lang="zh-CN" altLang="en-US"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a:p>
        </p:txBody>
      </p:sp>
      <p:sp>
        <p:nvSpPr>
          <p:cNvPr id="8198" name="矩形 3"/>
          <p:cNvSpPr>
            <a:spLocks noChangeArrowheads="1"/>
          </p:cNvSpPr>
          <p:nvPr/>
        </p:nvSpPr>
        <p:spPr bwMode="auto">
          <a:xfrm>
            <a:off x="2011363" y="3213100"/>
            <a:ext cx="6462712" cy="168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57200">
              <a:lnSpc>
                <a:spcPct val="129000"/>
              </a:lnSpc>
              <a:spcAft>
                <a:spcPts val="600"/>
              </a:spcAft>
            </a:pPr>
            <a:r>
              <a:rPr lang="zh-CN" altLang="en-US"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“人力资源”一词是由德鲁克于</a:t>
            </a:r>
            <a:r>
              <a:rPr lang="en-US"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1954</a:t>
            </a:r>
            <a:r>
              <a:rPr lang="zh-CN" altLang="en-US"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年在其所著</a:t>
            </a:r>
            <a:r>
              <a:rPr lang="en-US"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管理的实践</a:t>
            </a:r>
            <a:r>
              <a:rPr lang="en-US"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一书中提出的。于</a:t>
            </a:r>
            <a:r>
              <a:rPr lang="en-US"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1954</a:t>
            </a:r>
            <a:r>
              <a:rPr lang="zh-CN" altLang="en-US"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年在</a:t>
            </a:r>
            <a:r>
              <a:rPr lang="en-US"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管理实践</a:t>
            </a:r>
            <a:r>
              <a:rPr lang="en-US"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中首先提出并加以明确界定的。他认为人力资源拥有当前其他资源所没有的素质，即“协调能力、融合能力、判断力和想象力”；</a:t>
            </a:r>
            <a:r>
              <a:rPr lang="zh-CN" altLang="en-US" sz="1600" b="1">
                <a:solidFill>
                  <a:srgbClr val="E36C09"/>
                </a:solidFill>
                <a:latin typeface="微软雅黑" panose="020B0503020204020204" pitchFamily="34" charset="-122"/>
                <a:ea typeface="微软雅黑" panose="020B0503020204020204" pitchFamily="34" charset="-122"/>
                <a:sym typeface="微软雅黑" panose="020B0503020204020204" pitchFamily="34" charset="-122"/>
              </a:rPr>
              <a:t>它是一种特殊的资源，必须通过有效的激励机制才能开发利用</a:t>
            </a:r>
            <a:r>
              <a:rPr lang="zh-CN" altLang="en-US"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，并给企业带来可见的经济价值。</a:t>
            </a:r>
            <a:endParaRPr lang="zh-CN" altLang="en-US" sz="1600" b="1">
              <a:solidFill>
                <a:srgbClr val="E20084"/>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8199" name="Picture 2" descr="E:\ppt资料\执行技能\人力资源概论ppt用图\管理的实践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737600" y="692150"/>
            <a:ext cx="2832100" cy="4070350"/>
          </a:xfrm>
          <a:prstGeom prst="rect">
            <a:avLst/>
          </a:prstGeom>
          <a:noFill/>
          <a:ln w="28575">
            <a:solidFill>
              <a:schemeClr val="bg1"/>
            </a:solidFill>
            <a:bevel/>
          </a:ln>
          <a:extLst>
            <a:ext uri="{909E8E84-426E-40DD-AFC4-6F175D3DCCD1}">
              <a14:hiddenFill xmlns:a14="http://schemas.microsoft.com/office/drawing/2010/main">
                <a:solidFill>
                  <a:srgbClr val="FFFFFF"/>
                </a:solidFill>
              </a14:hiddenFill>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8198"/>
                                        </p:tgtEl>
                                        <p:attrNameLst>
                                          <p:attrName>style.visibility</p:attrName>
                                        </p:attrNameLst>
                                      </p:cBhvr>
                                      <p:to>
                                        <p:strVal val="visible"/>
                                      </p:to>
                                    </p:set>
                                    <p:animScale>
                                      <p:cBhvr>
                                        <p:cTn id="7" dur="1000" decel="50000" fill="hold">
                                          <p:stCondLst>
                                            <p:cond delay="0"/>
                                          </p:stCondLst>
                                        </p:cTn>
                                        <p:tgtEl>
                                          <p:spTgt spid="819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8198"/>
                                        </p:tgtEl>
                                        <p:attrNameLst>
                                          <p:attrName>ppt_x</p:attrName>
                                          <p:attrName>ppt_y</p:attrName>
                                        </p:attrNameLst>
                                      </p:cBhvr>
                                      <p:rCtr x="0" y="0"/>
                                    </p:animMotion>
                                    <p:animEffect filter="fade">
                                      <p:cBhvr>
                                        <p:cTn id="9" dur="1000"/>
                                        <p:tgtEl>
                                          <p:spTgt spid="8198"/>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8197"/>
                                        </p:tgtEl>
                                        <p:attrNameLst>
                                          <p:attrName>style.visibility</p:attrName>
                                        </p:attrNameLst>
                                      </p:cBhvr>
                                      <p:to>
                                        <p:strVal val="visible"/>
                                      </p:to>
                                    </p:set>
                                    <p:animScale>
                                      <p:cBhvr>
                                        <p:cTn id="12" dur="1000" decel="50000" fill="hold">
                                          <p:stCondLst>
                                            <p:cond delay="0"/>
                                          </p:stCondLst>
                                        </p:cTn>
                                        <p:tgtEl>
                                          <p:spTgt spid="819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3" dur="1000" decel="50000" fill="hold">
                                          <p:stCondLst>
                                            <p:cond delay="0"/>
                                          </p:stCondLst>
                                        </p:cTn>
                                        <p:tgtEl>
                                          <p:spTgt spid="8197"/>
                                        </p:tgtEl>
                                        <p:attrNameLst>
                                          <p:attrName>ppt_x</p:attrName>
                                          <p:attrName>ppt_y</p:attrName>
                                        </p:attrNameLst>
                                      </p:cBhvr>
                                      <p:rCtr x="0" y="0"/>
                                    </p:animMotion>
                                    <p:animEffect filter="fade">
                                      <p:cBhvr>
                                        <p:cTn id="14" dur="1000"/>
                                        <p:tgtEl>
                                          <p:spTgt spid="81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7" grpId="0" bldLvl="0"/>
      <p:bldP spid="8198" grpId="0" bldLvl="0"/>
    </p:bldLst>
  </p:timing>
</p:sld>
</file>

<file path=ppt/slides/slide60.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cstate="print"/>
          <a:srcRect/>
          <a:stretch>
            <a:fillRect/>
          </a:stretch>
        </a:blipFill>
        <a:effectLst/>
      </p:bgPr>
    </p:bg>
    <p:spTree>
      <p:nvGrpSpPr>
        <p:cNvPr id="1" name=""/>
        <p:cNvGrpSpPr/>
        <p:nvPr/>
      </p:nvGrpSpPr>
      <p:grpSpPr>
        <a:xfrm>
          <a:off x="0" y="0"/>
          <a:ext cx="0" cy="0"/>
          <a:chOff x="0" y="0"/>
          <a:chExt cx="0" cy="0"/>
        </a:xfrm>
      </p:grpSpPr>
      <p:sp>
        <p:nvSpPr>
          <p:cNvPr id="63490" name="TextBox 3"/>
          <p:cNvSpPr>
            <a:spLocks noChangeArrowheads="1"/>
          </p:cNvSpPr>
          <p:nvPr/>
        </p:nvSpPr>
        <p:spPr bwMode="auto">
          <a:xfrm>
            <a:off x="2281238" y="692150"/>
            <a:ext cx="21605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人力资源从业概述</a:t>
            </a:r>
            <a:endParaRPr lang="zh-CN" altLang="en-US"/>
          </a:p>
        </p:txBody>
      </p:sp>
      <p:sp>
        <p:nvSpPr>
          <p:cNvPr id="63491" name="矩形 24"/>
          <p:cNvSpPr>
            <a:spLocks noChangeArrowheads="1"/>
          </p:cNvSpPr>
          <p:nvPr/>
        </p:nvSpPr>
        <p:spPr bwMode="auto">
          <a:xfrm>
            <a:off x="1057275" y="565150"/>
            <a:ext cx="1079500"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50000"/>
              </a:lnSpc>
            </a:pPr>
            <a:r>
              <a:rPr lang="zh-CN" altLang="en-US" b="1">
                <a:solidFill>
                  <a:schemeClr val="bg1"/>
                </a:solidFill>
                <a:ea typeface="微软雅黑" panose="020B0503020204020204" pitchFamily="34" charset="-122"/>
                <a:sym typeface="Arial Unicode MS" pitchFamily="34" charset="-122"/>
              </a:rPr>
              <a:t>第四章</a:t>
            </a:r>
            <a:endParaRPr lang="zh-CN" altLang="en-US" b="1">
              <a:solidFill>
                <a:schemeClr val="bg1"/>
              </a:solidFill>
              <a:ea typeface="微软雅黑" panose="020B0503020204020204" pitchFamily="34" charset="-122"/>
              <a:sym typeface="Arial Unicode MS" pitchFamily="34" charset="-122"/>
            </a:endParaRPr>
          </a:p>
          <a:p>
            <a:pPr algn="ctr"/>
            <a:r>
              <a:rPr lang="zh-CN" altLang="en-US" sz="1400" b="1">
                <a:solidFill>
                  <a:schemeClr val="bg1"/>
                </a:solidFill>
                <a:ea typeface="微软雅黑" panose="020B0503020204020204" pitchFamily="34" charset="-122"/>
                <a:sym typeface="Arial Unicode MS" pitchFamily="34" charset="-122"/>
              </a:rPr>
              <a:t>正文</a:t>
            </a:r>
            <a:endParaRPr lang="zh-CN" altLang="en-US" sz="1400" b="1">
              <a:solidFill>
                <a:schemeClr val="bg1"/>
              </a:solidFill>
              <a:ea typeface="微软雅黑" panose="020B0503020204020204" pitchFamily="34" charset="-122"/>
              <a:sym typeface="Arial Unicode MS" pitchFamily="34" charset="-122"/>
            </a:endParaRPr>
          </a:p>
        </p:txBody>
      </p:sp>
      <p:sp>
        <p:nvSpPr>
          <p:cNvPr id="63492" name="矩形 6"/>
          <p:cNvSpPr>
            <a:spLocks noChangeArrowheads="1"/>
          </p:cNvSpPr>
          <p:nvPr/>
        </p:nvSpPr>
        <p:spPr bwMode="auto">
          <a:xfrm>
            <a:off x="4441825" y="692150"/>
            <a:ext cx="3095625" cy="369888"/>
          </a:xfrm>
          <a:prstGeom prst="rect">
            <a:avLst/>
          </a:prstGeom>
          <a:solidFill>
            <a:srgbClr val="00B0F0"/>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marL="1905" indent="-1905"/>
            <a:r>
              <a:rPr lang="en-US" altLang="zh-CN" b="1">
                <a:solidFill>
                  <a:schemeClr val="bg1"/>
                </a:solidFill>
                <a:latin typeface="Arial Unicode MS" pitchFamily="34" charset="-122"/>
                <a:ea typeface="Arial Unicode MS" pitchFamily="34" charset="-122"/>
                <a:cs typeface="Arial Unicode MS" pitchFamily="34" charset="-122"/>
                <a:sym typeface="Arial Unicode MS" pitchFamily="34" charset="-122"/>
              </a:rPr>
              <a:t>4.2 </a:t>
            </a:r>
            <a:r>
              <a:rPr lang="en-US" altLang="zh-CN" b="1">
                <a:solidFill>
                  <a:schemeClr val="bg1"/>
                </a:solidFill>
                <a:ea typeface="微软雅黑" panose="020B0503020204020204" pitchFamily="34" charset="-122"/>
                <a:sym typeface="Arial Unicode MS" pitchFamily="34" charset="-122"/>
              </a:rPr>
              <a:t> </a:t>
            </a:r>
            <a:r>
              <a:rPr lang="zh-CN" altLang="en-US" b="1">
                <a:solidFill>
                  <a:schemeClr val="bg1"/>
                </a:solidFill>
                <a:ea typeface="微软雅黑" panose="020B0503020204020204" pitchFamily="34" charset="-122"/>
                <a:sym typeface="Arial Unicode MS" pitchFamily="34" charset="-122"/>
              </a:rPr>
              <a:t>如何成为顶尖</a:t>
            </a:r>
            <a:r>
              <a:rPr lang="en-US" altLang="zh-CN" b="1">
                <a:solidFill>
                  <a:schemeClr val="bg1"/>
                </a:solidFill>
                <a:ea typeface="微软雅黑" panose="020B0503020204020204" pitchFamily="34" charset="-122"/>
                <a:sym typeface="Arial Unicode MS" pitchFamily="34" charset="-122"/>
              </a:rPr>
              <a:t>HR</a:t>
            </a:r>
            <a:r>
              <a:rPr lang="zh-CN" altLang="en-US" b="1">
                <a:solidFill>
                  <a:schemeClr val="bg1"/>
                </a:solidFill>
                <a:ea typeface="微软雅黑" panose="020B0503020204020204" pitchFamily="34" charset="-122"/>
                <a:sym typeface="Arial Unicode MS" pitchFamily="34" charset="-122"/>
              </a:rPr>
              <a:t>高手？</a:t>
            </a:r>
            <a:endParaRPr lang="zh-CN" altLang="en-US" sz="1400" b="1">
              <a:solidFill>
                <a:schemeClr val="bg1"/>
              </a:solidFill>
              <a:ea typeface="微软雅黑" panose="020B0503020204020204" pitchFamily="34" charset="-122"/>
              <a:sym typeface="Arial Unicode MS" pitchFamily="34" charset="-122"/>
            </a:endParaRPr>
          </a:p>
        </p:txBody>
      </p:sp>
      <p:sp>
        <p:nvSpPr>
          <p:cNvPr id="63493" name="矩形 1"/>
          <p:cNvSpPr>
            <a:spLocks noChangeArrowheads="1"/>
          </p:cNvSpPr>
          <p:nvPr/>
        </p:nvSpPr>
        <p:spPr bwMode="auto">
          <a:xfrm>
            <a:off x="1633538" y="1951038"/>
            <a:ext cx="10152062" cy="3997325"/>
          </a:xfrm>
          <a:prstGeom prst="rect">
            <a:avLst/>
          </a:prstGeom>
          <a:solidFill>
            <a:srgbClr val="DBDBDB"/>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63494" name="矩形 28"/>
          <p:cNvSpPr>
            <a:spLocks noChangeArrowheads="1"/>
          </p:cNvSpPr>
          <p:nvPr/>
        </p:nvSpPr>
        <p:spPr bwMode="auto">
          <a:xfrm>
            <a:off x="8162925" y="692150"/>
            <a:ext cx="3403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b="1">
                <a:solidFill>
                  <a:srgbClr val="E36C09"/>
                </a:solidFill>
                <a:latin typeface="微软雅黑" panose="020B0503020204020204" pitchFamily="34" charset="-122"/>
                <a:ea typeface="微软雅黑" panose="020B0503020204020204" pitchFamily="34" charset="-122"/>
                <a:sym typeface="微软雅黑" panose="020B0503020204020204" pitchFamily="34" charset="-122"/>
              </a:rPr>
              <a:t>② 实践、实践、还是</a:t>
            </a:r>
            <a:r>
              <a:rPr lang="en-US" b="1">
                <a:solidFill>
                  <a:srgbClr val="E36C09"/>
                </a:solidFill>
                <a:latin typeface="微软雅黑" panose="020B0503020204020204" pitchFamily="34" charset="-122"/>
                <a:ea typeface="微软雅黑" panose="020B0503020204020204" pitchFamily="34" charset="-122"/>
                <a:sym typeface="微软雅黑" panose="020B0503020204020204" pitchFamily="34" charset="-122"/>
              </a:rPr>
              <a:t>TM</a:t>
            </a:r>
            <a:r>
              <a:rPr lang="zh-CN" altLang="en-US" b="1">
                <a:solidFill>
                  <a:srgbClr val="E36C09"/>
                </a:solidFill>
                <a:latin typeface="微软雅黑" panose="020B0503020204020204" pitchFamily="34" charset="-122"/>
                <a:ea typeface="微软雅黑" panose="020B0503020204020204" pitchFamily="34" charset="-122"/>
                <a:sym typeface="微软雅黑" panose="020B0503020204020204" pitchFamily="34" charset="-122"/>
              </a:rPr>
              <a:t>的实践</a:t>
            </a:r>
            <a:endParaRPr lang="zh-CN" altLang="en-US" b="1">
              <a:solidFill>
                <a:srgbClr val="E36C0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3495" name="直接连接符 29"/>
          <p:cNvSpPr>
            <a:spLocks noChangeShapeType="1"/>
          </p:cNvSpPr>
          <p:nvPr/>
        </p:nvSpPr>
        <p:spPr bwMode="auto">
          <a:xfrm>
            <a:off x="8316913" y="692150"/>
            <a:ext cx="3095625" cy="1588"/>
          </a:xfrm>
          <a:prstGeom prst="line">
            <a:avLst/>
          </a:prstGeom>
          <a:noFill/>
          <a:ln w="9525">
            <a:solidFill>
              <a:srgbClr val="E46C0A"/>
            </a:solidFill>
            <a:bevel/>
          </a:ln>
          <a:extLst>
            <a:ext uri="{909E8E84-426E-40DD-AFC4-6F175D3DCCD1}">
              <a14:hiddenFill xmlns:a14="http://schemas.microsoft.com/office/drawing/2010/main">
                <a:noFill/>
              </a14:hiddenFill>
            </a:ext>
          </a:extLst>
        </p:spPr>
        <p:txBody>
          <a:bodyPr/>
          <a:lstStyle/>
          <a:p>
            <a:endParaRPr lang="zh-CN" altLang="en-US"/>
          </a:p>
        </p:txBody>
      </p:sp>
      <p:sp>
        <p:nvSpPr>
          <p:cNvPr id="63496" name="直接连接符 30"/>
          <p:cNvSpPr>
            <a:spLocks noChangeShapeType="1"/>
          </p:cNvSpPr>
          <p:nvPr/>
        </p:nvSpPr>
        <p:spPr bwMode="auto">
          <a:xfrm>
            <a:off x="8316913" y="1052513"/>
            <a:ext cx="3095625" cy="1587"/>
          </a:xfrm>
          <a:prstGeom prst="line">
            <a:avLst/>
          </a:prstGeom>
          <a:noFill/>
          <a:ln w="9525">
            <a:solidFill>
              <a:srgbClr val="E46C0A"/>
            </a:solidFill>
            <a:bevel/>
          </a:ln>
          <a:extLst>
            <a:ext uri="{909E8E84-426E-40DD-AFC4-6F175D3DCCD1}">
              <a14:hiddenFill xmlns:a14="http://schemas.microsoft.com/office/drawing/2010/main">
                <a:noFill/>
              </a14:hiddenFill>
            </a:ext>
          </a:extLst>
        </p:spPr>
        <p:txBody>
          <a:bodyPr/>
          <a:lstStyle/>
          <a:p>
            <a:endParaRPr lang="zh-CN" altLang="en-US"/>
          </a:p>
        </p:txBody>
      </p:sp>
      <p:sp>
        <p:nvSpPr>
          <p:cNvPr id="63497" name="TextBox 2"/>
          <p:cNvSpPr>
            <a:spLocks noChangeArrowheads="1"/>
          </p:cNvSpPr>
          <p:nvPr/>
        </p:nvSpPr>
        <p:spPr bwMode="auto">
          <a:xfrm>
            <a:off x="7394575" y="4156075"/>
            <a:ext cx="4198938" cy="167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57200">
              <a:lnSpc>
                <a:spcPct val="129000"/>
              </a:lnSpc>
              <a:spcAft>
                <a:spcPts val="600"/>
              </a:spcAft>
            </a:pP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实际上，</a:t>
            </a:r>
            <a:r>
              <a:rPr lang="zh-CN" altLang="en-US" sz="1600" b="1">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你以为你有几年工作经验，其实你只是一年工作经验用了几年</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；你以为你犯了几百个错误，其实你只是一个错误犯了几百次；舍近求远和原地踏步，是我们职业生涯里最容易习以为常的状态。</a:t>
            </a:r>
            <a:endParaRPr lang="zh-CN" altLang="en-US" sz="1600" b="1">
              <a:solidFill>
                <a:srgbClr val="E36C0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3498" name="TextBox 3"/>
          <p:cNvSpPr>
            <a:spLocks noChangeArrowheads="1"/>
          </p:cNvSpPr>
          <p:nvPr/>
        </p:nvSpPr>
        <p:spPr bwMode="auto">
          <a:xfrm>
            <a:off x="7394575" y="2276475"/>
            <a:ext cx="4198938" cy="165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57200">
              <a:lnSpc>
                <a:spcPct val="129000"/>
              </a:lnSpc>
              <a:spcAft>
                <a:spcPts val="600"/>
              </a:spcAft>
            </a:pP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许多人只是平常工作中领导让做什么，就做什么，既不主动去创新，去主动争取实践新知识、新理念、新工具的机会，对现有的工作也是浅尝辄止，通过熬资历熬出自己那点可怜的经验。</a:t>
            </a:r>
            <a:endParaRPr lang="zh-CN" altLang="en-US"/>
          </a:p>
        </p:txBody>
      </p:sp>
      <p:pic>
        <p:nvPicPr>
          <p:cNvPr id="63499" name="图片 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03400" y="2143125"/>
            <a:ext cx="5397500" cy="3600450"/>
          </a:xfrm>
          <a:prstGeom prst="rect">
            <a:avLst/>
          </a:prstGeom>
          <a:noFill/>
          <a:ln w="28575">
            <a:solidFill>
              <a:schemeClr val="bg1"/>
            </a:solidFill>
            <a:bevel/>
          </a:ln>
          <a:extLst>
            <a:ext uri="{909E8E84-426E-40DD-AFC4-6F175D3DCCD1}">
              <a14:hiddenFill xmlns:a14="http://schemas.microsoft.com/office/drawing/2010/main">
                <a:solidFill>
                  <a:srgbClr val="FFFFFF"/>
                </a:solidFill>
              </a14:hiddenFill>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63498"/>
                                        </p:tgtEl>
                                        <p:attrNameLst>
                                          <p:attrName>style.visibility</p:attrName>
                                        </p:attrNameLst>
                                      </p:cBhvr>
                                      <p:to>
                                        <p:strVal val="visible"/>
                                      </p:to>
                                    </p:set>
                                    <p:animScale>
                                      <p:cBhvr>
                                        <p:cTn id="7" dur="1000" decel="50000" fill="hold">
                                          <p:stCondLst>
                                            <p:cond delay="0"/>
                                          </p:stCondLst>
                                        </p:cTn>
                                        <p:tgtEl>
                                          <p:spTgt spid="6349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63498"/>
                                        </p:tgtEl>
                                        <p:attrNameLst>
                                          <p:attrName>ppt_x</p:attrName>
                                          <p:attrName>ppt_y</p:attrName>
                                        </p:attrNameLst>
                                      </p:cBhvr>
                                      <p:rCtr x="0" y="0"/>
                                    </p:animMotion>
                                    <p:animEffect filter="fade">
                                      <p:cBhvr>
                                        <p:cTn id="9" dur="1000"/>
                                        <p:tgtEl>
                                          <p:spTgt spid="63498"/>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63497"/>
                                        </p:tgtEl>
                                        <p:attrNameLst>
                                          <p:attrName>style.visibility</p:attrName>
                                        </p:attrNameLst>
                                      </p:cBhvr>
                                      <p:to>
                                        <p:strVal val="visible"/>
                                      </p:to>
                                    </p:set>
                                    <p:animScale>
                                      <p:cBhvr>
                                        <p:cTn id="12" dur="1000" decel="50000" fill="hold">
                                          <p:stCondLst>
                                            <p:cond delay="0"/>
                                          </p:stCondLst>
                                        </p:cTn>
                                        <p:tgtEl>
                                          <p:spTgt spid="6349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3" dur="1000" decel="50000" fill="hold">
                                          <p:stCondLst>
                                            <p:cond delay="0"/>
                                          </p:stCondLst>
                                        </p:cTn>
                                        <p:tgtEl>
                                          <p:spTgt spid="63497"/>
                                        </p:tgtEl>
                                        <p:attrNameLst>
                                          <p:attrName>ppt_x</p:attrName>
                                          <p:attrName>ppt_y</p:attrName>
                                        </p:attrNameLst>
                                      </p:cBhvr>
                                      <p:rCtr x="0" y="0"/>
                                    </p:animMotion>
                                    <p:animEffect filter="fade">
                                      <p:cBhvr>
                                        <p:cTn id="14" dur="1000"/>
                                        <p:tgtEl>
                                          <p:spTgt spid="634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7" grpId="0" bldLvl="0"/>
      <p:bldP spid="63498" grpId="0" bldLvl="0"/>
    </p:bldLst>
  </p:timing>
</p:sld>
</file>

<file path=ppt/slides/slide6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cstate="print"/>
          <a:srcRect/>
          <a:stretch>
            <a:fillRect/>
          </a:stretch>
        </a:blipFill>
        <a:effectLst/>
      </p:bgPr>
    </p:bg>
    <p:spTree>
      <p:nvGrpSpPr>
        <p:cNvPr id="1" name=""/>
        <p:cNvGrpSpPr/>
        <p:nvPr/>
      </p:nvGrpSpPr>
      <p:grpSpPr>
        <a:xfrm>
          <a:off x="0" y="0"/>
          <a:ext cx="0" cy="0"/>
          <a:chOff x="0" y="0"/>
          <a:chExt cx="0" cy="0"/>
        </a:xfrm>
      </p:grpSpPr>
      <p:sp>
        <p:nvSpPr>
          <p:cNvPr id="64514" name="TextBox 3"/>
          <p:cNvSpPr>
            <a:spLocks noChangeArrowheads="1"/>
          </p:cNvSpPr>
          <p:nvPr/>
        </p:nvSpPr>
        <p:spPr bwMode="auto">
          <a:xfrm>
            <a:off x="2281238" y="692150"/>
            <a:ext cx="21605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人力资源从业概述</a:t>
            </a:r>
            <a:endParaRPr lang="zh-CN" altLang="en-US"/>
          </a:p>
        </p:txBody>
      </p:sp>
      <p:sp>
        <p:nvSpPr>
          <p:cNvPr id="64515" name="矩形 24"/>
          <p:cNvSpPr>
            <a:spLocks noChangeArrowheads="1"/>
          </p:cNvSpPr>
          <p:nvPr/>
        </p:nvSpPr>
        <p:spPr bwMode="auto">
          <a:xfrm>
            <a:off x="1057275" y="565150"/>
            <a:ext cx="1079500"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50000"/>
              </a:lnSpc>
            </a:pPr>
            <a:r>
              <a:rPr lang="zh-CN" altLang="en-US" b="1">
                <a:solidFill>
                  <a:schemeClr val="bg1"/>
                </a:solidFill>
                <a:ea typeface="微软雅黑" panose="020B0503020204020204" pitchFamily="34" charset="-122"/>
                <a:sym typeface="Arial Unicode MS" pitchFamily="34" charset="-122"/>
              </a:rPr>
              <a:t>第四章</a:t>
            </a:r>
            <a:endParaRPr lang="zh-CN" altLang="en-US" b="1">
              <a:solidFill>
                <a:schemeClr val="bg1"/>
              </a:solidFill>
              <a:ea typeface="微软雅黑" panose="020B0503020204020204" pitchFamily="34" charset="-122"/>
              <a:sym typeface="Arial Unicode MS" pitchFamily="34" charset="-122"/>
            </a:endParaRPr>
          </a:p>
          <a:p>
            <a:pPr algn="ctr"/>
            <a:r>
              <a:rPr lang="zh-CN" altLang="en-US" sz="1400" b="1">
                <a:solidFill>
                  <a:schemeClr val="bg1"/>
                </a:solidFill>
                <a:ea typeface="微软雅黑" panose="020B0503020204020204" pitchFamily="34" charset="-122"/>
                <a:sym typeface="Arial Unicode MS" pitchFamily="34" charset="-122"/>
              </a:rPr>
              <a:t>正文</a:t>
            </a:r>
            <a:endParaRPr lang="zh-CN" altLang="en-US" sz="1400" b="1">
              <a:solidFill>
                <a:schemeClr val="bg1"/>
              </a:solidFill>
              <a:ea typeface="微软雅黑" panose="020B0503020204020204" pitchFamily="34" charset="-122"/>
              <a:sym typeface="Arial Unicode MS" pitchFamily="34" charset="-122"/>
            </a:endParaRPr>
          </a:p>
        </p:txBody>
      </p:sp>
      <p:sp>
        <p:nvSpPr>
          <p:cNvPr id="64516" name="矩形 6"/>
          <p:cNvSpPr>
            <a:spLocks noChangeArrowheads="1"/>
          </p:cNvSpPr>
          <p:nvPr/>
        </p:nvSpPr>
        <p:spPr bwMode="auto">
          <a:xfrm>
            <a:off x="4441825" y="692150"/>
            <a:ext cx="3095625" cy="369888"/>
          </a:xfrm>
          <a:prstGeom prst="rect">
            <a:avLst/>
          </a:prstGeom>
          <a:solidFill>
            <a:srgbClr val="00B0F0"/>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marL="1905" indent="-1905"/>
            <a:r>
              <a:rPr lang="en-US" altLang="zh-CN" b="1">
                <a:solidFill>
                  <a:schemeClr val="bg1"/>
                </a:solidFill>
                <a:latin typeface="Arial Unicode MS" pitchFamily="34" charset="-122"/>
                <a:ea typeface="Arial Unicode MS" pitchFamily="34" charset="-122"/>
                <a:cs typeface="Arial Unicode MS" pitchFamily="34" charset="-122"/>
                <a:sym typeface="Arial Unicode MS" pitchFamily="34" charset="-122"/>
              </a:rPr>
              <a:t>4.2 </a:t>
            </a:r>
            <a:r>
              <a:rPr lang="en-US" altLang="zh-CN" b="1">
                <a:solidFill>
                  <a:schemeClr val="bg1"/>
                </a:solidFill>
                <a:ea typeface="微软雅黑" panose="020B0503020204020204" pitchFamily="34" charset="-122"/>
                <a:sym typeface="Arial Unicode MS" pitchFamily="34" charset="-122"/>
              </a:rPr>
              <a:t> </a:t>
            </a:r>
            <a:r>
              <a:rPr lang="zh-CN" altLang="en-US" b="1">
                <a:solidFill>
                  <a:schemeClr val="bg1"/>
                </a:solidFill>
                <a:ea typeface="微软雅黑" panose="020B0503020204020204" pitchFamily="34" charset="-122"/>
                <a:sym typeface="Arial Unicode MS" pitchFamily="34" charset="-122"/>
              </a:rPr>
              <a:t>如何成为顶尖</a:t>
            </a:r>
            <a:r>
              <a:rPr lang="en-US" altLang="zh-CN" b="1">
                <a:solidFill>
                  <a:schemeClr val="bg1"/>
                </a:solidFill>
                <a:ea typeface="微软雅黑" panose="020B0503020204020204" pitchFamily="34" charset="-122"/>
                <a:sym typeface="Arial Unicode MS" pitchFamily="34" charset="-122"/>
              </a:rPr>
              <a:t>HR</a:t>
            </a:r>
            <a:r>
              <a:rPr lang="zh-CN" altLang="en-US" b="1">
                <a:solidFill>
                  <a:schemeClr val="bg1"/>
                </a:solidFill>
                <a:ea typeface="微软雅黑" panose="020B0503020204020204" pitchFamily="34" charset="-122"/>
                <a:sym typeface="Arial Unicode MS" pitchFamily="34" charset="-122"/>
              </a:rPr>
              <a:t>高手？</a:t>
            </a:r>
            <a:endParaRPr lang="zh-CN" altLang="en-US" sz="1400" b="1">
              <a:solidFill>
                <a:schemeClr val="bg1"/>
              </a:solidFill>
              <a:ea typeface="微软雅黑" panose="020B0503020204020204" pitchFamily="34" charset="-122"/>
              <a:sym typeface="Arial Unicode MS" pitchFamily="34" charset="-122"/>
            </a:endParaRPr>
          </a:p>
        </p:txBody>
      </p:sp>
      <p:sp>
        <p:nvSpPr>
          <p:cNvPr id="64517" name="矩形 1"/>
          <p:cNvSpPr>
            <a:spLocks noChangeArrowheads="1"/>
          </p:cNvSpPr>
          <p:nvPr/>
        </p:nvSpPr>
        <p:spPr bwMode="auto">
          <a:xfrm>
            <a:off x="1633538" y="1951038"/>
            <a:ext cx="10152062" cy="3997325"/>
          </a:xfrm>
          <a:prstGeom prst="rect">
            <a:avLst/>
          </a:prstGeom>
          <a:solidFill>
            <a:srgbClr val="DBDBDB"/>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64518" name="矩形 28"/>
          <p:cNvSpPr>
            <a:spLocks noChangeArrowheads="1"/>
          </p:cNvSpPr>
          <p:nvPr/>
        </p:nvSpPr>
        <p:spPr bwMode="auto">
          <a:xfrm>
            <a:off x="8061325" y="692150"/>
            <a:ext cx="36068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b="1">
                <a:solidFill>
                  <a:srgbClr val="E36C09"/>
                </a:solidFill>
                <a:latin typeface="微软雅黑" panose="020B0503020204020204" pitchFamily="34" charset="-122"/>
                <a:ea typeface="微软雅黑" panose="020B0503020204020204" pitchFamily="34" charset="-122"/>
                <a:sym typeface="微软雅黑" panose="020B0503020204020204" pitchFamily="34" charset="-122"/>
              </a:rPr>
              <a:t>③ 系统思考，构建自己的</a:t>
            </a:r>
            <a:r>
              <a:rPr lang="en-US" b="1">
                <a:solidFill>
                  <a:srgbClr val="E36C09"/>
                </a:solidFill>
                <a:latin typeface="微软雅黑" panose="020B0503020204020204" pitchFamily="34" charset="-122"/>
                <a:ea typeface="微软雅黑" panose="020B0503020204020204" pitchFamily="34" charset="-122"/>
                <a:sym typeface="微软雅黑" panose="020B0503020204020204" pitchFamily="34" charset="-122"/>
              </a:rPr>
              <a:t>HR</a:t>
            </a:r>
            <a:r>
              <a:rPr lang="zh-CN" altLang="en-US" b="1">
                <a:solidFill>
                  <a:srgbClr val="E36C09"/>
                </a:solidFill>
                <a:latin typeface="微软雅黑" panose="020B0503020204020204" pitchFamily="34" charset="-122"/>
                <a:ea typeface="微软雅黑" panose="020B0503020204020204" pitchFamily="34" charset="-122"/>
                <a:sym typeface="微软雅黑" panose="020B0503020204020204" pitchFamily="34" charset="-122"/>
              </a:rPr>
              <a:t>体系</a:t>
            </a:r>
            <a:endParaRPr lang="zh-CN" altLang="en-US"/>
          </a:p>
        </p:txBody>
      </p:sp>
      <p:sp>
        <p:nvSpPr>
          <p:cNvPr id="64519" name="直接连接符 29"/>
          <p:cNvSpPr>
            <a:spLocks noChangeShapeType="1"/>
          </p:cNvSpPr>
          <p:nvPr/>
        </p:nvSpPr>
        <p:spPr bwMode="auto">
          <a:xfrm>
            <a:off x="8316913" y="692150"/>
            <a:ext cx="3095625" cy="1588"/>
          </a:xfrm>
          <a:prstGeom prst="line">
            <a:avLst/>
          </a:prstGeom>
          <a:noFill/>
          <a:ln w="9525">
            <a:solidFill>
              <a:srgbClr val="E46C0A"/>
            </a:solidFill>
            <a:bevel/>
          </a:ln>
          <a:extLst>
            <a:ext uri="{909E8E84-426E-40DD-AFC4-6F175D3DCCD1}">
              <a14:hiddenFill xmlns:a14="http://schemas.microsoft.com/office/drawing/2010/main">
                <a:noFill/>
              </a14:hiddenFill>
            </a:ext>
          </a:extLst>
        </p:spPr>
        <p:txBody>
          <a:bodyPr/>
          <a:lstStyle/>
          <a:p>
            <a:endParaRPr lang="zh-CN" altLang="en-US"/>
          </a:p>
        </p:txBody>
      </p:sp>
      <p:sp>
        <p:nvSpPr>
          <p:cNvPr id="64520" name="直接连接符 30"/>
          <p:cNvSpPr>
            <a:spLocks noChangeShapeType="1"/>
          </p:cNvSpPr>
          <p:nvPr/>
        </p:nvSpPr>
        <p:spPr bwMode="auto">
          <a:xfrm>
            <a:off x="8316913" y="1052513"/>
            <a:ext cx="3095625" cy="1587"/>
          </a:xfrm>
          <a:prstGeom prst="line">
            <a:avLst/>
          </a:prstGeom>
          <a:noFill/>
          <a:ln w="9525">
            <a:solidFill>
              <a:srgbClr val="E46C0A"/>
            </a:solidFill>
            <a:bevel/>
          </a:ln>
          <a:extLst>
            <a:ext uri="{909E8E84-426E-40DD-AFC4-6F175D3DCCD1}">
              <a14:hiddenFill xmlns:a14="http://schemas.microsoft.com/office/drawing/2010/main">
                <a:noFill/>
              </a14:hiddenFill>
            </a:ext>
          </a:extLst>
        </p:spPr>
        <p:txBody>
          <a:bodyPr/>
          <a:lstStyle/>
          <a:p>
            <a:endParaRPr lang="zh-CN" altLang="en-US"/>
          </a:p>
        </p:txBody>
      </p:sp>
      <p:sp>
        <p:nvSpPr>
          <p:cNvPr id="64521" name="TextBox 2"/>
          <p:cNvSpPr>
            <a:spLocks noChangeArrowheads="1"/>
          </p:cNvSpPr>
          <p:nvPr/>
        </p:nvSpPr>
        <p:spPr bwMode="auto">
          <a:xfrm>
            <a:off x="7394575" y="3489325"/>
            <a:ext cx="4198938" cy="2316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57200">
              <a:lnSpc>
                <a:spcPct val="129000"/>
              </a:lnSpc>
              <a:spcAft>
                <a:spcPts val="600"/>
              </a:spcAft>
            </a:pP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说白了就是开始自己的知识管理，写自己的兵法，我们都知道孙子有</a:t>
            </a:r>
            <a:r>
              <a:rPr 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孙子兵法</a:t>
            </a:r>
            <a:r>
              <a:rPr 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，其实，很多高人都有自己的兵法，比如诸葛亮的</a:t>
            </a:r>
            <a:r>
              <a:rPr 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兵法</a:t>
            </a:r>
            <a:r>
              <a:rPr 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24</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篇</a:t>
            </a:r>
            <a:r>
              <a:rPr 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（后传给姜维）、曹操的</a:t>
            </a:r>
            <a:r>
              <a:rPr 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孟德新书</a:t>
            </a:r>
            <a:r>
              <a:rPr 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（竟然烧掉了）。所以，</a:t>
            </a:r>
            <a:r>
              <a:rPr lang="zh-CN" altLang="en-US" sz="1600" b="1">
                <a:solidFill>
                  <a:srgbClr val="E46C0A"/>
                </a:solidFill>
                <a:latin typeface="微软雅黑" panose="020B0503020204020204" pitchFamily="34" charset="-122"/>
                <a:ea typeface="微软雅黑" panose="020B0503020204020204" pitchFamily="34" charset="-122"/>
                <a:sym typeface="微软雅黑" panose="020B0503020204020204" pitchFamily="34" charset="-122"/>
              </a:rPr>
              <a:t>我们可以像编教材、写兵法那样，去编写自己的专业知识体系。</a:t>
            </a:r>
            <a:endParaRPr lang="zh-CN" altLang="en-US"/>
          </a:p>
        </p:txBody>
      </p:sp>
      <p:sp>
        <p:nvSpPr>
          <p:cNvPr id="64522" name="TextBox 3"/>
          <p:cNvSpPr>
            <a:spLocks noChangeArrowheads="1"/>
          </p:cNvSpPr>
          <p:nvPr/>
        </p:nvSpPr>
        <p:spPr bwMode="auto">
          <a:xfrm>
            <a:off x="7394575" y="2276475"/>
            <a:ext cx="4198938" cy="1046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57200">
              <a:lnSpc>
                <a:spcPct val="129000"/>
              </a:lnSpc>
              <a:spcAft>
                <a:spcPts val="600"/>
              </a:spcAft>
            </a:pP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结合自己的专业知识学习和工作实践，深入思考，认真梳理和总结，写下来，形成自己的</a:t>
            </a:r>
            <a:r>
              <a:rPr 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HR</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知识和工作体系。</a:t>
            </a:r>
            <a:endPar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64523" name="图片 1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03400" y="2143125"/>
            <a:ext cx="5397500" cy="3600450"/>
          </a:xfrm>
          <a:prstGeom prst="rect">
            <a:avLst/>
          </a:prstGeom>
          <a:noFill/>
          <a:ln w="28575">
            <a:solidFill>
              <a:schemeClr val="bg1"/>
            </a:solidFill>
            <a:bevel/>
          </a:ln>
          <a:extLst>
            <a:ext uri="{909E8E84-426E-40DD-AFC4-6F175D3DCCD1}">
              <a14:hiddenFill xmlns:a14="http://schemas.microsoft.com/office/drawing/2010/main">
                <a:solidFill>
                  <a:srgbClr val="FFFFFF"/>
                </a:solidFill>
              </a14:hiddenFill>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64522"/>
                                        </p:tgtEl>
                                        <p:attrNameLst>
                                          <p:attrName>style.visibility</p:attrName>
                                        </p:attrNameLst>
                                      </p:cBhvr>
                                      <p:to>
                                        <p:strVal val="visible"/>
                                      </p:to>
                                    </p:set>
                                    <p:animScale>
                                      <p:cBhvr>
                                        <p:cTn id="7" dur="1000" decel="50000" fill="hold">
                                          <p:stCondLst>
                                            <p:cond delay="0"/>
                                          </p:stCondLst>
                                        </p:cTn>
                                        <p:tgtEl>
                                          <p:spTgt spid="645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64522"/>
                                        </p:tgtEl>
                                        <p:attrNameLst>
                                          <p:attrName>ppt_x</p:attrName>
                                          <p:attrName>ppt_y</p:attrName>
                                        </p:attrNameLst>
                                      </p:cBhvr>
                                      <p:rCtr x="0" y="0"/>
                                    </p:animMotion>
                                    <p:animEffect filter="fade">
                                      <p:cBhvr>
                                        <p:cTn id="9" dur="1000"/>
                                        <p:tgtEl>
                                          <p:spTgt spid="64522"/>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64521"/>
                                        </p:tgtEl>
                                        <p:attrNameLst>
                                          <p:attrName>style.visibility</p:attrName>
                                        </p:attrNameLst>
                                      </p:cBhvr>
                                      <p:to>
                                        <p:strVal val="visible"/>
                                      </p:to>
                                    </p:set>
                                    <p:animScale>
                                      <p:cBhvr>
                                        <p:cTn id="12" dur="1000" decel="50000" fill="hold">
                                          <p:stCondLst>
                                            <p:cond delay="0"/>
                                          </p:stCondLst>
                                        </p:cTn>
                                        <p:tgtEl>
                                          <p:spTgt spid="645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3" dur="1000" decel="50000" fill="hold">
                                          <p:stCondLst>
                                            <p:cond delay="0"/>
                                          </p:stCondLst>
                                        </p:cTn>
                                        <p:tgtEl>
                                          <p:spTgt spid="64521"/>
                                        </p:tgtEl>
                                        <p:attrNameLst>
                                          <p:attrName>ppt_x</p:attrName>
                                          <p:attrName>ppt_y</p:attrName>
                                        </p:attrNameLst>
                                      </p:cBhvr>
                                      <p:rCtr x="0" y="0"/>
                                    </p:animMotion>
                                    <p:animEffect filter="fade">
                                      <p:cBhvr>
                                        <p:cTn id="14" dur="1000"/>
                                        <p:tgtEl>
                                          <p:spTgt spid="645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21" grpId="0" bldLvl="0"/>
      <p:bldP spid="64522" grpId="0" bldLvl="0"/>
    </p:bldLst>
  </p:timing>
</p:sld>
</file>

<file path=ppt/slides/slide6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cstate="print"/>
          <a:srcRect/>
          <a:stretch>
            <a:fillRect/>
          </a:stretch>
        </a:blipFill>
        <a:effectLst/>
      </p:bgPr>
    </p:bg>
    <p:spTree>
      <p:nvGrpSpPr>
        <p:cNvPr id="1" name=""/>
        <p:cNvGrpSpPr/>
        <p:nvPr/>
      </p:nvGrpSpPr>
      <p:grpSpPr>
        <a:xfrm>
          <a:off x="0" y="0"/>
          <a:ext cx="0" cy="0"/>
          <a:chOff x="0" y="0"/>
          <a:chExt cx="0" cy="0"/>
        </a:xfrm>
      </p:grpSpPr>
      <p:sp>
        <p:nvSpPr>
          <p:cNvPr id="65538" name="TextBox 3"/>
          <p:cNvSpPr>
            <a:spLocks noChangeArrowheads="1"/>
          </p:cNvSpPr>
          <p:nvPr/>
        </p:nvSpPr>
        <p:spPr bwMode="auto">
          <a:xfrm>
            <a:off x="2281238" y="692150"/>
            <a:ext cx="21605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人力资源从业概述</a:t>
            </a:r>
            <a:endParaRPr lang="zh-CN" altLang="en-US"/>
          </a:p>
        </p:txBody>
      </p:sp>
      <p:sp>
        <p:nvSpPr>
          <p:cNvPr id="65539" name="矩形 24"/>
          <p:cNvSpPr>
            <a:spLocks noChangeArrowheads="1"/>
          </p:cNvSpPr>
          <p:nvPr/>
        </p:nvSpPr>
        <p:spPr bwMode="auto">
          <a:xfrm>
            <a:off x="1057275" y="565150"/>
            <a:ext cx="1079500"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50000"/>
              </a:lnSpc>
            </a:pPr>
            <a:r>
              <a:rPr lang="zh-CN" altLang="en-US" b="1">
                <a:solidFill>
                  <a:schemeClr val="bg1"/>
                </a:solidFill>
                <a:ea typeface="微软雅黑" panose="020B0503020204020204" pitchFamily="34" charset="-122"/>
                <a:sym typeface="Arial Unicode MS" pitchFamily="34" charset="-122"/>
              </a:rPr>
              <a:t>第四章</a:t>
            </a:r>
            <a:endParaRPr lang="zh-CN" altLang="en-US" b="1">
              <a:solidFill>
                <a:schemeClr val="bg1"/>
              </a:solidFill>
              <a:ea typeface="微软雅黑" panose="020B0503020204020204" pitchFamily="34" charset="-122"/>
              <a:sym typeface="Arial Unicode MS" pitchFamily="34" charset="-122"/>
            </a:endParaRPr>
          </a:p>
          <a:p>
            <a:pPr algn="ctr"/>
            <a:r>
              <a:rPr lang="zh-CN" altLang="en-US" sz="1400" b="1">
                <a:solidFill>
                  <a:schemeClr val="bg1"/>
                </a:solidFill>
                <a:ea typeface="微软雅黑" panose="020B0503020204020204" pitchFamily="34" charset="-122"/>
                <a:sym typeface="Arial Unicode MS" pitchFamily="34" charset="-122"/>
              </a:rPr>
              <a:t>正文</a:t>
            </a:r>
            <a:endParaRPr lang="zh-CN" altLang="en-US" sz="1400" b="1">
              <a:solidFill>
                <a:schemeClr val="bg1"/>
              </a:solidFill>
              <a:ea typeface="微软雅黑" panose="020B0503020204020204" pitchFamily="34" charset="-122"/>
              <a:sym typeface="Arial Unicode MS" pitchFamily="34" charset="-122"/>
            </a:endParaRPr>
          </a:p>
        </p:txBody>
      </p:sp>
      <p:sp>
        <p:nvSpPr>
          <p:cNvPr id="65540" name="矩形 6"/>
          <p:cNvSpPr>
            <a:spLocks noChangeArrowheads="1"/>
          </p:cNvSpPr>
          <p:nvPr/>
        </p:nvSpPr>
        <p:spPr bwMode="auto">
          <a:xfrm>
            <a:off x="4441825" y="692150"/>
            <a:ext cx="3095625" cy="369888"/>
          </a:xfrm>
          <a:prstGeom prst="rect">
            <a:avLst/>
          </a:prstGeom>
          <a:solidFill>
            <a:srgbClr val="00B0F0"/>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marL="1905" indent="-1905"/>
            <a:r>
              <a:rPr lang="en-US" altLang="zh-CN" b="1">
                <a:solidFill>
                  <a:schemeClr val="bg1"/>
                </a:solidFill>
                <a:latin typeface="Arial Unicode MS" pitchFamily="34" charset="-122"/>
                <a:ea typeface="Arial Unicode MS" pitchFamily="34" charset="-122"/>
                <a:cs typeface="Arial Unicode MS" pitchFamily="34" charset="-122"/>
                <a:sym typeface="Arial Unicode MS" pitchFamily="34" charset="-122"/>
              </a:rPr>
              <a:t>4.2 </a:t>
            </a:r>
            <a:r>
              <a:rPr lang="en-US" altLang="zh-CN" b="1">
                <a:solidFill>
                  <a:schemeClr val="bg1"/>
                </a:solidFill>
                <a:ea typeface="微软雅黑" panose="020B0503020204020204" pitchFamily="34" charset="-122"/>
                <a:sym typeface="Arial Unicode MS" pitchFamily="34" charset="-122"/>
              </a:rPr>
              <a:t> </a:t>
            </a:r>
            <a:r>
              <a:rPr lang="zh-CN" altLang="en-US" b="1">
                <a:solidFill>
                  <a:schemeClr val="bg1"/>
                </a:solidFill>
                <a:ea typeface="微软雅黑" panose="020B0503020204020204" pitchFamily="34" charset="-122"/>
                <a:sym typeface="Arial Unicode MS" pitchFamily="34" charset="-122"/>
              </a:rPr>
              <a:t>如何成为顶尖</a:t>
            </a:r>
            <a:r>
              <a:rPr lang="en-US" altLang="zh-CN" b="1">
                <a:solidFill>
                  <a:schemeClr val="bg1"/>
                </a:solidFill>
                <a:ea typeface="微软雅黑" panose="020B0503020204020204" pitchFamily="34" charset="-122"/>
                <a:sym typeface="Arial Unicode MS" pitchFamily="34" charset="-122"/>
              </a:rPr>
              <a:t>HR</a:t>
            </a:r>
            <a:r>
              <a:rPr lang="zh-CN" altLang="en-US" b="1">
                <a:solidFill>
                  <a:schemeClr val="bg1"/>
                </a:solidFill>
                <a:ea typeface="微软雅黑" panose="020B0503020204020204" pitchFamily="34" charset="-122"/>
                <a:sym typeface="Arial Unicode MS" pitchFamily="34" charset="-122"/>
              </a:rPr>
              <a:t>高手？</a:t>
            </a:r>
            <a:endParaRPr lang="zh-CN" altLang="en-US" sz="1400" b="1">
              <a:solidFill>
                <a:schemeClr val="bg1"/>
              </a:solidFill>
              <a:ea typeface="微软雅黑" panose="020B0503020204020204" pitchFamily="34" charset="-122"/>
              <a:sym typeface="Arial Unicode MS" pitchFamily="34" charset="-122"/>
            </a:endParaRPr>
          </a:p>
        </p:txBody>
      </p:sp>
      <p:sp>
        <p:nvSpPr>
          <p:cNvPr id="65541" name="矩形 1"/>
          <p:cNvSpPr>
            <a:spLocks noChangeArrowheads="1"/>
          </p:cNvSpPr>
          <p:nvPr/>
        </p:nvSpPr>
        <p:spPr bwMode="auto">
          <a:xfrm>
            <a:off x="1633538" y="1951038"/>
            <a:ext cx="10152062" cy="3997325"/>
          </a:xfrm>
          <a:prstGeom prst="rect">
            <a:avLst/>
          </a:prstGeom>
          <a:solidFill>
            <a:srgbClr val="DBDBDB"/>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65542" name="矩形 28"/>
          <p:cNvSpPr>
            <a:spLocks noChangeArrowheads="1"/>
          </p:cNvSpPr>
          <p:nvPr/>
        </p:nvSpPr>
        <p:spPr bwMode="auto">
          <a:xfrm>
            <a:off x="8467725" y="692150"/>
            <a:ext cx="2794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b="1">
                <a:solidFill>
                  <a:srgbClr val="E36C09"/>
                </a:solidFill>
                <a:latin typeface="微软雅黑" panose="020B0503020204020204" pitchFamily="34" charset="-122"/>
                <a:ea typeface="微软雅黑" panose="020B0503020204020204" pitchFamily="34" charset="-122"/>
                <a:sym typeface="微软雅黑" panose="020B0503020204020204" pitchFamily="34" charset="-122"/>
              </a:rPr>
              <a:t>④ 分享观点，与高手过招</a:t>
            </a:r>
            <a:endParaRPr lang="zh-CN" altLang="en-US" b="1">
              <a:solidFill>
                <a:srgbClr val="E36C0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5543" name="直接连接符 29"/>
          <p:cNvSpPr>
            <a:spLocks noChangeShapeType="1"/>
          </p:cNvSpPr>
          <p:nvPr/>
        </p:nvSpPr>
        <p:spPr bwMode="auto">
          <a:xfrm>
            <a:off x="8316913" y="692150"/>
            <a:ext cx="3095625" cy="1588"/>
          </a:xfrm>
          <a:prstGeom prst="line">
            <a:avLst/>
          </a:prstGeom>
          <a:noFill/>
          <a:ln w="9525">
            <a:solidFill>
              <a:srgbClr val="E46C0A"/>
            </a:solidFill>
            <a:bevel/>
          </a:ln>
          <a:extLst>
            <a:ext uri="{909E8E84-426E-40DD-AFC4-6F175D3DCCD1}">
              <a14:hiddenFill xmlns:a14="http://schemas.microsoft.com/office/drawing/2010/main">
                <a:noFill/>
              </a14:hiddenFill>
            </a:ext>
          </a:extLst>
        </p:spPr>
        <p:txBody>
          <a:bodyPr/>
          <a:lstStyle/>
          <a:p>
            <a:endParaRPr lang="zh-CN" altLang="en-US"/>
          </a:p>
        </p:txBody>
      </p:sp>
      <p:sp>
        <p:nvSpPr>
          <p:cNvPr id="65544" name="直接连接符 30"/>
          <p:cNvSpPr>
            <a:spLocks noChangeShapeType="1"/>
          </p:cNvSpPr>
          <p:nvPr/>
        </p:nvSpPr>
        <p:spPr bwMode="auto">
          <a:xfrm>
            <a:off x="8316913" y="1052513"/>
            <a:ext cx="3095625" cy="1587"/>
          </a:xfrm>
          <a:prstGeom prst="line">
            <a:avLst/>
          </a:prstGeom>
          <a:noFill/>
          <a:ln w="9525">
            <a:solidFill>
              <a:srgbClr val="E46C0A"/>
            </a:solidFill>
            <a:bevel/>
          </a:ln>
          <a:extLst>
            <a:ext uri="{909E8E84-426E-40DD-AFC4-6F175D3DCCD1}">
              <a14:hiddenFill xmlns:a14="http://schemas.microsoft.com/office/drawing/2010/main">
                <a:noFill/>
              </a14:hiddenFill>
            </a:ext>
          </a:extLst>
        </p:spPr>
        <p:txBody>
          <a:bodyPr/>
          <a:lstStyle/>
          <a:p>
            <a:endParaRPr lang="zh-CN" altLang="en-US"/>
          </a:p>
        </p:txBody>
      </p:sp>
      <p:sp>
        <p:nvSpPr>
          <p:cNvPr id="65545" name="TextBox 2"/>
          <p:cNvSpPr>
            <a:spLocks noChangeArrowheads="1"/>
          </p:cNvSpPr>
          <p:nvPr/>
        </p:nvSpPr>
        <p:spPr bwMode="auto">
          <a:xfrm>
            <a:off x="7394575" y="3879850"/>
            <a:ext cx="4198938" cy="199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57200">
              <a:lnSpc>
                <a:spcPct val="129000"/>
              </a:lnSpc>
              <a:spcAft>
                <a:spcPts val="600"/>
              </a:spcAft>
            </a:pP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比如，可以通过博客、微博、论坛（如高手云集的天涯）、</a:t>
            </a:r>
            <a:r>
              <a:rPr 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SNS</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社区等写文章（注重原创）、跟评论的方式大胆抛出自己的观点、看法、心得、感悟等，和圈内高手交流学习、共同成长。同时，这也起到了个人品牌营销和人脉建设的作用。</a:t>
            </a:r>
            <a:endParaRPr lang="zh-CN" altLang="en-US" sz="1600" b="1">
              <a:solidFill>
                <a:srgbClr val="E46C0A"/>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5546" name="TextBox 3"/>
          <p:cNvSpPr>
            <a:spLocks noChangeArrowheads="1"/>
          </p:cNvSpPr>
          <p:nvPr/>
        </p:nvSpPr>
        <p:spPr bwMode="auto">
          <a:xfrm>
            <a:off x="7394575" y="2276475"/>
            <a:ext cx="4198938" cy="136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57200">
              <a:lnSpc>
                <a:spcPct val="129000"/>
              </a:lnSpc>
              <a:spcAft>
                <a:spcPts val="600"/>
              </a:spcAft>
            </a:pP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通过以上努力，这个时候，我们已经有了自己的核心知识体系和观点集成，那么，就该和业内高手们多过过招，</a:t>
            </a:r>
            <a:r>
              <a:rPr lang="zh-CN" altLang="en-US" sz="1600" b="1">
                <a:solidFill>
                  <a:srgbClr val="E46C0A"/>
                </a:solidFill>
                <a:latin typeface="微软雅黑" panose="020B0503020204020204" pitchFamily="34" charset="-122"/>
                <a:ea typeface="微软雅黑" panose="020B0503020204020204" pitchFamily="34" charset="-122"/>
                <a:sym typeface="微软雅黑" panose="020B0503020204020204" pitchFamily="34" charset="-122"/>
              </a:rPr>
              <a:t>了解一下自己的份量，也互通有无，相互学习。</a:t>
            </a:r>
            <a:endParaRPr lang="zh-CN" altLang="en-US"/>
          </a:p>
        </p:txBody>
      </p:sp>
      <p:pic>
        <p:nvPicPr>
          <p:cNvPr id="65547" name="图片 11"/>
          <p:cNvPicPr>
            <a:picLocks noChangeAspect="1" noChangeArrowheads="1"/>
          </p:cNvPicPr>
          <p:nvPr/>
        </p:nvPicPr>
        <p:blipFill>
          <a:blip r:embed="rId2" cstate="print">
            <a:extLst>
              <a:ext uri="{28A0092B-C50C-407E-A947-70E740481C1C}">
                <a14:useLocalDpi xmlns:a14="http://schemas.microsoft.com/office/drawing/2010/main" val="0"/>
              </a:ext>
            </a:extLst>
          </a:blip>
          <a:srcRect t="5240" b="5240"/>
          <a:stretch>
            <a:fillRect/>
          </a:stretch>
        </p:blipFill>
        <p:spPr bwMode="auto">
          <a:xfrm>
            <a:off x="1803400" y="2143125"/>
            <a:ext cx="2681288" cy="3600450"/>
          </a:xfrm>
          <a:prstGeom prst="rect">
            <a:avLst/>
          </a:prstGeom>
          <a:noFill/>
          <a:ln w="28575">
            <a:solidFill>
              <a:schemeClr val="bg1"/>
            </a:solidFill>
            <a:bevel/>
          </a:ln>
          <a:extLst>
            <a:ext uri="{909E8E84-426E-40DD-AFC4-6F175D3DCCD1}">
              <a14:hiddenFill xmlns:a14="http://schemas.microsoft.com/office/drawing/2010/main">
                <a:solidFill>
                  <a:srgbClr val="FFFFFF"/>
                </a:solidFill>
              </a14:hiddenFill>
            </a:ext>
          </a:extLst>
        </p:spPr>
      </p:pic>
      <p:pic>
        <p:nvPicPr>
          <p:cNvPr id="65548" name="图片 1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18025" y="2143125"/>
            <a:ext cx="2697163" cy="3600450"/>
          </a:xfrm>
          <a:prstGeom prst="rect">
            <a:avLst/>
          </a:prstGeom>
          <a:noFill/>
          <a:ln w="28575">
            <a:solidFill>
              <a:schemeClr val="bg1"/>
            </a:solidFill>
            <a:bevel/>
          </a:ln>
          <a:extLst>
            <a:ext uri="{909E8E84-426E-40DD-AFC4-6F175D3DCCD1}">
              <a14:hiddenFill xmlns:a14="http://schemas.microsoft.com/office/drawing/2010/main">
                <a:solidFill>
                  <a:srgbClr val="FFFFFF"/>
                </a:solidFill>
              </a14:hiddenFill>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65546"/>
                                        </p:tgtEl>
                                        <p:attrNameLst>
                                          <p:attrName>style.visibility</p:attrName>
                                        </p:attrNameLst>
                                      </p:cBhvr>
                                      <p:to>
                                        <p:strVal val="visible"/>
                                      </p:to>
                                    </p:set>
                                    <p:animScale>
                                      <p:cBhvr>
                                        <p:cTn id="7" dur="1000" decel="50000" fill="hold">
                                          <p:stCondLst>
                                            <p:cond delay="0"/>
                                          </p:stCondLst>
                                        </p:cTn>
                                        <p:tgtEl>
                                          <p:spTgt spid="6554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65546"/>
                                        </p:tgtEl>
                                        <p:attrNameLst>
                                          <p:attrName>ppt_x</p:attrName>
                                          <p:attrName>ppt_y</p:attrName>
                                        </p:attrNameLst>
                                      </p:cBhvr>
                                      <p:rCtr x="0" y="0"/>
                                    </p:animMotion>
                                    <p:animEffect filter="fade">
                                      <p:cBhvr>
                                        <p:cTn id="9" dur="1000"/>
                                        <p:tgtEl>
                                          <p:spTgt spid="65546"/>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65545"/>
                                        </p:tgtEl>
                                        <p:attrNameLst>
                                          <p:attrName>style.visibility</p:attrName>
                                        </p:attrNameLst>
                                      </p:cBhvr>
                                      <p:to>
                                        <p:strVal val="visible"/>
                                      </p:to>
                                    </p:set>
                                    <p:animScale>
                                      <p:cBhvr>
                                        <p:cTn id="12" dur="1000" decel="50000" fill="hold">
                                          <p:stCondLst>
                                            <p:cond delay="0"/>
                                          </p:stCondLst>
                                        </p:cTn>
                                        <p:tgtEl>
                                          <p:spTgt spid="6554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3" dur="1000" decel="50000" fill="hold">
                                          <p:stCondLst>
                                            <p:cond delay="0"/>
                                          </p:stCondLst>
                                        </p:cTn>
                                        <p:tgtEl>
                                          <p:spTgt spid="65545"/>
                                        </p:tgtEl>
                                        <p:attrNameLst>
                                          <p:attrName>ppt_x</p:attrName>
                                          <p:attrName>ppt_y</p:attrName>
                                        </p:attrNameLst>
                                      </p:cBhvr>
                                      <p:rCtr x="0" y="0"/>
                                    </p:animMotion>
                                    <p:animEffect filter="fade">
                                      <p:cBhvr>
                                        <p:cTn id="14" dur="1000"/>
                                        <p:tgtEl>
                                          <p:spTgt spid="655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45" grpId="0" bldLvl="0"/>
      <p:bldP spid="65546" grpId="0" bldLvl="0"/>
    </p:bldLst>
  </p:timing>
</p:sld>
</file>

<file path=ppt/slides/slide6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cstate="print"/>
          <a:srcRect/>
          <a:stretch>
            <a:fillRect/>
          </a:stretch>
        </a:blipFill>
        <a:effectLst/>
      </p:bgPr>
    </p:bg>
    <p:spTree>
      <p:nvGrpSpPr>
        <p:cNvPr id="1" name=""/>
        <p:cNvGrpSpPr/>
        <p:nvPr/>
      </p:nvGrpSpPr>
      <p:grpSpPr>
        <a:xfrm>
          <a:off x="0" y="0"/>
          <a:ext cx="0" cy="0"/>
          <a:chOff x="0" y="0"/>
          <a:chExt cx="0" cy="0"/>
        </a:xfrm>
      </p:grpSpPr>
      <p:sp>
        <p:nvSpPr>
          <p:cNvPr id="66562" name="TextBox 3"/>
          <p:cNvSpPr>
            <a:spLocks noChangeArrowheads="1"/>
          </p:cNvSpPr>
          <p:nvPr/>
        </p:nvSpPr>
        <p:spPr bwMode="auto">
          <a:xfrm>
            <a:off x="2281238" y="692150"/>
            <a:ext cx="21605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人力资源从业概述</a:t>
            </a:r>
            <a:endParaRPr lang="zh-CN" altLang="en-US"/>
          </a:p>
        </p:txBody>
      </p:sp>
      <p:sp>
        <p:nvSpPr>
          <p:cNvPr id="66563" name="矩形 24"/>
          <p:cNvSpPr>
            <a:spLocks noChangeArrowheads="1"/>
          </p:cNvSpPr>
          <p:nvPr/>
        </p:nvSpPr>
        <p:spPr bwMode="auto">
          <a:xfrm>
            <a:off x="1057275" y="565150"/>
            <a:ext cx="1079500"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50000"/>
              </a:lnSpc>
            </a:pPr>
            <a:r>
              <a:rPr lang="zh-CN" altLang="en-US" b="1">
                <a:solidFill>
                  <a:schemeClr val="bg1"/>
                </a:solidFill>
                <a:ea typeface="微软雅黑" panose="020B0503020204020204" pitchFamily="34" charset="-122"/>
                <a:sym typeface="Arial Unicode MS" pitchFamily="34" charset="-122"/>
              </a:rPr>
              <a:t>第四章</a:t>
            </a:r>
            <a:endParaRPr lang="zh-CN" altLang="en-US" b="1">
              <a:solidFill>
                <a:schemeClr val="bg1"/>
              </a:solidFill>
              <a:ea typeface="微软雅黑" panose="020B0503020204020204" pitchFamily="34" charset="-122"/>
              <a:sym typeface="Arial Unicode MS" pitchFamily="34" charset="-122"/>
            </a:endParaRPr>
          </a:p>
          <a:p>
            <a:pPr algn="ctr"/>
            <a:r>
              <a:rPr lang="zh-CN" altLang="en-US" sz="1400" b="1">
                <a:solidFill>
                  <a:schemeClr val="bg1"/>
                </a:solidFill>
                <a:ea typeface="微软雅黑" panose="020B0503020204020204" pitchFamily="34" charset="-122"/>
                <a:sym typeface="Arial Unicode MS" pitchFamily="34" charset="-122"/>
              </a:rPr>
              <a:t>正文</a:t>
            </a:r>
            <a:endParaRPr lang="zh-CN" altLang="en-US" sz="1400" b="1">
              <a:solidFill>
                <a:schemeClr val="bg1"/>
              </a:solidFill>
              <a:ea typeface="微软雅黑" panose="020B0503020204020204" pitchFamily="34" charset="-122"/>
              <a:sym typeface="Arial Unicode MS" pitchFamily="34" charset="-122"/>
            </a:endParaRPr>
          </a:p>
        </p:txBody>
      </p:sp>
      <p:sp>
        <p:nvSpPr>
          <p:cNvPr id="66564" name="矩形 6"/>
          <p:cNvSpPr>
            <a:spLocks noChangeArrowheads="1"/>
          </p:cNvSpPr>
          <p:nvPr/>
        </p:nvSpPr>
        <p:spPr bwMode="auto">
          <a:xfrm>
            <a:off x="4441825" y="692150"/>
            <a:ext cx="3095625" cy="369888"/>
          </a:xfrm>
          <a:prstGeom prst="rect">
            <a:avLst/>
          </a:prstGeom>
          <a:solidFill>
            <a:srgbClr val="00B0F0"/>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marL="1905" indent="-1905"/>
            <a:r>
              <a:rPr lang="en-US" altLang="zh-CN" b="1">
                <a:solidFill>
                  <a:schemeClr val="bg1"/>
                </a:solidFill>
                <a:latin typeface="Arial Unicode MS" pitchFamily="34" charset="-122"/>
                <a:ea typeface="Arial Unicode MS" pitchFamily="34" charset="-122"/>
                <a:cs typeface="Arial Unicode MS" pitchFamily="34" charset="-122"/>
                <a:sym typeface="Arial Unicode MS" pitchFamily="34" charset="-122"/>
              </a:rPr>
              <a:t>4.2 </a:t>
            </a:r>
            <a:r>
              <a:rPr lang="en-US" altLang="zh-CN" b="1">
                <a:solidFill>
                  <a:schemeClr val="bg1"/>
                </a:solidFill>
                <a:ea typeface="微软雅黑" panose="020B0503020204020204" pitchFamily="34" charset="-122"/>
                <a:sym typeface="Arial Unicode MS" pitchFamily="34" charset="-122"/>
              </a:rPr>
              <a:t> </a:t>
            </a:r>
            <a:r>
              <a:rPr lang="zh-CN" altLang="en-US" b="1">
                <a:solidFill>
                  <a:schemeClr val="bg1"/>
                </a:solidFill>
                <a:ea typeface="微软雅黑" panose="020B0503020204020204" pitchFamily="34" charset="-122"/>
                <a:sym typeface="Arial Unicode MS" pitchFamily="34" charset="-122"/>
              </a:rPr>
              <a:t>如何成为顶尖</a:t>
            </a:r>
            <a:r>
              <a:rPr lang="en-US" altLang="zh-CN" b="1">
                <a:solidFill>
                  <a:schemeClr val="bg1"/>
                </a:solidFill>
                <a:ea typeface="微软雅黑" panose="020B0503020204020204" pitchFamily="34" charset="-122"/>
                <a:sym typeface="Arial Unicode MS" pitchFamily="34" charset="-122"/>
              </a:rPr>
              <a:t>HR</a:t>
            </a:r>
            <a:r>
              <a:rPr lang="zh-CN" altLang="en-US" b="1">
                <a:solidFill>
                  <a:schemeClr val="bg1"/>
                </a:solidFill>
                <a:ea typeface="微软雅黑" panose="020B0503020204020204" pitchFamily="34" charset="-122"/>
                <a:sym typeface="Arial Unicode MS" pitchFamily="34" charset="-122"/>
              </a:rPr>
              <a:t>高手？</a:t>
            </a:r>
            <a:endParaRPr lang="zh-CN" altLang="en-US" sz="1400" b="1">
              <a:solidFill>
                <a:schemeClr val="bg1"/>
              </a:solidFill>
              <a:ea typeface="微软雅黑" panose="020B0503020204020204" pitchFamily="34" charset="-122"/>
              <a:sym typeface="Arial Unicode MS" pitchFamily="34" charset="-122"/>
            </a:endParaRPr>
          </a:p>
        </p:txBody>
      </p:sp>
      <p:sp>
        <p:nvSpPr>
          <p:cNvPr id="66565" name="矩形 1"/>
          <p:cNvSpPr>
            <a:spLocks noChangeArrowheads="1"/>
          </p:cNvSpPr>
          <p:nvPr/>
        </p:nvSpPr>
        <p:spPr bwMode="auto">
          <a:xfrm>
            <a:off x="1633538" y="1951038"/>
            <a:ext cx="10152062" cy="3997325"/>
          </a:xfrm>
          <a:prstGeom prst="rect">
            <a:avLst/>
          </a:prstGeom>
          <a:solidFill>
            <a:srgbClr val="DBDBDB"/>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66566" name="矩形 28"/>
          <p:cNvSpPr>
            <a:spLocks noChangeArrowheads="1"/>
          </p:cNvSpPr>
          <p:nvPr/>
        </p:nvSpPr>
        <p:spPr bwMode="auto">
          <a:xfrm>
            <a:off x="8353425" y="692150"/>
            <a:ext cx="30241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b="1">
                <a:solidFill>
                  <a:srgbClr val="E36C09"/>
                </a:solidFill>
                <a:latin typeface="微软雅黑" panose="020B0503020204020204" pitchFamily="34" charset="-122"/>
                <a:ea typeface="微软雅黑" panose="020B0503020204020204" pitchFamily="34" charset="-122"/>
                <a:sym typeface="微软雅黑" panose="020B0503020204020204" pitchFamily="34" charset="-122"/>
              </a:rPr>
              <a:t>⑤ 拜高手为师，向高手学习</a:t>
            </a:r>
            <a:endParaRPr lang="zh-CN" altLang="en-US" b="1">
              <a:solidFill>
                <a:srgbClr val="E36C0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6567" name="直接连接符 29"/>
          <p:cNvSpPr>
            <a:spLocks noChangeShapeType="1"/>
          </p:cNvSpPr>
          <p:nvPr/>
        </p:nvSpPr>
        <p:spPr bwMode="auto">
          <a:xfrm>
            <a:off x="8316913" y="692150"/>
            <a:ext cx="3095625" cy="1588"/>
          </a:xfrm>
          <a:prstGeom prst="line">
            <a:avLst/>
          </a:prstGeom>
          <a:noFill/>
          <a:ln w="9525">
            <a:solidFill>
              <a:srgbClr val="E46C0A"/>
            </a:solidFill>
            <a:bevel/>
          </a:ln>
          <a:extLst>
            <a:ext uri="{909E8E84-426E-40DD-AFC4-6F175D3DCCD1}">
              <a14:hiddenFill xmlns:a14="http://schemas.microsoft.com/office/drawing/2010/main">
                <a:noFill/>
              </a14:hiddenFill>
            </a:ext>
          </a:extLst>
        </p:spPr>
        <p:txBody>
          <a:bodyPr/>
          <a:lstStyle/>
          <a:p>
            <a:endParaRPr lang="zh-CN" altLang="en-US"/>
          </a:p>
        </p:txBody>
      </p:sp>
      <p:sp>
        <p:nvSpPr>
          <p:cNvPr id="66568" name="直接连接符 30"/>
          <p:cNvSpPr>
            <a:spLocks noChangeShapeType="1"/>
          </p:cNvSpPr>
          <p:nvPr/>
        </p:nvSpPr>
        <p:spPr bwMode="auto">
          <a:xfrm>
            <a:off x="8316913" y="1052513"/>
            <a:ext cx="3095625" cy="1587"/>
          </a:xfrm>
          <a:prstGeom prst="line">
            <a:avLst/>
          </a:prstGeom>
          <a:noFill/>
          <a:ln w="9525">
            <a:solidFill>
              <a:srgbClr val="E46C0A"/>
            </a:solidFill>
            <a:bevel/>
          </a:ln>
          <a:extLst>
            <a:ext uri="{909E8E84-426E-40DD-AFC4-6F175D3DCCD1}">
              <a14:hiddenFill xmlns:a14="http://schemas.microsoft.com/office/drawing/2010/main">
                <a:noFill/>
              </a14:hiddenFill>
            </a:ext>
          </a:extLst>
        </p:spPr>
        <p:txBody>
          <a:bodyPr/>
          <a:lstStyle/>
          <a:p>
            <a:endParaRPr lang="zh-CN" altLang="en-US"/>
          </a:p>
        </p:txBody>
      </p:sp>
      <p:sp>
        <p:nvSpPr>
          <p:cNvPr id="66569" name="TextBox 2"/>
          <p:cNvSpPr>
            <a:spLocks noChangeArrowheads="1"/>
          </p:cNvSpPr>
          <p:nvPr/>
        </p:nvSpPr>
        <p:spPr bwMode="auto">
          <a:xfrm>
            <a:off x="7394575" y="3500438"/>
            <a:ext cx="4198938" cy="2316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57200">
              <a:lnSpc>
                <a:spcPct val="129000"/>
              </a:lnSpc>
              <a:spcAft>
                <a:spcPts val="600"/>
              </a:spcAft>
            </a:pP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但是，高人可遇不可求，所以，</a:t>
            </a:r>
            <a:r>
              <a:rPr lang="zh-CN" altLang="en-US" sz="1600" b="1">
                <a:solidFill>
                  <a:srgbClr val="E46C0A"/>
                </a:solidFill>
                <a:latin typeface="微软雅黑" panose="020B0503020204020204" pitchFamily="34" charset="-122"/>
                <a:ea typeface="微软雅黑" panose="020B0503020204020204" pitchFamily="34" charset="-122"/>
                <a:sym typeface="微软雅黑" panose="020B0503020204020204" pitchFamily="34" charset="-122"/>
              </a:rPr>
              <a:t>如果身边有高人，一定不能放过他</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，多观摩高手的做法，模仿之；一旦有空，就多向高手请教、学习，请高手多批评、多指正。另外，可以在职场之外认识比你专业水平更高的人，有空没空多请教，所谓“听君一席话，胜读十年书”。</a:t>
            </a:r>
            <a:endParaRPr lang="zh-CN" altLang="en-US" sz="1600" b="1">
              <a:solidFill>
                <a:srgbClr val="E46C0A"/>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6570" name="TextBox 3"/>
          <p:cNvSpPr>
            <a:spLocks noChangeArrowheads="1"/>
          </p:cNvSpPr>
          <p:nvPr/>
        </p:nvSpPr>
        <p:spPr bwMode="auto">
          <a:xfrm>
            <a:off x="7394575" y="2276475"/>
            <a:ext cx="4198938" cy="1046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57200">
              <a:lnSpc>
                <a:spcPct val="129000"/>
              </a:lnSpc>
              <a:spcAft>
                <a:spcPts val="600"/>
              </a:spcAft>
            </a:pP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所谓“名师出高徒”，</a:t>
            </a:r>
            <a:r>
              <a:rPr 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射雕英雄传</a:t>
            </a:r>
            <a:r>
              <a:rPr 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中的郭靖为什么是江湖公认的“武林最高手”，你想想看他有多少的高手师傅？</a:t>
            </a:r>
            <a:endParaRPr lang="zh-CN" altLang="en-US" sz="1600" b="1">
              <a:solidFill>
                <a:srgbClr val="E46C0A"/>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66571" name="图片 1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38325" y="2143125"/>
            <a:ext cx="5403850" cy="3600450"/>
          </a:xfrm>
          <a:prstGeom prst="rect">
            <a:avLst/>
          </a:prstGeom>
          <a:noFill/>
          <a:ln w="28575">
            <a:solidFill>
              <a:schemeClr val="bg1"/>
            </a:solidFill>
            <a:bevel/>
          </a:ln>
          <a:extLst>
            <a:ext uri="{909E8E84-426E-40DD-AFC4-6F175D3DCCD1}">
              <a14:hiddenFill xmlns:a14="http://schemas.microsoft.com/office/drawing/2010/main">
                <a:solidFill>
                  <a:srgbClr val="FFFFFF"/>
                </a:solidFill>
              </a14:hiddenFill>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66570"/>
                                        </p:tgtEl>
                                        <p:attrNameLst>
                                          <p:attrName>style.visibility</p:attrName>
                                        </p:attrNameLst>
                                      </p:cBhvr>
                                      <p:to>
                                        <p:strVal val="visible"/>
                                      </p:to>
                                    </p:set>
                                    <p:animScale>
                                      <p:cBhvr>
                                        <p:cTn id="7" dur="1000" decel="50000" fill="hold">
                                          <p:stCondLst>
                                            <p:cond delay="0"/>
                                          </p:stCondLst>
                                        </p:cTn>
                                        <p:tgtEl>
                                          <p:spTgt spid="6657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66570"/>
                                        </p:tgtEl>
                                        <p:attrNameLst>
                                          <p:attrName>ppt_x</p:attrName>
                                          <p:attrName>ppt_y</p:attrName>
                                        </p:attrNameLst>
                                      </p:cBhvr>
                                      <p:rCtr x="0" y="0"/>
                                    </p:animMotion>
                                    <p:animEffect filter="fade">
                                      <p:cBhvr>
                                        <p:cTn id="9" dur="1000"/>
                                        <p:tgtEl>
                                          <p:spTgt spid="66570"/>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66569"/>
                                        </p:tgtEl>
                                        <p:attrNameLst>
                                          <p:attrName>style.visibility</p:attrName>
                                        </p:attrNameLst>
                                      </p:cBhvr>
                                      <p:to>
                                        <p:strVal val="visible"/>
                                      </p:to>
                                    </p:set>
                                    <p:animScale>
                                      <p:cBhvr>
                                        <p:cTn id="12" dur="1000" decel="50000" fill="hold">
                                          <p:stCondLst>
                                            <p:cond delay="0"/>
                                          </p:stCondLst>
                                        </p:cTn>
                                        <p:tgtEl>
                                          <p:spTgt spid="6656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3" dur="1000" decel="50000" fill="hold">
                                          <p:stCondLst>
                                            <p:cond delay="0"/>
                                          </p:stCondLst>
                                        </p:cTn>
                                        <p:tgtEl>
                                          <p:spTgt spid="66569"/>
                                        </p:tgtEl>
                                        <p:attrNameLst>
                                          <p:attrName>ppt_x</p:attrName>
                                          <p:attrName>ppt_y</p:attrName>
                                        </p:attrNameLst>
                                      </p:cBhvr>
                                      <p:rCtr x="0" y="0"/>
                                    </p:animMotion>
                                    <p:animEffect filter="fade">
                                      <p:cBhvr>
                                        <p:cTn id="14" dur="1000"/>
                                        <p:tgtEl>
                                          <p:spTgt spid="665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9" grpId="0" bldLvl="0"/>
      <p:bldP spid="66570" grpId="0" bldLvl="0"/>
    </p:bldLst>
  </p:timing>
</p:sld>
</file>

<file path=ppt/slides/slide64.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cstate="print"/>
          <a:srcRect/>
          <a:stretch>
            <a:fillRect/>
          </a:stretch>
        </a:blipFill>
        <a:effectLst/>
      </p:bgPr>
    </p:bg>
    <p:spTree>
      <p:nvGrpSpPr>
        <p:cNvPr id="1" name=""/>
        <p:cNvGrpSpPr/>
        <p:nvPr/>
      </p:nvGrpSpPr>
      <p:grpSpPr>
        <a:xfrm>
          <a:off x="0" y="0"/>
          <a:ext cx="0" cy="0"/>
          <a:chOff x="0" y="0"/>
          <a:chExt cx="0" cy="0"/>
        </a:xfrm>
      </p:grpSpPr>
      <p:sp>
        <p:nvSpPr>
          <p:cNvPr id="67586" name="TextBox 3"/>
          <p:cNvSpPr>
            <a:spLocks noChangeArrowheads="1"/>
          </p:cNvSpPr>
          <p:nvPr/>
        </p:nvSpPr>
        <p:spPr bwMode="auto">
          <a:xfrm>
            <a:off x="2281238" y="692150"/>
            <a:ext cx="21605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人力资源从业概述</a:t>
            </a:r>
            <a:endParaRPr lang="zh-CN" altLang="en-US"/>
          </a:p>
        </p:txBody>
      </p:sp>
      <p:sp>
        <p:nvSpPr>
          <p:cNvPr id="67587" name="矩形 24"/>
          <p:cNvSpPr>
            <a:spLocks noChangeArrowheads="1"/>
          </p:cNvSpPr>
          <p:nvPr/>
        </p:nvSpPr>
        <p:spPr bwMode="auto">
          <a:xfrm>
            <a:off x="1057275" y="565150"/>
            <a:ext cx="1079500"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50000"/>
              </a:lnSpc>
            </a:pPr>
            <a:r>
              <a:rPr lang="zh-CN" altLang="en-US" b="1">
                <a:solidFill>
                  <a:schemeClr val="bg1"/>
                </a:solidFill>
                <a:ea typeface="微软雅黑" panose="020B0503020204020204" pitchFamily="34" charset="-122"/>
                <a:sym typeface="Arial Unicode MS" pitchFamily="34" charset="-122"/>
              </a:rPr>
              <a:t>第四章</a:t>
            </a:r>
            <a:endParaRPr lang="zh-CN" altLang="en-US" b="1">
              <a:solidFill>
                <a:schemeClr val="bg1"/>
              </a:solidFill>
              <a:ea typeface="微软雅黑" panose="020B0503020204020204" pitchFamily="34" charset="-122"/>
              <a:sym typeface="Arial Unicode MS" pitchFamily="34" charset="-122"/>
            </a:endParaRPr>
          </a:p>
          <a:p>
            <a:pPr algn="ctr"/>
            <a:r>
              <a:rPr lang="zh-CN" altLang="en-US" sz="1400" b="1">
                <a:solidFill>
                  <a:schemeClr val="bg1"/>
                </a:solidFill>
                <a:ea typeface="微软雅黑" panose="020B0503020204020204" pitchFamily="34" charset="-122"/>
                <a:sym typeface="Arial Unicode MS" pitchFamily="34" charset="-122"/>
              </a:rPr>
              <a:t>正文</a:t>
            </a:r>
            <a:endParaRPr lang="zh-CN" altLang="en-US" sz="1400" b="1">
              <a:solidFill>
                <a:schemeClr val="bg1"/>
              </a:solidFill>
              <a:ea typeface="微软雅黑" panose="020B0503020204020204" pitchFamily="34" charset="-122"/>
              <a:sym typeface="Arial Unicode MS" pitchFamily="34" charset="-122"/>
            </a:endParaRPr>
          </a:p>
        </p:txBody>
      </p:sp>
      <p:sp>
        <p:nvSpPr>
          <p:cNvPr id="67588" name="矩形 6"/>
          <p:cNvSpPr>
            <a:spLocks noChangeArrowheads="1"/>
          </p:cNvSpPr>
          <p:nvPr/>
        </p:nvSpPr>
        <p:spPr bwMode="auto">
          <a:xfrm>
            <a:off x="4441825" y="692150"/>
            <a:ext cx="3095625" cy="369888"/>
          </a:xfrm>
          <a:prstGeom prst="rect">
            <a:avLst/>
          </a:prstGeom>
          <a:solidFill>
            <a:srgbClr val="00B0F0"/>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marL="1905" indent="-1905"/>
            <a:r>
              <a:rPr lang="en-US" altLang="zh-CN" b="1">
                <a:solidFill>
                  <a:schemeClr val="bg1"/>
                </a:solidFill>
                <a:latin typeface="Arial Unicode MS" pitchFamily="34" charset="-122"/>
                <a:ea typeface="Arial Unicode MS" pitchFamily="34" charset="-122"/>
                <a:cs typeface="Arial Unicode MS" pitchFamily="34" charset="-122"/>
                <a:sym typeface="Arial Unicode MS" pitchFamily="34" charset="-122"/>
              </a:rPr>
              <a:t>4.2 </a:t>
            </a:r>
            <a:r>
              <a:rPr lang="en-US" altLang="zh-CN" b="1">
                <a:solidFill>
                  <a:schemeClr val="bg1"/>
                </a:solidFill>
                <a:ea typeface="微软雅黑" panose="020B0503020204020204" pitchFamily="34" charset="-122"/>
                <a:sym typeface="Arial Unicode MS" pitchFamily="34" charset="-122"/>
              </a:rPr>
              <a:t> </a:t>
            </a:r>
            <a:r>
              <a:rPr lang="zh-CN" altLang="en-US" b="1">
                <a:solidFill>
                  <a:schemeClr val="bg1"/>
                </a:solidFill>
                <a:ea typeface="微软雅黑" panose="020B0503020204020204" pitchFamily="34" charset="-122"/>
                <a:sym typeface="Arial Unicode MS" pitchFamily="34" charset="-122"/>
              </a:rPr>
              <a:t>如何成为顶尖</a:t>
            </a:r>
            <a:r>
              <a:rPr lang="en-US" altLang="zh-CN" b="1">
                <a:solidFill>
                  <a:schemeClr val="bg1"/>
                </a:solidFill>
                <a:ea typeface="微软雅黑" panose="020B0503020204020204" pitchFamily="34" charset="-122"/>
                <a:sym typeface="Arial Unicode MS" pitchFamily="34" charset="-122"/>
              </a:rPr>
              <a:t>HR</a:t>
            </a:r>
            <a:r>
              <a:rPr lang="zh-CN" altLang="en-US" b="1">
                <a:solidFill>
                  <a:schemeClr val="bg1"/>
                </a:solidFill>
                <a:ea typeface="微软雅黑" panose="020B0503020204020204" pitchFamily="34" charset="-122"/>
                <a:sym typeface="Arial Unicode MS" pitchFamily="34" charset="-122"/>
              </a:rPr>
              <a:t>高手？</a:t>
            </a:r>
            <a:endParaRPr lang="zh-CN" altLang="en-US" sz="1400" b="1">
              <a:solidFill>
                <a:schemeClr val="bg1"/>
              </a:solidFill>
              <a:ea typeface="微软雅黑" panose="020B0503020204020204" pitchFamily="34" charset="-122"/>
              <a:sym typeface="Arial Unicode MS" pitchFamily="34" charset="-122"/>
            </a:endParaRPr>
          </a:p>
        </p:txBody>
      </p:sp>
      <p:sp>
        <p:nvSpPr>
          <p:cNvPr id="67589" name="矩形 1"/>
          <p:cNvSpPr>
            <a:spLocks noChangeArrowheads="1"/>
          </p:cNvSpPr>
          <p:nvPr/>
        </p:nvSpPr>
        <p:spPr bwMode="auto">
          <a:xfrm>
            <a:off x="1633538" y="1951038"/>
            <a:ext cx="10152062" cy="3997325"/>
          </a:xfrm>
          <a:prstGeom prst="rect">
            <a:avLst/>
          </a:prstGeom>
          <a:solidFill>
            <a:srgbClr val="DBDBDB"/>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67590" name="矩形 28"/>
          <p:cNvSpPr>
            <a:spLocks noChangeArrowheads="1"/>
          </p:cNvSpPr>
          <p:nvPr/>
        </p:nvSpPr>
        <p:spPr bwMode="auto">
          <a:xfrm>
            <a:off x="8353425" y="692150"/>
            <a:ext cx="30241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b="1">
                <a:solidFill>
                  <a:srgbClr val="E36C09"/>
                </a:solidFill>
                <a:latin typeface="微软雅黑" panose="020B0503020204020204" pitchFamily="34" charset="-122"/>
                <a:ea typeface="微软雅黑" panose="020B0503020204020204" pitchFamily="34" charset="-122"/>
                <a:sym typeface="微软雅黑" panose="020B0503020204020204" pitchFamily="34" charset="-122"/>
              </a:rPr>
              <a:t>⑥ 加入顶级公司，充分历练</a:t>
            </a:r>
            <a:endParaRPr lang="zh-CN" altLang="en-US"/>
          </a:p>
        </p:txBody>
      </p:sp>
      <p:sp>
        <p:nvSpPr>
          <p:cNvPr id="67591" name="直接连接符 29"/>
          <p:cNvSpPr>
            <a:spLocks noChangeShapeType="1"/>
          </p:cNvSpPr>
          <p:nvPr/>
        </p:nvSpPr>
        <p:spPr bwMode="auto">
          <a:xfrm>
            <a:off x="8316913" y="692150"/>
            <a:ext cx="3095625" cy="1588"/>
          </a:xfrm>
          <a:prstGeom prst="line">
            <a:avLst/>
          </a:prstGeom>
          <a:noFill/>
          <a:ln w="9525">
            <a:solidFill>
              <a:srgbClr val="E46C0A"/>
            </a:solidFill>
            <a:bevel/>
          </a:ln>
          <a:extLst>
            <a:ext uri="{909E8E84-426E-40DD-AFC4-6F175D3DCCD1}">
              <a14:hiddenFill xmlns:a14="http://schemas.microsoft.com/office/drawing/2010/main">
                <a:noFill/>
              </a14:hiddenFill>
            </a:ext>
          </a:extLst>
        </p:spPr>
        <p:txBody>
          <a:bodyPr/>
          <a:lstStyle/>
          <a:p>
            <a:endParaRPr lang="zh-CN" altLang="en-US"/>
          </a:p>
        </p:txBody>
      </p:sp>
      <p:sp>
        <p:nvSpPr>
          <p:cNvPr id="67592" name="直接连接符 30"/>
          <p:cNvSpPr>
            <a:spLocks noChangeShapeType="1"/>
          </p:cNvSpPr>
          <p:nvPr/>
        </p:nvSpPr>
        <p:spPr bwMode="auto">
          <a:xfrm>
            <a:off x="8316913" y="1052513"/>
            <a:ext cx="3095625" cy="1587"/>
          </a:xfrm>
          <a:prstGeom prst="line">
            <a:avLst/>
          </a:prstGeom>
          <a:noFill/>
          <a:ln w="9525">
            <a:solidFill>
              <a:srgbClr val="E46C0A"/>
            </a:solidFill>
            <a:bevel/>
          </a:ln>
          <a:extLst>
            <a:ext uri="{909E8E84-426E-40DD-AFC4-6F175D3DCCD1}">
              <a14:hiddenFill xmlns:a14="http://schemas.microsoft.com/office/drawing/2010/main">
                <a:noFill/>
              </a14:hiddenFill>
            </a:ext>
          </a:extLst>
        </p:spPr>
        <p:txBody>
          <a:bodyPr/>
          <a:lstStyle/>
          <a:p>
            <a:endParaRPr lang="zh-CN" altLang="en-US"/>
          </a:p>
        </p:txBody>
      </p:sp>
      <p:sp>
        <p:nvSpPr>
          <p:cNvPr id="67593" name="TextBox 2"/>
          <p:cNvSpPr>
            <a:spLocks noChangeArrowheads="1"/>
          </p:cNvSpPr>
          <p:nvPr/>
        </p:nvSpPr>
        <p:spPr bwMode="auto">
          <a:xfrm>
            <a:off x="7394575" y="3806825"/>
            <a:ext cx="4198938" cy="1998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57200">
              <a:lnSpc>
                <a:spcPct val="129000"/>
              </a:lnSpc>
              <a:spcAft>
                <a:spcPts val="600"/>
              </a:spcAft>
            </a:pPr>
            <a:r>
              <a:rPr 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1990</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年，张晓彤毕业于首都师范大学；</a:t>
            </a:r>
            <a:r>
              <a:rPr 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1992</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年，张晓彤凭借英语优势跳槽到英美烟草公司，从文员做到办公室经理。</a:t>
            </a:r>
            <a:r>
              <a:rPr 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1994</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年，她又跳槽到诺基亚从人事秘书干起，然后到招聘专员、人事主管，再到到北方区人力资源经理、诺基亚学院非技术课程经理。</a:t>
            </a:r>
            <a:endParaRPr lang="zh-CN" altLang="en-US"/>
          </a:p>
        </p:txBody>
      </p:sp>
      <p:sp>
        <p:nvSpPr>
          <p:cNvPr id="67594" name="TextBox 3"/>
          <p:cNvSpPr>
            <a:spLocks noChangeArrowheads="1"/>
          </p:cNvSpPr>
          <p:nvPr/>
        </p:nvSpPr>
        <p:spPr bwMode="auto">
          <a:xfrm>
            <a:off x="7394575" y="2276475"/>
            <a:ext cx="4198938" cy="136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57200">
              <a:lnSpc>
                <a:spcPct val="129000"/>
              </a:lnSpc>
              <a:spcAft>
                <a:spcPts val="600"/>
              </a:spcAft>
            </a:pP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我是从学习张晓彤女士的讲座，起步</a:t>
            </a:r>
            <a:r>
              <a:rPr 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HR</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的工作的。</a:t>
            </a:r>
            <a:r>
              <a:rPr 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HR</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界，张晓彤已是大家熟知的人力资源专家。其实，她跟我们每一个人一样，都是</a:t>
            </a:r>
            <a:r>
              <a:rPr lang="zh-CN" altLang="en-US" sz="1600" b="1">
                <a:solidFill>
                  <a:srgbClr val="E46C0A"/>
                </a:solidFill>
                <a:latin typeface="微软雅黑" panose="020B0503020204020204" pitchFamily="34" charset="-122"/>
                <a:ea typeface="微软雅黑" panose="020B0503020204020204" pitchFamily="34" charset="-122"/>
                <a:sym typeface="微软雅黑" panose="020B0503020204020204" pitchFamily="34" charset="-122"/>
              </a:rPr>
              <a:t>起步于微尘。</a:t>
            </a:r>
            <a:endParaRPr lang="zh-CN" altLang="en-US"/>
          </a:p>
        </p:txBody>
      </p:sp>
      <p:pic>
        <p:nvPicPr>
          <p:cNvPr id="67595" name="图片 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20863" y="2143125"/>
            <a:ext cx="5419725" cy="3614738"/>
          </a:xfrm>
          <a:prstGeom prst="rect">
            <a:avLst/>
          </a:prstGeom>
          <a:noFill/>
          <a:ln w="28575">
            <a:solidFill>
              <a:schemeClr val="bg1"/>
            </a:solidFill>
            <a:bevel/>
          </a:ln>
          <a:extLst>
            <a:ext uri="{909E8E84-426E-40DD-AFC4-6F175D3DCCD1}">
              <a14:hiddenFill xmlns:a14="http://schemas.microsoft.com/office/drawing/2010/main">
                <a:solidFill>
                  <a:srgbClr val="FFFFFF"/>
                </a:solidFill>
              </a14:hiddenFill>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67594"/>
                                        </p:tgtEl>
                                        <p:attrNameLst>
                                          <p:attrName>style.visibility</p:attrName>
                                        </p:attrNameLst>
                                      </p:cBhvr>
                                      <p:to>
                                        <p:strVal val="visible"/>
                                      </p:to>
                                    </p:set>
                                    <p:animScale>
                                      <p:cBhvr>
                                        <p:cTn id="7" dur="1000" decel="50000" fill="hold">
                                          <p:stCondLst>
                                            <p:cond delay="0"/>
                                          </p:stCondLst>
                                        </p:cTn>
                                        <p:tgtEl>
                                          <p:spTgt spid="6759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67594"/>
                                        </p:tgtEl>
                                        <p:attrNameLst>
                                          <p:attrName>ppt_x</p:attrName>
                                          <p:attrName>ppt_y</p:attrName>
                                        </p:attrNameLst>
                                      </p:cBhvr>
                                      <p:rCtr x="0" y="0"/>
                                    </p:animMotion>
                                    <p:animEffect filter="fade">
                                      <p:cBhvr>
                                        <p:cTn id="9" dur="1000"/>
                                        <p:tgtEl>
                                          <p:spTgt spid="67594"/>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67593"/>
                                        </p:tgtEl>
                                        <p:attrNameLst>
                                          <p:attrName>style.visibility</p:attrName>
                                        </p:attrNameLst>
                                      </p:cBhvr>
                                      <p:to>
                                        <p:strVal val="visible"/>
                                      </p:to>
                                    </p:set>
                                    <p:animScale>
                                      <p:cBhvr>
                                        <p:cTn id="12" dur="1000" decel="50000" fill="hold">
                                          <p:stCondLst>
                                            <p:cond delay="0"/>
                                          </p:stCondLst>
                                        </p:cTn>
                                        <p:tgtEl>
                                          <p:spTgt spid="6759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3" dur="1000" decel="50000" fill="hold">
                                          <p:stCondLst>
                                            <p:cond delay="0"/>
                                          </p:stCondLst>
                                        </p:cTn>
                                        <p:tgtEl>
                                          <p:spTgt spid="67593"/>
                                        </p:tgtEl>
                                        <p:attrNameLst>
                                          <p:attrName>ppt_x</p:attrName>
                                          <p:attrName>ppt_y</p:attrName>
                                        </p:attrNameLst>
                                      </p:cBhvr>
                                      <p:rCtr x="0" y="0"/>
                                    </p:animMotion>
                                    <p:animEffect filter="fade">
                                      <p:cBhvr>
                                        <p:cTn id="14" dur="1000"/>
                                        <p:tgtEl>
                                          <p:spTgt spid="675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93" grpId="0" bldLvl="0"/>
      <p:bldP spid="67594" grpId="0" bldLvl="0"/>
    </p:bldLst>
  </p:timing>
</p:sld>
</file>

<file path=ppt/slides/slide6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cstate="print"/>
          <a:srcRect/>
          <a:stretch>
            <a:fillRect/>
          </a:stretch>
        </a:blipFill>
        <a:effectLst/>
      </p:bgPr>
    </p:bg>
    <p:spTree>
      <p:nvGrpSpPr>
        <p:cNvPr id="1" name=""/>
        <p:cNvGrpSpPr/>
        <p:nvPr/>
      </p:nvGrpSpPr>
      <p:grpSpPr>
        <a:xfrm>
          <a:off x="0" y="0"/>
          <a:ext cx="0" cy="0"/>
          <a:chOff x="0" y="0"/>
          <a:chExt cx="0" cy="0"/>
        </a:xfrm>
      </p:grpSpPr>
      <p:sp>
        <p:nvSpPr>
          <p:cNvPr id="68610" name="TextBox 3"/>
          <p:cNvSpPr>
            <a:spLocks noChangeArrowheads="1"/>
          </p:cNvSpPr>
          <p:nvPr/>
        </p:nvSpPr>
        <p:spPr bwMode="auto">
          <a:xfrm>
            <a:off x="2281238" y="692150"/>
            <a:ext cx="21605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人力资源从业概述</a:t>
            </a:r>
            <a:endParaRPr lang="zh-CN" altLang="en-US"/>
          </a:p>
        </p:txBody>
      </p:sp>
      <p:sp>
        <p:nvSpPr>
          <p:cNvPr id="68611" name="矩形 24"/>
          <p:cNvSpPr>
            <a:spLocks noChangeArrowheads="1"/>
          </p:cNvSpPr>
          <p:nvPr/>
        </p:nvSpPr>
        <p:spPr bwMode="auto">
          <a:xfrm>
            <a:off x="1057275" y="565150"/>
            <a:ext cx="1079500"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50000"/>
              </a:lnSpc>
            </a:pPr>
            <a:r>
              <a:rPr lang="zh-CN" altLang="en-US" b="1">
                <a:solidFill>
                  <a:schemeClr val="bg1"/>
                </a:solidFill>
                <a:ea typeface="微软雅黑" panose="020B0503020204020204" pitchFamily="34" charset="-122"/>
                <a:sym typeface="Arial Unicode MS" pitchFamily="34" charset="-122"/>
              </a:rPr>
              <a:t>第四章</a:t>
            </a:r>
            <a:endParaRPr lang="zh-CN" altLang="en-US" b="1">
              <a:solidFill>
                <a:schemeClr val="bg1"/>
              </a:solidFill>
              <a:ea typeface="微软雅黑" panose="020B0503020204020204" pitchFamily="34" charset="-122"/>
              <a:sym typeface="Arial Unicode MS" pitchFamily="34" charset="-122"/>
            </a:endParaRPr>
          </a:p>
          <a:p>
            <a:pPr algn="ctr"/>
            <a:r>
              <a:rPr lang="zh-CN" altLang="en-US" sz="1400" b="1">
                <a:solidFill>
                  <a:schemeClr val="bg1"/>
                </a:solidFill>
                <a:ea typeface="微软雅黑" panose="020B0503020204020204" pitchFamily="34" charset="-122"/>
                <a:sym typeface="Arial Unicode MS" pitchFamily="34" charset="-122"/>
              </a:rPr>
              <a:t>正文</a:t>
            </a:r>
            <a:endParaRPr lang="zh-CN" altLang="en-US" sz="1400" b="1">
              <a:solidFill>
                <a:schemeClr val="bg1"/>
              </a:solidFill>
              <a:ea typeface="微软雅黑" panose="020B0503020204020204" pitchFamily="34" charset="-122"/>
              <a:sym typeface="Arial Unicode MS" pitchFamily="34" charset="-122"/>
            </a:endParaRPr>
          </a:p>
        </p:txBody>
      </p:sp>
      <p:sp>
        <p:nvSpPr>
          <p:cNvPr id="68612" name="矩形 6"/>
          <p:cNvSpPr>
            <a:spLocks noChangeArrowheads="1"/>
          </p:cNvSpPr>
          <p:nvPr/>
        </p:nvSpPr>
        <p:spPr bwMode="auto">
          <a:xfrm>
            <a:off x="4441825" y="692150"/>
            <a:ext cx="3095625" cy="369888"/>
          </a:xfrm>
          <a:prstGeom prst="rect">
            <a:avLst/>
          </a:prstGeom>
          <a:solidFill>
            <a:srgbClr val="00B0F0"/>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marL="1905" indent="-1905"/>
            <a:r>
              <a:rPr lang="en-US" altLang="zh-CN" b="1">
                <a:solidFill>
                  <a:schemeClr val="bg1"/>
                </a:solidFill>
                <a:latin typeface="Arial Unicode MS" pitchFamily="34" charset="-122"/>
                <a:ea typeface="Arial Unicode MS" pitchFamily="34" charset="-122"/>
                <a:cs typeface="Arial Unicode MS" pitchFamily="34" charset="-122"/>
                <a:sym typeface="Arial Unicode MS" pitchFamily="34" charset="-122"/>
              </a:rPr>
              <a:t>4.2 </a:t>
            </a:r>
            <a:r>
              <a:rPr lang="en-US" altLang="zh-CN" b="1">
                <a:solidFill>
                  <a:schemeClr val="bg1"/>
                </a:solidFill>
                <a:ea typeface="微软雅黑" panose="020B0503020204020204" pitchFamily="34" charset="-122"/>
                <a:sym typeface="Arial Unicode MS" pitchFamily="34" charset="-122"/>
              </a:rPr>
              <a:t> </a:t>
            </a:r>
            <a:r>
              <a:rPr lang="zh-CN" altLang="en-US" b="1">
                <a:solidFill>
                  <a:schemeClr val="bg1"/>
                </a:solidFill>
                <a:ea typeface="微软雅黑" panose="020B0503020204020204" pitchFamily="34" charset="-122"/>
                <a:sym typeface="Arial Unicode MS" pitchFamily="34" charset="-122"/>
              </a:rPr>
              <a:t>如何成为顶尖</a:t>
            </a:r>
            <a:r>
              <a:rPr lang="en-US" altLang="zh-CN" b="1">
                <a:solidFill>
                  <a:schemeClr val="bg1"/>
                </a:solidFill>
                <a:ea typeface="微软雅黑" panose="020B0503020204020204" pitchFamily="34" charset="-122"/>
                <a:sym typeface="Arial Unicode MS" pitchFamily="34" charset="-122"/>
              </a:rPr>
              <a:t>HR</a:t>
            </a:r>
            <a:r>
              <a:rPr lang="zh-CN" altLang="en-US" b="1">
                <a:solidFill>
                  <a:schemeClr val="bg1"/>
                </a:solidFill>
                <a:ea typeface="微软雅黑" panose="020B0503020204020204" pitchFamily="34" charset="-122"/>
                <a:sym typeface="Arial Unicode MS" pitchFamily="34" charset="-122"/>
              </a:rPr>
              <a:t>高手？</a:t>
            </a:r>
            <a:endParaRPr lang="zh-CN" altLang="en-US" sz="1400" b="1">
              <a:solidFill>
                <a:schemeClr val="bg1"/>
              </a:solidFill>
              <a:ea typeface="微软雅黑" panose="020B0503020204020204" pitchFamily="34" charset="-122"/>
              <a:sym typeface="Arial Unicode MS" pitchFamily="34" charset="-122"/>
            </a:endParaRPr>
          </a:p>
        </p:txBody>
      </p:sp>
      <p:sp>
        <p:nvSpPr>
          <p:cNvPr id="68613" name="矩形 1"/>
          <p:cNvSpPr>
            <a:spLocks noChangeArrowheads="1"/>
          </p:cNvSpPr>
          <p:nvPr/>
        </p:nvSpPr>
        <p:spPr bwMode="auto">
          <a:xfrm>
            <a:off x="1633538" y="1951038"/>
            <a:ext cx="10152062" cy="3997325"/>
          </a:xfrm>
          <a:prstGeom prst="rect">
            <a:avLst/>
          </a:prstGeom>
          <a:solidFill>
            <a:srgbClr val="DBDBDB"/>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68614" name="矩形 28"/>
          <p:cNvSpPr>
            <a:spLocks noChangeArrowheads="1"/>
          </p:cNvSpPr>
          <p:nvPr/>
        </p:nvSpPr>
        <p:spPr bwMode="auto">
          <a:xfrm>
            <a:off x="8467725" y="692150"/>
            <a:ext cx="2794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b="1">
                <a:solidFill>
                  <a:srgbClr val="E36C09"/>
                </a:solidFill>
                <a:latin typeface="微软雅黑" panose="020B0503020204020204" pitchFamily="34" charset="-122"/>
                <a:ea typeface="微软雅黑" panose="020B0503020204020204" pitchFamily="34" charset="-122"/>
                <a:sym typeface="微软雅黑" panose="020B0503020204020204" pitchFamily="34" charset="-122"/>
              </a:rPr>
              <a:t>⑦ 系统研究顶级公司案例</a:t>
            </a:r>
            <a:endParaRPr lang="zh-CN" altLang="en-US" b="1">
              <a:solidFill>
                <a:srgbClr val="E36C0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8615" name="直接连接符 29"/>
          <p:cNvSpPr>
            <a:spLocks noChangeShapeType="1"/>
          </p:cNvSpPr>
          <p:nvPr/>
        </p:nvSpPr>
        <p:spPr bwMode="auto">
          <a:xfrm>
            <a:off x="8316913" y="692150"/>
            <a:ext cx="3095625" cy="1588"/>
          </a:xfrm>
          <a:prstGeom prst="line">
            <a:avLst/>
          </a:prstGeom>
          <a:noFill/>
          <a:ln w="9525">
            <a:solidFill>
              <a:srgbClr val="E46C0A"/>
            </a:solidFill>
            <a:bevel/>
          </a:ln>
          <a:extLst>
            <a:ext uri="{909E8E84-426E-40DD-AFC4-6F175D3DCCD1}">
              <a14:hiddenFill xmlns:a14="http://schemas.microsoft.com/office/drawing/2010/main">
                <a:noFill/>
              </a14:hiddenFill>
            </a:ext>
          </a:extLst>
        </p:spPr>
        <p:txBody>
          <a:bodyPr/>
          <a:lstStyle/>
          <a:p>
            <a:endParaRPr lang="zh-CN" altLang="en-US"/>
          </a:p>
        </p:txBody>
      </p:sp>
      <p:sp>
        <p:nvSpPr>
          <p:cNvPr id="68616" name="直接连接符 30"/>
          <p:cNvSpPr>
            <a:spLocks noChangeShapeType="1"/>
          </p:cNvSpPr>
          <p:nvPr/>
        </p:nvSpPr>
        <p:spPr bwMode="auto">
          <a:xfrm>
            <a:off x="8316913" y="1052513"/>
            <a:ext cx="3095625" cy="1587"/>
          </a:xfrm>
          <a:prstGeom prst="line">
            <a:avLst/>
          </a:prstGeom>
          <a:noFill/>
          <a:ln w="9525">
            <a:solidFill>
              <a:srgbClr val="E46C0A"/>
            </a:solidFill>
            <a:bevel/>
          </a:ln>
          <a:extLst>
            <a:ext uri="{909E8E84-426E-40DD-AFC4-6F175D3DCCD1}">
              <a14:hiddenFill xmlns:a14="http://schemas.microsoft.com/office/drawing/2010/main">
                <a:noFill/>
              </a14:hiddenFill>
            </a:ext>
          </a:extLst>
        </p:spPr>
        <p:txBody>
          <a:bodyPr/>
          <a:lstStyle/>
          <a:p>
            <a:endParaRPr lang="zh-CN" altLang="en-US"/>
          </a:p>
        </p:txBody>
      </p:sp>
      <p:sp>
        <p:nvSpPr>
          <p:cNvPr id="68617" name="TextBox 2"/>
          <p:cNvSpPr>
            <a:spLocks noChangeArrowheads="1"/>
          </p:cNvSpPr>
          <p:nvPr/>
        </p:nvSpPr>
        <p:spPr bwMode="auto">
          <a:xfrm>
            <a:off x="7394575" y="4156075"/>
            <a:ext cx="4198938" cy="164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57200">
              <a:lnSpc>
                <a:spcPct val="129000"/>
              </a:lnSpc>
              <a:spcAft>
                <a:spcPts val="600"/>
              </a:spcAft>
            </a:pP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比如，华为算得上是中国的顶尖公司了，但他也是在不断的学习与模仿中成长的。任正非曾几次去丰田考察学习，那篇著名的</a:t>
            </a:r>
            <a:r>
              <a:rPr 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华为的冬天</a:t>
            </a:r>
            <a:r>
              <a:rPr 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，就是在考察了丰田如何过冬之后写出来的。</a:t>
            </a:r>
            <a:endParaRPr lang="zh-CN" altLang="en-US" sz="1600" b="1">
              <a:solidFill>
                <a:srgbClr val="E46C0A"/>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8618" name="TextBox 3"/>
          <p:cNvSpPr>
            <a:spLocks noChangeArrowheads="1"/>
          </p:cNvSpPr>
          <p:nvPr/>
        </p:nvSpPr>
        <p:spPr bwMode="auto">
          <a:xfrm>
            <a:off x="7394575" y="2276475"/>
            <a:ext cx="4198938" cy="168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57200">
              <a:lnSpc>
                <a:spcPct val="129000"/>
              </a:lnSpc>
              <a:spcAft>
                <a:spcPts val="600"/>
              </a:spcAft>
            </a:pPr>
            <a:r>
              <a:rPr lang="zh-CN" altLang="en-US" sz="1600" b="1">
                <a:solidFill>
                  <a:srgbClr val="E46C0A"/>
                </a:solidFill>
                <a:latin typeface="微软雅黑" panose="020B0503020204020204" pitchFamily="34" charset="-122"/>
                <a:ea typeface="微软雅黑" panose="020B0503020204020204" pitchFamily="34" charset="-122"/>
                <a:sym typeface="微软雅黑" panose="020B0503020204020204" pitchFamily="34" charset="-122"/>
              </a:rPr>
              <a:t>学习从模仿开始。</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不是每一个人都有机会加入到顶级公司工作。那么，我们可以通过研究行业顶级公司，来学习、研究</a:t>
            </a:r>
            <a:r>
              <a:rPr 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HR</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的管理体系，比如华为的人力资源体系、</a:t>
            </a:r>
            <a:r>
              <a:rPr 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google</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的企业文化建设等等。</a:t>
            </a:r>
            <a:endParaRPr lang="zh-CN" altLang="en-US" sz="1600" b="1">
              <a:solidFill>
                <a:srgbClr val="E46C0A"/>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68619" name="图片 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38325" y="2143125"/>
            <a:ext cx="5372100" cy="3600450"/>
          </a:xfrm>
          <a:prstGeom prst="rect">
            <a:avLst/>
          </a:prstGeom>
          <a:noFill/>
          <a:ln w="28575">
            <a:solidFill>
              <a:schemeClr val="bg1"/>
            </a:solidFill>
            <a:bevel/>
          </a:ln>
          <a:extLst>
            <a:ext uri="{909E8E84-426E-40DD-AFC4-6F175D3DCCD1}">
              <a14:hiddenFill xmlns:a14="http://schemas.microsoft.com/office/drawing/2010/main">
                <a:solidFill>
                  <a:srgbClr val="FFFFFF"/>
                </a:solidFill>
              </a14:hiddenFill>
            </a:ext>
          </a:extLst>
        </p:spPr>
      </p:pic>
      <p:sp>
        <p:nvSpPr>
          <p:cNvPr id="2" name="文本框 1"/>
          <p:cNvSpPr txBox="1"/>
          <p:nvPr/>
        </p:nvSpPr>
        <p:spPr>
          <a:xfrm>
            <a:off x="318770" y="6310630"/>
            <a:ext cx="8587105" cy="365760"/>
          </a:xfrm>
          <a:prstGeom prst="rect">
            <a:avLst/>
          </a:prstGeom>
          <a:noFill/>
        </p:spPr>
        <p:txBody>
          <a:bodyPr wrap="square" rtlCol="0">
            <a:spAutoFit/>
          </a:bodyPr>
          <a:p>
            <a:r>
              <a:rPr lang="zh-CN" altLang="en-US">
                <a:solidFill>
                  <a:schemeClr val="bg1"/>
                </a:solidFill>
              </a:rPr>
              <a:t>亮亮图文旗舰店  https://liangliangtuwen.tmall.com</a:t>
            </a:r>
            <a:endParaRPr lang="zh-CN" altLang="en-US">
              <a:solidFill>
                <a:schemeClr val="bg1"/>
              </a:solidFill>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68618"/>
                                        </p:tgtEl>
                                        <p:attrNameLst>
                                          <p:attrName>style.visibility</p:attrName>
                                        </p:attrNameLst>
                                      </p:cBhvr>
                                      <p:to>
                                        <p:strVal val="visible"/>
                                      </p:to>
                                    </p:set>
                                    <p:animScale>
                                      <p:cBhvr>
                                        <p:cTn id="7" dur="1000" decel="50000" fill="hold">
                                          <p:stCondLst>
                                            <p:cond delay="0"/>
                                          </p:stCondLst>
                                        </p:cTn>
                                        <p:tgtEl>
                                          <p:spTgt spid="686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68618"/>
                                        </p:tgtEl>
                                        <p:attrNameLst>
                                          <p:attrName>ppt_x</p:attrName>
                                          <p:attrName>ppt_y</p:attrName>
                                        </p:attrNameLst>
                                      </p:cBhvr>
                                      <p:rCtr x="0" y="0"/>
                                    </p:animMotion>
                                    <p:animEffect filter="fade">
                                      <p:cBhvr>
                                        <p:cTn id="9" dur="1000"/>
                                        <p:tgtEl>
                                          <p:spTgt spid="68618"/>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68617"/>
                                        </p:tgtEl>
                                        <p:attrNameLst>
                                          <p:attrName>style.visibility</p:attrName>
                                        </p:attrNameLst>
                                      </p:cBhvr>
                                      <p:to>
                                        <p:strVal val="visible"/>
                                      </p:to>
                                    </p:set>
                                    <p:animScale>
                                      <p:cBhvr>
                                        <p:cTn id="12" dur="1000" decel="50000" fill="hold">
                                          <p:stCondLst>
                                            <p:cond delay="0"/>
                                          </p:stCondLst>
                                        </p:cTn>
                                        <p:tgtEl>
                                          <p:spTgt spid="686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3" dur="1000" decel="50000" fill="hold">
                                          <p:stCondLst>
                                            <p:cond delay="0"/>
                                          </p:stCondLst>
                                        </p:cTn>
                                        <p:tgtEl>
                                          <p:spTgt spid="68617"/>
                                        </p:tgtEl>
                                        <p:attrNameLst>
                                          <p:attrName>ppt_x</p:attrName>
                                          <p:attrName>ppt_y</p:attrName>
                                        </p:attrNameLst>
                                      </p:cBhvr>
                                      <p:rCtr x="0" y="0"/>
                                    </p:animMotion>
                                    <p:animEffect filter="fade">
                                      <p:cBhvr>
                                        <p:cTn id="14" dur="1000"/>
                                        <p:tgtEl>
                                          <p:spTgt spid="686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7" grpId="0" bldLvl="0"/>
      <p:bldP spid="68618" grpId="0" bldLvl="0"/>
    </p:bldLst>
  </p:timing>
</p:sld>
</file>

<file path=ppt/slides/slide66.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cstate="print"/>
          <a:srcRect/>
          <a:stretch>
            <a:fillRect/>
          </a:stretch>
        </a:blipFill>
        <a:effectLst/>
      </p:bgPr>
    </p:bg>
    <p:spTree>
      <p:nvGrpSpPr>
        <p:cNvPr id="1" name=""/>
        <p:cNvGrpSpPr/>
        <p:nvPr/>
      </p:nvGrpSpPr>
      <p:grpSpPr>
        <a:xfrm>
          <a:off x="0" y="0"/>
          <a:ext cx="0" cy="0"/>
          <a:chOff x="0" y="0"/>
          <a:chExt cx="0" cy="0"/>
        </a:xfrm>
      </p:grpSpPr>
      <p:sp>
        <p:nvSpPr>
          <p:cNvPr id="69634" name="TextBox 3"/>
          <p:cNvSpPr>
            <a:spLocks noChangeArrowheads="1"/>
          </p:cNvSpPr>
          <p:nvPr/>
        </p:nvSpPr>
        <p:spPr bwMode="auto">
          <a:xfrm>
            <a:off x="2281238" y="692150"/>
            <a:ext cx="21605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人力资源从业概述</a:t>
            </a:r>
            <a:endParaRPr lang="zh-CN" altLang="en-US"/>
          </a:p>
        </p:txBody>
      </p:sp>
      <p:sp>
        <p:nvSpPr>
          <p:cNvPr id="69635" name="矩形 24"/>
          <p:cNvSpPr>
            <a:spLocks noChangeArrowheads="1"/>
          </p:cNvSpPr>
          <p:nvPr/>
        </p:nvSpPr>
        <p:spPr bwMode="auto">
          <a:xfrm>
            <a:off x="1057275" y="565150"/>
            <a:ext cx="1079500"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50000"/>
              </a:lnSpc>
            </a:pPr>
            <a:r>
              <a:rPr lang="zh-CN" altLang="en-US" b="1">
                <a:solidFill>
                  <a:schemeClr val="bg1"/>
                </a:solidFill>
                <a:ea typeface="微软雅黑" panose="020B0503020204020204" pitchFamily="34" charset="-122"/>
                <a:sym typeface="Arial Unicode MS" pitchFamily="34" charset="-122"/>
              </a:rPr>
              <a:t>第四章</a:t>
            </a:r>
            <a:endParaRPr lang="zh-CN" altLang="en-US" b="1">
              <a:solidFill>
                <a:schemeClr val="bg1"/>
              </a:solidFill>
              <a:ea typeface="微软雅黑" panose="020B0503020204020204" pitchFamily="34" charset="-122"/>
              <a:sym typeface="Arial Unicode MS" pitchFamily="34" charset="-122"/>
            </a:endParaRPr>
          </a:p>
          <a:p>
            <a:pPr algn="ctr"/>
            <a:r>
              <a:rPr lang="zh-CN" altLang="en-US" sz="1400" b="1">
                <a:solidFill>
                  <a:schemeClr val="bg1"/>
                </a:solidFill>
                <a:ea typeface="微软雅黑" panose="020B0503020204020204" pitchFamily="34" charset="-122"/>
                <a:sym typeface="Arial Unicode MS" pitchFamily="34" charset="-122"/>
              </a:rPr>
              <a:t>正文</a:t>
            </a:r>
            <a:endParaRPr lang="zh-CN" altLang="en-US" sz="1400" b="1">
              <a:solidFill>
                <a:schemeClr val="bg1"/>
              </a:solidFill>
              <a:ea typeface="微软雅黑" panose="020B0503020204020204" pitchFamily="34" charset="-122"/>
              <a:sym typeface="Arial Unicode MS" pitchFamily="34" charset="-122"/>
            </a:endParaRPr>
          </a:p>
        </p:txBody>
      </p:sp>
      <p:sp>
        <p:nvSpPr>
          <p:cNvPr id="69636" name="矩形 6"/>
          <p:cNvSpPr>
            <a:spLocks noChangeArrowheads="1"/>
          </p:cNvSpPr>
          <p:nvPr/>
        </p:nvSpPr>
        <p:spPr bwMode="auto">
          <a:xfrm>
            <a:off x="4441825" y="692150"/>
            <a:ext cx="3095625" cy="369888"/>
          </a:xfrm>
          <a:prstGeom prst="rect">
            <a:avLst/>
          </a:prstGeom>
          <a:solidFill>
            <a:srgbClr val="00B0F0"/>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marL="1905" indent="-1905"/>
            <a:r>
              <a:rPr lang="en-US" altLang="zh-CN" b="1">
                <a:solidFill>
                  <a:schemeClr val="bg1"/>
                </a:solidFill>
                <a:latin typeface="Arial Unicode MS" pitchFamily="34" charset="-122"/>
                <a:ea typeface="Arial Unicode MS" pitchFamily="34" charset="-122"/>
                <a:cs typeface="Arial Unicode MS" pitchFamily="34" charset="-122"/>
                <a:sym typeface="Arial Unicode MS" pitchFamily="34" charset="-122"/>
              </a:rPr>
              <a:t>4.2 </a:t>
            </a:r>
            <a:r>
              <a:rPr lang="en-US" altLang="zh-CN" b="1">
                <a:solidFill>
                  <a:schemeClr val="bg1"/>
                </a:solidFill>
                <a:ea typeface="微软雅黑" panose="020B0503020204020204" pitchFamily="34" charset="-122"/>
                <a:sym typeface="Arial Unicode MS" pitchFamily="34" charset="-122"/>
              </a:rPr>
              <a:t> </a:t>
            </a:r>
            <a:r>
              <a:rPr lang="zh-CN" altLang="en-US" b="1">
                <a:solidFill>
                  <a:schemeClr val="bg1"/>
                </a:solidFill>
                <a:ea typeface="微软雅黑" panose="020B0503020204020204" pitchFamily="34" charset="-122"/>
                <a:sym typeface="Arial Unicode MS" pitchFamily="34" charset="-122"/>
              </a:rPr>
              <a:t>如何成为顶尖</a:t>
            </a:r>
            <a:r>
              <a:rPr lang="en-US" altLang="zh-CN" b="1">
                <a:solidFill>
                  <a:schemeClr val="bg1"/>
                </a:solidFill>
                <a:ea typeface="微软雅黑" panose="020B0503020204020204" pitchFamily="34" charset="-122"/>
                <a:sym typeface="Arial Unicode MS" pitchFamily="34" charset="-122"/>
              </a:rPr>
              <a:t>HR</a:t>
            </a:r>
            <a:r>
              <a:rPr lang="zh-CN" altLang="en-US" b="1">
                <a:solidFill>
                  <a:schemeClr val="bg1"/>
                </a:solidFill>
                <a:ea typeface="微软雅黑" panose="020B0503020204020204" pitchFamily="34" charset="-122"/>
                <a:sym typeface="Arial Unicode MS" pitchFamily="34" charset="-122"/>
              </a:rPr>
              <a:t>高手？</a:t>
            </a:r>
            <a:endParaRPr lang="zh-CN" altLang="en-US" sz="1400" b="1">
              <a:solidFill>
                <a:schemeClr val="bg1"/>
              </a:solidFill>
              <a:ea typeface="微软雅黑" panose="020B0503020204020204" pitchFamily="34" charset="-122"/>
              <a:sym typeface="Arial Unicode MS" pitchFamily="34" charset="-122"/>
            </a:endParaRPr>
          </a:p>
        </p:txBody>
      </p:sp>
      <p:sp>
        <p:nvSpPr>
          <p:cNvPr id="69637" name="矩形 1"/>
          <p:cNvSpPr>
            <a:spLocks noChangeArrowheads="1"/>
          </p:cNvSpPr>
          <p:nvPr/>
        </p:nvSpPr>
        <p:spPr bwMode="auto">
          <a:xfrm>
            <a:off x="1633538" y="1951038"/>
            <a:ext cx="10152062" cy="3997325"/>
          </a:xfrm>
          <a:prstGeom prst="rect">
            <a:avLst/>
          </a:prstGeom>
          <a:solidFill>
            <a:srgbClr val="DBDBDB"/>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69638" name="矩形 28"/>
          <p:cNvSpPr>
            <a:spLocks noChangeArrowheads="1"/>
          </p:cNvSpPr>
          <p:nvPr/>
        </p:nvSpPr>
        <p:spPr bwMode="auto">
          <a:xfrm>
            <a:off x="8699500" y="692150"/>
            <a:ext cx="23304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b="1">
                <a:solidFill>
                  <a:srgbClr val="E36C09"/>
                </a:solidFill>
                <a:latin typeface="微软雅黑" panose="020B0503020204020204" pitchFamily="34" charset="-122"/>
                <a:ea typeface="微软雅黑" panose="020B0503020204020204" pitchFamily="34" charset="-122"/>
                <a:sym typeface="微软雅黑" panose="020B0503020204020204" pitchFamily="34" charset="-122"/>
              </a:rPr>
              <a:t>⑧ 一万小时练习法。</a:t>
            </a:r>
            <a:endParaRPr lang="zh-CN" altLang="en-US"/>
          </a:p>
        </p:txBody>
      </p:sp>
      <p:sp>
        <p:nvSpPr>
          <p:cNvPr id="69639" name="直接连接符 29"/>
          <p:cNvSpPr>
            <a:spLocks noChangeShapeType="1"/>
          </p:cNvSpPr>
          <p:nvPr/>
        </p:nvSpPr>
        <p:spPr bwMode="auto">
          <a:xfrm>
            <a:off x="8316913" y="692150"/>
            <a:ext cx="3095625" cy="1588"/>
          </a:xfrm>
          <a:prstGeom prst="line">
            <a:avLst/>
          </a:prstGeom>
          <a:noFill/>
          <a:ln w="9525">
            <a:solidFill>
              <a:srgbClr val="E46C0A"/>
            </a:solidFill>
            <a:bevel/>
          </a:ln>
          <a:extLst>
            <a:ext uri="{909E8E84-426E-40DD-AFC4-6F175D3DCCD1}">
              <a14:hiddenFill xmlns:a14="http://schemas.microsoft.com/office/drawing/2010/main">
                <a:noFill/>
              </a14:hiddenFill>
            </a:ext>
          </a:extLst>
        </p:spPr>
        <p:txBody>
          <a:bodyPr/>
          <a:lstStyle/>
          <a:p>
            <a:endParaRPr lang="zh-CN" altLang="en-US"/>
          </a:p>
        </p:txBody>
      </p:sp>
      <p:sp>
        <p:nvSpPr>
          <p:cNvPr id="69640" name="直接连接符 30"/>
          <p:cNvSpPr>
            <a:spLocks noChangeShapeType="1"/>
          </p:cNvSpPr>
          <p:nvPr/>
        </p:nvSpPr>
        <p:spPr bwMode="auto">
          <a:xfrm>
            <a:off x="8316913" y="1052513"/>
            <a:ext cx="3095625" cy="1587"/>
          </a:xfrm>
          <a:prstGeom prst="line">
            <a:avLst/>
          </a:prstGeom>
          <a:noFill/>
          <a:ln w="9525">
            <a:solidFill>
              <a:srgbClr val="E46C0A"/>
            </a:solidFill>
            <a:bevel/>
          </a:ln>
          <a:extLst>
            <a:ext uri="{909E8E84-426E-40DD-AFC4-6F175D3DCCD1}">
              <a14:hiddenFill xmlns:a14="http://schemas.microsoft.com/office/drawing/2010/main">
                <a:noFill/>
              </a14:hiddenFill>
            </a:ext>
          </a:extLst>
        </p:spPr>
        <p:txBody>
          <a:bodyPr/>
          <a:lstStyle/>
          <a:p>
            <a:endParaRPr lang="zh-CN" altLang="en-US"/>
          </a:p>
        </p:txBody>
      </p:sp>
      <p:sp>
        <p:nvSpPr>
          <p:cNvPr id="69641" name="TextBox 2"/>
          <p:cNvSpPr>
            <a:spLocks noChangeArrowheads="1"/>
          </p:cNvSpPr>
          <p:nvPr/>
        </p:nvSpPr>
        <p:spPr bwMode="auto">
          <a:xfrm>
            <a:off x="7394575" y="4400550"/>
            <a:ext cx="4198938" cy="136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57200">
              <a:lnSpc>
                <a:spcPct val="129000"/>
              </a:lnSpc>
              <a:spcAft>
                <a:spcPts val="600"/>
              </a:spcAft>
            </a:pP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以上是本人的几点思索，以期抛砖引玉，与</a:t>
            </a:r>
            <a:r>
              <a:rPr 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HR</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同行共同探讨。祝愿各位同行都能成为顶尖高手，实现职场辉煌与财务自由，然后做自己想做的事儿，过自己想过的人生。</a:t>
            </a:r>
            <a:endParaRPr lang="zh-CN" altLang="en-US" sz="1600" b="1">
              <a:solidFill>
                <a:srgbClr val="E46C0A"/>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9642" name="TextBox 3"/>
          <p:cNvSpPr>
            <a:spLocks noChangeArrowheads="1"/>
          </p:cNvSpPr>
          <p:nvPr/>
        </p:nvSpPr>
        <p:spPr bwMode="auto">
          <a:xfrm>
            <a:off x="7394575" y="2205038"/>
            <a:ext cx="4198938" cy="1966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57200">
              <a:lnSpc>
                <a:spcPct val="129000"/>
              </a:lnSpc>
              <a:spcAft>
                <a:spcPts val="600"/>
              </a:spcAft>
            </a:pP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加拿大畅销书作家</a:t>
            </a:r>
            <a:r>
              <a:rPr 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Malcolm Gladwell</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在</a:t>
            </a:r>
            <a:r>
              <a:rPr 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异数</a:t>
            </a:r>
            <a:r>
              <a:rPr 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一书中指出：“人们眼中的天才之所以卓越非凡，并非天资超人一等，而是付出了持续不断的努力。</a:t>
            </a:r>
            <a:r>
              <a:rPr lang="zh-CN" altLang="en-US" sz="1600" b="1">
                <a:solidFill>
                  <a:srgbClr val="E46C0A"/>
                </a:solidFill>
                <a:latin typeface="微软雅黑" panose="020B0503020204020204" pitchFamily="34" charset="-122"/>
                <a:ea typeface="微软雅黑" panose="020B0503020204020204" pitchFamily="34" charset="-122"/>
                <a:sym typeface="微软雅黑" panose="020B0503020204020204" pitchFamily="34" charset="-122"/>
              </a:rPr>
              <a:t>只要经过</a:t>
            </a:r>
            <a:r>
              <a:rPr lang="en-US" sz="1600" b="1">
                <a:solidFill>
                  <a:srgbClr val="E46C0A"/>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1600" b="1">
                <a:solidFill>
                  <a:srgbClr val="E46C0A"/>
                </a:solidFill>
                <a:latin typeface="微软雅黑" panose="020B0503020204020204" pitchFamily="34" charset="-122"/>
                <a:ea typeface="微软雅黑" panose="020B0503020204020204" pitchFamily="34" charset="-122"/>
                <a:sym typeface="微软雅黑" panose="020B0503020204020204" pitchFamily="34" charset="-122"/>
              </a:rPr>
              <a:t>万小时的锤炼，任何人都能从平凡变成超凡。”</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他将此称为</a:t>
            </a:r>
            <a:r>
              <a:rPr lang="zh-CN" altLang="en-US" sz="1600" b="1">
                <a:solidFill>
                  <a:srgbClr val="E46C0A"/>
                </a:solidFill>
                <a:latin typeface="微软雅黑" panose="020B0503020204020204" pitchFamily="34" charset="-122"/>
                <a:ea typeface="微软雅黑" panose="020B0503020204020204" pitchFamily="34" charset="-122"/>
                <a:sym typeface="微软雅黑" panose="020B0503020204020204" pitchFamily="34" charset="-122"/>
              </a:rPr>
              <a:t>“一万小时定律”。</a:t>
            </a:r>
            <a:endParaRPr lang="zh-CN" altLang="en-US"/>
          </a:p>
        </p:txBody>
      </p:sp>
      <p:pic>
        <p:nvPicPr>
          <p:cNvPr id="69643" name="图片 1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38325" y="2178050"/>
            <a:ext cx="5362575" cy="3573463"/>
          </a:xfrm>
          <a:prstGeom prst="rect">
            <a:avLst/>
          </a:prstGeom>
          <a:noFill/>
          <a:ln w="28575">
            <a:solidFill>
              <a:schemeClr val="bg1"/>
            </a:solidFill>
            <a:bevel/>
          </a:ln>
          <a:extLst>
            <a:ext uri="{909E8E84-426E-40DD-AFC4-6F175D3DCCD1}">
              <a14:hiddenFill xmlns:a14="http://schemas.microsoft.com/office/drawing/2010/main">
                <a:solidFill>
                  <a:srgbClr val="FFFFFF"/>
                </a:solidFill>
              </a14:hiddenFill>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69642"/>
                                        </p:tgtEl>
                                        <p:attrNameLst>
                                          <p:attrName>style.visibility</p:attrName>
                                        </p:attrNameLst>
                                      </p:cBhvr>
                                      <p:to>
                                        <p:strVal val="visible"/>
                                      </p:to>
                                    </p:set>
                                    <p:animScale>
                                      <p:cBhvr>
                                        <p:cTn id="7" dur="1000" decel="50000" fill="hold">
                                          <p:stCondLst>
                                            <p:cond delay="0"/>
                                          </p:stCondLst>
                                        </p:cTn>
                                        <p:tgtEl>
                                          <p:spTgt spid="6964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69642"/>
                                        </p:tgtEl>
                                        <p:attrNameLst>
                                          <p:attrName>ppt_x</p:attrName>
                                          <p:attrName>ppt_y</p:attrName>
                                        </p:attrNameLst>
                                      </p:cBhvr>
                                      <p:rCtr x="0" y="0"/>
                                    </p:animMotion>
                                    <p:animEffect filter="fade">
                                      <p:cBhvr>
                                        <p:cTn id="9" dur="1000"/>
                                        <p:tgtEl>
                                          <p:spTgt spid="69642"/>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69641"/>
                                        </p:tgtEl>
                                        <p:attrNameLst>
                                          <p:attrName>style.visibility</p:attrName>
                                        </p:attrNameLst>
                                      </p:cBhvr>
                                      <p:to>
                                        <p:strVal val="visible"/>
                                      </p:to>
                                    </p:set>
                                    <p:animScale>
                                      <p:cBhvr>
                                        <p:cTn id="12" dur="1000" decel="50000" fill="hold">
                                          <p:stCondLst>
                                            <p:cond delay="0"/>
                                          </p:stCondLst>
                                        </p:cTn>
                                        <p:tgtEl>
                                          <p:spTgt spid="6964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3" dur="1000" decel="50000" fill="hold">
                                          <p:stCondLst>
                                            <p:cond delay="0"/>
                                          </p:stCondLst>
                                        </p:cTn>
                                        <p:tgtEl>
                                          <p:spTgt spid="69641"/>
                                        </p:tgtEl>
                                        <p:attrNameLst>
                                          <p:attrName>ppt_x</p:attrName>
                                          <p:attrName>ppt_y</p:attrName>
                                        </p:attrNameLst>
                                      </p:cBhvr>
                                      <p:rCtr x="0" y="0"/>
                                    </p:animMotion>
                                    <p:animEffect filter="fade">
                                      <p:cBhvr>
                                        <p:cTn id="14" dur="1000"/>
                                        <p:tgtEl>
                                          <p:spTgt spid="696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41" grpId="0" bldLvl="0"/>
      <p:bldP spid="69642" grpId="0" bldLvl="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矩形 1"/>
          <p:cNvSpPr>
            <a:spLocks noChangeArrowheads="1"/>
          </p:cNvSpPr>
          <p:nvPr/>
        </p:nvSpPr>
        <p:spPr bwMode="auto">
          <a:xfrm>
            <a:off x="0" y="0"/>
            <a:ext cx="12195175" cy="6858000"/>
          </a:xfrm>
          <a:prstGeom prst="rect">
            <a:avLst/>
          </a:prstGeom>
          <a:solidFill>
            <a:schemeClr val="bg1"/>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pic>
        <p:nvPicPr>
          <p:cNvPr id="70659" name="Picture 2" descr="C:\Documents and Settings\tdz\桌面\新建文件夹\为高手鼓掌.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79375" y="4635500"/>
            <a:ext cx="2908300" cy="1819275"/>
          </a:xfrm>
          <a:prstGeom prst="rect">
            <a:avLst/>
          </a:prstGeom>
          <a:noFill/>
          <a:ln w="28575">
            <a:solidFill>
              <a:srgbClr val="00B0F0"/>
            </a:solidFill>
            <a:bevel/>
          </a:ln>
          <a:extLst>
            <a:ext uri="{909E8E84-426E-40DD-AFC4-6F175D3DCCD1}">
              <a14:hiddenFill xmlns:a14="http://schemas.microsoft.com/office/drawing/2010/main">
                <a:solidFill>
                  <a:srgbClr val="FFFFFF"/>
                </a:solidFill>
              </a14:hiddenFill>
            </a:ext>
          </a:extLst>
        </p:spPr>
      </p:pic>
      <p:pic>
        <p:nvPicPr>
          <p:cNvPr id="70660" name="Picture 3" descr="C:\Documents and Settings\tdz\桌面\新建文件夹\2012128173230492030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25788" y="4635500"/>
            <a:ext cx="2908300" cy="1819275"/>
          </a:xfrm>
          <a:prstGeom prst="rect">
            <a:avLst/>
          </a:prstGeom>
          <a:noFill/>
          <a:ln w="28575">
            <a:solidFill>
              <a:srgbClr val="00B0F0"/>
            </a:solidFill>
            <a:bevel/>
          </a:ln>
          <a:extLst>
            <a:ext uri="{909E8E84-426E-40DD-AFC4-6F175D3DCCD1}">
              <a14:hiddenFill xmlns:a14="http://schemas.microsoft.com/office/drawing/2010/main">
                <a:solidFill>
                  <a:srgbClr val="FFFFFF"/>
                </a:solidFill>
              </a14:hiddenFill>
            </a:ext>
          </a:extLst>
        </p:spPr>
      </p:pic>
      <p:pic>
        <p:nvPicPr>
          <p:cNvPr id="70661" name="Picture 4" descr="C:\Documents and Settings\tdz\桌面\新建文件夹\2012511855371554.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54738" y="4635500"/>
            <a:ext cx="2908300" cy="1819275"/>
          </a:xfrm>
          <a:prstGeom prst="rect">
            <a:avLst/>
          </a:prstGeom>
          <a:noFill/>
          <a:ln w="28575">
            <a:solidFill>
              <a:srgbClr val="00B0F0"/>
            </a:solidFill>
            <a:bevel/>
          </a:ln>
          <a:extLst>
            <a:ext uri="{909E8E84-426E-40DD-AFC4-6F175D3DCCD1}">
              <a14:hiddenFill xmlns:a14="http://schemas.microsoft.com/office/drawing/2010/main">
                <a:solidFill>
                  <a:srgbClr val="FFFFFF"/>
                </a:solidFill>
              </a14:hiddenFill>
            </a:ext>
          </a:extLst>
        </p:spPr>
      </p:pic>
      <p:sp>
        <p:nvSpPr>
          <p:cNvPr id="2" name="Oval 60">
            <a:hlinkClick r:id="rId4"/>
          </p:cNvPr>
          <p:cNvSpPr>
            <a:spLocks noChangeArrowheads="1"/>
          </p:cNvSpPr>
          <p:nvPr/>
        </p:nvSpPr>
        <p:spPr bwMode="auto">
          <a:xfrm>
            <a:off x="5965825" y="2757488"/>
            <a:ext cx="444500" cy="523875"/>
          </a:xfrm>
          <a:prstGeom prst="ellipse">
            <a:avLst/>
          </a:prstGeom>
          <a:solidFill>
            <a:srgbClr val="0079C5">
              <a:alpha val="0"/>
            </a:srgbClr>
          </a:solidFill>
          <a:ln>
            <a:noFill/>
          </a:ln>
          <a:extLst>
            <a:ext uri="{91240B29-F687-4F45-9708-019B960494DF}">
              <a14:hiddenLine xmlns:a14="http://schemas.microsoft.com/office/drawing/2010/main" w="33338">
                <a:solidFill>
                  <a:srgbClr val="000000"/>
                </a:solidFill>
                <a:round/>
              </a14:hiddenLine>
            </a:ext>
          </a:extLst>
        </p:spPr>
        <p:txBody>
          <a:bodyPr lIns="91417" tIns="45708" rIns="91417" bIns="45708"/>
          <a:lstStyle/>
          <a:p>
            <a:endParaRPr lang="zh-CN" altLang="zh-CN">
              <a:solidFill>
                <a:srgbClr val="000000"/>
              </a:solidFill>
              <a:sym typeface="Arial" panose="020B0604020202020204" pitchFamily="34" charset="0"/>
            </a:endParaRPr>
          </a:p>
        </p:txBody>
      </p:sp>
      <p:sp>
        <p:nvSpPr>
          <p:cNvPr id="70662" name="Oval 61">
            <a:hlinkClick r:id="rId5"/>
          </p:cNvPr>
          <p:cNvSpPr>
            <a:spLocks noChangeArrowheads="1"/>
          </p:cNvSpPr>
          <p:nvPr/>
        </p:nvSpPr>
        <p:spPr bwMode="auto">
          <a:xfrm>
            <a:off x="5978525" y="3567113"/>
            <a:ext cx="419100" cy="520700"/>
          </a:xfrm>
          <a:prstGeom prst="ellipse">
            <a:avLst/>
          </a:prstGeom>
          <a:solidFill>
            <a:srgbClr val="0079C5">
              <a:alpha val="0"/>
            </a:srgbClr>
          </a:solidFill>
          <a:ln>
            <a:noFill/>
          </a:ln>
          <a:extLst>
            <a:ext uri="{91240B29-F687-4F45-9708-019B960494DF}">
              <a14:hiddenLine xmlns:a14="http://schemas.microsoft.com/office/drawing/2010/main" w="33338">
                <a:solidFill>
                  <a:srgbClr val="000000"/>
                </a:solidFill>
                <a:round/>
              </a14:hiddenLine>
            </a:ext>
          </a:extLst>
        </p:spPr>
        <p:txBody>
          <a:bodyPr lIns="91417" tIns="45708" rIns="91417" bIns="45708"/>
          <a:lstStyle/>
          <a:p>
            <a:endParaRPr lang="zh-CN" altLang="zh-CN">
              <a:solidFill>
                <a:srgbClr val="000000"/>
              </a:solidFill>
              <a:sym typeface="Arial" panose="020B0604020202020204" pitchFamily="34" charset="0"/>
            </a:endParaRPr>
          </a:p>
        </p:txBody>
      </p:sp>
      <p:sp>
        <p:nvSpPr>
          <p:cNvPr id="70664" name="矩形​​ 5"/>
          <p:cNvSpPr>
            <a:spLocks noChangeArrowheads="1"/>
          </p:cNvSpPr>
          <p:nvPr/>
        </p:nvSpPr>
        <p:spPr bwMode="auto">
          <a:xfrm>
            <a:off x="0" y="406400"/>
            <a:ext cx="12187238" cy="4079875"/>
          </a:xfrm>
          <a:prstGeom prst="rect">
            <a:avLst/>
          </a:prstGeom>
          <a:solidFill>
            <a:srgbClr val="0070C0"/>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a:endParaRPr lang="zh-CN" altLang="zh-CN">
              <a:solidFill>
                <a:srgbClr val="FFFFFF"/>
              </a:solidFill>
              <a:sym typeface="Arial" panose="020B0604020202020204" pitchFamily="34" charset="0"/>
            </a:endParaRPr>
          </a:p>
        </p:txBody>
      </p:sp>
      <p:sp>
        <p:nvSpPr>
          <p:cNvPr id="70665" name="Line 33"/>
          <p:cNvSpPr>
            <a:spLocks noChangeShapeType="1"/>
          </p:cNvSpPr>
          <p:nvPr/>
        </p:nvSpPr>
        <p:spPr bwMode="auto">
          <a:xfrm flipV="1">
            <a:off x="6186488" y="1671638"/>
            <a:ext cx="1587" cy="2700337"/>
          </a:xfrm>
          <a:prstGeom prst="line">
            <a:avLst/>
          </a:prstGeom>
          <a:noFill/>
          <a:ln w="33338">
            <a:solidFill>
              <a:srgbClr val="FFFFFF"/>
            </a:solidFill>
            <a:round/>
          </a:ln>
          <a:extLst>
            <a:ext uri="{909E8E84-426E-40DD-AFC4-6F175D3DCCD1}">
              <a14:hiddenFill xmlns:a14="http://schemas.microsoft.com/office/drawing/2010/main">
                <a:noFill/>
              </a14:hiddenFill>
            </a:ext>
          </a:extLst>
        </p:spPr>
        <p:txBody>
          <a:bodyPr lIns="91417" tIns="45708" rIns="91417" bIns="45708"/>
          <a:lstStyle/>
          <a:p>
            <a:endParaRPr lang="zh-CN" altLang="zh-CN">
              <a:solidFill>
                <a:srgbClr val="FFFFFF"/>
              </a:solidFill>
              <a:sym typeface="Arial" panose="020B0604020202020204" pitchFamily="34" charset="0"/>
            </a:endParaRPr>
          </a:p>
        </p:txBody>
      </p:sp>
      <p:sp>
        <p:nvSpPr>
          <p:cNvPr id="70666" name="Line 5"/>
          <p:cNvSpPr>
            <a:spLocks noChangeShapeType="1"/>
          </p:cNvSpPr>
          <p:nvPr/>
        </p:nvSpPr>
        <p:spPr bwMode="auto">
          <a:xfrm>
            <a:off x="0" y="3914775"/>
            <a:ext cx="1922463" cy="14288"/>
          </a:xfrm>
          <a:prstGeom prst="line">
            <a:avLst/>
          </a:prstGeom>
          <a:noFill/>
          <a:ln w="33338">
            <a:solidFill>
              <a:srgbClr val="FFFFFF"/>
            </a:solidFill>
            <a:round/>
          </a:ln>
          <a:extLst>
            <a:ext uri="{909E8E84-426E-40DD-AFC4-6F175D3DCCD1}">
              <a14:hiddenFill xmlns:a14="http://schemas.microsoft.com/office/drawing/2010/main">
                <a:noFill/>
              </a14:hiddenFill>
            </a:ext>
          </a:extLst>
        </p:spPr>
        <p:txBody>
          <a:bodyPr lIns="91417" tIns="45708" rIns="91417" bIns="45708"/>
          <a:lstStyle/>
          <a:p>
            <a:endParaRPr lang="zh-CN" altLang="zh-CN">
              <a:solidFill>
                <a:srgbClr val="FFFFFF"/>
              </a:solidFill>
              <a:sym typeface="Arial" panose="020B0604020202020204" pitchFamily="34" charset="0"/>
            </a:endParaRPr>
          </a:p>
        </p:txBody>
      </p:sp>
      <p:sp>
        <p:nvSpPr>
          <p:cNvPr id="70667" name="Line 19"/>
          <p:cNvSpPr>
            <a:spLocks noChangeShapeType="1"/>
          </p:cNvSpPr>
          <p:nvPr/>
        </p:nvSpPr>
        <p:spPr bwMode="auto">
          <a:xfrm flipH="1">
            <a:off x="1922463" y="2741613"/>
            <a:ext cx="200025" cy="1189037"/>
          </a:xfrm>
          <a:prstGeom prst="line">
            <a:avLst/>
          </a:prstGeom>
          <a:noFill/>
          <a:ln w="33338">
            <a:solidFill>
              <a:schemeClr val="bg1"/>
            </a:solidFill>
            <a:round/>
          </a:ln>
          <a:extLst>
            <a:ext uri="{909E8E84-426E-40DD-AFC4-6F175D3DCCD1}">
              <a14:hiddenFill xmlns:a14="http://schemas.microsoft.com/office/drawing/2010/main">
                <a:noFill/>
              </a14:hiddenFill>
            </a:ext>
          </a:extLst>
        </p:spPr>
        <p:txBody>
          <a:bodyPr lIns="91417" tIns="45708" rIns="91417" bIns="45708"/>
          <a:lstStyle/>
          <a:p>
            <a:endParaRPr lang="zh-CN" altLang="zh-CN">
              <a:solidFill>
                <a:srgbClr val="FFFFFF"/>
              </a:solidFill>
              <a:sym typeface="Arial" panose="020B0604020202020204" pitchFamily="34" charset="0"/>
            </a:endParaRPr>
          </a:p>
        </p:txBody>
      </p:sp>
      <p:sp>
        <p:nvSpPr>
          <p:cNvPr id="70668" name="Line 21"/>
          <p:cNvSpPr>
            <a:spLocks noChangeShapeType="1"/>
          </p:cNvSpPr>
          <p:nvPr/>
        </p:nvSpPr>
        <p:spPr bwMode="auto">
          <a:xfrm>
            <a:off x="3135313" y="2562225"/>
            <a:ext cx="7937" cy="1806575"/>
          </a:xfrm>
          <a:prstGeom prst="line">
            <a:avLst/>
          </a:prstGeom>
          <a:noFill/>
          <a:ln w="33338">
            <a:solidFill>
              <a:schemeClr val="bg1"/>
            </a:solidFill>
            <a:round/>
          </a:ln>
          <a:extLst>
            <a:ext uri="{909E8E84-426E-40DD-AFC4-6F175D3DCCD1}">
              <a14:hiddenFill xmlns:a14="http://schemas.microsoft.com/office/drawing/2010/main">
                <a:noFill/>
              </a14:hiddenFill>
            </a:ext>
          </a:extLst>
        </p:spPr>
        <p:txBody>
          <a:bodyPr lIns="91417" tIns="45708" rIns="91417" bIns="45708"/>
          <a:lstStyle/>
          <a:p>
            <a:endParaRPr lang="zh-CN" altLang="zh-CN">
              <a:solidFill>
                <a:srgbClr val="FFFFFF"/>
              </a:solidFill>
              <a:sym typeface="Arial" panose="020B0604020202020204" pitchFamily="34" charset="0"/>
            </a:endParaRPr>
          </a:p>
        </p:txBody>
      </p:sp>
      <p:sp>
        <p:nvSpPr>
          <p:cNvPr id="70669" name="Oval 22"/>
          <p:cNvSpPr>
            <a:spLocks noChangeArrowheads="1"/>
          </p:cNvSpPr>
          <p:nvPr/>
        </p:nvSpPr>
        <p:spPr bwMode="auto">
          <a:xfrm>
            <a:off x="5678488" y="692150"/>
            <a:ext cx="1008062" cy="979488"/>
          </a:xfrm>
          <a:prstGeom prst="ellipse">
            <a:avLst/>
          </a:prstGeom>
          <a:noFill/>
          <a:ln w="33338">
            <a:solidFill>
              <a:srgbClr val="FFFFFF"/>
            </a:solidFill>
            <a:round/>
          </a:ln>
          <a:extLst>
            <a:ext uri="{909E8E84-426E-40DD-AFC4-6F175D3DCCD1}">
              <a14:hiddenFill xmlns:a14="http://schemas.microsoft.com/office/drawing/2010/main">
                <a:solidFill>
                  <a:srgbClr val="FFFFFF"/>
                </a:solidFill>
              </a14:hiddenFill>
            </a:ext>
          </a:extLst>
        </p:spPr>
        <p:txBody>
          <a:bodyPr lIns="91417" tIns="45708" rIns="91417" bIns="45708"/>
          <a:lstStyle/>
          <a:p>
            <a:r>
              <a:rPr lang="zh-CN" altLang="en-US" sz="20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课件制作</a:t>
            </a:r>
            <a:endParaRPr lang="zh-CN" altLang="en-US"/>
          </a:p>
        </p:txBody>
      </p:sp>
      <p:grpSp>
        <p:nvGrpSpPr>
          <p:cNvPr id="70670" name="Group 63"/>
          <p:cNvGrpSpPr/>
          <p:nvPr/>
        </p:nvGrpSpPr>
        <p:grpSpPr bwMode="auto">
          <a:xfrm>
            <a:off x="5905500" y="2757488"/>
            <a:ext cx="565150" cy="523875"/>
            <a:chOff x="0" y="0"/>
            <a:chExt cx="438" cy="440"/>
          </a:xfrm>
        </p:grpSpPr>
        <p:sp>
          <p:nvSpPr>
            <p:cNvPr id="3" name="Rectangle 28"/>
            <p:cNvSpPr>
              <a:spLocks noChangeArrowheads="1"/>
            </p:cNvSpPr>
            <p:nvPr/>
          </p:nvSpPr>
          <p:spPr bwMode="auto">
            <a:xfrm>
              <a:off x="108" y="138"/>
              <a:ext cx="222" cy="164"/>
            </a:xfrm>
            <a:prstGeom prst="rect">
              <a:avLst/>
            </a:prstGeom>
            <a:solidFill>
              <a:srgbClr val="FFFFFF"/>
            </a:solidFill>
            <a:ln>
              <a:noFill/>
            </a:ln>
            <a:extLst>
              <a:ext uri="{91240B29-F687-4F45-9708-019B960494DF}">
                <a14:hiddenLine xmlns:a14="http://schemas.microsoft.com/office/drawing/2010/main" w="11113">
                  <a:solidFill>
                    <a:srgbClr val="000000"/>
                  </a:solidFill>
                  <a:miter lim="800000"/>
                  <a:headEnd/>
                  <a:tailEnd/>
                </a14:hiddenLine>
              </a:ext>
            </a:extLst>
          </p:spPr>
          <p:txBody>
            <a:bodyPr/>
            <a:lstStyle/>
            <a:p>
              <a:endParaRPr lang="zh-CN" altLang="zh-CN">
                <a:solidFill>
                  <a:srgbClr val="000000"/>
                </a:solidFill>
                <a:sym typeface="Arial" panose="020B0604020202020204" pitchFamily="34" charset="0"/>
              </a:endParaRPr>
            </a:p>
          </p:txBody>
        </p:sp>
        <p:sp>
          <p:nvSpPr>
            <p:cNvPr id="70671" name="Freeform 29"/>
            <p:cNvSpPr>
              <a:spLocks noChangeArrowheads="1"/>
            </p:cNvSpPr>
            <p:nvPr/>
          </p:nvSpPr>
          <p:spPr bwMode="auto">
            <a:xfrm>
              <a:off x="109" y="138"/>
              <a:ext cx="220" cy="110"/>
            </a:xfrm>
            <a:custGeom>
              <a:avLst/>
              <a:gdLst>
                <a:gd name="T0" fmla="*/ 0 w 278"/>
                <a:gd name="T1" fmla="*/ 0 h 140"/>
                <a:gd name="T2" fmla="*/ 138 w 278"/>
                <a:gd name="T3" fmla="*/ 140 h 140"/>
                <a:gd name="T4" fmla="*/ 278 w 278"/>
                <a:gd name="T5" fmla="*/ 0 h 140"/>
                <a:gd name="T6" fmla="*/ 0 w 278"/>
                <a:gd name="T7" fmla="*/ 0 h 140"/>
              </a:gdLst>
              <a:ahLst/>
              <a:cxnLst>
                <a:cxn ang="0">
                  <a:pos x="T0" y="T1"/>
                </a:cxn>
                <a:cxn ang="0">
                  <a:pos x="T2" y="T3"/>
                </a:cxn>
                <a:cxn ang="0">
                  <a:pos x="T4" y="T5"/>
                </a:cxn>
                <a:cxn ang="0">
                  <a:pos x="T6" y="T7"/>
                </a:cxn>
              </a:cxnLst>
              <a:rect l="0" t="0" r="r" b="b"/>
              <a:pathLst>
                <a:path w="278" h="140">
                  <a:moveTo>
                    <a:pt x="0" y="0"/>
                  </a:moveTo>
                  <a:lnTo>
                    <a:pt x="138" y="140"/>
                  </a:lnTo>
                  <a:lnTo>
                    <a:pt x="278" y="0"/>
                  </a:lnTo>
                  <a:lnTo>
                    <a:pt x="0" y="0"/>
                  </a:lnTo>
                  <a:close/>
                </a:path>
              </a:pathLst>
            </a:custGeom>
            <a:solidFill>
              <a:srgbClr val="FFFFFF"/>
            </a:solidFill>
            <a:ln w="19050">
              <a:solidFill>
                <a:schemeClr val="accent1"/>
              </a:solidFill>
              <a:miter lim="800000"/>
            </a:ln>
          </p:spPr>
          <p:txBody>
            <a:bodyPr/>
            <a:lstStyle/>
            <a:p>
              <a:endParaRPr lang="zh-CN" altLang="zh-CN">
                <a:solidFill>
                  <a:srgbClr val="FFFFFF"/>
                </a:solidFill>
                <a:sym typeface="Arial" panose="020B0604020202020204" pitchFamily="34" charset="0"/>
              </a:endParaRPr>
            </a:p>
          </p:txBody>
        </p:sp>
        <p:sp>
          <p:nvSpPr>
            <p:cNvPr id="70672" name="Oval 27"/>
            <p:cNvSpPr>
              <a:spLocks noChangeArrowheads="1"/>
            </p:cNvSpPr>
            <p:nvPr/>
          </p:nvSpPr>
          <p:spPr bwMode="auto">
            <a:xfrm>
              <a:off x="0" y="0"/>
              <a:ext cx="438" cy="440"/>
            </a:xfrm>
            <a:prstGeom prst="ellipse">
              <a:avLst/>
            </a:prstGeom>
            <a:solidFill>
              <a:schemeClr val="accent1"/>
            </a:solidFill>
            <a:ln w="33338">
              <a:solidFill>
                <a:srgbClr val="FFFFFF"/>
              </a:solidFill>
              <a:round/>
            </a:ln>
          </p:spPr>
          <p:txBody>
            <a:bodyPr/>
            <a:lstStyle/>
            <a:p>
              <a:endParaRPr lang="zh-CN" altLang="zh-CN">
                <a:solidFill>
                  <a:srgbClr val="000000"/>
                </a:solidFill>
                <a:sym typeface="Arial" panose="020B0604020202020204" pitchFamily="34" charset="0"/>
              </a:endParaRPr>
            </a:p>
          </p:txBody>
        </p:sp>
      </p:grpSp>
      <p:grpSp>
        <p:nvGrpSpPr>
          <p:cNvPr id="70674" name="Group 64"/>
          <p:cNvGrpSpPr/>
          <p:nvPr/>
        </p:nvGrpSpPr>
        <p:grpSpPr bwMode="auto">
          <a:xfrm>
            <a:off x="5905500" y="3567113"/>
            <a:ext cx="565150" cy="520700"/>
            <a:chOff x="0" y="0"/>
            <a:chExt cx="438" cy="438"/>
          </a:xfrm>
        </p:grpSpPr>
        <p:sp>
          <p:nvSpPr>
            <p:cNvPr id="4" name="Freeform 32"/>
            <p:cNvSpPr>
              <a:spLocks noChangeArrowheads="1"/>
            </p:cNvSpPr>
            <p:nvPr/>
          </p:nvSpPr>
          <p:spPr bwMode="auto">
            <a:xfrm>
              <a:off x="100" y="100"/>
              <a:ext cx="240" cy="241"/>
            </a:xfrm>
            <a:custGeom>
              <a:avLst/>
              <a:gdLst>
                <a:gd name="T0" fmla="*/ 303 w 303"/>
                <a:gd name="T1" fmla="*/ 263 h 305"/>
                <a:gd name="T2" fmla="*/ 171 w 303"/>
                <a:gd name="T3" fmla="*/ 131 h 305"/>
                <a:gd name="T4" fmla="*/ 223 w 303"/>
                <a:gd name="T5" fmla="*/ 77 h 305"/>
                <a:gd name="T6" fmla="*/ 0 w 303"/>
                <a:gd name="T7" fmla="*/ 0 h 305"/>
                <a:gd name="T8" fmla="*/ 76 w 303"/>
                <a:gd name="T9" fmla="*/ 224 h 305"/>
                <a:gd name="T10" fmla="*/ 129 w 303"/>
                <a:gd name="T11" fmla="*/ 170 h 305"/>
                <a:gd name="T12" fmla="*/ 262 w 303"/>
                <a:gd name="T13" fmla="*/ 305 h 305"/>
                <a:gd name="T14" fmla="*/ 303 w 303"/>
                <a:gd name="T15" fmla="*/ 263 h 3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3" h="305">
                  <a:moveTo>
                    <a:pt x="303" y="263"/>
                  </a:moveTo>
                  <a:lnTo>
                    <a:pt x="171" y="131"/>
                  </a:lnTo>
                  <a:lnTo>
                    <a:pt x="223" y="77"/>
                  </a:lnTo>
                  <a:lnTo>
                    <a:pt x="0" y="0"/>
                  </a:lnTo>
                  <a:lnTo>
                    <a:pt x="76" y="224"/>
                  </a:lnTo>
                  <a:lnTo>
                    <a:pt x="129" y="170"/>
                  </a:lnTo>
                  <a:lnTo>
                    <a:pt x="262" y="305"/>
                  </a:lnTo>
                  <a:lnTo>
                    <a:pt x="303" y="263"/>
                  </a:lnTo>
                  <a:close/>
                </a:path>
              </a:pathLst>
            </a:custGeom>
            <a:solidFill>
              <a:schemeClr val="bg1"/>
            </a:solidFill>
            <a:ln>
              <a:noFill/>
            </a:ln>
            <a:extLst>
              <a:ext uri="{91240B29-F687-4F45-9708-019B960494DF}">
                <a14:hiddenLine xmlns:a14="http://schemas.microsoft.com/office/drawing/2010/main" w="11113">
                  <a:solidFill>
                    <a:srgbClr val="000000"/>
                  </a:solidFill>
                  <a:miter lim="800000"/>
                  <a:headEnd/>
                  <a:tailEnd/>
                </a14:hiddenLine>
              </a:ext>
            </a:extLst>
          </p:spPr>
          <p:txBody>
            <a:bodyPr/>
            <a:lstStyle/>
            <a:p>
              <a:endParaRPr lang="zh-CN" altLang="zh-CN">
                <a:solidFill>
                  <a:srgbClr val="FFFFFF"/>
                </a:solidFill>
                <a:sym typeface="Arial" panose="020B0604020202020204" pitchFamily="34" charset="0"/>
              </a:endParaRPr>
            </a:p>
          </p:txBody>
        </p:sp>
        <p:sp>
          <p:nvSpPr>
            <p:cNvPr id="70675" name="Oval 30"/>
            <p:cNvSpPr>
              <a:spLocks noChangeArrowheads="1"/>
            </p:cNvSpPr>
            <p:nvPr/>
          </p:nvSpPr>
          <p:spPr bwMode="auto">
            <a:xfrm>
              <a:off x="0" y="0"/>
              <a:ext cx="438" cy="438"/>
            </a:xfrm>
            <a:prstGeom prst="ellipse">
              <a:avLst/>
            </a:prstGeom>
            <a:solidFill>
              <a:schemeClr val="accent1"/>
            </a:solidFill>
            <a:ln w="33338">
              <a:solidFill>
                <a:srgbClr val="FFFFFF"/>
              </a:solidFill>
              <a:round/>
            </a:ln>
          </p:spPr>
          <p:txBody>
            <a:bodyPr/>
            <a:lstStyle/>
            <a:p>
              <a:endParaRPr lang="zh-CN" altLang="zh-CN">
                <a:solidFill>
                  <a:srgbClr val="000000"/>
                </a:solidFill>
                <a:sym typeface="Arial" panose="020B0604020202020204" pitchFamily="34" charset="0"/>
              </a:endParaRPr>
            </a:p>
          </p:txBody>
        </p:sp>
      </p:grpSp>
      <p:sp>
        <p:nvSpPr>
          <p:cNvPr id="70677" name="Freeform 11"/>
          <p:cNvSpPr>
            <a:spLocks noChangeArrowheads="1"/>
          </p:cNvSpPr>
          <p:nvPr/>
        </p:nvSpPr>
        <p:spPr bwMode="auto">
          <a:xfrm>
            <a:off x="1154113" y="2738438"/>
            <a:ext cx="981075" cy="198437"/>
          </a:xfrm>
          <a:custGeom>
            <a:avLst/>
            <a:gdLst>
              <a:gd name="T0" fmla="*/ 0 w 618"/>
              <a:gd name="T1" fmla="*/ 167 h 167"/>
              <a:gd name="T2" fmla="*/ 616 w 618"/>
              <a:gd name="T3" fmla="*/ 20 h 167"/>
              <a:gd name="T4" fmla="*/ 618 w 618"/>
              <a:gd name="T5" fmla="*/ 0 h 167"/>
              <a:gd name="T6" fmla="*/ 2 w 618"/>
              <a:gd name="T7" fmla="*/ 153 h 167"/>
            </a:gdLst>
            <a:ahLst/>
            <a:cxnLst>
              <a:cxn ang="0">
                <a:pos x="T0" y="T1"/>
              </a:cxn>
              <a:cxn ang="0">
                <a:pos x="T2" y="T3"/>
              </a:cxn>
              <a:cxn ang="0">
                <a:pos x="T4" y="T5"/>
              </a:cxn>
              <a:cxn ang="0">
                <a:pos x="T6" y="T7"/>
              </a:cxn>
            </a:cxnLst>
            <a:rect l="0" t="0" r="r" b="b"/>
            <a:pathLst>
              <a:path w="618" h="167">
                <a:moveTo>
                  <a:pt x="0" y="167"/>
                </a:moveTo>
                <a:lnTo>
                  <a:pt x="616" y="20"/>
                </a:lnTo>
                <a:lnTo>
                  <a:pt x="618" y="0"/>
                </a:lnTo>
                <a:lnTo>
                  <a:pt x="2" y="153"/>
                </a:lnTo>
              </a:path>
            </a:pathLst>
          </a:custGeom>
          <a:solidFill>
            <a:schemeClr val="bg1"/>
          </a:solidFill>
          <a:ln w="11113">
            <a:solidFill>
              <a:schemeClr val="bg1"/>
            </a:solidFill>
            <a:miter lim="800000"/>
          </a:ln>
        </p:spPr>
        <p:txBody>
          <a:bodyPr lIns="91417" tIns="45708" rIns="91417" bIns="45708"/>
          <a:lstStyle/>
          <a:p>
            <a:endParaRPr lang="zh-CN" altLang="zh-CN">
              <a:solidFill>
                <a:srgbClr val="FFFFFF"/>
              </a:solidFill>
              <a:sym typeface="Arial" panose="020B0604020202020204" pitchFamily="34" charset="0"/>
            </a:endParaRPr>
          </a:p>
        </p:txBody>
      </p:sp>
      <p:sp>
        <p:nvSpPr>
          <p:cNvPr id="70678" name="Freeform 13"/>
          <p:cNvSpPr>
            <a:spLocks noChangeArrowheads="1"/>
          </p:cNvSpPr>
          <p:nvPr/>
        </p:nvSpPr>
        <p:spPr bwMode="auto">
          <a:xfrm>
            <a:off x="2103438" y="2460625"/>
            <a:ext cx="1566862" cy="309563"/>
          </a:xfrm>
          <a:custGeom>
            <a:avLst/>
            <a:gdLst>
              <a:gd name="T0" fmla="*/ 0 w 987"/>
              <a:gd name="T1" fmla="*/ 260 h 260"/>
              <a:gd name="T2" fmla="*/ 985 w 987"/>
              <a:gd name="T3" fmla="*/ 19 h 260"/>
              <a:gd name="T4" fmla="*/ 987 w 987"/>
              <a:gd name="T5" fmla="*/ 0 h 260"/>
              <a:gd name="T6" fmla="*/ 8 w 987"/>
              <a:gd name="T7" fmla="*/ 238 h 260"/>
            </a:gdLst>
            <a:ahLst/>
            <a:cxnLst>
              <a:cxn ang="0">
                <a:pos x="T0" y="T1"/>
              </a:cxn>
              <a:cxn ang="0">
                <a:pos x="T2" y="T3"/>
              </a:cxn>
              <a:cxn ang="0">
                <a:pos x="T4" y="T5"/>
              </a:cxn>
              <a:cxn ang="0">
                <a:pos x="T6" y="T7"/>
              </a:cxn>
            </a:cxnLst>
            <a:rect l="0" t="0" r="r" b="b"/>
            <a:pathLst>
              <a:path w="987" h="260">
                <a:moveTo>
                  <a:pt x="0" y="260"/>
                </a:moveTo>
                <a:lnTo>
                  <a:pt x="985" y="19"/>
                </a:lnTo>
                <a:lnTo>
                  <a:pt x="987" y="0"/>
                </a:lnTo>
                <a:lnTo>
                  <a:pt x="8" y="238"/>
                </a:lnTo>
              </a:path>
            </a:pathLst>
          </a:custGeom>
          <a:solidFill>
            <a:schemeClr val="bg1"/>
          </a:solidFill>
          <a:ln w="11113">
            <a:solidFill>
              <a:schemeClr val="bg1"/>
            </a:solidFill>
            <a:miter lim="800000"/>
          </a:ln>
        </p:spPr>
        <p:txBody>
          <a:bodyPr lIns="91417" tIns="45708" rIns="91417" bIns="45708"/>
          <a:lstStyle/>
          <a:p>
            <a:endParaRPr lang="zh-CN" altLang="zh-CN">
              <a:solidFill>
                <a:srgbClr val="FFFFFF"/>
              </a:solidFill>
              <a:sym typeface="Arial" panose="020B0604020202020204" pitchFamily="34" charset="0"/>
            </a:endParaRPr>
          </a:p>
        </p:txBody>
      </p:sp>
      <p:sp>
        <p:nvSpPr>
          <p:cNvPr id="70679" name="Freeform 15"/>
          <p:cNvSpPr>
            <a:spLocks noChangeArrowheads="1"/>
          </p:cNvSpPr>
          <p:nvPr/>
        </p:nvSpPr>
        <p:spPr bwMode="auto">
          <a:xfrm>
            <a:off x="1260475" y="946150"/>
            <a:ext cx="2540000" cy="846138"/>
          </a:xfrm>
          <a:custGeom>
            <a:avLst/>
            <a:gdLst>
              <a:gd name="T0" fmla="*/ 1002 w 1002"/>
              <a:gd name="T1" fmla="*/ 3 h 396"/>
              <a:gd name="T2" fmla="*/ 997 w 1002"/>
              <a:gd name="T3" fmla="*/ 12 h 396"/>
              <a:gd name="T4" fmla="*/ 993 w 1002"/>
              <a:gd name="T5" fmla="*/ 11 h 396"/>
              <a:gd name="T6" fmla="*/ 982 w 1002"/>
              <a:gd name="T7" fmla="*/ 9 h 396"/>
              <a:gd name="T8" fmla="*/ 967 w 1002"/>
              <a:gd name="T9" fmla="*/ 9 h 396"/>
              <a:gd name="T10" fmla="*/ 953 w 1002"/>
              <a:gd name="T11" fmla="*/ 11 h 396"/>
              <a:gd name="T12" fmla="*/ 939 w 1002"/>
              <a:gd name="T13" fmla="*/ 16 h 396"/>
              <a:gd name="T14" fmla="*/ 424 w 1002"/>
              <a:gd name="T15" fmla="*/ 224 h 396"/>
              <a:gd name="T16" fmla="*/ 376 w 1002"/>
              <a:gd name="T17" fmla="*/ 244 h 396"/>
              <a:gd name="T18" fmla="*/ 1 w 1002"/>
              <a:gd name="T19" fmla="*/ 396 h 396"/>
              <a:gd name="T20" fmla="*/ 0 w 1002"/>
              <a:gd name="T21" fmla="*/ 390 h 396"/>
              <a:gd name="T22" fmla="*/ 377 w 1002"/>
              <a:gd name="T23" fmla="*/ 237 h 396"/>
              <a:gd name="T24" fmla="*/ 424 w 1002"/>
              <a:gd name="T25" fmla="*/ 218 h 396"/>
              <a:gd name="T26" fmla="*/ 938 w 1002"/>
              <a:gd name="T27" fmla="*/ 8 h 396"/>
              <a:gd name="T28" fmla="*/ 954 w 1002"/>
              <a:gd name="T29" fmla="*/ 3 h 396"/>
              <a:gd name="T30" fmla="*/ 971 w 1002"/>
              <a:gd name="T31" fmla="*/ 1 h 396"/>
              <a:gd name="T32" fmla="*/ 987 w 1002"/>
              <a:gd name="T33" fmla="*/ 0 h 396"/>
              <a:gd name="T34" fmla="*/ 1000 w 1002"/>
              <a:gd name="T35" fmla="*/ 3 h 396"/>
              <a:gd name="T36" fmla="*/ 1002 w 1002"/>
              <a:gd name="T37" fmla="*/ 3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02" h="396">
                <a:moveTo>
                  <a:pt x="1002" y="3"/>
                </a:moveTo>
                <a:cubicBezTo>
                  <a:pt x="997" y="12"/>
                  <a:pt x="997" y="12"/>
                  <a:pt x="997" y="12"/>
                </a:cubicBezTo>
                <a:cubicBezTo>
                  <a:pt x="993" y="11"/>
                  <a:pt x="993" y="11"/>
                  <a:pt x="993" y="11"/>
                </a:cubicBezTo>
                <a:cubicBezTo>
                  <a:pt x="990" y="10"/>
                  <a:pt x="986" y="9"/>
                  <a:pt x="982" y="9"/>
                </a:cubicBezTo>
                <a:cubicBezTo>
                  <a:pt x="977" y="9"/>
                  <a:pt x="972" y="9"/>
                  <a:pt x="967" y="9"/>
                </a:cubicBezTo>
                <a:cubicBezTo>
                  <a:pt x="962" y="10"/>
                  <a:pt x="957" y="10"/>
                  <a:pt x="953" y="11"/>
                </a:cubicBezTo>
                <a:cubicBezTo>
                  <a:pt x="948" y="13"/>
                  <a:pt x="943" y="14"/>
                  <a:pt x="939" y="16"/>
                </a:cubicBezTo>
                <a:cubicBezTo>
                  <a:pt x="424" y="224"/>
                  <a:pt x="424" y="224"/>
                  <a:pt x="424" y="224"/>
                </a:cubicBezTo>
                <a:cubicBezTo>
                  <a:pt x="376" y="244"/>
                  <a:pt x="376" y="244"/>
                  <a:pt x="376" y="244"/>
                </a:cubicBezTo>
                <a:cubicBezTo>
                  <a:pt x="1" y="396"/>
                  <a:pt x="1" y="396"/>
                  <a:pt x="1" y="396"/>
                </a:cubicBezTo>
                <a:cubicBezTo>
                  <a:pt x="0" y="390"/>
                  <a:pt x="0" y="390"/>
                  <a:pt x="0" y="390"/>
                </a:cubicBezTo>
                <a:cubicBezTo>
                  <a:pt x="377" y="237"/>
                  <a:pt x="377" y="237"/>
                  <a:pt x="377" y="237"/>
                </a:cubicBezTo>
                <a:cubicBezTo>
                  <a:pt x="424" y="218"/>
                  <a:pt x="424" y="218"/>
                  <a:pt x="424" y="218"/>
                </a:cubicBezTo>
                <a:cubicBezTo>
                  <a:pt x="938" y="8"/>
                  <a:pt x="938" y="8"/>
                  <a:pt x="938" y="8"/>
                </a:cubicBezTo>
                <a:cubicBezTo>
                  <a:pt x="943" y="6"/>
                  <a:pt x="948" y="5"/>
                  <a:pt x="954" y="3"/>
                </a:cubicBezTo>
                <a:cubicBezTo>
                  <a:pt x="959" y="2"/>
                  <a:pt x="965" y="1"/>
                  <a:pt x="971" y="1"/>
                </a:cubicBezTo>
                <a:cubicBezTo>
                  <a:pt x="976" y="0"/>
                  <a:pt x="982" y="0"/>
                  <a:pt x="987" y="0"/>
                </a:cubicBezTo>
                <a:cubicBezTo>
                  <a:pt x="992" y="1"/>
                  <a:pt x="996" y="1"/>
                  <a:pt x="1000" y="3"/>
                </a:cubicBezTo>
                <a:cubicBezTo>
                  <a:pt x="1002" y="3"/>
                  <a:pt x="1002" y="3"/>
                  <a:pt x="1002" y="3"/>
                </a:cubicBezTo>
              </a:path>
            </a:pathLst>
          </a:custGeom>
          <a:solidFill>
            <a:schemeClr val="bg1"/>
          </a:solidFill>
          <a:ln w="11113">
            <a:solidFill>
              <a:schemeClr val="bg1"/>
            </a:solidFill>
            <a:miter lim="800000"/>
          </a:ln>
        </p:spPr>
        <p:txBody>
          <a:bodyPr lIns="91417" tIns="45708" rIns="91417" bIns="45708"/>
          <a:lstStyle/>
          <a:p>
            <a:endParaRPr lang="zh-CN" altLang="zh-CN">
              <a:solidFill>
                <a:srgbClr val="FFFFFF"/>
              </a:solidFill>
              <a:sym typeface="Arial" panose="020B0604020202020204" pitchFamily="34" charset="0"/>
            </a:endParaRPr>
          </a:p>
        </p:txBody>
      </p:sp>
      <p:sp>
        <p:nvSpPr>
          <p:cNvPr id="70680" name="Freeform 16"/>
          <p:cNvSpPr>
            <a:spLocks noChangeArrowheads="1"/>
          </p:cNvSpPr>
          <p:nvPr/>
        </p:nvSpPr>
        <p:spPr bwMode="auto">
          <a:xfrm>
            <a:off x="938213" y="1779588"/>
            <a:ext cx="325437" cy="1190625"/>
          </a:xfrm>
          <a:custGeom>
            <a:avLst/>
            <a:gdLst>
              <a:gd name="T0" fmla="*/ 128 w 128"/>
              <a:gd name="T1" fmla="*/ 6 h 558"/>
              <a:gd name="T2" fmla="*/ 124 w 128"/>
              <a:gd name="T3" fmla="*/ 7 h 558"/>
              <a:gd name="T4" fmla="*/ 118 w 128"/>
              <a:gd name="T5" fmla="*/ 11 h 558"/>
              <a:gd name="T6" fmla="*/ 112 w 128"/>
              <a:gd name="T7" fmla="*/ 17 h 558"/>
              <a:gd name="T8" fmla="*/ 108 w 128"/>
              <a:gd name="T9" fmla="*/ 24 h 558"/>
              <a:gd name="T10" fmla="*/ 106 w 128"/>
              <a:gd name="T11" fmla="*/ 31 h 558"/>
              <a:gd name="T12" fmla="*/ 64 w 128"/>
              <a:gd name="T13" fmla="*/ 240 h 558"/>
              <a:gd name="T14" fmla="*/ 55 w 128"/>
              <a:gd name="T15" fmla="*/ 287 h 558"/>
              <a:gd name="T16" fmla="*/ 7 w 128"/>
              <a:gd name="T17" fmla="*/ 530 h 558"/>
              <a:gd name="T18" fmla="*/ 6 w 128"/>
              <a:gd name="T19" fmla="*/ 539 h 558"/>
              <a:gd name="T20" fmla="*/ 8 w 128"/>
              <a:gd name="T21" fmla="*/ 545 h 558"/>
              <a:gd name="T22" fmla="*/ 13 w 128"/>
              <a:gd name="T23" fmla="*/ 549 h 558"/>
              <a:gd name="T24" fmla="*/ 19 w 128"/>
              <a:gd name="T25" fmla="*/ 550 h 558"/>
              <a:gd name="T26" fmla="*/ 86 w 128"/>
              <a:gd name="T27" fmla="*/ 535 h 558"/>
              <a:gd name="T28" fmla="*/ 85 w 128"/>
              <a:gd name="T29" fmla="*/ 543 h 558"/>
              <a:gd name="T30" fmla="*/ 17 w 128"/>
              <a:gd name="T31" fmla="*/ 558 h 558"/>
              <a:gd name="T32" fmla="*/ 9 w 128"/>
              <a:gd name="T33" fmla="*/ 557 h 558"/>
              <a:gd name="T34" fmla="*/ 3 w 128"/>
              <a:gd name="T35" fmla="*/ 552 h 558"/>
              <a:gd name="T36" fmla="*/ 0 w 128"/>
              <a:gd name="T37" fmla="*/ 543 h 558"/>
              <a:gd name="T38" fmla="*/ 1 w 128"/>
              <a:gd name="T39" fmla="*/ 531 h 558"/>
              <a:gd name="T40" fmla="*/ 49 w 128"/>
              <a:gd name="T41" fmla="*/ 289 h 558"/>
              <a:gd name="T42" fmla="*/ 58 w 128"/>
              <a:gd name="T43" fmla="*/ 242 h 558"/>
              <a:gd name="T44" fmla="*/ 100 w 128"/>
              <a:gd name="T45" fmla="*/ 33 h 558"/>
              <a:gd name="T46" fmla="*/ 104 w 128"/>
              <a:gd name="T47" fmla="*/ 23 h 558"/>
              <a:gd name="T48" fmla="*/ 110 w 128"/>
              <a:gd name="T49" fmla="*/ 14 h 558"/>
              <a:gd name="T50" fmla="*/ 117 w 128"/>
              <a:gd name="T51" fmla="*/ 6 h 558"/>
              <a:gd name="T52" fmla="*/ 126 w 128"/>
              <a:gd name="T53" fmla="*/ 1 h 558"/>
              <a:gd name="T54" fmla="*/ 127 w 128"/>
              <a:gd name="T55" fmla="*/ 0 h 558"/>
              <a:gd name="T56" fmla="*/ 128 w 128"/>
              <a:gd name="T57" fmla="*/ 6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8" h="558">
                <a:moveTo>
                  <a:pt x="128" y="6"/>
                </a:moveTo>
                <a:cubicBezTo>
                  <a:pt x="124" y="7"/>
                  <a:pt x="124" y="7"/>
                  <a:pt x="124" y="7"/>
                </a:cubicBezTo>
                <a:cubicBezTo>
                  <a:pt x="122" y="8"/>
                  <a:pt x="120" y="9"/>
                  <a:pt x="118" y="11"/>
                </a:cubicBezTo>
                <a:cubicBezTo>
                  <a:pt x="116" y="13"/>
                  <a:pt x="114" y="15"/>
                  <a:pt x="112" y="17"/>
                </a:cubicBezTo>
                <a:cubicBezTo>
                  <a:pt x="111" y="19"/>
                  <a:pt x="109" y="21"/>
                  <a:pt x="108" y="24"/>
                </a:cubicBezTo>
                <a:cubicBezTo>
                  <a:pt x="107" y="26"/>
                  <a:pt x="106" y="28"/>
                  <a:pt x="106" y="31"/>
                </a:cubicBezTo>
                <a:cubicBezTo>
                  <a:pt x="64" y="240"/>
                  <a:pt x="64" y="240"/>
                  <a:pt x="64" y="240"/>
                </a:cubicBezTo>
                <a:cubicBezTo>
                  <a:pt x="55" y="287"/>
                  <a:pt x="55" y="287"/>
                  <a:pt x="55" y="287"/>
                </a:cubicBezTo>
                <a:cubicBezTo>
                  <a:pt x="7" y="530"/>
                  <a:pt x="7" y="530"/>
                  <a:pt x="7" y="530"/>
                </a:cubicBezTo>
                <a:cubicBezTo>
                  <a:pt x="6" y="533"/>
                  <a:pt x="6" y="536"/>
                  <a:pt x="6" y="539"/>
                </a:cubicBezTo>
                <a:cubicBezTo>
                  <a:pt x="6" y="541"/>
                  <a:pt x="7" y="544"/>
                  <a:pt x="8" y="545"/>
                </a:cubicBezTo>
                <a:cubicBezTo>
                  <a:pt x="9" y="547"/>
                  <a:pt x="11" y="548"/>
                  <a:pt x="13" y="549"/>
                </a:cubicBezTo>
                <a:cubicBezTo>
                  <a:pt x="14" y="550"/>
                  <a:pt x="17" y="550"/>
                  <a:pt x="19" y="550"/>
                </a:cubicBezTo>
                <a:cubicBezTo>
                  <a:pt x="86" y="535"/>
                  <a:pt x="86" y="535"/>
                  <a:pt x="86" y="535"/>
                </a:cubicBezTo>
                <a:cubicBezTo>
                  <a:pt x="85" y="543"/>
                  <a:pt x="85" y="543"/>
                  <a:pt x="85" y="543"/>
                </a:cubicBezTo>
                <a:cubicBezTo>
                  <a:pt x="17" y="558"/>
                  <a:pt x="17" y="558"/>
                  <a:pt x="17" y="558"/>
                </a:cubicBezTo>
                <a:cubicBezTo>
                  <a:pt x="14" y="558"/>
                  <a:pt x="11" y="558"/>
                  <a:pt x="9" y="557"/>
                </a:cubicBezTo>
                <a:cubicBezTo>
                  <a:pt x="6" y="556"/>
                  <a:pt x="4" y="554"/>
                  <a:pt x="3" y="552"/>
                </a:cubicBezTo>
                <a:cubicBezTo>
                  <a:pt x="1" y="550"/>
                  <a:pt x="0" y="547"/>
                  <a:pt x="0" y="543"/>
                </a:cubicBezTo>
                <a:cubicBezTo>
                  <a:pt x="0" y="540"/>
                  <a:pt x="0" y="536"/>
                  <a:pt x="1" y="531"/>
                </a:cubicBezTo>
                <a:cubicBezTo>
                  <a:pt x="49" y="289"/>
                  <a:pt x="49" y="289"/>
                  <a:pt x="49" y="289"/>
                </a:cubicBezTo>
                <a:cubicBezTo>
                  <a:pt x="58" y="242"/>
                  <a:pt x="58" y="242"/>
                  <a:pt x="58" y="242"/>
                </a:cubicBezTo>
                <a:cubicBezTo>
                  <a:pt x="100" y="33"/>
                  <a:pt x="100" y="33"/>
                  <a:pt x="100" y="33"/>
                </a:cubicBezTo>
                <a:cubicBezTo>
                  <a:pt x="101" y="30"/>
                  <a:pt x="102" y="26"/>
                  <a:pt x="104" y="23"/>
                </a:cubicBezTo>
                <a:cubicBezTo>
                  <a:pt x="105" y="20"/>
                  <a:pt x="107" y="17"/>
                  <a:pt x="110" y="14"/>
                </a:cubicBezTo>
                <a:cubicBezTo>
                  <a:pt x="112" y="11"/>
                  <a:pt x="114" y="8"/>
                  <a:pt x="117" y="6"/>
                </a:cubicBezTo>
                <a:cubicBezTo>
                  <a:pt x="120" y="4"/>
                  <a:pt x="123" y="2"/>
                  <a:pt x="126" y="1"/>
                </a:cubicBezTo>
                <a:cubicBezTo>
                  <a:pt x="127" y="0"/>
                  <a:pt x="127" y="0"/>
                  <a:pt x="127" y="0"/>
                </a:cubicBezTo>
                <a:lnTo>
                  <a:pt x="128" y="6"/>
                </a:lnTo>
                <a:close/>
              </a:path>
            </a:pathLst>
          </a:custGeom>
          <a:solidFill>
            <a:schemeClr val="bg1"/>
          </a:solidFill>
          <a:ln w="11113">
            <a:solidFill>
              <a:schemeClr val="bg1"/>
            </a:solidFill>
            <a:miter lim="800000"/>
          </a:ln>
        </p:spPr>
        <p:txBody>
          <a:bodyPr lIns="91417" tIns="45708" rIns="91417" bIns="45708"/>
          <a:lstStyle/>
          <a:p>
            <a:endParaRPr lang="zh-CN" altLang="zh-CN">
              <a:solidFill>
                <a:srgbClr val="FFFFFF"/>
              </a:solidFill>
              <a:sym typeface="Arial" panose="020B0604020202020204" pitchFamily="34" charset="0"/>
            </a:endParaRPr>
          </a:p>
        </p:txBody>
      </p:sp>
      <p:sp>
        <p:nvSpPr>
          <p:cNvPr id="70681" name="Freeform 17"/>
          <p:cNvSpPr>
            <a:spLocks noChangeArrowheads="1"/>
          </p:cNvSpPr>
          <p:nvPr/>
        </p:nvSpPr>
        <p:spPr bwMode="auto">
          <a:xfrm>
            <a:off x="3673475" y="952500"/>
            <a:ext cx="1306513" cy="1528763"/>
          </a:xfrm>
          <a:custGeom>
            <a:avLst/>
            <a:gdLst>
              <a:gd name="T0" fmla="*/ 46 w 516"/>
              <a:gd name="T1" fmla="*/ 9 h 716"/>
              <a:gd name="T2" fmla="*/ 485 w 516"/>
              <a:gd name="T3" fmla="*/ 148 h 716"/>
              <a:gd name="T4" fmla="*/ 496 w 516"/>
              <a:gd name="T5" fmla="*/ 154 h 716"/>
              <a:gd name="T6" fmla="*/ 501 w 516"/>
              <a:gd name="T7" fmla="*/ 164 h 716"/>
              <a:gd name="T8" fmla="*/ 501 w 516"/>
              <a:gd name="T9" fmla="*/ 175 h 716"/>
              <a:gd name="T10" fmla="*/ 494 w 516"/>
              <a:gd name="T11" fmla="*/ 187 h 716"/>
              <a:gd name="T12" fmla="*/ 113 w 516"/>
              <a:gd name="T13" fmla="*/ 656 h 716"/>
              <a:gd name="T14" fmla="*/ 100 w 516"/>
              <a:gd name="T15" fmla="*/ 668 h 716"/>
              <a:gd name="T16" fmla="*/ 84 w 516"/>
              <a:gd name="T17" fmla="*/ 679 h 716"/>
              <a:gd name="T18" fmla="*/ 66 w 516"/>
              <a:gd name="T19" fmla="*/ 689 h 716"/>
              <a:gd name="T20" fmla="*/ 49 w 516"/>
              <a:gd name="T21" fmla="*/ 694 h 716"/>
              <a:gd name="T22" fmla="*/ 0 w 516"/>
              <a:gd name="T23" fmla="*/ 705 h 716"/>
              <a:gd name="T24" fmla="*/ 0 w 516"/>
              <a:gd name="T25" fmla="*/ 716 h 716"/>
              <a:gd name="T26" fmla="*/ 50 w 516"/>
              <a:gd name="T27" fmla="*/ 705 h 716"/>
              <a:gd name="T28" fmla="*/ 69 w 516"/>
              <a:gd name="T29" fmla="*/ 699 h 716"/>
              <a:gd name="T30" fmla="*/ 89 w 516"/>
              <a:gd name="T31" fmla="*/ 689 h 716"/>
              <a:gd name="T32" fmla="*/ 108 w 516"/>
              <a:gd name="T33" fmla="*/ 676 h 716"/>
              <a:gd name="T34" fmla="*/ 122 w 516"/>
              <a:gd name="T35" fmla="*/ 661 h 716"/>
              <a:gd name="T36" fmla="*/ 506 w 516"/>
              <a:gd name="T37" fmla="*/ 190 h 716"/>
              <a:gd name="T38" fmla="*/ 515 w 516"/>
              <a:gd name="T39" fmla="*/ 174 h 716"/>
              <a:gd name="T40" fmla="*/ 515 w 516"/>
              <a:gd name="T41" fmla="*/ 159 h 716"/>
              <a:gd name="T42" fmla="*/ 508 w 516"/>
              <a:gd name="T43" fmla="*/ 147 h 716"/>
              <a:gd name="T44" fmla="*/ 493 w 516"/>
              <a:gd name="T45" fmla="*/ 138 h 716"/>
              <a:gd name="T46" fmla="*/ 51 w 516"/>
              <a:gd name="T47" fmla="*/ 0 h 716"/>
              <a:gd name="T48" fmla="*/ 46 w 516"/>
              <a:gd name="T49" fmla="*/ 9 h 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16" h="716">
                <a:moveTo>
                  <a:pt x="46" y="9"/>
                </a:moveTo>
                <a:cubicBezTo>
                  <a:pt x="485" y="148"/>
                  <a:pt x="485" y="148"/>
                  <a:pt x="485" y="148"/>
                </a:cubicBezTo>
                <a:cubicBezTo>
                  <a:pt x="490" y="150"/>
                  <a:pt x="493" y="152"/>
                  <a:pt x="496" y="154"/>
                </a:cubicBezTo>
                <a:cubicBezTo>
                  <a:pt x="499" y="157"/>
                  <a:pt x="500" y="160"/>
                  <a:pt x="501" y="164"/>
                </a:cubicBezTo>
                <a:cubicBezTo>
                  <a:pt x="502" y="167"/>
                  <a:pt x="502" y="171"/>
                  <a:pt x="501" y="175"/>
                </a:cubicBezTo>
                <a:cubicBezTo>
                  <a:pt x="500" y="179"/>
                  <a:pt x="498" y="183"/>
                  <a:pt x="494" y="187"/>
                </a:cubicBezTo>
                <a:cubicBezTo>
                  <a:pt x="113" y="656"/>
                  <a:pt x="113" y="656"/>
                  <a:pt x="113" y="656"/>
                </a:cubicBezTo>
                <a:cubicBezTo>
                  <a:pt x="109" y="660"/>
                  <a:pt x="105" y="664"/>
                  <a:pt x="100" y="668"/>
                </a:cubicBezTo>
                <a:cubicBezTo>
                  <a:pt x="95" y="672"/>
                  <a:pt x="89" y="676"/>
                  <a:pt x="84" y="679"/>
                </a:cubicBezTo>
                <a:cubicBezTo>
                  <a:pt x="78" y="683"/>
                  <a:pt x="72" y="686"/>
                  <a:pt x="66" y="689"/>
                </a:cubicBezTo>
                <a:cubicBezTo>
                  <a:pt x="60" y="691"/>
                  <a:pt x="55" y="693"/>
                  <a:pt x="49" y="694"/>
                </a:cubicBezTo>
                <a:cubicBezTo>
                  <a:pt x="0" y="705"/>
                  <a:pt x="0" y="705"/>
                  <a:pt x="0" y="705"/>
                </a:cubicBezTo>
                <a:cubicBezTo>
                  <a:pt x="0" y="716"/>
                  <a:pt x="0" y="716"/>
                  <a:pt x="0" y="716"/>
                </a:cubicBezTo>
                <a:cubicBezTo>
                  <a:pt x="50" y="705"/>
                  <a:pt x="50" y="705"/>
                  <a:pt x="50" y="705"/>
                </a:cubicBezTo>
                <a:cubicBezTo>
                  <a:pt x="56" y="704"/>
                  <a:pt x="63" y="702"/>
                  <a:pt x="69" y="699"/>
                </a:cubicBezTo>
                <a:cubicBezTo>
                  <a:pt x="76" y="696"/>
                  <a:pt x="83" y="693"/>
                  <a:pt x="89" y="689"/>
                </a:cubicBezTo>
                <a:cubicBezTo>
                  <a:pt x="96" y="685"/>
                  <a:pt x="102" y="680"/>
                  <a:pt x="108" y="676"/>
                </a:cubicBezTo>
                <a:cubicBezTo>
                  <a:pt x="113" y="671"/>
                  <a:pt x="118" y="666"/>
                  <a:pt x="122" y="661"/>
                </a:cubicBezTo>
                <a:cubicBezTo>
                  <a:pt x="506" y="190"/>
                  <a:pt x="506" y="190"/>
                  <a:pt x="506" y="190"/>
                </a:cubicBezTo>
                <a:cubicBezTo>
                  <a:pt x="510" y="185"/>
                  <a:pt x="513" y="180"/>
                  <a:pt x="515" y="174"/>
                </a:cubicBezTo>
                <a:cubicBezTo>
                  <a:pt x="516" y="169"/>
                  <a:pt x="516" y="164"/>
                  <a:pt x="515" y="159"/>
                </a:cubicBezTo>
                <a:cubicBezTo>
                  <a:pt x="514" y="154"/>
                  <a:pt x="511" y="150"/>
                  <a:pt x="508" y="147"/>
                </a:cubicBezTo>
                <a:cubicBezTo>
                  <a:pt x="504" y="143"/>
                  <a:pt x="499" y="140"/>
                  <a:pt x="493" y="138"/>
                </a:cubicBezTo>
                <a:cubicBezTo>
                  <a:pt x="51" y="0"/>
                  <a:pt x="51" y="0"/>
                  <a:pt x="51" y="0"/>
                </a:cubicBezTo>
                <a:lnTo>
                  <a:pt x="46" y="9"/>
                </a:lnTo>
                <a:close/>
              </a:path>
            </a:pathLst>
          </a:custGeom>
          <a:solidFill>
            <a:schemeClr val="bg1"/>
          </a:solidFill>
          <a:ln w="11113">
            <a:solidFill>
              <a:schemeClr val="bg1"/>
            </a:solidFill>
            <a:miter lim="800000"/>
          </a:ln>
        </p:spPr>
        <p:txBody>
          <a:bodyPr lIns="91417" tIns="45708" rIns="91417" bIns="45708"/>
          <a:lstStyle/>
          <a:p>
            <a:endParaRPr lang="zh-CN" altLang="zh-CN">
              <a:solidFill>
                <a:srgbClr val="FFFFFF"/>
              </a:solidFill>
              <a:sym typeface="Arial" panose="020B0604020202020204" pitchFamily="34" charset="0"/>
            </a:endParaRPr>
          </a:p>
        </p:txBody>
      </p:sp>
      <p:sp>
        <p:nvSpPr>
          <p:cNvPr id="70682" name="Line 51"/>
          <p:cNvSpPr>
            <a:spLocks noChangeShapeType="1"/>
          </p:cNvSpPr>
          <p:nvPr/>
        </p:nvSpPr>
        <p:spPr bwMode="auto">
          <a:xfrm>
            <a:off x="3128963" y="4367213"/>
            <a:ext cx="3070225" cy="1587"/>
          </a:xfrm>
          <a:prstGeom prst="line">
            <a:avLst/>
          </a:prstGeom>
          <a:noFill/>
          <a:ln w="33338">
            <a:solidFill>
              <a:srgbClr val="FFFFFF"/>
            </a:solidFill>
            <a:round/>
          </a:ln>
          <a:extLst>
            <a:ext uri="{909E8E84-426E-40DD-AFC4-6F175D3DCCD1}">
              <a14:hiddenFill xmlns:a14="http://schemas.microsoft.com/office/drawing/2010/main">
                <a:noFill/>
              </a14:hiddenFill>
            </a:ext>
          </a:extLst>
        </p:spPr>
        <p:txBody>
          <a:bodyPr lIns="91417" tIns="45708" rIns="91417" bIns="45708"/>
          <a:lstStyle/>
          <a:p>
            <a:endParaRPr lang="zh-CN" altLang="zh-CN">
              <a:solidFill>
                <a:srgbClr val="FFFFFF"/>
              </a:solidFill>
              <a:sym typeface="Arial" panose="020B0604020202020204" pitchFamily="34" charset="0"/>
            </a:endParaRPr>
          </a:p>
        </p:txBody>
      </p:sp>
      <p:sp>
        <p:nvSpPr>
          <p:cNvPr id="70683" name="Text Box 52"/>
          <p:cNvSpPr>
            <a:spLocks noChangeArrowheads="1"/>
          </p:cNvSpPr>
          <p:nvPr/>
        </p:nvSpPr>
        <p:spPr bwMode="auto">
          <a:xfrm>
            <a:off x="6784975" y="2060575"/>
            <a:ext cx="4619625"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7" tIns="45708" rIns="91417" bIns="45708" anchor="ctr"/>
          <a:lstStyle/>
          <a:p>
            <a:pPr>
              <a:spcBef>
                <a:spcPct val="50000"/>
              </a:spcBef>
            </a:pPr>
            <a:r>
              <a:rPr lang="en-US" altLang="en-US" sz="2200">
                <a:solidFill>
                  <a:srgbClr val="FFFFFF"/>
                </a:solidFill>
                <a:sym typeface="Arial" panose="020B0604020202020204" pitchFamily="34" charset="0"/>
              </a:rPr>
              <a:t>xxxxxxxxxxxxxxxxxxx</a:t>
            </a:r>
            <a:endParaRPr lang="en-US" altLang="en-US" sz="2200">
              <a:solidFill>
                <a:srgbClr val="FFFFFF"/>
              </a:solidFill>
              <a:sym typeface="Arial" panose="020B0604020202020204" pitchFamily="34" charset="0"/>
            </a:endParaRPr>
          </a:p>
        </p:txBody>
      </p:sp>
      <p:sp>
        <p:nvSpPr>
          <p:cNvPr id="70684" name="Text Box 54">
            <a:hlinkClick r:id="rId4"/>
          </p:cNvPr>
          <p:cNvSpPr>
            <a:spLocks noChangeArrowheads="1"/>
          </p:cNvSpPr>
          <p:nvPr/>
        </p:nvSpPr>
        <p:spPr bwMode="auto">
          <a:xfrm>
            <a:off x="6784975" y="2846388"/>
            <a:ext cx="4473575"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7" tIns="45708" rIns="91417" bIns="45708" anchor="ctr"/>
          <a:lstStyle/>
          <a:p>
            <a:pPr>
              <a:spcBef>
                <a:spcPct val="50000"/>
              </a:spcBef>
            </a:pPr>
            <a:r>
              <a:rPr lang="en-US" sz="2200">
                <a:solidFill>
                  <a:srgbClr val="FFFFFF"/>
                </a:solidFill>
                <a:sym typeface="Arial" panose="020B0604020202020204" pitchFamily="34" charset="0"/>
              </a:rPr>
              <a:t>xxxxxxxxxxxxxxx</a:t>
            </a:r>
            <a:endParaRPr lang="en-US" altLang="en-US"/>
          </a:p>
        </p:txBody>
      </p:sp>
      <p:sp>
        <p:nvSpPr>
          <p:cNvPr id="70685" name="Text Box 59">
            <a:hlinkClick r:id="rId5"/>
          </p:cNvPr>
          <p:cNvSpPr>
            <a:spLocks noChangeArrowheads="1"/>
          </p:cNvSpPr>
          <p:nvPr/>
        </p:nvSpPr>
        <p:spPr bwMode="auto">
          <a:xfrm>
            <a:off x="6784975" y="3663950"/>
            <a:ext cx="4995863"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7" tIns="45708" rIns="91417" bIns="45708" anchor="ctr"/>
          <a:lstStyle/>
          <a:p>
            <a:pPr>
              <a:spcBef>
                <a:spcPct val="50000"/>
              </a:spcBef>
            </a:pPr>
            <a:r>
              <a:rPr lang="en-US" altLang="en-US" sz="2200">
                <a:solidFill>
                  <a:srgbClr val="FFFFFF"/>
                </a:solidFill>
                <a:sym typeface="Arial" panose="020B0604020202020204" pitchFamily="34" charset="0"/>
              </a:rPr>
              <a:t>亮亮图文旗舰店  https://liangliangtuwen.tmall.com</a:t>
            </a:r>
            <a:endParaRPr lang="en-US" altLang="en-US" sz="2200">
              <a:solidFill>
                <a:srgbClr val="FFFFFF"/>
              </a:solidFill>
              <a:sym typeface="Arial" panose="020B0604020202020204" pitchFamily="34" charset="0"/>
            </a:endParaRPr>
          </a:p>
        </p:txBody>
      </p:sp>
      <p:sp>
        <p:nvSpPr>
          <p:cNvPr id="70686" name="Text Box 62"/>
          <p:cNvSpPr>
            <a:spLocks noChangeArrowheads="1"/>
          </p:cNvSpPr>
          <p:nvPr/>
        </p:nvSpPr>
        <p:spPr bwMode="auto">
          <a:xfrm>
            <a:off x="6784975" y="882650"/>
            <a:ext cx="4762500" cy="598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7" tIns="45708" rIns="91417" bIns="45708" anchor="ctr"/>
          <a:lstStyle/>
          <a:p>
            <a:pPr>
              <a:spcBef>
                <a:spcPct val="50000"/>
              </a:spcBef>
            </a:pPr>
            <a:r>
              <a:rPr lang="en-US" altLang="en-US" sz="22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xxxxxxxxxxxxxx</a:t>
            </a:r>
            <a:endParaRPr lang="en-US" altLang="en-US" sz="22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0687" name="TextBox 29"/>
          <p:cNvSpPr>
            <a:spLocks noChangeArrowheads="1"/>
          </p:cNvSpPr>
          <p:nvPr/>
        </p:nvSpPr>
        <p:spPr bwMode="auto">
          <a:xfrm rot="-1154753">
            <a:off x="1390650" y="1492250"/>
            <a:ext cx="2954338"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7" tIns="45708" rIns="91417" bIns="45708">
            <a:spAutoFit/>
          </a:bodyPr>
          <a:lstStyle/>
          <a:p>
            <a:r>
              <a:rPr lang="zh-CN" altLang="en-US" sz="54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谢谢观看</a:t>
            </a:r>
            <a:endParaRPr lang="zh-CN" altLang="en-US"/>
          </a:p>
        </p:txBody>
      </p:sp>
      <p:pic>
        <p:nvPicPr>
          <p:cNvPr id="70688" name="Picture 3" descr="C:\Documents and Settings\tdz\桌面\未标题-2.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970588" y="3633788"/>
            <a:ext cx="457200" cy="41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689" name="Picture 9" descr="E:\仝德志文件，勿删！\03-参考文档\！PPT图片及版面资源\06-PPT精选插图\05-头像\嘿嘿.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753100" y="728663"/>
            <a:ext cx="852488" cy="852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690" name="Picture 4" descr="C:\Documents and Settings\tdz\桌面\新建文件夹\欢迎02.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9191625" y="4635500"/>
            <a:ext cx="2908300" cy="1819275"/>
          </a:xfrm>
          <a:prstGeom prst="rect">
            <a:avLst/>
          </a:prstGeom>
          <a:noFill/>
          <a:ln w="28575">
            <a:solidFill>
              <a:srgbClr val="00B0F0"/>
            </a:solidFill>
            <a:bevel/>
          </a:ln>
          <a:extLst>
            <a:ext uri="{909E8E84-426E-40DD-AFC4-6F175D3DCCD1}">
              <a14:hiddenFill xmlns:a14="http://schemas.microsoft.com/office/drawing/2010/main">
                <a:solidFill>
                  <a:srgbClr val="FFFFFF"/>
                </a:solidFill>
              </a14:hiddenFill>
            </a:ext>
          </a:extLst>
        </p:spPr>
      </p:pic>
      <p:pic>
        <p:nvPicPr>
          <p:cNvPr id="70691" name="Picture 3" descr="C:\Users\user\Desktop\未标题-4 拷贝.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010275" y="2795588"/>
            <a:ext cx="357188" cy="45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0692" name="组合 67"/>
          <p:cNvGrpSpPr/>
          <p:nvPr/>
        </p:nvGrpSpPr>
        <p:grpSpPr bwMode="auto">
          <a:xfrm>
            <a:off x="5905500" y="1965325"/>
            <a:ext cx="565150" cy="523875"/>
            <a:chOff x="0" y="0"/>
            <a:chExt cx="564102" cy="523876"/>
          </a:xfrm>
        </p:grpSpPr>
        <p:sp>
          <p:nvSpPr>
            <p:cNvPr id="5" name="Oval 25"/>
            <p:cNvSpPr>
              <a:spLocks noChangeArrowheads="1"/>
            </p:cNvSpPr>
            <p:nvPr/>
          </p:nvSpPr>
          <p:spPr bwMode="auto">
            <a:xfrm>
              <a:off x="0" y="0"/>
              <a:ext cx="564102" cy="523876"/>
            </a:xfrm>
            <a:prstGeom prst="ellipse">
              <a:avLst/>
            </a:prstGeom>
            <a:solidFill>
              <a:schemeClr val="accent1"/>
            </a:solidFill>
            <a:ln w="33338">
              <a:solidFill>
                <a:srgbClr val="FFFFFF"/>
              </a:solidFill>
              <a:round/>
            </a:ln>
          </p:spPr>
          <p:txBody>
            <a:bodyPr/>
            <a:lstStyle/>
            <a:p>
              <a:endParaRPr lang="zh-CN" altLang="zh-CN">
                <a:solidFill>
                  <a:srgbClr val="000000"/>
                </a:solidFill>
                <a:sym typeface="Arial" panose="020B0604020202020204" pitchFamily="34" charset="0"/>
              </a:endParaRPr>
            </a:p>
          </p:txBody>
        </p:sp>
        <p:pic>
          <p:nvPicPr>
            <p:cNvPr id="70693" name="Picture 4" descr="C:\Users\user\Desktop\未标题-5 拷贝.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99653" y="55905"/>
              <a:ext cx="448164" cy="401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0664"/>
                                        </p:tgtEl>
                                        <p:attrNameLst>
                                          <p:attrName>style.visibility</p:attrName>
                                        </p:attrNameLst>
                                      </p:cBhvr>
                                      <p:to>
                                        <p:strVal val="visible"/>
                                      </p:to>
                                    </p:set>
                                    <p:animEffect filter="fade">
                                      <p:cBhvr>
                                        <p:cTn id="7" dur="1300"/>
                                        <p:tgtEl>
                                          <p:spTgt spid="70664"/>
                                        </p:tgtEl>
                                      </p:cBhvr>
                                    </p:animEffect>
                                  </p:childTnLst>
                                </p:cTn>
                              </p:par>
                              <p:par>
                                <p:cTn id="8" presetID="2" presetClass="entr" presetSubtype="9" fill="hold" grpId="1" nodeType="withEffect">
                                  <p:stCondLst>
                                    <p:cond delay="0"/>
                                  </p:stCondLst>
                                  <p:childTnLst>
                                    <p:set>
                                      <p:cBhvr>
                                        <p:cTn id="9" dur="1" fill="hold">
                                          <p:stCondLst>
                                            <p:cond delay="0"/>
                                          </p:stCondLst>
                                        </p:cTn>
                                        <p:tgtEl>
                                          <p:spTgt spid="70664"/>
                                        </p:tgtEl>
                                        <p:attrNameLst>
                                          <p:attrName>style.visibility</p:attrName>
                                        </p:attrNameLst>
                                      </p:cBhvr>
                                      <p:to>
                                        <p:strVal val="visible"/>
                                      </p:to>
                                    </p:set>
                                    <p:anim calcmode="lin" valueType="num">
                                      <p:cBhvr>
                                        <p:cTn id="10" dur="1000" fill="hold"/>
                                        <p:tgtEl>
                                          <p:spTgt spid="70664"/>
                                        </p:tgtEl>
                                        <p:attrNameLst>
                                          <p:attrName>ppt_x</p:attrName>
                                        </p:attrNameLst>
                                      </p:cBhvr>
                                      <p:tavLst>
                                        <p:tav tm="0">
                                          <p:val>
                                            <p:strVal val="0-#ppt_w/2"/>
                                          </p:val>
                                        </p:tav>
                                        <p:tav tm="100000">
                                          <p:val>
                                            <p:strVal val="#ppt_x"/>
                                          </p:val>
                                        </p:tav>
                                      </p:tavLst>
                                    </p:anim>
                                    <p:anim calcmode="lin" valueType="num">
                                      <p:cBhvr>
                                        <p:cTn id="11" dur="1000" fill="hold"/>
                                        <p:tgtEl>
                                          <p:spTgt spid="70664"/>
                                        </p:tgtEl>
                                        <p:attrNameLst>
                                          <p:attrName>ppt_y</p:attrName>
                                        </p:attrNameLst>
                                      </p:cBhvr>
                                      <p:tavLst>
                                        <p:tav tm="0">
                                          <p:val>
                                            <p:strVal val="0-#ppt_h/2"/>
                                          </p:val>
                                        </p:tav>
                                        <p:tav tm="100000">
                                          <p:val>
                                            <p:strVal val="#ppt_y"/>
                                          </p:val>
                                        </p:tav>
                                      </p:tavLst>
                                    </p:anim>
                                  </p:childTnLst>
                                </p:cTn>
                              </p:par>
                              <p:par>
                                <p:cTn id="12" presetID="10" presetClass="entr" presetSubtype="0" fill="hold" nodeType="withEffect">
                                  <p:stCondLst>
                                    <p:cond delay="0"/>
                                  </p:stCondLst>
                                  <p:childTnLst>
                                    <p:set>
                                      <p:cBhvr>
                                        <p:cTn id="13" dur="1" fill="hold">
                                          <p:stCondLst>
                                            <p:cond delay="0"/>
                                          </p:stCondLst>
                                        </p:cTn>
                                        <p:tgtEl>
                                          <p:spTgt spid="70659"/>
                                        </p:tgtEl>
                                        <p:attrNameLst>
                                          <p:attrName>style.visibility</p:attrName>
                                        </p:attrNameLst>
                                      </p:cBhvr>
                                      <p:to>
                                        <p:strVal val="visible"/>
                                      </p:to>
                                    </p:set>
                                    <p:animEffect filter="fade">
                                      <p:cBhvr>
                                        <p:cTn id="14" dur="1250"/>
                                        <p:tgtEl>
                                          <p:spTgt spid="70659"/>
                                        </p:tgtEl>
                                      </p:cBhvr>
                                    </p:animEffect>
                                  </p:childTnLst>
                                </p:cTn>
                              </p:par>
                              <p:par>
                                <p:cTn id="15" presetID="2" presetClass="entr" presetSubtype="2" fill="hold" nodeType="withEffect">
                                  <p:stCondLst>
                                    <p:cond delay="0"/>
                                  </p:stCondLst>
                                  <p:childTnLst>
                                    <p:set>
                                      <p:cBhvr>
                                        <p:cTn id="16" dur="1" fill="hold">
                                          <p:stCondLst>
                                            <p:cond delay="0"/>
                                          </p:stCondLst>
                                        </p:cTn>
                                        <p:tgtEl>
                                          <p:spTgt spid="70659"/>
                                        </p:tgtEl>
                                        <p:attrNameLst>
                                          <p:attrName>style.visibility</p:attrName>
                                        </p:attrNameLst>
                                      </p:cBhvr>
                                      <p:to>
                                        <p:strVal val="visible"/>
                                      </p:to>
                                    </p:set>
                                    <p:anim calcmode="lin" valueType="num">
                                      <p:cBhvr>
                                        <p:cTn id="17" dur="1000" fill="hold"/>
                                        <p:tgtEl>
                                          <p:spTgt spid="70659"/>
                                        </p:tgtEl>
                                        <p:attrNameLst>
                                          <p:attrName>ppt_x</p:attrName>
                                        </p:attrNameLst>
                                      </p:cBhvr>
                                      <p:tavLst>
                                        <p:tav tm="0">
                                          <p:val>
                                            <p:strVal val="1+#ppt_w/2"/>
                                          </p:val>
                                        </p:tav>
                                        <p:tav tm="100000">
                                          <p:val>
                                            <p:strVal val="#ppt_x"/>
                                          </p:val>
                                        </p:tav>
                                      </p:tavLst>
                                    </p:anim>
                                    <p:anim calcmode="lin" valueType="num">
                                      <p:cBhvr>
                                        <p:cTn id="18" dur="1000" fill="hold"/>
                                        <p:tgtEl>
                                          <p:spTgt spid="70659"/>
                                        </p:tgtEl>
                                        <p:attrNameLst>
                                          <p:attrName>ppt_y</p:attrName>
                                        </p:attrNameLst>
                                      </p:cBhvr>
                                      <p:tavLst>
                                        <p:tav tm="0">
                                          <p:val>
                                            <p:strVal val="#ppt_y"/>
                                          </p:val>
                                        </p:tav>
                                        <p:tav tm="100000">
                                          <p:val>
                                            <p:strVal val="#ppt_y"/>
                                          </p:val>
                                        </p:tav>
                                      </p:tavLst>
                                    </p:anim>
                                  </p:childTnLst>
                                </p:cTn>
                              </p:par>
                              <p:par>
                                <p:cTn id="19" presetID="8" presetClass="emph" presetSubtype="0" fill="hold" nodeType="withEffect">
                                  <p:stCondLst>
                                    <p:cond delay="0"/>
                                  </p:stCondLst>
                                  <p:childTnLst>
                                    <p:animRot by="21600000">
                                      <p:cBhvr>
                                        <p:cTn id="20" dur="1000" fill="hold"/>
                                        <p:tgtEl>
                                          <p:spTgt spid="70659"/>
                                        </p:tgtEl>
                                        <p:attrNameLst>
                                          <p:attrName>r</p:attrName>
                                        </p:attrNameLst>
                                      </p:cBhvr>
                                    </p:animRot>
                                  </p:childTnLst>
                                </p:cTn>
                              </p:par>
                              <p:par>
                                <p:cTn id="21" presetID="10" presetClass="entr" presetSubtype="0" fill="hold" nodeType="withEffect">
                                  <p:stCondLst>
                                    <p:cond delay="0"/>
                                  </p:stCondLst>
                                  <p:childTnLst>
                                    <p:set>
                                      <p:cBhvr>
                                        <p:cTn id="22" dur="1" fill="hold">
                                          <p:stCondLst>
                                            <p:cond delay="0"/>
                                          </p:stCondLst>
                                        </p:cTn>
                                        <p:tgtEl>
                                          <p:spTgt spid="70660"/>
                                        </p:tgtEl>
                                        <p:attrNameLst>
                                          <p:attrName>style.visibility</p:attrName>
                                        </p:attrNameLst>
                                      </p:cBhvr>
                                      <p:to>
                                        <p:strVal val="visible"/>
                                      </p:to>
                                    </p:set>
                                    <p:animEffect filter="fade">
                                      <p:cBhvr>
                                        <p:cTn id="23" dur="1300"/>
                                        <p:tgtEl>
                                          <p:spTgt spid="70660"/>
                                        </p:tgtEl>
                                      </p:cBhvr>
                                    </p:animEffect>
                                  </p:childTnLst>
                                </p:cTn>
                              </p:par>
                              <p:par>
                                <p:cTn id="24" presetID="2" presetClass="entr" presetSubtype="3" fill="hold" nodeType="withEffect">
                                  <p:stCondLst>
                                    <p:cond delay="0"/>
                                  </p:stCondLst>
                                  <p:childTnLst>
                                    <p:set>
                                      <p:cBhvr>
                                        <p:cTn id="25" dur="1" fill="hold">
                                          <p:stCondLst>
                                            <p:cond delay="0"/>
                                          </p:stCondLst>
                                        </p:cTn>
                                        <p:tgtEl>
                                          <p:spTgt spid="70660"/>
                                        </p:tgtEl>
                                        <p:attrNameLst>
                                          <p:attrName>style.visibility</p:attrName>
                                        </p:attrNameLst>
                                      </p:cBhvr>
                                      <p:to>
                                        <p:strVal val="visible"/>
                                      </p:to>
                                    </p:set>
                                    <p:anim calcmode="lin" valueType="num">
                                      <p:cBhvr>
                                        <p:cTn id="26" dur="1000" fill="hold"/>
                                        <p:tgtEl>
                                          <p:spTgt spid="70660"/>
                                        </p:tgtEl>
                                        <p:attrNameLst>
                                          <p:attrName>ppt_x</p:attrName>
                                        </p:attrNameLst>
                                      </p:cBhvr>
                                      <p:tavLst>
                                        <p:tav tm="0">
                                          <p:val>
                                            <p:strVal val="1+#ppt_w/2"/>
                                          </p:val>
                                        </p:tav>
                                        <p:tav tm="100000">
                                          <p:val>
                                            <p:strVal val="#ppt_x"/>
                                          </p:val>
                                        </p:tav>
                                      </p:tavLst>
                                    </p:anim>
                                    <p:anim calcmode="lin" valueType="num">
                                      <p:cBhvr>
                                        <p:cTn id="27" dur="1000" fill="hold"/>
                                        <p:tgtEl>
                                          <p:spTgt spid="70660"/>
                                        </p:tgtEl>
                                        <p:attrNameLst>
                                          <p:attrName>ppt_y</p:attrName>
                                        </p:attrNameLst>
                                      </p:cBhvr>
                                      <p:tavLst>
                                        <p:tav tm="0">
                                          <p:val>
                                            <p:strVal val="0-#ppt_h/2"/>
                                          </p:val>
                                        </p:tav>
                                        <p:tav tm="100000">
                                          <p:val>
                                            <p:strVal val="#ppt_y"/>
                                          </p:val>
                                        </p:tav>
                                      </p:tavLst>
                                    </p:anim>
                                  </p:childTnLst>
                                </p:cTn>
                              </p:par>
                              <p:par>
                                <p:cTn id="28" presetID="8" presetClass="emph" presetSubtype="0" fill="hold" nodeType="withEffect">
                                  <p:stCondLst>
                                    <p:cond delay="0"/>
                                  </p:stCondLst>
                                  <p:childTnLst>
                                    <p:animRot by="21600000">
                                      <p:cBhvr>
                                        <p:cTn id="29" dur="1000" fill="hold"/>
                                        <p:tgtEl>
                                          <p:spTgt spid="70660"/>
                                        </p:tgtEl>
                                        <p:attrNameLst>
                                          <p:attrName>r</p:attrName>
                                        </p:attrNameLst>
                                      </p:cBhvr>
                                    </p:animRot>
                                  </p:childTnLst>
                                </p:cTn>
                              </p:par>
                              <p:par>
                                <p:cTn id="30" presetID="10" presetClass="entr" presetSubtype="0" fill="hold" nodeType="withEffect">
                                  <p:stCondLst>
                                    <p:cond delay="0"/>
                                  </p:stCondLst>
                                  <p:childTnLst>
                                    <p:set>
                                      <p:cBhvr>
                                        <p:cTn id="31" dur="1" fill="hold">
                                          <p:stCondLst>
                                            <p:cond delay="0"/>
                                          </p:stCondLst>
                                        </p:cTn>
                                        <p:tgtEl>
                                          <p:spTgt spid="70661"/>
                                        </p:tgtEl>
                                        <p:attrNameLst>
                                          <p:attrName>style.visibility</p:attrName>
                                        </p:attrNameLst>
                                      </p:cBhvr>
                                      <p:to>
                                        <p:strVal val="visible"/>
                                      </p:to>
                                    </p:set>
                                    <p:animEffect filter="fade">
                                      <p:cBhvr>
                                        <p:cTn id="32" dur="1250"/>
                                        <p:tgtEl>
                                          <p:spTgt spid="70661"/>
                                        </p:tgtEl>
                                      </p:cBhvr>
                                    </p:animEffect>
                                  </p:childTnLst>
                                </p:cTn>
                              </p:par>
                              <p:par>
                                <p:cTn id="33" presetID="2" presetClass="entr" presetSubtype="9" fill="hold" nodeType="withEffect">
                                  <p:stCondLst>
                                    <p:cond delay="0"/>
                                  </p:stCondLst>
                                  <p:childTnLst>
                                    <p:set>
                                      <p:cBhvr>
                                        <p:cTn id="34" dur="1" fill="hold">
                                          <p:stCondLst>
                                            <p:cond delay="0"/>
                                          </p:stCondLst>
                                        </p:cTn>
                                        <p:tgtEl>
                                          <p:spTgt spid="70661"/>
                                        </p:tgtEl>
                                        <p:attrNameLst>
                                          <p:attrName>style.visibility</p:attrName>
                                        </p:attrNameLst>
                                      </p:cBhvr>
                                      <p:to>
                                        <p:strVal val="visible"/>
                                      </p:to>
                                    </p:set>
                                    <p:anim calcmode="lin" valueType="num">
                                      <p:cBhvr>
                                        <p:cTn id="35" dur="1000" fill="hold"/>
                                        <p:tgtEl>
                                          <p:spTgt spid="70661"/>
                                        </p:tgtEl>
                                        <p:attrNameLst>
                                          <p:attrName>ppt_x</p:attrName>
                                        </p:attrNameLst>
                                      </p:cBhvr>
                                      <p:tavLst>
                                        <p:tav tm="0">
                                          <p:val>
                                            <p:strVal val="0-#ppt_w/2"/>
                                          </p:val>
                                        </p:tav>
                                        <p:tav tm="100000">
                                          <p:val>
                                            <p:strVal val="#ppt_x"/>
                                          </p:val>
                                        </p:tav>
                                      </p:tavLst>
                                    </p:anim>
                                    <p:anim calcmode="lin" valueType="num">
                                      <p:cBhvr>
                                        <p:cTn id="36" dur="1000" fill="hold"/>
                                        <p:tgtEl>
                                          <p:spTgt spid="70661"/>
                                        </p:tgtEl>
                                        <p:attrNameLst>
                                          <p:attrName>ppt_y</p:attrName>
                                        </p:attrNameLst>
                                      </p:cBhvr>
                                      <p:tavLst>
                                        <p:tav tm="0">
                                          <p:val>
                                            <p:strVal val="0-#ppt_h/2"/>
                                          </p:val>
                                        </p:tav>
                                        <p:tav tm="100000">
                                          <p:val>
                                            <p:strVal val="#ppt_y"/>
                                          </p:val>
                                        </p:tav>
                                      </p:tavLst>
                                    </p:anim>
                                  </p:childTnLst>
                                </p:cTn>
                              </p:par>
                              <p:par>
                                <p:cTn id="37" presetID="8" presetClass="emph" presetSubtype="0" fill="hold" nodeType="withEffect">
                                  <p:stCondLst>
                                    <p:cond delay="0"/>
                                  </p:stCondLst>
                                  <p:childTnLst>
                                    <p:animRot by="21600000">
                                      <p:cBhvr>
                                        <p:cTn id="38" dur="1000" fill="hold"/>
                                        <p:tgtEl>
                                          <p:spTgt spid="70661"/>
                                        </p:tgtEl>
                                        <p:attrNameLst>
                                          <p:attrName>r</p:attrName>
                                        </p:attrNameLst>
                                      </p:cBhvr>
                                    </p:animRot>
                                  </p:childTnLst>
                                </p:cTn>
                              </p:par>
                              <p:par>
                                <p:cTn id="39" presetID="10" presetClass="entr" presetSubtype="0" fill="hold" nodeType="withEffect">
                                  <p:stCondLst>
                                    <p:cond delay="0"/>
                                  </p:stCondLst>
                                  <p:childTnLst>
                                    <p:set>
                                      <p:cBhvr>
                                        <p:cTn id="40" dur="1" fill="hold">
                                          <p:stCondLst>
                                            <p:cond delay="0"/>
                                          </p:stCondLst>
                                        </p:cTn>
                                        <p:tgtEl>
                                          <p:spTgt spid="70690"/>
                                        </p:tgtEl>
                                        <p:attrNameLst>
                                          <p:attrName>style.visibility</p:attrName>
                                        </p:attrNameLst>
                                      </p:cBhvr>
                                      <p:to>
                                        <p:strVal val="visible"/>
                                      </p:to>
                                    </p:set>
                                    <p:animEffect filter="fade">
                                      <p:cBhvr>
                                        <p:cTn id="41" dur="1250"/>
                                        <p:tgtEl>
                                          <p:spTgt spid="70690"/>
                                        </p:tgtEl>
                                      </p:cBhvr>
                                    </p:animEffect>
                                  </p:childTnLst>
                                </p:cTn>
                              </p:par>
                              <p:par>
                                <p:cTn id="42" presetID="2" presetClass="entr" presetSubtype="8" fill="hold" nodeType="withEffect">
                                  <p:stCondLst>
                                    <p:cond delay="0"/>
                                  </p:stCondLst>
                                  <p:childTnLst>
                                    <p:set>
                                      <p:cBhvr>
                                        <p:cTn id="43" dur="1" fill="hold">
                                          <p:stCondLst>
                                            <p:cond delay="0"/>
                                          </p:stCondLst>
                                        </p:cTn>
                                        <p:tgtEl>
                                          <p:spTgt spid="70690"/>
                                        </p:tgtEl>
                                        <p:attrNameLst>
                                          <p:attrName>style.visibility</p:attrName>
                                        </p:attrNameLst>
                                      </p:cBhvr>
                                      <p:to>
                                        <p:strVal val="visible"/>
                                      </p:to>
                                    </p:set>
                                    <p:anim calcmode="lin" valueType="num">
                                      <p:cBhvr>
                                        <p:cTn id="44" dur="1000" fill="hold"/>
                                        <p:tgtEl>
                                          <p:spTgt spid="70690"/>
                                        </p:tgtEl>
                                        <p:attrNameLst>
                                          <p:attrName>ppt_x</p:attrName>
                                        </p:attrNameLst>
                                      </p:cBhvr>
                                      <p:tavLst>
                                        <p:tav tm="0">
                                          <p:val>
                                            <p:strVal val="0-#ppt_w/2"/>
                                          </p:val>
                                        </p:tav>
                                        <p:tav tm="100000">
                                          <p:val>
                                            <p:strVal val="#ppt_x"/>
                                          </p:val>
                                        </p:tav>
                                      </p:tavLst>
                                    </p:anim>
                                    <p:anim calcmode="lin" valueType="num">
                                      <p:cBhvr>
                                        <p:cTn id="45" dur="1000" fill="hold"/>
                                        <p:tgtEl>
                                          <p:spTgt spid="70690"/>
                                        </p:tgtEl>
                                        <p:attrNameLst>
                                          <p:attrName>ppt_y</p:attrName>
                                        </p:attrNameLst>
                                      </p:cBhvr>
                                      <p:tavLst>
                                        <p:tav tm="0">
                                          <p:val>
                                            <p:strVal val="#ppt_y"/>
                                          </p:val>
                                        </p:tav>
                                        <p:tav tm="100000">
                                          <p:val>
                                            <p:strVal val="#ppt_y"/>
                                          </p:val>
                                        </p:tav>
                                      </p:tavLst>
                                    </p:anim>
                                  </p:childTnLst>
                                </p:cTn>
                              </p:par>
                              <p:par>
                                <p:cTn id="46" presetID="8" presetClass="emph" presetSubtype="0" fill="hold" nodeType="withEffect">
                                  <p:stCondLst>
                                    <p:cond delay="0"/>
                                  </p:stCondLst>
                                  <p:childTnLst>
                                    <p:animRot by="21600000">
                                      <p:cBhvr>
                                        <p:cTn id="47" dur="1000" fill="hold"/>
                                        <p:tgtEl>
                                          <p:spTgt spid="70690"/>
                                        </p:tgtEl>
                                        <p:attrNameLst>
                                          <p:attrName>r</p:attrName>
                                        </p:attrNameLst>
                                      </p:cBhvr>
                                    </p:animRot>
                                  </p:childTnLst>
                                </p:cTn>
                              </p:par>
                            </p:childTnLst>
                          </p:cTn>
                        </p:par>
                        <p:par>
                          <p:cTn id="48" fill="hold">
                            <p:stCondLst>
                              <p:cond delay="1500"/>
                            </p:stCondLst>
                            <p:childTnLst>
                              <p:par>
                                <p:cTn id="49" presetID="22" presetClass="entr" presetSubtype="8" fill="hold" grpId="0" nodeType="afterEffect">
                                  <p:stCondLst>
                                    <p:cond delay="0"/>
                                  </p:stCondLst>
                                  <p:childTnLst>
                                    <p:set>
                                      <p:cBhvr>
                                        <p:cTn id="50" dur="1" fill="hold">
                                          <p:stCondLst>
                                            <p:cond delay="0"/>
                                          </p:stCondLst>
                                        </p:cTn>
                                        <p:tgtEl>
                                          <p:spTgt spid="70666"/>
                                        </p:tgtEl>
                                        <p:attrNameLst>
                                          <p:attrName>style.visibility</p:attrName>
                                        </p:attrNameLst>
                                      </p:cBhvr>
                                      <p:to>
                                        <p:strVal val="visible"/>
                                      </p:to>
                                    </p:set>
                                    <p:animEffect filter="wipe(left)">
                                      <p:cBhvr>
                                        <p:cTn id="51" dur="500"/>
                                        <p:tgtEl>
                                          <p:spTgt spid="70666"/>
                                        </p:tgtEl>
                                      </p:cBhvr>
                                    </p:animEffect>
                                  </p:childTnLst>
                                </p:cTn>
                              </p:par>
                            </p:childTnLst>
                          </p:cTn>
                        </p:par>
                        <p:par>
                          <p:cTn id="52" fill="hold">
                            <p:stCondLst>
                              <p:cond delay="2000"/>
                            </p:stCondLst>
                            <p:childTnLst>
                              <p:par>
                                <p:cTn id="53" presetID="22" presetClass="entr" presetSubtype="4" fill="hold" grpId="0" nodeType="afterEffect">
                                  <p:stCondLst>
                                    <p:cond delay="0"/>
                                  </p:stCondLst>
                                  <p:childTnLst>
                                    <p:set>
                                      <p:cBhvr>
                                        <p:cTn id="54" dur="1" fill="hold">
                                          <p:stCondLst>
                                            <p:cond delay="0"/>
                                          </p:stCondLst>
                                        </p:cTn>
                                        <p:tgtEl>
                                          <p:spTgt spid="70667"/>
                                        </p:tgtEl>
                                        <p:attrNameLst>
                                          <p:attrName>style.visibility</p:attrName>
                                        </p:attrNameLst>
                                      </p:cBhvr>
                                      <p:to>
                                        <p:strVal val="visible"/>
                                      </p:to>
                                    </p:set>
                                    <p:animEffect filter="wipe(down)">
                                      <p:cBhvr>
                                        <p:cTn id="55" dur="500"/>
                                        <p:tgtEl>
                                          <p:spTgt spid="70667"/>
                                        </p:tgtEl>
                                      </p:cBhvr>
                                    </p:animEffect>
                                  </p:childTnLst>
                                </p:cTn>
                              </p:par>
                            </p:childTnLst>
                          </p:cTn>
                        </p:par>
                        <p:par>
                          <p:cTn id="56" fill="hold">
                            <p:stCondLst>
                              <p:cond delay="2500"/>
                            </p:stCondLst>
                            <p:childTnLst>
                              <p:par>
                                <p:cTn id="57" presetID="22" presetClass="entr" presetSubtype="2" fill="hold" grpId="0" nodeType="afterEffect">
                                  <p:stCondLst>
                                    <p:cond delay="0"/>
                                  </p:stCondLst>
                                  <p:childTnLst>
                                    <p:set>
                                      <p:cBhvr>
                                        <p:cTn id="58" dur="1" fill="hold">
                                          <p:stCondLst>
                                            <p:cond delay="0"/>
                                          </p:stCondLst>
                                        </p:cTn>
                                        <p:tgtEl>
                                          <p:spTgt spid="70677"/>
                                        </p:tgtEl>
                                        <p:attrNameLst>
                                          <p:attrName>style.visibility</p:attrName>
                                        </p:attrNameLst>
                                      </p:cBhvr>
                                      <p:to>
                                        <p:strVal val="visible"/>
                                      </p:to>
                                    </p:set>
                                    <p:animEffect filter="wipe(right)">
                                      <p:cBhvr>
                                        <p:cTn id="59" dur="500"/>
                                        <p:tgtEl>
                                          <p:spTgt spid="70677"/>
                                        </p:tgtEl>
                                      </p:cBhvr>
                                    </p:animEffect>
                                  </p:childTnLst>
                                </p:cTn>
                              </p:par>
                            </p:childTnLst>
                          </p:cTn>
                        </p:par>
                        <p:par>
                          <p:cTn id="60" fill="hold">
                            <p:stCondLst>
                              <p:cond delay="3000"/>
                            </p:stCondLst>
                            <p:childTnLst>
                              <p:par>
                                <p:cTn id="61" presetID="22" presetClass="entr" presetSubtype="4" fill="hold" grpId="0" nodeType="afterEffect">
                                  <p:stCondLst>
                                    <p:cond delay="0"/>
                                  </p:stCondLst>
                                  <p:childTnLst>
                                    <p:set>
                                      <p:cBhvr>
                                        <p:cTn id="62" dur="1" fill="hold">
                                          <p:stCondLst>
                                            <p:cond delay="0"/>
                                          </p:stCondLst>
                                        </p:cTn>
                                        <p:tgtEl>
                                          <p:spTgt spid="70680"/>
                                        </p:tgtEl>
                                        <p:attrNameLst>
                                          <p:attrName>style.visibility</p:attrName>
                                        </p:attrNameLst>
                                      </p:cBhvr>
                                      <p:to>
                                        <p:strVal val="visible"/>
                                      </p:to>
                                    </p:set>
                                    <p:animEffect filter="wipe(down)">
                                      <p:cBhvr>
                                        <p:cTn id="63" dur="500"/>
                                        <p:tgtEl>
                                          <p:spTgt spid="70680"/>
                                        </p:tgtEl>
                                      </p:cBhvr>
                                    </p:animEffect>
                                  </p:childTnLst>
                                </p:cTn>
                              </p:par>
                            </p:childTnLst>
                          </p:cTn>
                        </p:par>
                        <p:par>
                          <p:cTn id="64" fill="hold">
                            <p:stCondLst>
                              <p:cond delay="3500"/>
                            </p:stCondLst>
                            <p:childTnLst>
                              <p:par>
                                <p:cTn id="65" presetID="22" presetClass="entr" presetSubtype="4" fill="hold" grpId="0" nodeType="afterEffect">
                                  <p:stCondLst>
                                    <p:cond delay="0"/>
                                  </p:stCondLst>
                                  <p:childTnLst>
                                    <p:set>
                                      <p:cBhvr>
                                        <p:cTn id="66" dur="1" fill="hold">
                                          <p:stCondLst>
                                            <p:cond delay="0"/>
                                          </p:stCondLst>
                                        </p:cTn>
                                        <p:tgtEl>
                                          <p:spTgt spid="70679"/>
                                        </p:tgtEl>
                                        <p:attrNameLst>
                                          <p:attrName>style.visibility</p:attrName>
                                        </p:attrNameLst>
                                      </p:cBhvr>
                                      <p:to>
                                        <p:strVal val="visible"/>
                                      </p:to>
                                    </p:set>
                                    <p:animEffect filter="wipe(down)">
                                      <p:cBhvr>
                                        <p:cTn id="67" dur="500"/>
                                        <p:tgtEl>
                                          <p:spTgt spid="70679"/>
                                        </p:tgtEl>
                                      </p:cBhvr>
                                    </p:animEffect>
                                  </p:childTnLst>
                                </p:cTn>
                              </p:par>
                            </p:childTnLst>
                          </p:cTn>
                        </p:par>
                        <p:par>
                          <p:cTn id="68" fill="hold">
                            <p:stCondLst>
                              <p:cond delay="4000"/>
                            </p:stCondLst>
                            <p:childTnLst>
                              <p:par>
                                <p:cTn id="69" presetID="22" presetClass="entr" presetSubtype="1" fill="hold" grpId="0" nodeType="afterEffect">
                                  <p:stCondLst>
                                    <p:cond delay="0"/>
                                  </p:stCondLst>
                                  <p:childTnLst>
                                    <p:set>
                                      <p:cBhvr>
                                        <p:cTn id="70" dur="1" fill="hold">
                                          <p:stCondLst>
                                            <p:cond delay="0"/>
                                          </p:stCondLst>
                                        </p:cTn>
                                        <p:tgtEl>
                                          <p:spTgt spid="70681"/>
                                        </p:tgtEl>
                                        <p:attrNameLst>
                                          <p:attrName>style.visibility</p:attrName>
                                        </p:attrNameLst>
                                      </p:cBhvr>
                                      <p:to>
                                        <p:strVal val="visible"/>
                                      </p:to>
                                    </p:set>
                                    <p:animEffect filter="wipe(up)">
                                      <p:cBhvr>
                                        <p:cTn id="71" dur="500"/>
                                        <p:tgtEl>
                                          <p:spTgt spid="70681"/>
                                        </p:tgtEl>
                                      </p:cBhvr>
                                    </p:animEffect>
                                  </p:childTnLst>
                                </p:cTn>
                              </p:par>
                            </p:childTnLst>
                          </p:cTn>
                        </p:par>
                        <p:par>
                          <p:cTn id="72" fill="hold">
                            <p:stCondLst>
                              <p:cond delay="4500"/>
                            </p:stCondLst>
                            <p:childTnLst>
                              <p:par>
                                <p:cTn id="73" presetID="22" presetClass="entr" presetSubtype="1" fill="hold" grpId="0" nodeType="afterEffect">
                                  <p:stCondLst>
                                    <p:cond delay="0"/>
                                  </p:stCondLst>
                                  <p:childTnLst>
                                    <p:set>
                                      <p:cBhvr>
                                        <p:cTn id="74" dur="1" fill="hold">
                                          <p:stCondLst>
                                            <p:cond delay="0"/>
                                          </p:stCondLst>
                                        </p:cTn>
                                        <p:tgtEl>
                                          <p:spTgt spid="70678"/>
                                        </p:tgtEl>
                                        <p:attrNameLst>
                                          <p:attrName>style.visibility</p:attrName>
                                        </p:attrNameLst>
                                      </p:cBhvr>
                                      <p:to>
                                        <p:strVal val="visible"/>
                                      </p:to>
                                    </p:set>
                                    <p:animEffect filter="wipe(up)">
                                      <p:cBhvr>
                                        <p:cTn id="75" dur="500"/>
                                        <p:tgtEl>
                                          <p:spTgt spid="70678"/>
                                        </p:tgtEl>
                                      </p:cBhvr>
                                    </p:animEffect>
                                  </p:childTnLst>
                                </p:cTn>
                              </p:par>
                            </p:childTnLst>
                          </p:cTn>
                        </p:par>
                        <p:par>
                          <p:cTn id="76" fill="hold">
                            <p:stCondLst>
                              <p:cond delay="5000"/>
                            </p:stCondLst>
                            <p:childTnLst>
                              <p:par>
                                <p:cTn id="77" presetID="22" presetClass="entr" presetSubtype="1" fill="hold" grpId="0" nodeType="afterEffect">
                                  <p:stCondLst>
                                    <p:cond delay="0"/>
                                  </p:stCondLst>
                                  <p:childTnLst>
                                    <p:set>
                                      <p:cBhvr>
                                        <p:cTn id="78" dur="1" fill="hold">
                                          <p:stCondLst>
                                            <p:cond delay="0"/>
                                          </p:stCondLst>
                                        </p:cTn>
                                        <p:tgtEl>
                                          <p:spTgt spid="70668"/>
                                        </p:tgtEl>
                                        <p:attrNameLst>
                                          <p:attrName>style.visibility</p:attrName>
                                        </p:attrNameLst>
                                      </p:cBhvr>
                                      <p:to>
                                        <p:strVal val="visible"/>
                                      </p:to>
                                    </p:set>
                                    <p:animEffect filter="wipe(up)">
                                      <p:cBhvr>
                                        <p:cTn id="79" dur="500"/>
                                        <p:tgtEl>
                                          <p:spTgt spid="70668"/>
                                        </p:tgtEl>
                                      </p:cBhvr>
                                    </p:animEffect>
                                  </p:childTnLst>
                                </p:cTn>
                              </p:par>
                            </p:childTnLst>
                          </p:cTn>
                        </p:par>
                        <p:par>
                          <p:cTn id="80" fill="hold">
                            <p:stCondLst>
                              <p:cond delay="5500"/>
                            </p:stCondLst>
                            <p:childTnLst>
                              <p:par>
                                <p:cTn id="81" presetID="22" presetClass="entr" presetSubtype="8" fill="hold" nodeType="afterEffect">
                                  <p:stCondLst>
                                    <p:cond delay="0"/>
                                  </p:stCondLst>
                                  <p:childTnLst>
                                    <p:set>
                                      <p:cBhvr>
                                        <p:cTn id="82" dur="1" fill="hold">
                                          <p:stCondLst>
                                            <p:cond delay="0"/>
                                          </p:stCondLst>
                                        </p:cTn>
                                        <p:tgtEl>
                                          <p:spTgt spid="70687">
                                            <p:txEl>
                                              <p:pRg st="0" end="0"/>
                                            </p:txEl>
                                          </p:spTgt>
                                        </p:tgtEl>
                                        <p:attrNameLst>
                                          <p:attrName>style.visibility</p:attrName>
                                        </p:attrNameLst>
                                      </p:cBhvr>
                                      <p:to>
                                        <p:strVal val="visible"/>
                                      </p:to>
                                    </p:set>
                                    <p:animEffect filter="wipe(left)">
                                      <p:cBhvr>
                                        <p:cTn id="83" dur="500"/>
                                        <p:tgtEl>
                                          <p:spTgt spid="70687">
                                            <p:txEl>
                                              <p:pRg st="0" end="0"/>
                                            </p:txEl>
                                          </p:spTgt>
                                        </p:tgtEl>
                                      </p:cBhvr>
                                    </p:animEffect>
                                  </p:childTnLst>
                                </p:cTn>
                              </p:par>
                            </p:childTnLst>
                          </p:cTn>
                        </p:par>
                        <p:par>
                          <p:cTn id="84" fill="hold">
                            <p:stCondLst>
                              <p:cond delay="6000"/>
                            </p:stCondLst>
                            <p:childTnLst>
                              <p:par>
                                <p:cTn id="85" presetID="22" presetClass="entr" presetSubtype="8" fill="hold" grpId="0" nodeType="afterEffect">
                                  <p:stCondLst>
                                    <p:cond delay="0"/>
                                  </p:stCondLst>
                                  <p:childTnLst>
                                    <p:set>
                                      <p:cBhvr>
                                        <p:cTn id="86" dur="1" fill="hold">
                                          <p:stCondLst>
                                            <p:cond delay="0"/>
                                          </p:stCondLst>
                                        </p:cTn>
                                        <p:tgtEl>
                                          <p:spTgt spid="70682"/>
                                        </p:tgtEl>
                                        <p:attrNameLst>
                                          <p:attrName>style.visibility</p:attrName>
                                        </p:attrNameLst>
                                      </p:cBhvr>
                                      <p:to>
                                        <p:strVal val="visible"/>
                                      </p:to>
                                    </p:set>
                                    <p:animEffect filter="wipe(left)">
                                      <p:cBhvr>
                                        <p:cTn id="87" dur="500"/>
                                        <p:tgtEl>
                                          <p:spTgt spid="70682"/>
                                        </p:tgtEl>
                                      </p:cBhvr>
                                    </p:animEffect>
                                  </p:childTnLst>
                                </p:cTn>
                              </p:par>
                            </p:childTnLst>
                          </p:cTn>
                        </p:par>
                        <p:par>
                          <p:cTn id="88" fill="hold">
                            <p:stCondLst>
                              <p:cond delay="6500"/>
                            </p:stCondLst>
                            <p:childTnLst>
                              <p:par>
                                <p:cTn id="89" presetID="22" presetClass="entr" presetSubtype="4" fill="hold" grpId="0" nodeType="afterEffect">
                                  <p:stCondLst>
                                    <p:cond delay="0"/>
                                  </p:stCondLst>
                                  <p:childTnLst>
                                    <p:set>
                                      <p:cBhvr>
                                        <p:cTn id="90" dur="1" fill="hold">
                                          <p:stCondLst>
                                            <p:cond delay="0"/>
                                          </p:stCondLst>
                                        </p:cTn>
                                        <p:tgtEl>
                                          <p:spTgt spid="70665"/>
                                        </p:tgtEl>
                                        <p:attrNameLst>
                                          <p:attrName>style.visibility</p:attrName>
                                        </p:attrNameLst>
                                      </p:cBhvr>
                                      <p:to>
                                        <p:strVal val="visible"/>
                                      </p:to>
                                    </p:set>
                                    <p:animEffect filter="wipe(down)">
                                      <p:cBhvr>
                                        <p:cTn id="91" dur="500"/>
                                        <p:tgtEl>
                                          <p:spTgt spid="70665"/>
                                        </p:tgtEl>
                                      </p:cBhvr>
                                    </p:animEffect>
                                  </p:childTnLst>
                                </p:cTn>
                              </p:par>
                            </p:childTnLst>
                          </p:cTn>
                        </p:par>
                        <p:par>
                          <p:cTn id="92" fill="hold">
                            <p:stCondLst>
                              <p:cond delay="7000"/>
                            </p:stCondLst>
                            <p:childTnLst>
                              <p:par>
                                <p:cTn id="93" presetID="17" presetClass="entr" presetSubtype="10" fill="hold" grpId="0" nodeType="afterEffect">
                                  <p:stCondLst>
                                    <p:cond delay="0"/>
                                  </p:stCondLst>
                                  <p:childTnLst>
                                    <p:set>
                                      <p:cBhvr>
                                        <p:cTn id="94" dur="1" fill="hold">
                                          <p:stCondLst>
                                            <p:cond delay="0"/>
                                          </p:stCondLst>
                                        </p:cTn>
                                        <p:tgtEl>
                                          <p:spTgt spid="70669"/>
                                        </p:tgtEl>
                                        <p:attrNameLst>
                                          <p:attrName>style.visibility</p:attrName>
                                        </p:attrNameLst>
                                      </p:cBhvr>
                                      <p:to>
                                        <p:strVal val="visible"/>
                                      </p:to>
                                    </p:set>
                                    <p:anim calcmode="lin" valueType="num">
                                      <p:cBhvr>
                                        <p:cTn id="95" dur="500" fill="hold"/>
                                        <p:tgtEl>
                                          <p:spTgt spid="70669"/>
                                        </p:tgtEl>
                                        <p:attrNameLst>
                                          <p:attrName>ppt_w</p:attrName>
                                        </p:attrNameLst>
                                      </p:cBhvr>
                                      <p:tavLst>
                                        <p:tav tm="0">
                                          <p:val>
                                            <p:fltVal val="0"/>
                                          </p:val>
                                        </p:tav>
                                        <p:tav tm="100000">
                                          <p:val>
                                            <p:strVal val="#ppt_w"/>
                                          </p:val>
                                        </p:tav>
                                      </p:tavLst>
                                    </p:anim>
                                    <p:anim calcmode="lin" valueType="num">
                                      <p:cBhvr>
                                        <p:cTn id="96" dur="500" fill="hold"/>
                                        <p:tgtEl>
                                          <p:spTgt spid="70669"/>
                                        </p:tgtEl>
                                        <p:attrNameLst>
                                          <p:attrName>ppt_h</p:attrName>
                                        </p:attrNameLst>
                                      </p:cBhvr>
                                      <p:tavLst>
                                        <p:tav tm="0">
                                          <p:val>
                                            <p:strVal val="#ppt_h"/>
                                          </p:val>
                                        </p:tav>
                                        <p:tav tm="100000">
                                          <p:val>
                                            <p:strVal val="#ppt_h"/>
                                          </p:val>
                                        </p:tav>
                                      </p:tavLst>
                                    </p:anim>
                                  </p:childTnLst>
                                </p:cTn>
                              </p:par>
                              <p:par>
                                <p:cTn id="97" presetID="17" presetClass="entr" presetSubtype="10" fill="hold" nodeType="withEffect">
                                  <p:stCondLst>
                                    <p:cond delay="0"/>
                                  </p:stCondLst>
                                  <p:childTnLst>
                                    <p:set>
                                      <p:cBhvr>
                                        <p:cTn id="98" dur="1" fill="hold">
                                          <p:stCondLst>
                                            <p:cond delay="0"/>
                                          </p:stCondLst>
                                        </p:cTn>
                                        <p:tgtEl>
                                          <p:spTgt spid="70689"/>
                                        </p:tgtEl>
                                        <p:attrNameLst>
                                          <p:attrName>style.visibility</p:attrName>
                                        </p:attrNameLst>
                                      </p:cBhvr>
                                      <p:to>
                                        <p:strVal val="visible"/>
                                      </p:to>
                                    </p:set>
                                    <p:anim calcmode="lin" valueType="num">
                                      <p:cBhvr>
                                        <p:cTn id="99" dur="500" fill="hold"/>
                                        <p:tgtEl>
                                          <p:spTgt spid="70689"/>
                                        </p:tgtEl>
                                        <p:attrNameLst>
                                          <p:attrName>ppt_w</p:attrName>
                                        </p:attrNameLst>
                                      </p:cBhvr>
                                      <p:tavLst>
                                        <p:tav tm="0">
                                          <p:val>
                                            <p:fltVal val="0"/>
                                          </p:val>
                                        </p:tav>
                                        <p:tav tm="100000">
                                          <p:val>
                                            <p:strVal val="#ppt_w"/>
                                          </p:val>
                                        </p:tav>
                                      </p:tavLst>
                                    </p:anim>
                                    <p:anim calcmode="lin" valueType="num">
                                      <p:cBhvr>
                                        <p:cTn id="100" dur="500" fill="hold"/>
                                        <p:tgtEl>
                                          <p:spTgt spid="70689"/>
                                        </p:tgtEl>
                                        <p:attrNameLst>
                                          <p:attrName>ppt_h</p:attrName>
                                        </p:attrNameLst>
                                      </p:cBhvr>
                                      <p:tavLst>
                                        <p:tav tm="0">
                                          <p:val>
                                            <p:strVal val="#ppt_h"/>
                                          </p:val>
                                        </p:tav>
                                        <p:tav tm="100000">
                                          <p:val>
                                            <p:strVal val="#ppt_h"/>
                                          </p:val>
                                        </p:tav>
                                      </p:tavLst>
                                    </p:anim>
                                  </p:childTnLst>
                                </p:cTn>
                              </p:par>
                            </p:childTnLst>
                          </p:cTn>
                        </p:par>
                        <p:par>
                          <p:cTn id="101" fill="hold">
                            <p:stCondLst>
                              <p:cond delay="7500"/>
                            </p:stCondLst>
                            <p:childTnLst>
                              <p:par>
                                <p:cTn id="102" presetID="22" presetClass="entr" presetSubtype="8" fill="hold" grpId="0" nodeType="afterEffect">
                                  <p:stCondLst>
                                    <p:cond delay="0"/>
                                  </p:stCondLst>
                                  <p:childTnLst>
                                    <p:set>
                                      <p:cBhvr>
                                        <p:cTn id="103" dur="1" fill="hold">
                                          <p:stCondLst>
                                            <p:cond delay="0"/>
                                          </p:stCondLst>
                                        </p:cTn>
                                        <p:tgtEl>
                                          <p:spTgt spid="70686"/>
                                        </p:tgtEl>
                                        <p:attrNameLst>
                                          <p:attrName>style.visibility</p:attrName>
                                        </p:attrNameLst>
                                      </p:cBhvr>
                                      <p:to>
                                        <p:strVal val="visible"/>
                                      </p:to>
                                    </p:set>
                                    <p:animEffect filter="wipe(left)">
                                      <p:cBhvr>
                                        <p:cTn id="104" dur="500"/>
                                        <p:tgtEl>
                                          <p:spTgt spid="70686"/>
                                        </p:tgtEl>
                                      </p:cBhvr>
                                    </p:animEffect>
                                  </p:childTnLst>
                                </p:cTn>
                              </p:par>
                              <p:par>
                                <p:cTn id="105" presetID="17" presetClass="entr" presetSubtype="10" fill="hold" nodeType="withEffect">
                                  <p:stCondLst>
                                    <p:cond delay="0"/>
                                  </p:stCondLst>
                                  <p:childTnLst>
                                    <p:set>
                                      <p:cBhvr>
                                        <p:cTn id="106" dur="1" fill="hold">
                                          <p:stCondLst>
                                            <p:cond delay="0"/>
                                          </p:stCondLst>
                                        </p:cTn>
                                        <p:tgtEl>
                                          <p:spTgt spid="70692"/>
                                        </p:tgtEl>
                                        <p:attrNameLst>
                                          <p:attrName>style.visibility</p:attrName>
                                        </p:attrNameLst>
                                      </p:cBhvr>
                                      <p:to>
                                        <p:strVal val="visible"/>
                                      </p:to>
                                    </p:set>
                                    <p:anim calcmode="lin" valueType="num">
                                      <p:cBhvr>
                                        <p:cTn id="107" dur="500" fill="hold"/>
                                        <p:tgtEl>
                                          <p:spTgt spid="70692"/>
                                        </p:tgtEl>
                                        <p:attrNameLst>
                                          <p:attrName>ppt_w</p:attrName>
                                        </p:attrNameLst>
                                      </p:cBhvr>
                                      <p:tavLst>
                                        <p:tav tm="0">
                                          <p:val>
                                            <p:fltVal val="0"/>
                                          </p:val>
                                        </p:tav>
                                        <p:tav tm="100000">
                                          <p:val>
                                            <p:strVal val="#ppt_w"/>
                                          </p:val>
                                        </p:tav>
                                      </p:tavLst>
                                    </p:anim>
                                    <p:anim calcmode="lin" valueType="num">
                                      <p:cBhvr>
                                        <p:cTn id="108" dur="500" fill="hold"/>
                                        <p:tgtEl>
                                          <p:spTgt spid="70692"/>
                                        </p:tgtEl>
                                        <p:attrNameLst>
                                          <p:attrName>ppt_h</p:attrName>
                                        </p:attrNameLst>
                                      </p:cBhvr>
                                      <p:tavLst>
                                        <p:tav tm="0">
                                          <p:val>
                                            <p:strVal val="#ppt_h"/>
                                          </p:val>
                                        </p:tav>
                                        <p:tav tm="100000">
                                          <p:val>
                                            <p:strVal val="#ppt_h"/>
                                          </p:val>
                                        </p:tav>
                                      </p:tavLst>
                                    </p:anim>
                                  </p:childTnLst>
                                </p:cTn>
                              </p:par>
                            </p:childTnLst>
                          </p:cTn>
                        </p:par>
                        <p:par>
                          <p:cTn id="109" fill="hold">
                            <p:stCondLst>
                              <p:cond delay="8000"/>
                            </p:stCondLst>
                            <p:childTnLst>
                              <p:par>
                                <p:cTn id="110" presetID="22" presetClass="entr" presetSubtype="8" fill="hold" grpId="0" nodeType="afterEffect">
                                  <p:stCondLst>
                                    <p:cond delay="0"/>
                                  </p:stCondLst>
                                  <p:childTnLst>
                                    <p:set>
                                      <p:cBhvr>
                                        <p:cTn id="111" dur="1" fill="hold">
                                          <p:stCondLst>
                                            <p:cond delay="0"/>
                                          </p:stCondLst>
                                        </p:cTn>
                                        <p:tgtEl>
                                          <p:spTgt spid="70683"/>
                                        </p:tgtEl>
                                        <p:attrNameLst>
                                          <p:attrName>style.visibility</p:attrName>
                                        </p:attrNameLst>
                                      </p:cBhvr>
                                      <p:to>
                                        <p:strVal val="visible"/>
                                      </p:to>
                                    </p:set>
                                    <p:animEffect filter="wipe(left)">
                                      <p:cBhvr>
                                        <p:cTn id="112" dur="500"/>
                                        <p:tgtEl>
                                          <p:spTgt spid="70683"/>
                                        </p:tgtEl>
                                      </p:cBhvr>
                                    </p:animEffect>
                                  </p:childTnLst>
                                </p:cTn>
                              </p:par>
                            </p:childTnLst>
                          </p:cTn>
                        </p:par>
                        <p:par>
                          <p:cTn id="113" fill="hold">
                            <p:stCondLst>
                              <p:cond delay="8500"/>
                            </p:stCondLst>
                            <p:childTnLst>
                              <p:par>
                                <p:cTn id="114" presetID="17" presetClass="entr" presetSubtype="10" fill="hold" nodeType="afterEffect">
                                  <p:stCondLst>
                                    <p:cond delay="0"/>
                                  </p:stCondLst>
                                  <p:childTnLst>
                                    <p:set>
                                      <p:cBhvr>
                                        <p:cTn id="115" dur="1" fill="hold">
                                          <p:stCondLst>
                                            <p:cond delay="0"/>
                                          </p:stCondLst>
                                        </p:cTn>
                                        <p:tgtEl>
                                          <p:spTgt spid="70670"/>
                                        </p:tgtEl>
                                        <p:attrNameLst>
                                          <p:attrName>style.visibility</p:attrName>
                                        </p:attrNameLst>
                                      </p:cBhvr>
                                      <p:to>
                                        <p:strVal val="visible"/>
                                      </p:to>
                                    </p:set>
                                    <p:anim calcmode="lin" valueType="num">
                                      <p:cBhvr>
                                        <p:cTn id="116" dur="500" fill="hold"/>
                                        <p:tgtEl>
                                          <p:spTgt spid="70670"/>
                                        </p:tgtEl>
                                        <p:attrNameLst>
                                          <p:attrName>ppt_w</p:attrName>
                                        </p:attrNameLst>
                                      </p:cBhvr>
                                      <p:tavLst>
                                        <p:tav tm="0">
                                          <p:val>
                                            <p:fltVal val="0"/>
                                          </p:val>
                                        </p:tav>
                                        <p:tav tm="100000">
                                          <p:val>
                                            <p:strVal val="#ppt_w"/>
                                          </p:val>
                                        </p:tav>
                                      </p:tavLst>
                                    </p:anim>
                                    <p:anim calcmode="lin" valueType="num">
                                      <p:cBhvr>
                                        <p:cTn id="117" dur="500" fill="hold"/>
                                        <p:tgtEl>
                                          <p:spTgt spid="70670"/>
                                        </p:tgtEl>
                                        <p:attrNameLst>
                                          <p:attrName>ppt_h</p:attrName>
                                        </p:attrNameLst>
                                      </p:cBhvr>
                                      <p:tavLst>
                                        <p:tav tm="0">
                                          <p:val>
                                            <p:strVal val="#ppt_h"/>
                                          </p:val>
                                        </p:tav>
                                        <p:tav tm="100000">
                                          <p:val>
                                            <p:strVal val="#ppt_h"/>
                                          </p:val>
                                        </p:tav>
                                      </p:tavLst>
                                    </p:anim>
                                  </p:childTnLst>
                                </p:cTn>
                              </p:par>
                              <p:par>
                                <p:cTn id="118" presetID="17" presetClass="entr" presetSubtype="10" fill="hold" nodeType="withEffect">
                                  <p:stCondLst>
                                    <p:cond delay="0"/>
                                  </p:stCondLst>
                                  <p:childTnLst>
                                    <p:set>
                                      <p:cBhvr>
                                        <p:cTn id="119" dur="1" fill="hold">
                                          <p:stCondLst>
                                            <p:cond delay="0"/>
                                          </p:stCondLst>
                                        </p:cTn>
                                        <p:tgtEl>
                                          <p:spTgt spid="70691"/>
                                        </p:tgtEl>
                                        <p:attrNameLst>
                                          <p:attrName>style.visibility</p:attrName>
                                        </p:attrNameLst>
                                      </p:cBhvr>
                                      <p:to>
                                        <p:strVal val="visible"/>
                                      </p:to>
                                    </p:set>
                                    <p:anim calcmode="lin" valueType="num">
                                      <p:cBhvr>
                                        <p:cTn id="120" dur="500" fill="hold"/>
                                        <p:tgtEl>
                                          <p:spTgt spid="70691"/>
                                        </p:tgtEl>
                                        <p:attrNameLst>
                                          <p:attrName>ppt_w</p:attrName>
                                        </p:attrNameLst>
                                      </p:cBhvr>
                                      <p:tavLst>
                                        <p:tav tm="0">
                                          <p:val>
                                            <p:fltVal val="0"/>
                                          </p:val>
                                        </p:tav>
                                        <p:tav tm="100000">
                                          <p:val>
                                            <p:strVal val="#ppt_w"/>
                                          </p:val>
                                        </p:tav>
                                      </p:tavLst>
                                    </p:anim>
                                    <p:anim calcmode="lin" valueType="num">
                                      <p:cBhvr>
                                        <p:cTn id="121" dur="500" fill="hold"/>
                                        <p:tgtEl>
                                          <p:spTgt spid="70691"/>
                                        </p:tgtEl>
                                        <p:attrNameLst>
                                          <p:attrName>ppt_h</p:attrName>
                                        </p:attrNameLst>
                                      </p:cBhvr>
                                      <p:tavLst>
                                        <p:tav tm="0">
                                          <p:val>
                                            <p:strVal val="#ppt_h"/>
                                          </p:val>
                                        </p:tav>
                                        <p:tav tm="100000">
                                          <p:val>
                                            <p:strVal val="#ppt_h"/>
                                          </p:val>
                                        </p:tav>
                                      </p:tavLst>
                                    </p:anim>
                                  </p:childTnLst>
                                </p:cTn>
                              </p:par>
                            </p:childTnLst>
                          </p:cTn>
                        </p:par>
                        <p:par>
                          <p:cTn id="122" fill="hold">
                            <p:stCondLst>
                              <p:cond delay="9000"/>
                            </p:stCondLst>
                            <p:childTnLst>
                              <p:par>
                                <p:cTn id="123" presetID="22" presetClass="entr" presetSubtype="8" fill="hold" grpId="0" nodeType="afterEffect">
                                  <p:stCondLst>
                                    <p:cond delay="0"/>
                                  </p:stCondLst>
                                  <p:childTnLst>
                                    <p:set>
                                      <p:cBhvr>
                                        <p:cTn id="124" dur="1" fill="hold">
                                          <p:stCondLst>
                                            <p:cond delay="0"/>
                                          </p:stCondLst>
                                        </p:cTn>
                                        <p:tgtEl>
                                          <p:spTgt spid="70684"/>
                                        </p:tgtEl>
                                        <p:attrNameLst>
                                          <p:attrName>style.visibility</p:attrName>
                                        </p:attrNameLst>
                                      </p:cBhvr>
                                      <p:to>
                                        <p:strVal val="visible"/>
                                      </p:to>
                                    </p:set>
                                    <p:animEffect filter="wipe(left)">
                                      <p:cBhvr>
                                        <p:cTn id="125" dur="500"/>
                                        <p:tgtEl>
                                          <p:spTgt spid="70684"/>
                                        </p:tgtEl>
                                      </p:cBhvr>
                                    </p:animEffect>
                                  </p:childTnLst>
                                </p:cTn>
                              </p:par>
                              <p:par>
                                <p:cTn id="126" presetID="17" presetClass="entr" presetSubtype="10" fill="hold" nodeType="withEffect">
                                  <p:stCondLst>
                                    <p:cond delay="0"/>
                                  </p:stCondLst>
                                  <p:childTnLst>
                                    <p:set>
                                      <p:cBhvr>
                                        <p:cTn id="127" dur="1" fill="hold">
                                          <p:stCondLst>
                                            <p:cond delay="0"/>
                                          </p:stCondLst>
                                        </p:cTn>
                                        <p:tgtEl>
                                          <p:spTgt spid="70674"/>
                                        </p:tgtEl>
                                        <p:attrNameLst>
                                          <p:attrName>style.visibility</p:attrName>
                                        </p:attrNameLst>
                                      </p:cBhvr>
                                      <p:to>
                                        <p:strVal val="visible"/>
                                      </p:to>
                                    </p:set>
                                    <p:anim calcmode="lin" valueType="num">
                                      <p:cBhvr>
                                        <p:cTn id="128" dur="500" fill="hold"/>
                                        <p:tgtEl>
                                          <p:spTgt spid="70674"/>
                                        </p:tgtEl>
                                        <p:attrNameLst>
                                          <p:attrName>ppt_w</p:attrName>
                                        </p:attrNameLst>
                                      </p:cBhvr>
                                      <p:tavLst>
                                        <p:tav tm="0">
                                          <p:val>
                                            <p:fltVal val="0"/>
                                          </p:val>
                                        </p:tav>
                                        <p:tav tm="100000">
                                          <p:val>
                                            <p:strVal val="#ppt_w"/>
                                          </p:val>
                                        </p:tav>
                                      </p:tavLst>
                                    </p:anim>
                                    <p:anim calcmode="lin" valueType="num">
                                      <p:cBhvr>
                                        <p:cTn id="129" dur="500" fill="hold"/>
                                        <p:tgtEl>
                                          <p:spTgt spid="70674"/>
                                        </p:tgtEl>
                                        <p:attrNameLst>
                                          <p:attrName>ppt_h</p:attrName>
                                        </p:attrNameLst>
                                      </p:cBhvr>
                                      <p:tavLst>
                                        <p:tav tm="0">
                                          <p:val>
                                            <p:strVal val="#ppt_h"/>
                                          </p:val>
                                        </p:tav>
                                        <p:tav tm="100000">
                                          <p:val>
                                            <p:strVal val="#ppt_h"/>
                                          </p:val>
                                        </p:tav>
                                      </p:tavLst>
                                    </p:anim>
                                  </p:childTnLst>
                                </p:cTn>
                              </p:par>
                              <p:par>
                                <p:cTn id="130" presetID="17" presetClass="entr" presetSubtype="10" fill="hold" nodeType="withEffect">
                                  <p:stCondLst>
                                    <p:cond delay="0"/>
                                  </p:stCondLst>
                                  <p:childTnLst>
                                    <p:set>
                                      <p:cBhvr>
                                        <p:cTn id="131" dur="1" fill="hold">
                                          <p:stCondLst>
                                            <p:cond delay="0"/>
                                          </p:stCondLst>
                                        </p:cTn>
                                        <p:tgtEl>
                                          <p:spTgt spid="70688"/>
                                        </p:tgtEl>
                                        <p:attrNameLst>
                                          <p:attrName>style.visibility</p:attrName>
                                        </p:attrNameLst>
                                      </p:cBhvr>
                                      <p:to>
                                        <p:strVal val="visible"/>
                                      </p:to>
                                    </p:set>
                                    <p:anim calcmode="lin" valueType="num">
                                      <p:cBhvr>
                                        <p:cTn id="132" dur="500" fill="hold"/>
                                        <p:tgtEl>
                                          <p:spTgt spid="70688"/>
                                        </p:tgtEl>
                                        <p:attrNameLst>
                                          <p:attrName>ppt_w</p:attrName>
                                        </p:attrNameLst>
                                      </p:cBhvr>
                                      <p:tavLst>
                                        <p:tav tm="0">
                                          <p:val>
                                            <p:fltVal val="0"/>
                                          </p:val>
                                        </p:tav>
                                        <p:tav tm="100000">
                                          <p:val>
                                            <p:strVal val="#ppt_w"/>
                                          </p:val>
                                        </p:tav>
                                      </p:tavLst>
                                    </p:anim>
                                    <p:anim calcmode="lin" valueType="num">
                                      <p:cBhvr>
                                        <p:cTn id="133" dur="500" fill="hold"/>
                                        <p:tgtEl>
                                          <p:spTgt spid="70688"/>
                                        </p:tgtEl>
                                        <p:attrNameLst>
                                          <p:attrName>ppt_h</p:attrName>
                                        </p:attrNameLst>
                                      </p:cBhvr>
                                      <p:tavLst>
                                        <p:tav tm="0">
                                          <p:val>
                                            <p:strVal val="#ppt_h"/>
                                          </p:val>
                                        </p:tav>
                                        <p:tav tm="100000">
                                          <p:val>
                                            <p:strVal val="#ppt_h"/>
                                          </p:val>
                                        </p:tav>
                                      </p:tavLst>
                                    </p:anim>
                                  </p:childTnLst>
                                </p:cTn>
                              </p:par>
                            </p:childTnLst>
                          </p:cTn>
                        </p:par>
                        <p:par>
                          <p:cTn id="134" fill="hold">
                            <p:stCondLst>
                              <p:cond delay="9500"/>
                            </p:stCondLst>
                            <p:childTnLst>
                              <p:par>
                                <p:cTn id="135" presetID="22" presetClass="entr" presetSubtype="8" fill="hold" grpId="0" nodeType="afterEffect">
                                  <p:stCondLst>
                                    <p:cond delay="0"/>
                                  </p:stCondLst>
                                  <p:childTnLst>
                                    <p:set>
                                      <p:cBhvr>
                                        <p:cTn id="136" dur="1" fill="hold">
                                          <p:stCondLst>
                                            <p:cond delay="0"/>
                                          </p:stCondLst>
                                        </p:cTn>
                                        <p:tgtEl>
                                          <p:spTgt spid="70685"/>
                                        </p:tgtEl>
                                        <p:attrNameLst>
                                          <p:attrName>style.visibility</p:attrName>
                                        </p:attrNameLst>
                                      </p:cBhvr>
                                      <p:to>
                                        <p:strVal val="visible"/>
                                      </p:to>
                                    </p:set>
                                    <p:animEffect filter="wipe(left)">
                                      <p:cBhvr>
                                        <p:cTn id="137" dur="500"/>
                                        <p:tgtEl>
                                          <p:spTgt spid="706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64" grpId="0" bldLvl="0" animBg="1"/>
      <p:bldP spid="70664" grpId="1" bldLvl="0" animBg="1"/>
      <p:bldP spid="70665" grpId="0" bldLvl="0" animBg="1"/>
      <p:bldP spid="70666" grpId="0" bldLvl="0" animBg="1"/>
      <p:bldP spid="70667" grpId="0" bldLvl="0" animBg="1"/>
      <p:bldP spid="70668" grpId="0" bldLvl="0" animBg="1"/>
      <p:bldP spid="70669" grpId="0" bldLvl="0" animBg="1"/>
      <p:bldP spid="70677" grpId="0" bldLvl="0" animBg="1"/>
      <p:bldP spid="70678" grpId="0" bldLvl="0" animBg="1"/>
      <p:bldP spid="70679" grpId="0" bldLvl="0" animBg="1"/>
      <p:bldP spid="70680" grpId="0" bldLvl="0" animBg="1"/>
      <p:bldP spid="70681" grpId="0" bldLvl="0" animBg="1"/>
      <p:bldP spid="70682" grpId="0" bldLvl="0" animBg="1"/>
      <p:bldP spid="70683" grpId="0" bldLvl="0"/>
      <p:bldP spid="70684" grpId="0" bldLvl="0"/>
      <p:bldP spid="70685" grpId="0" bldLvl="0"/>
      <p:bldP spid="70686" grpId="0" bldLvl="0"/>
    </p:bldLst>
  </p:timing>
</p:sld>
</file>

<file path=ppt/slides/slide7.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cstate="print"/>
          <a:srcRect/>
          <a:stretch>
            <a:fillRect/>
          </a:stretch>
        </a:blipFill>
        <a:effectLst/>
      </p:bgPr>
    </p:bg>
    <p:spTree>
      <p:nvGrpSpPr>
        <p:cNvPr id="1" name=""/>
        <p:cNvGrpSpPr/>
        <p:nvPr/>
      </p:nvGrpSpPr>
      <p:grpSpPr>
        <a:xfrm>
          <a:off x="0" y="0"/>
          <a:ext cx="0" cy="0"/>
          <a:chOff x="0" y="0"/>
          <a:chExt cx="0" cy="0"/>
        </a:xfrm>
      </p:grpSpPr>
      <p:sp>
        <p:nvSpPr>
          <p:cNvPr id="9218" name="TextBox 3"/>
          <p:cNvSpPr>
            <a:spLocks noChangeArrowheads="1"/>
          </p:cNvSpPr>
          <p:nvPr/>
        </p:nvSpPr>
        <p:spPr bwMode="auto">
          <a:xfrm>
            <a:off x="2281238" y="692150"/>
            <a:ext cx="24479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资源与人力资源</a:t>
            </a:r>
            <a:endParaRPr lang="zh-CN" altLang="en-US"/>
          </a:p>
        </p:txBody>
      </p:sp>
      <p:sp>
        <p:nvSpPr>
          <p:cNvPr id="9219" name="矩形 24"/>
          <p:cNvSpPr>
            <a:spLocks noChangeArrowheads="1"/>
          </p:cNvSpPr>
          <p:nvPr/>
        </p:nvSpPr>
        <p:spPr bwMode="auto">
          <a:xfrm>
            <a:off x="1057275" y="565150"/>
            <a:ext cx="1079500"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50000"/>
              </a:lnSpc>
            </a:pPr>
            <a:r>
              <a:rPr lang="zh-CN" altLang="en-US" b="1">
                <a:solidFill>
                  <a:schemeClr val="bg1"/>
                </a:solidFill>
                <a:ea typeface="微软雅黑" panose="020B0503020204020204" pitchFamily="34" charset="-122"/>
                <a:sym typeface="Arial Unicode MS" pitchFamily="34" charset="-122"/>
              </a:rPr>
              <a:t>第一章</a:t>
            </a:r>
            <a:endParaRPr lang="zh-CN" altLang="en-US" b="1">
              <a:solidFill>
                <a:schemeClr val="bg1"/>
              </a:solidFill>
              <a:ea typeface="微软雅黑" panose="020B0503020204020204" pitchFamily="34" charset="-122"/>
              <a:sym typeface="Arial Unicode MS" pitchFamily="34" charset="-122"/>
            </a:endParaRPr>
          </a:p>
          <a:p>
            <a:pPr algn="ctr"/>
            <a:r>
              <a:rPr lang="zh-CN" altLang="en-US" sz="1400" b="1">
                <a:solidFill>
                  <a:schemeClr val="bg1"/>
                </a:solidFill>
                <a:ea typeface="微软雅黑" panose="020B0503020204020204" pitchFamily="34" charset="-122"/>
                <a:sym typeface="Arial Unicode MS" pitchFamily="34" charset="-122"/>
              </a:rPr>
              <a:t>正文</a:t>
            </a:r>
            <a:endParaRPr lang="zh-CN" altLang="en-US" sz="1400" b="1">
              <a:solidFill>
                <a:schemeClr val="bg1"/>
              </a:solidFill>
              <a:ea typeface="微软雅黑" panose="020B0503020204020204" pitchFamily="34" charset="-122"/>
              <a:sym typeface="Arial Unicode MS" pitchFamily="34" charset="-122"/>
            </a:endParaRPr>
          </a:p>
        </p:txBody>
      </p:sp>
      <p:sp>
        <p:nvSpPr>
          <p:cNvPr id="9220" name="矩形 8"/>
          <p:cNvSpPr>
            <a:spLocks noChangeArrowheads="1"/>
          </p:cNvSpPr>
          <p:nvPr/>
        </p:nvSpPr>
        <p:spPr bwMode="auto">
          <a:xfrm>
            <a:off x="4189413" y="692150"/>
            <a:ext cx="2268537" cy="369888"/>
          </a:xfrm>
          <a:prstGeom prst="rect">
            <a:avLst/>
          </a:prstGeom>
          <a:solidFill>
            <a:srgbClr val="00B0F0"/>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marL="1905" indent="-1905"/>
            <a:r>
              <a:rPr lang="en-US" altLang="zh-CN" b="1">
                <a:solidFill>
                  <a:schemeClr val="bg1"/>
                </a:solidFill>
                <a:latin typeface="Arial Unicode MS" pitchFamily="34" charset="-122"/>
                <a:ea typeface="Arial Unicode MS" pitchFamily="34" charset="-122"/>
                <a:cs typeface="Arial Unicode MS" pitchFamily="34" charset="-122"/>
                <a:sym typeface="Arial Unicode MS" pitchFamily="34" charset="-122"/>
              </a:rPr>
              <a:t>1.2 </a:t>
            </a:r>
            <a:r>
              <a:rPr lang="en-US" altLang="zh-CN" b="1">
                <a:solidFill>
                  <a:schemeClr val="bg1"/>
                </a:solidFill>
                <a:ea typeface="微软雅黑" panose="020B0503020204020204" pitchFamily="34" charset="-122"/>
                <a:sym typeface="Arial Unicode MS" pitchFamily="34" charset="-122"/>
              </a:rPr>
              <a:t> </a:t>
            </a:r>
            <a:r>
              <a:rPr lang="zh-CN" altLang="en-US" b="1">
                <a:solidFill>
                  <a:schemeClr val="bg1"/>
                </a:solidFill>
                <a:ea typeface="微软雅黑" panose="020B0503020204020204" pitchFamily="34" charset="-122"/>
                <a:sym typeface="Arial Unicode MS" pitchFamily="34" charset="-122"/>
              </a:rPr>
              <a:t>人力资源  </a:t>
            </a:r>
            <a:endParaRPr lang="zh-CN" altLang="en-US" sz="1400" b="1">
              <a:solidFill>
                <a:schemeClr val="bg1"/>
              </a:solidFill>
              <a:ea typeface="微软雅黑" panose="020B0503020204020204" pitchFamily="34" charset="-122"/>
              <a:sym typeface="Arial Unicode MS" pitchFamily="34" charset="-122"/>
            </a:endParaRPr>
          </a:p>
        </p:txBody>
      </p:sp>
      <p:sp>
        <p:nvSpPr>
          <p:cNvPr id="9221" name="Freeform 3"/>
          <p:cNvSpPr>
            <a:spLocks noChangeArrowheads="1"/>
          </p:cNvSpPr>
          <p:nvPr/>
        </p:nvSpPr>
        <p:spPr bwMode="auto">
          <a:xfrm>
            <a:off x="4602163" y="2733675"/>
            <a:ext cx="387350" cy="2787650"/>
          </a:xfrm>
          <a:custGeom>
            <a:avLst/>
            <a:gdLst>
              <a:gd name="T0" fmla="*/ 0 w 227"/>
              <a:gd name="T1" fmla="*/ 0 h 2178"/>
              <a:gd name="T2" fmla="*/ 227 w 227"/>
              <a:gd name="T3" fmla="*/ 0 h 2178"/>
              <a:gd name="T4" fmla="*/ 227 w 227"/>
              <a:gd name="T5" fmla="*/ 2178 h 2178"/>
              <a:gd name="T6" fmla="*/ 0 w 227"/>
              <a:gd name="T7" fmla="*/ 2178 h 2178"/>
            </a:gdLst>
            <a:ahLst/>
            <a:cxnLst>
              <a:cxn ang="0">
                <a:pos x="T0" y="T1"/>
              </a:cxn>
              <a:cxn ang="0">
                <a:pos x="T2" y="T3"/>
              </a:cxn>
              <a:cxn ang="0">
                <a:pos x="T4" y="T5"/>
              </a:cxn>
              <a:cxn ang="0">
                <a:pos x="T6" y="T7"/>
              </a:cxn>
            </a:cxnLst>
            <a:rect l="0" t="0" r="r" b="b"/>
            <a:pathLst>
              <a:path w="227" h="2178">
                <a:moveTo>
                  <a:pt x="0" y="0"/>
                </a:moveTo>
                <a:lnTo>
                  <a:pt x="227" y="0"/>
                </a:lnTo>
                <a:lnTo>
                  <a:pt x="227" y="2178"/>
                </a:lnTo>
                <a:lnTo>
                  <a:pt x="0" y="2178"/>
                </a:lnTo>
              </a:path>
            </a:pathLst>
          </a:custGeom>
          <a:noFill/>
          <a:ln w="19050">
            <a:solidFill>
              <a:srgbClr val="5F5F5F"/>
            </a:solidFill>
            <a:bevel/>
          </a:ln>
          <a:extLst>
            <a:ext uri="{909E8E84-426E-40DD-AFC4-6F175D3DCCD1}">
              <a14:hiddenFill xmlns:a14="http://schemas.microsoft.com/office/drawing/2010/main">
                <a:solidFill>
                  <a:srgbClr val="FFFFFF"/>
                </a:solidFill>
              </a14:hiddenFill>
            </a:ext>
          </a:extLst>
        </p:spPr>
        <p:txBody>
          <a:bodyPr/>
          <a:lstStyle/>
          <a:p>
            <a:endParaRPr lang="zh-CN" altLang="zh-CN">
              <a:solidFill>
                <a:srgbClr val="000000"/>
              </a:solidFill>
              <a:sym typeface="Arial" panose="020B0604020202020204" pitchFamily="34" charset="0"/>
            </a:endParaRPr>
          </a:p>
        </p:txBody>
      </p:sp>
      <p:sp>
        <p:nvSpPr>
          <p:cNvPr id="9222" name="Line 4"/>
          <p:cNvSpPr>
            <a:spLocks noChangeShapeType="1"/>
          </p:cNvSpPr>
          <p:nvPr/>
        </p:nvSpPr>
        <p:spPr bwMode="auto">
          <a:xfrm>
            <a:off x="4618038" y="4525963"/>
            <a:ext cx="773112" cy="0"/>
          </a:xfrm>
          <a:prstGeom prst="line">
            <a:avLst/>
          </a:prstGeom>
          <a:noFill/>
          <a:ln w="19050">
            <a:solidFill>
              <a:srgbClr val="5F5F5F"/>
            </a:solidFill>
            <a:bevel/>
          </a:ln>
          <a:extLst>
            <a:ext uri="{909E8E84-426E-40DD-AFC4-6F175D3DCCD1}">
              <a14:hiddenFill xmlns:a14="http://schemas.microsoft.com/office/drawing/2010/main">
                <a:noFill/>
              </a14:hiddenFill>
            </a:ext>
          </a:extLst>
        </p:spPr>
        <p:txBody>
          <a:bodyPr/>
          <a:lstStyle/>
          <a:p>
            <a:endParaRPr lang="zh-CN" altLang="zh-CN">
              <a:solidFill>
                <a:srgbClr val="000000"/>
              </a:solidFill>
              <a:sym typeface="Arial" panose="020B0604020202020204" pitchFamily="34" charset="0"/>
            </a:endParaRPr>
          </a:p>
        </p:txBody>
      </p:sp>
      <p:sp>
        <p:nvSpPr>
          <p:cNvPr id="9223" name="Line 5"/>
          <p:cNvSpPr>
            <a:spLocks noChangeShapeType="1"/>
          </p:cNvSpPr>
          <p:nvPr/>
        </p:nvSpPr>
        <p:spPr bwMode="auto">
          <a:xfrm>
            <a:off x="4602163" y="3662363"/>
            <a:ext cx="387350" cy="0"/>
          </a:xfrm>
          <a:prstGeom prst="line">
            <a:avLst/>
          </a:prstGeom>
          <a:noFill/>
          <a:ln w="19050">
            <a:solidFill>
              <a:srgbClr val="5F5F5F"/>
            </a:solidFill>
            <a:bevel/>
          </a:ln>
          <a:extLst>
            <a:ext uri="{909E8E84-426E-40DD-AFC4-6F175D3DCCD1}">
              <a14:hiddenFill xmlns:a14="http://schemas.microsoft.com/office/drawing/2010/main">
                <a:noFill/>
              </a14:hiddenFill>
            </a:ext>
          </a:extLst>
        </p:spPr>
        <p:txBody>
          <a:bodyPr/>
          <a:lstStyle/>
          <a:p>
            <a:endParaRPr lang="zh-CN" altLang="zh-CN">
              <a:solidFill>
                <a:srgbClr val="000000"/>
              </a:solidFill>
              <a:sym typeface="Arial" panose="020B0604020202020204" pitchFamily="34" charset="0"/>
            </a:endParaRPr>
          </a:p>
        </p:txBody>
      </p:sp>
      <p:sp>
        <p:nvSpPr>
          <p:cNvPr id="9224" name="Freeform 7"/>
          <p:cNvSpPr>
            <a:spLocks noChangeArrowheads="1"/>
          </p:cNvSpPr>
          <p:nvPr/>
        </p:nvSpPr>
        <p:spPr bwMode="auto">
          <a:xfrm rot="10800000">
            <a:off x="7354888" y="2681288"/>
            <a:ext cx="385762" cy="2787650"/>
          </a:xfrm>
          <a:custGeom>
            <a:avLst/>
            <a:gdLst>
              <a:gd name="T0" fmla="*/ 0 w 227"/>
              <a:gd name="T1" fmla="*/ 0 h 2178"/>
              <a:gd name="T2" fmla="*/ 227 w 227"/>
              <a:gd name="T3" fmla="*/ 0 h 2178"/>
              <a:gd name="T4" fmla="*/ 227 w 227"/>
              <a:gd name="T5" fmla="*/ 2178 h 2178"/>
              <a:gd name="T6" fmla="*/ 0 w 227"/>
              <a:gd name="T7" fmla="*/ 2178 h 2178"/>
            </a:gdLst>
            <a:ahLst/>
            <a:cxnLst>
              <a:cxn ang="0">
                <a:pos x="T0" y="T1"/>
              </a:cxn>
              <a:cxn ang="0">
                <a:pos x="T2" y="T3"/>
              </a:cxn>
              <a:cxn ang="0">
                <a:pos x="T4" y="T5"/>
              </a:cxn>
              <a:cxn ang="0">
                <a:pos x="T6" y="T7"/>
              </a:cxn>
            </a:cxnLst>
            <a:rect l="0" t="0" r="r" b="b"/>
            <a:pathLst>
              <a:path w="227" h="2178">
                <a:moveTo>
                  <a:pt x="0" y="0"/>
                </a:moveTo>
                <a:lnTo>
                  <a:pt x="227" y="0"/>
                </a:lnTo>
                <a:lnTo>
                  <a:pt x="227" y="2178"/>
                </a:lnTo>
                <a:lnTo>
                  <a:pt x="0" y="2178"/>
                </a:lnTo>
              </a:path>
            </a:pathLst>
          </a:custGeom>
          <a:noFill/>
          <a:ln w="19050">
            <a:solidFill>
              <a:srgbClr val="5F5F5F"/>
            </a:solidFill>
            <a:bevel/>
          </a:ln>
          <a:extLst>
            <a:ext uri="{909E8E84-426E-40DD-AFC4-6F175D3DCCD1}">
              <a14:hiddenFill xmlns:a14="http://schemas.microsoft.com/office/drawing/2010/main">
                <a:solidFill>
                  <a:srgbClr val="FFFFFF"/>
                </a:solidFill>
              </a14:hiddenFill>
            </a:ext>
          </a:extLst>
        </p:spPr>
        <p:txBody>
          <a:bodyPr/>
          <a:lstStyle/>
          <a:p>
            <a:endParaRPr lang="zh-CN" altLang="zh-CN">
              <a:solidFill>
                <a:srgbClr val="000000"/>
              </a:solidFill>
              <a:sym typeface="Arial" panose="020B0604020202020204" pitchFamily="34" charset="0"/>
            </a:endParaRPr>
          </a:p>
        </p:txBody>
      </p:sp>
      <p:sp>
        <p:nvSpPr>
          <p:cNvPr id="9225" name="Line 8"/>
          <p:cNvSpPr>
            <a:spLocks noChangeShapeType="1"/>
          </p:cNvSpPr>
          <p:nvPr/>
        </p:nvSpPr>
        <p:spPr bwMode="auto">
          <a:xfrm rot="10800000">
            <a:off x="6994525" y="4533900"/>
            <a:ext cx="773113" cy="0"/>
          </a:xfrm>
          <a:prstGeom prst="line">
            <a:avLst/>
          </a:prstGeom>
          <a:noFill/>
          <a:ln w="19050">
            <a:solidFill>
              <a:srgbClr val="5F5F5F"/>
            </a:solidFill>
            <a:bevel/>
          </a:ln>
          <a:extLst>
            <a:ext uri="{909E8E84-426E-40DD-AFC4-6F175D3DCCD1}">
              <a14:hiddenFill xmlns:a14="http://schemas.microsoft.com/office/drawing/2010/main">
                <a:noFill/>
              </a14:hiddenFill>
            </a:ext>
          </a:extLst>
        </p:spPr>
        <p:txBody>
          <a:bodyPr/>
          <a:lstStyle/>
          <a:p>
            <a:endParaRPr lang="zh-CN" altLang="zh-CN">
              <a:solidFill>
                <a:srgbClr val="000000"/>
              </a:solidFill>
              <a:sym typeface="Arial" panose="020B0604020202020204" pitchFamily="34" charset="0"/>
            </a:endParaRPr>
          </a:p>
        </p:txBody>
      </p:sp>
      <p:sp>
        <p:nvSpPr>
          <p:cNvPr id="9226" name="Line 10"/>
          <p:cNvSpPr>
            <a:spLocks noChangeShapeType="1"/>
          </p:cNvSpPr>
          <p:nvPr/>
        </p:nvSpPr>
        <p:spPr bwMode="auto">
          <a:xfrm rot="10800000">
            <a:off x="7354888" y="3609975"/>
            <a:ext cx="385762" cy="0"/>
          </a:xfrm>
          <a:prstGeom prst="line">
            <a:avLst/>
          </a:prstGeom>
          <a:noFill/>
          <a:ln w="19050">
            <a:solidFill>
              <a:srgbClr val="5F5F5F"/>
            </a:solidFill>
            <a:bevel/>
          </a:ln>
          <a:extLst>
            <a:ext uri="{909E8E84-426E-40DD-AFC4-6F175D3DCCD1}">
              <a14:hiddenFill xmlns:a14="http://schemas.microsoft.com/office/drawing/2010/main">
                <a:noFill/>
              </a14:hiddenFill>
            </a:ext>
          </a:extLst>
        </p:spPr>
        <p:txBody>
          <a:bodyPr/>
          <a:lstStyle/>
          <a:p>
            <a:endParaRPr lang="zh-CN" altLang="zh-CN">
              <a:solidFill>
                <a:srgbClr val="000000"/>
              </a:solidFill>
              <a:sym typeface="Arial" panose="020B0604020202020204" pitchFamily="34" charset="0"/>
            </a:endParaRPr>
          </a:p>
        </p:txBody>
      </p:sp>
      <p:sp>
        <p:nvSpPr>
          <p:cNvPr id="9227" name="Rectangle 11"/>
          <p:cNvSpPr>
            <a:spLocks noChangeArrowheads="1"/>
          </p:cNvSpPr>
          <p:nvPr/>
        </p:nvSpPr>
        <p:spPr bwMode="auto">
          <a:xfrm>
            <a:off x="7794625" y="2341563"/>
            <a:ext cx="2335213" cy="679450"/>
          </a:xfrm>
          <a:prstGeom prst="rect">
            <a:avLst/>
          </a:prstGeom>
          <a:gradFill rotWithShape="1">
            <a:gsLst>
              <a:gs pos="0">
                <a:srgbClr val="FFFFFF"/>
              </a:gs>
              <a:gs pos="100000">
                <a:srgbClr val="DDDDDD"/>
              </a:gs>
            </a:gsLst>
            <a:lin ang="2700000" scaled="1"/>
          </a:gradFill>
          <a:ln w="9525">
            <a:solidFill>
              <a:srgbClr val="C0C0C0"/>
            </a:solidFill>
            <a:miter lim="800000"/>
          </a:ln>
        </p:spPr>
        <p:txBody>
          <a:bodyPr wrap="none" anchor="ctr"/>
          <a:lstStyle/>
          <a:p>
            <a:pPr>
              <a:lnSpc>
                <a:spcPct val="120000"/>
              </a:lnSpc>
            </a:pPr>
            <a:r>
              <a:rPr lang="zh-CN" altLang="en-US" sz="1400" b="1" i="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⑤时效性</a:t>
            </a:r>
            <a:endParaRPr lang="en-US" sz="1400" b="1" i="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20000"/>
              </a:lnSpc>
              <a:buFont typeface="Arial" panose="020B0604020202020204" pitchFamily="34" charset="0"/>
              <a:buChar char="•"/>
            </a:pPr>
            <a:r>
              <a:rPr lang="zh-CN" altLang="en-US" sz="1000" b="1" i="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及时开发，给予舞台，发挥所能</a:t>
            </a:r>
            <a:endParaRPr lang="zh-CN" altLang="en-US" sz="1000" b="1" i="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228" name="Rectangle 12"/>
          <p:cNvSpPr>
            <a:spLocks noChangeArrowheads="1"/>
          </p:cNvSpPr>
          <p:nvPr/>
        </p:nvSpPr>
        <p:spPr bwMode="auto">
          <a:xfrm>
            <a:off x="7794625" y="3260725"/>
            <a:ext cx="2335213" cy="677863"/>
          </a:xfrm>
          <a:prstGeom prst="rect">
            <a:avLst/>
          </a:prstGeom>
          <a:gradFill rotWithShape="1">
            <a:gsLst>
              <a:gs pos="0">
                <a:srgbClr val="FFFFFF"/>
              </a:gs>
              <a:gs pos="100000">
                <a:srgbClr val="DDDDDD"/>
              </a:gs>
            </a:gsLst>
            <a:lin ang="2700000" scaled="1"/>
          </a:gradFill>
          <a:ln w="9525">
            <a:solidFill>
              <a:srgbClr val="C0C0C0"/>
            </a:solidFill>
            <a:miter lim="800000"/>
          </a:ln>
        </p:spPr>
        <p:txBody>
          <a:bodyPr wrap="none" anchor="ctr"/>
          <a:lstStyle/>
          <a:p>
            <a:pPr>
              <a:lnSpc>
                <a:spcPct val="120000"/>
              </a:lnSpc>
            </a:pPr>
            <a:r>
              <a:rPr lang="zh-CN" altLang="en-US" sz="1400" b="1" i="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⑥可再生性</a:t>
            </a:r>
            <a:endParaRPr lang="en-US" sz="1400" b="1" i="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20000"/>
              </a:lnSpc>
              <a:buFont typeface="Arial" panose="020B0604020202020204" pitchFamily="34" charset="0"/>
              <a:buChar char="•"/>
            </a:pPr>
            <a:r>
              <a:rPr lang="zh-CN" altLang="en-US" sz="1000" b="1" i="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安全与保健，培训与潜能开发</a:t>
            </a:r>
            <a:endParaRPr lang="zh-CN" altLang="en-US" sz="1000" b="1" i="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229" name="Rectangle 13"/>
          <p:cNvSpPr>
            <a:spLocks noChangeArrowheads="1"/>
          </p:cNvSpPr>
          <p:nvPr/>
        </p:nvSpPr>
        <p:spPr bwMode="auto">
          <a:xfrm>
            <a:off x="7794625" y="4184650"/>
            <a:ext cx="2335213" cy="679450"/>
          </a:xfrm>
          <a:prstGeom prst="rect">
            <a:avLst/>
          </a:prstGeom>
          <a:gradFill rotWithShape="1">
            <a:gsLst>
              <a:gs pos="0">
                <a:srgbClr val="FFFFFF"/>
              </a:gs>
              <a:gs pos="100000">
                <a:srgbClr val="DDDDDD"/>
              </a:gs>
            </a:gsLst>
            <a:lin ang="2700000" scaled="1"/>
          </a:gradFill>
          <a:ln w="9525">
            <a:solidFill>
              <a:srgbClr val="C0C0C0"/>
            </a:solidFill>
            <a:miter lim="800000"/>
          </a:ln>
        </p:spPr>
        <p:txBody>
          <a:bodyPr wrap="none" anchor="ctr"/>
          <a:lstStyle/>
          <a:p>
            <a:pPr>
              <a:lnSpc>
                <a:spcPct val="120000"/>
              </a:lnSpc>
            </a:pPr>
            <a:r>
              <a:rPr lang="zh-CN" altLang="en-US" sz="1400" b="1" i="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⑦流动性</a:t>
            </a:r>
            <a:endParaRPr lang="en-US" sz="1400" b="1" i="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20000"/>
              </a:lnSpc>
              <a:buFont typeface="Arial" panose="020B0604020202020204" pitchFamily="34" charset="0"/>
              <a:buChar char="•"/>
            </a:pPr>
            <a:r>
              <a:rPr lang="zh-CN" altLang="en-US" sz="1000" b="1" i="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跳槽</a:t>
            </a:r>
            <a:endParaRPr lang="zh-CN" altLang="en-US" sz="1000" b="1" i="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230" name="Rectangle 14"/>
          <p:cNvSpPr>
            <a:spLocks noChangeArrowheads="1"/>
          </p:cNvSpPr>
          <p:nvPr/>
        </p:nvSpPr>
        <p:spPr bwMode="auto">
          <a:xfrm>
            <a:off x="7794625" y="5129213"/>
            <a:ext cx="2335213" cy="679450"/>
          </a:xfrm>
          <a:prstGeom prst="rect">
            <a:avLst/>
          </a:prstGeom>
          <a:gradFill rotWithShape="1">
            <a:gsLst>
              <a:gs pos="0">
                <a:srgbClr val="FFFFFF"/>
              </a:gs>
              <a:gs pos="100000">
                <a:srgbClr val="DDDDDD"/>
              </a:gs>
            </a:gsLst>
            <a:lin ang="2700000" scaled="1"/>
          </a:gradFill>
          <a:ln w="9525">
            <a:solidFill>
              <a:srgbClr val="C0C0C0"/>
            </a:solidFill>
            <a:miter lim="800000"/>
          </a:ln>
        </p:spPr>
        <p:txBody>
          <a:bodyPr wrap="none" anchor="ctr"/>
          <a:lstStyle/>
          <a:p>
            <a:pPr>
              <a:lnSpc>
                <a:spcPct val="120000"/>
              </a:lnSpc>
            </a:pPr>
            <a:r>
              <a:rPr lang="zh-CN" altLang="en-US" sz="1400" b="1" i="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⑧稀缺性</a:t>
            </a:r>
            <a:endParaRPr lang="en-US" sz="1400" b="1" i="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20000"/>
              </a:lnSpc>
              <a:buFont typeface="Arial" panose="020B0604020202020204" pitchFamily="34" charset="0"/>
              <a:buChar char="•"/>
            </a:pPr>
            <a:r>
              <a:rPr lang="zh-CN" altLang="en-US" sz="1000" b="1" i="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需吸引人才</a:t>
            </a:r>
            <a:endParaRPr lang="zh-CN" altLang="en-US" sz="1000" b="1" i="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231" name="Rectangle 16"/>
          <p:cNvSpPr>
            <a:spLocks noChangeArrowheads="1"/>
          </p:cNvSpPr>
          <p:nvPr/>
        </p:nvSpPr>
        <p:spPr bwMode="auto">
          <a:xfrm>
            <a:off x="2236788" y="2393950"/>
            <a:ext cx="2335212" cy="679450"/>
          </a:xfrm>
          <a:prstGeom prst="rect">
            <a:avLst/>
          </a:prstGeom>
          <a:gradFill rotWithShape="1">
            <a:gsLst>
              <a:gs pos="0">
                <a:srgbClr val="FFFFFF"/>
              </a:gs>
              <a:gs pos="100000">
                <a:srgbClr val="DDDDDD"/>
              </a:gs>
            </a:gsLst>
            <a:lin ang="2700000" scaled="1"/>
          </a:gradFill>
          <a:ln w="9525">
            <a:solidFill>
              <a:srgbClr val="C0C0C0"/>
            </a:solidFill>
            <a:miter lim="800000"/>
          </a:ln>
        </p:spPr>
        <p:txBody>
          <a:bodyPr wrap="none" anchor="ctr"/>
          <a:lstStyle/>
          <a:p>
            <a:pPr>
              <a:lnSpc>
                <a:spcPct val="120000"/>
              </a:lnSpc>
            </a:pPr>
            <a:r>
              <a:rPr lang="zh-CN" altLang="en-US" sz="1400" b="1" i="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①战略性</a:t>
            </a:r>
            <a:endParaRPr lang="en-US" sz="1400" b="1" i="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20000"/>
              </a:lnSpc>
              <a:buFont typeface="Arial" panose="020B0604020202020204" pitchFamily="34" charset="0"/>
              <a:buChar char="•"/>
            </a:pPr>
            <a:r>
              <a:rPr lang="zh-CN" altLang="en-US" sz="1000" b="1" i="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选对了一个人就选对了一个战略！</a:t>
            </a:r>
            <a:endParaRPr lang="en-US" sz="1000" b="1" i="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20000"/>
              </a:lnSpc>
            </a:pPr>
            <a:r>
              <a:rPr lang="en-US" sz="1000" b="1" i="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000" b="1" i="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杰克</a:t>
            </a:r>
            <a:r>
              <a:rPr lang="en-US" sz="1000" b="1" i="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000" b="1" i="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韦尔奇</a:t>
            </a:r>
            <a:endParaRPr lang="zh-CN" altLang="en-US" sz="1000" b="1" i="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232" name="Rectangle 17"/>
          <p:cNvSpPr>
            <a:spLocks noChangeArrowheads="1"/>
          </p:cNvSpPr>
          <p:nvPr/>
        </p:nvSpPr>
        <p:spPr bwMode="auto">
          <a:xfrm>
            <a:off x="2236788" y="3313113"/>
            <a:ext cx="2335212" cy="677862"/>
          </a:xfrm>
          <a:prstGeom prst="rect">
            <a:avLst/>
          </a:prstGeom>
          <a:gradFill rotWithShape="1">
            <a:gsLst>
              <a:gs pos="0">
                <a:srgbClr val="FFFFFF"/>
              </a:gs>
              <a:gs pos="100000">
                <a:srgbClr val="DDDDDD"/>
              </a:gs>
            </a:gsLst>
            <a:lin ang="2700000" scaled="1"/>
          </a:gradFill>
          <a:ln w="9525">
            <a:solidFill>
              <a:srgbClr val="C0C0C0"/>
            </a:solidFill>
            <a:miter lim="800000"/>
          </a:ln>
        </p:spPr>
        <p:txBody>
          <a:bodyPr wrap="none" anchor="ctr"/>
          <a:lstStyle/>
          <a:p>
            <a:pPr>
              <a:lnSpc>
                <a:spcPct val="120000"/>
              </a:lnSpc>
            </a:pPr>
            <a:r>
              <a:rPr lang="zh-CN" altLang="en-US" sz="1400" b="1" i="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②能动性</a:t>
            </a:r>
            <a:endParaRPr lang="en-US" sz="1400" b="1" i="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20000"/>
              </a:lnSpc>
              <a:buFont typeface="Arial" panose="020B0604020202020204" pitchFamily="34" charset="0"/>
              <a:buChar char="•"/>
            </a:pPr>
            <a:r>
              <a:rPr lang="zh-CN" altLang="en-US" sz="1000" b="1" i="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需激励</a:t>
            </a:r>
            <a:endParaRPr lang="zh-CN" altLang="en-US" sz="1000" b="1" i="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233" name="Rectangle 18"/>
          <p:cNvSpPr>
            <a:spLocks noChangeArrowheads="1"/>
          </p:cNvSpPr>
          <p:nvPr/>
        </p:nvSpPr>
        <p:spPr bwMode="auto">
          <a:xfrm>
            <a:off x="2236788" y="4237038"/>
            <a:ext cx="2335212" cy="679450"/>
          </a:xfrm>
          <a:prstGeom prst="rect">
            <a:avLst/>
          </a:prstGeom>
          <a:gradFill rotWithShape="1">
            <a:gsLst>
              <a:gs pos="0">
                <a:srgbClr val="FFFFFF"/>
              </a:gs>
              <a:gs pos="100000">
                <a:srgbClr val="DDDDDD"/>
              </a:gs>
            </a:gsLst>
            <a:lin ang="2700000" scaled="1"/>
          </a:gradFill>
          <a:ln w="9525">
            <a:solidFill>
              <a:srgbClr val="C0C0C0"/>
            </a:solidFill>
            <a:miter lim="800000"/>
          </a:ln>
        </p:spPr>
        <p:txBody>
          <a:bodyPr wrap="none" anchor="ctr"/>
          <a:lstStyle/>
          <a:p>
            <a:pPr>
              <a:lnSpc>
                <a:spcPct val="120000"/>
              </a:lnSpc>
            </a:pPr>
            <a:r>
              <a:rPr lang="zh-CN" altLang="en-US" sz="1400" b="1" i="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③社会性</a:t>
            </a:r>
            <a:endParaRPr lang="en-US" sz="1400" b="1" i="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20000"/>
              </a:lnSpc>
              <a:buFont typeface="Arial" panose="020B0604020202020204" pitchFamily="34" charset="0"/>
              <a:buChar char="•"/>
            </a:pPr>
            <a:r>
              <a:rPr lang="zh-CN" altLang="en-US" sz="1000" b="1" i="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人际关系，团队建设</a:t>
            </a:r>
            <a:endParaRPr lang="zh-CN" altLang="en-US" sz="1000" b="1" i="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234" name="Rectangle 19"/>
          <p:cNvSpPr>
            <a:spLocks noChangeArrowheads="1"/>
          </p:cNvSpPr>
          <p:nvPr/>
        </p:nvSpPr>
        <p:spPr bwMode="auto">
          <a:xfrm>
            <a:off x="2236788" y="5181600"/>
            <a:ext cx="2335212" cy="679450"/>
          </a:xfrm>
          <a:prstGeom prst="rect">
            <a:avLst/>
          </a:prstGeom>
          <a:gradFill rotWithShape="1">
            <a:gsLst>
              <a:gs pos="0">
                <a:srgbClr val="FFFFFF"/>
              </a:gs>
              <a:gs pos="100000">
                <a:srgbClr val="DDDDDD"/>
              </a:gs>
            </a:gsLst>
            <a:lin ang="2700000" scaled="1"/>
          </a:gradFill>
          <a:ln w="9525">
            <a:solidFill>
              <a:srgbClr val="C0C0C0"/>
            </a:solidFill>
            <a:miter lim="800000"/>
          </a:ln>
        </p:spPr>
        <p:txBody>
          <a:bodyPr wrap="none" anchor="ctr"/>
          <a:lstStyle/>
          <a:p>
            <a:pPr>
              <a:lnSpc>
                <a:spcPct val="120000"/>
              </a:lnSpc>
            </a:pPr>
            <a:r>
              <a:rPr lang="zh-CN" altLang="en-US" sz="1400" b="1" i="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④复杂性</a:t>
            </a:r>
            <a:endParaRPr lang="en-US" sz="1400" b="1" i="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20000"/>
              </a:lnSpc>
              <a:buFont typeface="Arial" panose="020B0604020202020204" pitchFamily="34" charset="0"/>
              <a:buChar char="•"/>
            </a:pPr>
            <a:r>
              <a:rPr lang="zh-CN" altLang="en-US" sz="1000" b="1" i="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有针对性地激励与开发</a:t>
            </a:r>
            <a:endParaRPr lang="zh-CN" altLang="en-US" sz="1000" b="1" i="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235" name="Oval 22"/>
          <p:cNvSpPr>
            <a:spLocks noChangeArrowheads="1"/>
          </p:cNvSpPr>
          <p:nvPr/>
        </p:nvSpPr>
        <p:spPr bwMode="auto">
          <a:xfrm>
            <a:off x="5346700" y="3690938"/>
            <a:ext cx="1671638" cy="1646237"/>
          </a:xfrm>
          <a:prstGeom prst="ellipse">
            <a:avLst/>
          </a:prstGeom>
          <a:solidFill>
            <a:srgbClr val="0066CC"/>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a:endParaRPr lang="zh-CN" altLang="zh-CN"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9236" name="Group 25"/>
          <p:cNvGrpSpPr/>
          <p:nvPr/>
        </p:nvGrpSpPr>
        <p:grpSpPr bwMode="auto">
          <a:xfrm>
            <a:off x="5456238" y="4987925"/>
            <a:ext cx="1454150" cy="287338"/>
            <a:chOff x="0" y="0"/>
            <a:chExt cx="952" cy="188"/>
          </a:xfrm>
        </p:grpSpPr>
        <p:sp>
          <p:nvSpPr>
            <p:cNvPr id="9237" name="AutoShape 26"/>
            <p:cNvSpPr>
              <a:spLocks noChangeArrowheads="1"/>
            </p:cNvSpPr>
            <p:nvPr/>
          </p:nvSpPr>
          <p:spPr bwMode="auto">
            <a:xfrm rot="3965706" flipH="1" flipV="1">
              <a:off x="596" y="-218"/>
              <a:ext cx="138" cy="574"/>
            </a:xfrm>
            <a:prstGeom prst="moon">
              <a:avLst>
                <a:gd name="adj" fmla="val 49769"/>
              </a:avLst>
            </a:prstGeom>
            <a:solidFill>
              <a:srgbClr val="F8F8F8">
                <a:alpha val="3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b="1">
                <a:solidFill>
                  <a:srgbClr val="000000"/>
                </a:solidFill>
                <a:ea typeface="华文细黑" pitchFamily="2" charset="-122"/>
                <a:sym typeface="Arial" panose="020B0604020202020204" pitchFamily="34" charset="0"/>
              </a:endParaRPr>
            </a:p>
          </p:txBody>
        </p:sp>
        <p:sp>
          <p:nvSpPr>
            <p:cNvPr id="9238" name="AutoShape 27"/>
            <p:cNvSpPr>
              <a:spLocks noChangeArrowheads="1"/>
            </p:cNvSpPr>
            <p:nvPr/>
          </p:nvSpPr>
          <p:spPr bwMode="auto">
            <a:xfrm rot="4780856" flipH="1" flipV="1">
              <a:off x="506" y="-184"/>
              <a:ext cx="138" cy="573"/>
            </a:xfrm>
            <a:prstGeom prst="moon">
              <a:avLst>
                <a:gd name="adj" fmla="val 49769"/>
              </a:avLst>
            </a:prstGeom>
            <a:solidFill>
              <a:srgbClr val="F8F8F8">
                <a:alpha val="3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b="1">
                <a:solidFill>
                  <a:srgbClr val="000000"/>
                </a:solidFill>
                <a:ea typeface="华文细黑" pitchFamily="2" charset="-122"/>
                <a:sym typeface="Arial" panose="020B0604020202020204" pitchFamily="34" charset="0"/>
              </a:endParaRPr>
            </a:p>
          </p:txBody>
        </p:sp>
        <p:sp>
          <p:nvSpPr>
            <p:cNvPr id="9239" name="AutoShape 28"/>
            <p:cNvSpPr>
              <a:spLocks noChangeArrowheads="1"/>
            </p:cNvSpPr>
            <p:nvPr/>
          </p:nvSpPr>
          <p:spPr bwMode="auto">
            <a:xfrm rot="5076502" flipH="1" flipV="1">
              <a:off x="452" y="-175"/>
              <a:ext cx="138" cy="574"/>
            </a:xfrm>
            <a:prstGeom prst="moon">
              <a:avLst>
                <a:gd name="adj" fmla="val 49769"/>
              </a:avLst>
            </a:prstGeom>
            <a:solidFill>
              <a:srgbClr val="F8F8F8">
                <a:alpha val="3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b="1">
                <a:solidFill>
                  <a:srgbClr val="000000"/>
                </a:solidFill>
                <a:ea typeface="华文细黑" pitchFamily="2" charset="-122"/>
                <a:sym typeface="Arial" panose="020B0604020202020204" pitchFamily="34" charset="0"/>
              </a:endParaRPr>
            </a:p>
          </p:txBody>
        </p:sp>
        <p:sp>
          <p:nvSpPr>
            <p:cNvPr id="9240" name="AutoShape 29"/>
            <p:cNvSpPr>
              <a:spLocks noChangeArrowheads="1"/>
            </p:cNvSpPr>
            <p:nvPr/>
          </p:nvSpPr>
          <p:spPr bwMode="auto">
            <a:xfrm rot="5608888" flipH="1" flipV="1">
              <a:off x="387" y="-168"/>
              <a:ext cx="138" cy="574"/>
            </a:xfrm>
            <a:prstGeom prst="moon">
              <a:avLst>
                <a:gd name="adj" fmla="val 49769"/>
              </a:avLst>
            </a:prstGeom>
            <a:solidFill>
              <a:srgbClr val="F8F8F8">
                <a:alpha val="3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b="1">
                <a:solidFill>
                  <a:srgbClr val="000000"/>
                </a:solidFill>
                <a:ea typeface="华文细黑" pitchFamily="2" charset="-122"/>
                <a:sym typeface="Arial" panose="020B0604020202020204" pitchFamily="34" charset="0"/>
              </a:endParaRPr>
            </a:p>
          </p:txBody>
        </p:sp>
        <p:sp>
          <p:nvSpPr>
            <p:cNvPr id="9241" name="AutoShape 30"/>
            <p:cNvSpPr>
              <a:spLocks noChangeArrowheads="1"/>
            </p:cNvSpPr>
            <p:nvPr/>
          </p:nvSpPr>
          <p:spPr bwMode="auto">
            <a:xfrm rot="5319246" flipH="1" flipV="1">
              <a:off x="429" y="-168"/>
              <a:ext cx="138" cy="574"/>
            </a:xfrm>
            <a:prstGeom prst="moon">
              <a:avLst>
                <a:gd name="adj" fmla="val 49769"/>
              </a:avLst>
            </a:prstGeom>
            <a:solidFill>
              <a:srgbClr val="F8F8F8">
                <a:alpha val="3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b="1">
                <a:solidFill>
                  <a:srgbClr val="000000"/>
                </a:solidFill>
                <a:ea typeface="华文细黑" pitchFamily="2" charset="-122"/>
                <a:sym typeface="Arial" panose="020B0604020202020204" pitchFamily="34" charset="0"/>
              </a:endParaRPr>
            </a:p>
          </p:txBody>
        </p:sp>
        <p:sp>
          <p:nvSpPr>
            <p:cNvPr id="9242" name="AutoShape 31"/>
            <p:cNvSpPr>
              <a:spLocks noChangeArrowheads="1"/>
            </p:cNvSpPr>
            <p:nvPr/>
          </p:nvSpPr>
          <p:spPr bwMode="auto">
            <a:xfrm rot="6134398" flipH="1" flipV="1">
              <a:off x="333" y="-170"/>
              <a:ext cx="138" cy="573"/>
            </a:xfrm>
            <a:prstGeom prst="moon">
              <a:avLst>
                <a:gd name="adj" fmla="val 49769"/>
              </a:avLst>
            </a:prstGeom>
            <a:solidFill>
              <a:srgbClr val="F8F8F8">
                <a:alpha val="3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b="1">
                <a:solidFill>
                  <a:srgbClr val="000000"/>
                </a:solidFill>
                <a:ea typeface="华文细黑" pitchFamily="2" charset="-122"/>
                <a:sym typeface="Arial" panose="020B0604020202020204" pitchFamily="34" charset="0"/>
              </a:endParaRPr>
            </a:p>
          </p:txBody>
        </p:sp>
        <p:sp>
          <p:nvSpPr>
            <p:cNvPr id="9243" name="AutoShape 32"/>
            <p:cNvSpPr>
              <a:spLocks noChangeArrowheads="1"/>
            </p:cNvSpPr>
            <p:nvPr/>
          </p:nvSpPr>
          <p:spPr bwMode="auto">
            <a:xfrm rot="6430042" flipH="1" flipV="1">
              <a:off x="277" y="-183"/>
              <a:ext cx="139" cy="574"/>
            </a:xfrm>
            <a:prstGeom prst="moon">
              <a:avLst>
                <a:gd name="adj" fmla="val 49769"/>
              </a:avLst>
            </a:prstGeom>
            <a:solidFill>
              <a:srgbClr val="F8F8F8">
                <a:alpha val="3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b="1">
                <a:solidFill>
                  <a:srgbClr val="000000"/>
                </a:solidFill>
                <a:ea typeface="华文细黑" pitchFamily="2" charset="-122"/>
                <a:sym typeface="Arial" panose="020B0604020202020204" pitchFamily="34" charset="0"/>
              </a:endParaRPr>
            </a:p>
          </p:txBody>
        </p:sp>
        <p:sp>
          <p:nvSpPr>
            <p:cNvPr id="9244" name="AutoShape 33"/>
            <p:cNvSpPr>
              <a:spLocks noChangeArrowheads="1"/>
            </p:cNvSpPr>
            <p:nvPr/>
          </p:nvSpPr>
          <p:spPr bwMode="auto">
            <a:xfrm rot="6962427" flipH="1" flipV="1">
              <a:off x="218" y="-203"/>
              <a:ext cx="138" cy="574"/>
            </a:xfrm>
            <a:prstGeom prst="moon">
              <a:avLst>
                <a:gd name="adj" fmla="val 49769"/>
              </a:avLst>
            </a:prstGeom>
            <a:solidFill>
              <a:srgbClr val="F8F8F8">
                <a:alpha val="3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b="1">
                <a:solidFill>
                  <a:srgbClr val="000000"/>
                </a:solidFill>
                <a:ea typeface="华文细黑" pitchFamily="2" charset="-122"/>
                <a:sym typeface="Arial" panose="020B0604020202020204" pitchFamily="34" charset="0"/>
              </a:endParaRPr>
            </a:p>
          </p:txBody>
        </p:sp>
      </p:grpSp>
      <p:sp>
        <p:nvSpPr>
          <p:cNvPr id="9245" name="Oval 35"/>
          <p:cNvSpPr>
            <a:spLocks noChangeArrowheads="1"/>
          </p:cNvSpPr>
          <p:nvPr/>
        </p:nvSpPr>
        <p:spPr bwMode="auto">
          <a:xfrm>
            <a:off x="5510213" y="5675313"/>
            <a:ext cx="1346200" cy="346075"/>
          </a:xfrm>
          <a:prstGeom prst="ellipse">
            <a:avLst/>
          </a:prstGeom>
          <a:gradFill rotWithShape="1">
            <a:gsLst>
              <a:gs pos="0">
                <a:srgbClr val="000000"/>
              </a:gs>
              <a:gs pos="100000">
                <a:srgbClr val="445E7A"/>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zh-CN" b="1">
              <a:solidFill>
                <a:srgbClr val="000000"/>
              </a:solidFill>
              <a:ea typeface="华文细黑" pitchFamily="2" charset="-122"/>
              <a:sym typeface="Arial" panose="020B0604020202020204" pitchFamily="34" charset="0"/>
            </a:endParaRPr>
          </a:p>
        </p:txBody>
      </p:sp>
      <p:sp>
        <p:nvSpPr>
          <p:cNvPr id="9246" name="TextBox 5"/>
          <p:cNvSpPr>
            <a:spLocks noChangeArrowheads="1"/>
          </p:cNvSpPr>
          <p:nvPr/>
        </p:nvSpPr>
        <p:spPr bwMode="auto">
          <a:xfrm>
            <a:off x="1849438" y="1600200"/>
            <a:ext cx="7389812" cy="388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87655" indent="287655">
              <a:lnSpc>
                <a:spcPts val="2500"/>
              </a:lnSpc>
            </a:pPr>
            <a:r>
              <a:rPr lang="zh-CN" altLang="en-US" b="1">
                <a:solidFill>
                  <a:srgbClr val="00B0F0"/>
                </a:solidFill>
                <a:latin typeface="微软雅黑" panose="020B0503020204020204" pitchFamily="34" charset="-122"/>
                <a:ea typeface="微软雅黑" panose="020B0503020204020204" pitchFamily="34" charset="-122"/>
                <a:sym typeface="微软雅黑" panose="020B0503020204020204" pitchFamily="34" charset="-122"/>
              </a:rPr>
              <a:t>人力资源是创造利润的主要资源，具有如下特性：</a:t>
            </a:r>
            <a:endParaRPr lang="zh-CN" altLang="en-US" b="1">
              <a:solidFill>
                <a:srgbClr val="00B0F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247" name="TextBox 59"/>
          <p:cNvSpPr>
            <a:spLocks noChangeArrowheads="1"/>
          </p:cNvSpPr>
          <p:nvPr/>
        </p:nvSpPr>
        <p:spPr bwMode="auto">
          <a:xfrm>
            <a:off x="5327650" y="4087813"/>
            <a:ext cx="1700213"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4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人力资源</a:t>
            </a:r>
            <a:endParaRPr lang="en-US" sz="24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a:p>
            <a:pPr algn="ctr"/>
            <a:r>
              <a:rPr lang="zh-CN" altLang="en-US" sz="24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的特性</a:t>
            </a:r>
            <a:endParaRPr lang="zh-CN" altLang="en-US"/>
          </a:p>
        </p:txBody>
      </p:sp>
      <p:sp>
        <p:nvSpPr>
          <p:cNvPr id="2" name="文本框 1"/>
          <p:cNvSpPr txBox="1"/>
          <p:nvPr/>
        </p:nvSpPr>
        <p:spPr>
          <a:xfrm>
            <a:off x="2292985" y="6304915"/>
            <a:ext cx="7044690" cy="365760"/>
          </a:xfrm>
          <a:prstGeom prst="rect">
            <a:avLst/>
          </a:prstGeom>
          <a:noFill/>
        </p:spPr>
        <p:txBody>
          <a:bodyPr wrap="square" rtlCol="0">
            <a:spAutoFit/>
          </a:bodyPr>
          <a:p>
            <a:r>
              <a:rPr lang="zh-CN" altLang="en-US">
                <a:solidFill>
                  <a:schemeClr val="bg1"/>
                </a:solidFill>
              </a:rPr>
              <a:t>亮亮图文旗舰店  https://liangliangtuwen.tmall.com</a:t>
            </a:r>
            <a:endParaRPr lang="zh-CN" altLang="en-US">
              <a:solidFill>
                <a:schemeClr val="bg1"/>
              </a:solidFill>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246"/>
                                        </p:tgtEl>
                                        <p:attrNameLst>
                                          <p:attrName>style.visibility</p:attrName>
                                        </p:attrNameLst>
                                      </p:cBhvr>
                                      <p:to>
                                        <p:strVal val="visible"/>
                                      </p:to>
                                    </p:set>
                                    <p:anim calcmode="lin" valueType="num">
                                      <p:cBhvr>
                                        <p:cTn id="7" dur="500" fill="hold"/>
                                        <p:tgtEl>
                                          <p:spTgt spid="9246"/>
                                        </p:tgtEl>
                                        <p:attrNameLst>
                                          <p:attrName>ppt_w</p:attrName>
                                        </p:attrNameLst>
                                      </p:cBhvr>
                                      <p:tavLst>
                                        <p:tav tm="0">
                                          <p:val>
                                            <p:fltVal val="0"/>
                                          </p:val>
                                        </p:tav>
                                        <p:tav tm="100000">
                                          <p:val>
                                            <p:strVal val="#ppt_w"/>
                                          </p:val>
                                        </p:tav>
                                      </p:tavLst>
                                    </p:anim>
                                    <p:anim calcmode="lin" valueType="num">
                                      <p:cBhvr>
                                        <p:cTn id="8" dur="500" fill="hold"/>
                                        <p:tgtEl>
                                          <p:spTgt spid="9246"/>
                                        </p:tgtEl>
                                        <p:attrNameLst>
                                          <p:attrName>ppt_h</p:attrName>
                                        </p:attrNameLst>
                                      </p:cBhvr>
                                      <p:tavLst>
                                        <p:tav tm="0">
                                          <p:val>
                                            <p:fltVal val="0"/>
                                          </p:val>
                                        </p:tav>
                                        <p:tav tm="100000">
                                          <p:val>
                                            <p:strVal val="#ppt_h"/>
                                          </p:val>
                                        </p:tav>
                                      </p:tavLst>
                                    </p:anim>
                                    <p:animEffect filter="fade">
                                      <p:cBhvr>
                                        <p:cTn id="9" dur="500"/>
                                        <p:tgtEl>
                                          <p:spTgt spid="9246"/>
                                        </p:tgtEl>
                                      </p:cBhvr>
                                    </p:animEffect>
                                  </p:childTnLst>
                                </p:cTn>
                              </p:par>
                            </p:childTnLst>
                          </p:cTn>
                        </p:par>
                        <p:par>
                          <p:cTn id="10" fill="hold">
                            <p:stCondLst>
                              <p:cond delay="500"/>
                            </p:stCondLst>
                            <p:childTnLst>
                              <p:par>
                                <p:cTn id="11" presetID="31" presetClass="entr" presetSubtype="0" fill="hold" grpId="0" nodeType="afterEffect">
                                  <p:stCondLst>
                                    <p:cond delay="0"/>
                                  </p:stCondLst>
                                  <p:childTnLst>
                                    <p:set>
                                      <p:cBhvr>
                                        <p:cTn id="12" dur="1" fill="hold">
                                          <p:stCondLst>
                                            <p:cond delay="0"/>
                                          </p:stCondLst>
                                        </p:cTn>
                                        <p:tgtEl>
                                          <p:spTgt spid="9221"/>
                                        </p:tgtEl>
                                        <p:attrNameLst>
                                          <p:attrName>style.visibility</p:attrName>
                                        </p:attrNameLst>
                                      </p:cBhvr>
                                      <p:to>
                                        <p:strVal val="visible"/>
                                      </p:to>
                                    </p:set>
                                    <p:anim calcmode="lin" valueType="num">
                                      <p:cBhvr>
                                        <p:cTn id="13" dur="750" fill="hold"/>
                                        <p:tgtEl>
                                          <p:spTgt spid="9221"/>
                                        </p:tgtEl>
                                        <p:attrNameLst>
                                          <p:attrName>ppt_w</p:attrName>
                                        </p:attrNameLst>
                                      </p:cBhvr>
                                      <p:tavLst>
                                        <p:tav tm="0">
                                          <p:val>
                                            <p:fltVal val="0"/>
                                          </p:val>
                                        </p:tav>
                                        <p:tav tm="100000">
                                          <p:val>
                                            <p:strVal val="#ppt_w"/>
                                          </p:val>
                                        </p:tav>
                                      </p:tavLst>
                                    </p:anim>
                                    <p:anim calcmode="lin" valueType="num">
                                      <p:cBhvr>
                                        <p:cTn id="14" dur="750" fill="hold"/>
                                        <p:tgtEl>
                                          <p:spTgt spid="9221"/>
                                        </p:tgtEl>
                                        <p:attrNameLst>
                                          <p:attrName>ppt_h</p:attrName>
                                        </p:attrNameLst>
                                      </p:cBhvr>
                                      <p:tavLst>
                                        <p:tav tm="0">
                                          <p:val>
                                            <p:fltVal val="0"/>
                                          </p:val>
                                        </p:tav>
                                        <p:tav tm="100000">
                                          <p:val>
                                            <p:strVal val="#ppt_h"/>
                                          </p:val>
                                        </p:tav>
                                      </p:tavLst>
                                    </p:anim>
                                    <p:anim calcmode="lin" valueType="num">
                                      <p:cBhvr>
                                        <p:cTn id="15" dur="750" fill="hold"/>
                                        <p:tgtEl>
                                          <p:spTgt spid="9221"/>
                                        </p:tgtEl>
                                        <p:attrNameLst>
                                          <p:attrName>style.rotation</p:attrName>
                                        </p:attrNameLst>
                                      </p:cBhvr>
                                      <p:tavLst>
                                        <p:tav tm="0">
                                          <p:val>
                                            <p:fltVal val="90"/>
                                          </p:val>
                                        </p:tav>
                                        <p:tav tm="100000">
                                          <p:val>
                                            <p:fltVal val="0"/>
                                          </p:val>
                                        </p:tav>
                                      </p:tavLst>
                                    </p:anim>
                                    <p:animEffect filter="fade">
                                      <p:cBhvr>
                                        <p:cTn id="16" dur="750"/>
                                        <p:tgtEl>
                                          <p:spTgt spid="9221"/>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9222"/>
                                        </p:tgtEl>
                                        <p:attrNameLst>
                                          <p:attrName>style.visibility</p:attrName>
                                        </p:attrNameLst>
                                      </p:cBhvr>
                                      <p:to>
                                        <p:strVal val="visible"/>
                                      </p:to>
                                    </p:set>
                                    <p:anim calcmode="lin" valueType="num">
                                      <p:cBhvr>
                                        <p:cTn id="19" dur="750" fill="hold"/>
                                        <p:tgtEl>
                                          <p:spTgt spid="9222"/>
                                        </p:tgtEl>
                                        <p:attrNameLst>
                                          <p:attrName>ppt_w</p:attrName>
                                        </p:attrNameLst>
                                      </p:cBhvr>
                                      <p:tavLst>
                                        <p:tav tm="0">
                                          <p:val>
                                            <p:fltVal val="0"/>
                                          </p:val>
                                        </p:tav>
                                        <p:tav tm="100000">
                                          <p:val>
                                            <p:strVal val="#ppt_w"/>
                                          </p:val>
                                        </p:tav>
                                      </p:tavLst>
                                    </p:anim>
                                    <p:anim calcmode="lin" valueType="num">
                                      <p:cBhvr>
                                        <p:cTn id="20" dur="750" fill="hold"/>
                                        <p:tgtEl>
                                          <p:spTgt spid="9222"/>
                                        </p:tgtEl>
                                        <p:attrNameLst>
                                          <p:attrName>ppt_h</p:attrName>
                                        </p:attrNameLst>
                                      </p:cBhvr>
                                      <p:tavLst>
                                        <p:tav tm="0">
                                          <p:val>
                                            <p:fltVal val="0"/>
                                          </p:val>
                                        </p:tav>
                                        <p:tav tm="100000">
                                          <p:val>
                                            <p:strVal val="#ppt_h"/>
                                          </p:val>
                                        </p:tav>
                                      </p:tavLst>
                                    </p:anim>
                                    <p:anim calcmode="lin" valueType="num">
                                      <p:cBhvr>
                                        <p:cTn id="21" dur="750" fill="hold"/>
                                        <p:tgtEl>
                                          <p:spTgt spid="9222"/>
                                        </p:tgtEl>
                                        <p:attrNameLst>
                                          <p:attrName>style.rotation</p:attrName>
                                        </p:attrNameLst>
                                      </p:cBhvr>
                                      <p:tavLst>
                                        <p:tav tm="0">
                                          <p:val>
                                            <p:fltVal val="90"/>
                                          </p:val>
                                        </p:tav>
                                        <p:tav tm="100000">
                                          <p:val>
                                            <p:fltVal val="0"/>
                                          </p:val>
                                        </p:tav>
                                      </p:tavLst>
                                    </p:anim>
                                    <p:animEffect filter="fade">
                                      <p:cBhvr>
                                        <p:cTn id="22" dur="750"/>
                                        <p:tgtEl>
                                          <p:spTgt spid="9222"/>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9223"/>
                                        </p:tgtEl>
                                        <p:attrNameLst>
                                          <p:attrName>style.visibility</p:attrName>
                                        </p:attrNameLst>
                                      </p:cBhvr>
                                      <p:to>
                                        <p:strVal val="visible"/>
                                      </p:to>
                                    </p:set>
                                    <p:anim calcmode="lin" valueType="num">
                                      <p:cBhvr>
                                        <p:cTn id="25" dur="750" fill="hold"/>
                                        <p:tgtEl>
                                          <p:spTgt spid="9223"/>
                                        </p:tgtEl>
                                        <p:attrNameLst>
                                          <p:attrName>ppt_w</p:attrName>
                                        </p:attrNameLst>
                                      </p:cBhvr>
                                      <p:tavLst>
                                        <p:tav tm="0">
                                          <p:val>
                                            <p:fltVal val="0"/>
                                          </p:val>
                                        </p:tav>
                                        <p:tav tm="100000">
                                          <p:val>
                                            <p:strVal val="#ppt_w"/>
                                          </p:val>
                                        </p:tav>
                                      </p:tavLst>
                                    </p:anim>
                                    <p:anim calcmode="lin" valueType="num">
                                      <p:cBhvr>
                                        <p:cTn id="26" dur="750" fill="hold"/>
                                        <p:tgtEl>
                                          <p:spTgt spid="9223"/>
                                        </p:tgtEl>
                                        <p:attrNameLst>
                                          <p:attrName>ppt_h</p:attrName>
                                        </p:attrNameLst>
                                      </p:cBhvr>
                                      <p:tavLst>
                                        <p:tav tm="0">
                                          <p:val>
                                            <p:fltVal val="0"/>
                                          </p:val>
                                        </p:tav>
                                        <p:tav tm="100000">
                                          <p:val>
                                            <p:strVal val="#ppt_h"/>
                                          </p:val>
                                        </p:tav>
                                      </p:tavLst>
                                    </p:anim>
                                    <p:anim calcmode="lin" valueType="num">
                                      <p:cBhvr>
                                        <p:cTn id="27" dur="750" fill="hold"/>
                                        <p:tgtEl>
                                          <p:spTgt spid="9223"/>
                                        </p:tgtEl>
                                        <p:attrNameLst>
                                          <p:attrName>style.rotation</p:attrName>
                                        </p:attrNameLst>
                                      </p:cBhvr>
                                      <p:tavLst>
                                        <p:tav tm="0">
                                          <p:val>
                                            <p:fltVal val="90"/>
                                          </p:val>
                                        </p:tav>
                                        <p:tav tm="100000">
                                          <p:val>
                                            <p:fltVal val="0"/>
                                          </p:val>
                                        </p:tav>
                                      </p:tavLst>
                                    </p:anim>
                                    <p:animEffect filter="fade">
                                      <p:cBhvr>
                                        <p:cTn id="28" dur="750"/>
                                        <p:tgtEl>
                                          <p:spTgt spid="9223"/>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9224"/>
                                        </p:tgtEl>
                                        <p:attrNameLst>
                                          <p:attrName>style.visibility</p:attrName>
                                        </p:attrNameLst>
                                      </p:cBhvr>
                                      <p:to>
                                        <p:strVal val="visible"/>
                                      </p:to>
                                    </p:set>
                                    <p:anim calcmode="lin" valueType="num">
                                      <p:cBhvr>
                                        <p:cTn id="31" dur="750" fill="hold"/>
                                        <p:tgtEl>
                                          <p:spTgt spid="9224"/>
                                        </p:tgtEl>
                                        <p:attrNameLst>
                                          <p:attrName>ppt_w</p:attrName>
                                        </p:attrNameLst>
                                      </p:cBhvr>
                                      <p:tavLst>
                                        <p:tav tm="0">
                                          <p:val>
                                            <p:fltVal val="0"/>
                                          </p:val>
                                        </p:tav>
                                        <p:tav tm="100000">
                                          <p:val>
                                            <p:strVal val="#ppt_w"/>
                                          </p:val>
                                        </p:tav>
                                      </p:tavLst>
                                    </p:anim>
                                    <p:anim calcmode="lin" valueType="num">
                                      <p:cBhvr>
                                        <p:cTn id="32" dur="750" fill="hold"/>
                                        <p:tgtEl>
                                          <p:spTgt spid="9224"/>
                                        </p:tgtEl>
                                        <p:attrNameLst>
                                          <p:attrName>ppt_h</p:attrName>
                                        </p:attrNameLst>
                                      </p:cBhvr>
                                      <p:tavLst>
                                        <p:tav tm="0">
                                          <p:val>
                                            <p:fltVal val="0"/>
                                          </p:val>
                                        </p:tav>
                                        <p:tav tm="100000">
                                          <p:val>
                                            <p:strVal val="#ppt_h"/>
                                          </p:val>
                                        </p:tav>
                                      </p:tavLst>
                                    </p:anim>
                                    <p:anim calcmode="lin" valueType="num">
                                      <p:cBhvr>
                                        <p:cTn id="33" dur="750" fill="hold"/>
                                        <p:tgtEl>
                                          <p:spTgt spid="9224"/>
                                        </p:tgtEl>
                                        <p:attrNameLst>
                                          <p:attrName>style.rotation</p:attrName>
                                        </p:attrNameLst>
                                      </p:cBhvr>
                                      <p:tavLst>
                                        <p:tav tm="0">
                                          <p:val>
                                            <p:fltVal val="90"/>
                                          </p:val>
                                        </p:tav>
                                        <p:tav tm="100000">
                                          <p:val>
                                            <p:fltVal val="0"/>
                                          </p:val>
                                        </p:tav>
                                      </p:tavLst>
                                    </p:anim>
                                    <p:animEffect filter="fade">
                                      <p:cBhvr>
                                        <p:cTn id="34" dur="750"/>
                                        <p:tgtEl>
                                          <p:spTgt spid="9224"/>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9225"/>
                                        </p:tgtEl>
                                        <p:attrNameLst>
                                          <p:attrName>style.visibility</p:attrName>
                                        </p:attrNameLst>
                                      </p:cBhvr>
                                      <p:to>
                                        <p:strVal val="visible"/>
                                      </p:to>
                                    </p:set>
                                    <p:anim calcmode="lin" valueType="num">
                                      <p:cBhvr>
                                        <p:cTn id="37" dur="750" fill="hold"/>
                                        <p:tgtEl>
                                          <p:spTgt spid="9225"/>
                                        </p:tgtEl>
                                        <p:attrNameLst>
                                          <p:attrName>ppt_w</p:attrName>
                                        </p:attrNameLst>
                                      </p:cBhvr>
                                      <p:tavLst>
                                        <p:tav tm="0">
                                          <p:val>
                                            <p:fltVal val="0"/>
                                          </p:val>
                                        </p:tav>
                                        <p:tav tm="100000">
                                          <p:val>
                                            <p:strVal val="#ppt_w"/>
                                          </p:val>
                                        </p:tav>
                                      </p:tavLst>
                                    </p:anim>
                                    <p:anim calcmode="lin" valueType="num">
                                      <p:cBhvr>
                                        <p:cTn id="38" dur="750" fill="hold"/>
                                        <p:tgtEl>
                                          <p:spTgt spid="9225"/>
                                        </p:tgtEl>
                                        <p:attrNameLst>
                                          <p:attrName>ppt_h</p:attrName>
                                        </p:attrNameLst>
                                      </p:cBhvr>
                                      <p:tavLst>
                                        <p:tav tm="0">
                                          <p:val>
                                            <p:fltVal val="0"/>
                                          </p:val>
                                        </p:tav>
                                        <p:tav tm="100000">
                                          <p:val>
                                            <p:strVal val="#ppt_h"/>
                                          </p:val>
                                        </p:tav>
                                      </p:tavLst>
                                    </p:anim>
                                    <p:anim calcmode="lin" valueType="num">
                                      <p:cBhvr>
                                        <p:cTn id="39" dur="750" fill="hold"/>
                                        <p:tgtEl>
                                          <p:spTgt spid="9225"/>
                                        </p:tgtEl>
                                        <p:attrNameLst>
                                          <p:attrName>style.rotation</p:attrName>
                                        </p:attrNameLst>
                                      </p:cBhvr>
                                      <p:tavLst>
                                        <p:tav tm="0">
                                          <p:val>
                                            <p:fltVal val="90"/>
                                          </p:val>
                                        </p:tav>
                                        <p:tav tm="100000">
                                          <p:val>
                                            <p:fltVal val="0"/>
                                          </p:val>
                                        </p:tav>
                                      </p:tavLst>
                                    </p:anim>
                                    <p:animEffect filter="fade">
                                      <p:cBhvr>
                                        <p:cTn id="40" dur="750"/>
                                        <p:tgtEl>
                                          <p:spTgt spid="9225"/>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9226"/>
                                        </p:tgtEl>
                                        <p:attrNameLst>
                                          <p:attrName>style.visibility</p:attrName>
                                        </p:attrNameLst>
                                      </p:cBhvr>
                                      <p:to>
                                        <p:strVal val="visible"/>
                                      </p:to>
                                    </p:set>
                                    <p:anim calcmode="lin" valueType="num">
                                      <p:cBhvr>
                                        <p:cTn id="43" dur="750" fill="hold"/>
                                        <p:tgtEl>
                                          <p:spTgt spid="9226"/>
                                        </p:tgtEl>
                                        <p:attrNameLst>
                                          <p:attrName>ppt_w</p:attrName>
                                        </p:attrNameLst>
                                      </p:cBhvr>
                                      <p:tavLst>
                                        <p:tav tm="0">
                                          <p:val>
                                            <p:fltVal val="0"/>
                                          </p:val>
                                        </p:tav>
                                        <p:tav tm="100000">
                                          <p:val>
                                            <p:strVal val="#ppt_w"/>
                                          </p:val>
                                        </p:tav>
                                      </p:tavLst>
                                    </p:anim>
                                    <p:anim calcmode="lin" valueType="num">
                                      <p:cBhvr>
                                        <p:cTn id="44" dur="750" fill="hold"/>
                                        <p:tgtEl>
                                          <p:spTgt spid="9226"/>
                                        </p:tgtEl>
                                        <p:attrNameLst>
                                          <p:attrName>ppt_h</p:attrName>
                                        </p:attrNameLst>
                                      </p:cBhvr>
                                      <p:tavLst>
                                        <p:tav tm="0">
                                          <p:val>
                                            <p:fltVal val="0"/>
                                          </p:val>
                                        </p:tav>
                                        <p:tav tm="100000">
                                          <p:val>
                                            <p:strVal val="#ppt_h"/>
                                          </p:val>
                                        </p:tav>
                                      </p:tavLst>
                                    </p:anim>
                                    <p:anim calcmode="lin" valueType="num">
                                      <p:cBhvr>
                                        <p:cTn id="45" dur="750" fill="hold"/>
                                        <p:tgtEl>
                                          <p:spTgt spid="9226"/>
                                        </p:tgtEl>
                                        <p:attrNameLst>
                                          <p:attrName>style.rotation</p:attrName>
                                        </p:attrNameLst>
                                      </p:cBhvr>
                                      <p:tavLst>
                                        <p:tav tm="0">
                                          <p:val>
                                            <p:fltVal val="90"/>
                                          </p:val>
                                        </p:tav>
                                        <p:tav tm="100000">
                                          <p:val>
                                            <p:fltVal val="0"/>
                                          </p:val>
                                        </p:tav>
                                      </p:tavLst>
                                    </p:anim>
                                    <p:animEffect filter="fade">
                                      <p:cBhvr>
                                        <p:cTn id="46" dur="750"/>
                                        <p:tgtEl>
                                          <p:spTgt spid="9226"/>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9227"/>
                                        </p:tgtEl>
                                        <p:attrNameLst>
                                          <p:attrName>style.visibility</p:attrName>
                                        </p:attrNameLst>
                                      </p:cBhvr>
                                      <p:to>
                                        <p:strVal val="visible"/>
                                      </p:to>
                                    </p:set>
                                    <p:anim calcmode="lin" valueType="num">
                                      <p:cBhvr>
                                        <p:cTn id="49" dur="750" fill="hold"/>
                                        <p:tgtEl>
                                          <p:spTgt spid="9227"/>
                                        </p:tgtEl>
                                        <p:attrNameLst>
                                          <p:attrName>ppt_w</p:attrName>
                                        </p:attrNameLst>
                                      </p:cBhvr>
                                      <p:tavLst>
                                        <p:tav tm="0">
                                          <p:val>
                                            <p:fltVal val="0"/>
                                          </p:val>
                                        </p:tav>
                                        <p:tav tm="100000">
                                          <p:val>
                                            <p:strVal val="#ppt_w"/>
                                          </p:val>
                                        </p:tav>
                                      </p:tavLst>
                                    </p:anim>
                                    <p:anim calcmode="lin" valueType="num">
                                      <p:cBhvr>
                                        <p:cTn id="50" dur="750" fill="hold"/>
                                        <p:tgtEl>
                                          <p:spTgt spid="9227"/>
                                        </p:tgtEl>
                                        <p:attrNameLst>
                                          <p:attrName>ppt_h</p:attrName>
                                        </p:attrNameLst>
                                      </p:cBhvr>
                                      <p:tavLst>
                                        <p:tav tm="0">
                                          <p:val>
                                            <p:fltVal val="0"/>
                                          </p:val>
                                        </p:tav>
                                        <p:tav tm="100000">
                                          <p:val>
                                            <p:strVal val="#ppt_h"/>
                                          </p:val>
                                        </p:tav>
                                      </p:tavLst>
                                    </p:anim>
                                    <p:anim calcmode="lin" valueType="num">
                                      <p:cBhvr>
                                        <p:cTn id="51" dur="750" fill="hold"/>
                                        <p:tgtEl>
                                          <p:spTgt spid="9227"/>
                                        </p:tgtEl>
                                        <p:attrNameLst>
                                          <p:attrName>style.rotation</p:attrName>
                                        </p:attrNameLst>
                                      </p:cBhvr>
                                      <p:tavLst>
                                        <p:tav tm="0">
                                          <p:val>
                                            <p:fltVal val="90"/>
                                          </p:val>
                                        </p:tav>
                                        <p:tav tm="100000">
                                          <p:val>
                                            <p:fltVal val="0"/>
                                          </p:val>
                                        </p:tav>
                                      </p:tavLst>
                                    </p:anim>
                                    <p:animEffect filter="fade">
                                      <p:cBhvr>
                                        <p:cTn id="52" dur="750"/>
                                        <p:tgtEl>
                                          <p:spTgt spid="9227"/>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9228"/>
                                        </p:tgtEl>
                                        <p:attrNameLst>
                                          <p:attrName>style.visibility</p:attrName>
                                        </p:attrNameLst>
                                      </p:cBhvr>
                                      <p:to>
                                        <p:strVal val="visible"/>
                                      </p:to>
                                    </p:set>
                                    <p:anim calcmode="lin" valueType="num">
                                      <p:cBhvr>
                                        <p:cTn id="55" dur="750" fill="hold"/>
                                        <p:tgtEl>
                                          <p:spTgt spid="9228"/>
                                        </p:tgtEl>
                                        <p:attrNameLst>
                                          <p:attrName>ppt_w</p:attrName>
                                        </p:attrNameLst>
                                      </p:cBhvr>
                                      <p:tavLst>
                                        <p:tav tm="0">
                                          <p:val>
                                            <p:fltVal val="0"/>
                                          </p:val>
                                        </p:tav>
                                        <p:tav tm="100000">
                                          <p:val>
                                            <p:strVal val="#ppt_w"/>
                                          </p:val>
                                        </p:tav>
                                      </p:tavLst>
                                    </p:anim>
                                    <p:anim calcmode="lin" valueType="num">
                                      <p:cBhvr>
                                        <p:cTn id="56" dur="750" fill="hold"/>
                                        <p:tgtEl>
                                          <p:spTgt spid="9228"/>
                                        </p:tgtEl>
                                        <p:attrNameLst>
                                          <p:attrName>ppt_h</p:attrName>
                                        </p:attrNameLst>
                                      </p:cBhvr>
                                      <p:tavLst>
                                        <p:tav tm="0">
                                          <p:val>
                                            <p:fltVal val="0"/>
                                          </p:val>
                                        </p:tav>
                                        <p:tav tm="100000">
                                          <p:val>
                                            <p:strVal val="#ppt_h"/>
                                          </p:val>
                                        </p:tav>
                                      </p:tavLst>
                                    </p:anim>
                                    <p:anim calcmode="lin" valueType="num">
                                      <p:cBhvr>
                                        <p:cTn id="57" dur="750" fill="hold"/>
                                        <p:tgtEl>
                                          <p:spTgt spid="9228"/>
                                        </p:tgtEl>
                                        <p:attrNameLst>
                                          <p:attrName>style.rotation</p:attrName>
                                        </p:attrNameLst>
                                      </p:cBhvr>
                                      <p:tavLst>
                                        <p:tav tm="0">
                                          <p:val>
                                            <p:fltVal val="90"/>
                                          </p:val>
                                        </p:tav>
                                        <p:tav tm="100000">
                                          <p:val>
                                            <p:fltVal val="0"/>
                                          </p:val>
                                        </p:tav>
                                      </p:tavLst>
                                    </p:anim>
                                    <p:animEffect filter="fade">
                                      <p:cBhvr>
                                        <p:cTn id="58" dur="750"/>
                                        <p:tgtEl>
                                          <p:spTgt spid="9228"/>
                                        </p:tgtEl>
                                      </p:cBhvr>
                                    </p:animEffect>
                                  </p:childTnLst>
                                </p:cTn>
                              </p:par>
                              <p:par>
                                <p:cTn id="59" presetID="31" presetClass="entr" presetSubtype="0" fill="hold" grpId="0" nodeType="withEffect">
                                  <p:stCondLst>
                                    <p:cond delay="0"/>
                                  </p:stCondLst>
                                  <p:childTnLst>
                                    <p:set>
                                      <p:cBhvr>
                                        <p:cTn id="60" dur="1" fill="hold">
                                          <p:stCondLst>
                                            <p:cond delay="0"/>
                                          </p:stCondLst>
                                        </p:cTn>
                                        <p:tgtEl>
                                          <p:spTgt spid="9229"/>
                                        </p:tgtEl>
                                        <p:attrNameLst>
                                          <p:attrName>style.visibility</p:attrName>
                                        </p:attrNameLst>
                                      </p:cBhvr>
                                      <p:to>
                                        <p:strVal val="visible"/>
                                      </p:to>
                                    </p:set>
                                    <p:anim calcmode="lin" valueType="num">
                                      <p:cBhvr>
                                        <p:cTn id="61" dur="750" fill="hold"/>
                                        <p:tgtEl>
                                          <p:spTgt spid="9229"/>
                                        </p:tgtEl>
                                        <p:attrNameLst>
                                          <p:attrName>ppt_w</p:attrName>
                                        </p:attrNameLst>
                                      </p:cBhvr>
                                      <p:tavLst>
                                        <p:tav tm="0">
                                          <p:val>
                                            <p:fltVal val="0"/>
                                          </p:val>
                                        </p:tav>
                                        <p:tav tm="100000">
                                          <p:val>
                                            <p:strVal val="#ppt_w"/>
                                          </p:val>
                                        </p:tav>
                                      </p:tavLst>
                                    </p:anim>
                                    <p:anim calcmode="lin" valueType="num">
                                      <p:cBhvr>
                                        <p:cTn id="62" dur="750" fill="hold"/>
                                        <p:tgtEl>
                                          <p:spTgt spid="9229"/>
                                        </p:tgtEl>
                                        <p:attrNameLst>
                                          <p:attrName>ppt_h</p:attrName>
                                        </p:attrNameLst>
                                      </p:cBhvr>
                                      <p:tavLst>
                                        <p:tav tm="0">
                                          <p:val>
                                            <p:fltVal val="0"/>
                                          </p:val>
                                        </p:tav>
                                        <p:tav tm="100000">
                                          <p:val>
                                            <p:strVal val="#ppt_h"/>
                                          </p:val>
                                        </p:tav>
                                      </p:tavLst>
                                    </p:anim>
                                    <p:anim calcmode="lin" valueType="num">
                                      <p:cBhvr>
                                        <p:cTn id="63" dur="750" fill="hold"/>
                                        <p:tgtEl>
                                          <p:spTgt spid="9229"/>
                                        </p:tgtEl>
                                        <p:attrNameLst>
                                          <p:attrName>style.rotation</p:attrName>
                                        </p:attrNameLst>
                                      </p:cBhvr>
                                      <p:tavLst>
                                        <p:tav tm="0">
                                          <p:val>
                                            <p:fltVal val="90"/>
                                          </p:val>
                                        </p:tav>
                                        <p:tav tm="100000">
                                          <p:val>
                                            <p:fltVal val="0"/>
                                          </p:val>
                                        </p:tav>
                                      </p:tavLst>
                                    </p:anim>
                                    <p:animEffect filter="fade">
                                      <p:cBhvr>
                                        <p:cTn id="64" dur="750"/>
                                        <p:tgtEl>
                                          <p:spTgt spid="9229"/>
                                        </p:tgtEl>
                                      </p:cBhvr>
                                    </p:animEffect>
                                  </p:childTnLst>
                                </p:cTn>
                              </p:par>
                              <p:par>
                                <p:cTn id="65" presetID="31" presetClass="entr" presetSubtype="0" fill="hold" grpId="0" nodeType="withEffect">
                                  <p:stCondLst>
                                    <p:cond delay="0"/>
                                  </p:stCondLst>
                                  <p:childTnLst>
                                    <p:set>
                                      <p:cBhvr>
                                        <p:cTn id="66" dur="1" fill="hold">
                                          <p:stCondLst>
                                            <p:cond delay="0"/>
                                          </p:stCondLst>
                                        </p:cTn>
                                        <p:tgtEl>
                                          <p:spTgt spid="9230"/>
                                        </p:tgtEl>
                                        <p:attrNameLst>
                                          <p:attrName>style.visibility</p:attrName>
                                        </p:attrNameLst>
                                      </p:cBhvr>
                                      <p:to>
                                        <p:strVal val="visible"/>
                                      </p:to>
                                    </p:set>
                                    <p:anim calcmode="lin" valueType="num">
                                      <p:cBhvr>
                                        <p:cTn id="67" dur="750" fill="hold"/>
                                        <p:tgtEl>
                                          <p:spTgt spid="9230"/>
                                        </p:tgtEl>
                                        <p:attrNameLst>
                                          <p:attrName>ppt_w</p:attrName>
                                        </p:attrNameLst>
                                      </p:cBhvr>
                                      <p:tavLst>
                                        <p:tav tm="0">
                                          <p:val>
                                            <p:fltVal val="0"/>
                                          </p:val>
                                        </p:tav>
                                        <p:tav tm="100000">
                                          <p:val>
                                            <p:strVal val="#ppt_w"/>
                                          </p:val>
                                        </p:tav>
                                      </p:tavLst>
                                    </p:anim>
                                    <p:anim calcmode="lin" valueType="num">
                                      <p:cBhvr>
                                        <p:cTn id="68" dur="750" fill="hold"/>
                                        <p:tgtEl>
                                          <p:spTgt spid="9230"/>
                                        </p:tgtEl>
                                        <p:attrNameLst>
                                          <p:attrName>ppt_h</p:attrName>
                                        </p:attrNameLst>
                                      </p:cBhvr>
                                      <p:tavLst>
                                        <p:tav tm="0">
                                          <p:val>
                                            <p:fltVal val="0"/>
                                          </p:val>
                                        </p:tav>
                                        <p:tav tm="100000">
                                          <p:val>
                                            <p:strVal val="#ppt_h"/>
                                          </p:val>
                                        </p:tav>
                                      </p:tavLst>
                                    </p:anim>
                                    <p:anim calcmode="lin" valueType="num">
                                      <p:cBhvr>
                                        <p:cTn id="69" dur="750" fill="hold"/>
                                        <p:tgtEl>
                                          <p:spTgt spid="9230"/>
                                        </p:tgtEl>
                                        <p:attrNameLst>
                                          <p:attrName>style.rotation</p:attrName>
                                        </p:attrNameLst>
                                      </p:cBhvr>
                                      <p:tavLst>
                                        <p:tav tm="0">
                                          <p:val>
                                            <p:fltVal val="90"/>
                                          </p:val>
                                        </p:tav>
                                        <p:tav tm="100000">
                                          <p:val>
                                            <p:fltVal val="0"/>
                                          </p:val>
                                        </p:tav>
                                      </p:tavLst>
                                    </p:anim>
                                    <p:animEffect filter="fade">
                                      <p:cBhvr>
                                        <p:cTn id="70" dur="750"/>
                                        <p:tgtEl>
                                          <p:spTgt spid="9230"/>
                                        </p:tgtEl>
                                      </p:cBhvr>
                                    </p:animEffect>
                                  </p:childTnLst>
                                </p:cTn>
                              </p:par>
                              <p:par>
                                <p:cTn id="71" presetID="31" presetClass="entr" presetSubtype="0" fill="hold" grpId="0" nodeType="withEffect">
                                  <p:stCondLst>
                                    <p:cond delay="0"/>
                                  </p:stCondLst>
                                  <p:childTnLst>
                                    <p:set>
                                      <p:cBhvr>
                                        <p:cTn id="72" dur="1" fill="hold">
                                          <p:stCondLst>
                                            <p:cond delay="0"/>
                                          </p:stCondLst>
                                        </p:cTn>
                                        <p:tgtEl>
                                          <p:spTgt spid="9231"/>
                                        </p:tgtEl>
                                        <p:attrNameLst>
                                          <p:attrName>style.visibility</p:attrName>
                                        </p:attrNameLst>
                                      </p:cBhvr>
                                      <p:to>
                                        <p:strVal val="visible"/>
                                      </p:to>
                                    </p:set>
                                    <p:anim calcmode="lin" valueType="num">
                                      <p:cBhvr>
                                        <p:cTn id="73" dur="750" fill="hold"/>
                                        <p:tgtEl>
                                          <p:spTgt spid="9231"/>
                                        </p:tgtEl>
                                        <p:attrNameLst>
                                          <p:attrName>ppt_w</p:attrName>
                                        </p:attrNameLst>
                                      </p:cBhvr>
                                      <p:tavLst>
                                        <p:tav tm="0">
                                          <p:val>
                                            <p:fltVal val="0"/>
                                          </p:val>
                                        </p:tav>
                                        <p:tav tm="100000">
                                          <p:val>
                                            <p:strVal val="#ppt_w"/>
                                          </p:val>
                                        </p:tav>
                                      </p:tavLst>
                                    </p:anim>
                                    <p:anim calcmode="lin" valueType="num">
                                      <p:cBhvr>
                                        <p:cTn id="74" dur="750" fill="hold"/>
                                        <p:tgtEl>
                                          <p:spTgt spid="9231"/>
                                        </p:tgtEl>
                                        <p:attrNameLst>
                                          <p:attrName>ppt_h</p:attrName>
                                        </p:attrNameLst>
                                      </p:cBhvr>
                                      <p:tavLst>
                                        <p:tav tm="0">
                                          <p:val>
                                            <p:fltVal val="0"/>
                                          </p:val>
                                        </p:tav>
                                        <p:tav tm="100000">
                                          <p:val>
                                            <p:strVal val="#ppt_h"/>
                                          </p:val>
                                        </p:tav>
                                      </p:tavLst>
                                    </p:anim>
                                    <p:anim calcmode="lin" valueType="num">
                                      <p:cBhvr>
                                        <p:cTn id="75" dur="750" fill="hold"/>
                                        <p:tgtEl>
                                          <p:spTgt spid="9231"/>
                                        </p:tgtEl>
                                        <p:attrNameLst>
                                          <p:attrName>style.rotation</p:attrName>
                                        </p:attrNameLst>
                                      </p:cBhvr>
                                      <p:tavLst>
                                        <p:tav tm="0">
                                          <p:val>
                                            <p:fltVal val="90"/>
                                          </p:val>
                                        </p:tav>
                                        <p:tav tm="100000">
                                          <p:val>
                                            <p:fltVal val="0"/>
                                          </p:val>
                                        </p:tav>
                                      </p:tavLst>
                                    </p:anim>
                                    <p:animEffect filter="fade">
                                      <p:cBhvr>
                                        <p:cTn id="76" dur="750"/>
                                        <p:tgtEl>
                                          <p:spTgt spid="9231"/>
                                        </p:tgtEl>
                                      </p:cBhvr>
                                    </p:animEffect>
                                  </p:childTnLst>
                                </p:cTn>
                              </p:par>
                              <p:par>
                                <p:cTn id="77" presetID="31" presetClass="entr" presetSubtype="0" fill="hold" grpId="0" nodeType="withEffect">
                                  <p:stCondLst>
                                    <p:cond delay="0"/>
                                  </p:stCondLst>
                                  <p:childTnLst>
                                    <p:set>
                                      <p:cBhvr>
                                        <p:cTn id="78" dur="1" fill="hold">
                                          <p:stCondLst>
                                            <p:cond delay="0"/>
                                          </p:stCondLst>
                                        </p:cTn>
                                        <p:tgtEl>
                                          <p:spTgt spid="9232"/>
                                        </p:tgtEl>
                                        <p:attrNameLst>
                                          <p:attrName>style.visibility</p:attrName>
                                        </p:attrNameLst>
                                      </p:cBhvr>
                                      <p:to>
                                        <p:strVal val="visible"/>
                                      </p:to>
                                    </p:set>
                                    <p:anim calcmode="lin" valueType="num">
                                      <p:cBhvr>
                                        <p:cTn id="79" dur="750" fill="hold"/>
                                        <p:tgtEl>
                                          <p:spTgt spid="9232"/>
                                        </p:tgtEl>
                                        <p:attrNameLst>
                                          <p:attrName>ppt_w</p:attrName>
                                        </p:attrNameLst>
                                      </p:cBhvr>
                                      <p:tavLst>
                                        <p:tav tm="0">
                                          <p:val>
                                            <p:fltVal val="0"/>
                                          </p:val>
                                        </p:tav>
                                        <p:tav tm="100000">
                                          <p:val>
                                            <p:strVal val="#ppt_w"/>
                                          </p:val>
                                        </p:tav>
                                      </p:tavLst>
                                    </p:anim>
                                    <p:anim calcmode="lin" valueType="num">
                                      <p:cBhvr>
                                        <p:cTn id="80" dur="750" fill="hold"/>
                                        <p:tgtEl>
                                          <p:spTgt spid="9232"/>
                                        </p:tgtEl>
                                        <p:attrNameLst>
                                          <p:attrName>ppt_h</p:attrName>
                                        </p:attrNameLst>
                                      </p:cBhvr>
                                      <p:tavLst>
                                        <p:tav tm="0">
                                          <p:val>
                                            <p:fltVal val="0"/>
                                          </p:val>
                                        </p:tav>
                                        <p:tav tm="100000">
                                          <p:val>
                                            <p:strVal val="#ppt_h"/>
                                          </p:val>
                                        </p:tav>
                                      </p:tavLst>
                                    </p:anim>
                                    <p:anim calcmode="lin" valueType="num">
                                      <p:cBhvr>
                                        <p:cTn id="81" dur="750" fill="hold"/>
                                        <p:tgtEl>
                                          <p:spTgt spid="9232"/>
                                        </p:tgtEl>
                                        <p:attrNameLst>
                                          <p:attrName>style.rotation</p:attrName>
                                        </p:attrNameLst>
                                      </p:cBhvr>
                                      <p:tavLst>
                                        <p:tav tm="0">
                                          <p:val>
                                            <p:fltVal val="90"/>
                                          </p:val>
                                        </p:tav>
                                        <p:tav tm="100000">
                                          <p:val>
                                            <p:fltVal val="0"/>
                                          </p:val>
                                        </p:tav>
                                      </p:tavLst>
                                    </p:anim>
                                    <p:animEffect filter="fade">
                                      <p:cBhvr>
                                        <p:cTn id="82" dur="750"/>
                                        <p:tgtEl>
                                          <p:spTgt spid="9232"/>
                                        </p:tgtEl>
                                      </p:cBhvr>
                                    </p:animEffect>
                                  </p:childTnLst>
                                </p:cTn>
                              </p:par>
                              <p:par>
                                <p:cTn id="83" presetID="31" presetClass="entr" presetSubtype="0" fill="hold" grpId="0" nodeType="withEffect">
                                  <p:stCondLst>
                                    <p:cond delay="0"/>
                                  </p:stCondLst>
                                  <p:childTnLst>
                                    <p:set>
                                      <p:cBhvr>
                                        <p:cTn id="84" dur="1" fill="hold">
                                          <p:stCondLst>
                                            <p:cond delay="0"/>
                                          </p:stCondLst>
                                        </p:cTn>
                                        <p:tgtEl>
                                          <p:spTgt spid="9233"/>
                                        </p:tgtEl>
                                        <p:attrNameLst>
                                          <p:attrName>style.visibility</p:attrName>
                                        </p:attrNameLst>
                                      </p:cBhvr>
                                      <p:to>
                                        <p:strVal val="visible"/>
                                      </p:to>
                                    </p:set>
                                    <p:anim calcmode="lin" valueType="num">
                                      <p:cBhvr>
                                        <p:cTn id="85" dur="750" fill="hold"/>
                                        <p:tgtEl>
                                          <p:spTgt spid="9233"/>
                                        </p:tgtEl>
                                        <p:attrNameLst>
                                          <p:attrName>ppt_w</p:attrName>
                                        </p:attrNameLst>
                                      </p:cBhvr>
                                      <p:tavLst>
                                        <p:tav tm="0">
                                          <p:val>
                                            <p:fltVal val="0"/>
                                          </p:val>
                                        </p:tav>
                                        <p:tav tm="100000">
                                          <p:val>
                                            <p:strVal val="#ppt_w"/>
                                          </p:val>
                                        </p:tav>
                                      </p:tavLst>
                                    </p:anim>
                                    <p:anim calcmode="lin" valueType="num">
                                      <p:cBhvr>
                                        <p:cTn id="86" dur="750" fill="hold"/>
                                        <p:tgtEl>
                                          <p:spTgt spid="9233"/>
                                        </p:tgtEl>
                                        <p:attrNameLst>
                                          <p:attrName>ppt_h</p:attrName>
                                        </p:attrNameLst>
                                      </p:cBhvr>
                                      <p:tavLst>
                                        <p:tav tm="0">
                                          <p:val>
                                            <p:fltVal val="0"/>
                                          </p:val>
                                        </p:tav>
                                        <p:tav tm="100000">
                                          <p:val>
                                            <p:strVal val="#ppt_h"/>
                                          </p:val>
                                        </p:tav>
                                      </p:tavLst>
                                    </p:anim>
                                    <p:anim calcmode="lin" valueType="num">
                                      <p:cBhvr>
                                        <p:cTn id="87" dur="750" fill="hold"/>
                                        <p:tgtEl>
                                          <p:spTgt spid="9233"/>
                                        </p:tgtEl>
                                        <p:attrNameLst>
                                          <p:attrName>style.rotation</p:attrName>
                                        </p:attrNameLst>
                                      </p:cBhvr>
                                      <p:tavLst>
                                        <p:tav tm="0">
                                          <p:val>
                                            <p:fltVal val="90"/>
                                          </p:val>
                                        </p:tav>
                                        <p:tav tm="100000">
                                          <p:val>
                                            <p:fltVal val="0"/>
                                          </p:val>
                                        </p:tav>
                                      </p:tavLst>
                                    </p:anim>
                                    <p:animEffect filter="fade">
                                      <p:cBhvr>
                                        <p:cTn id="88" dur="750"/>
                                        <p:tgtEl>
                                          <p:spTgt spid="9233"/>
                                        </p:tgtEl>
                                      </p:cBhvr>
                                    </p:animEffect>
                                  </p:childTnLst>
                                </p:cTn>
                              </p:par>
                              <p:par>
                                <p:cTn id="89" presetID="31" presetClass="entr" presetSubtype="0" fill="hold" grpId="0" nodeType="withEffect">
                                  <p:stCondLst>
                                    <p:cond delay="0"/>
                                  </p:stCondLst>
                                  <p:childTnLst>
                                    <p:set>
                                      <p:cBhvr>
                                        <p:cTn id="90" dur="1" fill="hold">
                                          <p:stCondLst>
                                            <p:cond delay="0"/>
                                          </p:stCondLst>
                                        </p:cTn>
                                        <p:tgtEl>
                                          <p:spTgt spid="9234"/>
                                        </p:tgtEl>
                                        <p:attrNameLst>
                                          <p:attrName>style.visibility</p:attrName>
                                        </p:attrNameLst>
                                      </p:cBhvr>
                                      <p:to>
                                        <p:strVal val="visible"/>
                                      </p:to>
                                    </p:set>
                                    <p:anim calcmode="lin" valueType="num">
                                      <p:cBhvr>
                                        <p:cTn id="91" dur="750" fill="hold"/>
                                        <p:tgtEl>
                                          <p:spTgt spid="9234"/>
                                        </p:tgtEl>
                                        <p:attrNameLst>
                                          <p:attrName>ppt_w</p:attrName>
                                        </p:attrNameLst>
                                      </p:cBhvr>
                                      <p:tavLst>
                                        <p:tav tm="0">
                                          <p:val>
                                            <p:fltVal val="0"/>
                                          </p:val>
                                        </p:tav>
                                        <p:tav tm="100000">
                                          <p:val>
                                            <p:strVal val="#ppt_w"/>
                                          </p:val>
                                        </p:tav>
                                      </p:tavLst>
                                    </p:anim>
                                    <p:anim calcmode="lin" valueType="num">
                                      <p:cBhvr>
                                        <p:cTn id="92" dur="750" fill="hold"/>
                                        <p:tgtEl>
                                          <p:spTgt spid="9234"/>
                                        </p:tgtEl>
                                        <p:attrNameLst>
                                          <p:attrName>ppt_h</p:attrName>
                                        </p:attrNameLst>
                                      </p:cBhvr>
                                      <p:tavLst>
                                        <p:tav tm="0">
                                          <p:val>
                                            <p:fltVal val="0"/>
                                          </p:val>
                                        </p:tav>
                                        <p:tav tm="100000">
                                          <p:val>
                                            <p:strVal val="#ppt_h"/>
                                          </p:val>
                                        </p:tav>
                                      </p:tavLst>
                                    </p:anim>
                                    <p:anim calcmode="lin" valueType="num">
                                      <p:cBhvr>
                                        <p:cTn id="93" dur="750" fill="hold"/>
                                        <p:tgtEl>
                                          <p:spTgt spid="9234"/>
                                        </p:tgtEl>
                                        <p:attrNameLst>
                                          <p:attrName>style.rotation</p:attrName>
                                        </p:attrNameLst>
                                      </p:cBhvr>
                                      <p:tavLst>
                                        <p:tav tm="0">
                                          <p:val>
                                            <p:fltVal val="90"/>
                                          </p:val>
                                        </p:tav>
                                        <p:tav tm="100000">
                                          <p:val>
                                            <p:fltVal val="0"/>
                                          </p:val>
                                        </p:tav>
                                      </p:tavLst>
                                    </p:anim>
                                    <p:animEffect filter="fade">
                                      <p:cBhvr>
                                        <p:cTn id="94" dur="750"/>
                                        <p:tgtEl>
                                          <p:spTgt spid="9234"/>
                                        </p:tgtEl>
                                      </p:cBhvr>
                                    </p:animEffect>
                                  </p:childTnLst>
                                </p:cTn>
                              </p:par>
                              <p:par>
                                <p:cTn id="95" presetID="31" presetClass="entr" presetSubtype="0" fill="hold" grpId="0" nodeType="withEffect">
                                  <p:stCondLst>
                                    <p:cond delay="0"/>
                                  </p:stCondLst>
                                  <p:childTnLst>
                                    <p:set>
                                      <p:cBhvr>
                                        <p:cTn id="96" dur="1" fill="hold">
                                          <p:stCondLst>
                                            <p:cond delay="0"/>
                                          </p:stCondLst>
                                        </p:cTn>
                                        <p:tgtEl>
                                          <p:spTgt spid="9235"/>
                                        </p:tgtEl>
                                        <p:attrNameLst>
                                          <p:attrName>style.visibility</p:attrName>
                                        </p:attrNameLst>
                                      </p:cBhvr>
                                      <p:to>
                                        <p:strVal val="visible"/>
                                      </p:to>
                                    </p:set>
                                    <p:anim calcmode="lin" valueType="num">
                                      <p:cBhvr>
                                        <p:cTn id="97" dur="750" fill="hold"/>
                                        <p:tgtEl>
                                          <p:spTgt spid="9235"/>
                                        </p:tgtEl>
                                        <p:attrNameLst>
                                          <p:attrName>ppt_w</p:attrName>
                                        </p:attrNameLst>
                                      </p:cBhvr>
                                      <p:tavLst>
                                        <p:tav tm="0">
                                          <p:val>
                                            <p:fltVal val="0"/>
                                          </p:val>
                                        </p:tav>
                                        <p:tav tm="100000">
                                          <p:val>
                                            <p:strVal val="#ppt_w"/>
                                          </p:val>
                                        </p:tav>
                                      </p:tavLst>
                                    </p:anim>
                                    <p:anim calcmode="lin" valueType="num">
                                      <p:cBhvr>
                                        <p:cTn id="98" dur="750" fill="hold"/>
                                        <p:tgtEl>
                                          <p:spTgt spid="9235"/>
                                        </p:tgtEl>
                                        <p:attrNameLst>
                                          <p:attrName>ppt_h</p:attrName>
                                        </p:attrNameLst>
                                      </p:cBhvr>
                                      <p:tavLst>
                                        <p:tav tm="0">
                                          <p:val>
                                            <p:fltVal val="0"/>
                                          </p:val>
                                        </p:tav>
                                        <p:tav tm="100000">
                                          <p:val>
                                            <p:strVal val="#ppt_h"/>
                                          </p:val>
                                        </p:tav>
                                      </p:tavLst>
                                    </p:anim>
                                    <p:anim calcmode="lin" valueType="num">
                                      <p:cBhvr>
                                        <p:cTn id="99" dur="750" fill="hold"/>
                                        <p:tgtEl>
                                          <p:spTgt spid="9235"/>
                                        </p:tgtEl>
                                        <p:attrNameLst>
                                          <p:attrName>style.rotation</p:attrName>
                                        </p:attrNameLst>
                                      </p:cBhvr>
                                      <p:tavLst>
                                        <p:tav tm="0">
                                          <p:val>
                                            <p:fltVal val="90"/>
                                          </p:val>
                                        </p:tav>
                                        <p:tav tm="100000">
                                          <p:val>
                                            <p:fltVal val="0"/>
                                          </p:val>
                                        </p:tav>
                                      </p:tavLst>
                                    </p:anim>
                                    <p:animEffect filter="fade">
                                      <p:cBhvr>
                                        <p:cTn id="100" dur="750"/>
                                        <p:tgtEl>
                                          <p:spTgt spid="9235"/>
                                        </p:tgtEl>
                                      </p:cBhvr>
                                    </p:animEffect>
                                  </p:childTnLst>
                                </p:cTn>
                              </p:par>
                              <p:par>
                                <p:cTn id="101" presetID="31" presetClass="entr" presetSubtype="0" fill="hold" nodeType="withEffect">
                                  <p:stCondLst>
                                    <p:cond delay="0"/>
                                  </p:stCondLst>
                                  <p:childTnLst>
                                    <p:set>
                                      <p:cBhvr>
                                        <p:cTn id="102" dur="1" fill="hold">
                                          <p:stCondLst>
                                            <p:cond delay="0"/>
                                          </p:stCondLst>
                                        </p:cTn>
                                        <p:tgtEl>
                                          <p:spTgt spid="9236"/>
                                        </p:tgtEl>
                                        <p:attrNameLst>
                                          <p:attrName>style.visibility</p:attrName>
                                        </p:attrNameLst>
                                      </p:cBhvr>
                                      <p:to>
                                        <p:strVal val="visible"/>
                                      </p:to>
                                    </p:set>
                                    <p:anim calcmode="lin" valueType="num">
                                      <p:cBhvr>
                                        <p:cTn id="103" dur="750" fill="hold"/>
                                        <p:tgtEl>
                                          <p:spTgt spid="9236"/>
                                        </p:tgtEl>
                                        <p:attrNameLst>
                                          <p:attrName>ppt_w</p:attrName>
                                        </p:attrNameLst>
                                      </p:cBhvr>
                                      <p:tavLst>
                                        <p:tav tm="0">
                                          <p:val>
                                            <p:fltVal val="0"/>
                                          </p:val>
                                        </p:tav>
                                        <p:tav tm="100000">
                                          <p:val>
                                            <p:strVal val="#ppt_w"/>
                                          </p:val>
                                        </p:tav>
                                      </p:tavLst>
                                    </p:anim>
                                    <p:anim calcmode="lin" valueType="num">
                                      <p:cBhvr>
                                        <p:cTn id="104" dur="750" fill="hold"/>
                                        <p:tgtEl>
                                          <p:spTgt spid="9236"/>
                                        </p:tgtEl>
                                        <p:attrNameLst>
                                          <p:attrName>ppt_h</p:attrName>
                                        </p:attrNameLst>
                                      </p:cBhvr>
                                      <p:tavLst>
                                        <p:tav tm="0">
                                          <p:val>
                                            <p:fltVal val="0"/>
                                          </p:val>
                                        </p:tav>
                                        <p:tav tm="100000">
                                          <p:val>
                                            <p:strVal val="#ppt_h"/>
                                          </p:val>
                                        </p:tav>
                                      </p:tavLst>
                                    </p:anim>
                                    <p:anim calcmode="lin" valueType="num">
                                      <p:cBhvr>
                                        <p:cTn id="105" dur="750" fill="hold"/>
                                        <p:tgtEl>
                                          <p:spTgt spid="9236"/>
                                        </p:tgtEl>
                                        <p:attrNameLst>
                                          <p:attrName>style.rotation</p:attrName>
                                        </p:attrNameLst>
                                      </p:cBhvr>
                                      <p:tavLst>
                                        <p:tav tm="0">
                                          <p:val>
                                            <p:fltVal val="90"/>
                                          </p:val>
                                        </p:tav>
                                        <p:tav tm="100000">
                                          <p:val>
                                            <p:fltVal val="0"/>
                                          </p:val>
                                        </p:tav>
                                      </p:tavLst>
                                    </p:anim>
                                    <p:animEffect filter="fade">
                                      <p:cBhvr>
                                        <p:cTn id="106" dur="750"/>
                                        <p:tgtEl>
                                          <p:spTgt spid="9236"/>
                                        </p:tgtEl>
                                      </p:cBhvr>
                                    </p:animEffect>
                                  </p:childTnLst>
                                </p:cTn>
                              </p:par>
                              <p:par>
                                <p:cTn id="107" presetID="31" presetClass="entr" presetSubtype="0" fill="hold" grpId="0" nodeType="withEffect">
                                  <p:stCondLst>
                                    <p:cond delay="0"/>
                                  </p:stCondLst>
                                  <p:childTnLst>
                                    <p:set>
                                      <p:cBhvr>
                                        <p:cTn id="108" dur="1" fill="hold">
                                          <p:stCondLst>
                                            <p:cond delay="0"/>
                                          </p:stCondLst>
                                        </p:cTn>
                                        <p:tgtEl>
                                          <p:spTgt spid="9245"/>
                                        </p:tgtEl>
                                        <p:attrNameLst>
                                          <p:attrName>style.visibility</p:attrName>
                                        </p:attrNameLst>
                                      </p:cBhvr>
                                      <p:to>
                                        <p:strVal val="visible"/>
                                      </p:to>
                                    </p:set>
                                    <p:anim calcmode="lin" valueType="num">
                                      <p:cBhvr>
                                        <p:cTn id="109" dur="750" fill="hold"/>
                                        <p:tgtEl>
                                          <p:spTgt spid="9245"/>
                                        </p:tgtEl>
                                        <p:attrNameLst>
                                          <p:attrName>ppt_w</p:attrName>
                                        </p:attrNameLst>
                                      </p:cBhvr>
                                      <p:tavLst>
                                        <p:tav tm="0">
                                          <p:val>
                                            <p:fltVal val="0"/>
                                          </p:val>
                                        </p:tav>
                                        <p:tav tm="100000">
                                          <p:val>
                                            <p:strVal val="#ppt_w"/>
                                          </p:val>
                                        </p:tav>
                                      </p:tavLst>
                                    </p:anim>
                                    <p:anim calcmode="lin" valueType="num">
                                      <p:cBhvr>
                                        <p:cTn id="110" dur="750" fill="hold"/>
                                        <p:tgtEl>
                                          <p:spTgt spid="9245"/>
                                        </p:tgtEl>
                                        <p:attrNameLst>
                                          <p:attrName>ppt_h</p:attrName>
                                        </p:attrNameLst>
                                      </p:cBhvr>
                                      <p:tavLst>
                                        <p:tav tm="0">
                                          <p:val>
                                            <p:fltVal val="0"/>
                                          </p:val>
                                        </p:tav>
                                        <p:tav tm="100000">
                                          <p:val>
                                            <p:strVal val="#ppt_h"/>
                                          </p:val>
                                        </p:tav>
                                      </p:tavLst>
                                    </p:anim>
                                    <p:anim calcmode="lin" valueType="num">
                                      <p:cBhvr>
                                        <p:cTn id="111" dur="750" fill="hold"/>
                                        <p:tgtEl>
                                          <p:spTgt spid="9245"/>
                                        </p:tgtEl>
                                        <p:attrNameLst>
                                          <p:attrName>style.rotation</p:attrName>
                                        </p:attrNameLst>
                                      </p:cBhvr>
                                      <p:tavLst>
                                        <p:tav tm="0">
                                          <p:val>
                                            <p:fltVal val="90"/>
                                          </p:val>
                                        </p:tav>
                                        <p:tav tm="100000">
                                          <p:val>
                                            <p:fltVal val="0"/>
                                          </p:val>
                                        </p:tav>
                                      </p:tavLst>
                                    </p:anim>
                                    <p:animEffect filter="fade">
                                      <p:cBhvr>
                                        <p:cTn id="112" dur="750"/>
                                        <p:tgtEl>
                                          <p:spTgt spid="9245"/>
                                        </p:tgtEl>
                                      </p:cBhvr>
                                    </p:animEffect>
                                  </p:childTnLst>
                                </p:cTn>
                              </p:par>
                              <p:par>
                                <p:cTn id="113" presetID="31" presetClass="entr" presetSubtype="0" fill="hold" grpId="0" nodeType="withEffect">
                                  <p:stCondLst>
                                    <p:cond delay="0"/>
                                  </p:stCondLst>
                                  <p:childTnLst>
                                    <p:set>
                                      <p:cBhvr>
                                        <p:cTn id="114" dur="1" fill="hold">
                                          <p:stCondLst>
                                            <p:cond delay="0"/>
                                          </p:stCondLst>
                                        </p:cTn>
                                        <p:tgtEl>
                                          <p:spTgt spid="9247"/>
                                        </p:tgtEl>
                                        <p:attrNameLst>
                                          <p:attrName>style.visibility</p:attrName>
                                        </p:attrNameLst>
                                      </p:cBhvr>
                                      <p:to>
                                        <p:strVal val="visible"/>
                                      </p:to>
                                    </p:set>
                                    <p:anim calcmode="lin" valueType="num">
                                      <p:cBhvr>
                                        <p:cTn id="115" dur="750" fill="hold"/>
                                        <p:tgtEl>
                                          <p:spTgt spid="9247"/>
                                        </p:tgtEl>
                                        <p:attrNameLst>
                                          <p:attrName>ppt_w</p:attrName>
                                        </p:attrNameLst>
                                      </p:cBhvr>
                                      <p:tavLst>
                                        <p:tav tm="0">
                                          <p:val>
                                            <p:fltVal val="0"/>
                                          </p:val>
                                        </p:tav>
                                        <p:tav tm="100000">
                                          <p:val>
                                            <p:strVal val="#ppt_w"/>
                                          </p:val>
                                        </p:tav>
                                      </p:tavLst>
                                    </p:anim>
                                    <p:anim calcmode="lin" valueType="num">
                                      <p:cBhvr>
                                        <p:cTn id="116" dur="750" fill="hold"/>
                                        <p:tgtEl>
                                          <p:spTgt spid="9247"/>
                                        </p:tgtEl>
                                        <p:attrNameLst>
                                          <p:attrName>ppt_h</p:attrName>
                                        </p:attrNameLst>
                                      </p:cBhvr>
                                      <p:tavLst>
                                        <p:tav tm="0">
                                          <p:val>
                                            <p:fltVal val="0"/>
                                          </p:val>
                                        </p:tav>
                                        <p:tav tm="100000">
                                          <p:val>
                                            <p:strVal val="#ppt_h"/>
                                          </p:val>
                                        </p:tav>
                                      </p:tavLst>
                                    </p:anim>
                                    <p:anim calcmode="lin" valueType="num">
                                      <p:cBhvr>
                                        <p:cTn id="117" dur="750" fill="hold"/>
                                        <p:tgtEl>
                                          <p:spTgt spid="9247"/>
                                        </p:tgtEl>
                                        <p:attrNameLst>
                                          <p:attrName>style.rotation</p:attrName>
                                        </p:attrNameLst>
                                      </p:cBhvr>
                                      <p:tavLst>
                                        <p:tav tm="0">
                                          <p:val>
                                            <p:fltVal val="90"/>
                                          </p:val>
                                        </p:tav>
                                        <p:tav tm="100000">
                                          <p:val>
                                            <p:fltVal val="0"/>
                                          </p:val>
                                        </p:tav>
                                      </p:tavLst>
                                    </p:anim>
                                    <p:animEffect filter="fade">
                                      <p:cBhvr>
                                        <p:cTn id="118" dur="750"/>
                                        <p:tgtEl>
                                          <p:spTgt spid="92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1" grpId="0" bldLvl="0" animBg="1"/>
      <p:bldP spid="9222" grpId="0" bldLvl="0" animBg="1"/>
      <p:bldP spid="9223" grpId="0" bldLvl="0" animBg="1"/>
      <p:bldP spid="9224" grpId="0" bldLvl="0" animBg="1"/>
      <p:bldP spid="9225" grpId="0" bldLvl="0" animBg="1"/>
      <p:bldP spid="9226" grpId="0" bldLvl="0" animBg="1"/>
      <p:bldP spid="9227" grpId="0" bldLvl="0" animBg="1"/>
      <p:bldP spid="9228" grpId="0" bldLvl="0" animBg="1"/>
      <p:bldP spid="9229" grpId="0" bldLvl="0" animBg="1"/>
      <p:bldP spid="9230" grpId="0" bldLvl="0" animBg="1"/>
      <p:bldP spid="9231" grpId="0" bldLvl="0" animBg="1"/>
      <p:bldP spid="9232" grpId="0" bldLvl="0" animBg="1"/>
      <p:bldP spid="9233" grpId="0" bldLvl="0" animBg="1"/>
      <p:bldP spid="9234" grpId="0" bldLvl="0" animBg="1"/>
      <p:bldP spid="9235" grpId="0" bldLvl="0" animBg="1"/>
      <p:bldP spid="9245" grpId="0" bldLvl="0" animBg="1"/>
      <p:bldP spid="9246" grpId="0" bldLvl="0"/>
      <p:bldP spid="9247" grpId="0" bldLvl="0"/>
    </p:bldLst>
  </p:timing>
</p:sld>
</file>

<file path=ppt/slides/slide8.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cstate="print"/>
          <a:srcRect/>
          <a:stretch>
            <a:fillRect/>
          </a:stretch>
        </a:blipFill>
        <a:effectLst/>
      </p:bgPr>
    </p:bg>
    <p:spTree>
      <p:nvGrpSpPr>
        <p:cNvPr id="1" name=""/>
        <p:cNvGrpSpPr/>
        <p:nvPr/>
      </p:nvGrpSpPr>
      <p:grpSpPr>
        <a:xfrm>
          <a:off x="0" y="0"/>
          <a:ext cx="0" cy="0"/>
          <a:chOff x="0" y="0"/>
          <a:chExt cx="0" cy="0"/>
        </a:xfrm>
      </p:grpSpPr>
      <p:sp>
        <p:nvSpPr>
          <p:cNvPr id="10242" name="TextBox 3"/>
          <p:cNvSpPr>
            <a:spLocks noChangeArrowheads="1"/>
          </p:cNvSpPr>
          <p:nvPr/>
        </p:nvSpPr>
        <p:spPr bwMode="auto">
          <a:xfrm>
            <a:off x="2281238" y="692150"/>
            <a:ext cx="24479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资源与人力资源</a:t>
            </a:r>
            <a:endParaRPr lang="zh-CN" altLang="en-US"/>
          </a:p>
        </p:txBody>
      </p:sp>
      <p:sp>
        <p:nvSpPr>
          <p:cNvPr id="10243" name="矩形 24"/>
          <p:cNvSpPr>
            <a:spLocks noChangeArrowheads="1"/>
          </p:cNvSpPr>
          <p:nvPr/>
        </p:nvSpPr>
        <p:spPr bwMode="auto">
          <a:xfrm>
            <a:off x="1057275" y="565150"/>
            <a:ext cx="1079500"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50000"/>
              </a:lnSpc>
            </a:pPr>
            <a:r>
              <a:rPr lang="zh-CN" altLang="en-US" b="1">
                <a:solidFill>
                  <a:schemeClr val="bg1"/>
                </a:solidFill>
                <a:ea typeface="微软雅黑" panose="020B0503020204020204" pitchFamily="34" charset="-122"/>
                <a:sym typeface="Arial Unicode MS" pitchFamily="34" charset="-122"/>
              </a:rPr>
              <a:t>第一章</a:t>
            </a:r>
            <a:endParaRPr lang="zh-CN" altLang="en-US" b="1">
              <a:solidFill>
                <a:schemeClr val="bg1"/>
              </a:solidFill>
              <a:ea typeface="微软雅黑" panose="020B0503020204020204" pitchFamily="34" charset="-122"/>
              <a:sym typeface="Arial Unicode MS" pitchFamily="34" charset="-122"/>
            </a:endParaRPr>
          </a:p>
          <a:p>
            <a:pPr algn="ctr"/>
            <a:r>
              <a:rPr lang="zh-CN" altLang="en-US" sz="1400" b="1">
                <a:solidFill>
                  <a:schemeClr val="bg1"/>
                </a:solidFill>
                <a:ea typeface="微软雅黑" panose="020B0503020204020204" pitchFamily="34" charset="-122"/>
                <a:sym typeface="Arial Unicode MS" pitchFamily="34" charset="-122"/>
              </a:rPr>
              <a:t>正文</a:t>
            </a:r>
            <a:endParaRPr lang="zh-CN" altLang="en-US" sz="1400" b="1">
              <a:solidFill>
                <a:schemeClr val="bg1"/>
              </a:solidFill>
              <a:ea typeface="微软雅黑" panose="020B0503020204020204" pitchFamily="34" charset="-122"/>
              <a:sym typeface="Arial Unicode MS" pitchFamily="34" charset="-122"/>
            </a:endParaRPr>
          </a:p>
        </p:txBody>
      </p:sp>
      <p:sp>
        <p:nvSpPr>
          <p:cNvPr id="10244" name="矩形 8"/>
          <p:cNvSpPr>
            <a:spLocks noChangeArrowheads="1"/>
          </p:cNvSpPr>
          <p:nvPr/>
        </p:nvSpPr>
        <p:spPr bwMode="auto">
          <a:xfrm>
            <a:off x="4189413" y="692150"/>
            <a:ext cx="2268537" cy="369888"/>
          </a:xfrm>
          <a:prstGeom prst="rect">
            <a:avLst/>
          </a:prstGeom>
          <a:solidFill>
            <a:srgbClr val="00B0F0"/>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marL="1905" indent="-1905"/>
            <a:r>
              <a:rPr lang="en-US" altLang="zh-CN" b="1">
                <a:solidFill>
                  <a:schemeClr val="bg1"/>
                </a:solidFill>
                <a:latin typeface="Arial Unicode MS" pitchFamily="34" charset="-122"/>
                <a:ea typeface="Arial Unicode MS" pitchFamily="34" charset="-122"/>
                <a:cs typeface="Arial Unicode MS" pitchFamily="34" charset="-122"/>
                <a:sym typeface="Arial Unicode MS" pitchFamily="34" charset="-122"/>
              </a:rPr>
              <a:t>1.2 </a:t>
            </a:r>
            <a:r>
              <a:rPr lang="en-US" altLang="zh-CN" b="1">
                <a:solidFill>
                  <a:schemeClr val="bg1"/>
                </a:solidFill>
                <a:ea typeface="微软雅黑" panose="020B0503020204020204" pitchFamily="34" charset="-122"/>
                <a:sym typeface="Arial Unicode MS" pitchFamily="34" charset="-122"/>
              </a:rPr>
              <a:t> </a:t>
            </a:r>
            <a:r>
              <a:rPr lang="zh-CN" altLang="en-US" b="1">
                <a:solidFill>
                  <a:schemeClr val="bg1"/>
                </a:solidFill>
                <a:ea typeface="微软雅黑" panose="020B0503020204020204" pitchFamily="34" charset="-122"/>
                <a:sym typeface="Arial Unicode MS" pitchFamily="34" charset="-122"/>
              </a:rPr>
              <a:t>人力资源  </a:t>
            </a:r>
            <a:endParaRPr lang="zh-CN" altLang="en-US" sz="1400" b="1">
              <a:solidFill>
                <a:schemeClr val="bg1"/>
              </a:solidFill>
              <a:ea typeface="微软雅黑" panose="020B0503020204020204" pitchFamily="34" charset="-122"/>
              <a:sym typeface="Arial Unicode MS" pitchFamily="34" charset="-122"/>
            </a:endParaRPr>
          </a:p>
        </p:txBody>
      </p:sp>
      <p:sp>
        <p:nvSpPr>
          <p:cNvPr id="10245" name="直接连接符 28"/>
          <p:cNvSpPr>
            <a:spLocks noChangeShapeType="1"/>
          </p:cNvSpPr>
          <p:nvPr/>
        </p:nvSpPr>
        <p:spPr bwMode="auto">
          <a:xfrm>
            <a:off x="2814638" y="3314700"/>
            <a:ext cx="7427912" cy="0"/>
          </a:xfrm>
          <a:prstGeom prst="line">
            <a:avLst/>
          </a:prstGeom>
          <a:noFill/>
          <a:ln w="34925">
            <a:solidFill>
              <a:srgbClr val="0066CC"/>
            </a:solidFill>
            <a:bevel/>
          </a:ln>
          <a:extLst>
            <a:ext uri="{909E8E84-426E-40DD-AFC4-6F175D3DCCD1}">
              <a14:hiddenFill xmlns:a14="http://schemas.microsoft.com/office/drawing/2010/main">
                <a:noFill/>
              </a14:hiddenFill>
            </a:ext>
          </a:extLst>
        </p:spPr>
        <p:txBody>
          <a:bodyPr/>
          <a:lstStyle/>
          <a:p>
            <a:endParaRPr lang="zh-CN" altLang="en-US"/>
          </a:p>
        </p:txBody>
      </p:sp>
      <p:grpSp>
        <p:nvGrpSpPr>
          <p:cNvPr id="10246" name="Group 2"/>
          <p:cNvGrpSpPr/>
          <p:nvPr/>
        </p:nvGrpSpPr>
        <p:grpSpPr bwMode="auto">
          <a:xfrm>
            <a:off x="2352675" y="2476500"/>
            <a:ext cx="838200" cy="838200"/>
            <a:chOff x="0" y="0"/>
            <a:chExt cx="838200" cy="838200"/>
          </a:xfrm>
        </p:grpSpPr>
        <p:sp>
          <p:nvSpPr>
            <p:cNvPr id="10247" name="椭圆 1"/>
            <p:cNvSpPr>
              <a:spLocks noChangeArrowheads="1"/>
            </p:cNvSpPr>
            <p:nvPr/>
          </p:nvSpPr>
          <p:spPr bwMode="auto">
            <a:xfrm>
              <a:off x="0" y="0"/>
              <a:ext cx="838200" cy="838200"/>
            </a:xfrm>
            <a:prstGeom prst="ellipse">
              <a:avLst/>
            </a:prstGeom>
            <a:solidFill>
              <a:srgbClr val="0066CC"/>
            </a:solidFill>
            <a:ln>
              <a:noFill/>
            </a:ln>
            <a:extLst>
              <a:ext uri="{91240B29-F687-4F45-9708-019B960494DF}">
                <a14:hiddenLine xmlns:a14="http://schemas.microsoft.com/office/drawing/2010/main" w="9525">
                  <a:solidFill>
                    <a:srgbClr val="000000"/>
                  </a:solidFill>
                  <a:round/>
                </a14:hiddenLine>
              </a:ext>
            </a:extLst>
          </p:spPr>
          <p:txBody>
            <a:bodyPr/>
            <a:lstStyle/>
            <a:p>
              <a:pPr eaLnBrk="0" hangingPunct="0"/>
              <a:endParaRPr lang="zh-CN" altLang="zh-CN">
                <a:solidFill>
                  <a:srgbClr val="000000"/>
                </a:solidFill>
                <a:latin typeface="Calibri" panose="020F0502020204030204" pitchFamily="34" charset="0"/>
                <a:sym typeface="宋体" panose="02010600030101010101" pitchFamily="2" charset="-122"/>
              </a:endParaRPr>
            </a:p>
          </p:txBody>
        </p:sp>
        <p:sp>
          <p:nvSpPr>
            <p:cNvPr id="10248" name="TextBox 6"/>
            <p:cNvSpPr>
              <a:spLocks noChangeArrowheads="1"/>
            </p:cNvSpPr>
            <p:nvPr/>
          </p:nvSpPr>
          <p:spPr bwMode="auto">
            <a:xfrm>
              <a:off x="211138" y="169862"/>
              <a:ext cx="4572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8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endParaRPr lang="zh-CN" altLang="en-US" sz="28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0249" name="Group 2"/>
          <p:cNvGrpSpPr/>
          <p:nvPr/>
        </p:nvGrpSpPr>
        <p:grpSpPr bwMode="auto">
          <a:xfrm>
            <a:off x="2370138" y="3505200"/>
            <a:ext cx="838200" cy="838200"/>
            <a:chOff x="0" y="0"/>
            <a:chExt cx="838200" cy="838200"/>
          </a:xfrm>
        </p:grpSpPr>
        <p:sp>
          <p:nvSpPr>
            <p:cNvPr id="10250" name="椭圆 1"/>
            <p:cNvSpPr>
              <a:spLocks noChangeArrowheads="1"/>
            </p:cNvSpPr>
            <p:nvPr/>
          </p:nvSpPr>
          <p:spPr bwMode="auto">
            <a:xfrm>
              <a:off x="0" y="0"/>
              <a:ext cx="838200" cy="838200"/>
            </a:xfrm>
            <a:prstGeom prst="ellipse">
              <a:avLst/>
            </a:prstGeom>
            <a:solidFill>
              <a:srgbClr val="0099FF"/>
            </a:solidFill>
            <a:ln>
              <a:noFill/>
            </a:ln>
            <a:extLst>
              <a:ext uri="{91240B29-F687-4F45-9708-019B960494DF}">
                <a14:hiddenLine xmlns:a14="http://schemas.microsoft.com/office/drawing/2010/main" w="9525">
                  <a:solidFill>
                    <a:srgbClr val="000000"/>
                  </a:solidFill>
                  <a:round/>
                </a14:hiddenLine>
              </a:ext>
            </a:extLst>
          </p:spPr>
          <p:txBody>
            <a:bodyPr/>
            <a:lstStyle/>
            <a:p>
              <a:pPr eaLnBrk="0" hangingPunct="0"/>
              <a:endParaRPr lang="zh-CN" altLang="zh-CN">
                <a:solidFill>
                  <a:srgbClr val="000000"/>
                </a:solidFill>
                <a:latin typeface="Calibri" panose="020F0502020204030204" pitchFamily="34" charset="0"/>
                <a:sym typeface="宋体" panose="02010600030101010101" pitchFamily="2" charset="-122"/>
              </a:endParaRPr>
            </a:p>
          </p:txBody>
        </p:sp>
        <p:sp>
          <p:nvSpPr>
            <p:cNvPr id="10251" name="TextBox 6"/>
            <p:cNvSpPr>
              <a:spLocks noChangeArrowheads="1"/>
            </p:cNvSpPr>
            <p:nvPr/>
          </p:nvSpPr>
          <p:spPr bwMode="auto">
            <a:xfrm>
              <a:off x="211137" y="169862"/>
              <a:ext cx="4572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8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a:t>
              </a:r>
              <a:endParaRPr lang="zh-CN" altLang="en-US" sz="28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0252" name="直接连接符 62"/>
          <p:cNvSpPr>
            <a:spLocks noChangeShapeType="1"/>
          </p:cNvSpPr>
          <p:nvPr/>
        </p:nvSpPr>
        <p:spPr bwMode="auto">
          <a:xfrm flipV="1">
            <a:off x="2789238" y="4327525"/>
            <a:ext cx="7453312" cy="15875"/>
          </a:xfrm>
          <a:prstGeom prst="line">
            <a:avLst/>
          </a:prstGeom>
          <a:noFill/>
          <a:ln w="34925">
            <a:solidFill>
              <a:srgbClr val="0099FF"/>
            </a:solidFill>
            <a:bevel/>
          </a:ln>
          <a:extLst>
            <a:ext uri="{909E8E84-426E-40DD-AFC4-6F175D3DCCD1}">
              <a14:hiddenFill xmlns:a14="http://schemas.microsoft.com/office/drawing/2010/main">
                <a:noFill/>
              </a14:hiddenFill>
            </a:ext>
          </a:extLst>
        </p:spPr>
        <p:txBody>
          <a:bodyPr/>
          <a:lstStyle/>
          <a:p>
            <a:endParaRPr lang="zh-CN" altLang="en-US"/>
          </a:p>
        </p:txBody>
      </p:sp>
      <p:sp>
        <p:nvSpPr>
          <p:cNvPr id="10253" name="TextBox 21"/>
          <p:cNvSpPr>
            <a:spLocks noChangeArrowheads="1"/>
          </p:cNvSpPr>
          <p:nvPr/>
        </p:nvSpPr>
        <p:spPr bwMode="auto">
          <a:xfrm>
            <a:off x="3203575" y="2479675"/>
            <a:ext cx="7038975"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85750" indent="-285750">
              <a:lnSpc>
                <a:spcPts val="2500"/>
              </a:lnSpc>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人具有体力，体力是企业组织生产劳动的必备要素，是企业存在的必要条件，体力是人力的</a:t>
            </a:r>
            <a:r>
              <a:rPr lang="zh-CN" altLang="en-US" sz="1600" b="1">
                <a:solidFill>
                  <a:srgbClr val="E36C09"/>
                </a:solidFill>
                <a:latin typeface="微软雅黑" panose="020B0503020204020204" pitchFamily="34" charset="-122"/>
                <a:ea typeface="微软雅黑" panose="020B0503020204020204" pitchFamily="34" charset="-122"/>
                <a:sym typeface="微软雅黑" panose="020B0503020204020204" pitchFamily="34" charset="-122"/>
              </a:rPr>
              <a:t>工具</a:t>
            </a: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特性。</a:t>
            </a:r>
            <a:endParaRPr lang="zh-CN" altLang="en-US" sz="16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254" name="TextBox 30"/>
          <p:cNvSpPr>
            <a:spLocks noChangeArrowheads="1"/>
          </p:cNvSpPr>
          <p:nvPr/>
        </p:nvSpPr>
        <p:spPr bwMode="auto">
          <a:xfrm>
            <a:off x="3232150" y="3524250"/>
            <a:ext cx="7010400"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85750" indent="-285750">
              <a:lnSpc>
                <a:spcPts val="2500"/>
              </a:lnSpc>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人具有脑力，脑力是企业发展的充分条件。脑力可以使人调用其他各种资源、优化资源结构、利用其他资源创造价值，脑力是人力的</a:t>
            </a:r>
            <a:r>
              <a:rPr lang="zh-CN" altLang="en-US" sz="1600" b="1">
                <a:solidFill>
                  <a:srgbClr val="E36C09"/>
                </a:solidFill>
                <a:latin typeface="微软雅黑" panose="020B0503020204020204" pitchFamily="34" charset="-122"/>
                <a:ea typeface="微软雅黑" panose="020B0503020204020204" pitchFamily="34" charset="-122"/>
                <a:sym typeface="微软雅黑" panose="020B0503020204020204" pitchFamily="34" charset="-122"/>
              </a:rPr>
              <a:t>智力</a:t>
            </a: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特性。</a:t>
            </a:r>
            <a:endParaRPr lang="zh-CN" altLang="en-US" sz="16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255" name="TextBox 19458"/>
          <p:cNvSpPr>
            <a:spLocks noChangeArrowheads="1"/>
          </p:cNvSpPr>
          <p:nvPr/>
        </p:nvSpPr>
        <p:spPr bwMode="auto">
          <a:xfrm>
            <a:off x="2352675" y="4911725"/>
            <a:ext cx="7889875" cy="86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85750" indent="-285750">
              <a:lnSpc>
                <a:spcPts val="3000"/>
              </a:lnSpc>
            </a:pPr>
            <a:r>
              <a:rPr lang="zh-CN" altLang="en-US">
                <a:latin typeface="微软雅黑" panose="020B0503020204020204" pitchFamily="34" charset="-122"/>
                <a:ea typeface="微软雅黑" panose="020B0503020204020204" pitchFamily="34" charset="-122"/>
                <a:sym typeface="微软雅黑" panose="020B0503020204020204" pitchFamily="34" charset="-122"/>
              </a:rPr>
              <a:t>正是因为人力同时具备两方面的特性，使得它比资金资源更有重要性，</a:t>
            </a:r>
            <a:r>
              <a:rPr lang="zh-CN" altLang="en-US" b="1">
                <a:solidFill>
                  <a:srgbClr val="E36C09"/>
                </a:solidFill>
                <a:latin typeface="微软雅黑" panose="020B0503020204020204" pitchFamily="34" charset="-122"/>
                <a:ea typeface="微软雅黑" panose="020B0503020204020204" pitchFamily="34" charset="-122"/>
                <a:sym typeface="微软雅黑" panose="020B0503020204020204" pitchFamily="34" charset="-122"/>
              </a:rPr>
              <a:t>所以称人力资源是企业的第一资源是当之无愧的。</a:t>
            </a:r>
            <a:endParaRPr lang="zh-CN" altLang="en-US" b="1">
              <a:solidFill>
                <a:srgbClr val="E36C0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256" name="TextBox 5"/>
          <p:cNvSpPr>
            <a:spLocks noChangeArrowheads="1"/>
          </p:cNvSpPr>
          <p:nvPr/>
        </p:nvSpPr>
        <p:spPr bwMode="auto">
          <a:xfrm>
            <a:off x="1849438" y="1600200"/>
            <a:ext cx="7389812" cy="388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87655" indent="287655">
              <a:lnSpc>
                <a:spcPts val="2500"/>
              </a:lnSpc>
            </a:pPr>
            <a:r>
              <a:rPr lang="zh-CN" altLang="en-US" b="1">
                <a:solidFill>
                  <a:srgbClr val="00B0F0"/>
                </a:solidFill>
                <a:latin typeface="微软雅黑" panose="020B0503020204020204" pitchFamily="34" charset="-122"/>
                <a:ea typeface="微软雅黑" panose="020B0503020204020204" pitchFamily="34" charset="-122"/>
                <a:sym typeface="微软雅黑" panose="020B0503020204020204" pitchFamily="34" charset="-122"/>
              </a:rPr>
              <a:t>概括起来说，人力资源的价值来源于两个方面，即手和脑</a:t>
            </a:r>
            <a:endParaRPr lang="zh-CN" altLang="en-US"/>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256"/>
                                        </p:tgtEl>
                                        <p:attrNameLst>
                                          <p:attrName>style.visibility</p:attrName>
                                        </p:attrNameLst>
                                      </p:cBhvr>
                                      <p:to>
                                        <p:strVal val="visible"/>
                                      </p:to>
                                    </p:set>
                                    <p:anim calcmode="lin" valueType="num">
                                      <p:cBhvr>
                                        <p:cTn id="7" dur="500" fill="hold"/>
                                        <p:tgtEl>
                                          <p:spTgt spid="10256"/>
                                        </p:tgtEl>
                                        <p:attrNameLst>
                                          <p:attrName>ppt_w</p:attrName>
                                        </p:attrNameLst>
                                      </p:cBhvr>
                                      <p:tavLst>
                                        <p:tav tm="0">
                                          <p:val>
                                            <p:fltVal val="0"/>
                                          </p:val>
                                        </p:tav>
                                        <p:tav tm="100000">
                                          <p:val>
                                            <p:strVal val="#ppt_w"/>
                                          </p:val>
                                        </p:tav>
                                      </p:tavLst>
                                    </p:anim>
                                    <p:anim calcmode="lin" valueType="num">
                                      <p:cBhvr>
                                        <p:cTn id="8" dur="500" fill="hold"/>
                                        <p:tgtEl>
                                          <p:spTgt spid="10256"/>
                                        </p:tgtEl>
                                        <p:attrNameLst>
                                          <p:attrName>ppt_h</p:attrName>
                                        </p:attrNameLst>
                                      </p:cBhvr>
                                      <p:tavLst>
                                        <p:tav tm="0">
                                          <p:val>
                                            <p:fltVal val="0"/>
                                          </p:val>
                                        </p:tav>
                                        <p:tav tm="100000">
                                          <p:val>
                                            <p:strVal val="#ppt_h"/>
                                          </p:val>
                                        </p:tav>
                                      </p:tavLst>
                                    </p:anim>
                                    <p:animEffect filter="fade">
                                      <p:cBhvr>
                                        <p:cTn id="9" dur="500"/>
                                        <p:tgtEl>
                                          <p:spTgt spid="10256"/>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10245"/>
                                        </p:tgtEl>
                                        <p:attrNameLst>
                                          <p:attrName>style.visibility</p:attrName>
                                        </p:attrNameLst>
                                      </p:cBhvr>
                                      <p:to>
                                        <p:strVal val="visible"/>
                                      </p:to>
                                    </p:set>
                                    <p:anim calcmode="lin" valueType="num">
                                      <p:cBhvr>
                                        <p:cTn id="13" dur="250" fill="hold"/>
                                        <p:tgtEl>
                                          <p:spTgt spid="10245"/>
                                        </p:tgtEl>
                                        <p:attrNameLst>
                                          <p:attrName>ppt_x</p:attrName>
                                        </p:attrNameLst>
                                      </p:cBhvr>
                                      <p:tavLst>
                                        <p:tav tm="0">
                                          <p:val>
                                            <p:strVal val="1+#ppt_w/2"/>
                                          </p:val>
                                        </p:tav>
                                        <p:tav tm="100000">
                                          <p:val>
                                            <p:strVal val="#ppt_x"/>
                                          </p:val>
                                        </p:tav>
                                      </p:tavLst>
                                    </p:anim>
                                    <p:anim calcmode="lin" valueType="num">
                                      <p:cBhvr>
                                        <p:cTn id="14" dur="250" fill="hold"/>
                                        <p:tgtEl>
                                          <p:spTgt spid="10245"/>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10246"/>
                                        </p:tgtEl>
                                        <p:attrNameLst>
                                          <p:attrName>style.visibility</p:attrName>
                                        </p:attrNameLst>
                                      </p:cBhvr>
                                      <p:to>
                                        <p:strVal val="visible"/>
                                      </p:to>
                                    </p:set>
                                    <p:anim calcmode="lin" valueType="num">
                                      <p:cBhvr>
                                        <p:cTn id="17" dur="250" fill="hold"/>
                                        <p:tgtEl>
                                          <p:spTgt spid="10246"/>
                                        </p:tgtEl>
                                        <p:attrNameLst>
                                          <p:attrName>ppt_x</p:attrName>
                                        </p:attrNameLst>
                                      </p:cBhvr>
                                      <p:tavLst>
                                        <p:tav tm="0">
                                          <p:val>
                                            <p:strVal val="1+#ppt_w/2"/>
                                          </p:val>
                                        </p:tav>
                                        <p:tav tm="100000">
                                          <p:val>
                                            <p:strVal val="#ppt_x"/>
                                          </p:val>
                                        </p:tav>
                                      </p:tavLst>
                                    </p:anim>
                                    <p:anim calcmode="lin" valueType="num">
                                      <p:cBhvr>
                                        <p:cTn id="18" dur="250" fill="hold"/>
                                        <p:tgtEl>
                                          <p:spTgt spid="10246"/>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2" presetClass="entr" presetSubtype="2" fill="hold" grpId="0" nodeType="afterEffect">
                                  <p:stCondLst>
                                    <p:cond delay="0"/>
                                  </p:stCondLst>
                                  <p:childTnLst>
                                    <p:set>
                                      <p:cBhvr>
                                        <p:cTn id="21" dur="1" fill="hold">
                                          <p:stCondLst>
                                            <p:cond delay="0"/>
                                          </p:stCondLst>
                                        </p:cTn>
                                        <p:tgtEl>
                                          <p:spTgt spid="10253"/>
                                        </p:tgtEl>
                                        <p:attrNameLst>
                                          <p:attrName>style.visibility</p:attrName>
                                        </p:attrNameLst>
                                      </p:cBhvr>
                                      <p:to>
                                        <p:strVal val="visible"/>
                                      </p:to>
                                    </p:set>
                                    <p:anim calcmode="lin" valueType="num">
                                      <p:cBhvr>
                                        <p:cTn id="22" dur="250" fill="hold"/>
                                        <p:tgtEl>
                                          <p:spTgt spid="10253"/>
                                        </p:tgtEl>
                                        <p:attrNameLst>
                                          <p:attrName>ppt_x</p:attrName>
                                        </p:attrNameLst>
                                      </p:cBhvr>
                                      <p:tavLst>
                                        <p:tav tm="0">
                                          <p:val>
                                            <p:strVal val="1+#ppt_w/2"/>
                                          </p:val>
                                        </p:tav>
                                        <p:tav tm="100000">
                                          <p:val>
                                            <p:strVal val="#ppt_x"/>
                                          </p:val>
                                        </p:tav>
                                      </p:tavLst>
                                    </p:anim>
                                    <p:anim calcmode="lin" valueType="num">
                                      <p:cBhvr>
                                        <p:cTn id="23" dur="250" fill="hold"/>
                                        <p:tgtEl>
                                          <p:spTgt spid="10253"/>
                                        </p:tgtEl>
                                        <p:attrNameLst>
                                          <p:attrName>ppt_y</p:attrName>
                                        </p:attrNameLst>
                                      </p:cBhvr>
                                      <p:tavLst>
                                        <p:tav tm="0">
                                          <p:val>
                                            <p:strVal val="#ppt_y"/>
                                          </p:val>
                                        </p:tav>
                                        <p:tav tm="100000">
                                          <p:val>
                                            <p:strVal val="#ppt_y"/>
                                          </p:val>
                                        </p:tav>
                                      </p:tavLst>
                                    </p:anim>
                                  </p:childTnLst>
                                </p:cTn>
                              </p:par>
                            </p:childTnLst>
                          </p:cTn>
                        </p:par>
                        <p:par>
                          <p:cTn id="24" fill="hold">
                            <p:stCondLst>
                              <p:cond delay="1500"/>
                            </p:stCondLst>
                            <p:childTnLst>
                              <p:par>
                                <p:cTn id="25" presetID="2" presetClass="entr" presetSubtype="2" fill="hold" nodeType="afterEffect">
                                  <p:stCondLst>
                                    <p:cond delay="0"/>
                                  </p:stCondLst>
                                  <p:childTnLst>
                                    <p:set>
                                      <p:cBhvr>
                                        <p:cTn id="26" dur="1" fill="hold">
                                          <p:stCondLst>
                                            <p:cond delay="0"/>
                                          </p:stCondLst>
                                        </p:cTn>
                                        <p:tgtEl>
                                          <p:spTgt spid="10249"/>
                                        </p:tgtEl>
                                        <p:attrNameLst>
                                          <p:attrName>style.visibility</p:attrName>
                                        </p:attrNameLst>
                                      </p:cBhvr>
                                      <p:to>
                                        <p:strVal val="visible"/>
                                      </p:to>
                                    </p:set>
                                    <p:anim calcmode="lin" valueType="num">
                                      <p:cBhvr>
                                        <p:cTn id="27" dur="250" fill="hold"/>
                                        <p:tgtEl>
                                          <p:spTgt spid="10249"/>
                                        </p:tgtEl>
                                        <p:attrNameLst>
                                          <p:attrName>ppt_x</p:attrName>
                                        </p:attrNameLst>
                                      </p:cBhvr>
                                      <p:tavLst>
                                        <p:tav tm="0">
                                          <p:val>
                                            <p:strVal val="1+#ppt_w/2"/>
                                          </p:val>
                                        </p:tav>
                                        <p:tav tm="100000">
                                          <p:val>
                                            <p:strVal val="#ppt_x"/>
                                          </p:val>
                                        </p:tav>
                                      </p:tavLst>
                                    </p:anim>
                                    <p:anim calcmode="lin" valueType="num">
                                      <p:cBhvr>
                                        <p:cTn id="28" dur="250" fill="hold"/>
                                        <p:tgtEl>
                                          <p:spTgt spid="10249"/>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0"/>
                                  </p:stCondLst>
                                  <p:childTnLst>
                                    <p:set>
                                      <p:cBhvr>
                                        <p:cTn id="30" dur="1" fill="hold">
                                          <p:stCondLst>
                                            <p:cond delay="0"/>
                                          </p:stCondLst>
                                        </p:cTn>
                                        <p:tgtEl>
                                          <p:spTgt spid="10252"/>
                                        </p:tgtEl>
                                        <p:attrNameLst>
                                          <p:attrName>style.visibility</p:attrName>
                                        </p:attrNameLst>
                                      </p:cBhvr>
                                      <p:to>
                                        <p:strVal val="visible"/>
                                      </p:to>
                                    </p:set>
                                    <p:anim calcmode="lin" valueType="num">
                                      <p:cBhvr>
                                        <p:cTn id="31" dur="250" fill="hold"/>
                                        <p:tgtEl>
                                          <p:spTgt spid="10252"/>
                                        </p:tgtEl>
                                        <p:attrNameLst>
                                          <p:attrName>ppt_x</p:attrName>
                                        </p:attrNameLst>
                                      </p:cBhvr>
                                      <p:tavLst>
                                        <p:tav tm="0">
                                          <p:val>
                                            <p:strVal val="1+#ppt_w/2"/>
                                          </p:val>
                                        </p:tav>
                                        <p:tav tm="100000">
                                          <p:val>
                                            <p:strVal val="#ppt_x"/>
                                          </p:val>
                                        </p:tav>
                                      </p:tavLst>
                                    </p:anim>
                                    <p:anim calcmode="lin" valueType="num">
                                      <p:cBhvr>
                                        <p:cTn id="32" dur="250" fill="hold"/>
                                        <p:tgtEl>
                                          <p:spTgt spid="10252"/>
                                        </p:tgtEl>
                                        <p:attrNameLst>
                                          <p:attrName>ppt_y</p:attrName>
                                        </p:attrNameLst>
                                      </p:cBhvr>
                                      <p:tavLst>
                                        <p:tav tm="0">
                                          <p:val>
                                            <p:strVal val="#ppt_y"/>
                                          </p:val>
                                        </p:tav>
                                        <p:tav tm="100000">
                                          <p:val>
                                            <p:strVal val="#ppt_y"/>
                                          </p:val>
                                        </p:tav>
                                      </p:tavLst>
                                    </p:anim>
                                  </p:childTnLst>
                                </p:cTn>
                              </p:par>
                            </p:childTnLst>
                          </p:cTn>
                        </p:par>
                        <p:par>
                          <p:cTn id="33" fill="hold">
                            <p:stCondLst>
                              <p:cond delay="2000"/>
                            </p:stCondLst>
                            <p:childTnLst>
                              <p:par>
                                <p:cTn id="34" presetID="2" presetClass="entr" presetSubtype="2" fill="hold" grpId="0" nodeType="afterEffect">
                                  <p:stCondLst>
                                    <p:cond delay="0"/>
                                  </p:stCondLst>
                                  <p:childTnLst>
                                    <p:set>
                                      <p:cBhvr>
                                        <p:cTn id="35" dur="1" fill="hold">
                                          <p:stCondLst>
                                            <p:cond delay="0"/>
                                          </p:stCondLst>
                                        </p:cTn>
                                        <p:tgtEl>
                                          <p:spTgt spid="10254"/>
                                        </p:tgtEl>
                                        <p:attrNameLst>
                                          <p:attrName>style.visibility</p:attrName>
                                        </p:attrNameLst>
                                      </p:cBhvr>
                                      <p:to>
                                        <p:strVal val="visible"/>
                                      </p:to>
                                    </p:set>
                                    <p:anim calcmode="lin" valueType="num">
                                      <p:cBhvr>
                                        <p:cTn id="36" dur="250" fill="hold"/>
                                        <p:tgtEl>
                                          <p:spTgt spid="10254"/>
                                        </p:tgtEl>
                                        <p:attrNameLst>
                                          <p:attrName>ppt_x</p:attrName>
                                        </p:attrNameLst>
                                      </p:cBhvr>
                                      <p:tavLst>
                                        <p:tav tm="0">
                                          <p:val>
                                            <p:strVal val="1+#ppt_w/2"/>
                                          </p:val>
                                        </p:tav>
                                        <p:tav tm="100000">
                                          <p:val>
                                            <p:strVal val="#ppt_x"/>
                                          </p:val>
                                        </p:tav>
                                      </p:tavLst>
                                    </p:anim>
                                    <p:anim calcmode="lin" valueType="num">
                                      <p:cBhvr>
                                        <p:cTn id="37" dur="250" fill="hold"/>
                                        <p:tgtEl>
                                          <p:spTgt spid="10254"/>
                                        </p:tgtEl>
                                        <p:attrNameLst>
                                          <p:attrName>ppt_y</p:attrName>
                                        </p:attrNameLst>
                                      </p:cBhvr>
                                      <p:tavLst>
                                        <p:tav tm="0">
                                          <p:val>
                                            <p:strVal val="#ppt_y"/>
                                          </p:val>
                                        </p:tav>
                                        <p:tav tm="100000">
                                          <p:val>
                                            <p:strVal val="#ppt_y"/>
                                          </p:val>
                                        </p:tav>
                                      </p:tavLst>
                                    </p:anim>
                                  </p:childTnLst>
                                </p:cTn>
                              </p:par>
                            </p:childTnLst>
                          </p:cTn>
                        </p:par>
                        <p:par>
                          <p:cTn id="38" fill="hold">
                            <p:stCondLst>
                              <p:cond delay="2500"/>
                            </p:stCondLst>
                            <p:childTnLst>
                              <p:par>
                                <p:cTn id="39" presetID="27" presetClass="entr" presetSubtype="0" fill="hold" grpId="0" nodeType="afterEffect">
                                  <p:stCondLst>
                                    <p:cond delay="0"/>
                                  </p:stCondLst>
                                  <p:iterate type="lt">
                                    <p:tmPct val="50000"/>
                                  </p:iterate>
                                  <p:childTnLst>
                                    <p:set>
                                      <p:cBhvr>
                                        <p:cTn id="40" dur="1" fill="hold">
                                          <p:stCondLst>
                                            <p:cond delay="0"/>
                                          </p:stCondLst>
                                        </p:cTn>
                                        <p:tgtEl>
                                          <p:spTgt spid="10255"/>
                                        </p:tgtEl>
                                        <p:attrNameLst>
                                          <p:attrName>style.visibility</p:attrName>
                                        </p:attrNameLst>
                                      </p:cBhvr>
                                      <p:to>
                                        <p:strVal val="visible"/>
                                      </p:to>
                                    </p:set>
                                    <p:anim calcmode="fmla" valueType="clr">
                                      <p:cBhvr override="childStyle">
                                        <p:cTn id="41" dur="170"/>
                                        <p:tgtEl>
                                          <p:spTgt spid="10255"/>
                                        </p:tgtEl>
                                        <p:attrNameLst>
                                          <p:attrName>style.color</p:attrName>
                                        </p:attrNameLst>
                                      </p:cBhvr>
                                    </p:anim>
                                    <p:anim calcmode="fmla" valueType="clr">
                                      <p:cBhvr>
                                        <p:cTn id="42" dur="170"/>
                                        <p:tgtEl>
                                          <p:spTgt spid="10255"/>
                                        </p:tgtEl>
                                        <p:attrNameLst>
                                          <p:attrName>fillcolor</p:attrName>
                                        </p:attrNameLst>
                                      </p:cBhvr>
                                    </p:anim>
                                    <p:set>
                                      <p:cBhvr>
                                        <p:cTn id="43" dur="170"/>
                                        <p:tgtEl>
                                          <p:spTgt spid="1025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53" grpId="0" bldLvl="0"/>
      <p:bldP spid="10254" grpId="0" bldLvl="0"/>
      <p:bldP spid="10255" grpId="0" bldLvl="0"/>
      <p:bldP spid="10256" grpId="0" bldLvl="0"/>
    </p:bldLst>
  </p:timing>
</p:sld>
</file>

<file path=ppt/slides/slide9.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cstate="print"/>
          <a:srcRect/>
          <a:stretch>
            <a:fillRect/>
          </a:stretch>
        </a:blipFill>
        <a:effectLst/>
      </p:bgPr>
    </p:bg>
    <p:spTree>
      <p:nvGrpSpPr>
        <p:cNvPr id="1" name=""/>
        <p:cNvGrpSpPr/>
        <p:nvPr/>
      </p:nvGrpSpPr>
      <p:grpSpPr>
        <a:xfrm>
          <a:off x="0" y="0"/>
          <a:ext cx="0" cy="0"/>
          <a:chOff x="0" y="0"/>
          <a:chExt cx="0" cy="0"/>
        </a:xfrm>
      </p:grpSpPr>
      <p:sp>
        <p:nvSpPr>
          <p:cNvPr id="11266" name="TextBox 3"/>
          <p:cNvSpPr>
            <a:spLocks noChangeArrowheads="1"/>
          </p:cNvSpPr>
          <p:nvPr/>
        </p:nvSpPr>
        <p:spPr bwMode="auto">
          <a:xfrm>
            <a:off x="2281238" y="692150"/>
            <a:ext cx="24479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资源与人力资源</a:t>
            </a:r>
            <a:endParaRPr lang="zh-CN" altLang="en-US"/>
          </a:p>
        </p:txBody>
      </p:sp>
      <p:sp>
        <p:nvSpPr>
          <p:cNvPr id="11267" name="矩形 24"/>
          <p:cNvSpPr>
            <a:spLocks noChangeArrowheads="1"/>
          </p:cNvSpPr>
          <p:nvPr/>
        </p:nvSpPr>
        <p:spPr bwMode="auto">
          <a:xfrm>
            <a:off x="1057275" y="565150"/>
            <a:ext cx="1079500"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50000"/>
              </a:lnSpc>
            </a:pPr>
            <a:r>
              <a:rPr lang="zh-CN" altLang="en-US" b="1">
                <a:solidFill>
                  <a:schemeClr val="bg1"/>
                </a:solidFill>
                <a:ea typeface="微软雅黑" panose="020B0503020204020204" pitchFamily="34" charset="-122"/>
                <a:sym typeface="Arial Unicode MS" pitchFamily="34" charset="-122"/>
              </a:rPr>
              <a:t>第一章</a:t>
            </a:r>
            <a:endParaRPr lang="zh-CN" altLang="en-US" b="1">
              <a:solidFill>
                <a:schemeClr val="bg1"/>
              </a:solidFill>
              <a:ea typeface="微软雅黑" panose="020B0503020204020204" pitchFamily="34" charset="-122"/>
              <a:sym typeface="Arial Unicode MS" pitchFamily="34" charset="-122"/>
            </a:endParaRPr>
          </a:p>
          <a:p>
            <a:pPr algn="ctr"/>
            <a:r>
              <a:rPr lang="zh-CN" altLang="en-US" sz="1400" b="1">
                <a:solidFill>
                  <a:schemeClr val="bg1"/>
                </a:solidFill>
                <a:ea typeface="微软雅黑" panose="020B0503020204020204" pitchFamily="34" charset="-122"/>
                <a:sym typeface="Arial Unicode MS" pitchFamily="34" charset="-122"/>
              </a:rPr>
              <a:t>正文</a:t>
            </a:r>
            <a:endParaRPr lang="zh-CN" altLang="en-US" sz="1400" b="1">
              <a:solidFill>
                <a:schemeClr val="bg1"/>
              </a:solidFill>
              <a:ea typeface="微软雅黑" panose="020B0503020204020204" pitchFamily="34" charset="-122"/>
              <a:sym typeface="Arial Unicode MS" pitchFamily="34" charset="-122"/>
            </a:endParaRPr>
          </a:p>
        </p:txBody>
      </p:sp>
      <p:sp>
        <p:nvSpPr>
          <p:cNvPr id="11268" name="矩形 8"/>
          <p:cNvSpPr>
            <a:spLocks noChangeArrowheads="1"/>
          </p:cNvSpPr>
          <p:nvPr/>
        </p:nvSpPr>
        <p:spPr bwMode="auto">
          <a:xfrm>
            <a:off x="4189413" y="692150"/>
            <a:ext cx="2268537" cy="369888"/>
          </a:xfrm>
          <a:prstGeom prst="rect">
            <a:avLst/>
          </a:prstGeom>
          <a:solidFill>
            <a:srgbClr val="00B0F0"/>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marL="1905" indent="-1905"/>
            <a:r>
              <a:rPr lang="en-US" altLang="zh-CN" b="1">
                <a:solidFill>
                  <a:schemeClr val="bg1"/>
                </a:solidFill>
                <a:latin typeface="Arial Unicode MS" pitchFamily="34" charset="-122"/>
                <a:ea typeface="Arial Unicode MS" pitchFamily="34" charset="-122"/>
                <a:cs typeface="Arial Unicode MS" pitchFamily="34" charset="-122"/>
                <a:sym typeface="Arial Unicode MS" pitchFamily="34" charset="-122"/>
              </a:rPr>
              <a:t>1.2 </a:t>
            </a:r>
            <a:r>
              <a:rPr lang="en-US" altLang="zh-CN" b="1">
                <a:solidFill>
                  <a:schemeClr val="bg1"/>
                </a:solidFill>
                <a:ea typeface="微软雅黑" panose="020B0503020204020204" pitchFamily="34" charset="-122"/>
                <a:sym typeface="Arial Unicode MS" pitchFamily="34" charset="-122"/>
              </a:rPr>
              <a:t> </a:t>
            </a:r>
            <a:r>
              <a:rPr lang="zh-CN" altLang="en-US" b="1">
                <a:solidFill>
                  <a:schemeClr val="bg1"/>
                </a:solidFill>
                <a:ea typeface="微软雅黑" panose="020B0503020204020204" pitchFamily="34" charset="-122"/>
                <a:sym typeface="Arial Unicode MS" pitchFamily="34" charset="-122"/>
              </a:rPr>
              <a:t>人力资源  </a:t>
            </a:r>
            <a:endParaRPr lang="zh-CN" altLang="en-US" sz="1400" b="1">
              <a:solidFill>
                <a:schemeClr val="bg1"/>
              </a:solidFill>
              <a:ea typeface="微软雅黑" panose="020B0503020204020204" pitchFamily="34" charset="-122"/>
              <a:sym typeface="Arial Unicode MS" pitchFamily="34" charset="-122"/>
            </a:endParaRPr>
          </a:p>
        </p:txBody>
      </p:sp>
      <p:sp>
        <p:nvSpPr>
          <p:cNvPr id="11269" name="TextBox 2"/>
          <p:cNvSpPr>
            <a:spLocks noChangeArrowheads="1"/>
          </p:cNvSpPr>
          <p:nvPr/>
        </p:nvSpPr>
        <p:spPr bwMode="auto">
          <a:xfrm>
            <a:off x="2281238" y="6308725"/>
            <a:ext cx="35290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人力资源的重要性</a:t>
            </a: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270" name="右箭头 39"/>
          <p:cNvSpPr>
            <a:spLocks noChangeArrowheads="1"/>
          </p:cNvSpPr>
          <p:nvPr/>
        </p:nvSpPr>
        <p:spPr bwMode="auto">
          <a:xfrm rot="5400000">
            <a:off x="2727325" y="2628900"/>
            <a:ext cx="504825" cy="1400175"/>
          </a:xfrm>
          <a:prstGeom prst="rightArrow">
            <a:avLst>
              <a:gd name="adj1" fmla="val 65389"/>
              <a:gd name="adj2" fmla="val 43264"/>
            </a:avLst>
          </a:prstGeom>
          <a:solidFill>
            <a:srgbClr val="3455FA"/>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1271" name="矩形 40"/>
          <p:cNvSpPr>
            <a:spLocks noChangeArrowheads="1"/>
          </p:cNvSpPr>
          <p:nvPr/>
        </p:nvSpPr>
        <p:spPr bwMode="auto">
          <a:xfrm>
            <a:off x="2070100" y="1773238"/>
            <a:ext cx="8320088" cy="1284287"/>
          </a:xfrm>
          <a:prstGeom prst="rect">
            <a:avLst/>
          </a:prstGeom>
          <a:noFill/>
          <a:ln w="60325">
            <a:solidFill>
              <a:srgbClr val="3455FA"/>
            </a:solidFill>
            <a:bevel/>
          </a:ln>
          <a:extLst>
            <a:ext uri="{909E8E84-426E-40DD-AFC4-6F175D3DCCD1}">
              <a14:hiddenFill xmlns:a14="http://schemas.microsoft.com/office/drawing/2010/main">
                <a:solidFill>
                  <a:srgbClr val="FFFFFF"/>
                </a:solidFill>
              </a14:hiddenFill>
            </a:ext>
          </a:extLst>
        </p:spPr>
        <p:txBody>
          <a:bodyPr anchor="ctr"/>
          <a:lstStyle/>
          <a:p>
            <a:pPr algn="ctr">
              <a:buFont typeface="Wingdings" panose="05000000000000000000" pitchFamily="2" charset="2"/>
              <a:buChar char="Ø"/>
            </a:pPr>
            <a:endParaRPr lang="zh-CN" altLang="zh-CN">
              <a:latin typeface="宋体" panose="02010600030101010101" pitchFamily="2" charset="-122"/>
              <a:sym typeface="宋体" panose="02010600030101010101" pitchFamily="2" charset="-122"/>
            </a:endParaRPr>
          </a:p>
        </p:txBody>
      </p:sp>
      <p:sp>
        <p:nvSpPr>
          <p:cNvPr id="11272" name="TextBox 18"/>
          <p:cNvSpPr>
            <a:spLocks noChangeArrowheads="1"/>
          </p:cNvSpPr>
          <p:nvPr/>
        </p:nvSpPr>
        <p:spPr bwMode="auto">
          <a:xfrm>
            <a:off x="2168525" y="1831975"/>
            <a:ext cx="8248650" cy="113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85750" indent="-285750">
              <a:lnSpc>
                <a:spcPts val="2700"/>
              </a:lnSpc>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为了说明人力对企业的巨大作用，宝洁公司前董事长</a:t>
            </a:r>
            <a:r>
              <a:rPr lang="en-US" sz="1600">
                <a:latin typeface="微软雅黑" panose="020B0503020204020204" pitchFamily="34" charset="-122"/>
                <a:ea typeface="微软雅黑" panose="020B0503020204020204" pitchFamily="34" charset="-122"/>
                <a:sym typeface="微软雅黑" panose="020B0503020204020204" pitchFamily="34" charset="-122"/>
              </a:rPr>
              <a:t> </a:t>
            </a:r>
            <a:r>
              <a:rPr lang="en-US" b="1">
                <a:latin typeface="微软雅黑" panose="020B0503020204020204" pitchFamily="34" charset="-122"/>
                <a:ea typeface="微软雅黑" panose="020B0503020204020204" pitchFamily="34" charset="-122"/>
                <a:sym typeface="微软雅黑" panose="020B0503020204020204" pitchFamily="34" charset="-122"/>
              </a:rPr>
              <a:t>Richard Deupree </a:t>
            </a: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说过这样的话：“如果你把我们的资金、厂房及品牌留下，把我们的人带走，我们公司会垮掉；如果你拿走我们的资金、厂房及品牌，</a:t>
            </a:r>
            <a:r>
              <a:rPr lang="zh-CN" altLang="en-US" sz="1600" b="1">
                <a:solidFill>
                  <a:srgbClr val="E36C09"/>
                </a:solidFill>
                <a:latin typeface="微软雅黑" panose="020B0503020204020204" pitchFamily="34" charset="-122"/>
                <a:ea typeface="微软雅黑" panose="020B0503020204020204" pitchFamily="34" charset="-122"/>
                <a:sym typeface="微软雅黑" panose="020B0503020204020204" pitchFamily="34" charset="-122"/>
              </a:rPr>
              <a:t>而把我们的人留下，</a:t>
            </a:r>
            <a:r>
              <a:rPr lang="en-US" sz="1600">
                <a:latin typeface="微软雅黑" panose="020B0503020204020204" pitchFamily="34" charset="-122"/>
                <a:ea typeface="微软雅黑" panose="020B0503020204020204" pitchFamily="34" charset="-122"/>
                <a:sym typeface="微软雅黑" panose="020B0503020204020204" pitchFamily="34" charset="-122"/>
              </a:rPr>
              <a:t>10</a:t>
            </a: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年内我们将重建一切。”</a:t>
            </a:r>
            <a:endParaRPr lang="zh-CN" altLang="en-US" sz="160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1273" name="Picture 2" descr="C:\Users\user\Desktop\保洁董事长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36775" y="3692525"/>
            <a:ext cx="1663700" cy="2051050"/>
          </a:xfrm>
          <a:prstGeom prst="rect">
            <a:avLst/>
          </a:prstGeom>
          <a:noFill/>
          <a:ln w="28575" cap="sq">
            <a:solidFill>
              <a:srgbClr val="FFFFFF"/>
            </a:solidFill>
            <a:miter lim="800000"/>
            <a:headEnd/>
            <a:tailEnd/>
          </a:ln>
          <a:extLst>
            <a:ext uri="{909E8E84-426E-40DD-AFC4-6F175D3DCCD1}">
              <a14:hiddenFill xmlns:a14="http://schemas.microsoft.com/office/drawing/2010/main">
                <a:solidFill>
                  <a:srgbClr val="FFFFFF"/>
                </a:solidFill>
              </a14:hiddenFill>
            </a:ext>
          </a:extLst>
        </p:spPr>
      </p:pic>
      <p:sp>
        <p:nvSpPr>
          <p:cNvPr id="11274" name="右箭头 43"/>
          <p:cNvSpPr>
            <a:spLocks noChangeArrowheads="1"/>
          </p:cNvSpPr>
          <p:nvPr/>
        </p:nvSpPr>
        <p:spPr bwMode="auto">
          <a:xfrm>
            <a:off x="7677150" y="4117975"/>
            <a:ext cx="723900" cy="1398588"/>
          </a:xfrm>
          <a:prstGeom prst="rightArrow">
            <a:avLst>
              <a:gd name="adj1" fmla="val 65389"/>
              <a:gd name="adj2" fmla="val 43264"/>
            </a:avLst>
          </a:prstGeom>
          <a:solidFill>
            <a:srgbClr val="3455FA"/>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1275" name="矩形 44"/>
          <p:cNvSpPr>
            <a:spLocks noChangeArrowheads="1"/>
          </p:cNvSpPr>
          <p:nvPr/>
        </p:nvSpPr>
        <p:spPr bwMode="auto">
          <a:xfrm>
            <a:off x="4470400" y="3781425"/>
            <a:ext cx="3211513" cy="1962150"/>
          </a:xfrm>
          <a:prstGeom prst="rect">
            <a:avLst/>
          </a:prstGeom>
          <a:noFill/>
          <a:ln w="60325">
            <a:solidFill>
              <a:srgbClr val="3455FA"/>
            </a:solidFill>
            <a:bevel/>
          </a:ln>
          <a:extLst>
            <a:ext uri="{909E8E84-426E-40DD-AFC4-6F175D3DCCD1}">
              <a14:hiddenFill xmlns:a14="http://schemas.microsoft.com/office/drawing/2010/main">
                <a:solidFill>
                  <a:srgbClr val="FFFFFF"/>
                </a:solidFill>
              </a14:hiddenFill>
            </a:ext>
          </a:extLst>
        </p:spPr>
        <p:txBody>
          <a:bodyPr anchor="ctr"/>
          <a:lstStyle/>
          <a:p>
            <a:pPr algn="ctr">
              <a:buFont typeface="Wingdings" panose="05000000000000000000" pitchFamily="2" charset="2"/>
              <a:buChar char="Ø"/>
            </a:pPr>
            <a:endParaRPr lang="zh-CN" altLang="zh-CN">
              <a:latin typeface="宋体" panose="02010600030101010101" pitchFamily="2" charset="-122"/>
              <a:sym typeface="宋体" panose="02010600030101010101" pitchFamily="2" charset="-122"/>
            </a:endParaRPr>
          </a:p>
        </p:txBody>
      </p:sp>
      <p:sp>
        <p:nvSpPr>
          <p:cNvPr id="11276" name="TextBox 18"/>
          <p:cNvSpPr>
            <a:spLocks noChangeArrowheads="1"/>
          </p:cNvSpPr>
          <p:nvPr/>
        </p:nvSpPr>
        <p:spPr bwMode="auto">
          <a:xfrm>
            <a:off x="4510088" y="3854450"/>
            <a:ext cx="3168650" cy="182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85750" indent="-285750">
              <a:lnSpc>
                <a:spcPts val="2700"/>
              </a:lnSpc>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美国钢铁大王</a:t>
            </a:r>
            <a:r>
              <a:rPr lang="en-US" sz="1600">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卡内基</a:t>
            </a:r>
            <a:r>
              <a:rPr lang="en-US" sz="1600">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曾说过：将我所有的工厂、设备、市场、资金全部夺去，但是</a:t>
            </a:r>
            <a:r>
              <a:rPr lang="zh-CN" altLang="en-US" sz="1600" b="1">
                <a:solidFill>
                  <a:srgbClr val="E36C09"/>
                </a:solidFill>
                <a:latin typeface="微软雅黑" panose="020B0503020204020204" pitchFamily="34" charset="-122"/>
                <a:ea typeface="微软雅黑" panose="020B0503020204020204" pitchFamily="34" charset="-122"/>
                <a:sym typeface="微软雅黑" panose="020B0503020204020204" pitchFamily="34" charset="-122"/>
              </a:rPr>
              <a:t>只要保留我的组织人员</a:t>
            </a: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，四年以后，我将仍是一个钢铁大王。</a:t>
            </a:r>
            <a:endParaRPr lang="zh-CN" altLang="en-US" sz="160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1277" name="Picture 2" descr="C:\Users\user\Desktop\卡内基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629650" y="3736975"/>
            <a:ext cx="1758950" cy="2051050"/>
          </a:xfrm>
          <a:prstGeom prst="rect">
            <a:avLst/>
          </a:prstGeom>
          <a:noFill/>
          <a:ln w="28575" cap="sq">
            <a:solidFill>
              <a:srgbClr val="FFFFFF"/>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11272"/>
                                        </p:tgtEl>
                                        <p:attrNameLst>
                                          <p:attrName>style.visibility</p:attrName>
                                        </p:attrNameLst>
                                      </p:cBhvr>
                                      <p:to>
                                        <p:strVal val="visible"/>
                                      </p:to>
                                    </p:set>
                                    <p:animScale>
                                      <p:cBhvr>
                                        <p:cTn id="7" dur="1000" decel="50000" fill="hold">
                                          <p:stCondLst>
                                            <p:cond delay="0"/>
                                          </p:stCondLst>
                                        </p:cTn>
                                        <p:tgtEl>
                                          <p:spTgt spid="1127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11272"/>
                                        </p:tgtEl>
                                        <p:attrNameLst>
                                          <p:attrName>ppt_x</p:attrName>
                                          <p:attrName>ppt_y</p:attrName>
                                        </p:attrNameLst>
                                      </p:cBhvr>
                                      <p:rCtr x="0" y="0"/>
                                    </p:animMotion>
                                    <p:animEffect filter="fade">
                                      <p:cBhvr>
                                        <p:cTn id="9" dur="1000"/>
                                        <p:tgtEl>
                                          <p:spTgt spid="11272"/>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11276"/>
                                        </p:tgtEl>
                                        <p:attrNameLst>
                                          <p:attrName>style.visibility</p:attrName>
                                        </p:attrNameLst>
                                      </p:cBhvr>
                                      <p:to>
                                        <p:strVal val="visible"/>
                                      </p:to>
                                    </p:set>
                                    <p:animScale>
                                      <p:cBhvr>
                                        <p:cTn id="12" dur="1000" decel="50000" fill="hold">
                                          <p:stCondLst>
                                            <p:cond delay="0"/>
                                          </p:stCondLst>
                                        </p:cTn>
                                        <p:tgtEl>
                                          <p:spTgt spid="1127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3" dur="1000" decel="50000" fill="hold">
                                          <p:stCondLst>
                                            <p:cond delay="0"/>
                                          </p:stCondLst>
                                        </p:cTn>
                                        <p:tgtEl>
                                          <p:spTgt spid="11276"/>
                                        </p:tgtEl>
                                        <p:attrNameLst>
                                          <p:attrName>ppt_x</p:attrName>
                                          <p:attrName>ppt_y</p:attrName>
                                        </p:attrNameLst>
                                      </p:cBhvr>
                                      <p:rCtr x="0" y="0"/>
                                    </p:animMotion>
                                    <p:animEffect filter="fade">
                                      <p:cBhvr>
                                        <p:cTn id="14" dur="1000"/>
                                        <p:tgtEl>
                                          <p:spTgt spid="112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2" grpId="0" bldLvl="0"/>
      <p:bldP spid="11276" grpId="0" bldLvl="0"/>
    </p:bldLst>
  </p:timing>
</p:sld>
</file>

<file path=ppt/theme/theme1.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12383</Words>
  <Application>WPS 演示</Application>
  <PresentationFormat>自定义</PresentationFormat>
  <Paragraphs>1102</Paragraphs>
  <Slides>67</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67</vt:i4>
      </vt:variant>
    </vt:vector>
  </HeadingPairs>
  <TitlesOfParts>
    <vt:vector size="81" baseType="lpstr">
      <vt:lpstr>Arial</vt:lpstr>
      <vt:lpstr>宋体</vt:lpstr>
      <vt:lpstr>Wingdings</vt:lpstr>
      <vt:lpstr>微软雅黑</vt:lpstr>
      <vt:lpstr>Impact</vt:lpstr>
      <vt:lpstr>Calibri</vt:lpstr>
      <vt:lpstr>Arial Unicode MS</vt:lpstr>
      <vt:lpstr>华文细黑</vt:lpstr>
      <vt:lpstr>Times New Roman</vt:lpstr>
      <vt:lpstr>黑体</vt:lpstr>
      <vt:lpstr>退邐邐邐㣨㣨㣨㣨㣨ﭐ㣨﷨㣨Ƙ㣩Ԡ㣩ސ㣩࢘㣩਀㣩ಀ㣩๸</vt:lpstr>
      <vt:lpstr>Dotum</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creator>哎呀小小草</dc:creator>
  <cp:keywords>https://800sucai.taobao.com</cp:keywords>
  <dc:description>https://800sucai.taobao.com</dc:description>
  <dc:subject>哎呀小小草</dc:subject>
  <cp:category>https://800sucai.taobao.com</cp:category>
  <cp:lastModifiedBy>Administrator</cp:lastModifiedBy>
  <cp:revision>3006</cp:revision>
  <dcterms:created xsi:type="dcterms:W3CDTF">2012-10-07T00:28:00Z</dcterms:created>
  <dcterms:modified xsi:type="dcterms:W3CDTF">2017-07-07T07:20:51Z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2052-10.1.0.6235</vt:lpwstr>
  </property>
</Properties>
</file>