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256" r:id="rId3"/>
    <p:sldId id="311" r:id="rId4"/>
    <p:sldId id="437" r:id="rId5"/>
    <p:sldId id="438" r:id="rId6"/>
    <p:sldId id="448" r:id="rId7"/>
    <p:sldId id="439" r:id="rId8"/>
    <p:sldId id="442" r:id="rId9"/>
    <p:sldId id="443" r:id="rId10"/>
    <p:sldId id="444" r:id="rId11"/>
    <p:sldId id="445" r:id="rId12"/>
    <p:sldId id="446" r:id="rId13"/>
    <p:sldId id="455" r:id="rId14"/>
    <p:sldId id="399" r:id="rId15"/>
    <p:sldId id="400" r:id="rId16"/>
    <p:sldId id="461" r:id="rId17"/>
    <p:sldId id="462" r:id="rId18"/>
    <p:sldId id="463" r:id="rId19"/>
    <p:sldId id="464" r:id="rId20"/>
    <p:sldId id="465" r:id="rId21"/>
    <p:sldId id="466" r:id="rId22"/>
    <p:sldId id="467" r:id="rId23"/>
    <p:sldId id="468" r:id="rId24"/>
    <p:sldId id="469" r:id="rId25"/>
    <p:sldId id="470" r:id="rId26"/>
    <p:sldId id="471" r:id="rId27"/>
    <p:sldId id="472" r:id="rId28"/>
    <p:sldId id="473" r:id="rId29"/>
    <p:sldId id="474" r:id="rId30"/>
    <p:sldId id="475" r:id="rId31"/>
    <p:sldId id="476" r:id="rId32"/>
    <p:sldId id="478" r:id="rId33"/>
    <p:sldId id="479" r:id="rId34"/>
    <p:sldId id="477" r:id="rId35"/>
    <p:sldId id="480" r:id="rId36"/>
    <p:sldId id="481" r:id="rId37"/>
    <p:sldId id="482" r:id="rId38"/>
    <p:sldId id="483" r:id="rId39"/>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FBA00"/>
    <a:srgbClr val="ED5326"/>
    <a:srgbClr val="FF8C00"/>
    <a:srgbClr val="FFC000"/>
    <a:srgbClr val="7F7F7F"/>
    <a:srgbClr val="88E70F"/>
    <a:srgbClr val="EB7227"/>
    <a:srgbClr val="0072C6"/>
    <a:srgbClr val="7C7C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76" autoAdjust="0"/>
    <p:restoredTop sz="94660"/>
  </p:normalViewPr>
  <p:slideViewPr>
    <p:cSldViewPr>
      <p:cViewPr varScale="1">
        <p:scale>
          <a:sx n="67" d="100"/>
          <a:sy n="67" d="100"/>
        </p:scale>
        <p:origin x="-714" y="-9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7" d="100"/>
          <a:sy n="57" d="100"/>
        </p:scale>
        <p:origin x="2022"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solidFill>
          <a:srgbClr val="EB7227"/>
        </a:solidFill>
        <a:effectLst/>
      </p:bgPr>
    </p:bg>
    <p:spTree>
      <p:nvGrpSpPr>
        <p:cNvPr id="1" name=""/>
        <p:cNvGrpSpPr/>
        <p:nvPr/>
      </p:nvGrpSpPr>
      <p:grpSpPr>
        <a:xfrm>
          <a:off x="0" y="0"/>
          <a:ext cx="0" cy="0"/>
          <a:chOff x="0" y="0"/>
          <a:chExt cx="0" cy="0"/>
        </a:xfrm>
      </p:grpSpPr>
      <p:sp>
        <p:nvSpPr>
          <p:cNvPr id="97" name="Teardrop 15"/>
          <p:cNvSpPr/>
          <p:nvPr userDrawn="1"/>
        </p:nvSpPr>
        <p:spPr bwMode="auto">
          <a:xfrm>
            <a:off x="480963" y="334861"/>
            <a:ext cx="1294276" cy="1293939"/>
          </a:xfrm>
          <a:prstGeom prst="teardrop">
            <a:avLst/>
          </a:prstGeom>
          <a:noFill/>
          <a:ln w="57150"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98" name="Teardrop 16"/>
          <p:cNvSpPr/>
          <p:nvPr userDrawn="1"/>
        </p:nvSpPr>
        <p:spPr bwMode="auto">
          <a:xfrm>
            <a:off x="1824162" y="-120367"/>
            <a:ext cx="529009" cy="528872"/>
          </a:xfrm>
          <a:prstGeom prst="teardrop">
            <a:avLst/>
          </a:prstGeom>
          <a:noFill/>
          <a:ln w="19050" cap="flat" cmpd="sng" algn="ctr">
            <a:solidFill>
              <a:srgbClr val="FFFFFF">
                <a:alpha val="2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99" name="Teardrop 7"/>
          <p:cNvSpPr/>
          <p:nvPr userDrawn="1"/>
        </p:nvSpPr>
        <p:spPr bwMode="auto">
          <a:xfrm>
            <a:off x="10340077" y="-153674"/>
            <a:ext cx="1659107" cy="1658675"/>
          </a:xfrm>
          <a:prstGeom prst="teardrop">
            <a:avLst/>
          </a:prstGeom>
          <a:noFill/>
          <a:ln w="28575" cap="flat" cmpd="sng" algn="ctr">
            <a:solidFill>
              <a:srgbClr val="FFFFFF">
                <a:alpha val="1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100" name="Teardrop 8"/>
          <p:cNvSpPr/>
          <p:nvPr userDrawn="1"/>
        </p:nvSpPr>
        <p:spPr bwMode="auto">
          <a:xfrm>
            <a:off x="9900868" y="1043935"/>
            <a:ext cx="1062268" cy="1061991"/>
          </a:xfrm>
          <a:prstGeom prst="teardrop">
            <a:avLst/>
          </a:prstGeom>
          <a:noFill/>
          <a:ln w="57150" cap="flat" cmpd="sng" algn="ctr">
            <a:solidFill>
              <a:srgbClr val="FFFFFF">
                <a:alpha val="2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101" name="Teardrop 9"/>
          <p:cNvSpPr/>
          <p:nvPr userDrawn="1"/>
        </p:nvSpPr>
        <p:spPr bwMode="auto">
          <a:xfrm>
            <a:off x="9326655" y="48325"/>
            <a:ext cx="793818" cy="793612"/>
          </a:xfrm>
          <a:prstGeom prst="teardrop">
            <a:avLst/>
          </a:prstGeom>
          <a:noFill/>
          <a:ln w="57150"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102" name="Teardrop 10"/>
          <p:cNvSpPr/>
          <p:nvPr userDrawn="1"/>
        </p:nvSpPr>
        <p:spPr bwMode="auto">
          <a:xfrm>
            <a:off x="8925931" y="1351084"/>
            <a:ext cx="603687" cy="603530"/>
          </a:xfrm>
          <a:prstGeom prst="teardrop">
            <a:avLst/>
          </a:prstGeom>
          <a:noFill/>
          <a:ln w="28575"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103" name="Teardrop 17"/>
          <p:cNvSpPr/>
          <p:nvPr userDrawn="1"/>
        </p:nvSpPr>
        <p:spPr bwMode="auto">
          <a:xfrm>
            <a:off x="11888289" y="1283269"/>
            <a:ext cx="221789" cy="221732"/>
          </a:xfrm>
          <a:prstGeom prst="teardrop">
            <a:avLst/>
          </a:prstGeom>
          <a:noFill/>
          <a:ln w="19050" cap="flat" cmpd="sng" algn="ctr">
            <a:solidFill>
              <a:srgbClr val="FFFFFF">
                <a:alpha val="1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104" name="Teardrop 18"/>
          <p:cNvSpPr/>
          <p:nvPr userDrawn="1"/>
        </p:nvSpPr>
        <p:spPr bwMode="auto">
          <a:xfrm>
            <a:off x="7321723" y="1555268"/>
            <a:ext cx="793818" cy="793612"/>
          </a:xfrm>
          <a:prstGeom prst="teardrop">
            <a:avLst/>
          </a:prstGeom>
          <a:noFill/>
          <a:ln w="9525"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t="6387" b="-1"/>
          <a:stretch>
            <a:fillRect/>
          </a:stretch>
        </p:blipFill>
        <p:spPr>
          <a:xfrm>
            <a:off x="0" y="0"/>
            <a:ext cx="12195175" cy="447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尾页">
    <p:bg>
      <p:bgPr>
        <a:gradFill>
          <a:gsLst>
            <a:gs pos="0">
              <a:srgbClr val="7C7C7C"/>
            </a:gs>
            <a:gs pos="100000">
              <a:schemeClr val="tx1">
                <a:lumMod val="95000"/>
                <a:lumOff val="5000"/>
              </a:schemeClr>
            </a:gs>
          </a:gsLst>
          <a:path path="circle">
            <a:fillToRect l="50000" t="50000" r="50000" b="50000"/>
          </a:path>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备份">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垂直排列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1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dirty="0" smtClean="0">
                <a:solidFill>
                  <a:schemeClr val="bg1"/>
                </a:solidFill>
              </a:rPr>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sp>
        <p:nvSpPr>
          <p:cNvPr id="15" name="TextBox 1"/>
          <p:cNvSpPr txBox="1"/>
          <p:nvPr userDrawn="1"/>
        </p:nvSpPr>
        <p:spPr>
          <a:xfrm>
            <a:off x="1057027" y="511950"/>
            <a:ext cx="1728192" cy="769441"/>
          </a:xfrm>
          <a:prstGeom prst="rect">
            <a:avLst/>
          </a:prstGeom>
          <a:noFill/>
        </p:spPr>
        <p:txBody>
          <a:bodyPr wrap="square" rtlCol="0">
            <a:spAutoFit/>
          </a:bodyPr>
          <a:lstStyle/>
          <a:p>
            <a:r>
              <a:rPr lang="en-US" altLang="zh-CN" sz="4400" dirty="0" smtClean="0">
                <a:solidFill>
                  <a:schemeClr val="bg1"/>
                </a:solidFill>
                <a:latin typeface="Microsoft New Tai Lue" panose="020B0502040204020203" pitchFamily="34" charset="0"/>
                <a:ea typeface="微软雅黑" panose="020B0503020204020204" pitchFamily="34" charset="-122"/>
                <a:cs typeface="Microsoft New Tai Lue" panose="020B0502040204020203" pitchFamily="34" charset="0"/>
              </a:rPr>
              <a:t>Start</a:t>
            </a:r>
            <a:endParaRPr lang="zh-CN" altLang="en-US" sz="4400" dirty="0">
              <a:solidFill>
                <a:schemeClr val="bg1"/>
              </a:solidFill>
              <a:latin typeface="Microsoft New Tai Lue" panose="020B0502040204020203" pitchFamily="34" charset="0"/>
              <a:ea typeface="微软雅黑" panose="020B0503020204020204" pitchFamily="34" charset="-122"/>
              <a:cs typeface="Microsoft New Tai Lue" panose="020B0502040204020203" pitchFamily="34" charset="0"/>
            </a:endParaRPr>
          </a:p>
        </p:txBody>
      </p:sp>
      <p:pic>
        <p:nvPicPr>
          <p:cNvPr id="16" name="图片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7495"/>
          <a:stretch>
            <a:fillRect/>
          </a:stretch>
        </p:blipFill>
        <p:spPr>
          <a:xfrm>
            <a:off x="11005581" y="523999"/>
            <a:ext cx="780638" cy="888777"/>
          </a:xfrm>
          <a:prstGeom prst="rect">
            <a:avLst/>
          </a:prstGeom>
          <a:noFill/>
          <a:ln w="19050">
            <a:solidFill>
              <a:schemeClr val="bg1"/>
            </a:solidFill>
          </a:ln>
          <a:effectLst>
            <a:outerShdw blurRad="63500" sx="102000" sy="102000" algn="ctr" rotWithShape="0">
              <a:prstClr val="black">
                <a:alpha val="40000"/>
              </a:prstClr>
            </a:outerShdw>
          </a:effectLst>
        </p:spPr>
      </p:pic>
      <p:sp>
        <p:nvSpPr>
          <p:cNvPr id="3" name="矩形 2"/>
          <p:cNvSpPr/>
          <p:nvPr userDrawn="1"/>
        </p:nvSpPr>
        <p:spPr>
          <a:xfrm>
            <a:off x="9711535" y="537010"/>
            <a:ext cx="1210588" cy="400110"/>
          </a:xfrm>
          <a:prstGeom prst="rect">
            <a:avLst/>
          </a:prstGeom>
        </p:spPr>
        <p:txBody>
          <a:bodyPr wrap="none">
            <a:spAutoFit/>
          </a:bodyPr>
          <a:lstStyle/>
          <a:p>
            <a:pPr algn="r"/>
            <a:r>
              <a:rPr lang="zh-CN" altLang="en-US" sz="2000" b="0" dirty="0" smtClean="0">
                <a:solidFill>
                  <a:schemeClr val="bg1"/>
                </a:solidFill>
                <a:latin typeface="微软雅黑" panose="020B0503020204020204" pitchFamily="34" charset="-122"/>
                <a:ea typeface="微软雅黑" panose="020B0503020204020204" pitchFamily="34" charset="-122"/>
              </a:rPr>
              <a:t>布衣公子</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20" name="Title 1"/>
          <p:cNvSpPr txBox="1"/>
          <p:nvPr userDrawn="1"/>
        </p:nvSpPr>
        <p:spPr>
          <a:xfrm>
            <a:off x="9635281" y="1004392"/>
            <a:ext cx="1119329" cy="276999"/>
          </a:xfrm>
          <a:prstGeom prst="rect">
            <a:avLst/>
          </a:prstGeom>
        </p:spPr>
        <p:txBody>
          <a:bodyPr vert="horz" wrap="square" lIns="0" tIns="0" rIns="0" bIns="0" rtlCol="0" anchor="b" anchorCtr="0">
            <a:spAutoFit/>
          </a:bodyPr>
          <a:lstStyle>
            <a:lvl1pPr algn="l" defTabSz="685800" rtl="0" eaLnBrk="1" latinLnBrk="0" hangingPunct="1">
              <a:lnSpc>
                <a:spcPct val="90000"/>
              </a:lnSpc>
              <a:spcBef>
                <a:spcPct val="0"/>
              </a:spcBef>
              <a:buNone/>
              <a:defRPr lang="en-US" sz="5000" b="0" kern="1200" cap="none" spc="-113" baseline="0">
                <a:ln w="3175">
                  <a:noFill/>
                </a:ln>
                <a:solidFill>
                  <a:schemeClr val="tx1">
                    <a:alpha val="99000"/>
                  </a:schemeClr>
                </a:solidFill>
                <a:effectLst/>
                <a:latin typeface="+mj-lt"/>
                <a:ea typeface="+mn-ea"/>
                <a:cs typeface="Arial" panose="020B0604020202020204" pitchFamily="34" charset="0"/>
              </a:defRPr>
            </a:lvl1pPr>
          </a:lstStyle>
          <a:p>
            <a:pPr marL="0" marR="0" lvl="0" indent="0" algn="r" defTabSz="685800" rtl="0" eaLnBrk="1" latinLnBrk="0" hangingPunct="1">
              <a:lnSpc>
                <a:spcPct val="90000"/>
              </a:lnSpc>
              <a:spcBef>
                <a:spcPct val="0"/>
              </a:spcBef>
              <a:spcAft>
                <a:spcPts val="0"/>
              </a:spcAft>
              <a:buClrTx/>
              <a:buSzTx/>
              <a:buFontTx/>
              <a:buNone/>
              <a:defRPr/>
            </a:pPr>
            <a:r>
              <a:rPr kumimoji="0" lang="en-US" altLang="zh-CN" sz="2000" b="0" i="0" u="none" strike="noStrike" kern="1200" cap="none" spc="-113" normalizeH="0" baseline="0" noProof="0" dirty="0" smtClean="0">
                <a:ln w="3175">
                  <a:noFill/>
                </a:ln>
                <a:solidFill>
                  <a:srgbClr val="FFFFFF">
                    <a:alpha val="99000"/>
                  </a:srgbClr>
                </a:solidFill>
                <a:effectLst/>
                <a:uLnTx/>
                <a:uFillTx/>
                <a:latin typeface="Segoe UI Light" panose="020B0502040204020203"/>
                <a:cs typeface="Arial" panose="020B0604020202020204" pitchFamily="34" charset="0"/>
              </a:rPr>
              <a:t>@</a:t>
            </a:r>
            <a:r>
              <a:rPr kumimoji="0" lang="en-US" altLang="zh-CN" sz="2000" b="0" i="0" u="none" strike="noStrike" kern="1200" cap="none" spc="-113" normalizeH="0" baseline="0" noProof="0" dirty="0" err="1" smtClean="0">
                <a:ln w="3175">
                  <a:noFill/>
                </a:ln>
                <a:solidFill>
                  <a:srgbClr val="FFFFFF">
                    <a:alpha val="99000"/>
                  </a:srgbClr>
                </a:solidFill>
                <a:effectLst/>
                <a:uLnTx/>
                <a:uFillTx/>
                <a:latin typeface="Segoe UI Light" panose="020B0502040204020203"/>
                <a:cs typeface="Arial" panose="020B0604020202020204" pitchFamily="34" charset="0"/>
              </a:rPr>
              <a:t>Teliss</a:t>
            </a:r>
            <a:r>
              <a:rPr kumimoji="0" lang="en-US" altLang="zh-CN" sz="2000" b="0" i="0" u="none" strike="noStrike" kern="1200" cap="none" spc="-113" normalizeH="0" baseline="0" noProof="0" dirty="0" smtClean="0">
                <a:ln w="3175">
                  <a:noFill/>
                </a:ln>
                <a:solidFill>
                  <a:srgbClr val="FFFFFF">
                    <a:alpha val="99000"/>
                  </a:srgbClr>
                </a:solidFill>
                <a:effectLst/>
                <a:uLnTx/>
                <a:uFillTx/>
                <a:latin typeface="Segoe UI Light" panose="020B0502040204020203"/>
                <a:cs typeface="Arial" panose="020B0604020202020204" pitchFamily="34" charset="0"/>
              </a:rPr>
              <a:t> </a:t>
            </a:r>
            <a:endParaRPr kumimoji="0" lang="en-US" sz="2000" b="0" i="0" u="none" strike="noStrike" kern="1200" cap="none" spc="-113" normalizeH="0" baseline="0" noProof="0" dirty="0">
              <a:ln w="3175">
                <a:noFill/>
              </a:ln>
              <a:solidFill>
                <a:srgbClr val="FFFFFF">
                  <a:alpha val="99000"/>
                </a:srgbClr>
              </a:solidFill>
              <a:effectLst/>
              <a:uLnTx/>
              <a:uFillTx/>
              <a:latin typeface="Segoe UI Light" panose="020B0502040204020203"/>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10"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dirty="0" smtClean="0">
                <a:solidFill>
                  <a:schemeClr val="bg1"/>
                </a:solidFill>
              </a:rPr>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sp>
        <p:nvSpPr>
          <p:cNvPr id="5" name="TextBox 3"/>
          <p:cNvSpPr txBox="1"/>
          <p:nvPr userDrawn="1"/>
        </p:nvSpPr>
        <p:spPr>
          <a:xfrm>
            <a:off x="362347" y="745540"/>
            <a:ext cx="1451852" cy="523220"/>
          </a:xfrm>
          <a:prstGeom prst="rect">
            <a:avLst/>
          </a:prstGeom>
          <a:noFill/>
        </p:spPr>
        <p:txBody>
          <a:bodyPr wrap="square">
            <a:spAutoFit/>
          </a:bodyPr>
          <a:lstStyle/>
          <a:p>
            <a:pPr algn="r">
              <a:defRPr/>
            </a:pPr>
            <a:r>
              <a:rPr lang="zh-CN" altLang="en-US" sz="2800" b="1" dirty="0" smtClean="0">
                <a:solidFill>
                  <a:schemeClr val="bg1"/>
                </a:solidFill>
                <a:latin typeface="微软雅黑" panose="020B0503020204020204" pitchFamily="34" charset="-122"/>
                <a:ea typeface="微软雅黑" panose="020B0503020204020204" pitchFamily="34" charset="-122"/>
              </a:rPr>
              <a:t>过渡页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矩形 24"/>
          <p:cNvSpPr>
            <a:spLocks noChangeArrowheads="1"/>
          </p:cNvSpPr>
          <p:nvPr userDrawn="1"/>
        </p:nvSpPr>
        <p:spPr bwMode="auto">
          <a:xfrm>
            <a:off x="2065139" y="868650"/>
            <a:ext cx="2448272" cy="400110"/>
          </a:xfrm>
          <a:prstGeom prst="rect">
            <a:avLst/>
          </a:prstGeom>
          <a:noFill/>
          <a:ln w="9525">
            <a:noFill/>
            <a:miter lim="800000"/>
          </a:ln>
        </p:spPr>
        <p:txBody>
          <a:bodyPr wrap="square">
            <a:spAutoFit/>
          </a:bodyPr>
          <a:lstStyle/>
          <a:p>
            <a:pPr marL="0" defTabSz="914400" rtl="0" eaLnBrk="1" latinLnBrk="0" hangingPunct="1"/>
            <a:r>
              <a:rPr kumimoji="0" lang="en-US" altLang="zh-CN" sz="2000" b="0" i="0" u="none" strike="noStrike" kern="1200" cap="none" spc="-113" normalizeH="0" baseline="0" dirty="0">
                <a:ln w="3175">
                  <a:noFill/>
                </a:ln>
                <a:solidFill>
                  <a:srgbClr val="FFFFFF">
                    <a:alpha val="99000"/>
                  </a:srgbClr>
                </a:solidFill>
                <a:effectLst/>
                <a:uLnTx/>
                <a:uFillTx/>
                <a:latin typeface="Segoe UI Light" panose="020B0502040204020203"/>
                <a:ea typeface="+mn-ea"/>
                <a:cs typeface="Arial" panose="020B0604020202020204" pitchFamily="34" charset="0"/>
              </a:rPr>
              <a:t>TRANSITION PAGE</a:t>
            </a:r>
            <a:endParaRPr kumimoji="0" lang="zh-CN" altLang="en-US" sz="2000" b="0" i="0" u="none" strike="noStrike" kern="1200" cap="none" spc="-113" normalizeH="0" baseline="0" dirty="0">
              <a:ln w="3175">
                <a:noFill/>
              </a:ln>
              <a:solidFill>
                <a:srgbClr val="FFFFFF">
                  <a:alpha val="99000"/>
                </a:srgbClr>
              </a:solidFill>
              <a:effectLst/>
              <a:uLnTx/>
              <a:uFillTx/>
              <a:latin typeface="Segoe UI Light" panose="020B0502040204020203"/>
              <a:ea typeface="+mn-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14" name="Rectangle 8"/>
          <p:cNvSpPr/>
          <p:nvPr userDrawn="1"/>
        </p:nvSpPr>
        <p:spPr bwMode="auto">
          <a:xfrm>
            <a:off x="1129035" y="-12344"/>
            <a:ext cx="1872208" cy="976276"/>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anose="020B0503020204020204" pitchFamily="34" charset="-122"/>
                <a:ea typeface="微软雅黑" panose="020B0503020204020204" pitchFamily="34" charset="-122"/>
              </a:rPr>
              <a:t>标准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20"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第一章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userDrawn="1"/>
        </p:nvSpPr>
        <p:spPr>
          <a:xfrm>
            <a:off x="1128590" y="1052736"/>
            <a:ext cx="11066140" cy="98618"/>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两栏内容">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anose="020B0503020204020204" pitchFamily="34" charset="-122"/>
                <a:ea typeface="微软雅黑" panose="020B0503020204020204" pitchFamily="34" charset="-122"/>
              </a:rPr>
              <a:t>标准化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第二章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两栏内容">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anose="020B0503020204020204" pitchFamily="34" charset="-122"/>
                <a:ea typeface="微软雅黑" panose="020B0503020204020204" pitchFamily="34" charset="-122"/>
              </a:rPr>
              <a:t>标准化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第二章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0" name="矩形 9"/>
          <p:cNvSpPr/>
          <p:nvPr userDrawn="1"/>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标准化的作用</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anose="020B0503020204020204" pitchFamily="34" charset="-122"/>
                <a:ea typeface="微软雅黑" panose="020B0503020204020204" pitchFamily="34" charset="-122"/>
              </a:rPr>
              <a:t>标准化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第二章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1" name="矩形 10"/>
          <p:cNvSpPr/>
          <p:nvPr userDrawn="1"/>
        </p:nvSpPr>
        <p:spPr>
          <a:xfrm>
            <a:off x="3505299" y="620688"/>
            <a:ext cx="3478972" cy="349702"/>
          </a:xfrm>
          <a:prstGeom prst="rect">
            <a:avLst/>
          </a:prstGeom>
        </p:spPr>
        <p:txBody>
          <a:bodyPr wrap="square" tIns="36000" bIns="36000">
            <a:spAutoFit/>
          </a:bodyPr>
          <a:lstStyle/>
          <a:p>
            <a:r>
              <a:rPr lang="zh-CN" altLang="en-US"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第三节   标准化的实施</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bg>
      <p:bgPr>
        <a:blipFill dpi="0" rotWithShape="1">
          <a:blip r:embed="rId2" cstate="print">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anose="020B0503020204020204" pitchFamily="34" charset="-122"/>
                <a:ea typeface="微软雅黑" panose="020B0503020204020204" pitchFamily="34" charset="-122"/>
              </a:rPr>
              <a:t>标准化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第二章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1" name="矩形 10"/>
          <p:cNvSpPr/>
          <p:nvPr userDrawn="1"/>
        </p:nvSpPr>
        <p:spPr>
          <a:xfrm>
            <a:off x="3505299" y="620688"/>
            <a:ext cx="3478972" cy="349702"/>
          </a:xfrm>
          <a:prstGeom prst="rect">
            <a:avLst/>
          </a:prstGeom>
        </p:spPr>
        <p:txBody>
          <a:bodyPr wrap="square" tIns="36000" bIns="36000">
            <a:spAutoFit/>
          </a:bodyPr>
          <a:lstStyle/>
          <a:p>
            <a:r>
              <a:rPr lang="zh-CN" altLang="en-US"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第四节   岗位工作手册</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jpeg"/><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image" Target="../media/image3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0.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jpe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7.jpeg"/><Relationship Id="rId2" Type="http://schemas.openxmlformats.org/officeDocument/2006/relationships/image" Target="../media/image41.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jpeg"/><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emf"/><Relationship Id="rId2" Type="http://schemas.openxmlformats.org/officeDocument/2006/relationships/image" Target="../media/image50.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54.jpeg"/><Relationship Id="rId2" Type="http://schemas.openxmlformats.org/officeDocument/2006/relationships/image" Target="../media/image50.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55.jpeg"/><Relationship Id="rId2" Type="http://schemas.openxmlformats.org/officeDocument/2006/relationships/image" Target="../media/image52.png"/><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3.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51.emf"/><Relationship Id="rId2" Type="http://schemas.openxmlformats.org/officeDocument/2006/relationships/image" Target="../media/image56.jpeg"/><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64.jpeg"/><Relationship Id="rId2" Type="http://schemas.openxmlformats.org/officeDocument/2006/relationships/image" Target="../media/image59.png"/><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65.jpeg"/><Relationship Id="rId2" Type="http://schemas.openxmlformats.org/officeDocument/2006/relationships/image" Target="../media/image58.png"/><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5.png"/><Relationship Id="rId1" Type="http://schemas.openxmlformats.org/officeDocument/2006/relationships/image" Target="../media/image58.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68.jpe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63.png"/><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61.png"/><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69.jpeg"/><Relationship Id="rId2" Type="http://schemas.openxmlformats.org/officeDocument/2006/relationships/image" Target="../media/image62.png"/><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1283" y="5180999"/>
            <a:ext cx="5724644" cy="1200329"/>
          </a:xfrm>
          <a:prstGeom prst="rect">
            <a:avLst/>
          </a:prstGeom>
          <a:noFill/>
        </p:spPr>
        <p:txBody>
          <a:bodyPr wrap="none" rtlCol="0">
            <a:spAutoFit/>
          </a:bodyPr>
          <a:lstStyle/>
          <a:p>
            <a:pPr algn="r"/>
            <a:r>
              <a:rPr lang="zh-CN" altLang="en-US" sz="7200" b="1" dirty="0" smtClean="0">
                <a:solidFill>
                  <a:schemeClr val="bg1"/>
                </a:solidFill>
                <a:effectLst>
                  <a:reflection blurRad="6350" stA="28000" endPos="25000" dist="60007" dir="5400000" sy="-100000" algn="bl" rotWithShape="0"/>
                </a:effectLst>
                <a:latin typeface="微软雅黑" panose="020B0503020204020204" pitchFamily="34" charset="-122"/>
                <a:ea typeface="微软雅黑" panose="020B0503020204020204" pitchFamily="34" charset="-122"/>
              </a:rPr>
              <a:t>标准管理实务</a:t>
            </a:r>
            <a:endParaRPr lang="zh-CN" altLang="en-US" sz="7200" b="1" dirty="0">
              <a:solidFill>
                <a:schemeClr val="bg1"/>
              </a:solidFill>
              <a:effectLst>
                <a:reflection blurRad="6350" stA="28000" endPos="25000" dist="60007" dir="5400000" sy="-100000" algn="bl" rotWithShape="0"/>
              </a:effectLst>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biLevel thresh="50000"/>
            <a:extLst>
              <a:ext uri="{28A0092B-C50C-407E-A947-70E740481C1C}">
                <a14:useLocalDpi xmlns:a14="http://schemas.microsoft.com/office/drawing/2010/main" val="0"/>
              </a:ext>
            </a:extLst>
          </a:blip>
          <a:stretch>
            <a:fillRect/>
          </a:stretch>
        </p:blipFill>
        <p:spPr>
          <a:xfrm>
            <a:off x="1633091" y="4807172"/>
            <a:ext cx="1574156" cy="1574156"/>
          </a:xfrm>
          <a:prstGeom prst="rect">
            <a:avLst/>
          </a:prstGeom>
        </p:spPr>
      </p:pic>
      <p:sp>
        <p:nvSpPr>
          <p:cNvPr id="9" name="矩形 8"/>
          <p:cNvSpPr/>
          <p:nvPr/>
        </p:nvSpPr>
        <p:spPr>
          <a:xfrm>
            <a:off x="3433291" y="4778240"/>
            <a:ext cx="5652636" cy="400110"/>
          </a:xfrm>
          <a:prstGeom prst="rect">
            <a:avLst/>
          </a:prstGeom>
        </p:spPr>
        <p:txBody>
          <a:bodyPr wrap="square">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rPr>
              <a:t>中层经理培训之</a:t>
            </a:r>
            <a:r>
              <a:rPr lang="en-US" altLang="zh-CN" sz="2000" b="0" dirty="0" smtClean="0">
                <a:solidFill>
                  <a:schemeClr val="bg1"/>
                </a:solidFill>
                <a:latin typeface="微软雅黑" panose="020B0503020204020204" pitchFamily="34" charset="-122"/>
                <a:ea typeface="微软雅黑" panose="020B0503020204020204" pitchFamily="34" charset="-122"/>
              </a:rPr>
              <a:t>——</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pic>
        <p:nvPicPr>
          <p:cNvPr id="3" name="动感的背景音乐 尤其是汽车音乐">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cstate="print"/>
          <a:stretch>
            <a:fillRect/>
          </a:stretch>
        </p:blipFill>
        <p:spPr>
          <a:xfrm>
            <a:off x="12290275" y="-17273"/>
            <a:ext cx="609600" cy="609600"/>
          </a:xfrm>
          <a:prstGeom prst="rect">
            <a:avLst/>
          </a:prstGeom>
        </p:spPr>
      </p:pic>
    </p:spTree>
  </p:cSld>
  <p:clrMapOvr>
    <a:masterClrMapping/>
  </p:clrMapOvr>
  <p:transition spd="slow">
    <p:comb dir="vert"/>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2" presetClass="entr" presetSubtype="2" fill="hold" grpId="0" nodeType="withEffect" p14:presetBounceEnd="64000">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14:bounceEnd="64000">
                                          <p:cBhvr additive="base">
                                            <p:cTn id="12" dur="500" fill="hold"/>
                                            <p:tgtEl>
                                              <p:spTgt spid="9"/>
                                            </p:tgtEl>
                                            <p:attrNameLst>
                                              <p:attrName>ppt_x</p:attrName>
                                            </p:attrNameLst>
                                          </p:cBhvr>
                                          <p:tavLst>
                                            <p:tav tm="0">
                                              <p:val>
                                                <p:strVal val="1+#ppt_w/2"/>
                                              </p:val>
                                            </p:tav>
                                            <p:tav tm="100000">
                                              <p:val>
                                                <p:strVal val="#ppt_x"/>
                                              </p:val>
                                            </p:tav>
                                          </p:tavLst>
                                        </p:anim>
                                        <p:anim calcmode="lin" valueType="num" p14:bounceEnd="64000">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400"/>
                                      </p:stCondLst>
                                      <p:childTnLst>
                                        <p:set>
                                          <p:cBhvr>
                                            <p:cTn id="15" dur="1" fill="hold">
                                              <p:stCondLst>
                                                <p:cond delay="0"/>
                                              </p:stCondLst>
                                            </p:cTn>
                                            <p:tgtEl>
                                              <p:spTgt spid="2"/>
                                            </p:tgtEl>
                                            <p:attrNameLst>
                                              <p:attrName>style.visibility</p:attrName>
                                            </p:attrNameLst>
                                          </p:cBhvr>
                                          <p:to>
                                            <p:strVal val="visible"/>
                                          </p:to>
                                        </p:set>
                                        <p:anim calcmode="lin" valueType="num">
                                          <p:cBhvr>
                                            <p:cTn id="16" dur="300" fill="hold"/>
                                            <p:tgtEl>
                                              <p:spTgt spid="2"/>
                                            </p:tgtEl>
                                            <p:attrNameLst>
                                              <p:attrName>ppt_w</p:attrName>
                                            </p:attrNameLst>
                                          </p:cBhvr>
                                          <p:tavLst>
                                            <p:tav tm="0">
                                              <p:val>
                                                <p:fltVal val="0"/>
                                              </p:val>
                                            </p:tav>
                                            <p:tav tm="100000">
                                              <p:val>
                                                <p:strVal val="#ppt_w"/>
                                              </p:val>
                                            </p:tav>
                                          </p:tavLst>
                                        </p:anim>
                                        <p:anim calcmode="lin" valueType="num">
                                          <p:cBhvr>
                                            <p:cTn id="17" dur="300" fill="hold"/>
                                            <p:tgtEl>
                                              <p:spTgt spid="2"/>
                                            </p:tgtEl>
                                            <p:attrNameLst>
                                              <p:attrName>ppt_h</p:attrName>
                                            </p:attrNameLst>
                                          </p:cBhvr>
                                          <p:tavLst>
                                            <p:tav tm="0">
                                              <p:val>
                                                <p:fltVal val="0"/>
                                              </p:val>
                                            </p:tav>
                                            <p:tav tm="100000">
                                              <p:val>
                                                <p:strVal val="#ppt_h"/>
                                              </p:val>
                                            </p:tav>
                                          </p:tavLst>
                                        </p:anim>
                                        <p:animEffect transition="in" filter="fade">
                                          <p:cBhvr>
                                            <p:cTn id="18" dur="300"/>
                                            <p:tgtEl>
                                              <p:spTgt spid="2"/>
                                            </p:tgtEl>
                                          </p:cBhvr>
                                        </p:animEffect>
                                      </p:childTnLst>
                                    </p:cTn>
                                  </p:par>
                                  <p:par>
                                    <p:cTn id="19" presetID="6" presetClass="emph" presetSubtype="0" fill="hold" grpId="1" nodeType="withEffect">
                                      <p:stCondLst>
                                        <p:cond delay="700"/>
                                      </p:stCondLst>
                                      <p:childTnLst>
                                        <p:animScale>
                                          <p:cBhvr>
                                            <p:cTn id="20" dur="100" fill="hold"/>
                                            <p:tgtEl>
                                              <p:spTgt spid="2"/>
                                            </p:tgtEl>
                                          </p:cBhvr>
                                          <p:by x="115000" y="115000"/>
                                        </p:animScale>
                                      </p:childTnLst>
                                    </p:cTn>
                                  </p:par>
                                  <p:par>
                                    <p:cTn id="21" presetID="6" presetClass="emph" presetSubtype="0" fill="hold" grpId="2" nodeType="withEffect">
                                      <p:stCondLst>
                                        <p:cond delay="800"/>
                                      </p:stCondLst>
                                      <p:childTnLst>
                                        <p:animScale>
                                          <p:cBhvr>
                                            <p:cTn id="22" dur="200" fill="hold"/>
                                            <p:tgtEl>
                                              <p:spTgt spid="2"/>
                                            </p:tgtEl>
                                          </p:cBhvr>
                                          <p:by x="85000" y="85000"/>
                                        </p:animScale>
                                      </p:childTnLst>
                                    </p:cTn>
                                  </p:par>
                                  <p:par>
                                    <p:cTn id="23" presetID="6" presetClass="emph" presetSubtype="0" fill="hold" grpId="3" nodeType="withEffect">
                                      <p:stCondLst>
                                        <p:cond delay="1000"/>
                                      </p:stCondLst>
                                      <p:childTnLst>
                                        <p:animScale>
                                          <p:cBhvr>
                                            <p:cTn id="24" dur="100" fill="hold"/>
                                            <p:tgtEl>
                                              <p:spTgt spid="2"/>
                                            </p:tgtEl>
                                          </p:cBhvr>
                                          <p:by x="105000" y="105000"/>
                                        </p:animScale>
                                      </p:childTnLst>
                                    </p:cTn>
                                  </p:par>
                                  <p:par>
                                    <p:cTn id="25" presetID="6" presetClass="emph" presetSubtype="0" fill="hold" grpId="4" nodeType="withEffect">
                                      <p:stCondLst>
                                        <p:cond delay="1100"/>
                                      </p:stCondLst>
                                      <p:childTnLst>
                                        <p:animScale>
                                          <p:cBhvr>
                                            <p:cTn id="26" dur="300" fill="hold"/>
                                            <p:tgtEl>
                                              <p:spTgt spid="2"/>
                                            </p:tgtEl>
                                          </p:cBhvr>
                                          <p:by x="97000" y="97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P spid="2" grpId="3"/>
          <p:bldP spid="2" grpId="4"/>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2" presetClass="entr" presetSubtype="2" fill="hold" grpId="0" nodeType="withEffect">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400"/>
                                      </p:stCondLst>
                                      <p:childTnLst>
                                        <p:set>
                                          <p:cBhvr>
                                            <p:cTn id="15" dur="1" fill="hold">
                                              <p:stCondLst>
                                                <p:cond delay="0"/>
                                              </p:stCondLst>
                                            </p:cTn>
                                            <p:tgtEl>
                                              <p:spTgt spid="2"/>
                                            </p:tgtEl>
                                            <p:attrNameLst>
                                              <p:attrName>style.visibility</p:attrName>
                                            </p:attrNameLst>
                                          </p:cBhvr>
                                          <p:to>
                                            <p:strVal val="visible"/>
                                          </p:to>
                                        </p:set>
                                        <p:anim calcmode="lin" valueType="num">
                                          <p:cBhvr>
                                            <p:cTn id="16" dur="300" fill="hold"/>
                                            <p:tgtEl>
                                              <p:spTgt spid="2"/>
                                            </p:tgtEl>
                                            <p:attrNameLst>
                                              <p:attrName>ppt_w</p:attrName>
                                            </p:attrNameLst>
                                          </p:cBhvr>
                                          <p:tavLst>
                                            <p:tav tm="0">
                                              <p:val>
                                                <p:fltVal val="0"/>
                                              </p:val>
                                            </p:tav>
                                            <p:tav tm="100000">
                                              <p:val>
                                                <p:strVal val="#ppt_w"/>
                                              </p:val>
                                            </p:tav>
                                          </p:tavLst>
                                        </p:anim>
                                        <p:anim calcmode="lin" valueType="num">
                                          <p:cBhvr>
                                            <p:cTn id="17" dur="300" fill="hold"/>
                                            <p:tgtEl>
                                              <p:spTgt spid="2"/>
                                            </p:tgtEl>
                                            <p:attrNameLst>
                                              <p:attrName>ppt_h</p:attrName>
                                            </p:attrNameLst>
                                          </p:cBhvr>
                                          <p:tavLst>
                                            <p:tav tm="0">
                                              <p:val>
                                                <p:fltVal val="0"/>
                                              </p:val>
                                            </p:tav>
                                            <p:tav tm="100000">
                                              <p:val>
                                                <p:strVal val="#ppt_h"/>
                                              </p:val>
                                            </p:tav>
                                          </p:tavLst>
                                        </p:anim>
                                        <p:animEffect transition="in" filter="fade">
                                          <p:cBhvr>
                                            <p:cTn id="18" dur="300"/>
                                            <p:tgtEl>
                                              <p:spTgt spid="2"/>
                                            </p:tgtEl>
                                          </p:cBhvr>
                                        </p:animEffect>
                                      </p:childTnLst>
                                    </p:cTn>
                                  </p:par>
                                  <p:par>
                                    <p:cTn id="19" presetID="6" presetClass="emph" presetSubtype="0" fill="hold" grpId="1" nodeType="withEffect">
                                      <p:stCondLst>
                                        <p:cond delay="700"/>
                                      </p:stCondLst>
                                      <p:childTnLst>
                                        <p:animScale>
                                          <p:cBhvr>
                                            <p:cTn id="20" dur="100" fill="hold"/>
                                            <p:tgtEl>
                                              <p:spTgt spid="2"/>
                                            </p:tgtEl>
                                          </p:cBhvr>
                                          <p:by x="115000" y="115000"/>
                                        </p:animScale>
                                      </p:childTnLst>
                                    </p:cTn>
                                  </p:par>
                                  <p:par>
                                    <p:cTn id="21" presetID="6" presetClass="emph" presetSubtype="0" fill="hold" grpId="2" nodeType="withEffect">
                                      <p:stCondLst>
                                        <p:cond delay="800"/>
                                      </p:stCondLst>
                                      <p:childTnLst>
                                        <p:animScale>
                                          <p:cBhvr>
                                            <p:cTn id="22" dur="200" fill="hold"/>
                                            <p:tgtEl>
                                              <p:spTgt spid="2"/>
                                            </p:tgtEl>
                                          </p:cBhvr>
                                          <p:by x="85000" y="85000"/>
                                        </p:animScale>
                                      </p:childTnLst>
                                    </p:cTn>
                                  </p:par>
                                  <p:par>
                                    <p:cTn id="23" presetID="6" presetClass="emph" presetSubtype="0" fill="hold" grpId="3" nodeType="withEffect">
                                      <p:stCondLst>
                                        <p:cond delay="1000"/>
                                      </p:stCondLst>
                                      <p:childTnLst>
                                        <p:animScale>
                                          <p:cBhvr>
                                            <p:cTn id="24" dur="100" fill="hold"/>
                                            <p:tgtEl>
                                              <p:spTgt spid="2"/>
                                            </p:tgtEl>
                                          </p:cBhvr>
                                          <p:by x="105000" y="105000"/>
                                        </p:animScale>
                                      </p:childTnLst>
                                    </p:cTn>
                                  </p:par>
                                  <p:par>
                                    <p:cTn id="25" presetID="6" presetClass="emph" presetSubtype="0" fill="hold" grpId="4" nodeType="withEffect">
                                      <p:stCondLst>
                                        <p:cond delay="1100"/>
                                      </p:stCondLst>
                                      <p:childTnLst>
                                        <p:animScale>
                                          <p:cBhvr>
                                            <p:cTn id="26" dur="300" fill="hold"/>
                                            <p:tgtEl>
                                              <p:spTgt spid="2"/>
                                            </p:tgtEl>
                                          </p:cBhvr>
                                          <p:by x="97000" y="97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P spid="2" grpId="3"/>
          <p:bldP spid="2" grpId="4"/>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srcRect b="2695"/>
          <a:stretch>
            <a:fillRect/>
          </a:stretch>
        </p:blipFill>
        <p:spPr>
          <a:xfrm>
            <a:off x="3951150" y="4479191"/>
            <a:ext cx="4804064" cy="2378809"/>
          </a:xfrm>
          <a:prstGeom prst="rect">
            <a:avLst/>
          </a:prstGeom>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2461183"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国家标准</a:t>
            </a:r>
            <a:endParaRPr lang="zh-CN" altLang="en-US" sz="2800" b="1" dirty="0">
              <a:latin typeface="微软雅黑" panose="020B0503020204020204" pitchFamily="34" charset="-122"/>
              <a:ea typeface="微软雅黑" panose="020B0503020204020204" pitchFamily="34" charset="-122"/>
            </a:endParaRPr>
          </a:p>
        </p:txBody>
      </p:sp>
      <p:sp>
        <p:nvSpPr>
          <p:cNvPr id="14" name="椭圆 13"/>
          <p:cNvSpPr/>
          <p:nvPr/>
        </p:nvSpPr>
        <p:spPr>
          <a:xfrm>
            <a:off x="4489408"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行业标准</a:t>
            </a:r>
            <a:endParaRPr lang="zh-CN" altLang="en-US" sz="2800" b="1" dirty="0">
              <a:latin typeface="微软雅黑" panose="020B0503020204020204" pitchFamily="34" charset="-122"/>
              <a:ea typeface="微软雅黑" panose="020B0503020204020204" pitchFamily="34" charset="-122"/>
            </a:endParaRPr>
          </a:p>
        </p:txBody>
      </p:sp>
      <p:sp>
        <p:nvSpPr>
          <p:cNvPr id="15" name="椭圆 14"/>
          <p:cNvSpPr/>
          <p:nvPr/>
        </p:nvSpPr>
        <p:spPr>
          <a:xfrm>
            <a:off x="6517633"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地方标准</a:t>
            </a:r>
            <a:endParaRPr lang="zh-CN" altLang="en-US" sz="2800" b="1" dirty="0">
              <a:latin typeface="微软雅黑" panose="020B0503020204020204" pitchFamily="34" charset="-122"/>
              <a:ea typeface="微软雅黑" panose="020B0503020204020204" pitchFamily="34" charset="-122"/>
            </a:endParaRPr>
          </a:p>
        </p:txBody>
      </p:sp>
      <p:sp>
        <p:nvSpPr>
          <p:cNvPr id="17" name="椭圆 16"/>
          <p:cNvSpPr/>
          <p:nvPr/>
        </p:nvSpPr>
        <p:spPr>
          <a:xfrm>
            <a:off x="8545859"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企业标准</a:t>
            </a:r>
            <a:endParaRPr lang="zh-CN" altLang="en-US" sz="28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849190" y="5719055"/>
            <a:ext cx="692150" cy="692150"/>
            <a:chOff x="3927867" y="5719055"/>
            <a:chExt cx="692150" cy="692150"/>
          </a:xfrm>
        </p:grpSpPr>
        <p:sp>
          <p:nvSpPr>
            <p:cNvPr id="20" name="椭圆 19"/>
            <p:cNvSpPr/>
            <p:nvPr/>
          </p:nvSpPr>
          <p:spPr>
            <a:xfrm>
              <a:off x="3927867" y="5719055"/>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anose="020B0806030902050204" pitchFamily="34" charset="0"/>
              </a:endParaRPr>
            </a:p>
          </p:txBody>
        </p:sp>
        <p:sp>
          <p:nvSpPr>
            <p:cNvPr id="24" name="椭圆 23"/>
            <p:cNvSpPr/>
            <p:nvPr/>
          </p:nvSpPr>
          <p:spPr>
            <a:xfrm>
              <a:off x="4004067" y="5795255"/>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anose="020B0806030902050204" pitchFamily="34" charset="0"/>
                </a:rPr>
                <a:t>1</a:t>
              </a:r>
              <a:endParaRPr lang="zh-CN" altLang="en-US" dirty="0">
                <a:latin typeface="Impact" panose="020B0806030902050204" pitchFamily="34" charset="0"/>
              </a:endParaRPr>
            </a:p>
          </p:txBody>
        </p:sp>
      </p:grpSp>
      <p:grpSp>
        <p:nvGrpSpPr>
          <p:cNvPr id="11" name="组合 10"/>
          <p:cNvGrpSpPr/>
          <p:nvPr/>
        </p:nvGrpSpPr>
        <p:grpSpPr>
          <a:xfrm>
            <a:off x="5189413" y="4390936"/>
            <a:ext cx="692150" cy="692150"/>
            <a:chOff x="5191288" y="4388838"/>
            <a:chExt cx="692150" cy="692150"/>
          </a:xfrm>
        </p:grpSpPr>
        <p:sp>
          <p:nvSpPr>
            <p:cNvPr id="21" name="椭圆 20"/>
            <p:cNvSpPr/>
            <p:nvPr/>
          </p:nvSpPr>
          <p:spPr>
            <a:xfrm>
              <a:off x="5191288" y="4388838"/>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anose="020B0806030902050204" pitchFamily="34" charset="0"/>
              </a:endParaRPr>
            </a:p>
          </p:txBody>
        </p:sp>
        <p:sp>
          <p:nvSpPr>
            <p:cNvPr id="25" name="椭圆 24"/>
            <p:cNvSpPr/>
            <p:nvPr/>
          </p:nvSpPr>
          <p:spPr>
            <a:xfrm>
              <a:off x="5267488" y="4465038"/>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anose="020B0806030902050204" pitchFamily="34" charset="0"/>
                </a:rPr>
                <a:t>2</a:t>
              </a:r>
              <a:endParaRPr lang="zh-CN" altLang="en-US" dirty="0">
                <a:latin typeface="Impact" panose="020B0806030902050204" pitchFamily="34" charset="0"/>
              </a:endParaRPr>
            </a:p>
          </p:txBody>
        </p:sp>
      </p:grpSp>
      <p:grpSp>
        <p:nvGrpSpPr>
          <p:cNvPr id="10" name="组合 9"/>
          <p:cNvGrpSpPr/>
          <p:nvPr/>
        </p:nvGrpSpPr>
        <p:grpSpPr>
          <a:xfrm>
            <a:off x="6806150" y="4390936"/>
            <a:ext cx="692150" cy="692150"/>
            <a:chOff x="6884827" y="4388838"/>
            <a:chExt cx="692150" cy="692150"/>
          </a:xfrm>
        </p:grpSpPr>
        <p:sp>
          <p:nvSpPr>
            <p:cNvPr id="22" name="椭圆 21"/>
            <p:cNvSpPr/>
            <p:nvPr/>
          </p:nvSpPr>
          <p:spPr>
            <a:xfrm>
              <a:off x="6884827" y="4388838"/>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anose="020B0806030902050204" pitchFamily="34" charset="0"/>
              </a:endParaRPr>
            </a:p>
          </p:txBody>
        </p:sp>
        <p:sp>
          <p:nvSpPr>
            <p:cNvPr id="26" name="椭圆 25"/>
            <p:cNvSpPr/>
            <p:nvPr/>
          </p:nvSpPr>
          <p:spPr>
            <a:xfrm>
              <a:off x="6957852" y="4465038"/>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anose="020B0806030902050204" pitchFamily="34" charset="0"/>
                </a:rPr>
                <a:t>3</a:t>
              </a:r>
              <a:endParaRPr lang="zh-CN" altLang="en-US" dirty="0">
                <a:latin typeface="Impact" panose="020B0806030902050204" pitchFamily="34" charset="0"/>
              </a:endParaRPr>
            </a:p>
          </p:txBody>
        </p:sp>
      </p:grpSp>
      <p:grpSp>
        <p:nvGrpSpPr>
          <p:cNvPr id="13" name="组合 12"/>
          <p:cNvGrpSpPr/>
          <p:nvPr/>
        </p:nvGrpSpPr>
        <p:grpSpPr>
          <a:xfrm>
            <a:off x="8140154" y="5719055"/>
            <a:ext cx="693737" cy="692150"/>
            <a:chOff x="8218831" y="5719055"/>
            <a:chExt cx="693737" cy="692150"/>
          </a:xfrm>
        </p:grpSpPr>
        <p:sp>
          <p:nvSpPr>
            <p:cNvPr id="23" name="椭圆 22"/>
            <p:cNvSpPr/>
            <p:nvPr/>
          </p:nvSpPr>
          <p:spPr>
            <a:xfrm>
              <a:off x="8218831" y="5719055"/>
              <a:ext cx="693737"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anose="020B0806030902050204" pitchFamily="34" charset="0"/>
              </a:endParaRPr>
            </a:p>
          </p:txBody>
        </p:sp>
        <p:sp>
          <p:nvSpPr>
            <p:cNvPr id="27" name="椭圆 26"/>
            <p:cNvSpPr/>
            <p:nvPr/>
          </p:nvSpPr>
          <p:spPr>
            <a:xfrm>
              <a:off x="8295824" y="5795255"/>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anose="020B0806030902050204" pitchFamily="34" charset="0"/>
                </a:rPr>
                <a:t>4</a:t>
              </a:r>
              <a:endParaRPr lang="zh-CN" altLang="en-US" dirty="0">
                <a:latin typeface="Impact" panose="020B0806030902050204" pitchFamily="34" charset="0"/>
              </a:endParaRPr>
            </a:p>
          </p:txBody>
        </p:sp>
      </p:grpSp>
      <p:sp>
        <p:nvSpPr>
          <p:cNvPr id="29" name="任意多边形 28"/>
          <p:cNvSpPr/>
          <p:nvPr/>
        </p:nvSpPr>
        <p:spPr>
          <a:xfrm rot="5400000">
            <a:off x="7979994" y="4499628"/>
            <a:ext cx="2375559" cy="5237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任意多边形 29"/>
          <p:cNvSpPr/>
          <p:nvPr/>
        </p:nvSpPr>
        <p:spPr>
          <a:xfrm rot="5400000">
            <a:off x="5008481" y="3871609"/>
            <a:ext cx="738052" cy="144015"/>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任意多边形 30"/>
          <p:cNvSpPr/>
          <p:nvPr/>
        </p:nvSpPr>
        <p:spPr>
          <a:xfrm rot="5400000">
            <a:off x="6951425" y="3879541"/>
            <a:ext cx="738916" cy="127282"/>
          </a:xfrm>
          <a:custGeom>
            <a:avLst/>
            <a:gdLst>
              <a:gd name="connsiteX0" fmla="*/ 769257 w 769257"/>
              <a:gd name="connsiteY0" fmla="*/ 290286 h 290286"/>
              <a:gd name="connsiteX1" fmla="*/ 493485 w 769257"/>
              <a:gd name="connsiteY1" fmla="*/ 0 h 290286"/>
              <a:gd name="connsiteX2" fmla="*/ 0 w 769257"/>
              <a:gd name="connsiteY2" fmla="*/ 0 h 290286"/>
            </a:gdLst>
            <a:ahLst/>
            <a:cxnLst>
              <a:cxn ang="0">
                <a:pos x="connsiteX0" y="connsiteY0"/>
              </a:cxn>
              <a:cxn ang="0">
                <a:pos x="connsiteX1" y="connsiteY1"/>
              </a:cxn>
              <a:cxn ang="0">
                <a:pos x="connsiteX2" y="connsiteY2"/>
              </a:cxn>
            </a:cxnLst>
            <a:rect l="l" t="t" r="r" b="b"/>
            <a:pathLst>
              <a:path w="769257" h="290286">
                <a:moveTo>
                  <a:pt x="769257" y="290286"/>
                </a:moveTo>
                <a:lnTo>
                  <a:pt x="493485"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rot="5400000" flipV="1">
            <a:off x="2297744" y="4474829"/>
            <a:ext cx="2384357" cy="564549"/>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矩形 43"/>
          <p:cNvSpPr/>
          <p:nvPr/>
        </p:nvSpPr>
        <p:spPr>
          <a:xfrm>
            <a:off x="4585419" y="5774431"/>
            <a:ext cx="3500063" cy="626701"/>
          </a:xfrm>
          <a:prstGeom prst="rect">
            <a:avLst/>
          </a:prstGeom>
        </p:spPr>
        <p:txBody>
          <a:bodyPr wrap="square" tIns="36000" bIns="3600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a:t>
            </a:r>
            <a:r>
              <a:rPr lang="zh-CN" altLang="en-US" dirty="0">
                <a:solidFill>
                  <a:schemeClr val="bg1"/>
                </a:solidFill>
                <a:latin typeface="微软雅黑" panose="020B0503020204020204" pitchFamily="34" charset="-122"/>
                <a:ea typeface="微软雅黑" panose="020B0503020204020204" pitchFamily="34" charset="-122"/>
              </a:rPr>
              <a:t>、按照标准的不同级别来分，即是我国的四级</a:t>
            </a:r>
            <a:r>
              <a:rPr lang="zh-CN" altLang="en-US" dirty="0" smtClean="0">
                <a:solidFill>
                  <a:schemeClr val="bg1"/>
                </a:solidFill>
                <a:latin typeface="微软雅黑" panose="020B0503020204020204" pitchFamily="34" charset="-122"/>
                <a:ea typeface="微软雅黑" panose="020B0503020204020204" pitchFamily="34" charset="-122"/>
              </a:rPr>
              <a:t>标准</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128626" y="1556792"/>
            <a:ext cx="6371233" cy="4464496"/>
          </a:xfrm>
          <a:prstGeom prst="rect">
            <a:avLst/>
          </a:prstGeom>
          <a:ln>
            <a:solidFill>
              <a:schemeClr val="bg1"/>
            </a:solidFill>
          </a:ln>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第三</a:t>
            </a:r>
            <a:r>
              <a:rPr lang="zh-CN" altLang="en-US" dirty="0">
                <a:solidFill>
                  <a:schemeClr val="bg1"/>
                </a:solidFill>
                <a:latin typeface="微软雅黑" panose="020B0503020204020204" pitchFamily="34" charset="-122"/>
                <a:ea typeface="微软雅黑" panose="020B0503020204020204" pitchFamily="34" charset="-122"/>
              </a:rPr>
              <a:t>节   </a:t>
            </a:r>
            <a:r>
              <a:rPr lang="zh-CN" altLang="en-US" dirty="0" smtClean="0">
                <a:solidFill>
                  <a:schemeClr val="bg1"/>
                </a:solidFill>
                <a:latin typeface="微软雅黑" panose="020B0503020204020204" pitchFamily="34" charset="-122"/>
                <a:ea typeface="微软雅黑" panose="020B0503020204020204" pitchFamily="34" charset="-122"/>
              </a:rPr>
              <a:t>企业</a:t>
            </a:r>
            <a:r>
              <a:rPr lang="zh-CN" altLang="en-US" dirty="0">
                <a:solidFill>
                  <a:schemeClr val="bg1"/>
                </a:solidFill>
                <a:latin typeface="微软雅黑" panose="020B0503020204020204" pitchFamily="34" charset="-122"/>
                <a:ea typeface="微软雅黑" panose="020B0503020204020204" pitchFamily="34" charset="-122"/>
              </a:rPr>
              <a:t>的标准体系</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753771" y="1556792"/>
            <a:ext cx="3833980" cy="0"/>
          </a:xfrm>
          <a:prstGeom prst="line">
            <a:avLst/>
          </a:prstGeom>
          <a:solidFill>
            <a:srgbClr val="7F7F7F">
              <a:alpha val="69804"/>
            </a:srgbClr>
          </a:solidFill>
          <a:ln w="19050">
            <a:solidFill>
              <a:srgbClr val="FF8C00"/>
            </a:solidFill>
            <a:headEnd type="oval"/>
          </a:ln>
        </p:spPr>
      </p:cxnSp>
      <p:cxnSp>
        <p:nvCxnSpPr>
          <p:cNvPr id="17" name="直接连接符 16"/>
          <p:cNvCxnSpPr/>
          <p:nvPr/>
        </p:nvCxnSpPr>
        <p:spPr>
          <a:xfrm>
            <a:off x="11587751" y="1556792"/>
            <a:ext cx="0" cy="4439017"/>
          </a:xfrm>
          <a:prstGeom prst="line">
            <a:avLst/>
          </a:prstGeom>
          <a:solidFill>
            <a:srgbClr val="7F7F7F">
              <a:alpha val="69804"/>
            </a:srgbClr>
          </a:solidFill>
          <a:ln w="19050">
            <a:solidFill>
              <a:srgbClr val="FF8C00"/>
            </a:solidFill>
          </a:ln>
        </p:spPr>
      </p:cxnSp>
      <p:sp>
        <p:nvSpPr>
          <p:cNvPr id="18" name="Text Box 44"/>
          <p:cNvSpPr txBox="1">
            <a:spLocks noChangeArrowheads="1"/>
          </p:cNvSpPr>
          <p:nvPr/>
        </p:nvSpPr>
        <p:spPr bwMode="auto">
          <a:xfrm>
            <a:off x="7753771" y="1791048"/>
            <a:ext cx="3744415"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企业标准体系是企业内的标准按其内在的联系形成的科学的、有机的整体。企业标准体系的建立和实施要在贯彻落实国家关于标准化工作的法律、法规、政策、方针的基础上，建立健全以技术标准为核心，以管理标准为支持，以工作标准为保障的企业标准化体系。</a:t>
            </a:r>
            <a:endParaRPr lang="en-US" dirty="0">
              <a:solidFill>
                <a:schemeClr val="bg1"/>
              </a:solidFill>
            </a:endParaRPr>
          </a:p>
        </p:txBody>
      </p:sp>
      <p:sp>
        <p:nvSpPr>
          <p:cNvPr id="19" name="Text Box 44"/>
          <p:cNvSpPr txBox="1">
            <a:spLocks noChangeArrowheads="1"/>
          </p:cNvSpPr>
          <p:nvPr/>
        </p:nvSpPr>
        <p:spPr bwMode="auto">
          <a:xfrm>
            <a:off x="7743813" y="4383336"/>
            <a:ext cx="3754374" cy="150502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企业标准体系的建立与管理，应</a:t>
            </a:r>
            <a:r>
              <a:rPr lang="zh-CN" altLang="en-US" sz="1800" b="1" dirty="0">
                <a:solidFill>
                  <a:srgbClr val="FFFF00"/>
                </a:solidFill>
              </a:rPr>
              <a:t>设立专门的标准管理部门</a:t>
            </a:r>
            <a:r>
              <a:rPr lang="zh-CN" altLang="en-US" dirty="0">
                <a:solidFill>
                  <a:schemeClr val="bg1"/>
                </a:solidFill>
              </a:rPr>
              <a:t>统一负责标准体系的建立、实施、监督检查和完善等工作。</a:t>
            </a:r>
            <a:endParaRPr lang="en-US" dirty="0">
              <a:solidFill>
                <a:schemeClr val="bg1"/>
              </a:solidFill>
            </a:endParaRPr>
          </a:p>
        </p:txBody>
      </p:sp>
      <p:cxnSp>
        <p:nvCxnSpPr>
          <p:cNvPr id="22" name="直接连接符 21"/>
          <p:cNvCxnSpPr/>
          <p:nvPr/>
        </p:nvCxnSpPr>
        <p:spPr>
          <a:xfrm>
            <a:off x="7753771" y="5995809"/>
            <a:ext cx="3833980" cy="0"/>
          </a:xfrm>
          <a:prstGeom prst="line">
            <a:avLst/>
          </a:prstGeom>
          <a:solidFill>
            <a:srgbClr val="7F7F7F">
              <a:alpha val="69804"/>
            </a:srgbClr>
          </a:solidFill>
          <a:ln w="19050">
            <a:solidFill>
              <a:srgbClr val="FF8C00"/>
            </a:solidFill>
            <a:headEnd type="oval"/>
          </a:ln>
        </p:spPr>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第四节   标准</a:t>
            </a:r>
            <a:r>
              <a:rPr lang="zh-CN" altLang="en-US" dirty="0">
                <a:solidFill>
                  <a:schemeClr val="bg1"/>
                </a:solidFill>
                <a:latin typeface="微软雅黑" panose="020B0503020204020204" pitchFamily="34" charset="-122"/>
                <a:ea typeface="微软雅黑" panose="020B0503020204020204" pitchFamily="34" charset="-122"/>
              </a:rPr>
              <a:t>的制定原则</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153794" y="2072852"/>
            <a:ext cx="2641490" cy="3009698"/>
            <a:chOff x="1052128" y="1613900"/>
            <a:chExt cx="2641490" cy="3009698"/>
          </a:xfrm>
        </p:grpSpPr>
        <p:sp>
          <p:nvSpPr>
            <p:cNvPr id="46" name="矩形 45"/>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49"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简单</a:t>
              </a:r>
              <a:endParaRPr lang="en-US" altLang="zh-CN"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原则</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51" name="Text Box 44"/>
            <p:cNvSpPr txBox="1">
              <a:spLocks noChangeArrowheads="1"/>
            </p:cNvSpPr>
            <p:nvPr/>
          </p:nvSpPr>
          <p:spPr bwMode="auto">
            <a:xfrm>
              <a:off x="1129035" y="3379091"/>
              <a:ext cx="2536465"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简单才最有力量，最易于执行。</a:t>
              </a:r>
              <a:endParaRPr lang="en-US" dirty="0">
                <a:solidFill>
                  <a:schemeClr val="bg1"/>
                </a:solidFill>
              </a:endParaRPr>
            </a:p>
          </p:txBody>
        </p:sp>
        <p:pic>
          <p:nvPicPr>
            <p:cNvPr id="52" name="Picture 7" descr="\\MAGNUM\Projects\Microsoft\Cloud Power FY12\Design\ICONS_PNG\Application.png"/>
            <p:cNvPicPr>
              <a:picLocks noChangeAspect="1" noChangeArrowheads="1"/>
            </p:cNvPicPr>
            <p:nvPr/>
          </p:nvPicPr>
          <p:blipFill>
            <a:blip r:embed="rId2" cstate="email">
              <a:lum bright="100000"/>
            </a:blip>
            <a:srcRect/>
            <a:stretch>
              <a:fillRect/>
            </a:stretch>
          </p:blipFill>
          <p:spPr bwMode="auto">
            <a:xfrm>
              <a:off x="1052128" y="1613900"/>
              <a:ext cx="1472521" cy="1471753"/>
            </a:xfrm>
            <a:prstGeom prst="rect">
              <a:avLst/>
            </a:prstGeom>
            <a:noFill/>
          </p:spPr>
        </p:pic>
      </p:grpSp>
      <p:grpSp>
        <p:nvGrpSpPr>
          <p:cNvPr id="3" name="组合 2"/>
          <p:cNvGrpSpPr/>
          <p:nvPr/>
        </p:nvGrpSpPr>
        <p:grpSpPr>
          <a:xfrm>
            <a:off x="6673106" y="2169276"/>
            <a:ext cx="2641490" cy="2913274"/>
            <a:chOff x="6673106" y="1723314"/>
            <a:chExt cx="2641490" cy="2913274"/>
          </a:xfrm>
        </p:grpSpPr>
        <p:grpSp>
          <p:nvGrpSpPr>
            <p:cNvPr id="59" name="组合 58"/>
            <p:cNvGrpSpPr/>
            <p:nvPr/>
          </p:nvGrpSpPr>
          <p:grpSpPr>
            <a:xfrm>
              <a:off x="6673106" y="1723314"/>
              <a:ext cx="2641490" cy="2913274"/>
              <a:chOff x="1052128" y="1710324"/>
              <a:chExt cx="2641490" cy="2913274"/>
            </a:xfrm>
          </p:grpSpPr>
          <p:sp>
            <p:nvSpPr>
              <p:cNvPr id="60" name="矩形 59"/>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62"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协调</a:t>
                </a:r>
                <a:endParaRPr lang="en-US" altLang="zh-CN"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原则</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3" name="Text Box 44"/>
              <p:cNvSpPr txBox="1">
                <a:spLocks noChangeArrowheads="1"/>
              </p:cNvSpPr>
              <p:nvPr/>
            </p:nvSpPr>
            <p:spPr bwMode="auto">
              <a:xfrm>
                <a:off x="1129035" y="3180450"/>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为保持标准系统的整体功能达到最佳，必须协调对接好系统内外关联因素之间的关系。</a:t>
                </a:r>
                <a:endParaRPr lang="en-US" dirty="0">
                  <a:solidFill>
                    <a:schemeClr val="bg1"/>
                  </a:solidFill>
                </a:endParaRPr>
              </a:p>
            </p:txBody>
          </p:sp>
        </p:grpSp>
        <p:pic>
          <p:nvPicPr>
            <p:cNvPr id="27" name="Picture 8" descr="cross platform.png"/>
            <p:cNvPicPr>
              <a:picLocks noChangeAspect="1"/>
            </p:cNvPicPr>
            <p:nvPr/>
          </p:nvPicPr>
          <p:blipFill>
            <a:blip r:embed="rId3" cstate="email">
              <a:lum bright="100000"/>
            </a:blip>
            <a:stretch>
              <a:fillRect/>
            </a:stretch>
          </p:blipFill>
          <p:spPr>
            <a:xfrm>
              <a:off x="6889108" y="1996856"/>
              <a:ext cx="1179986" cy="735242"/>
            </a:xfrm>
            <a:prstGeom prst="rect">
              <a:avLst/>
            </a:prstGeom>
          </p:spPr>
        </p:pic>
      </p:grpSp>
      <p:grpSp>
        <p:nvGrpSpPr>
          <p:cNvPr id="4" name="组合 3"/>
          <p:cNvGrpSpPr/>
          <p:nvPr/>
        </p:nvGrpSpPr>
        <p:grpSpPr>
          <a:xfrm>
            <a:off x="9432761" y="2169276"/>
            <a:ext cx="2641490" cy="2913274"/>
            <a:chOff x="9432761" y="1723314"/>
            <a:chExt cx="2641490" cy="2913274"/>
          </a:xfrm>
        </p:grpSpPr>
        <p:grpSp>
          <p:nvGrpSpPr>
            <p:cNvPr id="65" name="组合 64"/>
            <p:cNvGrpSpPr/>
            <p:nvPr/>
          </p:nvGrpSpPr>
          <p:grpSpPr>
            <a:xfrm>
              <a:off x="9432761" y="1723314"/>
              <a:ext cx="2641490" cy="2913274"/>
              <a:chOff x="1052128" y="1710324"/>
              <a:chExt cx="2641490" cy="2913274"/>
            </a:xfrm>
          </p:grpSpPr>
          <p:sp>
            <p:nvSpPr>
              <p:cNvPr id="66" name="矩形 65"/>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68"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优化</a:t>
                </a:r>
                <a:endParaRPr lang="en-US" altLang="zh-CN"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原则</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9" name="Text Box 44"/>
              <p:cNvSpPr txBox="1">
                <a:spLocks noChangeArrowheads="1"/>
              </p:cNvSpPr>
              <p:nvPr/>
            </p:nvSpPr>
            <p:spPr bwMode="auto">
              <a:xfrm>
                <a:off x="1129035" y="3199986"/>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一定要选择最优的表述方式：能量化的尽量量化；不能量化尽量细化；不能细化的尽量流程化。</a:t>
                </a:r>
                <a:endParaRPr lang="en-US" dirty="0">
                  <a:solidFill>
                    <a:schemeClr val="bg1"/>
                  </a:solidFill>
                </a:endParaRPr>
              </a:p>
            </p:txBody>
          </p:sp>
        </p:grpSp>
        <p:pic>
          <p:nvPicPr>
            <p:cNvPr id="29" name="Picture 2" descr="\\MAGNUM\Projects\Microsoft\Cloud Power FY12\Design\Icons\PNGs\Scalable_Elastic_3.png"/>
            <p:cNvPicPr>
              <a:picLocks noChangeAspect="1" noChangeArrowheads="1"/>
            </p:cNvPicPr>
            <p:nvPr/>
          </p:nvPicPr>
          <p:blipFill>
            <a:blip r:embed="rId4" cstate="email">
              <a:lum bright="100000" contrast="100000"/>
            </a:blip>
            <a:stretch>
              <a:fillRect/>
            </a:stretch>
          </p:blipFill>
          <p:spPr bwMode="auto">
            <a:xfrm>
              <a:off x="9432761" y="1767194"/>
              <a:ext cx="1191764" cy="1191143"/>
            </a:xfrm>
            <a:prstGeom prst="rect">
              <a:avLst/>
            </a:prstGeom>
            <a:noFill/>
          </p:spPr>
        </p:pic>
      </p:grpSp>
      <p:grpSp>
        <p:nvGrpSpPr>
          <p:cNvPr id="5" name="组合 4"/>
          <p:cNvGrpSpPr/>
          <p:nvPr/>
        </p:nvGrpSpPr>
        <p:grpSpPr>
          <a:xfrm>
            <a:off x="3913450" y="2060848"/>
            <a:ext cx="2641490" cy="3021702"/>
            <a:chOff x="3913450" y="1614886"/>
            <a:chExt cx="2641490" cy="3021702"/>
          </a:xfrm>
        </p:grpSpPr>
        <p:grpSp>
          <p:nvGrpSpPr>
            <p:cNvPr id="53" name="组合 52"/>
            <p:cNvGrpSpPr/>
            <p:nvPr/>
          </p:nvGrpSpPr>
          <p:grpSpPr>
            <a:xfrm>
              <a:off x="3913450" y="1723314"/>
              <a:ext cx="2641490" cy="2913274"/>
              <a:chOff x="1052128" y="1710324"/>
              <a:chExt cx="2641490" cy="2913274"/>
            </a:xfrm>
          </p:grpSpPr>
          <p:sp>
            <p:nvSpPr>
              <p:cNvPr id="54" name="矩形 53"/>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56"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统一</a:t>
                </a:r>
                <a:endParaRPr lang="en-US" altLang="zh-CN"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原则</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57" name="Text Box 44"/>
              <p:cNvSpPr txBox="1">
                <a:spLocks noChangeArrowheads="1"/>
              </p:cNvSpPr>
              <p:nvPr/>
            </p:nvSpPr>
            <p:spPr bwMode="auto">
              <a:xfrm>
                <a:off x="1129035" y="3127978"/>
                <a:ext cx="253646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smtClean="0">
                    <a:solidFill>
                      <a:schemeClr val="bg1"/>
                    </a:solidFill>
                  </a:rPr>
                  <a:t>以</a:t>
                </a:r>
                <a:r>
                  <a:rPr lang="zh-CN" altLang="en-US" dirty="0">
                    <a:solidFill>
                      <a:schemeClr val="bg1"/>
                    </a:solidFill>
                  </a:rPr>
                  <a:t>最少的标准去覆盖最大的范围，扩大标准的适用范围，减少不必要的重复或多样化。</a:t>
                </a:r>
                <a:endParaRPr lang="en-US" dirty="0">
                  <a:solidFill>
                    <a:schemeClr val="bg1"/>
                  </a:solidFill>
                </a:endParaRPr>
              </a:p>
            </p:txBody>
          </p:sp>
        </p:grpSp>
        <p:pic>
          <p:nvPicPr>
            <p:cNvPr id="31" name="Picture 10" descr="Private_to_Partner.png"/>
            <p:cNvPicPr>
              <a:picLocks noChangeAspect="1"/>
            </p:cNvPicPr>
            <p:nvPr/>
          </p:nvPicPr>
          <p:blipFill>
            <a:blip r:embed="rId5" cstate="email">
              <a:lum bright="100000"/>
            </a:blip>
            <a:stretch>
              <a:fillRect/>
            </a:stretch>
          </p:blipFill>
          <p:spPr>
            <a:xfrm>
              <a:off x="4002751" y="1614886"/>
              <a:ext cx="1496147" cy="1495758"/>
            </a:xfrm>
            <a:prstGeom prst="rect">
              <a:avLst/>
            </a:prstGeom>
          </p:spPr>
        </p:pic>
      </p:grpSp>
      <p:sp>
        <p:nvSpPr>
          <p:cNvPr id="6" name="文本框 5"/>
          <p:cNvSpPr txBox="1"/>
          <p:nvPr/>
        </p:nvSpPr>
        <p:spPr>
          <a:xfrm>
            <a:off x="2701290" y="5659120"/>
            <a:ext cx="6348730"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3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4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900" decel="100000" fill="hold"/>
                                        <p:tgtEl>
                                          <p:spTgt spid="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Users\ShiYanch\Desktop\2810884_103453039754_2.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48178" r="30210"/>
          <a:stretch>
            <a:fillRect/>
          </a:stretch>
        </p:blipFill>
        <p:spPr bwMode="auto">
          <a:xfrm>
            <a:off x="0" y="2279697"/>
            <a:ext cx="1447395" cy="457830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137147" y="2279697"/>
            <a:ext cx="2496964" cy="789263"/>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185839" y="2381941"/>
            <a:ext cx="1535484"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标准</a:t>
            </a:r>
            <a:r>
              <a:rPr lang="zh-CN" altLang="en-US" sz="3200" b="1" dirty="0">
                <a:solidFill>
                  <a:schemeClr val="bg1"/>
                </a:solidFill>
                <a:latin typeface="微软雅黑" panose="020B0503020204020204" pitchFamily="34" charset="-122"/>
                <a:ea typeface="微软雅黑" panose="020B0503020204020204" pitchFamily="34" charset="-122"/>
              </a:rPr>
              <a:t>化</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137147" y="3218775"/>
            <a:ext cx="2496964" cy="3639225"/>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137148" y="1619508"/>
            <a:ext cx="10058028" cy="369332"/>
            <a:chOff x="-18011" y="402218"/>
            <a:chExt cx="7769689" cy="369332"/>
          </a:xfrm>
        </p:grpSpPr>
        <p:sp>
          <p:nvSpPr>
            <p:cNvPr id="15" name="矩形 14"/>
            <p:cNvSpPr/>
            <p:nvPr/>
          </p:nvSpPr>
          <p:spPr>
            <a:xfrm>
              <a:off x="-18011" y="402218"/>
              <a:ext cx="7769689" cy="369332"/>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047"/>
            <p:cNvSpPr txBox="1"/>
            <p:nvPr/>
          </p:nvSpPr>
          <p:spPr>
            <a:xfrm>
              <a:off x="-18011" y="402218"/>
              <a:ext cx="126136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第二章</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7" name="TextBox 52"/>
          <p:cNvSpPr txBox="1"/>
          <p:nvPr/>
        </p:nvSpPr>
        <p:spPr>
          <a:xfrm>
            <a:off x="0" y="1619508"/>
            <a:ext cx="1692250" cy="369332"/>
          </a:xfrm>
          <a:prstGeom prst="rect">
            <a:avLst/>
          </a:prstGeom>
          <a:solidFill>
            <a:srgbClr val="FF8C00"/>
          </a:solid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上</a:t>
            </a:r>
            <a:r>
              <a:rPr lang="zh-CN" altLang="en-US" b="1" dirty="0" smtClean="0">
                <a:solidFill>
                  <a:schemeClr val="bg1"/>
                </a:solidFill>
                <a:latin typeface="微软雅黑" panose="020B0503020204020204" pitchFamily="34" charset="-122"/>
                <a:ea typeface="微软雅黑" panose="020B0503020204020204" pitchFamily="34" charset="-122"/>
              </a:rPr>
              <a:t>一章</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332210" y="2285270"/>
            <a:ext cx="360040" cy="4572730"/>
            <a:chOff x="7632340" y="987574"/>
            <a:chExt cx="360040" cy="4572730"/>
          </a:xfrm>
        </p:grpSpPr>
        <p:sp>
          <p:nvSpPr>
            <p:cNvPr id="20" name="矩形 19"/>
            <p:cNvSpPr/>
            <p:nvPr/>
          </p:nvSpPr>
          <p:spPr>
            <a:xfrm>
              <a:off x="7632340" y="987574"/>
              <a:ext cx="360040" cy="4572730"/>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8" descr="C:\Users\ShiYanch\Desktop\PNG\System\White\MB_0006_back.png">
              <a:hlinkClick r:id="" action="ppaction://hlinkshowjump?jump=nextslide"/>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9517"/>
            <a:stretch>
              <a:fillRect/>
            </a:stretch>
          </p:blipFill>
          <p:spPr bwMode="auto">
            <a:xfrm rot="10800000" flipH="1">
              <a:off x="7632380" y="1022023"/>
              <a:ext cx="360000" cy="47079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矩形 48"/>
          <p:cNvSpPr>
            <a:spLocks noChangeArrowheads="1"/>
          </p:cNvSpPr>
          <p:nvPr/>
        </p:nvSpPr>
        <p:spPr bwMode="auto">
          <a:xfrm>
            <a:off x="2120754" y="3745254"/>
            <a:ext cx="2513357"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标准化的定义</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标准化的作用</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标准化的实施</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岗位工作手册</a:t>
            </a:r>
            <a:endParaRPr lang="en-US" dirty="0">
              <a:solidFill>
                <a:schemeClr val="bg1"/>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1926" y="2446862"/>
            <a:ext cx="453600" cy="453600"/>
          </a:xfrm>
          <a:prstGeom prst="rect">
            <a:avLst/>
          </a:prstGeom>
        </p:spPr>
      </p:pic>
      <p:pic>
        <p:nvPicPr>
          <p:cNvPr id="30" name="图片 29"/>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4756542" y="2279697"/>
            <a:ext cx="7438633" cy="4578303"/>
          </a:xfrm>
          <a:prstGeom prst="rect">
            <a:avLst/>
          </a:prstGeom>
        </p:spPr>
      </p:pic>
      <p:sp>
        <p:nvSpPr>
          <p:cNvPr id="19" name="矩形 18"/>
          <p:cNvSpPr/>
          <p:nvPr/>
        </p:nvSpPr>
        <p:spPr>
          <a:xfrm>
            <a:off x="9449680" y="0"/>
            <a:ext cx="309880" cy="368300"/>
          </a:xfrm>
          <a:prstGeom prst="rect">
            <a:avLst/>
          </a:prstGeom>
        </p:spPr>
        <p:txBody>
          <a:bodyPr wrap="none">
            <a:spAutoFit/>
          </a:bodyPr>
          <a:lstStyle/>
          <a:p>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第一节   标准化的定义</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12" name="Title Tile"/>
          <p:cNvSpPr/>
          <p:nvPr/>
        </p:nvSpPr>
        <p:spPr bwMode="auto">
          <a:xfrm>
            <a:off x="5836655" y="2955305"/>
            <a:ext cx="5373500"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3" name="Arrow Bar"/>
          <p:cNvSpPr/>
          <p:nvPr/>
        </p:nvSpPr>
        <p:spPr bwMode="auto">
          <a:xfrm>
            <a:off x="5836655" y="1700808"/>
            <a:ext cx="5373500"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4" name="Text Placeholder 6"/>
          <p:cNvSpPr txBox="1"/>
          <p:nvPr/>
        </p:nvSpPr>
        <p:spPr>
          <a:xfrm>
            <a:off x="5963457" y="1754892"/>
            <a:ext cx="41633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algn="l"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4100" b="1" i="0" u="none" strike="noStrike" kern="1200" cap="none" spc="-75" normalizeH="0" baseline="0" noProof="0" dirty="0" smtClean="0">
                <a:ln w="3175">
                  <a:noFill/>
                </a:ln>
                <a:solidFill>
                  <a:srgbClr val="FFFFFF">
                    <a:alpha val="99000"/>
                  </a:srgbClr>
                </a:solidFill>
                <a:effectLst/>
                <a:uLnTx/>
                <a:uFillTx/>
                <a:latin typeface="微软雅黑" panose="020B0503020204020204" pitchFamily="34" charset="-122"/>
                <a:ea typeface="微软雅黑" panose="020B0503020204020204" pitchFamily="34" charset="-122"/>
              </a:rPr>
              <a:t>案例</a:t>
            </a:r>
            <a:endParaRPr kumimoji="0" lang="en-US" sz="4100" b="1" i="0" u="none" strike="noStrike" kern="1200" cap="none" spc="-75" normalizeH="0" baseline="0" noProof="0" dirty="0" smtClean="0">
              <a:ln w="3175">
                <a:noFill/>
              </a:ln>
              <a:solidFill>
                <a:srgbClr val="FFFFFF">
                  <a:alpha val="99000"/>
                </a:srgbClr>
              </a:solidFill>
              <a:effectLst/>
              <a:uLnTx/>
              <a:uFillTx/>
              <a:latin typeface="微软雅黑" panose="020B0503020204020204" pitchFamily="34" charset="-122"/>
              <a:ea typeface="微软雅黑" panose="020B0503020204020204" pitchFamily="34" charset="-122"/>
            </a:endParaRPr>
          </a:p>
        </p:txBody>
      </p:sp>
      <p:sp>
        <p:nvSpPr>
          <p:cNvPr id="15"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16" name="TechEd Tile"/>
          <p:cNvSpPr/>
          <p:nvPr/>
        </p:nvSpPr>
        <p:spPr bwMode="auto">
          <a:xfrm>
            <a:off x="1134825" y="1700808"/>
            <a:ext cx="4537203"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7" name="Title 1"/>
          <p:cNvSpPr txBox="1"/>
          <p:nvPr/>
        </p:nvSpPr>
        <p:spPr>
          <a:xfrm>
            <a:off x="5963457" y="3094456"/>
            <a:ext cx="5102681"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某企业生产部有一位设备维修工，经常违反纪律，但有些设备只有他会修理。请问是否该处分他？其实国内不少企业都会出现类似这样让管理者头疼的问题。在一个企业里，如果出现像这样不可缺少的人，那对企业来说是十分危险的。</a:t>
            </a:r>
            <a:r>
              <a:rPr lang="zh-CN" altLang="en-US" sz="1600" dirty="0">
                <a:solidFill>
                  <a:srgbClr val="FF8C00">
                    <a:alpha val="99000"/>
                  </a:srgbClr>
                </a:solidFill>
                <a:latin typeface="微软雅黑" panose="020B0503020204020204" pitchFamily="34" charset="-122"/>
                <a:ea typeface="微软雅黑" panose="020B0503020204020204" pitchFamily="34" charset="-122"/>
              </a:rPr>
              <a:t>避免或减少这种危险的法宝就是</a:t>
            </a:r>
            <a:r>
              <a:rPr lang="en-US" altLang="zh-CN" sz="1600" dirty="0">
                <a:solidFill>
                  <a:srgbClr val="FF8C00">
                    <a:alpha val="99000"/>
                  </a:srgbClr>
                </a:solidFill>
                <a:latin typeface="微软雅黑" panose="020B0503020204020204" pitchFamily="34" charset="-122"/>
                <a:ea typeface="微软雅黑" panose="020B0503020204020204" pitchFamily="34" charset="-122"/>
              </a:rPr>
              <a:t>——</a:t>
            </a:r>
            <a:r>
              <a:rPr lang="zh-CN" altLang="en-US" sz="1600" dirty="0">
                <a:solidFill>
                  <a:srgbClr val="FF8C00">
                    <a:alpha val="99000"/>
                  </a:srgbClr>
                </a:solidFill>
                <a:latin typeface="微软雅黑" panose="020B0503020204020204" pitchFamily="34" charset="-122"/>
                <a:ea typeface="微软雅黑" panose="020B0503020204020204" pitchFamily="34" charset="-122"/>
              </a:rPr>
              <a:t>标准化。</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18" name="Rectangle 19"/>
          <p:cNvSpPr/>
          <p:nvPr/>
        </p:nvSpPr>
        <p:spPr bwMode="auto">
          <a:xfrm>
            <a:off x="1134826" y="2952220"/>
            <a:ext cx="4537202"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0403" y="1829183"/>
            <a:ext cx="908519" cy="912153"/>
          </a:xfrm>
          <a:prstGeom prst="rect">
            <a:avLst/>
          </a:prstGeom>
        </p:spPr>
      </p:pic>
      <p:sp>
        <p:nvSpPr>
          <p:cNvPr id="20" name="Title 1"/>
          <p:cNvSpPr txBox="1"/>
          <p:nvPr/>
        </p:nvSpPr>
        <p:spPr>
          <a:xfrm>
            <a:off x="1345060" y="3068960"/>
            <a:ext cx="4176463"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spcBef>
                <a:spcPts val="600"/>
              </a:spcBef>
              <a:spcAft>
                <a:spcPts val="600"/>
              </a:spcAft>
            </a:pPr>
            <a:r>
              <a:rPr lang="zh-CN" altLang="en-US" sz="1600" b="0" dirty="0">
                <a:solidFill>
                  <a:schemeClr val="bg1"/>
                </a:solidFill>
                <a:latin typeface="微软雅黑" panose="020B0503020204020204" pitchFamily="34" charset="-122"/>
                <a:ea typeface="微软雅黑" panose="020B0503020204020204" pitchFamily="34" charset="-122"/>
              </a:rPr>
              <a:t>为追求最佳秩序和最大效益，从制定标准、培训与实施标准到检查与完善标准的动态过程称之为标准化（</a:t>
            </a:r>
            <a:r>
              <a:rPr lang="en-US" altLang="zh-CN" sz="1600" b="0" dirty="0">
                <a:solidFill>
                  <a:schemeClr val="bg1"/>
                </a:solidFill>
                <a:latin typeface="微软雅黑" panose="020B0503020204020204" pitchFamily="34" charset="-122"/>
                <a:ea typeface="微软雅黑" panose="020B0503020204020204" pitchFamily="34" charset="-122"/>
              </a:rPr>
              <a:t>Standardization</a:t>
            </a:r>
            <a:r>
              <a:rPr lang="zh-CN" altLang="en-US" sz="1600" b="0" dirty="0" smtClean="0">
                <a:solidFill>
                  <a:schemeClr val="bg1"/>
                </a:solidFill>
                <a:latin typeface="微软雅黑" panose="020B0503020204020204" pitchFamily="34" charset="-122"/>
                <a:ea typeface="微软雅黑" panose="020B0503020204020204" pitchFamily="34" charset="-122"/>
              </a:rPr>
              <a:t>）。</a:t>
            </a:r>
            <a:endParaRPr lang="en-US" altLang="zh-CN" sz="1600" b="0" dirty="0" smtClean="0">
              <a:solidFill>
                <a:schemeClr val="bg1"/>
              </a:solidFill>
              <a:latin typeface="微软雅黑" panose="020B0503020204020204" pitchFamily="34" charset="-122"/>
              <a:ea typeface="微软雅黑" panose="020B0503020204020204" pitchFamily="34" charset="-122"/>
            </a:endParaRPr>
          </a:p>
          <a:p>
            <a:pPr lvl="0" indent="457200">
              <a:lnSpc>
                <a:spcPct val="130000"/>
              </a:lnSpc>
              <a:spcBef>
                <a:spcPts val="600"/>
              </a:spcBef>
              <a:spcAft>
                <a:spcPts val="600"/>
              </a:spcAft>
            </a:pPr>
            <a:r>
              <a:rPr lang="zh-CN" altLang="en-US" sz="1800" dirty="0" smtClean="0">
                <a:solidFill>
                  <a:schemeClr val="bg1"/>
                </a:solidFill>
                <a:latin typeface="微软雅黑" panose="020B0503020204020204" pitchFamily="34" charset="-122"/>
                <a:ea typeface="微软雅黑" panose="020B0503020204020204" pitchFamily="34" charset="-122"/>
              </a:rPr>
              <a:t>标准化也就是实施</a:t>
            </a:r>
            <a:r>
              <a:rPr lang="zh-CN" altLang="en-US" sz="1800" dirty="0">
                <a:solidFill>
                  <a:schemeClr val="bg1"/>
                </a:solidFill>
                <a:latin typeface="微软雅黑" panose="020B0503020204020204" pitchFamily="34" charset="-122"/>
                <a:ea typeface="微软雅黑" panose="020B0503020204020204" pitchFamily="34" charset="-122"/>
              </a:rPr>
              <a:t>标准管理的过程。</a:t>
            </a:r>
            <a:endParaRPr kumimoji="0" lang="en-US" sz="1600" i="0" u="none" strike="noStrike" kern="1200" cap="none" spc="-75" normalizeH="0" baseline="0" noProof="0" dirty="0">
              <a:ln w="3175">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1" name="Text Placeholder 6"/>
          <p:cNvSpPr txBox="1"/>
          <p:nvPr/>
        </p:nvSpPr>
        <p:spPr>
          <a:xfrm>
            <a:off x="4009355"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algn="r"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41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定义</a:t>
            </a:r>
            <a:endParaRPr kumimoji="0" lang="en-US" sz="41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82214" y="2617652"/>
            <a:ext cx="3032970" cy="3043596"/>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标准化的作用</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7" name="Rectangle 12"/>
          <p:cNvSpPr/>
          <p:nvPr/>
        </p:nvSpPr>
        <p:spPr bwMode="auto">
          <a:xfrm>
            <a:off x="1284147" y="1832242"/>
            <a:ext cx="3048834" cy="628473"/>
          </a:xfrm>
          <a:prstGeom prst="rect">
            <a:avLst/>
          </a:prstGeom>
          <a:solidFill>
            <a:srgbClr val="7FBA00"/>
          </a:solidFill>
        </p:spPr>
        <p:txBody>
          <a:bodyPr vert="horz" wrap="square" lIns="68571" tIns="68571" rIns="68571" bIns="68571" rtlCol="0" anchor="ctr" anchorCtr="0">
            <a:noAutofit/>
          </a:bodyPr>
          <a:lstStyle/>
          <a:p>
            <a:pPr>
              <a:lnSpc>
                <a:spcPct val="90000"/>
              </a:lnSpc>
              <a:spcBef>
                <a:spcPct val="20000"/>
              </a:spcBef>
              <a:buSzPct val="90000"/>
            </a:pPr>
            <a:r>
              <a:rPr lang="zh-CN" altLang="en-US" sz="2000" b="1" spc="-53"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为什么需要标准化？</a:t>
            </a:r>
            <a:endParaRPr 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31" name="Rectangle 14"/>
          <p:cNvSpPr/>
          <p:nvPr/>
        </p:nvSpPr>
        <p:spPr bwMode="auto">
          <a:xfrm>
            <a:off x="1157928" y="1667376"/>
            <a:ext cx="3301272" cy="4136231"/>
          </a:xfrm>
          <a:prstGeom prst="rect">
            <a:avLst/>
          </a:prstGeom>
          <a:noFill/>
          <a:ln w="38100">
            <a:solidFill>
              <a:srgbClr val="7FBA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68" tIns="34285" rIns="68568" bIns="34285"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2" name="矩形 1"/>
          <p:cNvSpPr/>
          <p:nvPr/>
        </p:nvSpPr>
        <p:spPr>
          <a:xfrm>
            <a:off x="1267184" y="2933936"/>
            <a:ext cx="3048000" cy="2653034"/>
          </a:xfrm>
          <a:prstGeom prst="rect">
            <a:avLst/>
          </a:prstGeom>
        </p:spPr>
        <p:txBody>
          <a:bodyPr wrap="square">
            <a:spAutoFit/>
          </a:bodyPr>
          <a:lstStyle/>
          <a:p>
            <a:pPr indent="457200">
              <a:lnSpc>
                <a:spcPct val="130000"/>
              </a:lnSpc>
            </a:pPr>
            <a:r>
              <a:rPr lang="zh-CN"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客户需求的变化越来越快，一线员工流动率越来越高，随着人工成本的上升，动态用工和结构性用工又成为必然，在这样的市场环境和社会环境中，要保持</a:t>
            </a:r>
            <a:r>
              <a:rPr lang="zh-CN" altLang="zh-CN" sz="1600" b="1" kern="100" dirty="0">
                <a:solidFill>
                  <a:srgbClr val="FFC000"/>
                </a:solidFill>
                <a:latin typeface="微软雅黑" panose="020B0503020204020204" pitchFamily="34" charset="-122"/>
                <a:ea typeface="微软雅黑" panose="020B0503020204020204" pitchFamily="34" charset="-122"/>
                <a:cs typeface="Times New Roman" panose="02020603050405020304" pitchFamily="18" charset="0"/>
              </a:rPr>
              <a:t>高质量、高效率、低成本和快速应变的竞争优势</a:t>
            </a:r>
            <a:r>
              <a:rPr lang="zh-CN"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，标准化管理是至关重要。</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2" name="Rectangle 60"/>
          <p:cNvSpPr/>
          <p:nvPr/>
        </p:nvSpPr>
        <p:spPr bwMode="auto">
          <a:xfrm>
            <a:off x="4666764" y="1673143"/>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3" name="Rectangle 60"/>
          <p:cNvSpPr/>
          <p:nvPr/>
        </p:nvSpPr>
        <p:spPr bwMode="auto">
          <a:xfrm>
            <a:off x="4666764" y="2727098"/>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4" name="Rectangle 60"/>
          <p:cNvSpPr/>
          <p:nvPr/>
        </p:nvSpPr>
        <p:spPr bwMode="auto">
          <a:xfrm>
            <a:off x="4666764" y="3781053"/>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5" name="Rectangle 60"/>
          <p:cNvSpPr/>
          <p:nvPr/>
        </p:nvSpPr>
        <p:spPr bwMode="auto">
          <a:xfrm>
            <a:off x="4666764" y="4835009"/>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6" name="Rectangle 60"/>
          <p:cNvSpPr/>
          <p:nvPr/>
        </p:nvSpPr>
        <p:spPr bwMode="auto">
          <a:xfrm>
            <a:off x="6764333" y="1650364"/>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7" name="Rectangle 60"/>
          <p:cNvSpPr/>
          <p:nvPr/>
        </p:nvSpPr>
        <p:spPr bwMode="auto">
          <a:xfrm>
            <a:off x="6764333" y="2710778"/>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8" name="Rectangle 60"/>
          <p:cNvSpPr/>
          <p:nvPr/>
        </p:nvSpPr>
        <p:spPr bwMode="auto">
          <a:xfrm>
            <a:off x="6764333" y="3771192"/>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39" name="Rectangle 60"/>
          <p:cNvSpPr/>
          <p:nvPr/>
        </p:nvSpPr>
        <p:spPr bwMode="auto">
          <a:xfrm>
            <a:off x="6764333" y="4831607"/>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40" name="矩形 39"/>
          <p:cNvSpPr/>
          <p:nvPr/>
        </p:nvSpPr>
        <p:spPr>
          <a:xfrm>
            <a:off x="7227127" y="1916832"/>
            <a:ext cx="3478972" cy="503590"/>
          </a:xfrm>
          <a:prstGeom prst="rect">
            <a:avLst/>
          </a:prstGeom>
        </p:spPr>
        <p:txBody>
          <a:bodyPr wrap="square" tIns="36000" bIns="3600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提高效率，节约成本</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5821202" y="1984292"/>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①</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 name="矩形 40"/>
          <p:cNvSpPr/>
          <p:nvPr/>
        </p:nvSpPr>
        <p:spPr>
          <a:xfrm>
            <a:off x="5821202" y="3094238"/>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②</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2" name="矩形 41"/>
          <p:cNvSpPr/>
          <p:nvPr/>
        </p:nvSpPr>
        <p:spPr>
          <a:xfrm>
            <a:off x="5821202" y="4158417"/>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③</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3" name="矩形 42"/>
          <p:cNvSpPr/>
          <p:nvPr/>
        </p:nvSpPr>
        <p:spPr>
          <a:xfrm>
            <a:off x="5821202" y="5218832"/>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④</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4" name="矩形 43"/>
          <p:cNvSpPr/>
          <p:nvPr/>
        </p:nvSpPr>
        <p:spPr>
          <a:xfrm>
            <a:off x="7227127" y="2955775"/>
            <a:ext cx="3478972" cy="503590"/>
          </a:xfrm>
          <a:prstGeom prst="rect">
            <a:avLst/>
          </a:prstGeom>
        </p:spPr>
        <p:txBody>
          <a:bodyPr wrap="square" tIns="36000" bIns="3600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监督检查，明确责任</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7227127" y="3994718"/>
            <a:ext cx="3478972" cy="503590"/>
          </a:xfrm>
          <a:prstGeom prst="rect">
            <a:avLst/>
          </a:prstGeom>
        </p:spPr>
        <p:txBody>
          <a:bodyPr wrap="square" tIns="36000" bIns="3600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储备经验，持续改进</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7227127" y="5033661"/>
            <a:ext cx="3478972" cy="503590"/>
          </a:xfrm>
          <a:prstGeom prst="rect">
            <a:avLst/>
          </a:prstGeom>
        </p:spPr>
        <p:txBody>
          <a:bodyPr wrap="square" tIns="36000" bIns="3600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交接培训，大量复制</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4812452" y="3874264"/>
            <a:ext cx="828000" cy="828000"/>
          </a:xfrm>
          <a:prstGeom prst="rect">
            <a:avLst/>
          </a:prstGeom>
        </p:spPr>
      </p:pic>
      <p:pic>
        <p:nvPicPr>
          <p:cNvPr id="23" name="Picture 7" descr="\\MAGNUM\Projects\Microsoft\Cloud Power FY12\Design\ICONS_PNG\Within_Your_Reach.png"/>
          <p:cNvPicPr>
            <a:picLocks noChangeAspect="1" noChangeArrowheads="1"/>
          </p:cNvPicPr>
          <p:nvPr/>
        </p:nvPicPr>
        <p:blipFill>
          <a:blip r:embed="rId2" cstate="print">
            <a:biLevel thresh="25000"/>
          </a:blip>
          <a:stretch>
            <a:fillRect/>
          </a:stretch>
        </p:blipFill>
        <p:spPr bwMode="auto">
          <a:xfrm>
            <a:off x="4771029" y="1639666"/>
            <a:ext cx="910847" cy="993395"/>
          </a:xfrm>
          <a:prstGeom prst="rect">
            <a:avLst/>
          </a:prstGeom>
          <a:noFill/>
        </p:spPr>
      </p:pic>
      <p:sp>
        <p:nvSpPr>
          <p:cNvPr id="24" name="Freeform 22"/>
          <p:cNvSpPr>
            <a:spLocks noEditPoints="1"/>
          </p:cNvSpPr>
          <p:nvPr/>
        </p:nvSpPr>
        <p:spPr bwMode="black">
          <a:xfrm>
            <a:off x="4866452" y="2847570"/>
            <a:ext cx="720000" cy="72000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4452" y="4788552"/>
            <a:ext cx="1044000" cy="1058109"/>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
                                        </p:tgtEl>
                                        <p:attrNameLst>
                                          <p:attrName>r</p:attrName>
                                        </p:attrNameLst>
                                      </p:cBhvr>
                                    </p:animRo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1+#ppt_w/2"/>
                                          </p:val>
                                        </p:tav>
                                        <p:tav tm="100000">
                                          <p:val>
                                            <p:strVal val="#ppt_x"/>
                                          </p:val>
                                        </p:tav>
                                      </p:tavLst>
                                    </p:anim>
                                    <p:anim calcmode="lin" valueType="num">
                                      <p:cBhvr additive="base">
                                        <p:cTn id="18" dur="500" fill="hold"/>
                                        <p:tgtEl>
                                          <p:spTgt spid="40"/>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15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30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45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0"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提高效率，节约成本</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标准是基于多数人的</a:t>
            </a:r>
            <a:r>
              <a:rPr lang="zh-CN" altLang="en-US" sz="1600" dirty="0">
                <a:solidFill>
                  <a:srgbClr val="FF8C00">
                    <a:alpha val="99000"/>
                  </a:srgbClr>
                </a:solidFill>
                <a:latin typeface="微软雅黑" panose="020B0503020204020204" pitchFamily="34" charset="-122"/>
                <a:ea typeface="微软雅黑" panose="020B0503020204020204" pitchFamily="34" charset="-122"/>
              </a:rPr>
              <a:t>经验教训得来最优现行方法</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，标准的执行，必然能够有效地提高生产效率，标准的一致性、通用性，同样节约企业内部的协调成本。</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作用一</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54" name="Picture 7" descr="\\MAGNUM\Projects\Microsoft\Cloud Power FY12\Design\ICONS_PNG\Within_Your_Reach.png"/>
          <p:cNvPicPr>
            <a:picLocks noChangeAspect="1" noChangeArrowheads="1"/>
          </p:cNvPicPr>
          <p:nvPr/>
        </p:nvPicPr>
        <p:blipFill>
          <a:blip r:embed="rId2" cstate="print">
            <a:biLevel thresh="25000"/>
          </a:blip>
          <a:stretch>
            <a:fillRect/>
          </a:stretch>
        </p:blipFill>
        <p:spPr bwMode="auto">
          <a:xfrm>
            <a:off x="1276035" y="3094456"/>
            <a:ext cx="1584000" cy="1727554"/>
          </a:xfrm>
          <a:prstGeom prst="rect">
            <a:avLst/>
          </a:prstGeom>
          <a:noFill/>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15296" y="3173654"/>
            <a:ext cx="2528251" cy="1677569"/>
          </a:xfrm>
          <a:prstGeom prst="rect">
            <a:avLst/>
          </a:prstGeom>
        </p:spPr>
      </p:pic>
      <p:sp>
        <p:nvSpPr>
          <p:cNvPr id="2" name="文本框 1"/>
          <p:cNvSpPr txBox="1"/>
          <p:nvPr/>
        </p:nvSpPr>
        <p:spPr>
          <a:xfrm>
            <a:off x="2885440" y="5475605"/>
            <a:ext cx="6524625"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监督检查，明确责任</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制定标准使工作井井有条，</a:t>
            </a:r>
            <a:r>
              <a:rPr lang="zh-CN" altLang="en-US" sz="1600" dirty="0">
                <a:solidFill>
                  <a:srgbClr val="FF8C00">
                    <a:alpha val="99000"/>
                  </a:srgbClr>
                </a:solidFill>
                <a:latin typeface="微软雅黑" panose="020B0503020204020204" pitchFamily="34" charset="-122"/>
                <a:ea typeface="微软雅黑" panose="020B0503020204020204" pitchFamily="34" charset="-122"/>
              </a:rPr>
              <a:t>非标准的东西就很容易暴露出来。</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有了标准，有法可依，有章可循，有据可查，能够快速明确问题的责任所在，标准不对的完善标准，未按标准执行的严格要求杜绝违规。</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作用二</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sp>
        <p:nvSpPr>
          <p:cNvPr id="13" name="Freeform 22"/>
          <p:cNvSpPr>
            <a:spLocks noEditPoints="1"/>
          </p:cNvSpPr>
          <p:nvPr/>
        </p:nvSpPr>
        <p:spPr bwMode="black">
          <a:xfrm>
            <a:off x="1322865" y="3220438"/>
            <a:ext cx="1584000" cy="158400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8426624" y="3197382"/>
            <a:ext cx="2496045" cy="16334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储备经验，持续改进</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968553"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每个人都有好主意，如果我们不能把最好方法文件化，则不可能充分利用团队的智慧，不但不能取得进步，甚至会越来越糟糕；</a:t>
            </a:r>
            <a:r>
              <a:rPr lang="zh-CN" altLang="en-US" sz="1600" dirty="0">
                <a:solidFill>
                  <a:srgbClr val="ED5326">
                    <a:alpha val="99000"/>
                  </a:srgbClr>
                </a:solidFill>
                <a:latin typeface="微软雅黑" panose="020B0503020204020204" pitchFamily="34" charset="-122"/>
                <a:ea typeface="微软雅黑" panose="020B0503020204020204" pitchFamily="34" charset="-122"/>
              </a:rPr>
              <a:t>而且许多宝贵的经验和优秀的方法会伴随着员工的离职而带走</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。因此，如果推进标准化就可以储备经验，并在原来标准的基础上持续改进。</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作用三</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394966" y="3329096"/>
            <a:ext cx="1440000" cy="1440000"/>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8422" r="12497"/>
          <a:stretch>
            <a:fillRect/>
          </a:stretch>
        </p:blipFill>
        <p:spPr>
          <a:xfrm>
            <a:off x="8532451" y="3175736"/>
            <a:ext cx="2461680" cy="16462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交接培训，大量复制</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36505"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有了标准，每一项工作即使换了不同的人来操作，也不会在效率与品质上出现太大的差异。标准化做的越好，</a:t>
            </a:r>
            <a:r>
              <a:rPr lang="zh-CN" altLang="en-US" sz="1600" dirty="0">
                <a:solidFill>
                  <a:srgbClr val="FF8C00">
                    <a:alpha val="99000"/>
                  </a:srgbClr>
                </a:solidFill>
                <a:latin typeface="微软雅黑" panose="020B0503020204020204" pitchFamily="34" charset="-122"/>
                <a:ea typeface="微软雅黑" panose="020B0503020204020204" pitchFamily="34" charset="-122"/>
              </a:rPr>
              <a:t>对员工技能的依赖越低，员工离职也不会造成太大影响</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，随着企业规模的增加，统一的标准便于快速化的培训与复制。</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作用四</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4637" y="3140968"/>
            <a:ext cx="2678910" cy="1735934"/>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987" y="2974143"/>
            <a:ext cx="2069583" cy="20695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537747" y="2279697"/>
            <a:ext cx="2496964" cy="789263"/>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p:cNvSpPr txBox="1"/>
          <p:nvPr/>
        </p:nvSpPr>
        <p:spPr>
          <a:xfrm>
            <a:off x="7586439" y="2381941"/>
            <a:ext cx="1535484"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标准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7537747" y="3218775"/>
            <a:ext cx="2496964" cy="3639225"/>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0" y="1619508"/>
            <a:ext cx="10034711" cy="369332"/>
            <a:chOff x="0" y="402218"/>
            <a:chExt cx="7751677" cy="369332"/>
          </a:xfrm>
        </p:grpSpPr>
        <p:sp>
          <p:nvSpPr>
            <p:cNvPr id="21" name="矩形 20"/>
            <p:cNvSpPr/>
            <p:nvPr/>
          </p:nvSpPr>
          <p:spPr>
            <a:xfrm>
              <a:off x="0" y="412850"/>
              <a:ext cx="7751677" cy="358700"/>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047"/>
            <p:cNvSpPr txBox="1"/>
            <p:nvPr/>
          </p:nvSpPr>
          <p:spPr>
            <a:xfrm>
              <a:off x="6490309" y="402218"/>
              <a:ext cx="1261368" cy="369332"/>
            </a:xfrm>
            <a:prstGeom prst="rect">
              <a:avLst/>
            </a:prstGeom>
            <a:noFill/>
          </p:spPr>
          <p:txBody>
            <a:bodyPr wrap="square" rtlCol="0">
              <a:spAutoFit/>
            </a:bodyPr>
            <a:lstStyle/>
            <a:p>
              <a:pPr algn="r"/>
              <a:r>
                <a:rPr lang="zh-CN" altLang="en-US" b="1" dirty="0" smtClean="0">
                  <a:solidFill>
                    <a:schemeClr val="bg1"/>
                  </a:solidFill>
                  <a:latin typeface="微软雅黑" panose="020B0503020204020204" pitchFamily="34" charset="-122"/>
                  <a:ea typeface="微软雅黑" panose="020B0503020204020204" pitchFamily="34" charset="-122"/>
                </a:rPr>
                <a:t>第一章</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3" name="TextBox 52"/>
          <p:cNvSpPr txBox="1"/>
          <p:nvPr/>
        </p:nvSpPr>
        <p:spPr>
          <a:xfrm>
            <a:off x="10531894" y="1619508"/>
            <a:ext cx="1663281" cy="369332"/>
          </a:xfrm>
          <a:prstGeom prst="rect">
            <a:avLst/>
          </a:prstGeom>
          <a:solidFill>
            <a:srgbClr val="7FBA00"/>
          </a:solid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下一章</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0531894" y="2279698"/>
            <a:ext cx="1663281" cy="4578302"/>
            <a:chOff x="7632339" y="982002"/>
            <a:chExt cx="1663281" cy="4578302"/>
          </a:xfrm>
        </p:grpSpPr>
        <p:pic>
          <p:nvPicPr>
            <p:cNvPr id="25" name="Picture 2" descr="C:\Users\ShiYanch\Desktop\sw2_006.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48791" b="6235"/>
            <a:stretch>
              <a:fillRect/>
            </a:stretch>
          </p:blipFill>
          <p:spPr bwMode="auto">
            <a:xfrm flipH="1">
              <a:off x="7632339" y="987572"/>
              <a:ext cx="1663281" cy="4572732"/>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7632340" y="987574"/>
              <a:ext cx="360040" cy="457273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8" descr="C:\Users\ShiYanch\Desktop\PNG\System\White\MB_0006_back.png">
              <a:hlinkClick r:id="" action="ppaction://hlinkshowjump?jump=nextslide"/>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9517"/>
            <a:stretch>
              <a:fillRect/>
            </a:stretch>
          </p:blipFill>
          <p:spPr bwMode="auto">
            <a:xfrm rot="10800000">
              <a:off x="7632340" y="982002"/>
              <a:ext cx="360040" cy="510814"/>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48"/>
          <p:cNvSpPr>
            <a:spLocks noChangeArrowheads="1"/>
          </p:cNvSpPr>
          <p:nvPr/>
        </p:nvSpPr>
        <p:spPr bwMode="auto">
          <a:xfrm>
            <a:off x="7508550" y="3792464"/>
            <a:ext cx="2526161"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标准</a:t>
            </a:r>
            <a:r>
              <a:rPr lang="zh-CN" altLang="en-US" dirty="0" smtClean="0">
                <a:solidFill>
                  <a:schemeClr val="bg1"/>
                </a:solidFill>
                <a:latin typeface="微软雅黑" panose="020B0503020204020204" pitchFamily="34" charset="-122"/>
                <a:ea typeface="微软雅黑" panose="020B0503020204020204" pitchFamily="34" charset="-122"/>
              </a:rPr>
              <a:t>的定义</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anose="020B0503020204020204" pitchFamily="34" charset="-122"/>
                <a:ea typeface="微软雅黑" panose="020B0503020204020204" pitchFamily="34" charset="-122"/>
              </a:rPr>
              <a:t>标准</a:t>
            </a:r>
            <a:r>
              <a:rPr lang="zh-CN" altLang="en-US" dirty="0" smtClean="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企业的标准体系</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标准的制定原则</a:t>
            </a:r>
            <a:endParaRPr 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2526" y="2448194"/>
            <a:ext cx="452268" cy="45226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2279697"/>
            <a:ext cx="7438633" cy="457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60"/>
          <p:cNvSpPr/>
          <p:nvPr/>
        </p:nvSpPr>
        <p:spPr bwMode="auto">
          <a:xfrm>
            <a:off x="1129035" y="1650364"/>
            <a:ext cx="10297144"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grpSp>
        <p:nvGrpSpPr>
          <p:cNvPr id="28" name="Group 1"/>
          <p:cNvGrpSpPr/>
          <p:nvPr/>
        </p:nvGrpSpPr>
        <p:grpSpPr>
          <a:xfrm>
            <a:off x="1107526" y="2780928"/>
            <a:ext cx="2448000" cy="2520280"/>
            <a:chOff x="708848" y="1820883"/>
            <a:chExt cx="3263150" cy="3360373"/>
          </a:xfrm>
        </p:grpSpPr>
        <p:sp>
          <p:nvSpPr>
            <p:cNvPr id="29" name="Rectangle 17"/>
            <p:cNvSpPr/>
            <p:nvPr/>
          </p:nvSpPr>
          <p:spPr bwMode="auto">
            <a:xfrm>
              <a:off x="708848"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30" name="Content Placeholder 4"/>
            <p:cNvSpPr txBox="1"/>
            <p:nvPr/>
          </p:nvSpPr>
          <p:spPr>
            <a:xfrm>
              <a:off x="975547" y="4088128"/>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制定</a:t>
              </a:r>
              <a:r>
                <a:rPr lang="zh-CN" alt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标准</a:t>
              </a:r>
              <a:endParaRPr 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grpSp>
        <p:nvGrpSpPr>
          <p:cNvPr id="49" name="Group 4"/>
          <p:cNvGrpSpPr/>
          <p:nvPr/>
        </p:nvGrpSpPr>
        <p:grpSpPr>
          <a:xfrm>
            <a:off x="6354628" y="2780928"/>
            <a:ext cx="2448000" cy="2520280"/>
            <a:chOff x="8489660" y="1820883"/>
            <a:chExt cx="3263150" cy="3360373"/>
          </a:xfrm>
        </p:grpSpPr>
        <p:sp>
          <p:nvSpPr>
            <p:cNvPr id="50" name="Rectangle 18"/>
            <p:cNvSpPr/>
            <p:nvPr/>
          </p:nvSpPr>
          <p:spPr bwMode="auto">
            <a:xfrm>
              <a:off x="8489660"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51" name="Content Placeholder 4"/>
            <p:cNvSpPr txBox="1"/>
            <p:nvPr/>
          </p:nvSpPr>
          <p:spPr>
            <a:xfrm>
              <a:off x="8756359" y="4088128"/>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监督标准</a:t>
              </a:r>
              <a:endPar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grpSp>
        <p:nvGrpSpPr>
          <p:cNvPr id="53" name="Group 5"/>
          <p:cNvGrpSpPr/>
          <p:nvPr/>
        </p:nvGrpSpPr>
        <p:grpSpPr>
          <a:xfrm>
            <a:off x="3731077" y="2780928"/>
            <a:ext cx="2448000" cy="2520280"/>
            <a:chOff x="4418012" y="1828800"/>
            <a:chExt cx="3263150" cy="3360373"/>
          </a:xfrm>
        </p:grpSpPr>
        <p:sp>
          <p:nvSpPr>
            <p:cNvPr id="55" name="Rectangle 13"/>
            <p:cNvSpPr/>
            <p:nvPr/>
          </p:nvSpPr>
          <p:spPr bwMode="auto">
            <a:xfrm>
              <a:off x="4418012" y="1828800"/>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56" name="Content Placeholder 4"/>
            <p:cNvSpPr txBox="1"/>
            <p:nvPr/>
          </p:nvSpPr>
          <p:spPr>
            <a:xfrm>
              <a:off x="4684711" y="4096045"/>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执行标准</a:t>
              </a:r>
              <a:endPar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sp>
        <p:nvSpPr>
          <p:cNvPr id="58" name="Text Placeholder 6"/>
          <p:cNvSpPr txBox="1"/>
          <p:nvPr/>
        </p:nvSpPr>
        <p:spPr>
          <a:xfrm>
            <a:off x="1417067" y="1628800"/>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标准化的实施过程为：</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grpSp>
        <p:nvGrpSpPr>
          <p:cNvPr id="59" name="Group 4"/>
          <p:cNvGrpSpPr/>
          <p:nvPr/>
        </p:nvGrpSpPr>
        <p:grpSpPr>
          <a:xfrm>
            <a:off x="8978179" y="2780928"/>
            <a:ext cx="2448000" cy="2520280"/>
            <a:chOff x="8489660" y="1820883"/>
            <a:chExt cx="3263150" cy="3360373"/>
          </a:xfrm>
        </p:grpSpPr>
        <p:sp>
          <p:nvSpPr>
            <p:cNvPr id="60" name="Rectangle 18"/>
            <p:cNvSpPr/>
            <p:nvPr/>
          </p:nvSpPr>
          <p:spPr bwMode="auto">
            <a:xfrm>
              <a:off x="8489660"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61" name="Content Placeholder 4"/>
            <p:cNvSpPr txBox="1"/>
            <p:nvPr/>
          </p:nvSpPr>
          <p:spPr>
            <a:xfrm>
              <a:off x="8756359" y="4125139"/>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完善标准</a:t>
              </a:r>
              <a:endPar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sp>
        <p:nvSpPr>
          <p:cNvPr id="62" name="Circle Arrow"/>
          <p:cNvSpPr>
            <a:spLocks noEditPoints="1"/>
          </p:cNvSpPr>
          <p:nvPr/>
        </p:nvSpPr>
        <p:spPr bwMode="auto">
          <a:xfrm rot="5400000">
            <a:off x="10579041" y="182076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1832" t="12884" r="12569" b="17332"/>
          <a:stretch>
            <a:fillRect/>
          </a:stretch>
        </p:blipFill>
        <p:spPr>
          <a:xfrm>
            <a:off x="1807097" y="3284984"/>
            <a:ext cx="1152000" cy="1063385"/>
          </a:xfrm>
          <a:prstGeom prst="rect">
            <a:avLst/>
          </a:prstGeom>
        </p:spPr>
      </p:pic>
      <p:pic>
        <p:nvPicPr>
          <p:cNvPr id="63" name="Picture 6"/>
          <p:cNvPicPr>
            <a:picLocks noChangeAspect="1" noChangeArrowheads="1"/>
          </p:cNvPicPr>
          <p:nvPr/>
        </p:nvPicPr>
        <p:blipFill>
          <a:blip r:embed="rId3" cstate="email">
            <a:biLevel thresh="50000"/>
          </a:blip>
          <a:srcRect/>
          <a:stretch>
            <a:fillRect/>
          </a:stretch>
        </p:blipFill>
        <p:spPr bwMode="auto">
          <a:xfrm>
            <a:off x="9787343" y="3365021"/>
            <a:ext cx="829672" cy="947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Freeform 20"/>
          <p:cNvSpPr>
            <a:spLocks noEditPoints="1"/>
          </p:cNvSpPr>
          <p:nvPr/>
        </p:nvSpPr>
        <p:spPr bwMode="auto">
          <a:xfrm>
            <a:off x="2951665" y="2843451"/>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sp>
        <p:nvSpPr>
          <p:cNvPr id="66" name="Freeform 20"/>
          <p:cNvSpPr>
            <a:spLocks noEditPoints="1"/>
          </p:cNvSpPr>
          <p:nvPr/>
        </p:nvSpPr>
        <p:spPr bwMode="auto">
          <a:xfrm>
            <a:off x="5622935" y="2841795"/>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sp>
        <p:nvSpPr>
          <p:cNvPr id="67" name="Freeform 20"/>
          <p:cNvSpPr>
            <a:spLocks noEditPoints="1"/>
          </p:cNvSpPr>
          <p:nvPr/>
        </p:nvSpPr>
        <p:spPr bwMode="auto">
          <a:xfrm>
            <a:off x="8295152" y="2852936"/>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pic>
        <p:nvPicPr>
          <p:cNvPr id="6" name="图片 5"/>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4530016" y="3356901"/>
            <a:ext cx="963488" cy="963488"/>
          </a:xfrm>
          <a:prstGeom prst="rect">
            <a:avLst/>
          </a:prstGeom>
        </p:spPr>
      </p:pic>
      <p:pic>
        <p:nvPicPr>
          <p:cNvPr id="7" name="图片 6"/>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7064423" y="3262645"/>
            <a:ext cx="1152000" cy="1152000"/>
          </a:xfrm>
          <a:prstGeom prst="rect">
            <a:avLst/>
          </a:prstGeom>
        </p:spPr>
      </p:pic>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anose="020B0503020204020204" pitchFamily="34" charset="-122"/>
                <a:ea typeface="微软雅黑" panose="020B0503020204020204" pitchFamily="34" charset="-122"/>
              </a:rPr>
              <a:t>制定标准</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推进公司标准化管理的第一步，就是要制定标准。制定标准，要根据公司标准化管理的整体要求，选择</a:t>
            </a:r>
            <a:r>
              <a:rPr lang="zh-CN" altLang="en-US" sz="1600" dirty="0">
                <a:solidFill>
                  <a:srgbClr val="FF8C00">
                    <a:alpha val="99000"/>
                  </a:srgbClr>
                </a:solidFill>
                <a:latin typeface="微软雅黑" panose="020B0503020204020204" pitchFamily="34" charset="-122"/>
                <a:ea typeface="微软雅黑" panose="020B0503020204020204" pitchFamily="34" charset="-122"/>
              </a:rPr>
              <a:t>对各具体工作熟悉的员工，组建标准化编写小组</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，进行编写。</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第一步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11832" t="12884" r="12569" b="17332"/>
          <a:stretch>
            <a:fillRect/>
          </a:stretch>
        </p:blipFill>
        <p:spPr>
          <a:xfrm>
            <a:off x="1327036" y="3200926"/>
            <a:ext cx="1482164" cy="1368152"/>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15295" y="3175810"/>
            <a:ext cx="2528251" cy="16830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anose="020B0503020204020204" pitchFamily="34" charset="-122"/>
                <a:ea typeface="微软雅黑" panose="020B0503020204020204" pitchFamily="34" charset="-122"/>
              </a:rPr>
              <a:t>执行标准</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制定标准的目的就是为了执行的。同时，制定好的标准，要通过</a:t>
            </a:r>
            <a:r>
              <a:rPr lang="zh-CN" altLang="en-US" sz="1600" dirty="0">
                <a:solidFill>
                  <a:srgbClr val="FF8C00">
                    <a:alpha val="99000"/>
                  </a:srgbClr>
                </a:solidFill>
                <a:latin typeface="微软雅黑" panose="020B0503020204020204" pitchFamily="34" charset="-122"/>
                <a:ea typeface="微软雅黑" panose="020B0503020204020204" pitchFamily="34" charset="-122"/>
              </a:rPr>
              <a:t>实践来检验标准的合理性和可操作性</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，并根据运行中发现的问题随时进行修订。</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第二步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369502" y="3356992"/>
            <a:ext cx="1296144" cy="1296144"/>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11589" y="3175810"/>
            <a:ext cx="2531957" cy="16830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4"/>
            <a:ext cx="7998678" cy="2489919"/>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监督标准</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89" y="3094457"/>
            <a:ext cx="7560841" cy="910608"/>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肯德基的分店遍布全球近百个国家，超过</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1</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万个。然而，肯德基国际公司在万里之外，又怎么能相信他的下属们能循规蹈矩呢</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一次，上海肯德基有限公司收到了</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3</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份总公司寄来的鉴定书，对他们外滩快餐厅的工作质量分</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3</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次鉴定评分，分别为</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83</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85</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88</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分。</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493003"/>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第三步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391403" y="3438728"/>
            <a:ext cx="1430432" cy="1430432"/>
          </a:xfrm>
          <a:prstGeom prst="rect">
            <a:avLst/>
          </a:prstGeom>
        </p:spPr>
      </p:pic>
      <p:sp>
        <p:nvSpPr>
          <p:cNvPr id="17" name="Title 1"/>
          <p:cNvSpPr txBox="1"/>
          <p:nvPr/>
        </p:nvSpPr>
        <p:spPr>
          <a:xfrm>
            <a:off x="3433289" y="4221088"/>
            <a:ext cx="7560841" cy="1060220"/>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公司中外方经理都为之瞠目结舌，这三个分数是怎么评定的？原来，肯德基国际公司雇佣并培训了一批人，</a:t>
            </a:r>
            <a:r>
              <a:rPr lang="zh-CN" altLang="en-US" sz="1600" dirty="0">
                <a:solidFill>
                  <a:srgbClr val="FF8C00">
                    <a:alpha val="99000"/>
                  </a:srgbClr>
                </a:solidFill>
                <a:latin typeface="微软雅黑" panose="020B0503020204020204" pitchFamily="34" charset="-122"/>
                <a:ea typeface="微软雅黑" panose="020B0503020204020204" pitchFamily="34" charset="-122"/>
              </a:rPr>
              <a:t>让他们佯装顾客潜入店内进行检查评分。</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这些“特殊顾客”来无影，去无踪，这就使快餐厅经理、雇员时时感到某种压力，丝毫不敢疏忽。</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2" name="文本框 1"/>
          <p:cNvSpPr txBox="1"/>
          <p:nvPr/>
        </p:nvSpPr>
        <p:spPr>
          <a:xfrm>
            <a:off x="2727325" y="5778500"/>
            <a:ext cx="5818505" cy="36830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7"/>
                                        </p:tgtEl>
                                        <p:attrNameLst>
                                          <p:attrName>style.visibility</p:attrName>
                                        </p:attrNameLst>
                                      </p:cBhvr>
                                      <p:to>
                                        <p:strVal val="visible"/>
                                      </p:to>
                                    </p:set>
                                    <p:animScale>
                                      <p:cBhvr>
                                        <p:cTn id="1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gtEl>
                                        <p:attrNameLst>
                                          <p:attrName>ppt_x</p:attrName>
                                          <p:attrName>ppt_y</p:attrName>
                                        </p:attrNameLst>
                                      </p:cBhvr>
                                    </p:animMotion>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完善标准</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标准要能够经常保持同变化中的企业环境相适应，要不断的充实、更新、优化、细化，使标准更加</a:t>
            </a:r>
            <a:r>
              <a:rPr lang="zh-CN" altLang="en-US" sz="1600" dirty="0">
                <a:solidFill>
                  <a:srgbClr val="FF8C00">
                    <a:alpha val="99000"/>
                  </a:srgbClr>
                </a:solidFill>
                <a:latin typeface="微软雅黑" panose="020B0503020204020204" pitchFamily="34" charset="-122"/>
                <a:ea typeface="微软雅黑" panose="020B0503020204020204" pitchFamily="34" charset="-122"/>
              </a:rPr>
              <a:t>务实、有效。</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第四步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screen"/>
          <a:stretch>
            <a:fillRect/>
          </a:stretch>
        </p:blipFill>
        <p:spPr>
          <a:xfrm>
            <a:off x="8327185" y="3190226"/>
            <a:ext cx="2616361" cy="1653176"/>
          </a:xfrm>
          <a:prstGeom prst="rect">
            <a:avLst/>
          </a:prstGeom>
        </p:spPr>
      </p:pic>
      <p:pic>
        <p:nvPicPr>
          <p:cNvPr id="17" name="Picture 6"/>
          <p:cNvPicPr>
            <a:picLocks noChangeAspect="1" noChangeArrowheads="1"/>
          </p:cNvPicPr>
          <p:nvPr/>
        </p:nvPicPr>
        <p:blipFill>
          <a:blip r:embed="rId3" cstate="email">
            <a:biLevel thresh="50000"/>
          </a:blip>
          <a:srcRect/>
          <a:stretch>
            <a:fillRect/>
          </a:stretch>
        </p:blipFill>
        <p:spPr bwMode="auto">
          <a:xfrm>
            <a:off x="1489075" y="3356992"/>
            <a:ext cx="1127685" cy="1287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60"/>
          <p:cNvSpPr/>
          <p:nvPr/>
        </p:nvSpPr>
        <p:spPr bwMode="auto">
          <a:xfrm>
            <a:off x="1129035" y="1650364"/>
            <a:ext cx="10441160"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anose="020B0502040204020203" pitchFamily="34" charset="0"/>
            </a:endParaRPr>
          </a:p>
        </p:txBody>
      </p:sp>
      <p:sp>
        <p:nvSpPr>
          <p:cNvPr id="58" name="Text Placeholder 6"/>
          <p:cNvSpPr txBox="1"/>
          <p:nvPr/>
        </p:nvSpPr>
        <p:spPr>
          <a:xfrm>
            <a:off x="2785219" y="1628800"/>
            <a:ext cx="756084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nSpc>
                <a:spcPct val="130000"/>
              </a:lnSpc>
              <a:defRPr/>
            </a:pPr>
            <a:r>
              <a:rPr lang="zh-CN" altLang="en-US" sz="2000" b="0" dirty="0">
                <a:solidFill>
                  <a:srgbClr val="FFFFFF">
                    <a:alpha val="99000"/>
                  </a:srgbClr>
                </a:solidFill>
                <a:latin typeface="微软雅黑" panose="020B0503020204020204" pitchFamily="34" charset="-122"/>
                <a:ea typeface="微软雅黑" panose="020B0503020204020204" pitchFamily="34" charset="-122"/>
              </a:rPr>
              <a:t>岗位工作手册是指导岗位员工进行正确工作的规范性文件集合，一般包含以下几部分内容：</a:t>
            </a:r>
            <a:endParaRPr lang="zh-CN" altLang="en-US" sz="2000" b="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62" name="Circle Arrow"/>
          <p:cNvSpPr>
            <a:spLocks noEditPoints="1"/>
          </p:cNvSpPr>
          <p:nvPr/>
        </p:nvSpPr>
        <p:spPr bwMode="auto">
          <a:xfrm rot="5400000">
            <a:off x="10723057" y="182076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pic>
        <p:nvPicPr>
          <p:cNvPr id="2" name="图片 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447854" y="1719709"/>
            <a:ext cx="833309" cy="833309"/>
          </a:xfrm>
          <a:prstGeom prst="rect">
            <a:avLst/>
          </a:prstGeom>
        </p:spPr>
      </p:pic>
      <p:grpSp>
        <p:nvGrpSpPr>
          <p:cNvPr id="94" name="组合 93"/>
          <p:cNvGrpSpPr/>
          <p:nvPr/>
        </p:nvGrpSpPr>
        <p:grpSpPr>
          <a:xfrm>
            <a:off x="2868859" y="2780928"/>
            <a:ext cx="1656001" cy="2448272"/>
            <a:chOff x="1107525" y="2780928"/>
            <a:chExt cx="1656001" cy="2448272"/>
          </a:xfrm>
        </p:grpSpPr>
        <p:sp>
          <p:nvSpPr>
            <p:cNvPr id="9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pic>
          <p:nvPicPr>
            <p:cNvPr id="96" name="图片 95"/>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351758" y="2996952"/>
              <a:ext cx="1167536" cy="1167536"/>
            </a:xfrm>
            <a:prstGeom prst="rect">
              <a:avLst/>
            </a:prstGeom>
          </p:spPr>
        </p:pic>
        <p:sp>
          <p:nvSpPr>
            <p:cNvPr id="9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9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algn="ctr" defTabSz="685165" rtl="0" eaLnBrk="1" latinLnBrk="0" hangingPunct="1">
                <a:lnSpc>
                  <a:spcPct val="90000"/>
                </a:lnSpc>
                <a:spcBef>
                  <a:spcPct val="0"/>
                </a:spcBef>
                <a:spcAft>
                  <a:spcPts val="0"/>
                </a:spcAft>
                <a:buClrTx/>
                <a:buSzPct val="90000"/>
                <a:buFont typeface="Arial" panose="020B0604020202020204" pitchFamily="34" charset="0"/>
                <a:buNone/>
                <a:defRPr/>
              </a:pPr>
              <a:r>
                <a:rPr lang="zh-CN" altLang="en-US" sz="2400" b="0" dirty="0">
                  <a:solidFill>
                    <a:srgbClr val="7FBA00">
                      <a:alpha val="99000"/>
                    </a:srgbClr>
                  </a:solidFill>
                  <a:latin typeface="微软雅黑" panose="020B0503020204020204" pitchFamily="34" charset="-122"/>
                  <a:ea typeface="微软雅黑" panose="020B0503020204020204" pitchFamily="34" charset="-122"/>
                </a:rPr>
                <a:t>岗位</a:t>
              </a:r>
              <a:r>
                <a:rPr lang="zh-CN" altLang="en-US" sz="2400" b="0" dirty="0" smtClean="0">
                  <a:solidFill>
                    <a:srgbClr val="7FBA00">
                      <a:alpha val="99000"/>
                    </a:srgbClr>
                  </a:solidFill>
                  <a:latin typeface="微软雅黑" panose="020B0503020204020204" pitchFamily="34" charset="-122"/>
                  <a:ea typeface="微软雅黑" panose="020B0503020204020204" pitchFamily="34" charset="-122"/>
                </a:rPr>
                <a:t>任务</a:t>
              </a:r>
              <a:endParaRPr kumimoji="0" lang="en-US" sz="2400" b="0"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107525" y="2780928"/>
            <a:ext cx="1656001" cy="2448272"/>
            <a:chOff x="1107525" y="2780928"/>
            <a:chExt cx="1656001" cy="2448272"/>
          </a:xfrm>
        </p:grpSpPr>
        <p:grpSp>
          <p:nvGrpSpPr>
            <p:cNvPr id="9" name="组合 8"/>
            <p:cNvGrpSpPr/>
            <p:nvPr/>
          </p:nvGrpSpPr>
          <p:grpSpPr>
            <a:xfrm>
              <a:off x="1107525" y="2780928"/>
              <a:ext cx="1656001" cy="2448272"/>
              <a:chOff x="1107525" y="2780928"/>
              <a:chExt cx="1656001" cy="2448272"/>
            </a:xfrm>
          </p:grpSpPr>
          <p:sp>
            <p:nvSpPr>
              <p:cNvPr id="29"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8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8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algn="ctr" defTabSz="685165" rtl="0" eaLnBrk="1" latinLnBrk="0" hangingPunct="1">
                  <a:lnSpc>
                    <a:spcPct val="90000"/>
                  </a:lnSpc>
                  <a:spcBef>
                    <a:spcPct val="0"/>
                  </a:spcBef>
                  <a:spcAft>
                    <a:spcPts val="0"/>
                  </a:spcAft>
                  <a:buClrTx/>
                  <a:buSzPct val="90000"/>
                  <a:buFont typeface="Arial" panose="020B0604020202020204" pitchFamily="34" charset="0"/>
                  <a:buNone/>
                  <a:defRPr/>
                </a:pPr>
                <a:r>
                  <a:rPr lang="zh-CN" altLang="en-US" sz="2400" b="0" noProof="0" dirty="0" smtClean="0">
                    <a:solidFill>
                      <a:srgbClr val="7FBA00">
                        <a:alpha val="99000"/>
                      </a:srgbClr>
                    </a:solidFill>
                    <a:latin typeface="微软雅黑" panose="020B0503020204020204" pitchFamily="34" charset="-122"/>
                    <a:ea typeface="微软雅黑" panose="020B0503020204020204" pitchFamily="34" charset="-122"/>
                  </a:rPr>
                  <a:t>岗位概况</a:t>
                </a:r>
                <a:endParaRPr kumimoji="0" lang="en-US" sz="2400" b="0"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329797" y="2973787"/>
              <a:ext cx="1209361" cy="1209361"/>
            </a:xfrm>
            <a:prstGeom prst="rect">
              <a:avLst/>
            </a:prstGeom>
          </p:spPr>
        </p:pic>
      </p:grpSp>
      <p:grpSp>
        <p:nvGrpSpPr>
          <p:cNvPr id="17" name="组合 16"/>
          <p:cNvGrpSpPr/>
          <p:nvPr/>
        </p:nvGrpSpPr>
        <p:grpSpPr>
          <a:xfrm>
            <a:off x="4630193" y="2780928"/>
            <a:ext cx="1656001" cy="2448272"/>
            <a:chOff x="4630193" y="2780928"/>
            <a:chExt cx="1656001" cy="2448272"/>
          </a:xfrm>
        </p:grpSpPr>
        <p:grpSp>
          <p:nvGrpSpPr>
            <p:cNvPr id="99" name="组合 98"/>
            <p:cNvGrpSpPr/>
            <p:nvPr/>
          </p:nvGrpSpPr>
          <p:grpSpPr>
            <a:xfrm>
              <a:off x="4630193" y="2780928"/>
              <a:ext cx="1656001" cy="2448272"/>
              <a:chOff x="1107525" y="2780928"/>
              <a:chExt cx="1656001" cy="2448272"/>
            </a:xfrm>
          </p:grpSpPr>
          <p:sp>
            <p:nvSpPr>
              <p:cNvPr id="100"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10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0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anose="020B0503020204020204" pitchFamily="34" charset="-122"/>
                    <a:ea typeface="微软雅黑" panose="020B0503020204020204" pitchFamily="34" charset="-122"/>
                  </a:rPr>
                  <a:t>工作说明</a:t>
                </a:r>
                <a:endParaRPr lang="en-US" sz="2400" b="0" dirty="0">
                  <a:solidFill>
                    <a:srgbClr val="7FBA00">
                      <a:alpha val="99000"/>
                    </a:srgbClr>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5015156" y="3104126"/>
              <a:ext cx="982547" cy="982547"/>
            </a:xfrm>
            <a:prstGeom prst="rect">
              <a:avLst/>
            </a:prstGeom>
          </p:spPr>
        </p:pic>
      </p:grpSp>
      <p:grpSp>
        <p:nvGrpSpPr>
          <p:cNvPr id="19" name="组合 18"/>
          <p:cNvGrpSpPr/>
          <p:nvPr/>
        </p:nvGrpSpPr>
        <p:grpSpPr>
          <a:xfrm>
            <a:off x="8152861" y="2780928"/>
            <a:ext cx="1656001" cy="2448272"/>
            <a:chOff x="8152861" y="2780928"/>
            <a:chExt cx="1656001" cy="2448272"/>
          </a:xfrm>
        </p:grpSpPr>
        <p:grpSp>
          <p:nvGrpSpPr>
            <p:cNvPr id="109" name="组合 108"/>
            <p:cNvGrpSpPr/>
            <p:nvPr/>
          </p:nvGrpSpPr>
          <p:grpSpPr>
            <a:xfrm>
              <a:off x="8152861" y="2780928"/>
              <a:ext cx="1656001" cy="2448272"/>
              <a:chOff x="1107525" y="2780928"/>
              <a:chExt cx="1656001" cy="2448272"/>
            </a:xfrm>
          </p:grpSpPr>
          <p:sp>
            <p:nvSpPr>
              <p:cNvPr id="110"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11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1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anose="020B0503020204020204" pitchFamily="34" charset="-122"/>
                    <a:ea typeface="微软雅黑" panose="020B0503020204020204" pitchFamily="34" charset="-122"/>
                  </a:rPr>
                  <a:t>督查要点</a:t>
                </a:r>
                <a:endParaRPr lang="en-US" sz="2400" b="0" dirty="0">
                  <a:solidFill>
                    <a:srgbClr val="7FBA00">
                      <a:alpha val="99000"/>
                    </a:srgbClr>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8410609" y="3037362"/>
              <a:ext cx="1071354" cy="1071354"/>
            </a:xfrm>
            <a:prstGeom prst="rect">
              <a:avLst/>
            </a:prstGeom>
          </p:spPr>
        </p:pic>
      </p:grpSp>
      <p:grpSp>
        <p:nvGrpSpPr>
          <p:cNvPr id="20" name="组合 19"/>
          <p:cNvGrpSpPr/>
          <p:nvPr/>
        </p:nvGrpSpPr>
        <p:grpSpPr>
          <a:xfrm>
            <a:off x="9914194" y="2780928"/>
            <a:ext cx="1656001" cy="2448272"/>
            <a:chOff x="9914194" y="2780928"/>
            <a:chExt cx="1656001" cy="2448272"/>
          </a:xfrm>
        </p:grpSpPr>
        <p:grpSp>
          <p:nvGrpSpPr>
            <p:cNvPr id="114" name="组合 113"/>
            <p:cNvGrpSpPr/>
            <p:nvPr/>
          </p:nvGrpSpPr>
          <p:grpSpPr>
            <a:xfrm>
              <a:off x="9914194" y="2780928"/>
              <a:ext cx="1656001" cy="2448272"/>
              <a:chOff x="1107525" y="2780928"/>
              <a:chExt cx="1656001" cy="2448272"/>
            </a:xfrm>
          </p:grpSpPr>
          <p:sp>
            <p:nvSpPr>
              <p:cNvPr id="11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11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1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anose="020B0503020204020204" pitchFamily="34" charset="-122"/>
                    <a:ea typeface="微软雅黑" panose="020B0503020204020204" pitchFamily="34" charset="-122"/>
                  </a:rPr>
                  <a:t>附表附件</a:t>
                </a:r>
                <a:endParaRPr lang="en-US" sz="2400" b="0" dirty="0">
                  <a:solidFill>
                    <a:srgbClr val="7FBA00">
                      <a:alpha val="99000"/>
                    </a:srgbClr>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10206993" y="3054711"/>
              <a:ext cx="1031962" cy="1031962"/>
            </a:xfrm>
            <a:prstGeom prst="rect">
              <a:avLst/>
            </a:prstGeom>
          </p:spPr>
        </p:pic>
      </p:grpSp>
      <p:grpSp>
        <p:nvGrpSpPr>
          <p:cNvPr id="5" name="组合 4"/>
          <p:cNvGrpSpPr/>
          <p:nvPr/>
        </p:nvGrpSpPr>
        <p:grpSpPr>
          <a:xfrm>
            <a:off x="6391527" y="2780928"/>
            <a:ext cx="1656001" cy="2448272"/>
            <a:chOff x="6391527" y="2780928"/>
            <a:chExt cx="1656001" cy="2448272"/>
          </a:xfrm>
        </p:grpSpPr>
        <p:grpSp>
          <p:nvGrpSpPr>
            <p:cNvPr id="104" name="组合 103"/>
            <p:cNvGrpSpPr/>
            <p:nvPr/>
          </p:nvGrpSpPr>
          <p:grpSpPr>
            <a:xfrm>
              <a:off x="6391527" y="2780928"/>
              <a:ext cx="1656001" cy="2448272"/>
              <a:chOff x="1107525" y="2780928"/>
              <a:chExt cx="1656001" cy="2448272"/>
            </a:xfrm>
          </p:grpSpPr>
          <p:sp>
            <p:nvSpPr>
              <p:cNvPr id="10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10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0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anose="020B0503020204020204" pitchFamily="34" charset="-122"/>
                    <a:ea typeface="微软雅黑" panose="020B0503020204020204" pitchFamily="34" charset="-122"/>
                  </a:rPr>
                  <a:t>工作警示</a:t>
                </a:r>
                <a:endParaRPr lang="en-US" sz="2400" b="0" dirty="0">
                  <a:solidFill>
                    <a:srgbClr val="7FBA00">
                      <a:alpha val="99000"/>
                    </a:srgbClr>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6703437" y="3091970"/>
              <a:ext cx="1016746" cy="1016746"/>
            </a:xfrm>
            <a:prstGeom prst="rect">
              <a:avLst/>
            </a:prstGeom>
          </p:spPr>
        </p:pic>
      </p:gr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岗位概况</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岗位概况主要包括</a:t>
            </a:r>
            <a:r>
              <a:rPr lang="zh-CN" altLang="en-US" sz="1600" dirty="0">
                <a:solidFill>
                  <a:srgbClr val="FF8C00">
                    <a:alpha val="99000"/>
                  </a:srgbClr>
                </a:solidFill>
                <a:latin typeface="微软雅黑" panose="020B0503020204020204" pitchFamily="34" charset="-122"/>
                <a:ea typeface="微软雅黑" panose="020B0503020204020204" pitchFamily="34" charset="-122"/>
              </a:rPr>
              <a:t>岗位任职资格、岗位工作职责</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两部分内容。这两部分内容来自于</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岗位说明书</a:t>
            </a:r>
            <a:r>
              <a:rPr lang="en-US" altLang="zh-CN" sz="1600" b="0" dirty="0">
                <a:solidFill>
                  <a:srgbClr val="7FBA00">
                    <a:alpha val="99000"/>
                  </a:srgbClr>
                </a:solidFill>
                <a:latin typeface="微软雅黑" panose="020B0503020204020204" pitchFamily="34" charset="-122"/>
                <a:ea typeface="微软雅黑" panose="020B0503020204020204" pitchFamily="34" charset="-122"/>
              </a:rPr>
              <a:t>》</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，因为它是岗位工作手册的纲领性文件，所以放在岗位工作手册的前面。</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内容一</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345059" y="3190226"/>
            <a:ext cx="1381255" cy="1381255"/>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269" b="200"/>
          <a:stretch>
            <a:fillRect/>
          </a:stretch>
        </p:blipFill>
        <p:spPr>
          <a:xfrm>
            <a:off x="8207492" y="3094456"/>
            <a:ext cx="2817118" cy="1800200"/>
          </a:xfrm>
          <a:prstGeom prst="rect">
            <a:avLst/>
          </a:prstGeom>
        </p:spPr>
      </p:pic>
      <p:sp>
        <p:nvSpPr>
          <p:cNvPr id="13" name="矩形 12"/>
          <p:cNvSpPr/>
          <p:nvPr/>
        </p:nvSpPr>
        <p:spPr>
          <a:xfrm>
            <a:off x="8097851" y="6488668"/>
            <a:ext cx="309880" cy="368300"/>
          </a:xfrm>
          <a:prstGeom prst="rect">
            <a:avLst/>
          </a:prstGeom>
        </p:spPr>
        <p:txBody>
          <a:bodyPr wrap="none">
            <a:spAutoFit/>
          </a:bodyPr>
          <a:lstStyle/>
          <a:p>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岗位任务</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岗位任务即岗位事项清单，是指通过罗列的清单方式，按照</a:t>
            </a:r>
            <a:r>
              <a:rPr lang="zh-CN" altLang="en-US" sz="1600" dirty="0">
                <a:solidFill>
                  <a:srgbClr val="FF8C00">
                    <a:alpha val="99000"/>
                  </a:srgbClr>
                </a:solidFill>
                <a:latin typeface="微软雅黑" panose="020B0503020204020204" pitchFamily="34" charset="-122"/>
                <a:ea typeface="微软雅黑" panose="020B0503020204020204" pitchFamily="34" charset="-122"/>
              </a:rPr>
              <a:t>每天、每周、每月、每季度、每年</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等规律，将该岗位的事项以表格的形式罗列出来，以确保事项无遗漏。参考表格如下：</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内容二</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345059" y="3284984"/>
            <a:ext cx="1440160" cy="1440160"/>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8207492" y="3094456"/>
            <a:ext cx="2817118" cy="1800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9"/>
          <p:cNvSpPr/>
          <p:nvPr/>
        </p:nvSpPr>
        <p:spPr bwMode="auto">
          <a:xfrm>
            <a:off x="1131930" y="1700809"/>
            <a:ext cx="1866418" cy="936104"/>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6" name="Title Tile"/>
          <p:cNvSpPr/>
          <p:nvPr/>
        </p:nvSpPr>
        <p:spPr bwMode="auto">
          <a:xfrm>
            <a:off x="3211477" y="1700808"/>
            <a:ext cx="7998678" cy="3371851"/>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0" name="Rectangle 19"/>
          <p:cNvSpPr/>
          <p:nvPr/>
        </p:nvSpPr>
        <p:spPr bwMode="auto">
          <a:xfrm>
            <a:off x="1134826" y="2825520"/>
            <a:ext cx="1866418" cy="22471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pic>
        <p:nvPicPr>
          <p:cNvPr id="13" name="图片 12"/>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345059" y="3284984"/>
            <a:ext cx="1440160" cy="1440160"/>
          </a:xfrm>
          <a:prstGeom prst="rect">
            <a:avLst/>
          </a:prstGeom>
        </p:spPr>
      </p:pic>
      <p:sp>
        <p:nvSpPr>
          <p:cNvPr id="29" name="Text Placeholder 6"/>
          <p:cNvSpPr txBox="1"/>
          <p:nvPr/>
        </p:nvSpPr>
        <p:spPr>
          <a:xfrm>
            <a:off x="1134827" y="1700809"/>
            <a:ext cx="1866418" cy="93610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岗位任务</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433291" y="1916831"/>
          <a:ext cx="7560841" cy="2952332"/>
        </p:xfrm>
        <a:graphic>
          <a:graphicData uri="http://schemas.openxmlformats.org/drawingml/2006/table">
            <a:tbl>
              <a:tblPr firstRow="1" firstCol="1" bandRow="1">
                <a:tableStyleId>{F5AB1C69-6EDB-4FF4-983F-18BD219EF322}</a:tableStyleId>
              </a:tblPr>
              <a:tblGrid>
                <a:gridCol w="1296144"/>
                <a:gridCol w="850743"/>
                <a:gridCol w="4135660"/>
                <a:gridCol w="1278294"/>
              </a:tblGrid>
              <a:tr h="634612">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时间类别</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序号</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工作名称</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备注</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rowSpan="2">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每天</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rowSpan="2">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每周</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rowSpan="2">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每月</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每季度</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r>
                        <a:rPr lang="zh-CN" sz="1800" b="0" kern="100" dirty="0">
                          <a:effectLst/>
                          <a:latin typeface="微软雅黑" panose="020B0503020204020204" pitchFamily="34" charset="-122"/>
                          <a:ea typeface="微软雅黑" panose="020B0503020204020204" pitchFamily="34" charset="-122"/>
                        </a:rPr>
                        <a:t>每年</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工作说明</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pPr lvl="0" indent="457200">
              <a:lnSpc>
                <a:spcPct val="130000"/>
              </a:lnSpc>
            </a:pPr>
            <a:r>
              <a:rPr lang="zh-CN" altLang="en-US" sz="1600" b="0" dirty="0">
                <a:solidFill>
                  <a:srgbClr val="7FBA00">
                    <a:alpha val="99000"/>
                  </a:srgbClr>
                </a:solidFill>
                <a:latin typeface="微软雅黑" panose="020B0503020204020204" pitchFamily="34" charset="-122"/>
                <a:ea typeface="微软雅黑" panose="020B0503020204020204" pitchFamily="34" charset="-122"/>
              </a:rPr>
              <a:t>工作说明主要是由工作流程图及流程说明组成，对上述</a:t>
            </a:r>
            <a:r>
              <a:rPr lang="zh-CN" altLang="en-US" sz="1600" dirty="0">
                <a:solidFill>
                  <a:srgbClr val="FF8C00">
                    <a:alpha val="99000"/>
                  </a:srgbClr>
                </a:solidFill>
                <a:latin typeface="微软雅黑" panose="020B0503020204020204" pitchFamily="34" charset="-122"/>
                <a:ea typeface="微软雅黑" panose="020B0503020204020204" pitchFamily="34" charset="-122"/>
              </a:rPr>
              <a:t>每一个工作事项画出具体的流程图，并给予准确、简洁的流程说明</a:t>
            </a:r>
            <a:r>
              <a:rPr lang="zh-CN" altLang="en-US" sz="1600" b="0" dirty="0">
                <a:solidFill>
                  <a:srgbClr val="7FBA00">
                    <a:alpha val="99000"/>
                  </a:srgbClr>
                </a:solidFill>
                <a:latin typeface="微软雅黑" panose="020B0503020204020204" pitchFamily="34" charset="-122"/>
                <a:ea typeface="微软雅黑" panose="020B0503020204020204" pitchFamily="34" charset="-122"/>
              </a:rPr>
              <a:t>，以指导具体的工作开展。同时，该部分也是对工作进行督查的具体标准。</a:t>
            </a:r>
            <a:endParaRPr kumimoji="0" lang="en-US" sz="1600" i="0" u="none" strike="noStrike" kern="1200" cap="none" spc="-75" normalizeH="0" baseline="0" noProof="0" dirty="0">
              <a:ln w="3175">
                <a:noFill/>
              </a:ln>
              <a:solidFill>
                <a:srgbClr val="FF8C00">
                  <a:alpha val="99000"/>
                </a:srgbClr>
              </a:solidFill>
              <a:effectLst/>
              <a:uLnTx/>
              <a:uFillTx/>
              <a:latin typeface="微软雅黑" panose="020B0503020204020204" pitchFamily="34" charset="-122"/>
              <a:ea typeface="微软雅黑" panose="020B0503020204020204"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内容三</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455967" y="3382488"/>
            <a:ext cx="1224136" cy="1224136"/>
          </a:xfrm>
          <a:prstGeom prst="rect">
            <a:avLst/>
          </a:prstGeom>
        </p:spPr>
      </p:pic>
      <p:pic>
        <p:nvPicPr>
          <p:cNvPr id="15" name="图片 14"/>
          <p:cNvPicPr>
            <a:picLocks noChangeAspect="1"/>
          </p:cNvPicPr>
          <p:nvPr/>
        </p:nvPicPr>
        <p:blipFill rotWithShape="1">
          <a:blip r:embed="rId3" cstate="screen"/>
          <a:srcRect b="5534"/>
          <a:stretch>
            <a:fillRect/>
          </a:stretch>
        </p:blipFill>
        <p:spPr>
          <a:xfrm>
            <a:off x="8207492" y="3094456"/>
            <a:ext cx="2817118" cy="1774704"/>
          </a:xfrm>
          <a:prstGeom prst="rect">
            <a:avLst/>
          </a:prstGeom>
        </p:spPr>
      </p:pic>
      <p:sp>
        <p:nvSpPr>
          <p:cNvPr id="2" name="文本框 1"/>
          <p:cNvSpPr txBox="1"/>
          <p:nvPr/>
        </p:nvSpPr>
        <p:spPr>
          <a:xfrm>
            <a:off x="3043555" y="5685155"/>
            <a:ext cx="5934075"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4873451" y="2295463"/>
            <a:ext cx="6714301" cy="3842838"/>
          </a:xfrm>
          <a:prstGeom prst="roundRect">
            <a:avLst>
              <a:gd name="adj" fmla="val 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第一节   标准的定义</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2" name="矩形 3"/>
          <p:cNvSpPr>
            <a:spLocks noChangeArrowheads="1"/>
          </p:cNvSpPr>
          <p:nvPr/>
        </p:nvSpPr>
        <p:spPr bwMode="auto">
          <a:xfrm>
            <a:off x="4873451" y="1556792"/>
            <a:ext cx="6714301" cy="602969"/>
          </a:xfrm>
          <a:prstGeom prst="rect">
            <a:avLst/>
          </a:prstGeom>
          <a:solidFill>
            <a:srgbClr val="FF8C00"/>
          </a:solidFill>
          <a:ln>
            <a:noFill/>
          </a:ln>
        </p:spPr>
        <p:txBody>
          <a:bodyPr anchor="ctr"/>
          <a:lstStyle/>
          <a:p>
            <a:r>
              <a:rPr lang="zh-CN" altLang="en-US" sz="28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引例</a:t>
            </a:r>
            <a:endParaRPr lang="zh-CN" altLang="en-US" dirty="0">
              <a:ea typeface="宋体" panose="02010600030101010101" pitchFamily="2" charset="-122"/>
            </a:endParaRPr>
          </a:p>
        </p:txBody>
      </p:sp>
      <p:sp>
        <p:nvSpPr>
          <p:cNvPr id="43" name="Text Box 44"/>
          <p:cNvSpPr txBox="1">
            <a:spLocks noChangeArrowheads="1"/>
          </p:cNvSpPr>
          <p:nvPr/>
        </p:nvSpPr>
        <p:spPr bwMode="auto">
          <a:xfrm>
            <a:off x="5017467" y="2583495"/>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有一个小和尚担任撞钟一职，半年下来，觉得无聊之极，认为不过是“做一天和尚撞一天钟”而已。有一天，主持宣布调他到后院劈柴挑水，原因是他不能胜任撞钟一职。</a:t>
            </a:r>
            <a:endParaRPr lang="en-US" dirty="0">
              <a:solidFill>
                <a:schemeClr val="bg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9035" y="1556792"/>
            <a:ext cx="3600400" cy="4581509"/>
          </a:xfrm>
          <a:prstGeom prst="rect">
            <a:avLst/>
          </a:prstGeom>
          <a:ln>
            <a:solidFill>
              <a:schemeClr val="bg1"/>
            </a:solidFill>
          </a:ln>
        </p:spPr>
      </p:pic>
      <p:pic>
        <p:nvPicPr>
          <p:cNvPr id="44" name="Picture 8" descr="C:\Users\Nir\Desktop\未标题-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64866" y="1612565"/>
            <a:ext cx="461313" cy="488015"/>
          </a:xfrm>
          <a:prstGeom prst="rect">
            <a:avLst/>
          </a:prstGeom>
          <a:noFill/>
          <a:extLst>
            <a:ext uri="{909E8E84-426E-40DD-AFC4-6F175D3DCCD1}">
              <a14:hiddenFill xmlns:a14="http://schemas.microsoft.com/office/drawing/2010/main">
                <a:solidFill>
                  <a:srgbClr val="FFFFFF"/>
                </a:solidFill>
              </a14:hiddenFill>
            </a:ext>
          </a:extLst>
        </p:spPr>
      </p:pic>
      <p:sp>
        <p:nvSpPr>
          <p:cNvPr id="45" name="Text Box 44"/>
          <p:cNvSpPr txBox="1">
            <a:spLocks noChangeArrowheads="1"/>
          </p:cNvSpPr>
          <p:nvPr/>
        </p:nvSpPr>
        <p:spPr bwMode="auto">
          <a:xfrm>
            <a:off x="5017467" y="3853505"/>
            <a:ext cx="482453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小</a:t>
            </a:r>
            <a:r>
              <a:rPr lang="zh-CN" altLang="en-US" dirty="0" smtClean="0">
                <a:solidFill>
                  <a:schemeClr val="bg1"/>
                </a:solidFill>
              </a:rPr>
              <a:t>和尚很不</a:t>
            </a:r>
            <a:r>
              <a:rPr lang="zh-CN" altLang="en-US" dirty="0">
                <a:solidFill>
                  <a:schemeClr val="bg1"/>
                </a:solidFill>
              </a:rPr>
              <a:t>服气地问：“我撞的钟难道不准时、不响亮？”老</a:t>
            </a:r>
            <a:r>
              <a:rPr lang="zh-CN" altLang="en-US" dirty="0" smtClean="0">
                <a:solidFill>
                  <a:schemeClr val="bg1"/>
                </a:solidFill>
              </a:rPr>
              <a:t>主持说</a:t>
            </a:r>
            <a:r>
              <a:rPr lang="zh-CN" altLang="en-US" dirty="0">
                <a:solidFill>
                  <a:schemeClr val="bg1"/>
                </a:solidFill>
              </a:rPr>
              <a:t>：“你撞的钟虽然很准时、也很响亮，但钟声空泛、疲软，没有感召力。钟声是要唤醒沉迷的众生，因此，撞出的钟声不仅要洪亮，而且要圆润、浑厚、深沉、悠远。”</a:t>
            </a:r>
            <a:endParaRPr lang="en-US" dirty="0">
              <a:solidFill>
                <a:schemeClr val="bg1"/>
              </a:solidFill>
            </a:endParaRPr>
          </a:p>
        </p:txBody>
      </p:sp>
      <p:pic>
        <p:nvPicPr>
          <p:cNvPr id="16" name="图片 15"/>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9986019" y="4165538"/>
            <a:ext cx="1337365" cy="1337365"/>
          </a:xfrm>
          <a:prstGeom prst="rect">
            <a:avLst/>
          </a:prstGeom>
        </p:spPr>
      </p:pic>
      <p:sp>
        <p:nvSpPr>
          <p:cNvPr id="2" name="文本框 1"/>
          <p:cNvSpPr txBox="1"/>
          <p:nvPr/>
        </p:nvSpPr>
        <p:spPr>
          <a:xfrm>
            <a:off x="2451100" y="6251575"/>
            <a:ext cx="6454775" cy="368300"/>
          </a:xfrm>
          <a:prstGeom prst="rect">
            <a:avLst/>
          </a:prstGeom>
          <a:noFill/>
        </p:spPr>
        <p:txBody>
          <a:bodyPr wrap="square" rtlCol="0">
            <a:spAutoFit/>
          </a:bodyPr>
          <a:p>
            <a:pPr algn="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5"/>
                                        </p:tgtEl>
                                        <p:attrNameLst>
                                          <p:attrName>style.visibility</p:attrName>
                                        </p:attrNameLst>
                                      </p:cBhvr>
                                      <p:to>
                                        <p:strVal val="visible"/>
                                      </p:to>
                                    </p:set>
                                    <p:animScale>
                                      <p:cBhvr>
                                        <p:cTn id="1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5"/>
                                        </p:tgtEl>
                                        <p:attrNameLst>
                                          <p:attrName>ppt_x</p:attrName>
                                          <p:attrName>ppt_y</p:attrName>
                                        </p:attrNameLst>
                                      </p:cBhvr>
                                    </p:animMotion>
                                    <p:animEffect transition="in" filter="fade">
                                      <p:cBhvr>
                                        <p:cTn id="14"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1700808"/>
            <a:ext cx="6002313" cy="337549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3" name="TechEd Tile"/>
          <p:cNvSpPr/>
          <p:nvPr/>
        </p:nvSpPr>
        <p:spPr bwMode="auto">
          <a:xfrm>
            <a:off x="1132380" y="2840310"/>
            <a:ext cx="1521050" cy="2235994"/>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4" name="Rectangle 16"/>
          <p:cNvSpPr/>
          <p:nvPr/>
        </p:nvSpPr>
        <p:spPr bwMode="auto">
          <a:xfrm>
            <a:off x="1129035" y="1700807"/>
            <a:ext cx="1521996" cy="1025202"/>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5" name="Freeform 88"/>
          <p:cNvSpPr>
            <a:spLocks noEditPoints="1"/>
          </p:cNvSpPr>
          <p:nvPr/>
        </p:nvSpPr>
        <p:spPr bwMode="auto">
          <a:xfrm>
            <a:off x="1534934" y="1855530"/>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38" name="Text Box 44"/>
          <p:cNvSpPr txBox="1">
            <a:spLocks noChangeArrowheads="1"/>
          </p:cNvSpPr>
          <p:nvPr/>
        </p:nvSpPr>
        <p:spPr bwMode="auto">
          <a:xfrm>
            <a:off x="3056930" y="3635615"/>
            <a:ext cx="548892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流程即工作程序，是指为达到特定目标的一系列按步骤、按顺序执行的活动。流程图是流程的一种图像表示，使之更为清晰、明了。</a:t>
            </a:r>
            <a:endParaRPr lang="en-US" dirty="0">
              <a:solidFill>
                <a:schemeClr val="bg1"/>
              </a:solidFill>
            </a:endParaRPr>
          </a:p>
        </p:txBody>
      </p:sp>
      <p:sp>
        <p:nvSpPr>
          <p:cNvPr id="42" name="Text Placeholder 6"/>
          <p:cNvSpPr txBox="1"/>
          <p:nvPr/>
        </p:nvSpPr>
        <p:spPr>
          <a:xfrm>
            <a:off x="1134826" y="3884101"/>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a:t>
            </a: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知识</a:t>
            </a:r>
            <a:endParaRPr lang="en-US" altLang="zh-CN" sz="2400" b="0" dirty="0" smtClean="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anose="020B0503020204020204" pitchFamily="34" charset="-122"/>
              <a:ea typeface="微软雅黑" panose="020B0503020204020204" pitchFamily="34" charset="-122"/>
            </a:endParaRPr>
          </a:p>
        </p:txBody>
      </p:sp>
      <p:sp>
        <p:nvSpPr>
          <p:cNvPr id="43" name="Text Placeholder 6"/>
          <p:cNvSpPr txBox="1"/>
          <p:nvPr/>
        </p:nvSpPr>
        <p:spPr>
          <a:xfrm>
            <a:off x="3145259" y="2767463"/>
            <a:ext cx="238044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流程与流程图</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cstate="screen"/>
          <a:srcRect r="29517"/>
          <a:stretch>
            <a:fillRect/>
          </a:stretch>
        </p:blipFill>
        <p:spPr>
          <a:xfrm>
            <a:off x="8888105" y="1700807"/>
            <a:ext cx="2601802" cy="33754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1700808"/>
            <a:ext cx="7108536" cy="337549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3" name="TechEd Tile"/>
          <p:cNvSpPr/>
          <p:nvPr/>
        </p:nvSpPr>
        <p:spPr bwMode="auto">
          <a:xfrm>
            <a:off x="1132380" y="2840310"/>
            <a:ext cx="1521050" cy="2235994"/>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4" name="Rectangle 16"/>
          <p:cNvSpPr/>
          <p:nvPr/>
        </p:nvSpPr>
        <p:spPr bwMode="auto">
          <a:xfrm>
            <a:off x="1129035" y="1700807"/>
            <a:ext cx="1521996" cy="1025202"/>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5" name="Freeform 88"/>
          <p:cNvSpPr>
            <a:spLocks noEditPoints="1"/>
          </p:cNvSpPr>
          <p:nvPr/>
        </p:nvSpPr>
        <p:spPr bwMode="auto">
          <a:xfrm>
            <a:off x="1534934" y="1855530"/>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42" name="Text Placeholder 6"/>
          <p:cNvSpPr txBox="1"/>
          <p:nvPr/>
        </p:nvSpPr>
        <p:spPr>
          <a:xfrm>
            <a:off x="1134826" y="3884101"/>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a:t>
            </a: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知识</a:t>
            </a:r>
            <a:endParaRPr lang="en-US" altLang="zh-CN" sz="2400" b="0" dirty="0" smtClean="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anose="020B0503020204020204" pitchFamily="34" charset="-122"/>
              <a:ea typeface="微软雅黑" panose="020B0503020204020204" pitchFamily="34" charset="-122"/>
            </a:endParaRPr>
          </a:p>
        </p:txBody>
      </p:sp>
      <p:sp>
        <p:nvSpPr>
          <p:cNvPr id="14" name="Arrow Bar"/>
          <p:cNvSpPr/>
          <p:nvPr/>
        </p:nvSpPr>
        <p:spPr bwMode="auto">
          <a:xfrm>
            <a:off x="9985829" y="1700807"/>
            <a:ext cx="1728588" cy="3375496"/>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3"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anose="020B0503020204020204" pitchFamily="34" charset="-122"/>
                <a:ea typeface="微软雅黑" panose="020B0503020204020204" pitchFamily="34" charset="-122"/>
              </a:rPr>
              <a:t>流程图的</a:t>
            </a:r>
            <a:r>
              <a:rPr lang="zh-CN" altLang="en-US" sz="2800" dirty="0">
                <a:solidFill>
                  <a:srgbClr val="FFFFFF">
                    <a:alpha val="99000"/>
                  </a:srgbClr>
                </a:solidFill>
                <a:latin typeface="微软雅黑" panose="020B0503020204020204" pitchFamily="34" charset="-122"/>
                <a:ea typeface="微软雅黑" panose="020B0503020204020204" pitchFamily="34" charset="-122"/>
              </a:rPr>
              <a:t>符号</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15" name="Circle Arrow"/>
          <p:cNvSpPr>
            <a:spLocks noEditPoints="1"/>
          </p:cNvSpPr>
          <p:nvPr/>
        </p:nvSpPr>
        <p:spPr bwMode="auto">
          <a:xfrm rot="5400000">
            <a:off x="10418163" y="3573112"/>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16" name="Oval 17"/>
          <p:cNvSpPr>
            <a:spLocks noChangeArrowheads="1"/>
          </p:cNvSpPr>
          <p:nvPr/>
        </p:nvSpPr>
        <p:spPr bwMode="auto">
          <a:xfrm>
            <a:off x="2922752" y="2132856"/>
            <a:ext cx="935037" cy="369887"/>
          </a:xfrm>
          <a:prstGeom prst="ellipse">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smtClean="0">
              <a:solidFill>
                <a:srgbClr val="FF9900"/>
              </a:solidFill>
            </a:endParaRPr>
          </a:p>
        </p:txBody>
      </p:sp>
      <p:sp>
        <p:nvSpPr>
          <p:cNvPr id="17" name="TextBox 27"/>
          <p:cNvSpPr txBox="1"/>
          <p:nvPr/>
        </p:nvSpPr>
        <p:spPr>
          <a:xfrm>
            <a:off x="4001806" y="2133411"/>
            <a:ext cx="180049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流程开始和结束</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18" name="TextBox 28"/>
          <p:cNvSpPr txBox="1"/>
          <p:nvPr/>
        </p:nvSpPr>
        <p:spPr>
          <a:xfrm>
            <a:off x="3980102" y="3213531"/>
            <a:ext cx="180049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流程涉及的文档</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19" name="AutoShape 2"/>
          <p:cNvSpPr>
            <a:spLocks noChangeArrowheads="1"/>
          </p:cNvSpPr>
          <p:nvPr/>
        </p:nvSpPr>
        <p:spPr bwMode="auto">
          <a:xfrm>
            <a:off x="2922752" y="3207825"/>
            <a:ext cx="935037" cy="380191"/>
          </a:xfrm>
          <a:prstGeom prst="flowChartDocument">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20" name="Rectangle 35"/>
          <p:cNvSpPr>
            <a:spLocks noChangeArrowheads="1"/>
          </p:cNvSpPr>
          <p:nvPr/>
        </p:nvSpPr>
        <p:spPr bwMode="auto">
          <a:xfrm>
            <a:off x="2922753" y="2696534"/>
            <a:ext cx="935035" cy="317500"/>
          </a:xfrm>
          <a:prstGeom prst="rect">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sp>
        <p:nvSpPr>
          <p:cNvPr id="21" name="TextBox 31"/>
          <p:cNvSpPr txBox="1"/>
          <p:nvPr/>
        </p:nvSpPr>
        <p:spPr>
          <a:xfrm>
            <a:off x="3980102" y="2673471"/>
            <a:ext cx="180049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工作任务、动作</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auto">
          <a:xfrm>
            <a:off x="2922751" y="3781807"/>
            <a:ext cx="935038" cy="374650"/>
          </a:xfrm>
          <a:prstGeom prst="flowChartDecision">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23" name="TextBox 33"/>
          <p:cNvSpPr txBox="1"/>
          <p:nvPr/>
        </p:nvSpPr>
        <p:spPr>
          <a:xfrm>
            <a:off x="4001806" y="3753591"/>
            <a:ext cx="646331"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判断</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24" name="Line 18"/>
          <p:cNvSpPr>
            <a:spLocks noChangeShapeType="1"/>
          </p:cNvSpPr>
          <p:nvPr/>
        </p:nvSpPr>
        <p:spPr bwMode="auto">
          <a:xfrm flipV="1">
            <a:off x="6241012" y="2286719"/>
            <a:ext cx="989013"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5" name="Line 19"/>
          <p:cNvSpPr>
            <a:spLocks noChangeShapeType="1"/>
          </p:cNvSpPr>
          <p:nvPr/>
        </p:nvSpPr>
        <p:spPr bwMode="auto">
          <a:xfrm>
            <a:off x="6240218" y="2790775"/>
            <a:ext cx="990600" cy="1587"/>
          </a:xfrm>
          <a:prstGeom prst="line">
            <a:avLst/>
          </a:prstGeom>
          <a:noFill/>
          <a:ln w="19050" cap="sq">
            <a:solidFill>
              <a:srgbClr val="FF99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nvGrpSpPr>
          <p:cNvPr id="26" name="Group 20"/>
          <p:cNvGrpSpPr/>
          <p:nvPr/>
        </p:nvGrpSpPr>
        <p:grpSpPr bwMode="auto">
          <a:xfrm>
            <a:off x="6240218" y="3645579"/>
            <a:ext cx="990600" cy="685800"/>
            <a:chOff x="2880" y="2976"/>
            <a:chExt cx="721" cy="432"/>
          </a:xfrm>
        </p:grpSpPr>
        <p:sp>
          <p:nvSpPr>
            <p:cNvPr id="27" name="Line 21"/>
            <p:cNvSpPr>
              <a:spLocks noChangeShapeType="1"/>
            </p:cNvSpPr>
            <p:nvPr/>
          </p:nvSpPr>
          <p:spPr bwMode="auto">
            <a:xfrm>
              <a:off x="3216" y="3264"/>
              <a:ext cx="0" cy="144"/>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8" name="Oval 22"/>
            <p:cNvSpPr>
              <a:spLocks noChangeArrowheads="1"/>
            </p:cNvSpPr>
            <p:nvPr/>
          </p:nvSpPr>
          <p:spPr bwMode="auto">
            <a:xfrm>
              <a:off x="3152" y="3120"/>
              <a:ext cx="144" cy="144"/>
            </a:xfrm>
            <a:prstGeom prst="ellipse">
              <a:avLst/>
            </a:prstGeom>
            <a:noFill/>
            <a:ln w="19050" cap="sq">
              <a:solidFill>
                <a:srgbClr val="FF9900"/>
              </a:solidFill>
              <a:round/>
            </a:ln>
            <a:extLst>
              <a:ext uri="{909E8E84-426E-40DD-AFC4-6F175D3DCCD1}">
                <a14:hiddenFill xmlns:a14="http://schemas.microsoft.com/office/drawing/2010/main">
                  <a:solidFill>
                    <a:srgbClr val="FFFFFF"/>
                  </a:solid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9" name="Line 23"/>
            <p:cNvSpPr>
              <a:spLocks noChangeShapeType="1"/>
            </p:cNvSpPr>
            <p:nvPr/>
          </p:nvSpPr>
          <p:spPr bwMode="auto">
            <a:xfrm flipV="1">
              <a:off x="3216" y="2976"/>
              <a:ext cx="0" cy="144"/>
            </a:xfrm>
            <a:prstGeom prst="line">
              <a:avLst/>
            </a:prstGeom>
            <a:noFill/>
            <a:ln w="19050" cap="sq">
              <a:solidFill>
                <a:srgbClr val="FF9900"/>
              </a:solidFill>
              <a:roun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0" name="Rectangle 24"/>
            <p:cNvSpPr>
              <a:spLocks noChangeArrowheads="1"/>
            </p:cNvSpPr>
            <p:nvPr/>
          </p:nvSpPr>
          <p:spPr bwMode="auto">
            <a:xfrm>
              <a:off x="3080" y="3097"/>
              <a:ext cx="128" cy="191"/>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1" name="Line 25"/>
            <p:cNvSpPr>
              <a:spLocks noChangeShapeType="1"/>
            </p:cNvSpPr>
            <p:nvPr/>
          </p:nvSpPr>
          <p:spPr bwMode="auto">
            <a:xfrm>
              <a:off x="2880" y="320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grpSp>
        <p:nvGrpSpPr>
          <p:cNvPr id="36" name="Group 26"/>
          <p:cNvGrpSpPr/>
          <p:nvPr/>
        </p:nvGrpSpPr>
        <p:grpSpPr bwMode="auto">
          <a:xfrm>
            <a:off x="6240218" y="2996952"/>
            <a:ext cx="990600" cy="609600"/>
            <a:chOff x="2880" y="2016"/>
            <a:chExt cx="721" cy="384"/>
          </a:xfrm>
        </p:grpSpPr>
        <p:sp>
          <p:nvSpPr>
            <p:cNvPr id="37" name="Line 27"/>
            <p:cNvSpPr>
              <a:spLocks noChangeShapeType="1"/>
            </p:cNvSpPr>
            <p:nvPr/>
          </p:nvSpPr>
          <p:spPr bwMode="auto">
            <a:xfrm>
              <a:off x="2880" y="216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9" name="Line 28"/>
            <p:cNvSpPr>
              <a:spLocks noChangeShapeType="1"/>
            </p:cNvSpPr>
            <p:nvPr/>
          </p:nvSpPr>
          <p:spPr bwMode="auto">
            <a:xfrm flipV="1">
              <a:off x="3216" y="2016"/>
              <a:ext cx="0" cy="144"/>
            </a:xfrm>
            <a:prstGeom prst="line">
              <a:avLst/>
            </a:prstGeom>
            <a:noFill/>
            <a:ln w="19050" cap="sq">
              <a:solidFill>
                <a:srgbClr val="FF9900"/>
              </a:solidFill>
              <a:roun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40" name="Line 29"/>
            <p:cNvSpPr>
              <a:spLocks noChangeShapeType="1"/>
            </p:cNvSpPr>
            <p:nvPr/>
          </p:nvSpPr>
          <p:spPr bwMode="auto">
            <a:xfrm>
              <a:off x="2880" y="228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41" name="Line 30"/>
            <p:cNvSpPr>
              <a:spLocks noChangeShapeType="1"/>
            </p:cNvSpPr>
            <p:nvPr/>
          </p:nvSpPr>
          <p:spPr bwMode="auto">
            <a:xfrm>
              <a:off x="3216" y="2208"/>
              <a:ext cx="0" cy="192"/>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sp>
        <p:nvSpPr>
          <p:cNvPr id="44" name="TextBox 47"/>
          <p:cNvSpPr txBox="1"/>
          <p:nvPr/>
        </p:nvSpPr>
        <p:spPr>
          <a:xfrm>
            <a:off x="7321723" y="2133411"/>
            <a:ext cx="2031325"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工作流向（单向）</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45" name="TextBox 48"/>
          <p:cNvSpPr txBox="1"/>
          <p:nvPr/>
        </p:nvSpPr>
        <p:spPr>
          <a:xfrm>
            <a:off x="7321723" y="2627620"/>
            <a:ext cx="2031325"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工作流向（双向）</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46" name="TextBox 49"/>
          <p:cNvSpPr txBox="1"/>
          <p:nvPr/>
        </p:nvSpPr>
        <p:spPr>
          <a:xfrm>
            <a:off x="7321723" y="3203129"/>
            <a:ext cx="180049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两</a:t>
            </a:r>
            <a:r>
              <a:rPr lang="zh-CN" altLang="en-US" dirty="0">
                <a:solidFill>
                  <a:srgbClr val="7FBA00"/>
                </a:solidFill>
                <a:latin typeface="微软雅黑" panose="020B0503020204020204" pitchFamily="34" charset="-122"/>
                <a:ea typeface="微软雅黑" panose="020B0503020204020204" pitchFamily="34" charset="-122"/>
              </a:rPr>
              <a:t>项工作相</a:t>
            </a:r>
            <a:r>
              <a:rPr lang="zh-CN" altLang="en-US" dirty="0" smtClean="0">
                <a:solidFill>
                  <a:srgbClr val="7FBA00"/>
                </a:solidFill>
                <a:latin typeface="微软雅黑" panose="020B0503020204020204" pitchFamily="34" charset="-122"/>
                <a:ea typeface="微软雅黑" panose="020B0503020204020204" pitchFamily="34" charset="-122"/>
              </a:rPr>
              <a:t>连接</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47" name="TextBox 50"/>
          <p:cNvSpPr txBox="1"/>
          <p:nvPr/>
        </p:nvSpPr>
        <p:spPr>
          <a:xfrm>
            <a:off x="7321723" y="3827424"/>
            <a:ext cx="2736304" cy="338554"/>
          </a:xfrm>
          <a:prstGeom prst="rect">
            <a:avLst/>
          </a:prstGeom>
          <a:noFill/>
        </p:spPr>
        <p:txBody>
          <a:bodyPr wrap="square" rtlCol="0">
            <a:spAutoFit/>
          </a:bodyPr>
          <a:lstStyle/>
          <a:p>
            <a:r>
              <a:rPr lang="zh-CN" altLang="en-US" sz="1600" dirty="0">
                <a:solidFill>
                  <a:srgbClr val="7FBA00"/>
                </a:solidFill>
                <a:latin typeface="微软雅黑" panose="020B0503020204020204" pitchFamily="34" charset="-122"/>
                <a:ea typeface="微软雅黑" panose="020B0503020204020204" pitchFamily="34" charset="-122"/>
              </a:rPr>
              <a:t>跨越（两项工作不连接）</a:t>
            </a:r>
            <a:endParaRPr lang="zh-CN" altLang="en-US" sz="1600" dirty="0">
              <a:solidFill>
                <a:srgbClr val="7FBA0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434402" y="4437112"/>
            <a:ext cx="602233" cy="288032"/>
            <a:chOff x="6434402" y="4437112"/>
            <a:chExt cx="602233" cy="288032"/>
          </a:xfrm>
        </p:grpSpPr>
        <p:sp>
          <p:nvSpPr>
            <p:cNvPr id="48" name="Rectangle 44"/>
            <p:cNvSpPr>
              <a:spLocks noChangeArrowheads="1"/>
            </p:cNvSpPr>
            <p:nvPr/>
          </p:nvSpPr>
          <p:spPr bwMode="auto">
            <a:xfrm>
              <a:off x="6434402" y="4437112"/>
              <a:ext cx="602233" cy="288032"/>
            </a:xfrm>
            <a:prstGeom prst="rect">
              <a:avLst/>
            </a:prstGeom>
            <a:noFill/>
            <a:ln w="19050">
              <a:solidFill>
                <a:srgbClr val="FF9900"/>
              </a:solidFill>
              <a:prstDash val="dash"/>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sp>
          <p:nvSpPr>
            <p:cNvPr id="49" name="Line 45"/>
            <p:cNvSpPr>
              <a:spLocks noChangeShapeType="1"/>
            </p:cNvSpPr>
            <p:nvPr/>
          </p:nvSpPr>
          <p:spPr bwMode="auto">
            <a:xfrm>
              <a:off x="6560199" y="4584750"/>
              <a:ext cx="350639" cy="0"/>
            </a:xfrm>
            <a:prstGeom prst="line">
              <a:avLst/>
            </a:prstGeom>
            <a:noFill/>
            <a:ln w="19050">
              <a:solidFill>
                <a:srgbClr val="FF9900"/>
              </a:solidFill>
              <a:prstDash val="dash"/>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grpSp>
      <p:sp>
        <p:nvSpPr>
          <p:cNvPr id="50" name="TextBox 53"/>
          <p:cNvSpPr txBox="1"/>
          <p:nvPr/>
        </p:nvSpPr>
        <p:spPr>
          <a:xfrm>
            <a:off x="7321723" y="4361317"/>
            <a:ext cx="180049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流程说明、标注</a:t>
            </a:r>
            <a:endParaRPr lang="zh-CN" altLang="en-US" dirty="0">
              <a:solidFill>
                <a:srgbClr val="7FBA00"/>
              </a:solidFill>
              <a:latin typeface="微软雅黑" panose="020B0503020204020204" pitchFamily="34" charset="-122"/>
              <a:ea typeface="微软雅黑" panose="020B0503020204020204" pitchFamily="34" charset="-122"/>
            </a:endParaRPr>
          </a:p>
        </p:txBody>
      </p:sp>
      <p:sp>
        <p:nvSpPr>
          <p:cNvPr id="51" name="AutoShape 5"/>
          <p:cNvSpPr>
            <a:spLocks noChangeArrowheads="1"/>
          </p:cNvSpPr>
          <p:nvPr/>
        </p:nvSpPr>
        <p:spPr bwMode="auto">
          <a:xfrm>
            <a:off x="2922751" y="4350246"/>
            <a:ext cx="935038" cy="312737"/>
          </a:xfrm>
          <a:prstGeom prst="flowChartPredefinedProcess">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52" name="TextBox 55"/>
          <p:cNvSpPr txBox="1"/>
          <p:nvPr/>
        </p:nvSpPr>
        <p:spPr>
          <a:xfrm>
            <a:off x="4001805" y="4293651"/>
            <a:ext cx="877163" cy="369332"/>
          </a:xfrm>
          <a:prstGeom prst="rect">
            <a:avLst/>
          </a:prstGeom>
          <a:noFill/>
        </p:spPr>
        <p:txBody>
          <a:bodyPr wrap="none" rtlCol="0">
            <a:spAutoFit/>
          </a:bodyPr>
          <a:lstStyle/>
          <a:p>
            <a:r>
              <a:rPr lang="zh-CN" altLang="en-US" dirty="0" smtClean="0">
                <a:solidFill>
                  <a:srgbClr val="7FBA00"/>
                </a:solidFill>
                <a:latin typeface="微软雅黑" panose="020B0503020204020204" pitchFamily="34" charset="-122"/>
                <a:ea typeface="微软雅黑" panose="020B0503020204020204" pitchFamily="34" charset="-122"/>
              </a:rPr>
              <a:t>子流程</a:t>
            </a:r>
            <a:endParaRPr lang="zh-CN" altLang="en-US" dirty="0">
              <a:solidFill>
                <a:srgbClr val="7FBA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2770094"/>
            <a:ext cx="7108536" cy="317918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3" name="TechEd Tile"/>
          <p:cNvSpPr/>
          <p:nvPr/>
        </p:nvSpPr>
        <p:spPr bwMode="auto">
          <a:xfrm>
            <a:off x="1132380" y="2770094"/>
            <a:ext cx="1521050" cy="317918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4"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3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42"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a:t>
            </a: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知识</a:t>
            </a:r>
            <a:endParaRPr lang="en-US" altLang="zh-CN" sz="2400" b="0" dirty="0" smtClean="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anose="020B0503020204020204" pitchFamily="34" charset="-122"/>
              <a:ea typeface="微软雅黑" panose="020B0503020204020204" pitchFamily="34" charset="-122"/>
            </a:endParaRPr>
          </a:p>
        </p:txBody>
      </p:sp>
      <p:sp>
        <p:nvSpPr>
          <p:cNvPr id="14" name="Arrow Bar"/>
          <p:cNvSpPr/>
          <p:nvPr/>
        </p:nvSpPr>
        <p:spPr bwMode="auto">
          <a:xfrm>
            <a:off x="9985829" y="1700806"/>
            <a:ext cx="1728588" cy="4248473"/>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3"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anose="020B0503020204020204" pitchFamily="34" charset="-122"/>
                <a:ea typeface="微软雅黑" panose="020B0503020204020204" pitchFamily="34" charset="-122"/>
              </a:rPr>
              <a:t>流程图的</a:t>
            </a:r>
            <a:endParaRPr lang="en-US" altLang="zh-CN" sz="2800" dirty="0" smtClean="0">
              <a:solidFill>
                <a:srgbClr val="FFFFFF">
                  <a:alpha val="99000"/>
                </a:srgbClr>
              </a:solidFill>
              <a:latin typeface="微软雅黑" panose="020B0503020204020204" pitchFamily="34" charset="-122"/>
              <a:ea typeface="微软雅黑" panose="020B0503020204020204" pitchFamily="34" charset="-122"/>
            </a:endParaRPr>
          </a:p>
          <a:p>
            <a:pPr lvl="0" algn="ctr">
              <a:defRPr/>
            </a:pPr>
            <a:r>
              <a:rPr lang="zh-CN" altLang="en-US" sz="2800" dirty="0" smtClean="0">
                <a:solidFill>
                  <a:srgbClr val="FFFFFF">
                    <a:alpha val="99000"/>
                  </a:srgbClr>
                </a:solidFill>
                <a:latin typeface="微软雅黑" panose="020B0503020204020204" pitchFamily="34" charset="-122"/>
                <a:ea typeface="微软雅黑" panose="020B0503020204020204" pitchFamily="34" charset="-122"/>
              </a:rPr>
              <a:t>绘制</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15" name="Circle Arrow"/>
          <p:cNvSpPr>
            <a:spLocks noEditPoints="1"/>
          </p:cNvSpPr>
          <p:nvPr/>
        </p:nvSpPr>
        <p:spPr bwMode="auto">
          <a:xfrm rot="5400000">
            <a:off x="10418163" y="494126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53"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54" name="Text Placeholder 6"/>
          <p:cNvSpPr txBox="1"/>
          <p:nvPr/>
        </p:nvSpPr>
        <p:spPr>
          <a:xfrm>
            <a:off x="2929235" y="1700807"/>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en-US" altLang="zh-CN" sz="2000" b="0" dirty="0" smtClean="0">
                <a:solidFill>
                  <a:srgbClr val="FFFFFF">
                    <a:alpha val="99000"/>
                  </a:srgbClr>
                </a:solidFill>
                <a:latin typeface="微软雅黑" panose="020B0503020204020204" pitchFamily="34" charset="-122"/>
                <a:ea typeface="微软雅黑" panose="020B0503020204020204" pitchFamily="34" charset="-122"/>
              </a:rPr>
              <a:t>A</a:t>
            </a:r>
            <a:r>
              <a:rPr lang="zh-CN" altLang="en-US" sz="2000" b="0" dirty="0" smtClean="0">
                <a:solidFill>
                  <a:srgbClr val="FFFFFF">
                    <a:alpha val="99000"/>
                  </a:srgbClr>
                </a:solidFill>
                <a:latin typeface="微软雅黑" panose="020B0503020204020204" pitchFamily="34" charset="-122"/>
                <a:ea typeface="微软雅黑" panose="020B0503020204020204" pitchFamily="34" charset="-122"/>
              </a:rPr>
              <a:t> 矩阵式流程图</a:t>
            </a:r>
            <a:endParaRPr lang="zh-CN" altLang="en-US" sz="2000" b="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55" name="Text Box 44"/>
          <p:cNvSpPr txBox="1">
            <a:spLocks noChangeArrowheads="1"/>
          </p:cNvSpPr>
          <p:nvPr/>
        </p:nvSpPr>
        <p:spPr bwMode="auto">
          <a:xfrm>
            <a:off x="4841747" y="1772816"/>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横坐标表示流程参与部门和岗位的名称，纵坐标是按时间顺序描述的动作，即先做何事，后做何事。</a:t>
            </a:r>
            <a:endParaRPr lang="en-US" dirty="0">
              <a:solidFill>
                <a:schemeClr val="bg1"/>
              </a:solidFill>
            </a:endParaRPr>
          </a:p>
        </p:txBody>
      </p:sp>
      <p:graphicFrame>
        <p:nvGraphicFramePr>
          <p:cNvPr id="56" name="表格 55"/>
          <p:cNvGraphicFramePr>
            <a:graphicFrameLocks noGrp="1"/>
          </p:cNvGraphicFramePr>
          <p:nvPr/>
        </p:nvGraphicFramePr>
        <p:xfrm>
          <a:off x="3217267" y="2852937"/>
          <a:ext cx="6264696" cy="3036876"/>
        </p:xfrm>
        <a:graphic>
          <a:graphicData uri="http://schemas.openxmlformats.org/drawingml/2006/table">
            <a:tbl>
              <a:tblPr firstRow="1" bandRow="1"/>
              <a:tblGrid>
                <a:gridCol w="2028079"/>
                <a:gridCol w="2156823"/>
                <a:gridCol w="2079794"/>
              </a:tblGrid>
              <a:tr h="37806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12000"/>
                        </a:lnSpc>
                        <a:spcAft>
                          <a:spcPts val="420"/>
                        </a:spcAft>
                      </a:pPr>
                      <a:r>
                        <a:rPr lang="zh-CN" sz="1600" b="1" kern="100" dirty="0">
                          <a:solidFill>
                            <a:schemeClr val="bg1"/>
                          </a:solidFill>
                          <a:effectLst/>
                          <a:latin typeface="微软雅黑" panose="020B0503020204020204" pitchFamily="34" charset="-122"/>
                          <a:ea typeface="微软雅黑" panose="020B0503020204020204" pitchFamily="34" charset="-122"/>
                        </a:rPr>
                        <a:t>部门经理</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a:lnL w="12700" cap="flat" cmpd="sng" algn="ctr">
                      <a:solidFill>
                        <a:srgbClr val="FE952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12000"/>
                        </a:lnSpc>
                        <a:spcAft>
                          <a:spcPts val="420"/>
                        </a:spcAft>
                      </a:pPr>
                      <a:r>
                        <a:rPr lang="zh-CN" sz="1600" b="1" kern="100" dirty="0">
                          <a:solidFill>
                            <a:schemeClr val="bg1"/>
                          </a:solidFill>
                          <a:effectLst/>
                          <a:latin typeface="微软雅黑" panose="020B0503020204020204" pitchFamily="34" charset="-122"/>
                          <a:ea typeface="微软雅黑" panose="020B0503020204020204" pitchFamily="34" charset="-122"/>
                        </a:rPr>
                        <a:t>申领人</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12000"/>
                        </a:lnSpc>
                        <a:spcAft>
                          <a:spcPts val="420"/>
                        </a:spcAft>
                      </a:pPr>
                      <a:r>
                        <a:rPr lang="zh-CN" sz="1600" b="1" kern="100" dirty="0">
                          <a:solidFill>
                            <a:schemeClr val="bg1"/>
                          </a:solidFill>
                          <a:effectLst/>
                          <a:latin typeface="微软雅黑" panose="020B0503020204020204" pitchFamily="34" charset="-122"/>
                          <a:ea typeface="微软雅黑" panose="020B0503020204020204" pitchFamily="34" charset="-122"/>
                        </a:rPr>
                        <a:t>管理部</a:t>
                      </a:r>
                      <a:endParaRPr lang="zh-CN" sz="1600" b="1" kern="100" dirty="0">
                        <a:solidFill>
                          <a:schemeClr val="bg1"/>
                        </a:solidFill>
                        <a:effectLst/>
                        <a:latin typeface="微软雅黑" panose="020B0503020204020204" pitchFamily="34" charset="-122"/>
                        <a:ea typeface="微软雅黑" panose="020B0503020204020204" pitchFamily="34" charset="-122"/>
                      </a:endParaRPr>
                    </a:p>
                  </a:txBody>
                  <a:tcPr>
                    <a:lnL w="12700" cap="flat" cmpd="sng" algn="ctr">
                      <a:solidFill>
                        <a:srgbClr val="FFFFFF"/>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r>
              <a:tr h="265881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zh-CN" sz="1000" dirty="0">
                        <a:effectLst/>
                        <a:latin typeface="Times New Roman" panose="02020603050405020304"/>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zh-CN" sz="1000" dirty="0">
                        <a:effectLst/>
                        <a:latin typeface="Times New Roman" panose="02020603050405020304"/>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zh-CN" sz="1000" dirty="0">
                        <a:effectLst/>
                        <a:latin typeface="Times New Roman" panose="02020603050405020304"/>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7" name="矩形 56"/>
          <p:cNvSpPr/>
          <p:nvPr/>
        </p:nvSpPr>
        <p:spPr>
          <a:xfrm>
            <a:off x="5665539" y="3266490"/>
            <a:ext cx="1296144" cy="360040"/>
          </a:xfrm>
          <a:prstGeom prst="rect">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提出文具申请</a:t>
            </a:r>
            <a:endParaRPr kumimoji="0" lang="zh-CN" altLang="en-US" sz="14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9" name="流程图: 决策 58"/>
          <p:cNvSpPr/>
          <p:nvPr/>
        </p:nvSpPr>
        <p:spPr>
          <a:xfrm>
            <a:off x="3572729" y="3943125"/>
            <a:ext cx="1228714" cy="504056"/>
          </a:xfrm>
          <a:prstGeom prst="flowChartDecision">
            <a:avLst/>
          </a:prstGeom>
          <a:solidFill>
            <a:srgbClr val="FF00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审批</a:t>
            </a:r>
            <a:endPar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cxnSp>
        <p:nvCxnSpPr>
          <p:cNvPr id="60" name="肘形连接符 59"/>
          <p:cNvCxnSpPr>
            <a:endCxn id="59" idx="0"/>
          </p:cNvCxnSpPr>
          <p:nvPr/>
        </p:nvCxnSpPr>
        <p:spPr>
          <a:xfrm rot="5400000">
            <a:off x="5092052" y="2721565"/>
            <a:ext cx="316595" cy="2126525"/>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62" name="矩形 61"/>
          <p:cNvSpPr/>
          <p:nvPr/>
        </p:nvSpPr>
        <p:spPr>
          <a:xfrm>
            <a:off x="7681763" y="4735213"/>
            <a:ext cx="1296144" cy="360040"/>
          </a:xfrm>
          <a:prstGeom prst="rect">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办理</a:t>
            </a:r>
            <a:endPar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cxnSp>
        <p:nvCxnSpPr>
          <p:cNvPr id="63" name="肘形连接符 62"/>
          <p:cNvCxnSpPr>
            <a:stCxn id="59" idx="2"/>
            <a:endCxn id="62" idx="0"/>
          </p:cNvCxnSpPr>
          <p:nvPr/>
        </p:nvCxnSpPr>
        <p:spPr>
          <a:xfrm rot="16200000" flipH="1">
            <a:off x="6114444" y="2519822"/>
            <a:ext cx="288032" cy="4142749"/>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64" name="椭圆 63"/>
          <p:cNvSpPr/>
          <p:nvPr/>
        </p:nvSpPr>
        <p:spPr>
          <a:xfrm>
            <a:off x="5809555" y="5383285"/>
            <a:ext cx="1080120" cy="360040"/>
          </a:xfrm>
          <a:prstGeom prst="ellipse">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结束</a:t>
            </a:r>
            <a:endParaRPr kumimoji="0" lang="zh-CN" altLang="en-US"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cxnSp>
        <p:nvCxnSpPr>
          <p:cNvPr id="65" name="肘形连接符 64"/>
          <p:cNvCxnSpPr>
            <a:stCxn id="62" idx="2"/>
            <a:endCxn id="64" idx="0"/>
          </p:cNvCxnSpPr>
          <p:nvPr/>
        </p:nvCxnSpPr>
        <p:spPr>
          <a:xfrm rot="5400000">
            <a:off x="7195709" y="4249159"/>
            <a:ext cx="288032" cy="1980220"/>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Bar"/>
          <p:cNvSpPr/>
          <p:nvPr/>
        </p:nvSpPr>
        <p:spPr bwMode="auto">
          <a:xfrm>
            <a:off x="2765361" y="2770094"/>
            <a:ext cx="7108536" cy="317918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1" name="TechEd Tile"/>
          <p:cNvSpPr/>
          <p:nvPr/>
        </p:nvSpPr>
        <p:spPr bwMode="auto">
          <a:xfrm>
            <a:off x="1132380" y="2770094"/>
            <a:ext cx="1521050" cy="317918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3"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21"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a:t>
            </a: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知识</a:t>
            </a:r>
            <a:endParaRPr lang="en-US" altLang="zh-CN" sz="2400" b="0" dirty="0" smtClean="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anose="020B0503020204020204" pitchFamily="34" charset="-122"/>
              <a:ea typeface="微软雅黑" panose="020B0503020204020204" pitchFamily="34" charset="-122"/>
            </a:endParaRPr>
          </a:p>
        </p:txBody>
      </p:sp>
      <p:sp>
        <p:nvSpPr>
          <p:cNvPr id="23" name="Arrow Bar"/>
          <p:cNvSpPr/>
          <p:nvPr/>
        </p:nvSpPr>
        <p:spPr bwMode="auto">
          <a:xfrm>
            <a:off x="9985829" y="1700806"/>
            <a:ext cx="1728588" cy="4248473"/>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4"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anose="020B0503020204020204" pitchFamily="34" charset="-122"/>
                <a:ea typeface="微软雅黑" panose="020B0503020204020204" pitchFamily="34" charset="-122"/>
              </a:rPr>
              <a:t>流程图的</a:t>
            </a:r>
            <a:endParaRPr lang="en-US" altLang="zh-CN" sz="2800" dirty="0" smtClean="0">
              <a:solidFill>
                <a:srgbClr val="FFFFFF">
                  <a:alpha val="99000"/>
                </a:srgbClr>
              </a:solidFill>
              <a:latin typeface="微软雅黑" panose="020B0503020204020204" pitchFamily="34" charset="-122"/>
              <a:ea typeface="微软雅黑" panose="020B0503020204020204" pitchFamily="34" charset="-122"/>
            </a:endParaRPr>
          </a:p>
          <a:p>
            <a:pPr lvl="0" algn="ctr">
              <a:defRPr/>
            </a:pPr>
            <a:r>
              <a:rPr lang="zh-CN" altLang="en-US" sz="2800" dirty="0" smtClean="0">
                <a:solidFill>
                  <a:srgbClr val="FFFFFF">
                    <a:alpha val="99000"/>
                  </a:srgbClr>
                </a:solidFill>
                <a:latin typeface="微软雅黑" panose="020B0503020204020204" pitchFamily="34" charset="-122"/>
                <a:ea typeface="微软雅黑" panose="020B0503020204020204" pitchFamily="34" charset="-122"/>
              </a:rPr>
              <a:t>绘制</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25" name="Circle Arrow"/>
          <p:cNvSpPr>
            <a:spLocks noEditPoints="1"/>
          </p:cNvSpPr>
          <p:nvPr/>
        </p:nvSpPr>
        <p:spPr bwMode="auto">
          <a:xfrm rot="5400000">
            <a:off x="10418163" y="494126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26"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27" name="Text Placeholder 6"/>
          <p:cNvSpPr txBox="1"/>
          <p:nvPr/>
        </p:nvSpPr>
        <p:spPr>
          <a:xfrm>
            <a:off x="2929235" y="1700807"/>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en-US" altLang="zh-CN" sz="2000" b="0" dirty="0" smtClean="0">
                <a:solidFill>
                  <a:srgbClr val="FFFFFF">
                    <a:alpha val="99000"/>
                  </a:srgbClr>
                </a:solidFill>
                <a:latin typeface="微软雅黑" panose="020B0503020204020204" pitchFamily="34" charset="-122"/>
                <a:ea typeface="微软雅黑" panose="020B0503020204020204" pitchFamily="34" charset="-122"/>
              </a:rPr>
              <a:t>B </a:t>
            </a:r>
            <a:r>
              <a:rPr lang="zh-CN" altLang="en-US" sz="2000" b="0" dirty="0" smtClean="0">
                <a:solidFill>
                  <a:srgbClr val="FFFFFF">
                    <a:alpha val="99000"/>
                  </a:srgbClr>
                </a:solidFill>
                <a:latin typeface="微软雅黑" panose="020B0503020204020204" pitchFamily="34" charset="-122"/>
                <a:ea typeface="微软雅黑" panose="020B0503020204020204" pitchFamily="34" charset="-122"/>
              </a:rPr>
              <a:t>直线式</a:t>
            </a:r>
            <a:r>
              <a:rPr lang="zh-CN" altLang="en-US" sz="2000" b="0" dirty="0">
                <a:solidFill>
                  <a:srgbClr val="FFFFFF">
                    <a:alpha val="99000"/>
                  </a:srgbClr>
                </a:solidFill>
                <a:latin typeface="微软雅黑" panose="020B0503020204020204" pitchFamily="34" charset="-122"/>
                <a:ea typeface="微软雅黑" panose="020B0503020204020204" pitchFamily="34" charset="-122"/>
              </a:rPr>
              <a:t>流程图</a:t>
            </a:r>
            <a:endParaRPr lang="zh-CN" altLang="en-US" sz="2000" b="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28" name="Text Box 44"/>
          <p:cNvSpPr txBox="1">
            <a:spLocks noChangeArrowheads="1"/>
          </p:cNvSpPr>
          <p:nvPr/>
        </p:nvSpPr>
        <p:spPr bwMode="auto">
          <a:xfrm>
            <a:off x="4841747" y="1772816"/>
            <a:ext cx="4784232"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直接按照动作的顺序完成的流程图。参与的部门和岗位可通过流程说明或标注的方式予以补充。</a:t>
            </a:r>
            <a:endParaRPr lang="en-US" dirty="0">
              <a:solidFill>
                <a:schemeClr val="bg1"/>
              </a:solidFill>
            </a:endParaRPr>
          </a:p>
        </p:txBody>
      </p:sp>
      <p:grpSp>
        <p:nvGrpSpPr>
          <p:cNvPr id="14" name="画布 52"/>
          <p:cNvGrpSpPr/>
          <p:nvPr/>
        </p:nvGrpSpPr>
        <p:grpSpPr>
          <a:xfrm>
            <a:off x="3083365" y="2942431"/>
            <a:ext cx="6470210" cy="2790825"/>
            <a:chOff x="-379056" y="0"/>
            <a:chExt cx="6470210" cy="2790825"/>
          </a:xfrm>
        </p:grpSpPr>
        <p:sp>
          <p:nvSpPr>
            <p:cNvPr id="16" name="矩形 15"/>
            <p:cNvSpPr/>
            <p:nvPr/>
          </p:nvSpPr>
          <p:spPr>
            <a:xfrm>
              <a:off x="-379056" y="0"/>
              <a:ext cx="6470210" cy="2790825"/>
            </a:xfrm>
            <a:prstGeom prst="rect">
              <a:avLst/>
            </a:prstGeom>
            <a:solidFill>
              <a:srgbClr val="FFFFFF"/>
            </a:solidFill>
            <a:ln w="19050" cap="flat" cmpd="sng" algn="ctr">
              <a:solidFill>
                <a:srgbClr val="7FBA00"/>
              </a:solidFill>
              <a:prstDash val="solid"/>
              <a:miter lim="800000"/>
              <a:headEnd type="none" w="med" len="med"/>
              <a:tailEnd type="none" w="med" len="med"/>
            </a:ln>
          </p:spPr>
        </p:sp>
        <p:sp>
          <p:nvSpPr>
            <p:cNvPr id="17" name="Oval 35"/>
            <p:cNvSpPr>
              <a:spLocks noChangeArrowheads="1"/>
            </p:cNvSpPr>
            <p:nvPr/>
          </p:nvSpPr>
          <p:spPr bwMode="auto">
            <a:xfrm>
              <a:off x="2237105" y="95250"/>
              <a:ext cx="1218565" cy="45656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ot="0" vert="horz" wrap="square" lIns="91440" tIns="45720" rIns="91440" bIns="45720" anchor="t" anchorCtr="0" upright="1">
              <a:noAutofit/>
            </a:bodyPr>
            <a:lstStyle/>
            <a:p>
              <a:pPr algn="ctr">
                <a:spcAft>
                  <a:spcPts val="0"/>
                </a:spcAft>
              </a:pPr>
              <a:r>
                <a:rPr lang="zh-CN" sz="12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流程开始</a:t>
              </a:r>
              <a:endParaRPr lang="zh-CN" sz="12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8" name="AutoShape 36"/>
            <p:cNvSpPr>
              <a:spLocks noChangeArrowheads="1"/>
            </p:cNvSpPr>
            <p:nvPr/>
          </p:nvSpPr>
          <p:spPr bwMode="auto">
            <a:xfrm>
              <a:off x="209550" y="752475"/>
              <a:ext cx="5274945" cy="334645"/>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流程一：</a:t>
              </a:r>
              <a:endParaRPr lang="zh-CN" sz="14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AutoShape 37"/>
            <p:cNvSpPr>
              <a:spLocks noChangeArrowheads="1"/>
            </p:cNvSpPr>
            <p:nvPr/>
          </p:nvSpPr>
          <p:spPr bwMode="auto">
            <a:xfrm>
              <a:off x="209550" y="1254125"/>
              <a:ext cx="5274945" cy="346710"/>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流程二：</a:t>
              </a:r>
              <a:endParaRPr lang="zh-CN" sz="14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20" name="AutoShape 38"/>
            <p:cNvCxnSpPr>
              <a:cxnSpLocks noChangeShapeType="1"/>
              <a:stCxn id="18" idx="2"/>
              <a:endCxn id="19" idx="0"/>
            </p:cNvCxnSpPr>
            <p:nvPr/>
          </p:nvCxnSpPr>
          <p:spPr bwMode="auto">
            <a:xfrm>
              <a:off x="2847340" y="1087120"/>
              <a:ext cx="635" cy="167005"/>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 name="Oval 39"/>
            <p:cNvSpPr>
              <a:spLocks noChangeArrowheads="1"/>
            </p:cNvSpPr>
            <p:nvPr/>
          </p:nvSpPr>
          <p:spPr bwMode="auto">
            <a:xfrm>
              <a:off x="1885950" y="2225040"/>
              <a:ext cx="1924050" cy="456565"/>
            </a:xfrm>
            <a:prstGeom prst="ellipse">
              <a:avLst/>
            </a:prstGeom>
            <a:solidFill>
              <a:srgbClr val="00B0F0"/>
            </a:solidFill>
            <a:ln>
              <a:noFill/>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t" anchorCtr="0" upright="1">
              <a:noAutofit/>
            </a:bodyPr>
            <a:lstStyle/>
            <a:p>
              <a:pPr algn="ctr">
                <a:spcAft>
                  <a:spcPts val="0"/>
                </a:spcAft>
              </a:pPr>
              <a:r>
                <a:rPr lang="zh-CN" sz="12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资料保存，流程结束</a:t>
              </a:r>
              <a:endParaRPr lang="zh-CN" sz="12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AutoShape 40"/>
            <p:cNvSpPr>
              <a:spLocks noChangeArrowheads="1"/>
            </p:cNvSpPr>
            <p:nvPr/>
          </p:nvSpPr>
          <p:spPr bwMode="auto">
            <a:xfrm>
              <a:off x="209550" y="1758950"/>
              <a:ext cx="5274945" cy="346710"/>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流程三：</a:t>
              </a:r>
              <a:endParaRPr lang="zh-CN" sz="1400" kern="100" dirty="0">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30" name="AutoShape 43"/>
            <p:cNvCxnSpPr>
              <a:cxnSpLocks noChangeShapeType="1"/>
              <a:stCxn id="19" idx="2"/>
              <a:endCxn id="29" idx="0"/>
            </p:cNvCxnSpPr>
            <p:nvPr/>
          </p:nvCxnSpPr>
          <p:spPr bwMode="auto">
            <a:xfrm>
              <a:off x="2847340" y="1600835"/>
              <a:ext cx="635" cy="158115"/>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AutoShape 47"/>
            <p:cNvCxnSpPr>
              <a:cxnSpLocks noChangeShapeType="1"/>
              <a:stCxn id="17" idx="4"/>
              <a:endCxn id="18" idx="0"/>
            </p:cNvCxnSpPr>
            <p:nvPr/>
          </p:nvCxnSpPr>
          <p:spPr bwMode="auto">
            <a:xfrm>
              <a:off x="2846705" y="551815"/>
              <a:ext cx="635" cy="200660"/>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 name="直接箭头连接符 31"/>
            <p:cNvCxnSpPr>
              <a:stCxn id="29" idx="2"/>
              <a:endCxn id="22" idx="0"/>
            </p:cNvCxnSpPr>
            <p:nvPr/>
          </p:nvCxnSpPr>
          <p:spPr>
            <a:xfrm>
              <a:off x="2847023" y="2105660"/>
              <a:ext cx="952" cy="119380"/>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Bar"/>
          <p:cNvSpPr/>
          <p:nvPr/>
        </p:nvSpPr>
        <p:spPr bwMode="auto">
          <a:xfrm>
            <a:off x="2765361" y="2770094"/>
            <a:ext cx="7108536" cy="303517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1" name="TechEd Tile"/>
          <p:cNvSpPr/>
          <p:nvPr/>
        </p:nvSpPr>
        <p:spPr bwMode="auto">
          <a:xfrm>
            <a:off x="1132380" y="2770094"/>
            <a:ext cx="1521050" cy="3035170"/>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3"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1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21"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a:t>
            </a: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知识</a:t>
            </a:r>
            <a:endParaRPr lang="en-US" altLang="zh-CN" sz="2400" b="0" dirty="0" smtClean="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smtClean="0">
                <a:solidFill>
                  <a:schemeClr val="bg1">
                    <a:alpha val="99000"/>
                  </a:schemeClr>
                </a:solidFill>
                <a:latin typeface="微软雅黑" panose="020B0503020204020204" pitchFamily="34" charset="-122"/>
                <a:ea typeface="微软雅黑" panose="020B0503020204020204"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anose="020B0503020204020204" pitchFamily="34" charset="-122"/>
              <a:ea typeface="微软雅黑" panose="020B0503020204020204" pitchFamily="34" charset="-122"/>
            </a:endParaRPr>
          </a:p>
        </p:txBody>
      </p:sp>
      <p:sp>
        <p:nvSpPr>
          <p:cNvPr id="23" name="Arrow Bar"/>
          <p:cNvSpPr/>
          <p:nvPr/>
        </p:nvSpPr>
        <p:spPr bwMode="auto">
          <a:xfrm>
            <a:off x="9985829" y="1700807"/>
            <a:ext cx="1728588" cy="4104458"/>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4"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流程说明的撰写</a:t>
            </a:r>
            <a:endParaRPr lang="zh-CN" altLang="en-US" sz="28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25" name="Circle Arrow"/>
          <p:cNvSpPr>
            <a:spLocks noEditPoints="1"/>
          </p:cNvSpPr>
          <p:nvPr/>
        </p:nvSpPr>
        <p:spPr bwMode="auto">
          <a:xfrm rot="5400000">
            <a:off x="10418163" y="472514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26"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28" name="Text Box 44"/>
          <p:cNvSpPr txBox="1">
            <a:spLocks noChangeArrowheads="1"/>
          </p:cNvSpPr>
          <p:nvPr/>
        </p:nvSpPr>
        <p:spPr bwMode="auto">
          <a:xfrm>
            <a:off x="2929236" y="1772816"/>
            <a:ext cx="673627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对于简单的流程说明，可以以标注的方式直接标注在流程图的一侧。如果流程说明的内容较多，则将流程</a:t>
            </a:r>
            <a:r>
              <a:rPr lang="zh-CN" altLang="en-US" dirty="0" smtClean="0">
                <a:solidFill>
                  <a:schemeClr val="bg1"/>
                </a:solidFill>
              </a:rPr>
              <a:t>说明（</a:t>
            </a:r>
            <a:r>
              <a:rPr lang="en-US" altLang="zh-CN" dirty="0">
                <a:solidFill>
                  <a:schemeClr val="bg1"/>
                </a:solidFill>
              </a:rPr>
              <a:t>5W1H</a:t>
            </a:r>
            <a:r>
              <a:rPr lang="zh-CN" altLang="en-US" dirty="0">
                <a:solidFill>
                  <a:schemeClr val="bg1"/>
                </a:solidFill>
              </a:rPr>
              <a:t>）</a:t>
            </a:r>
            <a:r>
              <a:rPr lang="zh-CN" altLang="en-US" dirty="0" smtClean="0">
                <a:solidFill>
                  <a:schemeClr val="bg1"/>
                </a:solidFill>
              </a:rPr>
              <a:t>描述</a:t>
            </a:r>
            <a:r>
              <a:rPr lang="zh-CN" altLang="en-US" dirty="0">
                <a:solidFill>
                  <a:schemeClr val="bg1"/>
                </a:solidFill>
              </a:rPr>
              <a:t>在流程的</a:t>
            </a:r>
            <a:r>
              <a:rPr lang="zh-CN" altLang="en-US" dirty="0" smtClean="0">
                <a:solidFill>
                  <a:schemeClr val="bg1"/>
                </a:solidFill>
              </a:rPr>
              <a:t>下方：</a:t>
            </a:r>
            <a:endParaRPr lang="en-US" dirty="0">
              <a:solidFill>
                <a:schemeClr val="bg1"/>
              </a:solidFill>
            </a:endParaRPr>
          </a:p>
        </p:txBody>
      </p:sp>
      <p:grpSp>
        <p:nvGrpSpPr>
          <p:cNvPr id="2" name="组合 1"/>
          <p:cNvGrpSpPr/>
          <p:nvPr/>
        </p:nvGrpSpPr>
        <p:grpSpPr>
          <a:xfrm>
            <a:off x="3383255" y="3329065"/>
            <a:ext cx="194052" cy="2072078"/>
            <a:chOff x="3383255" y="3329065"/>
            <a:chExt cx="194052" cy="2072078"/>
          </a:xfrm>
        </p:grpSpPr>
        <p:sp>
          <p:nvSpPr>
            <p:cNvPr id="12" name="椭圆 14"/>
            <p:cNvSpPr/>
            <p:nvPr/>
          </p:nvSpPr>
          <p:spPr bwMode="auto">
            <a:xfrm>
              <a:off x="3383255" y="332906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4" name="椭圆 14"/>
            <p:cNvSpPr/>
            <p:nvPr/>
          </p:nvSpPr>
          <p:spPr bwMode="auto">
            <a:xfrm>
              <a:off x="3383255" y="3694690"/>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6" name="椭圆 14"/>
            <p:cNvSpPr/>
            <p:nvPr/>
          </p:nvSpPr>
          <p:spPr bwMode="auto">
            <a:xfrm>
              <a:off x="3383255" y="4425940"/>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7" name="椭圆 14"/>
            <p:cNvSpPr/>
            <p:nvPr/>
          </p:nvSpPr>
          <p:spPr bwMode="auto">
            <a:xfrm>
              <a:off x="3383255" y="5157192"/>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8" name="椭圆 14"/>
            <p:cNvSpPr/>
            <p:nvPr/>
          </p:nvSpPr>
          <p:spPr bwMode="auto">
            <a:xfrm>
              <a:off x="3383255" y="406031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9" name="椭圆 14"/>
            <p:cNvSpPr/>
            <p:nvPr/>
          </p:nvSpPr>
          <p:spPr bwMode="auto">
            <a:xfrm>
              <a:off x="3383255" y="479156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grpSp>
      <p:sp>
        <p:nvSpPr>
          <p:cNvPr id="20" name="Text Box 44"/>
          <p:cNvSpPr txBox="1">
            <a:spLocks noChangeArrowheads="1"/>
          </p:cNvSpPr>
          <p:nvPr/>
        </p:nvSpPr>
        <p:spPr bwMode="auto">
          <a:xfrm>
            <a:off x="3700309" y="3200847"/>
            <a:ext cx="5709646" cy="23083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lnSpc>
                <a:spcPct val="150000"/>
              </a:lnSpc>
            </a:pPr>
            <a:r>
              <a:rPr lang="zh-CN" altLang="en-US" dirty="0" smtClean="0">
                <a:solidFill>
                  <a:srgbClr val="7FBA00"/>
                </a:solidFill>
              </a:rPr>
              <a:t>目的</a:t>
            </a:r>
            <a:r>
              <a:rPr lang="zh-CN" altLang="en-US" dirty="0">
                <a:solidFill>
                  <a:srgbClr val="7FBA00"/>
                </a:solidFill>
              </a:rPr>
              <a:t>（</a:t>
            </a:r>
            <a:r>
              <a:rPr lang="en-US" altLang="zh-CN" dirty="0">
                <a:solidFill>
                  <a:srgbClr val="7FBA00"/>
                </a:solidFill>
              </a:rPr>
              <a:t>why</a:t>
            </a:r>
            <a:r>
              <a:rPr lang="zh-CN" altLang="en-US" dirty="0">
                <a:solidFill>
                  <a:srgbClr val="7FBA00"/>
                </a:solidFill>
              </a:rPr>
              <a:t>）：为什么有该工作、是否必要，为什么？	</a:t>
            </a:r>
            <a:endParaRPr lang="zh-CN" altLang="en-US" dirty="0">
              <a:solidFill>
                <a:srgbClr val="7FBA00"/>
              </a:solidFill>
            </a:endParaRPr>
          </a:p>
          <a:p>
            <a:pPr indent="0">
              <a:lnSpc>
                <a:spcPct val="150000"/>
              </a:lnSpc>
            </a:pPr>
            <a:r>
              <a:rPr lang="zh-CN" altLang="en-US" dirty="0" smtClean="0">
                <a:solidFill>
                  <a:srgbClr val="7FBA00"/>
                </a:solidFill>
              </a:rPr>
              <a:t>内容</a:t>
            </a:r>
            <a:r>
              <a:rPr lang="zh-CN" altLang="en-US" dirty="0">
                <a:solidFill>
                  <a:srgbClr val="7FBA00"/>
                </a:solidFill>
              </a:rPr>
              <a:t>（</a:t>
            </a:r>
            <a:r>
              <a:rPr lang="en-US" altLang="zh-CN" dirty="0">
                <a:solidFill>
                  <a:srgbClr val="7FBA00"/>
                </a:solidFill>
              </a:rPr>
              <a:t>what</a:t>
            </a:r>
            <a:r>
              <a:rPr lang="zh-CN" altLang="en-US" dirty="0">
                <a:solidFill>
                  <a:srgbClr val="7FBA00"/>
                </a:solidFill>
              </a:rPr>
              <a:t>）：做什么？有必要吗？	</a:t>
            </a:r>
            <a:endParaRPr lang="zh-CN" altLang="en-US" dirty="0">
              <a:solidFill>
                <a:srgbClr val="7FBA00"/>
              </a:solidFill>
            </a:endParaRPr>
          </a:p>
          <a:p>
            <a:pPr indent="0">
              <a:lnSpc>
                <a:spcPct val="150000"/>
              </a:lnSpc>
            </a:pPr>
            <a:r>
              <a:rPr lang="zh-CN" altLang="en-US" dirty="0" smtClean="0">
                <a:solidFill>
                  <a:srgbClr val="7FBA00"/>
                </a:solidFill>
              </a:rPr>
              <a:t>时间</a:t>
            </a:r>
            <a:r>
              <a:rPr lang="zh-CN" altLang="en-US" dirty="0">
                <a:solidFill>
                  <a:srgbClr val="7FBA00"/>
                </a:solidFill>
              </a:rPr>
              <a:t>（</a:t>
            </a:r>
            <a:r>
              <a:rPr lang="en-US" altLang="zh-CN" dirty="0">
                <a:solidFill>
                  <a:srgbClr val="7FBA00"/>
                </a:solidFill>
              </a:rPr>
              <a:t>when</a:t>
            </a:r>
            <a:r>
              <a:rPr lang="zh-CN" altLang="en-US" dirty="0">
                <a:solidFill>
                  <a:srgbClr val="7FBA00"/>
                </a:solidFill>
              </a:rPr>
              <a:t>）：何时做？是否必须这时做？ </a:t>
            </a:r>
            <a:endParaRPr lang="zh-CN" altLang="en-US" dirty="0">
              <a:solidFill>
                <a:srgbClr val="7FBA00"/>
              </a:solidFill>
            </a:endParaRPr>
          </a:p>
          <a:p>
            <a:pPr indent="0">
              <a:lnSpc>
                <a:spcPct val="150000"/>
              </a:lnSpc>
            </a:pPr>
            <a:r>
              <a:rPr lang="zh-CN" altLang="en-US" dirty="0" smtClean="0">
                <a:solidFill>
                  <a:srgbClr val="7FBA00"/>
                </a:solidFill>
              </a:rPr>
              <a:t>地点</a:t>
            </a:r>
            <a:r>
              <a:rPr lang="zh-CN" altLang="en-US" dirty="0">
                <a:solidFill>
                  <a:srgbClr val="7FBA00"/>
                </a:solidFill>
              </a:rPr>
              <a:t>（</a:t>
            </a:r>
            <a:r>
              <a:rPr lang="en-US" altLang="zh-CN" dirty="0">
                <a:solidFill>
                  <a:srgbClr val="7FBA00"/>
                </a:solidFill>
              </a:rPr>
              <a:t>where</a:t>
            </a:r>
            <a:r>
              <a:rPr lang="zh-CN" altLang="en-US" dirty="0">
                <a:solidFill>
                  <a:srgbClr val="7FBA00"/>
                </a:solidFill>
              </a:rPr>
              <a:t>）：何处做？是否一定在此地做？</a:t>
            </a:r>
            <a:endParaRPr lang="zh-CN" altLang="en-US" dirty="0">
              <a:solidFill>
                <a:srgbClr val="7FBA00"/>
              </a:solidFill>
            </a:endParaRPr>
          </a:p>
          <a:p>
            <a:pPr indent="0">
              <a:lnSpc>
                <a:spcPct val="150000"/>
              </a:lnSpc>
            </a:pPr>
            <a:r>
              <a:rPr lang="zh-CN" altLang="en-US" dirty="0" smtClean="0">
                <a:solidFill>
                  <a:srgbClr val="7FBA00"/>
                </a:solidFill>
              </a:rPr>
              <a:t>人员</a:t>
            </a:r>
            <a:r>
              <a:rPr lang="zh-CN" altLang="en-US" dirty="0">
                <a:solidFill>
                  <a:srgbClr val="7FBA00"/>
                </a:solidFill>
              </a:rPr>
              <a:t>（</a:t>
            </a:r>
            <a:r>
              <a:rPr lang="en-US" altLang="zh-CN" dirty="0">
                <a:solidFill>
                  <a:srgbClr val="7FBA00"/>
                </a:solidFill>
              </a:rPr>
              <a:t>who</a:t>
            </a:r>
            <a:r>
              <a:rPr lang="zh-CN" altLang="en-US" dirty="0">
                <a:solidFill>
                  <a:srgbClr val="7FBA00"/>
                </a:solidFill>
              </a:rPr>
              <a:t>）：由谁做？别人能否做得更好？</a:t>
            </a:r>
            <a:endParaRPr lang="zh-CN" altLang="en-US" dirty="0">
              <a:solidFill>
                <a:srgbClr val="7FBA00"/>
              </a:solidFill>
            </a:endParaRPr>
          </a:p>
          <a:p>
            <a:pPr indent="0">
              <a:lnSpc>
                <a:spcPct val="150000"/>
              </a:lnSpc>
            </a:pPr>
            <a:r>
              <a:rPr lang="zh-CN" altLang="en-US" dirty="0" smtClean="0">
                <a:solidFill>
                  <a:srgbClr val="7FBA00"/>
                </a:solidFill>
              </a:rPr>
              <a:t>方法</a:t>
            </a:r>
            <a:r>
              <a:rPr lang="zh-CN" altLang="en-US" dirty="0">
                <a:solidFill>
                  <a:srgbClr val="7FBA00"/>
                </a:solidFill>
              </a:rPr>
              <a:t>（</a:t>
            </a:r>
            <a:r>
              <a:rPr lang="en-US" altLang="zh-CN" dirty="0">
                <a:solidFill>
                  <a:srgbClr val="7FBA00"/>
                </a:solidFill>
              </a:rPr>
              <a:t>how</a:t>
            </a:r>
            <a:r>
              <a:rPr lang="zh-CN" altLang="en-US" dirty="0">
                <a:solidFill>
                  <a:srgbClr val="7FBA00"/>
                </a:solidFill>
              </a:rPr>
              <a:t>）：怎样做？有无更好的手段？</a:t>
            </a:r>
            <a:endParaRPr lang="zh-CN" altLang="en-US" dirty="0">
              <a:solidFill>
                <a:srgbClr val="7FBA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工作警示</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内容四</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5417811" y="1878195"/>
            <a:ext cx="4784232"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工作警示录是指将该岗位往期所犯过的错误记录在案，以起到警示的作用。参考表格如下：</a:t>
            </a:r>
            <a:endParaRPr lang="en-US" dirty="0">
              <a:solidFill>
                <a:schemeClr val="bg1"/>
              </a:solidFill>
            </a:endParaRPr>
          </a:p>
        </p:txBody>
      </p:sp>
      <p:pic>
        <p:nvPicPr>
          <p:cNvPr id="16" name="图片 15"/>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417067" y="3356992"/>
            <a:ext cx="1325212" cy="1325212"/>
          </a:xfrm>
          <a:prstGeom prst="rect">
            <a:avLst/>
          </a:prstGeom>
        </p:spPr>
      </p:pic>
      <p:graphicFrame>
        <p:nvGraphicFramePr>
          <p:cNvPr id="17" name="表格 16"/>
          <p:cNvGraphicFramePr>
            <a:graphicFrameLocks noGrp="1"/>
          </p:cNvGraphicFramePr>
          <p:nvPr/>
        </p:nvGraphicFramePr>
        <p:xfrm>
          <a:off x="3433291" y="3075688"/>
          <a:ext cx="7560841" cy="1793472"/>
        </p:xfrm>
        <a:graphic>
          <a:graphicData uri="http://schemas.openxmlformats.org/drawingml/2006/table">
            <a:tbl>
              <a:tblPr firstRow="1" firstCol="1" bandRow="1">
                <a:tableStyleId>{F5AB1C69-6EDB-4FF4-983F-18BD219EF322}</a:tableStyleId>
              </a:tblPr>
              <a:tblGrid>
                <a:gridCol w="1296144"/>
                <a:gridCol w="1080120"/>
                <a:gridCol w="3906283"/>
                <a:gridCol w="1278294"/>
              </a:tblGrid>
              <a:tr h="634612">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序号</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责任人</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发生时间及发生内容</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规避措施</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sp>
        <p:nvSpPr>
          <p:cNvPr id="2" name="文本框 1"/>
          <p:cNvSpPr txBox="1"/>
          <p:nvPr/>
        </p:nvSpPr>
        <p:spPr>
          <a:xfrm>
            <a:off x="2648585" y="6106795"/>
            <a:ext cx="6833235"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督察要点</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内容五</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5417811" y="1878195"/>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chemeClr val="bg1"/>
                </a:solidFill>
              </a:rPr>
              <a:t>督查要点是对该岗位工作的需监督检查的重要部分提炼出具体的督</a:t>
            </a:r>
            <a:r>
              <a:rPr lang="zh-CN" altLang="en-US" dirty="0" smtClean="0">
                <a:solidFill>
                  <a:schemeClr val="bg1"/>
                </a:solidFill>
              </a:rPr>
              <a:t>查点。</a:t>
            </a:r>
            <a:r>
              <a:rPr lang="zh-CN" altLang="en-US" dirty="0">
                <a:solidFill>
                  <a:schemeClr val="bg1"/>
                </a:solidFill>
              </a:rPr>
              <a:t>参考表格如下：</a:t>
            </a:r>
            <a:endParaRPr lang="en-US" dirty="0">
              <a:solidFill>
                <a:schemeClr val="bg1"/>
              </a:solidFill>
            </a:endParaRPr>
          </a:p>
        </p:txBody>
      </p:sp>
      <p:graphicFrame>
        <p:nvGraphicFramePr>
          <p:cNvPr id="17" name="表格 16"/>
          <p:cNvGraphicFramePr>
            <a:graphicFrameLocks noGrp="1"/>
          </p:cNvGraphicFramePr>
          <p:nvPr/>
        </p:nvGraphicFramePr>
        <p:xfrm>
          <a:off x="3433291" y="3075688"/>
          <a:ext cx="7560841" cy="1793472"/>
        </p:xfrm>
        <a:graphic>
          <a:graphicData uri="http://schemas.openxmlformats.org/drawingml/2006/table">
            <a:tbl>
              <a:tblPr firstRow="1" firstCol="1" bandRow="1">
                <a:tableStyleId>{F5AB1C69-6EDB-4FF4-983F-18BD219EF322}</a:tableStyleId>
              </a:tblPr>
              <a:tblGrid>
                <a:gridCol w="1134126"/>
                <a:gridCol w="1386154"/>
                <a:gridCol w="1224136"/>
                <a:gridCol w="2697918"/>
                <a:gridCol w="1118507"/>
              </a:tblGrid>
              <a:tr h="634612">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序号</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督查要点</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督查频率</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要求工作标准</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anose="020B0503020204020204" pitchFamily="34" charset="-122"/>
                          <a:ea typeface="微软雅黑" panose="020B0503020204020204" pitchFamily="34" charset="-122"/>
                        </a:rPr>
                        <a:t>备注</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pic>
        <p:nvPicPr>
          <p:cNvPr id="12" name="图片 11"/>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351657" y="3330578"/>
            <a:ext cx="1289546" cy="12895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anose="020B0503020204020204" pitchFamily="34" charset="-122"/>
                <a:ea typeface="微软雅黑" panose="020B0503020204020204" pitchFamily="34" charset="-122"/>
              </a:rPr>
              <a:t>附表附件</a:t>
            </a:r>
            <a:endParaRPr lang="zh-CN" altLang="en-US" sz="3600" dirty="0">
              <a:solidFill>
                <a:srgbClr val="FFFFFF">
                  <a:alpha val="99000"/>
                </a:srgbClr>
              </a:solidFill>
              <a:latin typeface="微软雅黑" panose="020B0503020204020204" pitchFamily="34" charset="-122"/>
              <a:ea typeface="微软雅黑" panose="020B0503020204020204"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anose="020B0604020202020204" pitchFamily="34" charset="0"/>
              <a:buNone/>
              <a:defRPr lang="en-US" sz="4100" b="1" kern="1200" cap="none" spc="-75" baseline="0" dirty="0" smtClean="0">
                <a:ln w="3175">
                  <a:noFill/>
                </a:ln>
                <a:solidFill>
                  <a:schemeClr val="tx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vl2pPr marL="641350" indent="-296545" algn="l" defTabSz="685165" rtl="0" eaLnBrk="1" latinLnBrk="0" hangingPunct="1">
              <a:lnSpc>
                <a:spcPct val="90000"/>
              </a:lnSpc>
              <a:spcBef>
                <a:spcPct val="20000"/>
              </a:spcBef>
              <a:buSzPct val="90000"/>
              <a:buFontTx/>
              <a:buBlip>
                <a:blip r:embed="rId1"/>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1"/>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anose="020B0604020202020204"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rPr>
              <a:t>内容六</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3505299" y="4018007"/>
            <a:ext cx="432048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dirty="0">
                <a:solidFill>
                  <a:srgbClr val="7FBA00"/>
                </a:solidFill>
              </a:rPr>
              <a:t>对岗位说明书中所涉及的相关附件、附表集中放置在此，或另附文件。</a:t>
            </a:r>
            <a:endParaRPr lang="en-US" dirty="0">
              <a:solidFill>
                <a:srgbClr val="7FBA00"/>
              </a:solidFill>
            </a:endParaRPr>
          </a:p>
        </p:txBody>
      </p:sp>
      <p:pic>
        <p:nvPicPr>
          <p:cNvPr id="12" name="图片 11"/>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383702" y="3284984"/>
            <a:ext cx="1368152" cy="1368152"/>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901" b="16315"/>
          <a:stretch>
            <a:fillRect/>
          </a:stretch>
        </p:blipFill>
        <p:spPr>
          <a:xfrm>
            <a:off x="7870537" y="3090989"/>
            <a:ext cx="3171430" cy="1850179"/>
          </a:xfrm>
          <a:prstGeom prst="rect">
            <a:avLst/>
          </a:prstGeom>
        </p:spPr>
      </p:pic>
      <p:sp>
        <p:nvSpPr>
          <p:cNvPr id="2" name="文本框 1"/>
          <p:cNvSpPr txBox="1"/>
          <p:nvPr/>
        </p:nvSpPr>
        <p:spPr>
          <a:xfrm>
            <a:off x="2464435" y="6105525"/>
            <a:ext cx="6801485"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第一节   标准的定义</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9035" y="1556792"/>
            <a:ext cx="5184576" cy="3240360"/>
          </a:xfrm>
          <a:prstGeom prst="rect">
            <a:avLst/>
          </a:prstGeom>
          <a:ln>
            <a:solidFill>
              <a:schemeClr val="bg1"/>
            </a:solidFill>
          </a:ln>
        </p:spPr>
      </p:pic>
      <p:sp>
        <p:nvSpPr>
          <p:cNvPr id="7" name="矩形 3"/>
          <p:cNvSpPr>
            <a:spLocks noChangeArrowheads="1"/>
          </p:cNvSpPr>
          <p:nvPr/>
        </p:nvSpPr>
        <p:spPr bwMode="auto">
          <a:xfrm>
            <a:off x="1129035" y="5013849"/>
            <a:ext cx="10458717" cy="1124452"/>
          </a:xfrm>
          <a:prstGeom prst="rect">
            <a:avLst/>
          </a:prstGeom>
          <a:solidFill>
            <a:srgbClr val="7F7F7F">
              <a:alpha val="69804"/>
            </a:srgbClr>
          </a:solidFill>
          <a:ln w="19050">
            <a:solidFill>
              <a:srgbClr val="FF8C00"/>
            </a:solidFill>
          </a:ln>
        </p:spPr>
        <p:txBody>
          <a:bodyPr anchor="ctr"/>
          <a:lstStyle/>
          <a:p>
            <a:endParaRPr lang="zh-CN" altLang="en-US" dirty="0">
              <a:ea typeface="宋体" panose="02010600030101010101" pitchFamily="2" charset="-122"/>
            </a:endParaRPr>
          </a:p>
        </p:txBody>
      </p:sp>
      <p:sp>
        <p:nvSpPr>
          <p:cNvPr id="8" name="Text Box 44"/>
          <p:cNvSpPr txBox="1">
            <a:spLocks noChangeArrowheads="1"/>
          </p:cNvSpPr>
          <p:nvPr/>
        </p:nvSpPr>
        <p:spPr bwMode="auto">
          <a:xfrm>
            <a:off x="2281163" y="5140791"/>
            <a:ext cx="9306588"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sz="2000" dirty="0">
                <a:solidFill>
                  <a:schemeClr val="bg1"/>
                </a:solidFill>
              </a:rPr>
              <a:t>标准（</a:t>
            </a:r>
            <a:r>
              <a:rPr lang="en-US" altLang="zh-CN" sz="2000" dirty="0">
                <a:solidFill>
                  <a:schemeClr val="bg1"/>
                </a:solidFill>
              </a:rPr>
              <a:t>Standard</a:t>
            </a:r>
            <a:r>
              <a:rPr lang="zh-CN" altLang="en-US" sz="2000" dirty="0">
                <a:solidFill>
                  <a:schemeClr val="bg1"/>
                </a:solidFill>
              </a:rPr>
              <a:t>）是指在一定的范围内获得最佳秩序，经协商一致制定并由公认机构批准，</a:t>
            </a:r>
            <a:r>
              <a:rPr lang="zh-CN" altLang="en-US" sz="2000" b="1" dirty="0">
                <a:solidFill>
                  <a:srgbClr val="88E70F"/>
                </a:solidFill>
              </a:rPr>
              <a:t>共同使用</a:t>
            </a:r>
            <a:r>
              <a:rPr lang="zh-CN" altLang="en-US" sz="2000" dirty="0">
                <a:solidFill>
                  <a:schemeClr val="bg1"/>
                </a:solidFill>
              </a:rPr>
              <a:t>的和</a:t>
            </a:r>
            <a:r>
              <a:rPr lang="zh-CN" altLang="en-US" sz="2000" b="1" dirty="0">
                <a:solidFill>
                  <a:srgbClr val="88E70F"/>
                </a:solidFill>
              </a:rPr>
              <a:t>重复使用</a:t>
            </a:r>
            <a:r>
              <a:rPr lang="zh-CN" altLang="en-US" sz="2000" dirty="0">
                <a:solidFill>
                  <a:schemeClr val="bg1"/>
                </a:solidFill>
              </a:rPr>
              <a:t>的一种规范性文件。</a:t>
            </a:r>
            <a:endParaRPr lang="en-US" sz="2000" dirty="0">
              <a:solidFill>
                <a:schemeClr val="bg1"/>
              </a:solidFill>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287983" y="5123416"/>
            <a:ext cx="905317" cy="905317"/>
          </a:xfrm>
          <a:prstGeom prst="rect">
            <a:avLst/>
          </a:prstGeom>
        </p:spPr>
      </p:pic>
      <p:cxnSp>
        <p:nvCxnSpPr>
          <p:cNvPr id="10" name="直接连接符 9"/>
          <p:cNvCxnSpPr/>
          <p:nvPr/>
        </p:nvCxnSpPr>
        <p:spPr>
          <a:xfrm>
            <a:off x="8452780" y="1556792"/>
            <a:ext cx="3134971" cy="0"/>
          </a:xfrm>
          <a:prstGeom prst="line">
            <a:avLst/>
          </a:prstGeom>
          <a:solidFill>
            <a:srgbClr val="7F7F7F">
              <a:alpha val="69804"/>
            </a:srgbClr>
          </a:solidFill>
          <a:ln w="19050">
            <a:solidFill>
              <a:srgbClr val="FF8C00"/>
            </a:solidFill>
          </a:ln>
        </p:spPr>
      </p:cxnSp>
      <p:cxnSp>
        <p:nvCxnSpPr>
          <p:cNvPr id="15" name="直接连接符 14"/>
          <p:cNvCxnSpPr/>
          <p:nvPr/>
        </p:nvCxnSpPr>
        <p:spPr>
          <a:xfrm>
            <a:off x="11587751" y="1556792"/>
            <a:ext cx="0" cy="3240360"/>
          </a:xfrm>
          <a:prstGeom prst="line">
            <a:avLst/>
          </a:prstGeom>
          <a:solidFill>
            <a:srgbClr val="7F7F7F">
              <a:alpha val="69804"/>
            </a:srgbClr>
          </a:solidFill>
          <a:ln w="19050">
            <a:solidFill>
              <a:srgbClr val="FF8C00"/>
            </a:solidFill>
          </a:ln>
        </p:spPr>
      </p:cxnSp>
      <p:sp>
        <p:nvSpPr>
          <p:cNvPr id="17" name="Text Box 44"/>
          <p:cNvSpPr txBox="1">
            <a:spLocks noChangeArrowheads="1"/>
          </p:cNvSpPr>
          <p:nvPr/>
        </p:nvSpPr>
        <p:spPr bwMode="auto">
          <a:xfrm>
            <a:off x="6727665" y="2564904"/>
            <a:ext cx="471151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我们从小和尚的话中，大约可以推断，本故事中的主持犯了一个常识性管理错误，“做一天和尚撞一天钟”是由于主持没有提前公布工作标准造成的。</a:t>
            </a:r>
            <a:endParaRPr lang="en-US" dirty="0">
              <a:solidFill>
                <a:schemeClr val="bg1"/>
              </a:solidFill>
            </a:endParaRPr>
          </a:p>
        </p:txBody>
      </p:sp>
      <p:sp>
        <p:nvSpPr>
          <p:cNvPr id="18" name="Text Box 44"/>
          <p:cNvSpPr txBox="1">
            <a:spLocks noChangeArrowheads="1"/>
          </p:cNvSpPr>
          <p:nvPr/>
        </p:nvSpPr>
        <p:spPr bwMode="auto">
          <a:xfrm>
            <a:off x="6715135" y="4040022"/>
            <a:ext cx="472404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如果小和尚进入寺院的当天就明白撞钟的标准和重要性，我想他也不会因怠工而被撤职。</a:t>
            </a:r>
            <a:endParaRPr lang="en-US" dirty="0">
              <a:solidFill>
                <a:schemeClr val="bg1"/>
              </a:solidFill>
            </a:endParaRPr>
          </a:p>
        </p:txBody>
      </p:sp>
      <p:sp>
        <p:nvSpPr>
          <p:cNvPr id="19" name="矩形 2"/>
          <p:cNvSpPr>
            <a:spLocks noChangeArrowheads="1"/>
          </p:cNvSpPr>
          <p:nvPr/>
        </p:nvSpPr>
        <p:spPr bwMode="auto">
          <a:xfrm>
            <a:off x="6729231" y="1405225"/>
            <a:ext cx="17235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000" b="1" dirty="0" smtClean="0">
                <a:solidFill>
                  <a:srgbClr val="FF8C00"/>
                </a:solidFill>
                <a:latin typeface="微软雅黑" panose="020B0503020204020204" pitchFamily="34" charset="-122"/>
                <a:ea typeface="微软雅黑" panose="020B0503020204020204" pitchFamily="34" charset="-122"/>
              </a:rPr>
              <a:t>怠工</a:t>
            </a:r>
            <a:endParaRPr lang="zh-CN" altLang="en-US" sz="3600" dirty="0">
              <a:solidFill>
                <a:srgbClr val="BFBFBF"/>
              </a:solidFill>
              <a:latin typeface="微软雅黑" panose="020B0503020204020204" pitchFamily="34" charset="-122"/>
              <a:ea typeface="微软雅黑" panose="020B0503020204020204" pitchFamily="34" charset="-122"/>
            </a:endParaRPr>
          </a:p>
        </p:txBody>
      </p:sp>
      <p:sp>
        <p:nvSpPr>
          <p:cNvPr id="20" name="矩形 7"/>
          <p:cNvSpPr>
            <a:spLocks noChangeArrowheads="1"/>
          </p:cNvSpPr>
          <p:nvPr/>
        </p:nvSpPr>
        <p:spPr bwMode="auto">
          <a:xfrm>
            <a:off x="8452780" y="1907424"/>
            <a:ext cx="2720916" cy="307777"/>
          </a:xfrm>
          <a:prstGeom prst="rect">
            <a:avLst/>
          </a:prstGeom>
          <a:solidFill>
            <a:srgbClr val="FF8C00"/>
          </a:solidFill>
          <a:ln>
            <a:noFill/>
          </a:ln>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是否怠工？原因在谁？</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par>
                          <p:cTn id="15" fill="hold">
                            <p:stCondLst>
                              <p:cond delay="1000"/>
                            </p:stCondLst>
                            <p:childTnLst>
                              <p:par>
                                <p:cTn id="16" presetID="50" presetClass="entr" presetSubtype="0" decel="10000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3"/>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17"/>
          <p:cNvSpPr/>
          <p:nvPr/>
        </p:nvSpPr>
        <p:spPr bwMode="auto">
          <a:xfrm>
            <a:off x="9875439" y="1838886"/>
            <a:ext cx="1039447" cy="3499963"/>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nvGrpSpPr>
          <p:cNvPr id="36" name="Group 1"/>
          <p:cNvGrpSpPr/>
          <p:nvPr/>
        </p:nvGrpSpPr>
        <p:grpSpPr>
          <a:xfrm>
            <a:off x="1129035" y="1838887"/>
            <a:ext cx="2572420" cy="2093624"/>
            <a:chOff x="708848" y="1820883"/>
            <a:chExt cx="3429000" cy="2791498"/>
          </a:xfrm>
        </p:grpSpPr>
        <p:sp>
          <p:nvSpPr>
            <p:cNvPr id="38" name="Rectangle 17"/>
            <p:cNvSpPr/>
            <p:nvPr/>
          </p:nvSpPr>
          <p:spPr bwMode="auto">
            <a:xfrm>
              <a:off x="708848" y="1820883"/>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39" name="Content Placeholder 4"/>
            <p:cNvSpPr txBox="1"/>
            <p:nvPr/>
          </p:nvSpPr>
          <p:spPr>
            <a:xfrm>
              <a:off x="975547" y="3615933"/>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技术标准</a:t>
              </a:r>
              <a:endParaRPr 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40" name="Freeform 16"/>
            <p:cNvSpPr/>
            <p:nvPr/>
          </p:nvSpPr>
          <p:spPr bwMode="black">
            <a:xfrm>
              <a:off x="1743644" y="2329024"/>
              <a:ext cx="1359408" cy="1059941"/>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FFFFFF"/>
            </a:solidFill>
            <a:ln>
              <a:noFill/>
            </a:ln>
          </p:spPr>
          <p:txBody>
            <a:bodyPr vert="horz" wrap="square" lIns="82305" tIns="41153" rIns="82305" bIns="4115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grpSp>
      <p:sp>
        <p:nvSpPr>
          <p:cNvPr id="47" name="矩形 3"/>
          <p:cNvSpPr>
            <a:spLocks noChangeArrowheads="1"/>
          </p:cNvSpPr>
          <p:nvPr/>
        </p:nvSpPr>
        <p:spPr bwMode="auto">
          <a:xfrm>
            <a:off x="1129035" y="4214398"/>
            <a:ext cx="8409549" cy="1124452"/>
          </a:xfrm>
          <a:prstGeom prst="rect">
            <a:avLst/>
          </a:prstGeom>
          <a:solidFill>
            <a:srgbClr val="7F7F7F">
              <a:alpha val="69804"/>
            </a:srgbClr>
          </a:solidFill>
          <a:ln w="19050">
            <a:noFill/>
          </a:ln>
        </p:spPr>
        <p:txBody>
          <a:bodyPr anchor="ctr"/>
          <a:lstStyle/>
          <a:p>
            <a:endParaRPr lang="zh-CN" altLang="en-US" dirty="0">
              <a:ea typeface="宋体" panose="02010600030101010101" pitchFamily="2" charset="-122"/>
            </a:endParaRPr>
          </a:p>
        </p:txBody>
      </p:sp>
      <p:sp>
        <p:nvSpPr>
          <p:cNvPr id="48" name="Text Box 44"/>
          <p:cNvSpPr txBox="1">
            <a:spLocks noChangeArrowheads="1"/>
          </p:cNvSpPr>
          <p:nvPr/>
        </p:nvSpPr>
        <p:spPr bwMode="auto">
          <a:xfrm>
            <a:off x="1138323" y="4400062"/>
            <a:ext cx="8409549"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sz="3200" b="1" dirty="0" smtClean="0">
                <a:solidFill>
                  <a:schemeClr val="bg1"/>
                </a:solidFill>
              </a:rPr>
              <a:t>标准的类别</a:t>
            </a:r>
            <a:endParaRPr lang="en-US" sz="3200" b="1" dirty="0">
              <a:solidFill>
                <a:schemeClr val="bg1"/>
              </a:solidFill>
            </a:endParaRPr>
          </a:p>
        </p:txBody>
      </p:sp>
      <p:grpSp>
        <p:nvGrpSpPr>
          <p:cNvPr id="41" name="Group 4"/>
          <p:cNvGrpSpPr/>
          <p:nvPr/>
        </p:nvGrpSpPr>
        <p:grpSpPr>
          <a:xfrm>
            <a:off x="6959971" y="1838887"/>
            <a:ext cx="2572420" cy="2093624"/>
            <a:chOff x="8489660" y="1820883"/>
            <a:chExt cx="3429000" cy="2791498"/>
          </a:xfrm>
        </p:grpSpPr>
        <p:sp>
          <p:nvSpPr>
            <p:cNvPr id="42" name="Rectangle 18"/>
            <p:cNvSpPr/>
            <p:nvPr/>
          </p:nvSpPr>
          <p:spPr bwMode="auto">
            <a:xfrm>
              <a:off x="8489660" y="1820883"/>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43" name="Content Placeholder 4"/>
            <p:cNvSpPr txBox="1"/>
            <p:nvPr/>
          </p:nvSpPr>
          <p:spPr>
            <a:xfrm>
              <a:off x="8756359" y="3615933"/>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工作标准</a:t>
              </a:r>
              <a:endParaRPr lang="en-US"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044503" y="1844824"/>
            <a:ext cx="2572420" cy="2093624"/>
            <a:chOff x="4056889" y="1844824"/>
            <a:chExt cx="2572420" cy="2093624"/>
          </a:xfrm>
        </p:grpSpPr>
        <p:grpSp>
          <p:nvGrpSpPr>
            <p:cNvPr id="28" name="Group 5"/>
            <p:cNvGrpSpPr/>
            <p:nvPr/>
          </p:nvGrpSpPr>
          <p:grpSpPr>
            <a:xfrm>
              <a:off x="4056889" y="1844824"/>
              <a:ext cx="2572420" cy="2093624"/>
              <a:chOff x="4418012" y="1828800"/>
              <a:chExt cx="3429000" cy="2791498"/>
            </a:xfrm>
          </p:grpSpPr>
          <p:sp>
            <p:nvSpPr>
              <p:cNvPr id="33" name="Rectangle 13"/>
              <p:cNvSpPr/>
              <p:nvPr/>
            </p:nvSpPr>
            <p:spPr bwMode="auto">
              <a:xfrm>
                <a:off x="4418012" y="1828800"/>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anose="020B0502040204020203" pitchFamily="34" charset="0"/>
                  <a:cs typeface="Segoe UI" panose="020B0502040204020203" pitchFamily="34" charset="0"/>
                </a:endParaRPr>
              </a:p>
            </p:txBody>
          </p:sp>
          <p:sp>
            <p:nvSpPr>
              <p:cNvPr id="34" name="Content Placeholder 4"/>
              <p:cNvSpPr txBox="1"/>
              <p:nvPr/>
            </p:nvSpPr>
            <p:spPr>
              <a:xfrm>
                <a:off x="4684711" y="3615945"/>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1"/>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1"/>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1"/>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1"/>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管理标准</a:t>
                </a:r>
                <a:endParaRPr lang="en-US"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pSp>
        <p:pic>
          <p:nvPicPr>
            <p:cNvPr id="52" name="Picture 7" descr="C:\Users\jonahs\Documents\Dropbox\Projects SCOTT\MEET Windows Azure\source\Background\Service-Icon-V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3497" y="2217974"/>
              <a:ext cx="799200" cy="798993"/>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图片 7"/>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832181" y="2203470"/>
            <a:ext cx="828000" cy="828000"/>
          </a:xfrm>
          <a:prstGeom prst="rect">
            <a:avLst/>
          </a:prstGeom>
        </p:spPr>
      </p:pic>
      <p:sp>
        <p:nvSpPr>
          <p:cNvPr id="20" name="Circle Arrow"/>
          <p:cNvSpPr>
            <a:spLocks noEditPoints="1"/>
          </p:cNvSpPr>
          <p:nvPr/>
        </p:nvSpPr>
        <p:spPr bwMode="auto">
          <a:xfrm rot="5400000">
            <a:off x="10079646" y="4526078"/>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panose="020B0502040204020203"/>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strVal val="#ppt_w+.3"/>
                                          </p:val>
                                        </p:tav>
                                        <p:tav tm="100000">
                                          <p:val>
                                            <p:strVal val="#ppt_w"/>
                                          </p:val>
                                        </p:tav>
                                      </p:tavLst>
                                    </p:anim>
                                    <p:anim calcmode="lin" valueType="num">
                                      <p:cBhvr>
                                        <p:cTn id="8" dur="1000" fill="hold"/>
                                        <p:tgtEl>
                                          <p:spTgt spid="48"/>
                                        </p:tgtEl>
                                        <p:attrNameLst>
                                          <p:attrName>ppt_h</p:attrName>
                                        </p:attrNameLst>
                                      </p:cBhvr>
                                      <p:tavLst>
                                        <p:tav tm="0">
                                          <p:val>
                                            <p:strVal val="#ppt_h"/>
                                          </p:val>
                                        </p:tav>
                                        <p:tav tm="100000">
                                          <p:val>
                                            <p:strVal val="#ppt_h"/>
                                          </p:val>
                                        </p:tav>
                                      </p:tavLst>
                                    </p:anim>
                                    <p:animEffect transition="in" filter="fade">
                                      <p:cBhvr>
                                        <p:cTn id="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、根据</a:t>
            </a:r>
            <a:r>
              <a:rPr lang="zh-CN" altLang="en-US" dirty="0">
                <a:solidFill>
                  <a:schemeClr val="bg1"/>
                </a:solidFill>
                <a:latin typeface="微软雅黑" panose="020B0503020204020204" pitchFamily="34" charset="-122"/>
                <a:ea typeface="微软雅黑" panose="020B0503020204020204" pitchFamily="34" charset="-122"/>
              </a:rPr>
              <a:t>企业生产经营活动的对象不同来分</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anose="020B0806030902050204" pitchFamily="34" charset="0"/>
              </a:rPr>
              <a:t>1</a:t>
            </a:r>
            <a:endParaRPr lang="zh-CN" altLang="en-US" dirty="0">
              <a:latin typeface="Impact" panose="020B0806030902050204"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604893"/>
            <a:ext cx="445697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技术标准即</a:t>
            </a:r>
            <a:r>
              <a:rPr lang="zh-CN" altLang="en-US" b="1" dirty="0">
                <a:solidFill>
                  <a:srgbClr val="FFFF00"/>
                </a:solidFill>
              </a:rPr>
              <a:t>技术领域所制定的标准</a:t>
            </a:r>
            <a:r>
              <a:rPr lang="zh-CN" altLang="en-US" dirty="0">
                <a:solidFill>
                  <a:schemeClr val="bg1"/>
                </a:solidFill>
              </a:rPr>
              <a:t>。包括生产对象、生产条件、生产方法及包装贮运等技术要求。重点在于技术要求一致，没有管理职责内容。</a:t>
            </a:r>
            <a:endParaRPr lang="en-US" dirty="0">
              <a:solidFill>
                <a:schemeClr val="bg1"/>
              </a:solidFill>
            </a:endParaRPr>
          </a:p>
        </p:txBody>
      </p:sp>
      <p:sp>
        <p:nvSpPr>
          <p:cNvPr id="58" name="Text Box 44"/>
          <p:cNvSpPr txBox="1">
            <a:spLocks noChangeArrowheads="1"/>
          </p:cNvSpPr>
          <p:nvPr/>
        </p:nvSpPr>
        <p:spPr bwMode="auto">
          <a:xfrm>
            <a:off x="2132140" y="4229194"/>
            <a:ext cx="4468827"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技术标准是标准化管理体系的核心，是实现产品质量的重要前提，其它标准都要围绕着技术标准并为技术标准服务。企业技术标准的形式可以是标准、规范、规程、守则、操作卡、作业指导书</a:t>
            </a:r>
            <a:r>
              <a:rPr lang="en-US" altLang="zh-CN" dirty="0">
                <a:solidFill>
                  <a:schemeClr val="bg1"/>
                </a:solidFill>
              </a:rPr>
              <a:t>SOP</a:t>
            </a:r>
            <a:r>
              <a:rPr lang="zh-CN" altLang="en-US" dirty="0">
                <a:solidFill>
                  <a:schemeClr val="bg1"/>
                </a:solidFill>
              </a:rPr>
              <a:t>等。</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anose="020B0503020204020204" pitchFamily="34" charset="-122"/>
                <a:ea typeface="微软雅黑" panose="020B0503020204020204" pitchFamily="34" charset="-122"/>
              </a:rPr>
              <a:t>技术标准（针对“物”的标准）</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pic>
        <p:nvPicPr>
          <p:cNvPr id="63" name="图片 6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6887661" y="1664821"/>
            <a:ext cx="4457650" cy="2825104"/>
          </a:xfrm>
          <a:prstGeom prst="rect">
            <a:avLst/>
          </a:prstGeom>
          <a:ln w="19050">
            <a:solidFill>
              <a:schemeClr val="bg1"/>
            </a:solidFill>
          </a:ln>
          <a:effectLst>
            <a:outerShdw blurRad="50800" dist="38100" dir="2700000" algn="tl" rotWithShape="0">
              <a:prstClr val="black">
                <a:alpha val="40000"/>
              </a:prstClr>
            </a:outerShdw>
          </a:effectLst>
        </p:spPr>
      </p:pic>
      <p:sp>
        <p:nvSpPr>
          <p:cNvPr id="64" name="矩形 63"/>
          <p:cNvSpPr/>
          <p:nvPr/>
        </p:nvSpPr>
        <p:spPr>
          <a:xfrm>
            <a:off x="6887661" y="4597952"/>
            <a:ext cx="4457649" cy="1351328"/>
          </a:xfrm>
          <a:prstGeom prst="rect">
            <a:avLst/>
          </a:prstGeom>
          <a:solidFill>
            <a:srgbClr val="FF8C00"/>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zh-CN" altLang="en-US" dirty="0">
              <a:latin typeface="Impact" panose="020B0806030902050204" pitchFamily="34" charset="0"/>
            </a:endParaRPr>
          </a:p>
        </p:txBody>
      </p:sp>
      <p:sp>
        <p:nvSpPr>
          <p:cNvPr id="65" name="Text Box 44"/>
          <p:cNvSpPr txBox="1">
            <a:spLocks noChangeArrowheads="1"/>
          </p:cNvSpPr>
          <p:nvPr/>
        </p:nvSpPr>
        <p:spPr bwMode="auto">
          <a:xfrm>
            <a:off x="6984270" y="4693690"/>
            <a:ext cx="4335237"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为什么麦当劳许多分店的食品都是一样的美味？</a:t>
            </a:r>
            <a:r>
              <a:rPr lang="zh-CN" altLang="en-US" b="1" dirty="0">
                <a:solidFill>
                  <a:srgbClr val="FFFF00"/>
                </a:solidFill>
              </a:rPr>
              <a:t>据说他们的操作手册有</a:t>
            </a:r>
            <a:r>
              <a:rPr lang="en-US" altLang="zh-CN" b="1" dirty="0">
                <a:solidFill>
                  <a:srgbClr val="FFFF00"/>
                </a:solidFill>
              </a:rPr>
              <a:t>560</a:t>
            </a:r>
            <a:r>
              <a:rPr lang="zh-CN" altLang="en-US" b="1" dirty="0">
                <a:solidFill>
                  <a:srgbClr val="FFFF00"/>
                </a:solidFill>
              </a:rPr>
              <a:t>页！</a:t>
            </a:r>
            <a:r>
              <a:rPr lang="zh-CN" altLang="en-US" dirty="0">
                <a:solidFill>
                  <a:schemeClr val="bg1"/>
                </a:solidFill>
              </a:rPr>
              <a:t>我想这也许是他们的秘密吧。</a:t>
            </a:r>
            <a:endParaRPr lang="en-US" dirty="0">
              <a:solidFill>
                <a:schemeClr val="bg1"/>
              </a:solidFill>
            </a:endParaRPr>
          </a:p>
        </p:txBody>
      </p:sp>
      <p:sp>
        <p:nvSpPr>
          <p:cNvPr id="2" name="文本框 1"/>
          <p:cNvSpPr txBox="1"/>
          <p:nvPr/>
        </p:nvSpPr>
        <p:spPr>
          <a:xfrm>
            <a:off x="2082165" y="6331585"/>
            <a:ext cx="6823710" cy="368300"/>
          </a:xfrm>
          <a:prstGeom prst="rect">
            <a:avLst/>
          </a:prstGeom>
          <a:noFill/>
        </p:spPr>
        <p:txBody>
          <a:bodyPr wrap="square" rtlCol="0">
            <a:spAutoFit/>
          </a:bodyPr>
          <a:p>
            <a:pPr algn="ctr"/>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childTnLst>
                                </p:cTn>
                              </p:par>
                              <p:par>
                                <p:cTn id="8" presetID="63" presetClass="path" presetSubtype="0" accel="50000" decel="50000" fill="hold" grpId="1" nodeType="withEffect">
                                  <p:stCondLst>
                                    <p:cond delay="1200"/>
                                  </p:stCondLst>
                                  <p:childTnLst>
                                    <p:animMotion origin="layout" path="M 2.94715E-6 2.59259E-6 L 0.37503 2.59259E-6 " pathEditMode="relative" rAng="0" ptsTypes="AA">
                                      <p:cBhvr>
                                        <p:cTn id="9" dur="500" fill="hold"/>
                                        <p:tgtEl>
                                          <p:spTgt spid="8"/>
                                        </p:tgtEl>
                                        <p:attrNameLst>
                                          <p:attrName>ppt_x</p:attrName>
                                          <p:attrName>ppt_y</p:attrName>
                                        </p:attrNameLst>
                                      </p:cBhvr>
                                      <p:rCtr x="18745" y="0"/>
                                    </p:animMotion>
                                  </p:childTnLst>
                                </p:cTn>
                              </p:par>
                              <p:par>
                                <p:cTn id="10" presetID="22" presetClass="entr" presetSubtype="8" fill="hold" grpId="0" nodeType="withEffect">
                                  <p:stCondLst>
                                    <p:cond delay="12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600"/>
                                        <p:tgtEl>
                                          <p:spTgt spid="7"/>
                                        </p:tgtEl>
                                      </p:cBhvr>
                                    </p:animEffect>
                                  </p:childTnLst>
                                </p:cTn>
                              </p:par>
                              <p:par>
                                <p:cTn id="13" presetID="1" presetClass="exit" presetSubtype="0" fill="hold" grpId="2" nodeType="withEffect">
                                  <p:stCondLst>
                                    <p:cond delay="3100"/>
                                  </p:stCondLst>
                                  <p:childTnLst>
                                    <p:set>
                                      <p:cBhvr>
                                        <p:cTn id="14" dur="1" fill="hold">
                                          <p:stCondLst>
                                            <p:cond delay="0"/>
                                          </p:stCondLst>
                                        </p:cTn>
                                        <p:tgtEl>
                                          <p:spTgt spid="8"/>
                                        </p:tgtEl>
                                        <p:attrNameLst>
                                          <p:attrName>style.visibility</p:attrName>
                                        </p:attrNameLst>
                                      </p:cBhvr>
                                      <p:to>
                                        <p:strVal val="hidden"/>
                                      </p:to>
                                    </p:set>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Scale>
                                      <p:cBhvr>
                                        <p:cTn id="18"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7"/>
                                        </p:tgtEl>
                                        <p:attrNameLst>
                                          <p:attrName>ppt_x</p:attrName>
                                          <p:attrName>ppt_y</p:attrName>
                                        </p:attrNameLst>
                                      </p:cBhvr>
                                    </p:animMotion>
                                    <p:animEffect transition="in" filter="fade">
                                      <p:cBhvr>
                                        <p:cTn id="20" dur="1000"/>
                                        <p:tgtEl>
                                          <p:spTgt spid="57"/>
                                        </p:tgtEl>
                                      </p:cBhvr>
                                    </p:animEffect>
                                  </p:childTnLst>
                                </p:cTn>
                              </p:par>
                              <p:par>
                                <p:cTn id="21" presetID="52" presetClass="entr" presetSubtype="0" fill="hold" grpId="0" nodeType="withEffect">
                                  <p:stCondLst>
                                    <p:cond delay="200"/>
                                  </p:stCondLst>
                                  <p:childTnLst>
                                    <p:set>
                                      <p:cBhvr>
                                        <p:cTn id="22" dur="1" fill="hold">
                                          <p:stCondLst>
                                            <p:cond delay="0"/>
                                          </p:stCondLst>
                                        </p:cTn>
                                        <p:tgtEl>
                                          <p:spTgt spid="58"/>
                                        </p:tgtEl>
                                        <p:attrNameLst>
                                          <p:attrName>style.visibility</p:attrName>
                                        </p:attrNameLst>
                                      </p:cBhvr>
                                      <p:to>
                                        <p:strVal val="visible"/>
                                      </p:to>
                                    </p:set>
                                    <p:animScale>
                                      <p:cBhvr>
                                        <p:cTn id="2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8"/>
                                        </p:tgtEl>
                                        <p:attrNameLst>
                                          <p:attrName>ppt_x</p:attrName>
                                          <p:attrName>ppt_y</p:attrName>
                                        </p:attrNameLst>
                                      </p:cBhvr>
                                    </p:animMotion>
                                    <p:animEffect transition="in" filter="fade">
                                      <p:cBhvr>
                                        <p:cTn id="25" dur="1000"/>
                                        <p:tgtEl>
                                          <p:spTgt spid="58"/>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randombar(horizontal)">
                                      <p:cBhvr>
                                        <p:cTn id="2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8" grpId="2" animBg="1"/>
      <p:bldP spid="57" grpId="0"/>
      <p:bldP spid="58"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4873451" y="2295463"/>
            <a:ext cx="6714301" cy="3842838"/>
          </a:xfrm>
          <a:prstGeom prst="roundRect">
            <a:avLst>
              <a:gd name="adj" fmla="val 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3"/>
          <p:cNvSpPr>
            <a:spLocks noChangeArrowheads="1"/>
          </p:cNvSpPr>
          <p:nvPr/>
        </p:nvSpPr>
        <p:spPr bwMode="auto">
          <a:xfrm>
            <a:off x="4873451" y="1556792"/>
            <a:ext cx="6714301" cy="602969"/>
          </a:xfrm>
          <a:prstGeom prst="rect">
            <a:avLst/>
          </a:prstGeom>
          <a:solidFill>
            <a:srgbClr val="FF8C00"/>
          </a:solidFill>
          <a:ln>
            <a:noFill/>
          </a:ln>
        </p:spPr>
        <p:txBody>
          <a:bodyPr anchor="ctr"/>
          <a:lstStyle/>
          <a:p>
            <a:r>
              <a:rPr lang="zh-CN" altLang="en-US" sz="28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案例：</a:t>
            </a:r>
            <a:r>
              <a:rPr lang="en-US" altLang="zh-CN" sz="28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考工记</a:t>
            </a:r>
            <a:r>
              <a:rPr lang="en-US" altLang="zh-CN" sz="28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ea typeface="宋体" panose="02010600030101010101" pitchFamily="2" charset="-122"/>
            </a:endParaRPr>
          </a:p>
        </p:txBody>
      </p:sp>
      <p:sp>
        <p:nvSpPr>
          <p:cNvPr id="17" name="Text Box 44"/>
          <p:cNvSpPr txBox="1">
            <a:spLocks noChangeArrowheads="1"/>
          </p:cNvSpPr>
          <p:nvPr/>
        </p:nvSpPr>
        <p:spPr bwMode="auto">
          <a:xfrm>
            <a:off x="5017467" y="2636912"/>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en-US" altLang="zh-CN" dirty="0">
                <a:solidFill>
                  <a:schemeClr val="bg1"/>
                </a:solidFill>
              </a:rPr>
              <a:t>《</a:t>
            </a:r>
            <a:r>
              <a:rPr lang="zh-CN" altLang="en-US" dirty="0">
                <a:solidFill>
                  <a:schemeClr val="bg1"/>
                </a:solidFill>
              </a:rPr>
              <a:t>考工记</a:t>
            </a:r>
            <a:r>
              <a:rPr lang="en-US" altLang="zh-CN" dirty="0">
                <a:solidFill>
                  <a:schemeClr val="bg1"/>
                </a:solidFill>
              </a:rPr>
              <a:t>》</a:t>
            </a:r>
            <a:r>
              <a:rPr lang="zh-CN" altLang="en-US" dirty="0">
                <a:solidFill>
                  <a:schemeClr val="bg1"/>
                </a:solidFill>
              </a:rPr>
              <a:t>为中国先秦时期手工艺专著。相传其作者为齐国稷下学宫的学者。</a:t>
            </a:r>
            <a:r>
              <a:rPr lang="en-US" altLang="zh-CN" dirty="0">
                <a:solidFill>
                  <a:schemeClr val="bg1"/>
                </a:solidFill>
              </a:rPr>
              <a:t>《</a:t>
            </a:r>
            <a:r>
              <a:rPr lang="zh-CN" altLang="en-US" dirty="0">
                <a:solidFill>
                  <a:schemeClr val="bg1"/>
                </a:solidFill>
              </a:rPr>
              <a:t>考工记</a:t>
            </a:r>
            <a:r>
              <a:rPr lang="en-US" altLang="zh-CN" dirty="0">
                <a:solidFill>
                  <a:schemeClr val="bg1"/>
                </a:solidFill>
              </a:rPr>
              <a:t>》</a:t>
            </a:r>
            <a:r>
              <a:rPr lang="zh-CN" altLang="en-US" dirty="0">
                <a:solidFill>
                  <a:schemeClr val="bg1"/>
                </a:solidFill>
              </a:rPr>
              <a:t>是中国目前所见年代最早的手工业技术文献，该书在中国科技史、工艺美术史和文化史上都占有重要地位。</a:t>
            </a:r>
            <a:endParaRPr lang="en-US" dirty="0">
              <a:solidFill>
                <a:schemeClr val="bg1"/>
              </a:solidFill>
            </a:endParaRPr>
          </a:p>
        </p:txBody>
      </p:sp>
      <p:sp>
        <p:nvSpPr>
          <p:cNvPr id="19" name="Text Box 44"/>
          <p:cNvSpPr txBox="1">
            <a:spLocks noChangeArrowheads="1"/>
          </p:cNvSpPr>
          <p:nvPr/>
        </p:nvSpPr>
        <p:spPr bwMode="auto">
          <a:xfrm>
            <a:off x="5017467" y="3906922"/>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其在当时的世界上也是独一无二的。全书共</a:t>
            </a:r>
            <a:r>
              <a:rPr lang="en-US" altLang="zh-CN" dirty="0">
                <a:solidFill>
                  <a:schemeClr val="bg1"/>
                </a:solidFill>
              </a:rPr>
              <a:t>7100</a:t>
            </a:r>
            <a:r>
              <a:rPr lang="zh-CN" altLang="en-US" dirty="0">
                <a:solidFill>
                  <a:schemeClr val="bg1"/>
                </a:solidFill>
              </a:rPr>
              <a:t>余字，记述了木工、金工、皮革、染色、刮磨、陶瓷等六大类</a:t>
            </a:r>
            <a:r>
              <a:rPr lang="en-US" altLang="zh-CN" dirty="0">
                <a:solidFill>
                  <a:schemeClr val="bg1"/>
                </a:solidFill>
              </a:rPr>
              <a:t>30</a:t>
            </a:r>
            <a:r>
              <a:rPr lang="zh-CN" altLang="en-US" dirty="0">
                <a:solidFill>
                  <a:schemeClr val="bg1"/>
                </a:solidFill>
              </a:rPr>
              <a:t>个工种的内容，反映出当时中国所达到的科技及工艺水平。</a:t>
            </a:r>
            <a:endParaRPr lang="en-US" dirty="0">
              <a:solidFill>
                <a:schemeClr val="bg1"/>
              </a:solidFill>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0958179" y="1622981"/>
            <a:ext cx="468000" cy="468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1637" y="5157192"/>
            <a:ext cx="864000" cy="8640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3818" y="5157192"/>
            <a:ext cx="864000" cy="864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5999" y="5157192"/>
            <a:ext cx="864000" cy="86400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28179" y="5157192"/>
            <a:ext cx="864000" cy="864000"/>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b="2256"/>
          <a:stretch>
            <a:fillRect/>
          </a:stretch>
        </p:blipFill>
        <p:spPr>
          <a:xfrm>
            <a:off x="1109462" y="1558462"/>
            <a:ext cx="3512432" cy="4579839"/>
          </a:xfrm>
          <a:prstGeom prst="rect">
            <a:avLst/>
          </a:prstGeom>
          <a:ln>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82109" y="2212809"/>
            <a:ext cx="5244070" cy="3723289"/>
          </a:xfrm>
          <a:prstGeom prst="rect">
            <a:avLst/>
          </a:prstGeom>
          <a:ln>
            <a:solidFill>
              <a:schemeClr val="bg1"/>
            </a:solidFill>
          </a:ln>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、根据</a:t>
            </a:r>
            <a:r>
              <a:rPr lang="zh-CN" altLang="en-US" dirty="0">
                <a:solidFill>
                  <a:schemeClr val="bg1"/>
                </a:solidFill>
                <a:latin typeface="微软雅黑" panose="020B0503020204020204" pitchFamily="34" charset="-122"/>
                <a:ea typeface="微软雅黑" panose="020B0503020204020204" pitchFamily="34" charset="-122"/>
              </a:rPr>
              <a:t>企业生产经营活动的对象不同来分</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anose="020B0806030902050204" pitchFamily="34" charset="0"/>
              </a:rPr>
              <a:t>2</a:t>
            </a:r>
            <a:endParaRPr lang="zh-CN" altLang="en-US" dirty="0">
              <a:latin typeface="Impact" panose="020B0806030902050204"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871168"/>
            <a:ext cx="3952917"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管理标准即针对</a:t>
            </a:r>
            <a:r>
              <a:rPr lang="zh-CN" altLang="en-US" b="1" dirty="0">
                <a:solidFill>
                  <a:srgbClr val="FFFF00"/>
                </a:solidFill>
              </a:rPr>
              <a:t>具体管理过程所制定的标准</a:t>
            </a:r>
            <a:r>
              <a:rPr lang="zh-CN" altLang="en-US" dirty="0">
                <a:solidFill>
                  <a:schemeClr val="bg1"/>
                </a:solidFill>
              </a:rPr>
              <a:t>。包含公司全部管理范畴，重点在于强调办事时职责清楚和程序分明，如</a:t>
            </a:r>
            <a:r>
              <a:rPr lang="en-US" altLang="zh-CN" dirty="0">
                <a:solidFill>
                  <a:schemeClr val="bg1"/>
                </a:solidFill>
              </a:rPr>
              <a:t>5S</a:t>
            </a:r>
            <a:r>
              <a:rPr lang="zh-CN" altLang="en-US" dirty="0">
                <a:solidFill>
                  <a:schemeClr val="bg1"/>
                </a:solidFill>
              </a:rPr>
              <a:t>管理标准等。</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anose="020B0503020204020204" pitchFamily="34" charset="-122"/>
                <a:ea typeface="微软雅黑" panose="020B0503020204020204" pitchFamily="34" charset="-122"/>
              </a:rPr>
              <a:t>管理标准（针对“事”的标准）</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3259" y="4941527"/>
            <a:ext cx="792000" cy="79200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2561" y="4941527"/>
            <a:ext cx="792000" cy="792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1862" y="4941527"/>
            <a:ext cx="792000" cy="7920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1163" y="4941527"/>
            <a:ext cx="792000" cy="792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第二节   标准</a:t>
            </a:r>
            <a:r>
              <a:rPr lang="zh-CN" altLang="en-US" dirty="0">
                <a:solidFill>
                  <a:schemeClr val="bg1"/>
                </a:solidFill>
                <a:latin typeface="微软雅黑" panose="020B0503020204020204" pitchFamily="34" charset="-122"/>
                <a:ea typeface="微软雅黑" panose="020B0503020204020204" pitchFamily="34" charset="-122"/>
              </a:rPr>
              <a:t>的类别</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、根据</a:t>
            </a:r>
            <a:r>
              <a:rPr lang="zh-CN" altLang="en-US" dirty="0">
                <a:solidFill>
                  <a:schemeClr val="bg1"/>
                </a:solidFill>
                <a:latin typeface="微软雅黑" panose="020B0503020204020204" pitchFamily="34" charset="-122"/>
                <a:ea typeface="微软雅黑" panose="020B0503020204020204" pitchFamily="34" charset="-122"/>
              </a:rPr>
              <a:t>企业生产经营活动的对象不同来分</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anose="020B0806030902050204" pitchFamily="34" charset="0"/>
              </a:rPr>
              <a:t>3</a:t>
            </a:r>
            <a:endParaRPr lang="zh-CN" altLang="en-US" dirty="0">
              <a:latin typeface="Impact" panose="020B0806030902050204"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898810"/>
            <a:ext cx="4312957"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工作标准是</a:t>
            </a:r>
            <a:r>
              <a:rPr lang="zh-CN" altLang="en-US" b="1" dirty="0">
                <a:solidFill>
                  <a:schemeClr val="bg1"/>
                </a:solidFill>
              </a:rPr>
              <a:t>针对各岗位制定的标准。</a:t>
            </a:r>
            <a:r>
              <a:rPr lang="zh-CN" altLang="en-US" dirty="0">
                <a:solidFill>
                  <a:schemeClr val="bg1"/>
                </a:solidFill>
              </a:rPr>
              <a:t>包括任职资格、岗位职责、岗位权限、工作内容及作业指导、检查与考核、附件或附表等内容。重点在于“任职资格匹配、责权利一致、清楚干什么、明白怎么干”。</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anose="020B0503020204020204" pitchFamily="34" charset="-122"/>
                <a:ea typeface="微软雅黑" panose="020B0503020204020204" pitchFamily="34" charset="-122"/>
              </a:rPr>
              <a:t>工作标准（针对“人”的标准）</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16" name="Text Box 44"/>
          <p:cNvSpPr txBox="1">
            <a:spLocks noChangeArrowheads="1"/>
          </p:cNvSpPr>
          <p:nvPr/>
        </p:nvSpPr>
        <p:spPr bwMode="auto">
          <a:xfrm>
            <a:off x="2132141" y="4841519"/>
            <a:ext cx="432508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dirty="0">
                <a:solidFill>
                  <a:schemeClr val="bg1"/>
                </a:solidFill>
              </a:rPr>
              <a:t>工作标准部分其实是技术标准和管理标准的要求在该岗位的具体转化，如岗位工作手册，下面会重点讲解。</a:t>
            </a:r>
            <a:endParaRPr lang="en-US" dirty="0">
              <a:solidFill>
                <a:schemeClr val="bg1"/>
              </a:solidFill>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11549" y="2284817"/>
            <a:ext cx="4814630" cy="3592455"/>
          </a:xfrm>
          <a:prstGeom prst="rect">
            <a:avLst/>
          </a:prstGeom>
          <a:ln>
            <a:solidFill>
              <a:schemeClr val="bg1"/>
            </a:solid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6"/>
                                        </p:tgtEl>
                                        <p:attrNameLst>
                                          <p:attrName>style.visibility</p:attrName>
                                        </p:attrNameLst>
                                      </p:cBhvr>
                                      <p:to>
                                        <p:strVal val="visible"/>
                                      </p:to>
                                    </p:set>
                                    <p:animScale>
                                      <p:cBhvr>
                                        <p:cTn id="1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6"/>
                                        </p:tgtEl>
                                        <p:attrNameLst>
                                          <p:attrName>ppt_x</p:attrName>
                                          <p:attrName>ppt_y</p:attrName>
                                        </p:attrNameLst>
                                      </p:cBhvr>
                                    </p:animMotion>
                                    <p:animEffect transition="in" filter="fade">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4316</Words>
  <Application>WPS 演示</Application>
  <PresentationFormat>自定义</PresentationFormat>
  <Paragraphs>537</Paragraphs>
  <Slides>37</Slides>
  <Notes>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37</vt:i4>
      </vt:variant>
    </vt:vector>
  </HeadingPairs>
  <TitlesOfParts>
    <vt:vector size="57" baseType="lpstr">
      <vt:lpstr>Arial</vt:lpstr>
      <vt:lpstr>宋体</vt:lpstr>
      <vt:lpstr>Wingdings</vt:lpstr>
      <vt:lpstr>Segoe UI</vt:lpstr>
      <vt:lpstr>Segoe UI</vt:lpstr>
      <vt:lpstr>微软雅黑</vt:lpstr>
      <vt:lpstr>Microsoft New Tai Lue</vt:lpstr>
      <vt:lpstr>Segoe UI Light</vt:lpstr>
      <vt:lpstr>Broadway</vt:lpstr>
      <vt:lpstr>楷体</vt:lpstr>
      <vt:lpstr>经典繁仿黑</vt:lpstr>
      <vt:lpstr>Impact</vt:lpstr>
      <vt:lpstr>Calibri</vt:lpstr>
      <vt:lpstr>Times New Roman</vt:lpstr>
      <vt:lpstr>Arial Unicode MS</vt:lpstr>
      <vt:lpstr>Calibri</vt:lpstr>
      <vt:lpstr>Times New Roman</vt:lpstr>
      <vt:lpstr>Segoe Print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2174</cp:revision>
  <dcterms:created xsi:type="dcterms:W3CDTF">2012-10-07T00:28:00Z</dcterms:created>
  <dcterms:modified xsi:type="dcterms:W3CDTF">2017-07-07T08:21:36Z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