
<file path=[Content_Types].xml><?xml version="1.0" encoding="utf-8"?>
<Types xmlns="http://schemas.openxmlformats.org/package/2006/content-types">
  <Default Extension="jpeg" ContentType="image/jpe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handoutMasterIdLst>
    <p:handoutMasterId r:id="rId87"/>
  </p:handoutMasterIdLst>
  <p:sldIdLst>
    <p:sldId id="257" r:id="rId3"/>
    <p:sldId id="258" r:id="rId4"/>
    <p:sldId id="462" r:id="rId5"/>
    <p:sldId id="463" r:id="rId6"/>
    <p:sldId id="262" r:id="rId7"/>
    <p:sldId id="263" r:id="rId8"/>
    <p:sldId id="464" r:id="rId9"/>
    <p:sldId id="289" r:id="rId10"/>
    <p:sldId id="291" r:id="rId11"/>
    <p:sldId id="294" r:id="rId12"/>
    <p:sldId id="295" r:id="rId13"/>
    <p:sldId id="303" r:id="rId15"/>
    <p:sldId id="304" r:id="rId16"/>
    <p:sldId id="306" r:id="rId17"/>
    <p:sldId id="307" r:id="rId18"/>
    <p:sldId id="320" r:id="rId19"/>
    <p:sldId id="321" r:id="rId20"/>
    <p:sldId id="322" r:id="rId21"/>
    <p:sldId id="323" r:id="rId22"/>
    <p:sldId id="326" r:id="rId23"/>
    <p:sldId id="327" r:id="rId24"/>
    <p:sldId id="328"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466" r:id="rId39"/>
    <p:sldId id="348" r:id="rId40"/>
    <p:sldId id="350" r:id="rId41"/>
    <p:sldId id="351" r:id="rId42"/>
    <p:sldId id="467" r:id="rId43"/>
    <p:sldId id="468" r:id="rId44"/>
    <p:sldId id="367" r:id="rId45"/>
    <p:sldId id="474" r:id="rId46"/>
    <p:sldId id="475" r:id="rId47"/>
    <p:sldId id="476" r:id="rId48"/>
    <p:sldId id="477" r:id="rId49"/>
    <p:sldId id="478" r:id="rId50"/>
    <p:sldId id="369" r:id="rId51"/>
    <p:sldId id="370" r:id="rId52"/>
    <p:sldId id="439" r:id="rId53"/>
    <p:sldId id="371" r:id="rId54"/>
    <p:sldId id="372" r:id="rId55"/>
    <p:sldId id="373" r:id="rId56"/>
    <p:sldId id="377" r:id="rId57"/>
    <p:sldId id="479" r:id="rId58"/>
    <p:sldId id="445" r:id="rId59"/>
    <p:sldId id="447" r:id="rId60"/>
    <p:sldId id="446" r:id="rId61"/>
    <p:sldId id="448" r:id="rId62"/>
    <p:sldId id="480" r:id="rId63"/>
    <p:sldId id="450" r:id="rId64"/>
    <p:sldId id="451" r:id="rId65"/>
    <p:sldId id="452" r:id="rId66"/>
    <p:sldId id="453" r:id="rId67"/>
    <p:sldId id="454" r:id="rId68"/>
    <p:sldId id="455" r:id="rId69"/>
    <p:sldId id="481" r:id="rId70"/>
    <p:sldId id="457" r:id="rId71"/>
    <p:sldId id="458" r:id="rId72"/>
    <p:sldId id="460" r:id="rId73"/>
    <p:sldId id="378" r:id="rId74"/>
    <p:sldId id="379" r:id="rId75"/>
    <p:sldId id="380" r:id="rId76"/>
    <p:sldId id="381" r:id="rId77"/>
    <p:sldId id="382" r:id="rId78"/>
    <p:sldId id="383" r:id="rId79"/>
    <p:sldId id="384" r:id="rId80"/>
    <p:sldId id="385" r:id="rId81"/>
    <p:sldId id="386" r:id="rId82"/>
    <p:sldId id="387" r:id="rId83"/>
    <p:sldId id="437" r:id="rId84"/>
    <p:sldId id="465" r:id="rId85"/>
    <p:sldId id="482" r:id="rId86"/>
  </p:sldIdLst>
  <p:sldSz cx="9144000" cy="6858000" type="screen4x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FF0000"/>
    <a:srgbClr val="FFCC66"/>
    <a:srgbClr val="FF6600"/>
    <a:srgbClr val="FF9933"/>
    <a:srgbClr val="800000"/>
    <a:srgbClr val="CC00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74" autoAdjust="0"/>
    <p:restoredTop sz="96469" autoAdjust="0"/>
  </p:normalViewPr>
  <p:slideViewPr>
    <p:cSldViewPr>
      <p:cViewPr varScale="1">
        <p:scale>
          <a:sx n="67" d="100"/>
          <a:sy n="67" d="100"/>
        </p:scale>
        <p:origin x="-162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0" Type="http://schemas.openxmlformats.org/officeDocument/2006/relationships/tableStyles" Target="tableStyles.xml"/><Relationship Id="rId9" Type="http://schemas.openxmlformats.org/officeDocument/2006/relationships/slide" Target="slides/slide7.xml"/><Relationship Id="rId89" Type="http://schemas.openxmlformats.org/officeDocument/2006/relationships/viewProps" Target="viewProps.xml"/><Relationship Id="rId88" Type="http://schemas.openxmlformats.org/officeDocument/2006/relationships/presProps" Target="presProps.xml"/><Relationship Id="rId87" Type="http://schemas.openxmlformats.org/officeDocument/2006/relationships/handoutMaster" Target="handoutMasters/handoutMaster1.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atin typeface="Arial" panose="020B0604020202020204" pitchFamily="34" charset="0"/>
                <a:cs typeface="+mn-ea"/>
              </a:defRPr>
            </a:lvl1pPr>
          </a:lstStyle>
          <a:p>
            <a:fld id="{0F9B84EA-7D68-4D60-9CB1-D50884785D1C}" type="datetimeFigureOut">
              <a:rPr lang="zh-CN" altLang="en-US"/>
            </a:fld>
            <a:endParaRPr lang="zh-CN" altLang="en-US">
              <a:latin typeface="Arial" panose="020B0604020202020204" pitchFamily="34" charset="0"/>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0" hangingPunct="0">
              <a:defRPr sz="1200"/>
            </a:lvl1pPr>
          </a:lstStyle>
          <a:p>
            <a:fld id="{B245C611-A7CB-4DD3-9A75-1A74F568398C}"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eaLnBrk="1" hangingPunct="1">
              <a:buFontTx/>
              <a:buNone/>
              <a:defRPr sz="1200">
                <a:latin typeface="Arial" panose="020B0604020202020204" pitchFamily="34" charset="0"/>
              </a:defRPr>
            </a:lvl1pPr>
          </a:lstStyle>
          <a:p>
            <a:pPr>
              <a:defRPr/>
            </a:pPr>
            <a:endParaRPr lang="en-US"/>
          </a:p>
        </p:txBody>
      </p:sp>
      <p:sp>
        <p:nvSpPr>
          <p:cNvPr id="2051" name="Rectangle 3"/>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eaLnBrk="1" hangingPunct="1">
              <a:buFontTx/>
              <a:buNone/>
              <a:defRPr sz="1200">
                <a:latin typeface="Arial" panose="020B0604020202020204" pitchFamily="34" charset="0"/>
              </a:defRPr>
            </a:lvl1pPr>
          </a:lstStyle>
          <a:p>
            <a:pPr>
              <a:defRPr/>
            </a:pPr>
            <a:endParaRPr lang="en-US"/>
          </a:p>
        </p:txBody>
      </p:sp>
      <p:sp>
        <p:nvSpPr>
          <p:cNvPr id="3076" name="Rectangle 4"/>
          <p:cNvSpPr>
            <a:spLocks noGrp="1" noRot="1" noChangeAspect="1" noChangeArrowheads="1"/>
          </p:cNvSpPr>
          <p:nvPr>
            <p:ph type="sldImg" idx="4294967295"/>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ChangeArrowheads="1"/>
          </p:cNvSpPr>
          <p:nvPr>
            <p:ph type="body" sz="quarter" idx="3"/>
          </p:nvPr>
        </p:nvSpPr>
        <p:spPr bwMode="auto">
          <a:xfrm>
            <a:off x="685800" y="4343400"/>
            <a:ext cx="5486400" cy="4114800"/>
          </a:xfrm>
          <a:prstGeom prst="rect">
            <a:avLst/>
          </a:prstGeom>
          <a:noFill/>
          <a:ln w="9525" cmpd="sng">
            <a:noFill/>
            <a:miter lim="800000"/>
          </a:ln>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2054" name="Rectangle 6"/>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eaLnBrk="1" hangingPunct="1">
              <a:buFontTx/>
              <a:buNone/>
              <a:defRPr sz="1200">
                <a:latin typeface="Arial" panose="020B0604020202020204" pitchFamily="34" charset="0"/>
              </a:defRPr>
            </a:lvl1pPr>
          </a:lstStyle>
          <a:p>
            <a:pPr>
              <a:defRPr/>
            </a:pPr>
            <a:endParaRPr lang="en-US"/>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lstStyle>
            <a:lvl1pPr algn="r">
              <a:defRPr sz="1200"/>
            </a:lvl1pPr>
          </a:lstStyle>
          <a:p>
            <a:fld id="{36E3530E-E4CE-4319-B0DA-33A3037B4B86}"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hyperlink" Target="http://baike.baidu.com/view/48494.htm" TargetMode="External"/><Relationship Id="rId4" Type="http://schemas.openxmlformats.org/officeDocument/2006/relationships/hyperlink" Target="http://imgsrc.baidu.com/baike/pic/item/99636c0e220a2add7acbe136.jpg" TargetMode="External"/><Relationship Id="rId3" Type="http://schemas.openxmlformats.org/officeDocument/2006/relationships/hyperlink" Target="http://baike.baidu.com/view/170168.htm" TargetMode="External"/><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638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r"/>
            <a:fld id="{D01EE97A-65AB-4747-B153-19C82C7B7DC9}" type="slidenum">
              <a:rPr lang="en-US" altLang="zh-CN" sz="1200"/>
            </a:fld>
            <a:endParaRPr lang="en-US" altLang="zh-CN" sz="1200"/>
          </a:p>
        </p:txBody>
      </p:sp>
      <p:sp>
        <p:nvSpPr>
          <p:cNvPr id="16387" name="Rectangle 2"/>
          <p:cNvSpPr>
            <a:spLocks noGrp="1" noRot="1" noChangeAspect="1" noChangeArrowheads="1" noTextEdit="1"/>
          </p:cNvSpPr>
          <p:nvPr>
            <p:ph type="sldImg" idx="4294967295"/>
          </p:nvPr>
        </p:nvSpPr>
        <p:spPr/>
      </p:sp>
      <p:sp>
        <p:nvSpPr>
          <p:cNvPr id="16388" name="Rectangle 3"/>
          <p:cNvSpPr>
            <a:spLocks noGrp="1" noChangeArrowheads="1"/>
          </p:cNvSpPr>
          <p:nvPr>
            <p:ph type="body" idx="4294967295"/>
          </p:nvPr>
        </p:nvSpPr>
        <p:spPr>
          <a:extLs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r>
              <a:rPr lang="zh-CN" altLang="en-US" smtClean="0"/>
              <a:t>晕轮效应，又称“光环效应”、“成见效应”、“</a:t>
            </a:r>
            <a:r>
              <a:rPr lang="zh-CN" altLang="en-US" smtClean="0">
                <a:hlinkClick r:id="rId3"/>
              </a:rPr>
              <a:t>光晕</a:t>
            </a:r>
            <a:r>
              <a:rPr lang="zh-CN" altLang="en-US" smtClean="0"/>
              <a:t>现象”，是指在人际相互作用过程中形成的一种夸大的社会印象，正如日、月的光辉，在云雾的作用下扩大到四周，形成一种光环作用。常表现在一个人对另一个人（或事物）的最初印象决定了他的总体看法，而看不准对方的真实品质，形成一种好的或坏的“成见”。所以晕轮效应也可以称为“以点概面效应”。是主观推断的泛化、定势的结果。</a:t>
            </a:r>
            <a:br>
              <a:rPr lang="zh-CN" altLang="en-US" smtClean="0"/>
            </a:br>
            <a:br>
              <a:rPr lang="zh-CN" altLang="en-US" smtClean="0"/>
            </a:br>
            <a:r>
              <a:rPr lang="zh-CN" altLang="en-US" smtClean="0"/>
              <a:t>　　这种强烈知觉的品质或特点，就象月亮形式的光环一样，向周围弥漫、扩散，从而掩盖了其它品质或特点所以就形象地称之为光环效应。</a:t>
            </a:r>
            <a:br>
              <a:rPr lang="zh-CN" altLang="en-US" smtClean="0"/>
            </a:br>
            <a:br>
              <a:rPr lang="zh-CN" altLang="en-US" smtClean="0"/>
            </a:br>
            <a:r>
              <a:rPr lang="zh-CN" altLang="en-US" smtClean="0"/>
              <a:t>　　有时候晕轮效应会对人际关系产生积极效应，比如你对人诚恳，那么即便你能力较差，别人对你也会非常信任，因为对方只看见你的诚恳。</a:t>
            </a:r>
            <a:br>
              <a:rPr lang="zh-CN" altLang="en-US" smtClean="0"/>
            </a:br>
            <a:r>
              <a:rPr lang="zh-CN" altLang="en-US" smtClean="0">
                <a:hlinkClick r:id="rId4"/>
              </a:rPr>
              <a:t> </a:t>
            </a:r>
            <a:br>
              <a:rPr lang="zh-CN" altLang="en-US" smtClean="0"/>
            </a:br>
            <a:r>
              <a:rPr lang="zh-CN" altLang="en-US" smtClean="0"/>
              <a:t>　　最典型的例子，就是当我们看到某个明星在媒体上爆出一些丑闻时总是很惊讶，而事实上我们心中这个明星的形象根本就是她在银幕或媒体上展现给我们的那圈“</a:t>
            </a:r>
            <a:r>
              <a:rPr lang="zh-CN" altLang="en-US" smtClean="0">
                <a:hlinkClick r:id="rId5"/>
              </a:rPr>
              <a:t>月晕</a:t>
            </a:r>
            <a:r>
              <a:rPr lang="zh-CN" altLang="en-US" smtClean="0"/>
              <a:t>”，它真实地人格我们是不得而知的，仅仅是推断的。 </a:t>
            </a:r>
            <a:endParaRPr lang="zh-CN" altLang="en-US" smtClean="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4294967295"/>
          </p:nvPr>
        </p:nvSpPr>
        <p:spPr/>
      </p:sp>
      <p:sp>
        <p:nvSpPr>
          <p:cNvPr id="3" name="文本占位符 2"/>
          <p:cNvSpPr/>
          <p:nvPr>
            <p:ph type="body" idx="3"/>
          </p:nvPr>
        </p:nvSpPr>
        <p:spPr/>
        <p:txBody>
          <a:bodyPr/>
          <a:p>
            <a:r>
              <a:rPr lang="zh-CN" altLang="en-US"/>
              <a:t>亮亮图文旗舰店  https://liangliangtuwen.tmall.com</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4294967295"/>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4294967295"/>
          </p:nvPr>
        </p:nvSpPr>
        <p:spPr/>
      </p:sp>
      <p:sp>
        <p:nvSpPr>
          <p:cNvPr id="3" name="文本占位符 2"/>
          <p:cNvSpPr/>
          <p:nvPr>
            <p:ph type="body" idx="3"/>
          </p:nvPr>
        </p:nvSpPr>
        <p:spPr/>
        <p:txBody>
          <a:bodyPr/>
          <a:p>
            <a:r>
              <a:rPr lang="zh-CN" altLang="en-US"/>
              <a:t>亮亮图文旗舰店  https://liangliangtuwen.tmall.com</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4294967295"/>
          </p:nvPr>
        </p:nvSpPr>
        <p:spPr/>
      </p:sp>
      <p:sp>
        <p:nvSpPr>
          <p:cNvPr id="3" name="文本占位符 2"/>
          <p:cNvSpPr/>
          <p:nvPr>
            <p:ph type="body" idx="3"/>
          </p:nvPr>
        </p:nvSpPr>
        <p:spPr/>
        <p:txBody>
          <a:bodyPr/>
          <a:p>
            <a:r>
              <a:rPr lang="zh-CN" altLang="en-US"/>
              <a:t>亮亮图文旗舰店  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7.jpeg"/><Relationship Id="rId1" Type="http://schemas.openxmlformats.org/officeDocument/2006/relationships/image" Target="../media/image14.emf"/></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4.emf"/></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4.emf"/><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image" Target="../media/image22.png"/><Relationship Id="rId2" Type="http://schemas.openxmlformats.org/officeDocument/2006/relationships/image" Target="../media/image14.emf"/><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5.jpeg"/><Relationship Id="rId1" Type="http://schemas.openxmlformats.org/officeDocument/2006/relationships/image" Target="../media/image14.emf"/></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jpeg"/><Relationship Id="rId1" Type="http://schemas.openxmlformats.org/officeDocument/2006/relationships/image" Target="../media/image31.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jpeg"/><Relationship Id="rId1" Type="http://schemas.openxmlformats.org/officeDocument/2006/relationships/image" Target="../media/image32.jpe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jpeg"/><Relationship Id="rId1" Type="http://schemas.openxmlformats.org/officeDocument/2006/relationships/image" Target="../media/image32.jpe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jpeg"/><Relationship Id="rId1" Type="http://schemas.openxmlformats.org/officeDocument/2006/relationships/image" Target="../media/image32.jpe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jpeg"/><Relationship Id="rId1" Type="http://schemas.openxmlformats.org/officeDocument/2006/relationships/image" Target="../media/image32.jpe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jpeg"/><Relationship Id="rId1" Type="http://schemas.openxmlformats.org/officeDocument/2006/relationships/image" Target="../media/image32.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jpe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35.jpe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14.emf"/></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7.png"/><Relationship Id="rId1" Type="http://schemas.openxmlformats.org/officeDocument/2006/relationships/image" Target="../media/image14.emf"/></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8.png"/><Relationship Id="rId1" Type="http://schemas.openxmlformats.org/officeDocument/2006/relationships/image" Target="../media/image14.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39.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0.jpeg"/><Relationship Id="rId1" Type="http://schemas.openxmlformats.org/officeDocument/2006/relationships/image" Target="../media/image14.e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1.jpeg"/><Relationship Id="rId1" Type="http://schemas.openxmlformats.org/officeDocument/2006/relationships/image" Target="../media/image14.emf"/></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3.png"/><Relationship Id="rId1" Type="http://schemas.openxmlformats.org/officeDocument/2006/relationships/image" Target="../media/image42.jpeg"/></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4.jpeg"/></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5.jpe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6.pn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7.jpeg"/></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8.jpe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49.jpeg"/></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0.jpeg"/></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7" descr="obama-speech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9180513"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8"/>
          <p:cNvSpPr>
            <a:spLocks noChangeArrowheads="1"/>
          </p:cNvSpPr>
          <p:nvPr/>
        </p:nvSpPr>
        <p:spPr bwMode="auto">
          <a:xfrm>
            <a:off x="0" y="1628775"/>
            <a:ext cx="6084888" cy="1295400"/>
          </a:xfrm>
          <a:prstGeom prst="rect">
            <a:avLst/>
          </a:prstGeom>
          <a:solidFill>
            <a:schemeClr val="bg1">
              <a:alpha val="8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03" name="Rectangle 10"/>
          <p:cNvSpPr>
            <a:spLocks noChangeArrowheads="1"/>
          </p:cNvSpPr>
          <p:nvPr/>
        </p:nvSpPr>
        <p:spPr bwMode="auto">
          <a:xfrm>
            <a:off x="34925" y="1700213"/>
            <a:ext cx="559319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000" b="1" dirty="0" smtClean="0">
                <a:solidFill>
                  <a:srgbClr val="CC0000"/>
                </a:solidFill>
                <a:latin typeface="黑体" panose="02010609060101010101" pitchFamily="49" charset="-122"/>
                <a:ea typeface="黑体" panose="02010609060101010101" pitchFamily="49" charset="-122"/>
              </a:rPr>
              <a:t>有效沟通的技巧</a:t>
            </a:r>
            <a:endParaRPr lang="en-US" altLang="zh-CN" sz="6000" b="1" dirty="0">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left)">
                                      <p:cBhvr>
                                        <p:cTn id="7" dur="500"/>
                                        <p:tgtEl>
                                          <p:spTgt spid="4099"/>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500"/>
                                        <p:tgtEl>
                                          <p:spTgt spid="4103"/>
                                        </p:tgtEl>
                                      </p:cBhvr>
                                    </p:animEffect>
                                    <p:anim calcmode="lin" valueType="num">
                                      <p:cBhvr>
                                        <p:cTn id="12" dur="500" fill="hold"/>
                                        <p:tgtEl>
                                          <p:spTgt spid="4103"/>
                                        </p:tgtEl>
                                        <p:attrNameLst>
                                          <p:attrName>ppt_x</p:attrName>
                                        </p:attrNameLst>
                                      </p:cBhvr>
                                      <p:tavLst>
                                        <p:tav tm="0">
                                          <p:val>
                                            <p:strVal val="#ppt_x"/>
                                          </p:val>
                                        </p:tav>
                                        <p:tav tm="100000">
                                          <p:val>
                                            <p:strVal val="#ppt_x"/>
                                          </p:val>
                                        </p:tav>
                                      </p:tavLst>
                                    </p:anim>
                                    <p:anim calcmode="lin" valueType="num">
                                      <p:cBhvr>
                                        <p:cTn id="13" dur="500" fill="hold"/>
                                        <p:tgtEl>
                                          <p:spTgt spid="4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P spid="410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0" y="0"/>
            <a:ext cx="4643438" cy="6858000"/>
            <a:chOff x="0" y="0"/>
            <a:chExt cx="2925" cy="4320"/>
          </a:xfrm>
        </p:grpSpPr>
        <p:pic>
          <p:nvPicPr>
            <p:cNvPr id="14338" name="Picture 7" descr="stop"/>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2891"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10"/>
            <p:cNvSpPr>
              <a:spLocks noChangeArrowheads="1"/>
            </p:cNvSpPr>
            <p:nvPr/>
          </p:nvSpPr>
          <p:spPr bwMode="auto">
            <a:xfrm flipH="1">
              <a:off x="2517" y="0"/>
              <a:ext cx="408" cy="4320"/>
            </a:xfrm>
            <a:prstGeom prst="rect">
              <a:avLst/>
            </a:prstGeom>
            <a:gradFill rotWithShape="1">
              <a:gsLst>
                <a:gs pos="0">
                  <a:schemeClr val="bg1"/>
                </a:gs>
                <a:gs pos="100000">
                  <a:schemeClr val="bg1">
                    <a:alpha val="0"/>
                  </a:scheme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13317" name="Text Box 3"/>
          <p:cNvSpPr txBox="1">
            <a:spLocks noChangeArrowheads="1"/>
          </p:cNvSpPr>
          <p:nvPr/>
        </p:nvSpPr>
        <p:spPr bwMode="auto">
          <a:xfrm>
            <a:off x="5040313" y="1773238"/>
            <a:ext cx="46482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latin typeface="黑体" panose="02010609060101010101" pitchFamily="49" charset="-122"/>
                <a:ea typeface="黑体" panose="02010609060101010101" pitchFamily="49" charset="-122"/>
              </a:rPr>
              <a:t>经过他人传递而误会</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环境选择不当</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沟通时机不当</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有人破坏、挑衅</a:t>
            </a:r>
            <a:endParaRPr lang="zh-CN" altLang="en-US" sz="2000" b="1">
              <a:latin typeface="黑体" panose="02010609060101010101" pitchFamily="49" charset="-122"/>
              <a:ea typeface="黑体" panose="02010609060101010101" pitchFamily="49" charset="-122"/>
            </a:endParaRPr>
          </a:p>
        </p:txBody>
      </p:sp>
      <p:sp>
        <p:nvSpPr>
          <p:cNvPr id="13318" name="Rectangle 5"/>
          <p:cNvSpPr>
            <a:spLocks noChangeArrowheads="1"/>
          </p:cNvSpPr>
          <p:nvPr/>
        </p:nvSpPr>
        <p:spPr bwMode="auto">
          <a:xfrm>
            <a:off x="4572000" y="765175"/>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3319" name="Rectangle 6"/>
          <p:cNvSpPr>
            <a:spLocks noChangeArrowheads="1"/>
          </p:cNvSpPr>
          <p:nvPr/>
        </p:nvSpPr>
        <p:spPr bwMode="auto">
          <a:xfrm>
            <a:off x="4572000" y="858838"/>
            <a:ext cx="4968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bg1"/>
                </a:solidFill>
                <a:latin typeface="黑体" panose="02010609060101010101" pitchFamily="49" charset="-122"/>
                <a:ea typeface="黑体" panose="02010609060101010101" pitchFamily="49" charset="-122"/>
              </a:rPr>
              <a:t>沟通的主要障碍（传递管道）</a:t>
            </a:r>
            <a:endParaRPr lang="zh-CN" altLang="en-US" sz="28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slide(fromRight)">
                                      <p:cBhvr>
                                        <p:cTn id="7" dur="500"/>
                                        <p:tgtEl>
                                          <p:spTgt spid="133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319"/>
                                        </p:tgtEl>
                                        <p:attrNameLst>
                                          <p:attrName>style.visibility</p:attrName>
                                        </p:attrNameLst>
                                      </p:cBhvr>
                                      <p:to>
                                        <p:strVal val="visible"/>
                                      </p:to>
                                    </p:set>
                                    <p:animEffect transition="in" filter="fade">
                                      <p:cBhvr>
                                        <p:cTn id="11" dur="1000"/>
                                        <p:tgtEl>
                                          <p:spTgt spid="13319"/>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ipe(up)">
                                      <p:cBhvr>
                                        <p:cTn id="15" dur="500"/>
                                        <p:tgtEl>
                                          <p:spTgt spid="13317"/>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p:bldP spid="13318" grpId="0" animBg="1"/>
      <p:bldP spid="133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5" descr="shuijiao"/>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AutoShape 10"/>
          <p:cNvSpPr>
            <a:spLocks noChangeArrowheads="1"/>
          </p:cNvSpPr>
          <p:nvPr/>
        </p:nvSpPr>
        <p:spPr bwMode="auto">
          <a:xfrm>
            <a:off x="0" y="1268413"/>
            <a:ext cx="4572000" cy="3816350"/>
          </a:xfrm>
          <a:prstGeom prst="roundRect">
            <a:avLst>
              <a:gd name="adj" fmla="val 2495"/>
            </a:avLst>
          </a:prstGeom>
          <a:solidFill>
            <a:schemeClr val="bg1">
              <a:alpha val="89803"/>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sp>
        <p:nvSpPr>
          <p:cNvPr id="14340" name="Text Box 3" descr="蓝色砂纸"/>
          <p:cNvSpPr txBox="1">
            <a:spLocks noChangeArrowheads="1"/>
          </p:cNvSpPr>
          <p:nvPr/>
        </p:nvSpPr>
        <p:spPr bwMode="auto">
          <a:xfrm>
            <a:off x="287338" y="1341438"/>
            <a:ext cx="3997325"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50000"/>
              </a:lnSpc>
            </a:pPr>
            <a:endParaRPr lang="en-US" altLang="zh-CN" sz="2000" b="1">
              <a:latin typeface="黑体" panose="02010609060101010101" pitchFamily="49" charset="-122"/>
              <a:ea typeface="黑体" panose="02010609060101010101" pitchFamily="49" charset="-122"/>
              <a:sym typeface="Webdings" panose="05030102010509060703" pitchFamily="18" charset="2"/>
            </a:endParaRPr>
          </a:p>
          <a:p>
            <a:pPr>
              <a:lnSpc>
                <a:spcPct val="150000"/>
              </a:lnSpc>
            </a:pPr>
            <a:r>
              <a:rPr lang="zh-CN" altLang="en-US" sz="2000" b="1">
                <a:latin typeface="黑体" panose="02010609060101010101" pitchFamily="49" charset="-122"/>
                <a:ea typeface="黑体" panose="02010609060101010101" pitchFamily="49" charset="-122"/>
                <a:sym typeface="Webdings" panose="05030102010509060703" pitchFamily="18" charset="2"/>
              </a:rPr>
              <a:t>先入为主（第一印象）</a:t>
            </a:r>
            <a:endParaRPr lang="zh-CN" altLang="en-US" sz="2000" b="1">
              <a:latin typeface="黑体" panose="02010609060101010101" pitchFamily="49" charset="-122"/>
              <a:ea typeface="黑体" panose="02010609060101010101" pitchFamily="49" charset="-122"/>
              <a:sym typeface="Webdings" panose="05030102010509060703" pitchFamily="18" charset="2"/>
            </a:endParaRPr>
          </a:p>
          <a:p>
            <a:pPr>
              <a:lnSpc>
                <a:spcPct val="150000"/>
              </a:lnSpc>
            </a:pPr>
            <a:r>
              <a:rPr lang="zh-CN" altLang="en-US" sz="2000" b="1">
                <a:latin typeface="黑体" panose="02010609060101010101" pitchFamily="49" charset="-122"/>
                <a:ea typeface="黑体" panose="02010609060101010101" pitchFamily="49" charset="-122"/>
              </a:rPr>
              <a:t>听不清楚</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选择性地倾听</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偏见（刻板印象）</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光环效应（晕轮效应）</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情绪不佳</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没有注意言外之意</a:t>
            </a:r>
            <a:endParaRPr lang="zh-CN" altLang="en-US" sz="2000" b="1">
              <a:latin typeface="黑体" panose="02010609060101010101" pitchFamily="49" charset="-122"/>
              <a:ea typeface="黑体" panose="02010609060101010101" pitchFamily="49" charset="-122"/>
            </a:endParaRPr>
          </a:p>
          <a:p>
            <a:pPr>
              <a:lnSpc>
                <a:spcPct val="50000"/>
              </a:lnSpc>
            </a:pPr>
            <a:endParaRPr lang="en-US" altLang="zh-CN" sz="2000" b="1">
              <a:latin typeface="黑体" panose="02010609060101010101" pitchFamily="49" charset="-122"/>
              <a:ea typeface="黑体" panose="02010609060101010101" pitchFamily="49" charset="-122"/>
            </a:endParaRPr>
          </a:p>
        </p:txBody>
      </p:sp>
      <p:sp>
        <p:nvSpPr>
          <p:cNvPr id="14341" name="Rectangle 8"/>
          <p:cNvSpPr>
            <a:spLocks noChangeArrowheads="1"/>
          </p:cNvSpPr>
          <p:nvPr/>
        </p:nvSpPr>
        <p:spPr bwMode="auto">
          <a:xfrm>
            <a:off x="0" y="765175"/>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4342" name="Rectangle 9"/>
          <p:cNvSpPr>
            <a:spLocks noChangeArrowheads="1"/>
          </p:cNvSpPr>
          <p:nvPr/>
        </p:nvSpPr>
        <p:spPr bwMode="auto">
          <a:xfrm>
            <a:off x="107950" y="858838"/>
            <a:ext cx="4968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bg1"/>
                </a:solidFill>
                <a:latin typeface="黑体" panose="02010609060101010101" pitchFamily="49" charset="-122"/>
                <a:ea typeface="黑体" panose="02010609060101010101" pitchFamily="49" charset="-122"/>
              </a:rPr>
              <a:t>沟通的主要障碍（接收方）</a:t>
            </a:r>
            <a:endParaRPr lang="zh-CN" altLang="en-US" sz="28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slide(fromLeft)">
                                      <p:cBhvr>
                                        <p:cTn id="7" dur="500"/>
                                        <p:tgtEl>
                                          <p:spTgt spid="143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42"/>
                                        </p:tgtEl>
                                        <p:attrNameLst>
                                          <p:attrName>style.visibility</p:attrName>
                                        </p:attrNameLst>
                                      </p:cBhvr>
                                      <p:to>
                                        <p:strVal val="visible"/>
                                      </p:to>
                                    </p:set>
                                    <p:animEffect transition="in" filter="fade">
                                      <p:cBhvr>
                                        <p:cTn id="11" dur="1000"/>
                                        <p:tgtEl>
                                          <p:spTgt spid="1434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4339"/>
                                        </p:tgtEl>
                                        <p:attrNameLst>
                                          <p:attrName>style.visibility</p:attrName>
                                        </p:attrNameLst>
                                      </p:cBhvr>
                                      <p:to>
                                        <p:strVal val="visible"/>
                                      </p:to>
                                    </p:set>
                                    <p:animEffect transition="in" filter="wipe(left)">
                                      <p:cBhvr>
                                        <p:cTn id="15" dur="500"/>
                                        <p:tgtEl>
                                          <p:spTgt spid="14339"/>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14340"/>
                                        </p:tgtEl>
                                        <p:attrNameLst>
                                          <p:attrName>style.visibility</p:attrName>
                                        </p:attrNameLst>
                                      </p:cBhvr>
                                      <p:to>
                                        <p:strVal val="visible"/>
                                      </p:to>
                                    </p:set>
                                    <p:animEffect transition="in" filter="wipe(up)">
                                      <p:cBhvr>
                                        <p:cTn id="19"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P spid="14340" grpId="0"/>
      <p:bldP spid="14341" grpId="0" animBg="1"/>
      <p:bldP spid="143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900113" y="4075113"/>
            <a:ext cx="8243887"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lnSpc>
                <a:spcPct val="150000"/>
              </a:lnSpc>
            </a:pPr>
            <a:r>
              <a:rPr lang="en-US" altLang="zh-CN" sz="1600" b="1">
                <a:latin typeface="黑体" panose="02010609060101010101" pitchFamily="49" charset="-122"/>
                <a:ea typeface="黑体" panose="02010609060101010101" pitchFamily="49" charset="-122"/>
              </a:rPr>
              <a:t>    </a:t>
            </a:r>
            <a:r>
              <a:rPr lang="zh-CN" altLang="en-US" sz="1600" b="1">
                <a:latin typeface="黑体" panose="02010609060101010101" pitchFamily="49" charset="-122"/>
                <a:ea typeface="黑体" panose="02010609060101010101" pitchFamily="49" charset="-122"/>
              </a:rPr>
              <a:t>一个人的口头沟通能力好坏，决定了你在工作、社交和个人生活中的品质和效益。 </a:t>
            </a:r>
            <a:endParaRPr lang="zh-CN" altLang="en-US" sz="1600" b="1">
              <a:latin typeface="黑体" panose="02010609060101010101" pitchFamily="49" charset="-122"/>
              <a:ea typeface="黑体" panose="02010609060101010101" pitchFamily="49" charset="-122"/>
            </a:endParaRPr>
          </a:p>
        </p:txBody>
      </p:sp>
      <p:sp>
        <p:nvSpPr>
          <p:cNvPr id="16387" name="Rectangle 3"/>
          <p:cNvSpPr>
            <a:spLocks noGrp="1" noChangeArrowheads="1"/>
          </p:cNvSpPr>
          <p:nvPr>
            <p:ph type="title" idx="4294967295"/>
          </p:nvPr>
        </p:nvSpPr>
        <p:spPr bwMode="auto">
          <a:xfrm>
            <a:off x="34925" y="2332038"/>
            <a:ext cx="4537075" cy="1143000"/>
          </a:xfrm>
          <a:prstGeom prst="rect">
            <a:avLst/>
          </a:prstGeo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zh-CN" altLang="en-US" sz="6600" b="1" smtClean="0">
                <a:solidFill>
                  <a:srgbClr val="CC0000"/>
                </a:solidFill>
                <a:latin typeface="黑体" panose="02010609060101010101" pitchFamily="49" charset="-122"/>
                <a:ea typeface="黑体" panose="02010609060101010101" pitchFamily="49" charset="-122"/>
              </a:rPr>
              <a:t>口头沟通</a:t>
            </a:r>
            <a:endParaRPr lang="zh-CN" altLang="en-US" sz="2400" smtClean="0">
              <a:solidFill>
                <a:schemeClr val="accent2"/>
              </a:solidFill>
            </a:endParaRPr>
          </a:p>
        </p:txBody>
      </p:sp>
      <p:sp>
        <p:nvSpPr>
          <p:cNvPr id="16388" name="Rectangle 6"/>
          <p:cNvSpPr>
            <a:spLocks noChangeArrowheads="1"/>
          </p:cNvSpPr>
          <p:nvPr/>
        </p:nvSpPr>
        <p:spPr bwMode="auto">
          <a:xfrm>
            <a:off x="2339975" y="3500438"/>
            <a:ext cx="67119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3200" b="1">
                <a:ea typeface="黑体" panose="02010609060101010101" pitchFamily="49" charset="-122"/>
              </a:rPr>
              <a:t>－－如何提升你的表达能力、说明力</a:t>
            </a:r>
            <a:endParaRPr lang="zh-CN" altLang="en-US" sz="3200">
              <a:solidFill>
                <a:schemeClr val="accent2"/>
              </a:solidFill>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1000"/>
                                        <p:tgtEl>
                                          <p:spTgt spid="1638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6388"/>
                                        </p:tgtEl>
                                        <p:attrNameLst>
                                          <p:attrName>style.visibility</p:attrName>
                                        </p:attrNameLst>
                                      </p:cBhvr>
                                      <p:to>
                                        <p:strVal val="visible"/>
                                      </p:to>
                                    </p:set>
                                    <p:animEffect transition="in" filter="wipe(left)">
                                      <p:cBhvr>
                                        <p:cTn id="11" dur="500"/>
                                        <p:tgtEl>
                                          <p:spTgt spid="16388"/>
                                        </p:tgtEl>
                                      </p:cBhvr>
                                    </p:animEffect>
                                  </p:childTnLst>
                                </p:cTn>
                              </p:par>
                            </p:childTnLst>
                          </p:cTn>
                        </p:par>
                        <p:par>
                          <p:cTn id="12" fill="hold">
                            <p:stCondLst>
                              <p:cond delay="1500"/>
                            </p:stCondLst>
                            <p:childTnLst>
                              <p:par>
                                <p:cTn id="13" presetID="37" presetClass="entr" presetSubtype="0" fill="hold" nodeType="afterEffect">
                                  <p:stCondLst>
                                    <p:cond delay="0"/>
                                  </p:stCondLst>
                                  <p:childTnLst>
                                    <p:set>
                                      <p:cBhvr>
                                        <p:cTn id="14" dur="1" fill="hold">
                                          <p:stCondLst>
                                            <p:cond delay="0"/>
                                          </p:stCondLst>
                                        </p:cTn>
                                        <p:tgtEl>
                                          <p:spTgt spid="16386">
                                            <p:txEl>
                                              <p:pRg st="0" end="0"/>
                                            </p:txEl>
                                          </p:spTgt>
                                        </p:tgtEl>
                                        <p:attrNameLst>
                                          <p:attrName>style.visibility</p:attrName>
                                        </p:attrNameLst>
                                      </p:cBhvr>
                                      <p:to>
                                        <p:strVal val="visible"/>
                                      </p:to>
                                    </p:set>
                                    <p:animEffect transition="in" filter="fade">
                                      <p:cBhvr>
                                        <p:cTn id="15" dur="1000"/>
                                        <p:tgtEl>
                                          <p:spTgt spid="16386">
                                            <p:txEl>
                                              <p:pRg st="0" end="0"/>
                                            </p:txEl>
                                          </p:spTgt>
                                        </p:tgtEl>
                                      </p:cBhvr>
                                    </p:animEffect>
                                    <p:anim calcmode="lin" valueType="num">
                                      <p:cBhvr>
                                        <p:cTn id="16" dur="1000" fill="hold"/>
                                        <p:tgtEl>
                                          <p:spTgt spid="16386">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6386">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638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P spid="163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7411" name="Text Box 2"/>
          <p:cNvSpPr txBox="1">
            <a:spLocks noChangeArrowheads="1"/>
          </p:cNvSpPr>
          <p:nvPr/>
        </p:nvSpPr>
        <p:spPr bwMode="auto">
          <a:xfrm>
            <a:off x="755650" y="2420938"/>
            <a:ext cx="7704138"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8605" indent="-26860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引起对方的注意和兴趣</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让对方了解话中的意思</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使对方边听边接受发讯者的主张，同时，产生行动的意识。    </a:t>
            </a:r>
            <a:endParaRPr lang="zh-CN" altLang="en-US" sz="2400" b="1">
              <a:latin typeface="黑体" panose="02010609060101010101" pitchFamily="49" charset="-122"/>
              <a:ea typeface="黑体" panose="02010609060101010101" pitchFamily="49" charset="-122"/>
            </a:endParaRPr>
          </a:p>
        </p:txBody>
      </p:sp>
      <p:sp>
        <p:nvSpPr>
          <p:cNvPr id="17412" name="Rectangle 3"/>
          <p:cNvSpPr>
            <a:spLocks noGrp="1" noChangeArrowheads="1"/>
          </p:cNvSpPr>
          <p:nvPr>
            <p:ph type="title" idx="4294967295"/>
          </p:nvPr>
        </p:nvSpPr>
        <p:spPr bwMode="auto">
          <a:xfrm>
            <a:off x="36513" y="1125538"/>
            <a:ext cx="4319587" cy="7207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zh-CN" altLang="en-US" sz="3200" b="1" smtClean="0">
                <a:solidFill>
                  <a:schemeClr val="bg1"/>
                </a:solidFill>
                <a:latin typeface="黑体" panose="02010609060101010101" pitchFamily="49" charset="-122"/>
                <a:ea typeface="黑体" panose="02010609060101010101" pitchFamily="49" charset="-122"/>
              </a:rPr>
              <a:t>口头沟通三要素</a:t>
            </a:r>
            <a:endParaRPr lang="zh-CN" altLang="en-US" sz="3200" b="1" smtClean="0">
              <a:solidFill>
                <a:schemeClr val="bg1"/>
              </a:solidFill>
              <a:latin typeface="黑体" panose="02010609060101010101" pitchFamily="49" charset="-122"/>
              <a:ea typeface="黑体" panose="02010609060101010101" pitchFamily="49" charset="-122"/>
            </a:endParaRPr>
          </a:p>
        </p:txBody>
      </p:sp>
      <p:sp>
        <p:nvSpPr>
          <p:cNvPr id="17413" name="Rectangle 5"/>
          <p:cNvSpPr>
            <a:spLocks noChangeArrowheads="1"/>
          </p:cNvSpPr>
          <p:nvPr/>
        </p:nvSpPr>
        <p:spPr bwMode="auto">
          <a:xfrm>
            <a:off x="468313" y="5070475"/>
            <a:ext cx="858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CN" altLang="en-US" b="1">
                <a:latin typeface="黑体" panose="02010609060101010101" pitchFamily="49" charset="-122"/>
                <a:ea typeface="黑体" panose="02010609060101010101" pitchFamily="49" charset="-122"/>
              </a:rPr>
              <a:t>除了三要素之外，还要根据当时的气氛，考虑说话的目的、内容，以及话的长短。</a:t>
            </a:r>
            <a:r>
              <a:rPr lang="zh-CN" altLang="en-US">
                <a:latin typeface="黑体" panose="02010609060101010101" pitchFamily="49" charset="-122"/>
                <a:ea typeface="黑体" panose="02010609060101010101" pitchFamily="49" charset="-122"/>
              </a:rPr>
              <a:t> </a:t>
            </a:r>
            <a:endParaRPr lang="zh-CN" altLang="en-US">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slide(fromLeft)">
                                      <p:cBhvr>
                                        <p:cTn id="7" dur="500"/>
                                        <p:tgtEl>
                                          <p:spTgt spid="174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412"/>
                                        </p:tgtEl>
                                        <p:attrNameLst>
                                          <p:attrName>style.visibility</p:attrName>
                                        </p:attrNameLst>
                                      </p:cBhvr>
                                      <p:to>
                                        <p:strVal val="visible"/>
                                      </p:to>
                                    </p:set>
                                    <p:animEffect transition="in" filter="fade">
                                      <p:cBhvr>
                                        <p:cTn id="11" dur="1000"/>
                                        <p:tgtEl>
                                          <p:spTgt spid="174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7411">
                                            <p:txEl>
                                              <p:pRg st="0" end="0"/>
                                            </p:txEl>
                                          </p:spTgt>
                                        </p:tgtEl>
                                        <p:attrNameLst>
                                          <p:attrName>style.visibility</p:attrName>
                                        </p:attrNameLst>
                                      </p:cBhvr>
                                      <p:to>
                                        <p:strVal val="visible"/>
                                      </p:to>
                                    </p:set>
                                    <p:animEffect transition="in" filter="wipe(left)">
                                      <p:cBhvr>
                                        <p:cTn id="16" dur="500"/>
                                        <p:tgtEl>
                                          <p:spTgt spid="1741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7411">
                                            <p:txEl>
                                              <p:pRg st="1" end="1"/>
                                            </p:txEl>
                                          </p:spTgt>
                                        </p:tgtEl>
                                        <p:attrNameLst>
                                          <p:attrName>style.visibility</p:attrName>
                                        </p:attrNameLst>
                                      </p:cBhvr>
                                      <p:to>
                                        <p:strVal val="visible"/>
                                      </p:to>
                                    </p:set>
                                    <p:animEffect transition="in" filter="wipe(left)">
                                      <p:cBhvr>
                                        <p:cTn id="21" dur="500"/>
                                        <p:tgtEl>
                                          <p:spTgt spid="1741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7411">
                                            <p:txEl>
                                              <p:pRg st="2" end="2"/>
                                            </p:txEl>
                                          </p:spTgt>
                                        </p:tgtEl>
                                        <p:attrNameLst>
                                          <p:attrName>style.visibility</p:attrName>
                                        </p:attrNameLst>
                                      </p:cBhvr>
                                      <p:to>
                                        <p:strVal val="visible"/>
                                      </p:to>
                                    </p:set>
                                    <p:animEffect transition="in" filter="wipe(left)">
                                      <p:cBhvr>
                                        <p:cTn id="26" dur="500"/>
                                        <p:tgtEl>
                                          <p:spTgt spid="1741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7413"/>
                                        </p:tgtEl>
                                        <p:attrNameLst>
                                          <p:attrName>style.visibility</p:attrName>
                                        </p:attrNameLst>
                                      </p:cBhvr>
                                      <p:to>
                                        <p:strVal val="visible"/>
                                      </p:to>
                                    </p:set>
                                    <p:animEffect transition="in" filter="fade">
                                      <p:cBhvr>
                                        <p:cTn id="31" dur="1000"/>
                                        <p:tgtEl>
                                          <p:spTgt spid="17413"/>
                                        </p:tgtEl>
                                      </p:cBhvr>
                                    </p:animEffect>
                                    <p:anim calcmode="lin" valueType="num">
                                      <p:cBhvr>
                                        <p:cTn id="32" dur="1000" fill="hold"/>
                                        <p:tgtEl>
                                          <p:spTgt spid="17413"/>
                                        </p:tgtEl>
                                        <p:attrNameLst>
                                          <p:attrName>ppt_x</p:attrName>
                                        </p:attrNameLst>
                                      </p:cBhvr>
                                      <p:tavLst>
                                        <p:tav tm="0">
                                          <p:val>
                                            <p:strVal val="#ppt_x"/>
                                          </p:val>
                                        </p:tav>
                                        <p:tav tm="100000">
                                          <p:val>
                                            <p:strVal val="#ppt_x"/>
                                          </p:val>
                                        </p:tav>
                                      </p:tavLst>
                                    </p:anim>
                                    <p:anim calcmode="lin" valueType="num">
                                      <p:cBhvr>
                                        <p:cTn id="33" dur="900" decel="100000" fill="hold"/>
                                        <p:tgtEl>
                                          <p:spTgt spid="1741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74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8435" name="Text Box 2"/>
          <p:cNvSpPr txBox="1">
            <a:spLocks noChangeArrowheads="1"/>
          </p:cNvSpPr>
          <p:nvPr/>
        </p:nvSpPr>
        <p:spPr bwMode="auto">
          <a:xfrm>
            <a:off x="1042988" y="2565400"/>
            <a:ext cx="7345362"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先过滤：把要表达的资料过滤，浓缩成几个要点。</a:t>
            </a:r>
            <a:endParaRPr lang="zh-CN" altLang="en-US" sz="2000" b="1">
              <a:latin typeface="黑体" panose="02010609060101010101" pitchFamily="49" charset="-122"/>
              <a:ea typeface="黑体" panose="02010609060101010101" pitchFamily="49" charset="-122"/>
            </a:endParaRPr>
          </a:p>
          <a:p>
            <a:pPr algn="just" eaLnBrk="1" hangingPunct="1">
              <a:lnSpc>
                <a:spcPct val="15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一次一个：一次表达一个想法、讯息，讲完一个才讲第二个。</a:t>
            </a:r>
            <a:endParaRPr lang="zh-CN" altLang="en-US" sz="2000" b="1">
              <a:latin typeface="黑体" panose="02010609060101010101" pitchFamily="49" charset="-122"/>
              <a:ea typeface="黑体" panose="02010609060101010101" pitchFamily="49" charset="-122"/>
            </a:endParaRPr>
          </a:p>
          <a:p>
            <a:pPr algn="just" eaLnBrk="1" hangingPunct="1">
              <a:lnSpc>
                <a:spcPct val="15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观念相同：使用双方都能了解的特定字眼、用语。</a:t>
            </a:r>
            <a:endParaRPr lang="zh-TW" altLang="en-US" sz="2000" b="1">
              <a:latin typeface="黑体" panose="02010609060101010101" pitchFamily="49" charset="-122"/>
              <a:ea typeface="黑体" panose="02010609060101010101" pitchFamily="49" charset="-122"/>
            </a:endParaRPr>
          </a:p>
          <a:p>
            <a:pPr algn="just" eaLnBrk="1" hangingPunct="1">
              <a:lnSpc>
                <a:spcPct val="15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长话短说：要简明、中庸、不多也不少。</a:t>
            </a:r>
            <a:endParaRPr lang="zh-TW" altLang="en-US" sz="2000" b="1">
              <a:latin typeface="黑体" panose="02010609060101010101" pitchFamily="49" charset="-122"/>
              <a:ea typeface="黑体" panose="02010609060101010101" pitchFamily="49" charset="-122"/>
            </a:endParaRPr>
          </a:p>
          <a:p>
            <a:pPr algn="just" eaLnBrk="1" hangingPunct="1">
              <a:lnSpc>
                <a:spcPct val="15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要确认：要确定对方了解你真正的意思。 </a:t>
            </a:r>
            <a:endParaRPr lang="zh-CN" altLang="en-US" sz="2000" b="1">
              <a:latin typeface="黑体" panose="02010609060101010101" pitchFamily="49" charset="-122"/>
              <a:ea typeface="黑体" panose="02010609060101010101" pitchFamily="49" charset="-122"/>
            </a:endParaRPr>
          </a:p>
        </p:txBody>
      </p:sp>
      <p:sp>
        <p:nvSpPr>
          <p:cNvPr id="18436" name="Text Box 3"/>
          <p:cNvSpPr txBox="1">
            <a:spLocks noChangeArrowheads="1"/>
          </p:cNvSpPr>
          <p:nvPr/>
        </p:nvSpPr>
        <p:spPr bwMode="auto">
          <a:xfrm>
            <a:off x="34925" y="1243013"/>
            <a:ext cx="5105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pPr>
            <a:r>
              <a:rPr lang="zh-CN" altLang="en-US" sz="2400" b="1">
                <a:solidFill>
                  <a:schemeClr val="bg1"/>
                </a:solidFill>
                <a:latin typeface="黑体" panose="02010609060101010101" pitchFamily="49" charset="-122"/>
                <a:ea typeface="黑体" panose="02010609060101010101" pitchFamily="49" charset="-122"/>
              </a:rPr>
              <a:t>口头沟通，提升表达力的方法</a:t>
            </a:r>
            <a:endParaRPr lang="zh-CN" altLang="en-US" sz="24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slide(fromLeft)">
                                      <p:cBhvr>
                                        <p:cTn id="7" dur="500"/>
                                        <p:tgtEl>
                                          <p:spTgt spid="184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436"/>
                                        </p:tgtEl>
                                        <p:attrNameLst>
                                          <p:attrName>style.visibility</p:attrName>
                                        </p:attrNameLst>
                                      </p:cBhvr>
                                      <p:to>
                                        <p:strVal val="visible"/>
                                      </p:to>
                                    </p:set>
                                    <p:animEffect transition="in" filter="fade">
                                      <p:cBhvr>
                                        <p:cTn id="11" dur="1000"/>
                                        <p:tgtEl>
                                          <p:spTgt spid="1843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8435">
                                            <p:txEl>
                                              <p:pRg st="0" end="0"/>
                                            </p:txEl>
                                          </p:spTgt>
                                        </p:tgtEl>
                                        <p:attrNameLst>
                                          <p:attrName>style.visibility</p:attrName>
                                        </p:attrNameLst>
                                      </p:cBhvr>
                                      <p:to>
                                        <p:strVal val="visible"/>
                                      </p:to>
                                    </p:set>
                                    <p:animEffect transition="in" filter="wipe(left)">
                                      <p:cBhvr>
                                        <p:cTn id="16" dur="500"/>
                                        <p:tgtEl>
                                          <p:spTgt spid="1843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8435">
                                            <p:txEl>
                                              <p:pRg st="1" end="1"/>
                                            </p:txEl>
                                          </p:spTgt>
                                        </p:tgtEl>
                                        <p:attrNameLst>
                                          <p:attrName>style.visibility</p:attrName>
                                        </p:attrNameLst>
                                      </p:cBhvr>
                                      <p:to>
                                        <p:strVal val="visible"/>
                                      </p:to>
                                    </p:set>
                                    <p:animEffect transition="in" filter="wipe(left)">
                                      <p:cBhvr>
                                        <p:cTn id="21" dur="500"/>
                                        <p:tgtEl>
                                          <p:spTgt spid="1843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8435">
                                            <p:txEl>
                                              <p:pRg st="2" end="2"/>
                                            </p:txEl>
                                          </p:spTgt>
                                        </p:tgtEl>
                                        <p:attrNameLst>
                                          <p:attrName>style.visibility</p:attrName>
                                        </p:attrNameLst>
                                      </p:cBhvr>
                                      <p:to>
                                        <p:strVal val="visible"/>
                                      </p:to>
                                    </p:set>
                                    <p:animEffect transition="in" filter="wipe(left)">
                                      <p:cBhvr>
                                        <p:cTn id="26" dur="500"/>
                                        <p:tgtEl>
                                          <p:spTgt spid="1843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Effect transition="in" filter="wipe(left)">
                                      <p:cBhvr>
                                        <p:cTn id="31" dur="500"/>
                                        <p:tgtEl>
                                          <p:spTgt spid="18435">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8435">
                                            <p:txEl>
                                              <p:pRg st="4" end="4"/>
                                            </p:txEl>
                                          </p:spTgt>
                                        </p:tgtEl>
                                        <p:attrNameLst>
                                          <p:attrName>style.visibility</p:attrName>
                                        </p:attrNameLst>
                                      </p:cBhvr>
                                      <p:to>
                                        <p:strVal val="visible"/>
                                      </p:to>
                                    </p:set>
                                    <p:animEffect transition="in" filter="wipe(left)">
                                      <p:cBhvr>
                                        <p:cTn id="36"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zhengque"/>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3436938"/>
            <a:ext cx="4572000" cy="342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9460" name="Text Box 2"/>
          <p:cNvSpPr txBox="1">
            <a:spLocks noChangeArrowheads="1"/>
          </p:cNvSpPr>
          <p:nvPr/>
        </p:nvSpPr>
        <p:spPr bwMode="auto">
          <a:xfrm>
            <a:off x="468313" y="2205038"/>
            <a:ext cx="7058025"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举出具体的实例</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提出证据</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以数字来说明</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运用专家或证人的供词</a:t>
            </a:r>
            <a:endParaRPr lang="zh-TW"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诉诸对方的视、听、触、嗅、味五种感觉</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示范   </a:t>
            </a:r>
            <a:endParaRPr lang="zh-CN" altLang="en-US" sz="2000" b="1">
              <a:latin typeface="黑体" panose="02010609060101010101" pitchFamily="49" charset="-122"/>
              <a:ea typeface="黑体" panose="02010609060101010101" pitchFamily="49" charset="-122"/>
            </a:endParaRPr>
          </a:p>
        </p:txBody>
      </p:sp>
      <p:sp>
        <p:nvSpPr>
          <p:cNvPr id="20484" name="Text Box 3"/>
          <p:cNvSpPr txBox="1">
            <a:spLocks noChangeArrowheads="1"/>
          </p:cNvSpPr>
          <p:nvPr/>
        </p:nvSpPr>
        <p:spPr bwMode="auto">
          <a:xfrm>
            <a:off x="34925" y="1196975"/>
            <a:ext cx="31988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pPr>
            <a:r>
              <a:rPr lang="zh-CN" altLang="en-US" sz="2800" b="1">
                <a:solidFill>
                  <a:schemeClr val="bg1"/>
                </a:solidFill>
                <a:latin typeface="黑体" panose="02010609060101010101" pitchFamily="49" charset="-122"/>
                <a:ea typeface="黑体" panose="02010609060101010101" pitchFamily="49" charset="-122"/>
              </a:rPr>
              <a:t>无往不胜的说服法</a:t>
            </a:r>
            <a:endParaRPr lang="zh-CN" altLang="en-US" sz="2800" b="1">
              <a:solidFill>
                <a:schemeClr val="bg1"/>
              </a:solidFill>
              <a:latin typeface="黑体" panose="02010609060101010101" pitchFamily="49" charset="-122"/>
              <a:ea typeface="黑体" panose="02010609060101010101" pitchFamily="49" charset="-122"/>
            </a:endParaRPr>
          </a:p>
        </p:txBody>
      </p:sp>
      <p:sp>
        <p:nvSpPr>
          <p:cNvPr id="19462" name="Rectangle 5"/>
          <p:cNvSpPr>
            <a:spLocks noChangeArrowheads="1"/>
          </p:cNvSpPr>
          <p:nvPr/>
        </p:nvSpPr>
        <p:spPr bwMode="auto">
          <a:xfrm rot="-2135682">
            <a:off x="2843213" y="4221163"/>
            <a:ext cx="6924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沟通的最终目的是说服他人采取积极正确的行动。</a:t>
            </a:r>
            <a:endParaRPr lang="zh-CN" altLang="en-US" sz="2400" b="1">
              <a:solidFill>
                <a:srgbClr val="CC0000"/>
              </a:solidFill>
              <a:ea typeface="黑体" panose="02010609060101010101" pitchFamily="49" charset="-122"/>
            </a:endParaRPr>
          </a:p>
        </p:txBody>
      </p:sp>
      <p:sp>
        <p:nvSpPr>
          <p:cNvPr id="2" name="文本框 1"/>
          <p:cNvSpPr txBox="1"/>
          <p:nvPr/>
        </p:nvSpPr>
        <p:spPr>
          <a:xfrm>
            <a:off x="382270" y="5554345"/>
            <a:ext cx="357505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slide(fromLeft)">
                                      <p:cBhvr>
                                        <p:cTn id="7" dur="500"/>
                                        <p:tgtEl>
                                          <p:spTgt spid="1945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458"/>
                                        </p:tgtEl>
                                        <p:attrNameLst>
                                          <p:attrName>style.visibility</p:attrName>
                                        </p:attrNameLst>
                                      </p:cBhvr>
                                      <p:to>
                                        <p:strVal val="visible"/>
                                      </p:to>
                                    </p:set>
                                    <p:animEffect transition="in" filter="fade">
                                      <p:cBhvr>
                                        <p:cTn id="11" dur="1000"/>
                                        <p:tgtEl>
                                          <p:spTgt spid="1945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9460">
                                            <p:txEl>
                                              <p:pRg st="0" end="0"/>
                                            </p:txEl>
                                          </p:spTgt>
                                        </p:tgtEl>
                                        <p:attrNameLst>
                                          <p:attrName>style.visibility</p:attrName>
                                        </p:attrNameLst>
                                      </p:cBhvr>
                                      <p:to>
                                        <p:strVal val="visible"/>
                                      </p:to>
                                    </p:set>
                                    <p:animEffect transition="in" filter="wipe(left)">
                                      <p:cBhvr>
                                        <p:cTn id="16" dur="500"/>
                                        <p:tgtEl>
                                          <p:spTgt spid="1946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9460">
                                            <p:txEl>
                                              <p:pRg st="1" end="1"/>
                                            </p:txEl>
                                          </p:spTgt>
                                        </p:tgtEl>
                                        <p:attrNameLst>
                                          <p:attrName>style.visibility</p:attrName>
                                        </p:attrNameLst>
                                      </p:cBhvr>
                                      <p:to>
                                        <p:strVal val="visible"/>
                                      </p:to>
                                    </p:set>
                                    <p:animEffect transition="in" filter="wipe(left)">
                                      <p:cBhvr>
                                        <p:cTn id="21" dur="500"/>
                                        <p:tgtEl>
                                          <p:spTgt spid="19460">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9460">
                                            <p:txEl>
                                              <p:pRg st="2" end="2"/>
                                            </p:txEl>
                                          </p:spTgt>
                                        </p:tgtEl>
                                        <p:attrNameLst>
                                          <p:attrName>style.visibility</p:attrName>
                                        </p:attrNameLst>
                                      </p:cBhvr>
                                      <p:to>
                                        <p:strVal val="visible"/>
                                      </p:to>
                                    </p:set>
                                    <p:animEffect transition="in" filter="wipe(left)">
                                      <p:cBhvr>
                                        <p:cTn id="26" dur="500"/>
                                        <p:tgtEl>
                                          <p:spTgt spid="1946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9460">
                                            <p:txEl>
                                              <p:pRg st="3" end="3"/>
                                            </p:txEl>
                                          </p:spTgt>
                                        </p:tgtEl>
                                        <p:attrNameLst>
                                          <p:attrName>style.visibility</p:attrName>
                                        </p:attrNameLst>
                                      </p:cBhvr>
                                      <p:to>
                                        <p:strVal val="visible"/>
                                      </p:to>
                                    </p:set>
                                    <p:animEffect transition="in" filter="wipe(left)">
                                      <p:cBhvr>
                                        <p:cTn id="31" dur="500"/>
                                        <p:tgtEl>
                                          <p:spTgt spid="19460">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9460">
                                            <p:txEl>
                                              <p:pRg st="4" end="4"/>
                                            </p:txEl>
                                          </p:spTgt>
                                        </p:tgtEl>
                                        <p:attrNameLst>
                                          <p:attrName>style.visibility</p:attrName>
                                        </p:attrNameLst>
                                      </p:cBhvr>
                                      <p:to>
                                        <p:strVal val="visible"/>
                                      </p:to>
                                    </p:set>
                                    <p:animEffect transition="in" filter="wipe(left)">
                                      <p:cBhvr>
                                        <p:cTn id="36" dur="500"/>
                                        <p:tgtEl>
                                          <p:spTgt spid="19460">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9460">
                                            <p:txEl>
                                              <p:pRg st="5" end="5"/>
                                            </p:txEl>
                                          </p:spTgt>
                                        </p:tgtEl>
                                        <p:attrNameLst>
                                          <p:attrName>style.visibility</p:attrName>
                                        </p:attrNameLst>
                                      </p:cBhvr>
                                      <p:to>
                                        <p:strVal val="visible"/>
                                      </p:to>
                                    </p:set>
                                    <p:animEffect transition="in" filter="wipe(left)">
                                      <p:cBhvr>
                                        <p:cTn id="41" dur="500"/>
                                        <p:tgtEl>
                                          <p:spTgt spid="19460">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9462"/>
                                        </p:tgtEl>
                                        <p:attrNameLst>
                                          <p:attrName>style.visibility</p:attrName>
                                        </p:attrNameLst>
                                      </p:cBhvr>
                                      <p:to>
                                        <p:strVal val="visible"/>
                                      </p:to>
                                    </p:set>
                                    <p:animEffect transition="in" filter="wipe(down)">
                                      <p:cBhvr>
                                        <p:cTn id="46"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194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ChangeArrowheads="1"/>
          </p:cNvSpPr>
          <p:nvPr/>
        </p:nvSpPr>
        <p:spPr bwMode="auto">
          <a:xfrm>
            <a:off x="3132138" y="1125538"/>
            <a:ext cx="6011862"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pic>
        <p:nvPicPr>
          <p:cNvPr id="20483" name="Picture 4" descr="2008102311949794_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4925" y="2606675"/>
            <a:ext cx="4968875"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 Box 2"/>
          <p:cNvSpPr txBox="1">
            <a:spLocks noChangeArrowheads="1"/>
          </p:cNvSpPr>
          <p:nvPr/>
        </p:nvSpPr>
        <p:spPr bwMode="auto">
          <a:xfrm>
            <a:off x="5267325" y="2105025"/>
            <a:ext cx="3876675"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哇！你好厉害哦！</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哇！太棒了！</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哇！你真是不简单！</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哇！你真行！</a:t>
            </a:r>
            <a:endParaRPr lang="zh-TW" altLang="en-US" sz="2400" b="1">
              <a:latin typeface="黑体" panose="02010609060101010101" pitchFamily="49" charset="-122"/>
              <a:ea typeface="黑体" panose="02010609060101010101" pitchFamily="49" charset="-122"/>
            </a:endParaRPr>
          </a:p>
          <a:p>
            <a:pPr algn="just">
              <a:spcBef>
                <a:spcPct val="50000"/>
              </a:spcBef>
            </a:pPr>
            <a:r>
              <a:rPr lang="en-US" altLang="zh-CN" sz="2400" b="1">
                <a:solidFill>
                  <a:srgbClr val="CC0000"/>
                </a:solidFill>
                <a:latin typeface="黑体" panose="02010609060101010101" pitchFamily="49" charset="-122"/>
                <a:ea typeface="黑体" panose="02010609060101010101" pitchFamily="49" charset="-122"/>
              </a:rPr>
              <a:t>PS</a:t>
            </a:r>
            <a:r>
              <a:rPr lang="zh-CN" altLang="en-US" sz="2400" b="1">
                <a:solidFill>
                  <a:srgbClr val="CC0000"/>
                </a:solidFill>
                <a:latin typeface="黑体" panose="02010609060101010101" pitchFamily="49" charset="-122"/>
                <a:ea typeface="黑体" panose="02010609060101010101" pitchFamily="49" charset="-122"/>
              </a:rPr>
              <a:t>：避免说些负面刺伤别人的口头禅！</a:t>
            </a:r>
            <a:endParaRPr lang="zh-CN" altLang="en-US" sz="2400" b="1">
              <a:solidFill>
                <a:srgbClr val="CC0000"/>
              </a:solidFill>
              <a:latin typeface="黑体" panose="02010609060101010101" pitchFamily="49" charset="-122"/>
              <a:ea typeface="黑体" panose="02010609060101010101" pitchFamily="49" charset="-122"/>
            </a:endParaRPr>
          </a:p>
        </p:txBody>
      </p:sp>
      <p:sp>
        <p:nvSpPr>
          <p:cNvPr id="20485" name="Rectangle 6"/>
          <p:cNvSpPr>
            <a:spLocks noChangeArrowheads="1"/>
          </p:cNvSpPr>
          <p:nvPr/>
        </p:nvSpPr>
        <p:spPr bwMode="auto">
          <a:xfrm>
            <a:off x="3124200" y="1263650"/>
            <a:ext cx="6005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2400" b="1">
                <a:solidFill>
                  <a:schemeClr val="bg1"/>
                </a:solidFill>
                <a:ea typeface="黑体" panose="02010609060101010101" pitchFamily="49" charset="-122"/>
              </a:rPr>
              <a:t>口头沟通时，多说些正面赞美别人的口头禅</a:t>
            </a:r>
            <a:endParaRPr lang="zh-CN" altLang="en-US" sz="2400" b="1">
              <a:solidFill>
                <a:schemeClr val="bg1"/>
              </a:solidFill>
              <a:ea typeface="黑体" panose="02010609060101010101" pitchFamily="49" charset="-122"/>
            </a:endParaRPr>
          </a:p>
        </p:txBody>
      </p:sp>
      <p:sp>
        <p:nvSpPr>
          <p:cNvPr id="21509" name="矩形 5"/>
          <p:cNvSpPr>
            <a:spLocks noChangeArrowheads="1"/>
          </p:cNvSpPr>
          <p:nvPr/>
        </p:nvSpPr>
        <p:spPr bwMode="auto">
          <a:xfrm>
            <a:off x="5643563" y="5572125"/>
            <a:ext cx="309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slide(fromRight)">
                                      <p:cBhvr>
                                        <p:cTn id="7" dur="500"/>
                                        <p:tgtEl>
                                          <p:spTgt spid="2048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485"/>
                                        </p:tgtEl>
                                        <p:attrNameLst>
                                          <p:attrName>style.visibility</p:attrName>
                                        </p:attrNameLst>
                                      </p:cBhvr>
                                      <p:to>
                                        <p:strVal val="visible"/>
                                      </p:to>
                                    </p:set>
                                    <p:animEffect transition="in" filter="fade">
                                      <p:cBhvr>
                                        <p:cTn id="11" dur="1000"/>
                                        <p:tgtEl>
                                          <p:spTgt spid="20485"/>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20484"/>
                                        </p:tgtEl>
                                        <p:attrNameLst>
                                          <p:attrName>style.visibility</p:attrName>
                                        </p:attrNameLst>
                                      </p:cBhvr>
                                      <p:to>
                                        <p:strVal val="visible"/>
                                      </p:to>
                                    </p:set>
                                    <p:animEffect transition="in" filter="wipe(up)">
                                      <p:cBhvr>
                                        <p:cTn id="15" dur="500"/>
                                        <p:tgtEl>
                                          <p:spTgt spid="2048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0483"/>
                                        </p:tgtEl>
                                        <p:attrNameLst>
                                          <p:attrName>style.visibility</p:attrName>
                                        </p:attrNameLst>
                                      </p:cBhvr>
                                      <p:to>
                                        <p:strVal val="visible"/>
                                      </p:to>
                                    </p:set>
                                    <p:animEffect transition="in" filter="fade">
                                      <p:cBhvr>
                                        <p:cTn id="19" dur="1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4" grpId="0"/>
      <p:bldP spid="2048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0" y="1123950"/>
            <a:ext cx="6084888"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1507" name="Text Box 2"/>
          <p:cNvSpPr txBox="1">
            <a:spLocks noChangeArrowheads="1"/>
          </p:cNvSpPr>
          <p:nvPr/>
        </p:nvSpPr>
        <p:spPr bwMode="auto">
          <a:xfrm>
            <a:off x="2266950" y="2708275"/>
            <a:ext cx="5545138"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少用情绪性的字眼批评别人。</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少用情绪性的字眼拒绝别人的好意。</a:t>
            </a:r>
            <a:endParaRPr lang="zh-TW" altLang="en-US" sz="2400" b="1">
              <a:latin typeface="黑体" panose="02010609060101010101" pitchFamily="49" charset="-122"/>
              <a:ea typeface="黑体" panose="02010609060101010101" pitchFamily="49" charset="-122"/>
            </a:endParaRPr>
          </a:p>
          <a:p>
            <a:pPr>
              <a:spcBef>
                <a:spcPct val="50000"/>
              </a:spcBef>
            </a:pPr>
            <a:endParaRPr lang="zh-CN" altLang="en-US" sz="2400" b="1">
              <a:latin typeface="黑体" panose="02010609060101010101" pitchFamily="49" charset="-122"/>
              <a:ea typeface="黑体" panose="02010609060101010101" pitchFamily="49" charset="-122"/>
            </a:endParaRPr>
          </a:p>
          <a:p>
            <a:pPr>
              <a:spcBef>
                <a:spcPct val="50000"/>
              </a:spcBef>
            </a:pPr>
            <a:r>
              <a:rPr lang="en-US" altLang="zh-CN" sz="2400" b="1">
                <a:solidFill>
                  <a:srgbClr val="CC0000"/>
                </a:solidFill>
                <a:latin typeface="黑体" panose="02010609060101010101" pitchFamily="49" charset="-122"/>
                <a:ea typeface="黑体" panose="02010609060101010101" pitchFamily="49" charset="-122"/>
              </a:rPr>
              <a:t>PS</a:t>
            </a:r>
            <a:r>
              <a:rPr lang="zh-CN" altLang="en-US" sz="2400" b="1">
                <a:solidFill>
                  <a:srgbClr val="CC0000"/>
                </a:solidFill>
                <a:latin typeface="黑体" panose="02010609060101010101" pitchFamily="49" charset="-122"/>
                <a:ea typeface="黑体" panose="02010609060101010101" pitchFamily="49" charset="-122"/>
              </a:rPr>
              <a:t>：讲话带刺是不当的沟通。</a:t>
            </a:r>
            <a:r>
              <a:rPr lang="zh-CN" altLang="en-US" sz="2400" b="1">
                <a:latin typeface="黑体" panose="02010609060101010101" pitchFamily="49" charset="-122"/>
                <a:ea typeface="黑体" panose="02010609060101010101" pitchFamily="49" charset="-122"/>
              </a:rPr>
              <a:t> </a:t>
            </a:r>
            <a:endParaRPr lang="zh-CN" altLang="en-US" sz="2400" b="1">
              <a:latin typeface="黑体" panose="02010609060101010101" pitchFamily="49" charset="-122"/>
              <a:ea typeface="黑体" panose="02010609060101010101" pitchFamily="49" charset="-122"/>
            </a:endParaRPr>
          </a:p>
        </p:txBody>
      </p:sp>
      <p:sp>
        <p:nvSpPr>
          <p:cNvPr id="21508" name="Rectangle 3"/>
          <p:cNvSpPr>
            <a:spLocks noGrp="1" noChangeArrowheads="1"/>
          </p:cNvSpPr>
          <p:nvPr>
            <p:ph type="title" idx="4294967295"/>
          </p:nvPr>
        </p:nvSpPr>
        <p:spPr bwMode="auto">
          <a:xfrm>
            <a:off x="25400" y="1209675"/>
            <a:ext cx="5699125" cy="706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zh-CN" altLang="en-US" sz="2800" b="1" smtClean="0">
                <a:solidFill>
                  <a:schemeClr val="bg1"/>
                </a:solidFill>
                <a:latin typeface="黑体" panose="02010609060101010101" pitchFamily="49" charset="-122"/>
                <a:ea typeface="黑体" panose="02010609060101010101" pitchFamily="49" charset="-122"/>
              </a:rPr>
              <a:t>注意自己的措词，多使用事实陈述</a:t>
            </a:r>
            <a:endParaRPr lang="zh-CN" altLang="en-US" sz="2800" b="1" smtClean="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slide(fromLeft)">
                                      <p:cBhvr>
                                        <p:cTn id="7" dur="500"/>
                                        <p:tgtEl>
                                          <p:spTgt spid="2150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508"/>
                                        </p:tgtEl>
                                        <p:attrNameLst>
                                          <p:attrName>style.visibility</p:attrName>
                                        </p:attrNameLst>
                                      </p:cBhvr>
                                      <p:to>
                                        <p:strVal val="visible"/>
                                      </p:to>
                                    </p:set>
                                    <p:animEffect transition="in" filter="fade">
                                      <p:cBhvr>
                                        <p:cTn id="11" dur="1000"/>
                                        <p:tgtEl>
                                          <p:spTgt spid="21508"/>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21507"/>
                                        </p:tgtEl>
                                        <p:attrNameLst>
                                          <p:attrName>style.visibility</p:attrName>
                                        </p:attrNameLst>
                                      </p:cBhvr>
                                      <p:to>
                                        <p:strVal val="visible"/>
                                      </p:to>
                                    </p:set>
                                    <p:animEffect transition="in" filter="wipe(up)">
                                      <p:cBhvr>
                                        <p:cTn id="15"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p:bldP spid="2150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ChangeArrowheads="1"/>
          </p:cNvSpPr>
          <p:nvPr/>
        </p:nvSpPr>
        <p:spPr bwMode="auto">
          <a:xfrm>
            <a:off x="0" y="1123950"/>
            <a:ext cx="6084888"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2531" name="Text Box 2"/>
          <p:cNvSpPr txBox="1">
            <a:spLocks noChangeArrowheads="1"/>
          </p:cNvSpPr>
          <p:nvPr/>
        </p:nvSpPr>
        <p:spPr bwMode="auto">
          <a:xfrm>
            <a:off x="1763713" y="2220913"/>
            <a:ext cx="6551612"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少讲些讥笑的话，多讲些赞美的话。</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少讲些批评的话，多讲些鼓励的话。</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少讲些带情绪性的话，多讲些就事就事的话。</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少讲些模棱两可的话，多讲些语意明确的话。</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None/>
            </a:pPr>
            <a:r>
              <a:rPr lang="zh-CN" altLang="en-US" sz="2400" b="1">
                <a:latin typeface="黑体" panose="02010609060101010101" pitchFamily="49" charset="-122"/>
                <a:ea typeface="黑体" panose="02010609060101010101" pitchFamily="49" charset="-122"/>
              </a:rPr>
              <a:t>少讲些了破坏性的话，多讲些建议性的话。 </a:t>
            </a:r>
            <a:endParaRPr lang="zh-CN" altLang="en-US" sz="2400" b="1">
              <a:latin typeface="黑体" panose="02010609060101010101" pitchFamily="49" charset="-122"/>
              <a:ea typeface="黑体" panose="02010609060101010101" pitchFamily="49" charset="-122"/>
            </a:endParaRPr>
          </a:p>
        </p:txBody>
      </p:sp>
      <p:sp>
        <p:nvSpPr>
          <p:cNvPr id="22532" name="Rectangle 4"/>
          <p:cNvSpPr>
            <a:spLocks noGrp="1" noChangeArrowheads="1"/>
          </p:cNvSpPr>
          <p:nvPr>
            <p:ph type="title" idx="4294967295"/>
          </p:nvPr>
        </p:nvSpPr>
        <p:spPr bwMode="auto">
          <a:xfrm>
            <a:off x="34925" y="1150938"/>
            <a:ext cx="6084888" cy="765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zh-CN" altLang="en-US" sz="3200" b="1" smtClean="0">
                <a:solidFill>
                  <a:schemeClr val="bg1"/>
                </a:solidFill>
                <a:latin typeface="黑体" panose="02010609060101010101" pitchFamily="49" charset="-122"/>
                <a:ea typeface="黑体" panose="02010609060101010101" pitchFamily="49" charset="-122"/>
              </a:rPr>
              <a:t>进行口头沟通时，要注意用语</a:t>
            </a:r>
            <a:endParaRPr lang="zh-CN" altLang="en-US" sz="3200" b="1" smtClean="0">
              <a:solidFill>
                <a:schemeClr val="bg1"/>
              </a:solidFill>
              <a:latin typeface="黑体" panose="02010609060101010101" pitchFamily="49" charset="-122"/>
              <a:ea typeface="黑体" panose="02010609060101010101" pitchFamily="49" charset="-122"/>
            </a:endParaRPr>
          </a:p>
        </p:txBody>
      </p:sp>
      <p:sp>
        <p:nvSpPr>
          <p:cNvPr id="22533" name="Text Box 5"/>
          <p:cNvSpPr txBox="1">
            <a:spLocks noChangeArrowheads="1"/>
          </p:cNvSpPr>
          <p:nvPr/>
        </p:nvSpPr>
        <p:spPr bwMode="auto">
          <a:xfrm>
            <a:off x="717550" y="5445125"/>
            <a:ext cx="7239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1630" indent="-161163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fontAlgn="t" hangingPunct="1">
              <a:spcBef>
                <a:spcPct val="50000"/>
              </a:spcBef>
            </a:pPr>
            <a:r>
              <a:rPr lang="zh-CN" altLang="en-US" sz="2000" b="1">
                <a:solidFill>
                  <a:srgbClr val="CC0000"/>
                </a:solidFill>
                <a:latin typeface="黑体" panose="02010609060101010101" pitchFamily="49" charset="-122"/>
                <a:ea typeface="黑体" panose="02010609060101010101" pitchFamily="49" charset="-122"/>
              </a:rPr>
              <a:t>口头沟通</a:t>
            </a:r>
            <a:r>
              <a:rPr lang="en-US" altLang="zh-CN" sz="2000" b="1">
                <a:solidFill>
                  <a:srgbClr val="CC0000"/>
                </a:solidFill>
                <a:latin typeface="Times New Roman" panose="02020603050405020304" pitchFamily="18" charset="0"/>
                <a:ea typeface="黑体" panose="02010609060101010101" pitchFamily="49" charset="-122"/>
              </a:rPr>
              <a:t>——</a:t>
            </a:r>
            <a:r>
              <a:rPr lang="zh-CN" altLang="en-US" sz="2000" b="1">
                <a:solidFill>
                  <a:srgbClr val="CC0000"/>
                </a:solidFill>
                <a:latin typeface="黑体" panose="02010609060101010101" pitchFamily="49" charset="-122"/>
                <a:ea typeface="黑体" panose="02010609060101010101" pitchFamily="49" charset="-122"/>
              </a:rPr>
              <a:t>想要表达得好，最有效的方法，就是在开口前，先把话想好。</a:t>
            </a:r>
            <a:endParaRPr lang="zh-CN" altLang="en-US" sz="20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slide(fromLeft)">
                                      <p:cBhvr>
                                        <p:cTn id="7" dur="500"/>
                                        <p:tgtEl>
                                          <p:spTgt spid="225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532"/>
                                        </p:tgtEl>
                                        <p:attrNameLst>
                                          <p:attrName>style.visibility</p:attrName>
                                        </p:attrNameLst>
                                      </p:cBhvr>
                                      <p:to>
                                        <p:strVal val="visible"/>
                                      </p:to>
                                    </p:set>
                                    <p:animEffect transition="in" filter="fade">
                                      <p:cBhvr>
                                        <p:cTn id="11" dur="1000"/>
                                        <p:tgtEl>
                                          <p:spTgt spid="22532"/>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22531"/>
                                        </p:tgtEl>
                                        <p:attrNameLst>
                                          <p:attrName>style.visibility</p:attrName>
                                        </p:attrNameLst>
                                      </p:cBhvr>
                                      <p:to>
                                        <p:strVal val="visible"/>
                                      </p:to>
                                    </p:set>
                                    <p:animEffect transition="in" filter="wipe(up)">
                                      <p:cBhvr>
                                        <p:cTn id="15" dur="500"/>
                                        <p:tgtEl>
                                          <p:spTgt spid="22531"/>
                                        </p:tgtEl>
                                      </p:cBhvr>
                                    </p:animEffect>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22533"/>
                                        </p:tgtEl>
                                        <p:attrNameLst>
                                          <p:attrName>style.visibility</p:attrName>
                                        </p:attrNameLst>
                                      </p:cBhvr>
                                      <p:to>
                                        <p:strVal val="visible"/>
                                      </p:to>
                                    </p:set>
                                    <p:animEffect transition="in" filter="fade">
                                      <p:cBhvr>
                                        <p:cTn id="20" dur="1000"/>
                                        <p:tgtEl>
                                          <p:spTgt spid="22533"/>
                                        </p:tgtEl>
                                      </p:cBhvr>
                                    </p:animEffect>
                                    <p:anim calcmode="lin" valueType="num">
                                      <p:cBhvr>
                                        <p:cTn id="21" dur="1000" fill="hold"/>
                                        <p:tgtEl>
                                          <p:spTgt spid="22533"/>
                                        </p:tgtEl>
                                        <p:attrNameLst>
                                          <p:attrName>ppt_x</p:attrName>
                                        </p:attrNameLst>
                                      </p:cBhvr>
                                      <p:tavLst>
                                        <p:tav tm="0">
                                          <p:val>
                                            <p:strVal val="#ppt_x"/>
                                          </p:val>
                                        </p:tav>
                                        <p:tav tm="100000">
                                          <p:val>
                                            <p:strVal val="#ppt_x"/>
                                          </p:val>
                                        </p:tav>
                                      </p:tavLst>
                                    </p:anim>
                                    <p:anim calcmode="lin" valueType="num">
                                      <p:cBhvr>
                                        <p:cTn id="22" dur="900" decel="100000" fill="hold"/>
                                        <p:tgtEl>
                                          <p:spTgt spid="2253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253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p:bldP spid="22532" grpId="0"/>
      <p:bldP spid="225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2"/>
          <p:cNvGrpSpPr/>
          <p:nvPr/>
        </p:nvGrpSpPr>
        <p:grpSpPr bwMode="auto">
          <a:xfrm>
            <a:off x="6430963" y="0"/>
            <a:ext cx="2713037" cy="6858000"/>
            <a:chOff x="0" y="0"/>
            <a:chExt cx="1709" cy="4320"/>
          </a:xfrm>
        </p:grpSpPr>
        <p:pic>
          <p:nvPicPr>
            <p:cNvPr id="24578" name="Picture 8" descr="hear"/>
            <p:cNvPicPr>
              <a:picLocks noChangeAspect="1" noChangeArrowheads="1"/>
            </p:cNvPicPr>
            <p:nvPr/>
          </p:nvPicPr>
          <p:blipFill>
            <a:blip r:embed="rId1" cstate="print">
              <a:extLst>
                <a:ext uri="{28A0092B-C50C-407E-A947-70E740481C1C}">
                  <a14:useLocalDpi xmlns:a14="http://schemas.microsoft.com/office/drawing/2010/main" val="0"/>
                </a:ext>
              </a:extLst>
            </a:blip>
            <a:srcRect l="10735" r="31343"/>
            <a:stretch>
              <a:fillRect/>
            </a:stretch>
          </p:blipFill>
          <p:spPr bwMode="auto">
            <a:xfrm>
              <a:off x="31" y="0"/>
              <a:ext cx="1678"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9"/>
            <p:cNvSpPr>
              <a:spLocks noChangeArrowheads="1"/>
            </p:cNvSpPr>
            <p:nvPr/>
          </p:nvSpPr>
          <p:spPr bwMode="auto">
            <a:xfrm flipH="1">
              <a:off x="0" y="0"/>
              <a:ext cx="439" cy="4320"/>
            </a:xfrm>
            <a:prstGeom prst="rect">
              <a:avLst/>
            </a:prstGeom>
            <a:gradFill rotWithShape="1">
              <a:gsLst>
                <a:gs pos="0">
                  <a:schemeClr val="bg1">
                    <a:alpha val="0"/>
                  </a:schemeClr>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23557" name="Text Box 2"/>
          <p:cNvSpPr txBox="1">
            <a:spLocks noChangeArrowheads="1"/>
          </p:cNvSpPr>
          <p:nvPr/>
        </p:nvSpPr>
        <p:spPr bwMode="auto">
          <a:xfrm>
            <a:off x="179388" y="3789363"/>
            <a:ext cx="5832475" cy="132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altLang="zh-CN" b="1">
                <a:latin typeface="黑体" panose="02010609060101010101" pitchFamily="49" charset="-122"/>
                <a:ea typeface="黑体" panose="02010609060101010101" pitchFamily="49" charset="-122"/>
              </a:rPr>
              <a:t>    </a:t>
            </a:r>
            <a:r>
              <a:rPr lang="zh-CN" altLang="en-US" b="1">
                <a:latin typeface="黑体" panose="02010609060101010101" pitchFamily="49" charset="-122"/>
                <a:ea typeface="黑体" panose="02010609060101010101" pitchFamily="49" charset="-122"/>
              </a:rPr>
              <a:t>沟通的四大媒介（听、说、读、写）中，花费时间最多的是在听别人说话。</a:t>
            </a:r>
            <a:endParaRPr lang="zh-CN" altLang="en-US" b="1">
              <a:latin typeface="黑体" panose="02010609060101010101" pitchFamily="49" charset="-122"/>
              <a:ea typeface="黑体" panose="02010609060101010101" pitchFamily="49" charset="-122"/>
            </a:endParaRPr>
          </a:p>
          <a:p>
            <a:pPr>
              <a:spcBef>
                <a:spcPct val="50000"/>
              </a:spcBef>
            </a:pPr>
            <a:r>
              <a:rPr lang="zh-CN" altLang="en-US" b="1">
                <a:latin typeface="黑体" panose="02010609060101010101" pitchFamily="49" charset="-122"/>
                <a:ea typeface="黑体" panose="02010609060101010101" pitchFamily="49" charset="-122"/>
              </a:rPr>
              <a:t>    有人统计：工作中每天有四分之三的时间花在言语沟通上，其中有一半以上的时间是用来倾听的。 </a:t>
            </a:r>
            <a:endParaRPr lang="zh-CN" altLang="en-US" b="1">
              <a:latin typeface="黑体" panose="02010609060101010101" pitchFamily="49" charset="-122"/>
              <a:ea typeface="黑体" panose="02010609060101010101" pitchFamily="49" charset="-122"/>
            </a:endParaRPr>
          </a:p>
        </p:txBody>
      </p:sp>
      <p:sp>
        <p:nvSpPr>
          <p:cNvPr id="23558" name="Text Box 4"/>
          <p:cNvSpPr txBox="1">
            <a:spLocks noChangeArrowheads="1"/>
          </p:cNvSpPr>
          <p:nvPr/>
        </p:nvSpPr>
        <p:spPr bwMode="auto">
          <a:xfrm>
            <a:off x="250825" y="5084763"/>
            <a:ext cx="58324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ct val="50000"/>
              </a:spcBef>
            </a:pPr>
            <a:r>
              <a:rPr lang="en-US" altLang="zh-CN" b="1">
                <a:latin typeface="黑体" panose="02010609060101010101" pitchFamily="49" charset="-122"/>
                <a:ea typeface="黑体" panose="02010609060101010101" pitchFamily="49" charset="-122"/>
              </a:rPr>
              <a:t>    </a:t>
            </a:r>
            <a:r>
              <a:rPr lang="zh-CN" altLang="en-US" b="1">
                <a:latin typeface="黑体" panose="02010609060101010101" pitchFamily="49" charset="-122"/>
                <a:ea typeface="黑体" panose="02010609060101010101" pitchFamily="49" charset="-122"/>
              </a:rPr>
              <a:t>绝大多数人天生就有听力（听得见声音的能力），但听得懂别人说话的能力，则是需要后天学习才会具备。 </a:t>
            </a:r>
            <a:endParaRPr lang="zh-CN" altLang="en-US" b="1">
              <a:latin typeface="黑体" panose="02010609060101010101" pitchFamily="49" charset="-122"/>
              <a:ea typeface="黑体" panose="02010609060101010101" pitchFamily="49" charset="-122"/>
            </a:endParaRPr>
          </a:p>
        </p:txBody>
      </p:sp>
      <p:sp>
        <p:nvSpPr>
          <p:cNvPr id="23559" name="Rectangle 6"/>
          <p:cNvSpPr>
            <a:spLocks noChangeArrowheads="1"/>
          </p:cNvSpPr>
          <p:nvPr/>
        </p:nvSpPr>
        <p:spPr bwMode="auto">
          <a:xfrm>
            <a:off x="34925" y="2332038"/>
            <a:ext cx="2233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6600" b="1">
                <a:solidFill>
                  <a:srgbClr val="CC0000"/>
                </a:solidFill>
                <a:latin typeface="黑体" panose="02010609060101010101" pitchFamily="49" charset="-122"/>
                <a:ea typeface="黑体" panose="02010609060101010101" pitchFamily="49" charset="-122"/>
              </a:rPr>
              <a:t>倾听</a:t>
            </a:r>
            <a:endParaRPr lang="zh-CN" altLang="en-US" sz="2400">
              <a:solidFill>
                <a:schemeClr val="accent2"/>
              </a:solidFill>
            </a:endParaRPr>
          </a:p>
        </p:txBody>
      </p:sp>
      <p:sp>
        <p:nvSpPr>
          <p:cNvPr id="23560" name="Rectangle 7"/>
          <p:cNvSpPr>
            <a:spLocks noChangeArrowheads="1"/>
          </p:cNvSpPr>
          <p:nvPr/>
        </p:nvSpPr>
        <p:spPr bwMode="auto">
          <a:xfrm>
            <a:off x="1908175" y="2871788"/>
            <a:ext cx="5899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是成功的右手，说服是成功的左手。</a:t>
            </a:r>
            <a:endParaRPr lang="zh-CN" altLang="en-US" sz="28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fade">
                                      <p:cBhvr>
                                        <p:cTn id="7" dur="1000"/>
                                        <p:tgtEl>
                                          <p:spTgt spid="2355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3560"/>
                                        </p:tgtEl>
                                        <p:attrNameLst>
                                          <p:attrName>style.visibility</p:attrName>
                                        </p:attrNameLst>
                                      </p:cBhvr>
                                      <p:to>
                                        <p:strVal val="visible"/>
                                      </p:to>
                                    </p:set>
                                    <p:animEffect transition="in" filter="wipe(left)">
                                      <p:cBhvr>
                                        <p:cTn id="11" dur="500"/>
                                        <p:tgtEl>
                                          <p:spTgt spid="23560"/>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nodeType="clickEffect">
                                  <p:stCondLst>
                                    <p:cond delay="0"/>
                                  </p:stCondLst>
                                  <p:childTnLst>
                                    <p:set>
                                      <p:cBhvr>
                                        <p:cTn id="15" dur="1" fill="hold">
                                          <p:stCondLst>
                                            <p:cond delay="0"/>
                                          </p:stCondLst>
                                        </p:cTn>
                                        <p:tgtEl>
                                          <p:spTgt spid="23557">
                                            <p:txEl>
                                              <p:pRg st="0" end="0"/>
                                            </p:txEl>
                                          </p:spTgt>
                                        </p:tgtEl>
                                        <p:attrNameLst>
                                          <p:attrName>style.visibility</p:attrName>
                                        </p:attrNameLst>
                                      </p:cBhvr>
                                      <p:to>
                                        <p:strVal val="visible"/>
                                      </p:to>
                                    </p:set>
                                    <p:anim calcmode="lin" valueType="num">
                                      <p:cBhvr>
                                        <p:cTn id="16" dur="1000" fill="hold"/>
                                        <p:tgtEl>
                                          <p:spTgt spid="23557">
                                            <p:txEl>
                                              <p:pRg st="0" end="0"/>
                                            </p:txEl>
                                          </p:spTgt>
                                        </p:tgtEl>
                                        <p:attrNameLst>
                                          <p:attrName>ppt_w</p:attrName>
                                        </p:attrNameLst>
                                      </p:cBhvr>
                                      <p:tavLst>
                                        <p:tav tm="0">
                                          <p:val>
                                            <p:strVal val="#ppt_w*0.70"/>
                                          </p:val>
                                        </p:tav>
                                        <p:tav tm="100000">
                                          <p:val>
                                            <p:strVal val="#ppt_w"/>
                                          </p:val>
                                        </p:tav>
                                      </p:tavLst>
                                    </p:anim>
                                    <p:anim calcmode="lin" valueType="num">
                                      <p:cBhvr>
                                        <p:cTn id="17" dur="1000" fill="hold"/>
                                        <p:tgtEl>
                                          <p:spTgt spid="23557">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2355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23557">
                                            <p:txEl>
                                              <p:pRg st="1" end="1"/>
                                            </p:txEl>
                                          </p:spTgt>
                                        </p:tgtEl>
                                        <p:attrNameLst>
                                          <p:attrName>style.visibility</p:attrName>
                                        </p:attrNameLst>
                                      </p:cBhvr>
                                      <p:to>
                                        <p:strVal val="visible"/>
                                      </p:to>
                                    </p:set>
                                    <p:anim calcmode="lin" valueType="num">
                                      <p:cBhvr>
                                        <p:cTn id="23" dur="1000" fill="hold"/>
                                        <p:tgtEl>
                                          <p:spTgt spid="23557">
                                            <p:txEl>
                                              <p:pRg st="1" end="1"/>
                                            </p:txEl>
                                          </p:spTgt>
                                        </p:tgtEl>
                                        <p:attrNameLst>
                                          <p:attrName>ppt_w</p:attrName>
                                        </p:attrNameLst>
                                      </p:cBhvr>
                                      <p:tavLst>
                                        <p:tav tm="0">
                                          <p:val>
                                            <p:strVal val="#ppt_w*0.70"/>
                                          </p:val>
                                        </p:tav>
                                        <p:tav tm="100000">
                                          <p:val>
                                            <p:strVal val="#ppt_w"/>
                                          </p:val>
                                        </p:tav>
                                      </p:tavLst>
                                    </p:anim>
                                    <p:anim calcmode="lin" valueType="num">
                                      <p:cBhvr>
                                        <p:cTn id="24" dur="1000" fill="hold"/>
                                        <p:tgtEl>
                                          <p:spTgt spid="23557">
                                            <p:txEl>
                                              <p:pRg st="1" end="1"/>
                                            </p:txEl>
                                          </p:spTgt>
                                        </p:tgtEl>
                                        <p:attrNameLst>
                                          <p:attrName>ppt_h</p:attrName>
                                        </p:attrNameLst>
                                      </p:cBhvr>
                                      <p:tavLst>
                                        <p:tav tm="0">
                                          <p:val>
                                            <p:strVal val="#ppt_h"/>
                                          </p:val>
                                        </p:tav>
                                        <p:tav tm="100000">
                                          <p:val>
                                            <p:strVal val="#ppt_h"/>
                                          </p:val>
                                        </p:tav>
                                      </p:tavLst>
                                    </p:anim>
                                    <p:animEffect transition="in" filter="fade">
                                      <p:cBhvr>
                                        <p:cTn id="25" dur="1000"/>
                                        <p:tgtEl>
                                          <p:spTgt spid="23557">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23558"/>
                                        </p:tgtEl>
                                        <p:attrNameLst>
                                          <p:attrName>style.visibility</p:attrName>
                                        </p:attrNameLst>
                                      </p:cBhvr>
                                      <p:to>
                                        <p:strVal val="visible"/>
                                      </p:to>
                                    </p:set>
                                    <p:anim calcmode="lin" valueType="num">
                                      <p:cBhvr>
                                        <p:cTn id="30" dur="1000" fill="hold"/>
                                        <p:tgtEl>
                                          <p:spTgt spid="23558"/>
                                        </p:tgtEl>
                                        <p:attrNameLst>
                                          <p:attrName>ppt_w</p:attrName>
                                        </p:attrNameLst>
                                      </p:cBhvr>
                                      <p:tavLst>
                                        <p:tav tm="0">
                                          <p:val>
                                            <p:strVal val="#ppt_w*0.70"/>
                                          </p:val>
                                        </p:tav>
                                        <p:tav tm="100000">
                                          <p:val>
                                            <p:strVal val="#ppt_w"/>
                                          </p:val>
                                        </p:tav>
                                      </p:tavLst>
                                    </p:anim>
                                    <p:anim calcmode="lin" valueType="num">
                                      <p:cBhvr>
                                        <p:cTn id="31" dur="1000" fill="hold"/>
                                        <p:tgtEl>
                                          <p:spTgt spid="23558"/>
                                        </p:tgtEl>
                                        <p:attrNameLst>
                                          <p:attrName>ppt_h</p:attrName>
                                        </p:attrNameLst>
                                      </p:cBhvr>
                                      <p:tavLst>
                                        <p:tav tm="0">
                                          <p:val>
                                            <p:strVal val="#ppt_h"/>
                                          </p:val>
                                        </p:tav>
                                        <p:tav tm="100000">
                                          <p:val>
                                            <p:strVal val="#ppt_h"/>
                                          </p:val>
                                        </p:tav>
                                      </p:tavLst>
                                    </p:anim>
                                    <p:animEffect transition="in" filter="fade">
                                      <p:cBhvr>
                                        <p:cTn id="32" dur="10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p:bldP spid="23559" grpId="0"/>
      <p:bldP spid="235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971550" y="2825750"/>
            <a:ext cx="3311525"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ct val="50000"/>
              </a:spcBef>
            </a:pPr>
            <a:r>
              <a:rPr lang="zh-CN" altLang="en-US" sz="4400" b="1">
                <a:latin typeface="黑体" panose="02010609060101010101" pitchFamily="49" charset="-122"/>
                <a:ea typeface="黑体" panose="02010609060101010101" pitchFamily="49" charset="-122"/>
              </a:rPr>
              <a:t>成功的因素</a:t>
            </a:r>
            <a:endParaRPr lang="zh-CN" altLang="en-US" sz="4400" b="1">
              <a:latin typeface="Times New Roman" panose="02020603050405020304" pitchFamily="18" charset="0"/>
              <a:ea typeface="黑体" panose="02010609060101010101" pitchFamily="49" charset="-122"/>
            </a:endParaRPr>
          </a:p>
        </p:txBody>
      </p:sp>
      <p:sp>
        <p:nvSpPr>
          <p:cNvPr id="5123" name="Rectangle 4"/>
          <p:cNvSpPr>
            <a:spLocks noChangeArrowheads="1"/>
          </p:cNvSpPr>
          <p:nvPr/>
        </p:nvSpPr>
        <p:spPr bwMode="auto">
          <a:xfrm>
            <a:off x="4572000" y="1474788"/>
            <a:ext cx="2946400"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800" b="1" dirty="0">
                <a:solidFill>
                  <a:srgbClr val="CC0000"/>
                </a:solidFill>
                <a:latin typeface="Tahoma" panose="020B0604030504040204" pitchFamily="34" charset="0"/>
                <a:ea typeface="Dotum" panose="020B0600000101010101" pitchFamily="34" charset="-127"/>
              </a:rPr>
              <a:t>85%</a:t>
            </a:r>
            <a:endParaRPr lang="en-US" altLang="zh-CN" sz="8800" b="1" dirty="0">
              <a:solidFill>
                <a:srgbClr val="CC0000"/>
              </a:solidFill>
              <a:latin typeface="Tahoma" panose="020B0604030504040204" pitchFamily="34" charset="0"/>
              <a:ea typeface="Dotum" panose="020B0600000101010101" pitchFamily="34" charset="-127"/>
            </a:endParaRPr>
          </a:p>
        </p:txBody>
      </p:sp>
      <p:sp>
        <p:nvSpPr>
          <p:cNvPr id="5124" name="Rectangle 5"/>
          <p:cNvSpPr>
            <a:spLocks noChangeArrowheads="1"/>
          </p:cNvSpPr>
          <p:nvPr/>
        </p:nvSpPr>
        <p:spPr bwMode="auto">
          <a:xfrm>
            <a:off x="4643438" y="2693988"/>
            <a:ext cx="26844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ea typeface="黑体" panose="02010609060101010101" pitchFamily="49" charset="-122"/>
              </a:rPr>
              <a:t>沟通与人际关系</a:t>
            </a:r>
            <a:endParaRPr lang="zh-CN" altLang="en-US" sz="2800" b="1" dirty="0">
              <a:ea typeface="黑体" panose="02010609060101010101" pitchFamily="49" charset="-122"/>
            </a:endParaRPr>
          </a:p>
        </p:txBody>
      </p:sp>
      <p:sp>
        <p:nvSpPr>
          <p:cNvPr id="5125" name="Rectangle 6"/>
          <p:cNvSpPr>
            <a:spLocks noChangeArrowheads="1"/>
          </p:cNvSpPr>
          <p:nvPr/>
        </p:nvSpPr>
        <p:spPr bwMode="auto">
          <a:xfrm>
            <a:off x="4572000" y="3629025"/>
            <a:ext cx="294640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800" b="1">
                <a:solidFill>
                  <a:srgbClr val="CC0000"/>
                </a:solidFill>
                <a:latin typeface="Tahoma" panose="020B0604030504040204" pitchFamily="34" charset="0"/>
                <a:ea typeface="Dotum" panose="020B0600000101010101" pitchFamily="34" charset="-127"/>
              </a:rPr>
              <a:t>15%</a:t>
            </a:r>
            <a:endParaRPr lang="en-US" altLang="zh-CN" sz="8800" b="1">
              <a:solidFill>
                <a:srgbClr val="CC0000"/>
              </a:solidFill>
              <a:latin typeface="Tahoma" panose="020B0604030504040204" pitchFamily="34" charset="0"/>
              <a:ea typeface="Dotum" panose="020B0600000101010101" pitchFamily="34" charset="-127"/>
            </a:endParaRPr>
          </a:p>
        </p:txBody>
      </p:sp>
      <p:sp>
        <p:nvSpPr>
          <p:cNvPr id="5126" name="Rectangle 7"/>
          <p:cNvSpPr>
            <a:spLocks noChangeArrowheads="1"/>
          </p:cNvSpPr>
          <p:nvPr/>
        </p:nvSpPr>
        <p:spPr bwMode="auto">
          <a:xfrm>
            <a:off x="4695825" y="4854575"/>
            <a:ext cx="26844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专业知识和技术</a:t>
            </a:r>
            <a:endParaRPr lang="zh-CN" altLang="en-US" sz="28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500"/>
                                        <p:tgtEl>
                                          <p:spTgt spid="5123"/>
                                        </p:tgtEl>
                                      </p:cBhvr>
                                    </p:animEffect>
                                    <p:anim calcmode="lin" valueType="num">
                                      <p:cBhvr>
                                        <p:cTn id="12" dur="500" fill="hold"/>
                                        <p:tgtEl>
                                          <p:spTgt spid="5123"/>
                                        </p:tgtEl>
                                        <p:attrNameLst>
                                          <p:attrName>ppt_x</p:attrName>
                                        </p:attrNameLst>
                                      </p:cBhvr>
                                      <p:tavLst>
                                        <p:tav tm="0">
                                          <p:val>
                                            <p:strVal val="#ppt_x"/>
                                          </p:val>
                                        </p:tav>
                                        <p:tav tm="100000">
                                          <p:val>
                                            <p:strVal val="#ppt_x"/>
                                          </p:val>
                                        </p:tav>
                                      </p:tavLst>
                                    </p:anim>
                                    <p:anim calcmode="lin" valueType="num">
                                      <p:cBhvr>
                                        <p:cTn id="13" dur="500" fill="hold"/>
                                        <p:tgtEl>
                                          <p:spTgt spid="5123"/>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5124"/>
                                        </p:tgtEl>
                                        <p:attrNameLst>
                                          <p:attrName>style.visibility</p:attrName>
                                        </p:attrNameLst>
                                      </p:cBhvr>
                                      <p:to>
                                        <p:strVal val="visible"/>
                                      </p:to>
                                    </p:set>
                                    <p:animEffect transition="in" filter="fade">
                                      <p:cBhvr>
                                        <p:cTn id="17" dur="1000"/>
                                        <p:tgtEl>
                                          <p:spTgt spid="5124"/>
                                        </p:tgtEl>
                                      </p:cBhvr>
                                    </p:animEffect>
                                  </p:childTnLst>
                                </p:cTn>
                              </p:par>
                            </p:childTnLst>
                          </p:cTn>
                        </p:par>
                        <p:par>
                          <p:cTn id="18" fill="hold">
                            <p:stCondLst>
                              <p:cond delay="3500"/>
                            </p:stCondLst>
                            <p:childTnLst>
                              <p:par>
                                <p:cTn id="19" presetID="47" presetClass="entr" presetSubtype="0" fill="hold" grpId="0" nodeType="afterEffect">
                                  <p:stCondLst>
                                    <p:cond delay="0"/>
                                  </p:stCondLst>
                                  <p:childTnLst>
                                    <p:set>
                                      <p:cBhvr>
                                        <p:cTn id="20" dur="1" fill="hold">
                                          <p:stCondLst>
                                            <p:cond delay="0"/>
                                          </p:stCondLst>
                                        </p:cTn>
                                        <p:tgtEl>
                                          <p:spTgt spid="5125"/>
                                        </p:tgtEl>
                                        <p:attrNameLst>
                                          <p:attrName>style.visibility</p:attrName>
                                        </p:attrNameLst>
                                      </p:cBhvr>
                                      <p:to>
                                        <p:strVal val="visible"/>
                                      </p:to>
                                    </p:set>
                                    <p:animEffect transition="in" filter="fade">
                                      <p:cBhvr>
                                        <p:cTn id="21" dur="500"/>
                                        <p:tgtEl>
                                          <p:spTgt spid="5125"/>
                                        </p:tgtEl>
                                      </p:cBhvr>
                                    </p:animEffect>
                                    <p:anim calcmode="lin" valueType="num">
                                      <p:cBhvr>
                                        <p:cTn id="22" dur="500" fill="hold"/>
                                        <p:tgtEl>
                                          <p:spTgt spid="5125"/>
                                        </p:tgtEl>
                                        <p:attrNameLst>
                                          <p:attrName>ppt_x</p:attrName>
                                        </p:attrNameLst>
                                      </p:cBhvr>
                                      <p:tavLst>
                                        <p:tav tm="0">
                                          <p:val>
                                            <p:strVal val="#ppt_x"/>
                                          </p:val>
                                        </p:tav>
                                        <p:tav tm="100000">
                                          <p:val>
                                            <p:strVal val="#ppt_x"/>
                                          </p:val>
                                        </p:tav>
                                      </p:tavLst>
                                    </p:anim>
                                    <p:anim calcmode="lin" valueType="num">
                                      <p:cBhvr>
                                        <p:cTn id="23" dur="500" fill="hold"/>
                                        <p:tgtEl>
                                          <p:spTgt spid="512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5126"/>
                                        </p:tgtEl>
                                        <p:attrNameLst>
                                          <p:attrName>style.visibility</p:attrName>
                                        </p:attrNameLst>
                                      </p:cBhvr>
                                      <p:to>
                                        <p:strVal val="visible"/>
                                      </p:to>
                                    </p:set>
                                    <p:animEffect transition="in" filter="fade">
                                      <p:cBhvr>
                                        <p:cTn id="27" dur="1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p:bldP spid="5124" grpId="0"/>
      <p:bldP spid="5125" grpId="0"/>
      <p:bldP spid="51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403350" y="2924175"/>
            <a:ext cx="3960813"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给予对方高度的尊重</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获得信息</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追求乐趣</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收集回馈意见</a:t>
            </a:r>
            <a:endParaRPr lang="zh-CN" altLang="en-US" sz="2400" b="1">
              <a:latin typeface="黑体" panose="02010609060101010101" pitchFamily="49" charset="-122"/>
              <a:ea typeface="黑体" panose="02010609060101010101" pitchFamily="49" charset="-122"/>
            </a:endParaRPr>
          </a:p>
          <a:p>
            <a:pPr algn="just">
              <a:spcBef>
                <a:spcPct val="5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增进了解</a:t>
            </a:r>
            <a:endParaRPr lang="zh-CN" altLang="en-US" sz="2400" b="1">
              <a:solidFill>
                <a:schemeClr val="accent2"/>
              </a:solidFill>
              <a:latin typeface="幼圆" pitchFamily="49" charset="-122"/>
              <a:ea typeface="黑体" panose="02010609060101010101" pitchFamily="49" charset="-122"/>
            </a:endParaRPr>
          </a:p>
        </p:txBody>
      </p:sp>
      <p:sp>
        <p:nvSpPr>
          <p:cNvPr id="24579"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4580" name="Rectangle 5"/>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倾听别人说话的目的</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24581" name="Picture 6" descr="20091583436640_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0563" y="3032125"/>
            <a:ext cx="4464050"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slide(fromLeft)">
                                      <p:cBhvr>
                                        <p:cTn id="7" dur="500"/>
                                        <p:tgtEl>
                                          <p:spTgt spid="2457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580"/>
                                        </p:tgtEl>
                                        <p:attrNameLst>
                                          <p:attrName>style.visibility</p:attrName>
                                        </p:attrNameLst>
                                      </p:cBhvr>
                                      <p:to>
                                        <p:strVal val="visible"/>
                                      </p:to>
                                    </p:set>
                                    <p:animEffect transition="in" filter="fade">
                                      <p:cBhvr>
                                        <p:cTn id="11" dur="1000"/>
                                        <p:tgtEl>
                                          <p:spTgt spid="24580"/>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4581"/>
                                        </p:tgtEl>
                                        <p:attrNameLst>
                                          <p:attrName>style.visibility</p:attrName>
                                        </p:attrNameLst>
                                      </p:cBhvr>
                                      <p:to>
                                        <p:strVal val="visible"/>
                                      </p:to>
                                    </p:set>
                                    <p:animEffect transition="in" filter="fade">
                                      <p:cBhvr>
                                        <p:cTn id="15" dur="1000"/>
                                        <p:tgtEl>
                                          <p:spTgt spid="24581"/>
                                        </p:tgtEl>
                                      </p:cBhvr>
                                    </p:animEffect>
                                  </p:childTnLst>
                                </p:cTn>
                              </p:par>
                            </p:childTnLst>
                          </p:cTn>
                        </p:par>
                        <p:par>
                          <p:cTn id="16" fill="hold">
                            <p:stCondLst>
                              <p:cond delay="2500"/>
                            </p:stCondLst>
                            <p:childTnLst>
                              <p:par>
                                <p:cTn id="17" presetID="22" presetClass="entr" presetSubtype="8" fill="hold" nodeType="afterEffect">
                                  <p:stCondLst>
                                    <p:cond delay="0"/>
                                  </p:stCondLst>
                                  <p:childTnLst>
                                    <p:set>
                                      <p:cBhvr>
                                        <p:cTn id="18" dur="1" fill="hold">
                                          <p:stCondLst>
                                            <p:cond delay="0"/>
                                          </p:stCondLst>
                                        </p:cTn>
                                        <p:tgtEl>
                                          <p:spTgt spid="24578">
                                            <p:txEl>
                                              <p:pRg st="0" end="0"/>
                                            </p:txEl>
                                          </p:spTgt>
                                        </p:tgtEl>
                                        <p:attrNameLst>
                                          <p:attrName>style.visibility</p:attrName>
                                        </p:attrNameLst>
                                      </p:cBhvr>
                                      <p:to>
                                        <p:strVal val="visible"/>
                                      </p:to>
                                    </p:set>
                                    <p:animEffect transition="in" filter="wipe(left)">
                                      <p:cBhvr>
                                        <p:cTn id="19" dur="500"/>
                                        <p:tgtEl>
                                          <p:spTgt spid="24578">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578">
                                            <p:txEl>
                                              <p:pRg st="1" end="1"/>
                                            </p:txEl>
                                          </p:spTgt>
                                        </p:tgtEl>
                                        <p:attrNameLst>
                                          <p:attrName>style.visibility</p:attrName>
                                        </p:attrNameLst>
                                      </p:cBhvr>
                                      <p:to>
                                        <p:strVal val="visible"/>
                                      </p:to>
                                    </p:set>
                                    <p:animEffect transition="in" filter="wipe(left)">
                                      <p:cBhvr>
                                        <p:cTn id="24" dur="500"/>
                                        <p:tgtEl>
                                          <p:spTgt spid="24578">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4578">
                                            <p:txEl>
                                              <p:pRg st="2" end="2"/>
                                            </p:txEl>
                                          </p:spTgt>
                                        </p:tgtEl>
                                        <p:attrNameLst>
                                          <p:attrName>style.visibility</p:attrName>
                                        </p:attrNameLst>
                                      </p:cBhvr>
                                      <p:to>
                                        <p:strVal val="visible"/>
                                      </p:to>
                                    </p:set>
                                    <p:animEffect transition="in" filter="wipe(left)">
                                      <p:cBhvr>
                                        <p:cTn id="29" dur="500"/>
                                        <p:tgtEl>
                                          <p:spTgt spid="24578">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4578">
                                            <p:txEl>
                                              <p:pRg st="3" end="3"/>
                                            </p:txEl>
                                          </p:spTgt>
                                        </p:tgtEl>
                                        <p:attrNameLst>
                                          <p:attrName>style.visibility</p:attrName>
                                        </p:attrNameLst>
                                      </p:cBhvr>
                                      <p:to>
                                        <p:strVal val="visible"/>
                                      </p:to>
                                    </p:set>
                                    <p:animEffect transition="in" filter="wipe(left)">
                                      <p:cBhvr>
                                        <p:cTn id="34" dur="500"/>
                                        <p:tgtEl>
                                          <p:spTgt spid="24578">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4578">
                                            <p:txEl>
                                              <p:pRg st="4" end="4"/>
                                            </p:txEl>
                                          </p:spTgt>
                                        </p:tgtEl>
                                        <p:attrNameLst>
                                          <p:attrName>style.visibility</p:attrName>
                                        </p:attrNameLst>
                                      </p:cBhvr>
                                      <p:to>
                                        <p:strVal val="visible"/>
                                      </p:to>
                                    </p:set>
                                    <p:animEffect transition="in" filter="wipe(left)">
                                      <p:cBhvr>
                                        <p:cTn id="39" dur="500"/>
                                        <p:tgtEl>
                                          <p:spTgt spid="2457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P spid="2458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827088" y="2492375"/>
            <a:ext cx="34575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179705"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1" algn="just" eaLnBrk="1" hangingPunct="1">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增强管理技巧</a:t>
            </a:r>
            <a:endParaRPr lang="zh-CN" altLang="en-US" sz="2000" b="1">
              <a:latin typeface="黑体" panose="02010609060101010101" pitchFamily="49" charset="-122"/>
              <a:ea typeface="黑体" panose="02010609060101010101" pitchFamily="49" charset="-122"/>
            </a:endParaRPr>
          </a:p>
          <a:p>
            <a:pPr lvl="1" algn="just" eaLnBrk="1" hangingPunct="1">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增强解决问题能力</a:t>
            </a:r>
            <a:endParaRPr lang="zh-CN" altLang="en-US" sz="2000" b="1">
              <a:latin typeface="黑体" panose="02010609060101010101" pitchFamily="49" charset="-122"/>
              <a:ea typeface="黑体" panose="02010609060101010101" pitchFamily="49" charset="-122"/>
            </a:endParaRPr>
          </a:p>
          <a:p>
            <a:pPr lvl="1" algn="just" eaLnBrk="1" hangingPunct="1">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增强决策能力</a:t>
            </a:r>
            <a:endParaRPr lang="zh-CN" altLang="en-US" sz="2000" b="1">
              <a:latin typeface="黑体" panose="02010609060101010101" pitchFamily="49" charset="-122"/>
              <a:ea typeface="黑体" panose="02010609060101010101" pitchFamily="49" charset="-122"/>
            </a:endParaRPr>
          </a:p>
          <a:p>
            <a:pPr lvl="1" algn="just" eaLnBrk="1" hangingPunct="1">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增强说服能力</a:t>
            </a:r>
            <a:endParaRPr lang="zh-CN" altLang="en-US" sz="2000" b="1">
              <a:latin typeface="黑体" panose="02010609060101010101" pitchFamily="49" charset="-122"/>
              <a:ea typeface="黑体" panose="02010609060101010101" pitchFamily="49" charset="-122"/>
            </a:endParaRPr>
          </a:p>
          <a:p>
            <a:pPr lvl="1" algn="just" eaLnBrk="1" hangingPunct="1">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大大改善人际关系</a:t>
            </a:r>
            <a:endParaRPr lang="zh-CN" altLang="en-US" sz="2000" b="1">
              <a:latin typeface="黑体" panose="02010609060101010101" pitchFamily="49" charset="-122"/>
              <a:ea typeface="黑体" panose="02010609060101010101" pitchFamily="49" charset="-122"/>
            </a:endParaRPr>
          </a:p>
        </p:txBody>
      </p:sp>
      <p:sp>
        <p:nvSpPr>
          <p:cNvPr id="25603" name="Rectangle 5"/>
          <p:cNvSpPr>
            <a:spLocks noChangeArrowheads="1"/>
          </p:cNvSpPr>
          <p:nvPr/>
        </p:nvSpPr>
        <p:spPr bwMode="auto">
          <a:xfrm>
            <a:off x="1266825" y="6021388"/>
            <a:ext cx="7337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CC0000"/>
                </a:solidFill>
                <a:latin typeface="黑体" panose="02010609060101010101" pitchFamily="49" charset="-122"/>
                <a:ea typeface="黑体" panose="02010609060101010101" pitchFamily="49" charset="-122"/>
              </a:rPr>
              <a:t>PS</a:t>
            </a:r>
            <a:r>
              <a:rPr lang="zh-CN" altLang="en-US" sz="2000" b="1">
                <a:solidFill>
                  <a:srgbClr val="CC0000"/>
                </a:solidFill>
                <a:latin typeface="黑体" panose="02010609060101010101" pitchFamily="49" charset="-122"/>
                <a:ea typeface="黑体" panose="02010609060101010101" pitchFamily="49" charset="-122"/>
              </a:rPr>
              <a:t>：前美国总统柯林顿说：</a:t>
            </a:r>
            <a:r>
              <a:rPr lang="zh-CN" altLang="en-US" sz="2000" b="1">
                <a:solidFill>
                  <a:srgbClr val="CC0000"/>
                </a:solidFill>
                <a:ea typeface="黑体" panose="02010609060101010101" pitchFamily="49" charset="-122"/>
              </a:rPr>
              <a:t>“</a:t>
            </a:r>
            <a:r>
              <a:rPr lang="zh-CN" altLang="en-US" sz="2000" b="1">
                <a:solidFill>
                  <a:srgbClr val="CC0000"/>
                </a:solidFill>
                <a:latin typeface="黑体" panose="02010609060101010101" pitchFamily="49" charset="-122"/>
                <a:ea typeface="黑体" panose="02010609060101010101" pitchFamily="49" charset="-122"/>
              </a:rPr>
              <a:t>倾听</a:t>
            </a:r>
            <a:r>
              <a:rPr lang="en-US" altLang="zh-CN" sz="2000" b="1">
                <a:solidFill>
                  <a:srgbClr val="CC0000"/>
                </a:solidFill>
                <a:ea typeface="黑体" panose="02010609060101010101" pitchFamily="49" charset="-122"/>
              </a:rPr>
              <a:t>——</a:t>
            </a:r>
            <a:r>
              <a:rPr lang="zh-CN" altLang="en-US" sz="2000" b="1">
                <a:solidFill>
                  <a:srgbClr val="CC0000"/>
                </a:solidFill>
                <a:latin typeface="黑体" panose="02010609060101010101" pitchFamily="49" charset="-122"/>
                <a:ea typeface="黑体" panose="02010609060101010101" pitchFamily="49" charset="-122"/>
              </a:rPr>
              <a:t>用你的双耳以说服他人</a:t>
            </a:r>
            <a:r>
              <a:rPr lang="zh-CN" altLang="en-US" sz="2000" b="1">
                <a:solidFill>
                  <a:srgbClr val="CC0000"/>
                </a:solidFill>
                <a:ea typeface="黑体" panose="02010609060101010101" pitchFamily="49" charset="-122"/>
              </a:rPr>
              <a:t>”</a:t>
            </a:r>
            <a:r>
              <a:rPr lang="zh-CN" altLang="en-US" sz="2000" b="1">
                <a:solidFill>
                  <a:srgbClr val="CC0000"/>
                </a:solidFill>
                <a:latin typeface="黑体" panose="02010609060101010101" pitchFamily="49" charset="-122"/>
                <a:ea typeface="黑体" panose="02010609060101010101" pitchFamily="49" charset="-122"/>
              </a:rPr>
              <a:t>。</a:t>
            </a:r>
            <a:endParaRPr lang="zh-CN" altLang="en-US" sz="2000" b="1">
              <a:solidFill>
                <a:srgbClr val="CC0000"/>
              </a:solidFill>
              <a:latin typeface="黑体" panose="02010609060101010101" pitchFamily="49" charset="-122"/>
              <a:ea typeface="黑体" panose="02010609060101010101" pitchFamily="49" charset="-122"/>
            </a:endParaRPr>
          </a:p>
        </p:txBody>
      </p:sp>
      <p:sp>
        <p:nvSpPr>
          <p:cNvPr id="25604" name="Rectangle 6"/>
          <p:cNvSpPr>
            <a:spLocks noChangeArrowheads="1"/>
          </p:cNvSpPr>
          <p:nvPr/>
        </p:nvSpPr>
        <p:spPr bwMode="auto">
          <a:xfrm>
            <a:off x="0" y="1123950"/>
            <a:ext cx="687705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5605" name="Rectangle 7"/>
          <p:cNvSpPr>
            <a:spLocks noChangeArrowheads="1"/>
          </p:cNvSpPr>
          <p:nvPr/>
        </p:nvSpPr>
        <p:spPr bwMode="auto">
          <a:xfrm>
            <a:off x="34925" y="1079500"/>
            <a:ext cx="69850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培养倾听技巧，可以为个人带来好处</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25606"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063" y="2276475"/>
            <a:ext cx="28892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slide(fromLeft)">
                                      <p:cBhvr>
                                        <p:cTn id="7" dur="500"/>
                                        <p:tgtEl>
                                          <p:spTgt spid="2560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605"/>
                                        </p:tgtEl>
                                        <p:attrNameLst>
                                          <p:attrName>style.visibility</p:attrName>
                                        </p:attrNameLst>
                                      </p:cBhvr>
                                      <p:to>
                                        <p:strVal val="visible"/>
                                      </p:to>
                                    </p:set>
                                    <p:animEffect transition="in" filter="fade">
                                      <p:cBhvr>
                                        <p:cTn id="11" dur="1000"/>
                                        <p:tgtEl>
                                          <p:spTgt spid="25605"/>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25602"/>
                                        </p:tgtEl>
                                        <p:attrNameLst>
                                          <p:attrName>style.visibility</p:attrName>
                                        </p:attrNameLst>
                                      </p:cBhvr>
                                      <p:to>
                                        <p:strVal val="visible"/>
                                      </p:to>
                                    </p:set>
                                    <p:animEffect transition="in" filter="wipe(up)">
                                      <p:cBhvr>
                                        <p:cTn id="15" dur="500"/>
                                        <p:tgtEl>
                                          <p:spTgt spid="2560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25606"/>
                                        </p:tgtEl>
                                        <p:attrNameLst>
                                          <p:attrName>style.visibility</p:attrName>
                                        </p:attrNameLst>
                                      </p:cBhvr>
                                      <p:to>
                                        <p:strVal val="visible"/>
                                      </p:to>
                                    </p:set>
                                    <p:anim calcmode="lin" valueType="num">
                                      <p:cBhvr>
                                        <p:cTn id="20" dur="500" fill="hold"/>
                                        <p:tgtEl>
                                          <p:spTgt spid="25606"/>
                                        </p:tgtEl>
                                        <p:attrNameLst>
                                          <p:attrName>ppt_w</p:attrName>
                                        </p:attrNameLst>
                                      </p:cBhvr>
                                      <p:tavLst>
                                        <p:tav tm="0">
                                          <p:val>
                                            <p:fltVal val="0"/>
                                          </p:val>
                                        </p:tav>
                                        <p:tav tm="100000">
                                          <p:val>
                                            <p:strVal val="#ppt_w"/>
                                          </p:val>
                                        </p:tav>
                                      </p:tavLst>
                                    </p:anim>
                                    <p:anim calcmode="lin" valueType="num">
                                      <p:cBhvr>
                                        <p:cTn id="21" dur="500" fill="hold"/>
                                        <p:tgtEl>
                                          <p:spTgt spid="25606"/>
                                        </p:tgtEl>
                                        <p:attrNameLst>
                                          <p:attrName>ppt_h</p:attrName>
                                        </p:attrNameLst>
                                      </p:cBhvr>
                                      <p:tavLst>
                                        <p:tav tm="0">
                                          <p:val>
                                            <p:fltVal val="0"/>
                                          </p:val>
                                        </p:tav>
                                        <p:tav tm="100000">
                                          <p:val>
                                            <p:strVal val="#ppt_h"/>
                                          </p:val>
                                        </p:tav>
                                      </p:tavLst>
                                    </p:anim>
                                    <p:animEffect transition="in" filter="fade">
                                      <p:cBhvr>
                                        <p:cTn id="22" dur="500"/>
                                        <p:tgtEl>
                                          <p:spTgt spid="25606"/>
                                        </p:tgtEl>
                                      </p:cBhvr>
                                    </p:animEffect>
                                  </p:childTnLst>
                                </p:cTn>
                              </p:par>
                            </p:childTnLst>
                          </p:cTn>
                        </p:par>
                        <p:par>
                          <p:cTn id="23" fill="hold">
                            <p:stCondLst>
                              <p:cond delay="500"/>
                            </p:stCondLst>
                            <p:childTnLst>
                              <p:par>
                                <p:cTn id="24" presetID="37" presetClass="entr" presetSubtype="0" fill="hold" grpId="0" nodeType="afterEffect">
                                  <p:stCondLst>
                                    <p:cond delay="0"/>
                                  </p:stCondLst>
                                  <p:childTnLst>
                                    <p:set>
                                      <p:cBhvr>
                                        <p:cTn id="25" dur="1" fill="hold">
                                          <p:stCondLst>
                                            <p:cond delay="0"/>
                                          </p:stCondLst>
                                        </p:cTn>
                                        <p:tgtEl>
                                          <p:spTgt spid="25603"/>
                                        </p:tgtEl>
                                        <p:attrNameLst>
                                          <p:attrName>style.visibility</p:attrName>
                                        </p:attrNameLst>
                                      </p:cBhvr>
                                      <p:to>
                                        <p:strVal val="visible"/>
                                      </p:to>
                                    </p:set>
                                    <p:animEffect transition="in" filter="fade">
                                      <p:cBhvr>
                                        <p:cTn id="26" dur="1000"/>
                                        <p:tgtEl>
                                          <p:spTgt spid="25603"/>
                                        </p:tgtEl>
                                      </p:cBhvr>
                                    </p:animEffect>
                                    <p:anim calcmode="lin" valueType="num">
                                      <p:cBhvr>
                                        <p:cTn id="27" dur="1000" fill="hold"/>
                                        <p:tgtEl>
                                          <p:spTgt spid="25603"/>
                                        </p:tgtEl>
                                        <p:attrNameLst>
                                          <p:attrName>ppt_x</p:attrName>
                                        </p:attrNameLst>
                                      </p:cBhvr>
                                      <p:tavLst>
                                        <p:tav tm="0">
                                          <p:val>
                                            <p:strVal val="#ppt_x"/>
                                          </p:val>
                                        </p:tav>
                                        <p:tav tm="100000">
                                          <p:val>
                                            <p:strVal val="#ppt_x"/>
                                          </p:val>
                                        </p:tav>
                                      </p:tavLst>
                                    </p:anim>
                                    <p:anim calcmode="lin" valueType="num">
                                      <p:cBhvr>
                                        <p:cTn id="28" dur="900" decel="100000" fill="hold"/>
                                        <p:tgtEl>
                                          <p:spTgt spid="25603"/>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560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p:bldP spid="25604" grpId="0" animBg="1"/>
      <p:bldP spid="2560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7" descr="buti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2954338"/>
            <a:ext cx="9144000"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AutoShape 8"/>
          <p:cNvSpPr>
            <a:spLocks noChangeArrowheads="1"/>
          </p:cNvSpPr>
          <p:nvPr/>
        </p:nvSpPr>
        <p:spPr bwMode="auto">
          <a:xfrm>
            <a:off x="0" y="1773238"/>
            <a:ext cx="4572000" cy="3168650"/>
          </a:xfrm>
          <a:prstGeom prst="roundRect">
            <a:avLst>
              <a:gd name="adj" fmla="val 2495"/>
            </a:avLst>
          </a:prstGeom>
          <a:solidFill>
            <a:schemeClr val="bg1">
              <a:alpha val="89803"/>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sp>
        <p:nvSpPr>
          <p:cNvPr id="26628" name="Text Box 2"/>
          <p:cNvSpPr txBox="1">
            <a:spLocks noChangeArrowheads="1"/>
          </p:cNvSpPr>
          <p:nvPr/>
        </p:nvSpPr>
        <p:spPr bwMode="auto">
          <a:xfrm>
            <a:off x="323850" y="2087563"/>
            <a:ext cx="4032250"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8605" indent="-26860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外来的干扰</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以为自己知道对方要说的是什么</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没有养成良好的倾听习惯</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听者的生理状况</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听者的心理状况</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听者的先入为主的观念</a:t>
            </a:r>
            <a:endParaRPr lang="zh-CN" altLang="en-US" sz="2000">
              <a:solidFill>
                <a:schemeClr val="accent2"/>
              </a:solidFill>
              <a:latin typeface="幼圆" pitchFamily="49" charset="-122"/>
              <a:ea typeface="幼圆" pitchFamily="49" charset="-122"/>
            </a:endParaRPr>
          </a:p>
        </p:txBody>
      </p:sp>
      <p:sp>
        <p:nvSpPr>
          <p:cNvPr id="26629"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6630" name="Rectangle 6"/>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倾听不良的原因</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26631"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38" y="5395913"/>
            <a:ext cx="7754937"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slide(fromLeft)">
                                      <p:cBhvr>
                                        <p:cTn id="7" dur="500"/>
                                        <p:tgtEl>
                                          <p:spTgt spid="266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Effect transition="in" filter="fade">
                                      <p:cBhvr>
                                        <p:cTn id="11" dur="1000"/>
                                        <p:tgtEl>
                                          <p:spTgt spid="26630"/>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6627"/>
                                        </p:tgtEl>
                                        <p:attrNameLst>
                                          <p:attrName>style.visibility</p:attrName>
                                        </p:attrNameLst>
                                      </p:cBhvr>
                                      <p:to>
                                        <p:strVal val="visible"/>
                                      </p:to>
                                    </p:set>
                                    <p:animEffect transition="in" filter="wipe(left)">
                                      <p:cBhvr>
                                        <p:cTn id="15" dur="500"/>
                                        <p:tgtEl>
                                          <p:spTgt spid="26627"/>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26628"/>
                                        </p:tgtEl>
                                        <p:attrNameLst>
                                          <p:attrName>style.visibility</p:attrName>
                                        </p:attrNameLst>
                                      </p:cBhvr>
                                      <p:to>
                                        <p:strVal val="visible"/>
                                      </p:to>
                                    </p:set>
                                    <p:animEffect transition="in" filter="slide(fromLeft)">
                                      <p:cBhvr>
                                        <p:cTn id="19" dur="500"/>
                                        <p:tgtEl>
                                          <p:spTgt spid="26628"/>
                                        </p:tgtEl>
                                      </p:cBhvr>
                                    </p:animEffect>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26631"/>
                                        </p:tgtEl>
                                        <p:attrNameLst>
                                          <p:attrName>style.visibility</p:attrName>
                                        </p:attrNameLst>
                                      </p:cBhvr>
                                      <p:to>
                                        <p:strVal val="visible"/>
                                      </p:to>
                                    </p:set>
                                    <p:animEffect transition="in" filter="fade">
                                      <p:cBhvr>
                                        <p:cTn id="24" dur="1000"/>
                                        <p:tgtEl>
                                          <p:spTgt spid="26631"/>
                                        </p:tgtEl>
                                      </p:cBhvr>
                                    </p:animEffect>
                                    <p:anim calcmode="lin" valueType="num">
                                      <p:cBhvr>
                                        <p:cTn id="25" dur="1000" fill="hold"/>
                                        <p:tgtEl>
                                          <p:spTgt spid="26631"/>
                                        </p:tgtEl>
                                        <p:attrNameLst>
                                          <p:attrName>ppt_x</p:attrName>
                                        </p:attrNameLst>
                                      </p:cBhvr>
                                      <p:tavLst>
                                        <p:tav tm="0">
                                          <p:val>
                                            <p:strVal val="#ppt_x"/>
                                          </p:val>
                                        </p:tav>
                                        <p:tav tm="100000">
                                          <p:val>
                                            <p:strVal val="#ppt_x"/>
                                          </p:val>
                                        </p:tav>
                                      </p:tavLst>
                                    </p:anim>
                                    <p:anim calcmode="lin" valueType="num">
                                      <p:cBhvr>
                                        <p:cTn id="26" dur="900" decel="100000" fill="hold"/>
                                        <p:tgtEl>
                                          <p:spTgt spid="2663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663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nimBg="1"/>
      <p:bldP spid="26628" grpId="0"/>
      <p:bldP spid="26629" grpId="0" animBg="1"/>
      <p:bldP spid="266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7463" y="-4763"/>
            <a:ext cx="9167813"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AutoShape 8"/>
          <p:cNvSpPr>
            <a:spLocks noChangeArrowheads="1"/>
          </p:cNvSpPr>
          <p:nvPr/>
        </p:nvSpPr>
        <p:spPr bwMode="auto">
          <a:xfrm>
            <a:off x="0" y="1773238"/>
            <a:ext cx="4572000" cy="3168650"/>
          </a:xfrm>
          <a:prstGeom prst="roundRect">
            <a:avLst>
              <a:gd name="adj" fmla="val 2495"/>
            </a:avLst>
          </a:prstGeom>
          <a:solidFill>
            <a:schemeClr val="bg1">
              <a:alpha val="70195"/>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sp>
        <p:nvSpPr>
          <p:cNvPr id="27652" name="Rectangle 9"/>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7653" name="Rectangle 10"/>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培养主动倾听技巧</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27654" name="Text Box 2"/>
          <p:cNvSpPr txBox="1">
            <a:spLocks noChangeArrowheads="1"/>
          </p:cNvSpPr>
          <p:nvPr/>
        </p:nvSpPr>
        <p:spPr bwMode="auto">
          <a:xfrm>
            <a:off x="107950" y="2205038"/>
            <a:ext cx="4321175"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深呼吸，从一数到二十。</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找一个让自己一定要注意听的理由。</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在脑中把对方的话转换成自己能了解的话。</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保持目光接触：眼睛所在，耳朵会相随。</a:t>
            </a:r>
            <a:endParaRPr lang="zh-CN" altLang="en-US" sz="2000" b="1">
              <a:latin typeface="黑体" panose="02010609060101010101" pitchFamily="49" charset="-122"/>
              <a:ea typeface="黑体" panose="02010609060101010101" pitchFamily="49" charset="-122"/>
            </a:endParaRPr>
          </a:p>
        </p:txBody>
      </p:sp>
      <p:pic>
        <p:nvPicPr>
          <p:cNvPr id="27655"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38" y="5229225"/>
            <a:ext cx="775493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slide(fromLeft)">
                                      <p:cBhvr>
                                        <p:cTn id="7" dur="500"/>
                                        <p:tgtEl>
                                          <p:spTgt spid="276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653"/>
                                        </p:tgtEl>
                                        <p:attrNameLst>
                                          <p:attrName>style.visibility</p:attrName>
                                        </p:attrNameLst>
                                      </p:cBhvr>
                                      <p:to>
                                        <p:strVal val="visible"/>
                                      </p:to>
                                    </p:set>
                                    <p:animEffect transition="in" filter="fade">
                                      <p:cBhvr>
                                        <p:cTn id="11" dur="1000"/>
                                        <p:tgtEl>
                                          <p:spTgt spid="27653"/>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7651"/>
                                        </p:tgtEl>
                                        <p:attrNameLst>
                                          <p:attrName>style.visibility</p:attrName>
                                        </p:attrNameLst>
                                      </p:cBhvr>
                                      <p:to>
                                        <p:strVal val="visible"/>
                                      </p:to>
                                    </p:set>
                                    <p:animEffect transition="in" filter="wipe(left)">
                                      <p:cBhvr>
                                        <p:cTn id="15" dur="500"/>
                                        <p:tgtEl>
                                          <p:spTgt spid="27651"/>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7654"/>
                                        </p:tgtEl>
                                        <p:attrNameLst>
                                          <p:attrName>style.visibility</p:attrName>
                                        </p:attrNameLst>
                                      </p:cBhvr>
                                      <p:to>
                                        <p:strVal val="visible"/>
                                      </p:to>
                                    </p:set>
                                    <p:animEffect transition="in" filter="fade">
                                      <p:cBhvr>
                                        <p:cTn id="19" dur="1000"/>
                                        <p:tgtEl>
                                          <p:spTgt spid="27654"/>
                                        </p:tgtEl>
                                      </p:cBhvr>
                                    </p:animEffect>
                                    <p:anim calcmode="lin" valueType="num">
                                      <p:cBhvr>
                                        <p:cTn id="20" dur="1000" fill="hold"/>
                                        <p:tgtEl>
                                          <p:spTgt spid="27654"/>
                                        </p:tgtEl>
                                        <p:attrNameLst>
                                          <p:attrName>ppt_x</p:attrName>
                                        </p:attrNameLst>
                                      </p:cBhvr>
                                      <p:tavLst>
                                        <p:tav tm="0">
                                          <p:val>
                                            <p:strVal val="#ppt_x"/>
                                          </p:val>
                                        </p:tav>
                                        <p:tav tm="100000">
                                          <p:val>
                                            <p:strVal val="#ppt_x"/>
                                          </p:val>
                                        </p:tav>
                                      </p:tavLst>
                                    </p:anim>
                                    <p:anim calcmode="lin" valueType="num">
                                      <p:cBhvr>
                                        <p:cTn id="21" dur="1000" fill="hold"/>
                                        <p:tgtEl>
                                          <p:spTgt spid="2765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27655"/>
                                        </p:tgtEl>
                                        <p:attrNameLst>
                                          <p:attrName>style.visibility</p:attrName>
                                        </p:attrNameLst>
                                      </p:cBhvr>
                                      <p:to>
                                        <p:strVal val="visible"/>
                                      </p:to>
                                    </p:set>
                                    <p:animEffect transition="in" filter="fade">
                                      <p:cBhvr>
                                        <p:cTn id="26" dur="1000"/>
                                        <p:tgtEl>
                                          <p:spTgt spid="27655"/>
                                        </p:tgtEl>
                                      </p:cBhvr>
                                    </p:animEffect>
                                    <p:anim calcmode="lin" valueType="num">
                                      <p:cBhvr>
                                        <p:cTn id="27" dur="1000" fill="hold"/>
                                        <p:tgtEl>
                                          <p:spTgt spid="27655"/>
                                        </p:tgtEl>
                                        <p:attrNameLst>
                                          <p:attrName>ppt_x</p:attrName>
                                        </p:attrNameLst>
                                      </p:cBhvr>
                                      <p:tavLst>
                                        <p:tav tm="0">
                                          <p:val>
                                            <p:strVal val="#ppt_x"/>
                                          </p:val>
                                        </p:tav>
                                        <p:tav tm="100000">
                                          <p:val>
                                            <p:strVal val="#ppt_x"/>
                                          </p:val>
                                        </p:tav>
                                      </p:tavLst>
                                    </p:anim>
                                    <p:anim calcmode="lin" valueType="num">
                                      <p:cBhvr>
                                        <p:cTn id="28" dur="900" decel="100000" fill="hold"/>
                                        <p:tgtEl>
                                          <p:spTgt spid="276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76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nimBg="1"/>
      <p:bldP spid="27652" grpId="0" animBg="1"/>
      <p:bldP spid="27653" grpId="0"/>
      <p:bldP spid="276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611188" y="2867025"/>
            <a:ext cx="79248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目光接触。显露出兴趣十足的模样。</a:t>
            </a:r>
            <a:endParaRPr lang="zh-CN" altLang="en-US" b="1">
              <a:latin typeface="黑体" panose="02010609060101010101" pitchFamily="49" charset="-122"/>
              <a:ea typeface="黑体" panose="02010609060101010101" pitchFamily="49" charset="-122"/>
            </a:endParaRPr>
          </a:p>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适当地微笑一下。</a:t>
            </a:r>
            <a:endParaRPr lang="zh-CN" altLang="en-US" b="1">
              <a:latin typeface="黑体" panose="02010609060101010101" pitchFamily="49" charset="-122"/>
              <a:ea typeface="黑体" panose="02010609060101010101" pitchFamily="49" charset="-122"/>
            </a:endParaRPr>
          </a:p>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用言语响应、用声音参与。说句：「哦！」「哇！」、「真的？」、「是啊！」、「对！」。</a:t>
            </a:r>
            <a:endParaRPr lang="zh-CN" altLang="en-US" b="1">
              <a:latin typeface="黑体" panose="02010609060101010101" pitchFamily="49" charset="-122"/>
              <a:ea typeface="黑体" panose="02010609060101010101" pitchFamily="49" charset="-122"/>
            </a:endParaRPr>
          </a:p>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用肢体语言响应。如点头、身体向前倾、面孔朝着说话者，换个姿势</a:t>
            </a:r>
            <a:r>
              <a:rPr lang="en-US" altLang="zh-CN" b="1">
                <a:latin typeface="Times New Roman" panose="02020603050405020304" pitchFamily="18" charset="0"/>
                <a:ea typeface="黑体" panose="02010609060101010101" pitchFamily="49" charset="-122"/>
              </a:rPr>
              <a:t>……</a:t>
            </a:r>
            <a:r>
              <a:rPr lang="zh-CN" altLang="en-US" b="1">
                <a:latin typeface="黑体" panose="02010609060101010101" pitchFamily="49" charset="-122"/>
                <a:ea typeface="黑体" panose="02010609060101010101" pitchFamily="49" charset="-122"/>
              </a:rPr>
              <a:t>。</a:t>
            </a:r>
            <a:endParaRPr lang="zh-CN" altLang="en-US" b="1">
              <a:latin typeface="黑体" panose="02010609060101010101" pitchFamily="49" charset="-122"/>
              <a:ea typeface="黑体" panose="02010609060101010101" pitchFamily="49" charset="-122"/>
            </a:endParaRPr>
          </a:p>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记下一些重要的内容。</a:t>
            </a:r>
            <a:endParaRPr lang="zh-CN" altLang="en-US" b="1">
              <a:latin typeface="黑体" panose="02010609060101010101" pitchFamily="49" charset="-122"/>
              <a:ea typeface="黑体" panose="02010609060101010101" pitchFamily="49" charset="-122"/>
            </a:endParaRPr>
          </a:p>
          <a:p>
            <a:pPr algn="just"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用说明的语句重述说话者刚谈过的话。如： 你的意思是不是说</a:t>
            </a:r>
            <a:r>
              <a:rPr lang="en-US" altLang="zh-CN" b="1">
                <a:latin typeface="Times New Roman" panose="02020603050405020304" pitchFamily="18" charset="0"/>
                <a:ea typeface="黑体" panose="02010609060101010101" pitchFamily="49" charset="-122"/>
              </a:rPr>
              <a:t>……</a:t>
            </a:r>
            <a:r>
              <a:rPr lang="zh-CN" altLang="en-US" b="1">
                <a:latin typeface="黑体" panose="02010609060101010101" pitchFamily="49" charset="-122"/>
                <a:ea typeface="黑体" panose="02010609060101010101" pitchFamily="49" charset="-122"/>
              </a:rPr>
              <a:t>」 换句话说，就是</a:t>
            </a:r>
            <a:r>
              <a:rPr lang="en-US" altLang="zh-CN" b="1">
                <a:latin typeface="Times New Roman" panose="02020603050405020304" pitchFamily="18" charset="0"/>
                <a:ea typeface="黑体" panose="02010609060101010101" pitchFamily="49" charset="-122"/>
              </a:rPr>
              <a:t>……</a:t>
            </a:r>
            <a:r>
              <a:rPr lang="zh-CN" altLang="en-US" b="1">
                <a:latin typeface="黑体" panose="02010609060101010101" pitchFamily="49" charset="-122"/>
                <a:ea typeface="黑体" panose="02010609060101010101" pitchFamily="49" charset="-122"/>
              </a:rPr>
              <a:t>」</a:t>
            </a:r>
            <a:endParaRPr lang="zh-TW" altLang="en-US" b="1">
              <a:latin typeface="黑体" panose="02010609060101010101" pitchFamily="49" charset="-122"/>
              <a:ea typeface="黑体" panose="02010609060101010101" pitchFamily="49" charset="-122"/>
            </a:endParaRPr>
          </a:p>
          <a:p>
            <a:pPr eaLnBrk="1" hangingPunct="1">
              <a:lnSpc>
                <a:spcPct val="110000"/>
              </a:lnSpc>
              <a:spcBef>
                <a:spcPct val="20000"/>
              </a:spcBef>
              <a:buFont typeface="Arial" panose="020B0604020202020204" pitchFamily="34" charset="0"/>
              <a:buBlip>
                <a:blip r:embed="rId1"/>
              </a:buBlip>
            </a:pPr>
            <a:r>
              <a:rPr lang="zh-CN" altLang="en-US" b="1">
                <a:latin typeface="黑体" panose="02010609060101010101" pitchFamily="49" charset="-122"/>
                <a:ea typeface="黑体" panose="02010609060101010101" pitchFamily="49" charset="-122"/>
              </a:rPr>
              <a:t>响应一下。在心理回顾一下对方的话，并整理其中的重点，也是个不错的技巧。例如：「你刚刚说的○○○论点都很棒，真的值得学习</a:t>
            </a:r>
            <a:r>
              <a:rPr lang="en-US" altLang="zh-CN" b="1">
                <a:latin typeface="Times New Roman" panose="02020603050405020304" pitchFamily="18" charset="0"/>
                <a:ea typeface="黑体" panose="02010609060101010101" pitchFamily="49" charset="-122"/>
              </a:rPr>
              <a:t>……</a:t>
            </a:r>
            <a:r>
              <a:rPr lang="zh-CN" altLang="en-US" b="1">
                <a:latin typeface="黑体" panose="02010609060101010101" pitchFamily="49" charset="-122"/>
                <a:ea typeface="黑体" panose="02010609060101010101" pitchFamily="49" charset="-122"/>
              </a:rPr>
              <a:t>」。 </a:t>
            </a:r>
            <a:endParaRPr lang="zh-CN" altLang="en-US" b="1">
              <a:latin typeface="黑体" panose="02010609060101010101" pitchFamily="49" charset="-122"/>
              <a:ea typeface="黑体" panose="02010609060101010101" pitchFamily="49" charset="-122"/>
            </a:endParaRPr>
          </a:p>
        </p:txBody>
      </p:sp>
      <p:sp>
        <p:nvSpPr>
          <p:cNvPr id="28675" name="Text Box 3"/>
          <p:cNvSpPr txBox="1">
            <a:spLocks noChangeArrowheads="1"/>
          </p:cNvSpPr>
          <p:nvPr/>
        </p:nvSpPr>
        <p:spPr bwMode="auto">
          <a:xfrm>
            <a:off x="755650" y="2205038"/>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pPr>
            <a:r>
              <a:rPr lang="zh-CN" altLang="en-US" sz="2400" b="1">
                <a:latin typeface="黑体" panose="02010609060101010101" pitchFamily="49" charset="-122"/>
                <a:ea typeface="黑体" panose="02010609060101010101" pitchFamily="49" charset="-122"/>
              </a:rPr>
              <a:t>处理方法是：</a:t>
            </a:r>
            <a:endParaRPr lang="zh-CN" altLang="en-US" sz="2400" b="1">
              <a:latin typeface="黑体" panose="02010609060101010101" pitchFamily="49" charset="-122"/>
              <a:ea typeface="黑体" panose="02010609060101010101" pitchFamily="49" charset="-122"/>
            </a:endParaRPr>
          </a:p>
        </p:txBody>
      </p:sp>
      <p:sp>
        <p:nvSpPr>
          <p:cNvPr id="28676" name="Rectangle 5"/>
          <p:cNvSpPr>
            <a:spLocks noChangeArrowheads="1"/>
          </p:cNvSpPr>
          <p:nvPr/>
        </p:nvSpPr>
        <p:spPr bwMode="auto">
          <a:xfrm>
            <a:off x="0" y="1123950"/>
            <a:ext cx="9144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8677" name="Rectangle 6"/>
          <p:cNvSpPr>
            <a:spLocks noChangeArrowheads="1"/>
          </p:cNvSpPr>
          <p:nvPr/>
        </p:nvSpPr>
        <p:spPr bwMode="auto">
          <a:xfrm>
            <a:off x="34925" y="1079500"/>
            <a:ext cx="9432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2800" b="1">
                <a:solidFill>
                  <a:schemeClr val="bg1"/>
                </a:solidFill>
                <a:latin typeface="黑体" panose="02010609060101010101" pitchFamily="49" charset="-122"/>
                <a:ea typeface="黑体" panose="02010609060101010101" pitchFamily="49" charset="-122"/>
              </a:rPr>
              <a:t>以反应知会：以适当的反应让对方知道，你正在专注地听</a:t>
            </a:r>
            <a:endParaRPr lang="zh-CN" altLang="en-US" sz="28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slide(fromLeft)">
                                      <p:cBhvr>
                                        <p:cTn id="7" dur="500"/>
                                        <p:tgtEl>
                                          <p:spTgt spid="2867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677"/>
                                        </p:tgtEl>
                                        <p:attrNameLst>
                                          <p:attrName>style.visibility</p:attrName>
                                        </p:attrNameLst>
                                      </p:cBhvr>
                                      <p:to>
                                        <p:strVal val="visible"/>
                                      </p:to>
                                    </p:set>
                                    <p:animEffect transition="in" filter="fade">
                                      <p:cBhvr>
                                        <p:cTn id="11" dur="1000"/>
                                        <p:tgtEl>
                                          <p:spTgt spid="28677"/>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1000"/>
                                        <p:tgtEl>
                                          <p:spTgt spid="28675"/>
                                        </p:tgtEl>
                                      </p:cBhvr>
                                    </p:animEffect>
                                    <p:anim calcmode="lin" valueType="num">
                                      <p:cBhvr>
                                        <p:cTn id="16" dur="1000" fill="hold"/>
                                        <p:tgtEl>
                                          <p:spTgt spid="28675"/>
                                        </p:tgtEl>
                                        <p:attrNameLst>
                                          <p:attrName>ppt_x</p:attrName>
                                        </p:attrNameLst>
                                      </p:cBhvr>
                                      <p:tavLst>
                                        <p:tav tm="0">
                                          <p:val>
                                            <p:strVal val="#ppt_x"/>
                                          </p:val>
                                        </p:tav>
                                        <p:tav tm="100000">
                                          <p:val>
                                            <p:strVal val="#ppt_x"/>
                                          </p:val>
                                        </p:tav>
                                      </p:tavLst>
                                    </p:anim>
                                    <p:anim calcmode="lin" valueType="num">
                                      <p:cBhvr>
                                        <p:cTn id="17" dur="1000" fill="hold"/>
                                        <p:tgtEl>
                                          <p:spTgt spid="28675"/>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28674"/>
                                        </p:tgtEl>
                                        <p:attrNameLst>
                                          <p:attrName>style.visibility</p:attrName>
                                        </p:attrNameLst>
                                      </p:cBhvr>
                                      <p:to>
                                        <p:strVal val="visible"/>
                                      </p:to>
                                    </p:set>
                                    <p:animEffect transition="in" filter="wipe(left)">
                                      <p:cBhvr>
                                        <p:cTn id="21"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p:bldP spid="28676" grpId="0" animBg="1"/>
      <p:bldP spid="2867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2500313" y="2852738"/>
            <a:ext cx="56007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571750" indent="-2571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2400" b="1">
                <a:solidFill>
                  <a:srgbClr val="CC0000"/>
                </a:solidFill>
                <a:latin typeface="黑体" panose="02010609060101010101" pitchFamily="49" charset="-122"/>
                <a:ea typeface="黑体" panose="02010609060101010101" pitchFamily="49" charset="-122"/>
              </a:rPr>
              <a:t>适时向说话者提出一个该问的问题。</a:t>
            </a:r>
            <a:r>
              <a:rPr lang="zh-CN" altLang="en-US" sz="2400" b="1">
                <a:solidFill>
                  <a:srgbClr val="CC0000"/>
                </a:solidFill>
                <a:latin typeface="幼圆" pitchFamily="49" charset="-122"/>
                <a:ea typeface="幼圆" pitchFamily="49" charset="-122"/>
              </a:rPr>
              <a:t> </a:t>
            </a:r>
            <a:endParaRPr lang="zh-CN" altLang="en-US" sz="2400" b="1">
              <a:solidFill>
                <a:srgbClr val="CC0000"/>
              </a:solidFill>
              <a:latin typeface="幼圆" pitchFamily="49" charset="-122"/>
              <a:ea typeface="幼圆" pitchFamily="49" charset="-122"/>
            </a:endParaRPr>
          </a:p>
        </p:txBody>
      </p:sp>
      <p:sp>
        <p:nvSpPr>
          <p:cNvPr id="29699" name="Rectangle 3"/>
          <p:cNvSpPr>
            <a:spLocks noGrp="1" noChangeArrowheads="1"/>
          </p:cNvSpPr>
          <p:nvPr>
            <p:ph type="title" idx="4294967295"/>
          </p:nvPr>
        </p:nvSpPr>
        <p:spPr bwMode="auto">
          <a:xfrm>
            <a:off x="539750" y="1916113"/>
            <a:ext cx="8353425" cy="9366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lnSpc>
                <a:spcPct val="130000"/>
              </a:lnSpc>
            </a:pPr>
            <a:r>
              <a:rPr lang="zh-CN" altLang="en-US" sz="2400" b="1" smtClean="0">
                <a:solidFill>
                  <a:schemeClr val="tx1"/>
                </a:solidFill>
                <a:latin typeface="黑体" panose="02010609060101010101" pitchFamily="49" charset="-122"/>
                <a:ea typeface="黑体" panose="02010609060101010101" pitchFamily="49" charset="-122"/>
              </a:rPr>
              <a:t>提问，说听双方有问有答，才能更一进达到双方沟通、交流互动。</a:t>
            </a:r>
            <a:endParaRPr lang="zh-CN" altLang="en-US" sz="2400" b="1" smtClean="0">
              <a:solidFill>
                <a:schemeClr val="tx1"/>
              </a:solidFill>
              <a:latin typeface="黑体" panose="02010609060101010101" pitchFamily="49" charset="-122"/>
              <a:ea typeface="黑体" panose="02010609060101010101" pitchFamily="49" charset="-122"/>
            </a:endParaRPr>
          </a:p>
        </p:txBody>
      </p:sp>
      <p:sp>
        <p:nvSpPr>
          <p:cNvPr id="29700"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9701" name="Rectangle 5"/>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询问互动</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29702" name="Text Box 6"/>
          <p:cNvSpPr txBox="1">
            <a:spLocks noChangeArrowheads="1"/>
          </p:cNvSpPr>
          <p:nvPr/>
        </p:nvSpPr>
        <p:spPr bwMode="auto">
          <a:xfrm>
            <a:off x="468313" y="2971800"/>
            <a:ext cx="3048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800" b="1">
                <a:latin typeface="黑体" panose="02010609060101010101" pitchFamily="49" charset="-122"/>
                <a:ea typeface="黑体" panose="02010609060101010101" pitchFamily="49" charset="-122"/>
              </a:rPr>
              <a:t>处理方法是：</a:t>
            </a:r>
            <a:endParaRPr lang="zh-CN" altLang="en-US" sz="2800" b="1">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slide(fromLeft)">
                                      <p:cBhvr>
                                        <p:cTn id="7" dur="500"/>
                                        <p:tgtEl>
                                          <p:spTgt spid="2970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701"/>
                                        </p:tgtEl>
                                        <p:attrNameLst>
                                          <p:attrName>style.visibility</p:attrName>
                                        </p:attrNameLst>
                                      </p:cBhvr>
                                      <p:to>
                                        <p:strVal val="visible"/>
                                      </p:to>
                                    </p:set>
                                    <p:animEffect transition="in" filter="fade">
                                      <p:cBhvr>
                                        <p:cTn id="11" dur="1000"/>
                                        <p:tgtEl>
                                          <p:spTgt spid="29701"/>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Effect transition="in" filter="fade">
                                      <p:cBhvr>
                                        <p:cTn id="15" dur="1000"/>
                                        <p:tgtEl>
                                          <p:spTgt spid="29699"/>
                                        </p:tgtEl>
                                      </p:cBhvr>
                                    </p:animEffect>
                                    <p:anim calcmode="lin" valueType="num">
                                      <p:cBhvr>
                                        <p:cTn id="16" dur="1000" fill="hold"/>
                                        <p:tgtEl>
                                          <p:spTgt spid="29699"/>
                                        </p:tgtEl>
                                        <p:attrNameLst>
                                          <p:attrName>ppt_x</p:attrName>
                                        </p:attrNameLst>
                                      </p:cBhvr>
                                      <p:tavLst>
                                        <p:tav tm="0">
                                          <p:val>
                                            <p:strVal val="#ppt_x"/>
                                          </p:val>
                                        </p:tav>
                                        <p:tav tm="100000">
                                          <p:val>
                                            <p:strVal val="#ppt_x"/>
                                          </p:val>
                                        </p:tav>
                                      </p:tavLst>
                                    </p:anim>
                                    <p:anim calcmode="lin" valueType="num">
                                      <p:cBhvr>
                                        <p:cTn id="17" dur="1000" fill="hold"/>
                                        <p:tgtEl>
                                          <p:spTgt spid="2969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9702"/>
                                        </p:tgtEl>
                                        <p:attrNameLst>
                                          <p:attrName>style.visibility</p:attrName>
                                        </p:attrNameLst>
                                      </p:cBhvr>
                                      <p:to>
                                        <p:strVal val="visible"/>
                                      </p:to>
                                    </p:set>
                                    <p:animEffect transition="in" filter="slide(fromLeft)">
                                      <p:cBhvr>
                                        <p:cTn id="22" dur="500"/>
                                        <p:tgtEl>
                                          <p:spTgt spid="29702"/>
                                        </p:tgtEl>
                                      </p:cBhvr>
                                    </p:animEffect>
                                  </p:childTnLst>
                                </p:cTn>
                              </p:par>
                            </p:childTnLst>
                          </p:cTn>
                        </p:par>
                        <p:par>
                          <p:cTn id="23" fill="hold">
                            <p:stCondLst>
                              <p:cond delay="500"/>
                            </p:stCondLst>
                            <p:childTnLst>
                              <p:par>
                                <p:cTn id="24" presetID="37" presetClass="entr" presetSubtype="0" fill="hold" grpId="0" nodeType="afterEffect">
                                  <p:stCondLst>
                                    <p:cond delay="0"/>
                                  </p:stCondLst>
                                  <p:childTnLst>
                                    <p:set>
                                      <p:cBhvr>
                                        <p:cTn id="25" dur="1" fill="hold">
                                          <p:stCondLst>
                                            <p:cond delay="0"/>
                                          </p:stCondLst>
                                        </p:cTn>
                                        <p:tgtEl>
                                          <p:spTgt spid="29698"/>
                                        </p:tgtEl>
                                        <p:attrNameLst>
                                          <p:attrName>style.visibility</p:attrName>
                                        </p:attrNameLst>
                                      </p:cBhvr>
                                      <p:to>
                                        <p:strVal val="visible"/>
                                      </p:to>
                                    </p:set>
                                    <p:animEffect transition="in" filter="fade">
                                      <p:cBhvr>
                                        <p:cTn id="26" dur="1000"/>
                                        <p:tgtEl>
                                          <p:spTgt spid="29698"/>
                                        </p:tgtEl>
                                      </p:cBhvr>
                                    </p:animEffect>
                                    <p:anim calcmode="lin" valueType="num">
                                      <p:cBhvr>
                                        <p:cTn id="27" dur="1000" fill="hold"/>
                                        <p:tgtEl>
                                          <p:spTgt spid="29698"/>
                                        </p:tgtEl>
                                        <p:attrNameLst>
                                          <p:attrName>ppt_x</p:attrName>
                                        </p:attrNameLst>
                                      </p:cBhvr>
                                      <p:tavLst>
                                        <p:tav tm="0">
                                          <p:val>
                                            <p:strVal val="#ppt_x"/>
                                          </p:val>
                                        </p:tav>
                                        <p:tav tm="100000">
                                          <p:val>
                                            <p:strVal val="#ppt_x"/>
                                          </p:val>
                                        </p:tav>
                                      </p:tavLst>
                                    </p:anim>
                                    <p:anim calcmode="lin" valueType="num">
                                      <p:cBhvr>
                                        <p:cTn id="28" dur="900" decel="100000" fill="hold"/>
                                        <p:tgtEl>
                                          <p:spTgt spid="29698"/>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969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p:bldP spid="29700" grpId="0" animBg="1"/>
      <p:bldP spid="29701" grpId="0"/>
      <p:bldP spid="2970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856322">
            <a:off x="4716463" y="3573463"/>
            <a:ext cx="4176712" cy="263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2"/>
          <p:cNvSpPr txBox="1">
            <a:spLocks noChangeArrowheads="1"/>
          </p:cNvSpPr>
          <p:nvPr/>
        </p:nvSpPr>
        <p:spPr bwMode="auto">
          <a:xfrm>
            <a:off x="179388" y="3449638"/>
            <a:ext cx="6321425"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2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深呼吸。从一数到十五或深呼吸三次。</a:t>
            </a:r>
            <a:endParaRPr lang="zh-CN" altLang="en-US" sz="2000" b="1">
              <a:latin typeface="黑体" panose="02010609060101010101" pitchFamily="49" charset="-122"/>
              <a:ea typeface="黑体" panose="02010609060101010101" pitchFamily="49" charset="-122"/>
            </a:endParaRPr>
          </a:p>
          <a:p>
            <a:pPr algn="just">
              <a:spcBef>
                <a:spcPct val="2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找出一些和对方意见一致之处。</a:t>
            </a:r>
            <a:endParaRPr lang="zh-CN" altLang="en-US" sz="2000" b="1">
              <a:latin typeface="黑体" panose="02010609060101010101" pitchFamily="49" charset="-122"/>
              <a:ea typeface="黑体" panose="02010609060101010101" pitchFamily="49" charset="-122"/>
            </a:endParaRPr>
          </a:p>
          <a:p>
            <a:pPr algn="just">
              <a:spcBef>
                <a:spcPct val="2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回想一件快乐的事。</a:t>
            </a:r>
            <a:endParaRPr lang="zh-CN" altLang="en-US" sz="2000" b="1">
              <a:latin typeface="黑体" panose="02010609060101010101" pitchFamily="49" charset="-122"/>
              <a:ea typeface="黑体" panose="02010609060101010101" pitchFamily="49" charset="-122"/>
            </a:endParaRPr>
          </a:p>
          <a:p>
            <a:pPr algn="just">
              <a:spcBef>
                <a:spcPct val="20000"/>
              </a:spcBef>
              <a:buFont typeface="Wingdings" panose="05000000000000000000" pitchFamily="2" charset="2"/>
              <a:buBlip>
                <a:blip r:embed="rId2"/>
              </a:buBlip>
            </a:pPr>
            <a:r>
              <a:rPr lang="zh-CN" altLang="en-US" sz="2000" b="1">
                <a:latin typeface="黑体" panose="02010609060101010101" pitchFamily="49" charset="-122"/>
                <a:ea typeface="黑体" panose="02010609060101010101" pitchFamily="49" charset="-122"/>
              </a:rPr>
              <a:t>培养「心平气和、冷静客观」的涵养。</a:t>
            </a:r>
            <a:endParaRPr lang="zh-CN" altLang="en-US" sz="2400">
              <a:latin typeface="幼圆" pitchFamily="49" charset="-122"/>
              <a:ea typeface="幼圆" pitchFamily="49" charset="-122"/>
            </a:endParaRPr>
          </a:p>
        </p:txBody>
      </p:sp>
      <p:sp>
        <p:nvSpPr>
          <p:cNvPr id="30724" name="Text Box 3"/>
          <p:cNvSpPr txBox="1">
            <a:spLocks noChangeArrowheads="1"/>
          </p:cNvSpPr>
          <p:nvPr/>
        </p:nvSpPr>
        <p:spPr bwMode="auto">
          <a:xfrm>
            <a:off x="250825" y="2921000"/>
            <a:ext cx="373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400" b="1">
                <a:latin typeface="黑体" panose="02010609060101010101" pitchFamily="49" charset="-122"/>
                <a:ea typeface="黑体" panose="02010609060101010101" pitchFamily="49" charset="-122"/>
              </a:rPr>
              <a:t>处理方法是：</a:t>
            </a:r>
            <a:endParaRPr lang="zh-CN" altLang="en-US" sz="2400" b="1">
              <a:latin typeface="黑体" panose="02010609060101010101" pitchFamily="49" charset="-122"/>
              <a:ea typeface="黑体" panose="02010609060101010101" pitchFamily="49" charset="-122"/>
            </a:endParaRPr>
          </a:p>
        </p:txBody>
      </p:sp>
      <p:sp>
        <p:nvSpPr>
          <p:cNvPr id="30725" name="Rectangle 4"/>
          <p:cNvSpPr>
            <a:spLocks noGrp="1" noChangeArrowheads="1"/>
          </p:cNvSpPr>
          <p:nvPr>
            <p:ph type="title" idx="4294967295"/>
          </p:nvPr>
        </p:nvSpPr>
        <p:spPr bwMode="auto">
          <a:xfrm>
            <a:off x="179388" y="1773238"/>
            <a:ext cx="9145587" cy="10080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lnSpc>
                <a:spcPct val="120000"/>
              </a:lnSpc>
            </a:pPr>
            <a:r>
              <a:rPr lang="en-US" altLang="zh-CN" sz="2400" b="1" smtClean="0">
                <a:solidFill>
                  <a:schemeClr val="tx1"/>
                </a:solidFill>
                <a:latin typeface="黑体" panose="02010609060101010101" pitchFamily="49" charset="-122"/>
                <a:ea typeface="黑体" panose="02010609060101010101" pitchFamily="49" charset="-122"/>
              </a:rPr>
              <a:t>    </a:t>
            </a:r>
            <a:r>
              <a:rPr lang="zh-CN" altLang="en-US" sz="2400" b="1" smtClean="0">
                <a:solidFill>
                  <a:schemeClr val="tx1"/>
                </a:solidFill>
                <a:latin typeface="黑体" panose="02010609060101010101" pitchFamily="49" charset="-122"/>
                <a:ea typeface="黑体" panose="02010609060101010101" pitchFamily="49" charset="-122"/>
              </a:rPr>
              <a:t>练习控制好你的情绪，不要情绪反应过度（如打岔、反驳），要静心听完全部的内容。</a:t>
            </a:r>
            <a:endParaRPr lang="zh-CN" altLang="en-US" sz="2400" b="1" smtClean="0">
              <a:solidFill>
                <a:schemeClr val="tx1"/>
              </a:solidFill>
              <a:latin typeface="黑体" panose="02010609060101010101" pitchFamily="49" charset="-122"/>
              <a:ea typeface="黑体" panose="02010609060101010101" pitchFamily="49" charset="-122"/>
            </a:endParaRPr>
          </a:p>
        </p:txBody>
      </p:sp>
      <p:sp>
        <p:nvSpPr>
          <p:cNvPr id="30726" name="Rectangle 8"/>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0727" name="Rectangle 9"/>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情绪控制</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0726"/>
                                        </p:tgtEl>
                                        <p:attrNameLst>
                                          <p:attrName>style.visibility</p:attrName>
                                        </p:attrNameLst>
                                      </p:cBhvr>
                                      <p:to>
                                        <p:strVal val="visible"/>
                                      </p:to>
                                    </p:set>
                                    <p:animEffect transition="in" filter="slide(fromLeft)">
                                      <p:cBhvr>
                                        <p:cTn id="7" dur="500"/>
                                        <p:tgtEl>
                                          <p:spTgt spid="307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727"/>
                                        </p:tgtEl>
                                        <p:attrNameLst>
                                          <p:attrName>style.visibility</p:attrName>
                                        </p:attrNameLst>
                                      </p:cBhvr>
                                      <p:to>
                                        <p:strVal val="visible"/>
                                      </p:to>
                                    </p:set>
                                    <p:animEffect transition="in" filter="fade">
                                      <p:cBhvr>
                                        <p:cTn id="11" dur="1000"/>
                                        <p:tgtEl>
                                          <p:spTgt spid="30727"/>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30725"/>
                                        </p:tgtEl>
                                        <p:attrNameLst>
                                          <p:attrName>style.visibility</p:attrName>
                                        </p:attrNameLst>
                                      </p:cBhvr>
                                      <p:to>
                                        <p:strVal val="visible"/>
                                      </p:to>
                                    </p:set>
                                    <p:animEffect transition="in" filter="fade">
                                      <p:cBhvr>
                                        <p:cTn id="15" dur="1000"/>
                                        <p:tgtEl>
                                          <p:spTgt spid="30725"/>
                                        </p:tgtEl>
                                      </p:cBhvr>
                                    </p:animEffect>
                                    <p:anim calcmode="lin" valueType="num">
                                      <p:cBhvr>
                                        <p:cTn id="16" dur="1000" fill="hold"/>
                                        <p:tgtEl>
                                          <p:spTgt spid="30725"/>
                                        </p:tgtEl>
                                        <p:attrNameLst>
                                          <p:attrName>ppt_x</p:attrName>
                                        </p:attrNameLst>
                                      </p:cBhvr>
                                      <p:tavLst>
                                        <p:tav tm="0">
                                          <p:val>
                                            <p:strVal val="#ppt_x"/>
                                          </p:val>
                                        </p:tav>
                                        <p:tav tm="100000">
                                          <p:val>
                                            <p:strVal val="#ppt_x"/>
                                          </p:val>
                                        </p:tav>
                                      </p:tavLst>
                                    </p:anim>
                                    <p:anim calcmode="lin" valueType="num">
                                      <p:cBhvr>
                                        <p:cTn id="17" dur="1000" fill="hold"/>
                                        <p:tgtEl>
                                          <p:spTgt spid="30725"/>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30722"/>
                                        </p:tgtEl>
                                        <p:attrNameLst>
                                          <p:attrName>style.visibility</p:attrName>
                                        </p:attrNameLst>
                                      </p:cBhvr>
                                      <p:to>
                                        <p:strVal val="visible"/>
                                      </p:to>
                                    </p:set>
                                    <p:anim calcmode="lin" valueType="num">
                                      <p:cBhvr>
                                        <p:cTn id="21" dur="500" fill="hold"/>
                                        <p:tgtEl>
                                          <p:spTgt spid="30722"/>
                                        </p:tgtEl>
                                        <p:attrNameLst>
                                          <p:attrName>ppt_w</p:attrName>
                                        </p:attrNameLst>
                                      </p:cBhvr>
                                      <p:tavLst>
                                        <p:tav tm="0">
                                          <p:val>
                                            <p:fltVal val="0"/>
                                          </p:val>
                                        </p:tav>
                                        <p:tav tm="100000">
                                          <p:val>
                                            <p:strVal val="#ppt_w"/>
                                          </p:val>
                                        </p:tav>
                                      </p:tavLst>
                                    </p:anim>
                                    <p:anim calcmode="lin" valueType="num">
                                      <p:cBhvr>
                                        <p:cTn id="22" dur="500" fill="hold"/>
                                        <p:tgtEl>
                                          <p:spTgt spid="30722"/>
                                        </p:tgtEl>
                                        <p:attrNameLst>
                                          <p:attrName>ppt_h</p:attrName>
                                        </p:attrNameLst>
                                      </p:cBhvr>
                                      <p:tavLst>
                                        <p:tav tm="0">
                                          <p:val>
                                            <p:fltVal val="0"/>
                                          </p:val>
                                        </p:tav>
                                        <p:tav tm="100000">
                                          <p:val>
                                            <p:strVal val="#ppt_h"/>
                                          </p:val>
                                        </p:tav>
                                      </p:tavLst>
                                    </p:anim>
                                    <p:animEffect transition="in" filter="fade">
                                      <p:cBhvr>
                                        <p:cTn id="23" dur="500"/>
                                        <p:tgtEl>
                                          <p:spTgt spid="30722"/>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grpId="0" nodeType="clickEffect">
                                  <p:stCondLst>
                                    <p:cond delay="0"/>
                                  </p:stCondLst>
                                  <p:childTnLst>
                                    <p:set>
                                      <p:cBhvr>
                                        <p:cTn id="27" dur="1" fill="hold">
                                          <p:stCondLst>
                                            <p:cond delay="0"/>
                                          </p:stCondLst>
                                        </p:cTn>
                                        <p:tgtEl>
                                          <p:spTgt spid="30724"/>
                                        </p:tgtEl>
                                        <p:attrNameLst>
                                          <p:attrName>style.visibility</p:attrName>
                                        </p:attrNameLst>
                                      </p:cBhvr>
                                      <p:to>
                                        <p:strVal val="visible"/>
                                      </p:to>
                                    </p:set>
                                    <p:animEffect transition="in" filter="slide(fromLeft)">
                                      <p:cBhvr>
                                        <p:cTn id="28" dur="500"/>
                                        <p:tgtEl>
                                          <p:spTgt spid="30724"/>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0723"/>
                                        </p:tgtEl>
                                        <p:attrNameLst>
                                          <p:attrName>style.visibility</p:attrName>
                                        </p:attrNameLst>
                                      </p:cBhvr>
                                      <p:to>
                                        <p:strVal val="visible"/>
                                      </p:to>
                                    </p:set>
                                    <p:animEffect transition="in" filter="wipe(left)">
                                      <p:cBhvr>
                                        <p:cTn id="32"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P spid="30724" grpId="0"/>
      <p:bldP spid="30725" grpId="0"/>
      <p:bldP spid="30726" grpId="0" animBg="1"/>
      <p:bldP spid="307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95288" y="3429000"/>
            <a:ext cx="862965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2400" b="1">
                <a:latin typeface="黑体" panose="02010609060101010101" pitchFamily="49" charset="-122"/>
                <a:ea typeface="黑体" panose="02010609060101010101" pitchFamily="49" charset="-122"/>
              </a:rPr>
              <a:t>用倾听「耐心、专心、用心、欢喜心」四心，做一位好听众。 </a:t>
            </a:r>
            <a:endParaRPr lang="zh-CN" altLang="en-US" sz="2400" b="1">
              <a:latin typeface="黑体" panose="02010609060101010101" pitchFamily="49" charset="-122"/>
              <a:ea typeface="黑体" panose="02010609060101010101" pitchFamily="49" charset="-122"/>
            </a:endParaRPr>
          </a:p>
        </p:txBody>
      </p:sp>
      <p:sp>
        <p:nvSpPr>
          <p:cNvPr id="31747" name="Text Box 3"/>
          <p:cNvSpPr txBox="1">
            <a:spLocks noChangeArrowheads="1"/>
          </p:cNvSpPr>
          <p:nvPr/>
        </p:nvSpPr>
        <p:spPr bwMode="auto">
          <a:xfrm>
            <a:off x="395288" y="3068638"/>
            <a:ext cx="20161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800" b="1">
                <a:latin typeface="黑体" panose="02010609060101010101" pitchFamily="49" charset="-122"/>
                <a:ea typeface="黑体" panose="02010609060101010101" pitchFamily="49" charset="-122"/>
              </a:rPr>
              <a:t>处理方法是：</a:t>
            </a:r>
            <a:endParaRPr lang="zh-CN" altLang="en-US" sz="2800" b="1">
              <a:latin typeface="黑体" panose="02010609060101010101" pitchFamily="49" charset="-122"/>
              <a:ea typeface="黑体" panose="02010609060101010101" pitchFamily="49" charset="-122"/>
            </a:endParaRPr>
          </a:p>
        </p:txBody>
      </p:sp>
      <p:sp>
        <p:nvSpPr>
          <p:cNvPr id="31748" name="Rectangle 5"/>
          <p:cNvSpPr>
            <a:spLocks noGrp="1" noChangeArrowheads="1"/>
          </p:cNvSpPr>
          <p:nvPr>
            <p:ph type="title" idx="4294967295"/>
          </p:nvPr>
        </p:nvSpPr>
        <p:spPr bwMode="auto">
          <a:xfrm>
            <a:off x="395288" y="1916113"/>
            <a:ext cx="7991475" cy="638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zh-CN" altLang="en-US" sz="2400" b="1" smtClean="0">
                <a:solidFill>
                  <a:schemeClr val="tx1"/>
                </a:solidFill>
                <a:latin typeface="黑体" panose="02010609060101010101" pitchFamily="49" charset="-122"/>
                <a:ea typeface="黑体" panose="02010609060101010101" pitchFamily="49" charset="-122"/>
              </a:rPr>
              <a:t>要察言观色，听话同时要注意方的身体语言、姿势、表情。</a:t>
            </a:r>
            <a:endParaRPr lang="zh-CN" altLang="en-US" sz="2400" smtClean="0">
              <a:solidFill>
                <a:schemeClr val="tx1"/>
              </a:solidFill>
              <a:ea typeface="黑体" panose="02010609060101010101" pitchFamily="49" charset="-122"/>
            </a:endParaRPr>
          </a:p>
        </p:txBody>
      </p:sp>
      <p:sp>
        <p:nvSpPr>
          <p:cNvPr id="31749" name="Rectangle 6"/>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1750" name="Rectangle 7"/>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察觉非语言的信息</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31751" name="Picture 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71500" y="4581525"/>
            <a:ext cx="7999413"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slide(fromLeft)">
                                      <p:cBhvr>
                                        <p:cTn id="7" dur="500"/>
                                        <p:tgtEl>
                                          <p:spTgt spid="3174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750"/>
                                        </p:tgtEl>
                                        <p:attrNameLst>
                                          <p:attrName>style.visibility</p:attrName>
                                        </p:attrNameLst>
                                      </p:cBhvr>
                                      <p:to>
                                        <p:strVal val="visible"/>
                                      </p:to>
                                    </p:set>
                                    <p:animEffect transition="in" filter="fade">
                                      <p:cBhvr>
                                        <p:cTn id="11" dur="1000"/>
                                        <p:tgtEl>
                                          <p:spTgt spid="31750"/>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31748"/>
                                        </p:tgtEl>
                                        <p:attrNameLst>
                                          <p:attrName>style.visibility</p:attrName>
                                        </p:attrNameLst>
                                      </p:cBhvr>
                                      <p:to>
                                        <p:strVal val="visible"/>
                                      </p:to>
                                    </p:set>
                                    <p:animEffect transition="in" filter="fade">
                                      <p:cBhvr>
                                        <p:cTn id="15" dur="1000"/>
                                        <p:tgtEl>
                                          <p:spTgt spid="31748"/>
                                        </p:tgtEl>
                                      </p:cBhvr>
                                    </p:animEffect>
                                    <p:anim calcmode="lin" valueType="num">
                                      <p:cBhvr>
                                        <p:cTn id="16" dur="1000" fill="hold"/>
                                        <p:tgtEl>
                                          <p:spTgt spid="31748"/>
                                        </p:tgtEl>
                                        <p:attrNameLst>
                                          <p:attrName>ppt_x</p:attrName>
                                        </p:attrNameLst>
                                      </p:cBhvr>
                                      <p:tavLst>
                                        <p:tav tm="0">
                                          <p:val>
                                            <p:strVal val="#ppt_x"/>
                                          </p:val>
                                        </p:tav>
                                        <p:tav tm="100000">
                                          <p:val>
                                            <p:strVal val="#ppt_x"/>
                                          </p:val>
                                        </p:tav>
                                      </p:tavLst>
                                    </p:anim>
                                    <p:anim calcmode="lin" valueType="num">
                                      <p:cBhvr>
                                        <p:cTn id="17" dur="1000" fill="hold"/>
                                        <p:tgtEl>
                                          <p:spTgt spid="3174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1747"/>
                                        </p:tgtEl>
                                        <p:attrNameLst>
                                          <p:attrName>style.visibility</p:attrName>
                                        </p:attrNameLst>
                                      </p:cBhvr>
                                      <p:to>
                                        <p:strVal val="visible"/>
                                      </p:to>
                                    </p:set>
                                    <p:animEffect transition="in" filter="wipe(left)">
                                      <p:cBhvr>
                                        <p:cTn id="22" dur="500"/>
                                        <p:tgtEl>
                                          <p:spTgt spid="31747"/>
                                        </p:tgtEl>
                                      </p:cBhvr>
                                    </p:animEffect>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1746"/>
                                        </p:tgtEl>
                                        <p:attrNameLst>
                                          <p:attrName>style.visibility</p:attrName>
                                        </p:attrNameLst>
                                      </p:cBhvr>
                                      <p:to>
                                        <p:strVal val="visible"/>
                                      </p:to>
                                    </p:set>
                                    <p:animEffect transition="in" filter="slide(fromBottom)">
                                      <p:cBhvr>
                                        <p:cTn id="26" dur="500"/>
                                        <p:tgtEl>
                                          <p:spTgt spid="31746"/>
                                        </p:tgtEl>
                                      </p:cBhvr>
                                    </p:animEffect>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31751"/>
                                        </p:tgtEl>
                                        <p:attrNameLst>
                                          <p:attrName>style.visibility</p:attrName>
                                        </p:attrNameLst>
                                      </p:cBhvr>
                                      <p:to>
                                        <p:strVal val="visible"/>
                                      </p:to>
                                    </p:set>
                                    <p:anim calcmode="lin" valueType="num">
                                      <p:cBhvr>
                                        <p:cTn id="30" dur="1000" fill="hold"/>
                                        <p:tgtEl>
                                          <p:spTgt spid="31751"/>
                                        </p:tgtEl>
                                        <p:attrNameLst>
                                          <p:attrName>ppt_w</p:attrName>
                                        </p:attrNameLst>
                                      </p:cBhvr>
                                      <p:tavLst>
                                        <p:tav tm="0">
                                          <p:val>
                                            <p:fltVal val="0"/>
                                          </p:val>
                                        </p:tav>
                                        <p:tav tm="100000">
                                          <p:val>
                                            <p:strVal val="#ppt_w"/>
                                          </p:val>
                                        </p:tav>
                                      </p:tavLst>
                                    </p:anim>
                                    <p:anim calcmode="lin" valueType="num">
                                      <p:cBhvr>
                                        <p:cTn id="31" dur="1000" fill="hold"/>
                                        <p:tgtEl>
                                          <p:spTgt spid="31751"/>
                                        </p:tgtEl>
                                        <p:attrNameLst>
                                          <p:attrName>ppt_h</p:attrName>
                                        </p:attrNameLst>
                                      </p:cBhvr>
                                      <p:tavLst>
                                        <p:tav tm="0">
                                          <p:val>
                                            <p:fltVal val="0"/>
                                          </p:val>
                                        </p:tav>
                                        <p:tav tm="100000">
                                          <p:val>
                                            <p:strVal val="#ppt_h"/>
                                          </p:val>
                                        </p:tav>
                                      </p:tavLst>
                                    </p:anim>
                                    <p:animEffect transition="in" filter="fade">
                                      <p:cBhvr>
                                        <p:cTn id="32" dur="10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p:bldP spid="31748" grpId="0"/>
      <p:bldP spid="31749" grpId="0" animBg="1"/>
      <p:bldP spid="317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468313" y="3429000"/>
            <a:ext cx="4751387"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spcBef>
                <a:spcPct val="2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归类：整理出大纲要点。</a:t>
            </a:r>
            <a:endParaRPr lang="zh-CN" altLang="en-US" sz="2400" b="1">
              <a:latin typeface="黑体" panose="02010609060101010101" pitchFamily="49" charset="-122"/>
              <a:ea typeface="黑体" panose="02010609060101010101" pitchFamily="49" charset="-122"/>
            </a:endParaRPr>
          </a:p>
          <a:p>
            <a:pPr algn="just" eaLnBrk="1" hangingPunct="1">
              <a:lnSpc>
                <a:spcPct val="120000"/>
              </a:lnSpc>
              <a:spcBef>
                <a:spcPct val="2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排顺序：分辨出先后缓急。</a:t>
            </a:r>
            <a:endParaRPr lang="zh-CN" altLang="en-US" sz="2400" b="1">
              <a:latin typeface="黑体" panose="02010609060101010101" pitchFamily="49" charset="-122"/>
              <a:ea typeface="黑体" panose="02010609060101010101" pitchFamily="49" charset="-122"/>
            </a:endParaRPr>
          </a:p>
          <a:p>
            <a:pPr algn="just" eaLnBrk="1" hangingPunct="1">
              <a:lnSpc>
                <a:spcPct val="120000"/>
              </a:lnSpc>
              <a:spcBef>
                <a:spcPct val="20000"/>
              </a:spcBef>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比较对照：区别事实和假设、好处和坏处、优点和缺点。</a:t>
            </a:r>
            <a:r>
              <a:rPr lang="zh-CN" altLang="en-US" sz="2400">
                <a:latin typeface="幼圆" pitchFamily="49" charset="-122"/>
                <a:ea typeface="幼圆" pitchFamily="49" charset="-122"/>
              </a:rPr>
              <a:t> </a:t>
            </a:r>
            <a:endParaRPr lang="zh-CN" altLang="en-US" sz="2400">
              <a:latin typeface="幼圆" pitchFamily="49" charset="-122"/>
              <a:ea typeface="幼圆" pitchFamily="49" charset="-122"/>
            </a:endParaRPr>
          </a:p>
        </p:txBody>
      </p:sp>
      <p:sp>
        <p:nvSpPr>
          <p:cNvPr id="32771" name="Text Box 4"/>
          <p:cNvSpPr txBox="1">
            <a:spLocks noChangeArrowheads="1"/>
          </p:cNvSpPr>
          <p:nvPr/>
        </p:nvSpPr>
        <p:spPr bwMode="auto">
          <a:xfrm>
            <a:off x="468313" y="2971800"/>
            <a:ext cx="3048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800" b="1">
                <a:latin typeface="黑体" panose="02010609060101010101" pitchFamily="49" charset="-122"/>
                <a:ea typeface="黑体" panose="02010609060101010101" pitchFamily="49" charset="-122"/>
              </a:rPr>
              <a:t>处理方法是：</a:t>
            </a:r>
            <a:endParaRPr lang="zh-CN" altLang="en-US" sz="2800" b="1">
              <a:latin typeface="黑体" panose="02010609060101010101" pitchFamily="49" charset="-122"/>
              <a:ea typeface="黑体" panose="02010609060101010101" pitchFamily="49" charset="-122"/>
            </a:endParaRPr>
          </a:p>
        </p:txBody>
      </p:sp>
      <p:sp>
        <p:nvSpPr>
          <p:cNvPr id="32772" name="Rectangle 6"/>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2773" name="Rectangle 7"/>
          <p:cNvSpPr>
            <a:spLocks noChangeArrowheads="1"/>
          </p:cNvSpPr>
          <p:nvPr/>
        </p:nvSpPr>
        <p:spPr bwMode="auto">
          <a:xfrm>
            <a:off x="34925" y="1079500"/>
            <a:ext cx="4032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组织听到的信息</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32774" name="Rectangle 8"/>
          <p:cNvSpPr>
            <a:spLocks noChangeArrowheads="1"/>
          </p:cNvSpPr>
          <p:nvPr/>
        </p:nvSpPr>
        <p:spPr bwMode="auto">
          <a:xfrm>
            <a:off x="395288" y="1882775"/>
            <a:ext cx="7231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ea typeface="黑体" panose="02010609060101010101" pitchFamily="49" charset="-122"/>
              </a:rPr>
              <a:t>利用听和谈之间的速度差距，整理你所得到的信息。</a:t>
            </a:r>
            <a:endParaRPr lang="zh-CN" altLang="en-US" sz="2400" b="1">
              <a:ea typeface="黑体" panose="02010609060101010101" pitchFamily="49" charset="-122"/>
            </a:endParaRPr>
          </a:p>
        </p:txBody>
      </p:sp>
      <p:sp>
        <p:nvSpPr>
          <p:cNvPr id="33798" name="矩形 6"/>
          <p:cNvSpPr>
            <a:spLocks noChangeArrowheads="1"/>
          </p:cNvSpPr>
          <p:nvPr/>
        </p:nvSpPr>
        <p:spPr bwMode="auto">
          <a:xfrm>
            <a:off x="6334125" y="5715000"/>
            <a:ext cx="309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slide(fromLeft)">
                                      <p:cBhvr>
                                        <p:cTn id="7" dur="500"/>
                                        <p:tgtEl>
                                          <p:spTgt spid="3277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773"/>
                                        </p:tgtEl>
                                        <p:attrNameLst>
                                          <p:attrName>style.visibility</p:attrName>
                                        </p:attrNameLst>
                                      </p:cBhvr>
                                      <p:to>
                                        <p:strVal val="visible"/>
                                      </p:to>
                                    </p:set>
                                    <p:animEffect transition="in" filter="fade">
                                      <p:cBhvr>
                                        <p:cTn id="11" dur="1000"/>
                                        <p:tgtEl>
                                          <p:spTgt spid="32773"/>
                                        </p:tgtEl>
                                      </p:cBhvr>
                                    </p:animEffect>
                                  </p:childTnLst>
                                </p:cTn>
                              </p:par>
                            </p:childTnLst>
                          </p:cTn>
                        </p:par>
                        <p:par>
                          <p:cTn id="12" fill="hold">
                            <p:stCondLst>
                              <p:cond delay="1500"/>
                            </p:stCondLst>
                            <p:childTnLst>
                              <p:par>
                                <p:cTn id="13" presetID="12" presetClass="entr" presetSubtype="8" fill="hold" grpId="0" nodeType="afterEffect">
                                  <p:stCondLst>
                                    <p:cond delay="0"/>
                                  </p:stCondLst>
                                  <p:childTnLst>
                                    <p:set>
                                      <p:cBhvr>
                                        <p:cTn id="14" dur="1" fill="hold">
                                          <p:stCondLst>
                                            <p:cond delay="0"/>
                                          </p:stCondLst>
                                        </p:cTn>
                                        <p:tgtEl>
                                          <p:spTgt spid="32774"/>
                                        </p:tgtEl>
                                        <p:attrNameLst>
                                          <p:attrName>style.visibility</p:attrName>
                                        </p:attrNameLst>
                                      </p:cBhvr>
                                      <p:to>
                                        <p:strVal val="visible"/>
                                      </p:to>
                                    </p:set>
                                    <p:animEffect transition="in" filter="slide(fromLeft)">
                                      <p:cBhvr>
                                        <p:cTn id="15" dur="500"/>
                                        <p:tgtEl>
                                          <p:spTgt spid="32774"/>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grpId="0" nodeType="clickEffect">
                                  <p:stCondLst>
                                    <p:cond delay="0"/>
                                  </p:stCondLst>
                                  <p:childTnLst>
                                    <p:set>
                                      <p:cBhvr>
                                        <p:cTn id="19" dur="1" fill="hold">
                                          <p:stCondLst>
                                            <p:cond delay="0"/>
                                          </p:stCondLst>
                                        </p:cTn>
                                        <p:tgtEl>
                                          <p:spTgt spid="32771"/>
                                        </p:tgtEl>
                                        <p:attrNameLst>
                                          <p:attrName>style.visibility</p:attrName>
                                        </p:attrNameLst>
                                      </p:cBhvr>
                                      <p:to>
                                        <p:strVal val="visible"/>
                                      </p:to>
                                    </p:set>
                                    <p:animEffect transition="in" filter="slide(fromLeft)">
                                      <p:cBhvr>
                                        <p:cTn id="20" dur="500"/>
                                        <p:tgtEl>
                                          <p:spTgt spid="32771"/>
                                        </p:tgtEl>
                                      </p:cBhvr>
                                    </p:animEffect>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32770"/>
                                        </p:tgtEl>
                                        <p:attrNameLst>
                                          <p:attrName>style.visibility</p:attrName>
                                        </p:attrNameLst>
                                      </p:cBhvr>
                                      <p:to>
                                        <p:strVal val="visible"/>
                                      </p:to>
                                    </p:set>
                                    <p:animEffect transition="in" filter="wipe(up)">
                                      <p:cBhvr>
                                        <p:cTn id="24"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p:bldP spid="32772" grpId="0" animBg="1"/>
      <p:bldP spid="32773" grpId="0"/>
      <p:bldP spid="327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3"/>
          <p:cNvSpPr txBox="1">
            <a:spLocks noChangeArrowheads="1"/>
          </p:cNvSpPr>
          <p:nvPr/>
        </p:nvSpPr>
        <p:spPr bwMode="auto">
          <a:xfrm>
            <a:off x="827088" y="2492375"/>
            <a:ext cx="6048375"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培养主动倾听的心态。</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刻意练习倾听。</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营造一个有利于倾听的环境、氛围。</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多留意自己的肢体语言。</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避免仓促判断。</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rgbClr val="FF0000"/>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用同理心来倾听。 </a:t>
            </a:r>
            <a:endParaRPr lang="zh-CN" altLang="en-US" sz="2400" b="1">
              <a:latin typeface="黑体" panose="02010609060101010101" pitchFamily="49" charset="-122"/>
              <a:ea typeface="黑体" panose="02010609060101010101" pitchFamily="49" charset="-122"/>
            </a:endParaRPr>
          </a:p>
        </p:txBody>
      </p:sp>
      <p:sp>
        <p:nvSpPr>
          <p:cNvPr id="33795" name="Rectangle 5"/>
          <p:cNvSpPr>
            <a:spLocks noChangeArrowheads="1"/>
          </p:cNvSpPr>
          <p:nvPr/>
        </p:nvSpPr>
        <p:spPr bwMode="auto">
          <a:xfrm>
            <a:off x="0" y="1123950"/>
            <a:ext cx="61563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3796" name="Rectangle 6"/>
          <p:cNvSpPr>
            <a:spLocks noChangeArrowheads="1"/>
          </p:cNvSpPr>
          <p:nvPr/>
        </p:nvSpPr>
        <p:spPr bwMode="auto">
          <a:xfrm>
            <a:off x="34925" y="1079500"/>
            <a:ext cx="61214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有效培养倾听能力的六个秘诀</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33797" name="Picture 7" descr="LP_Keytopuzzle 拷贝"/>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588" y="0"/>
            <a:ext cx="24114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slide(fromLeft)">
                                      <p:cBhvr>
                                        <p:cTn id="7" dur="500"/>
                                        <p:tgtEl>
                                          <p:spTgt spid="3379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796"/>
                                        </p:tgtEl>
                                        <p:attrNameLst>
                                          <p:attrName>style.visibility</p:attrName>
                                        </p:attrNameLst>
                                      </p:cBhvr>
                                      <p:to>
                                        <p:strVal val="visible"/>
                                      </p:to>
                                    </p:set>
                                    <p:animEffect transition="in" filter="fade">
                                      <p:cBhvr>
                                        <p:cTn id="11" dur="1000"/>
                                        <p:tgtEl>
                                          <p:spTgt spid="33796"/>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3797"/>
                                        </p:tgtEl>
                                        <p:attrNameLst>
                                          <p:attrName>style.visibility</p:attrName>
                                        </p:attrNameLst>
                                      </p:cBhvr>
                                      <p:to>
                                        <p:strVal val="visible"/>
                                      </p:to>
                                    </p:set>
                                    <p:animEffect transition="in" filter="fade">
                                      <p:cBhvr>
                                        <p:cTn id="15" dur="2000"/>
                                        <p:tgtEl>
                                          <p:spTgt spid="33797"/>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3794">
                                            <p:txEl>
                                              <p:pRg st="0" end="0"/>
                                            </p:txEl>
                                          </p:spTgt>
                                        </p:tgtEl>
                                        <p:attrNameLst>
                                          <p:attrName>style.visibility</p:attrName>
                                        </p:attrNameLst>
                                      </p:cBhvr>
                                      <p:to>
                                        <p:strVal val="visible"/>
                                      </p:to>
                                    </p:set>
                                    <p:animEffect transition="in" filter="fade">
                                      <p:cBhvr>
                                        <p:cTn id="20" dur="1000"/>
                                        <p:tgtEl>
                                          <p:spTgt spid="33794">
                                            <p:txEl>
                                              <p:pRg st="0" end="0"/>
                                            </p:txEl>
                                          </p:spTgt>
                                        </p:tgtEl>
                                      </p:cBhvr>
                                    </p:animEffect>
                                    <p:anim calcmode="lin" valueType="num">
                                      <p:cBhvr>
                                        <p:cTn id="21" dur="1000" fill="hold"/>
                                        <p:tgtEl>
                                          <p:spTgt spid="33794">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379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3794">
                                            <p:txEl>
                                              <p:pRg st="1" end="1"/>
                                            </p:txEl>
                                          </p:spTgt>
                                        </p:tgtEl>
                                        <p:attrNameLst>
                                          <p:attrName>style.visibility</p:attrName>
                                        </p:attrNameLst>
                                      </p:cBhvr>
                                      <p:to>
                                        <p:strVal val="visible"/>
                                      </p:to>
                                    </p:set>
                                    <p:animEffect transition="in" filter="fade">
                                      <p:cBhvr>
                                        <p:cTn id="27" dur="1000"/>
                                        <p:tgtEl>
                                          <p:spTgt spid="33794">
                                            <p:txEl>
                                              <p:pRg st="1" end="1"/>
                                            </p:txEl>
                                          </p:spTgt>
                                        </p:tgtEl>
                                      </p:cBhvr>
                                    </p:animEffect>
                                    <p:anim calcmode="lin" valueType="num">
                                      <p:cBhvr>
                                        <p:cTn id="28" dur="1000" fill="hold"/>
                                        <p:tgtEl>
                                          <p:spTgt spid="33794">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3379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3794">
                                            <p:txEl>
                                              <p:pRg st="2" end="2"/>
                                            </p:txEl>
                                          </p:spTgt>
                                        </p:tgtEl>
                                        <p:attrNameLst>
                                          <p:attrName>style.visibility</p:attrName>
                                        </p:attrNameLst>
                                      </p:cBhvr>
                                      <p:to>
                                        <p:strVal val="visible"/>
                                      </p:to>
                                    </p:set>
                                    <p:animEffect transition="in" filter="fade">
                                      <p:cBhvr>
                                        <p:cTn id="34" dur="1000"/>
                                        <p:tgtEl>
                                          <p:spTgt spid="33794">
                                            <p:txEl>
                                              <p:pRg st="2" end="2"/>
                                            </p:txEl>
                                          </p:spTgt>
                                        </p:tgtEl>
                                      </p:cBhvr>
                                    </p:animEffect>
                                    <p:anim calcmode="lin" valueType="num">
                                      <p:cBhvr>
                                        <p:cTn id="35" dur="1000" fill="hold"/>
                                        <p:tgtEl>
                                          <p:spTgt spid="33794">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3379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3794">
                                            <p:txEl>
                                              <p:pRg st="3" end="3"/>
                                            </p:txEl>
                                          </p:spTgt>
                                        </p:tgtEl>
                                        <p:attrNameLst>
                                          <p:attrName>style.visibility</p:attrName>
                                        </p:attrNameLst>
                                      </p:cBhvr>
                                      <p:to>
                                        <p:strVal val="visible"/>
                                      </p:to>
                                    </p:set>
                                    <p:animEffect transition="in" filter="fade">
                                      <p:cBhvr>
                                        <p:cTn id="41" dur="1000"/>
                                        <p:tgtEl>
                                          <p:spTgt spid="33794">
                                            <p:txEl>
                                              <p:pRg st="3" end="3"/>
                                            </p:txEl>
                                          </p:spTgt>
                                        </p:tgtEl>
                                      </p:cBhvr>
                                    </p:animEffect>
                                    <p:anim calcmode="lin" valueType="num">
                                      <p:cBhvr>
                                        <p:cTn id="42" dur="1000" fill="hold"/>
                                        <p:tgtEl>
                                          <p:spTgt spid="33794">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3379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nodeType="clickEffect">
                                  <p:stCondLst>
                                    <p:cond delay="0"/>
                                  </p:stCondLst>
                                  <p:childTnLst>
                                    <p:set>
                                      <p:cBhvr>
                                        <p:cTn id="47" dur="1" fill="hold">
                                          <p:stCondLst>
                                            <p:cond delay="0"/>
                                          </p:stCondLst>
                                        </p:cTn>
                                        <p:tgtEl>
                                          <p:spTgt spid="33794">
                                            <p:txEl>
                                              <p:pRg st="4" end="4"/>
                                            </p:txEl>
                                          </p:spTgt>
                                        </p:tgtEl>
                                        <p:attrNameLst>
                                          <p:attrName>style.visibility</p:attrName>
                                        </p:attrNameLst>
                                      </p:cBhvr>
                                      <p:to>
                                        <p:strVal val="visible"/>
                                      </p:to>
                                    </p:set>
                                    <p:animEffect transition="in" filter="fade">
                                      <p:cBhvr>
                                        <p:cTn id="48" dur="1000"/>
                                        <p:tgtEl>
                                          <p:spTgt spid="33794">
                                            <p:txEl>
                                              <p:pRg st="4" end="4"/>
                                            </p:txEl>
                                          </p:spTgt>
                                        </p:tgtEl>
                                      </p:cBhvr>
                                    </p:animEffect>
                                    <p:anim calcmode="lin" valueType="num">
                                      <p:cBhvr>
                                        <p:cTn id="49" dur="1000" fill="hold"/>
                                        <p:tgtEl>
                                          <p:spTgt spid="33794">
                                            <p:txEl>
                                              <p:pRg st="4" end="4"/>
                                            </p:txEl>
                                          </p:spTgt>
                                        </p:tgtEl>
                                        <p:attrNameLst>
                                          <p:attrName>ppt_x</p:attrName>
                                        </p:attrNameLst>
                                      </p:cBhvr>
                                      <p:tavLst>
                                        <p:tav tm="0">
                                          <p:val>
                                            <p:strVal val="#ppt_x"/>
                                          </p:val>
                                        </p:tav>
                                        <p:tav tm="100000">
                                          <p:val>
                                            <p:strVal val="#ppt_x"/>
                                          </p:val>
                                        </p:tav>
                                      </p:tavLst>
                                    </p:anim>
                                    <p:anim calcmode="lin" valueType="num">
                                      <p:cBhvr>
                                        <p:cTn id="50" dur="1000" fill="hold"/>
                                        <p:tgtEl>
                                          <p:spTgt spid="3379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33794">
                                            <p:txEl>
                                              <p:pRg st="5" end="5"/>
                                            </p:txEl>
                                          </p:spTgt>
                                        </p:tgtEl>
                                        <p:attrNameLst>
                                          <p:attrName>style.visibility</p:attrName>
                                        </p:attrNameLst>
                                      </p:cBhvr>
                                      <p:to>
                                        <p:strVal val="visible"/>
                                      </p:to>
                                    </p:set>
                                    <p:animEffect transition="in" filter="fade">
                                      <p:cBhvr>
                                        <p:cTn id="55" dur="1000"/>
                                        <p:tgtEl>
                                          <p:spTgt spid="33794">
                                            <p:txEl>
                                              <p:pRg st="5" end="5"/>
                                            </p:txEl>
                                          </p:spTgt>
                                        </p:tgtEl>
                                      </p:cBhvr>
                                    </p:animEffect>
                                    <p:anim calcmode="lin" valueType="num">
                                      <p:cBhvr>
                                        <p:cTn id="56" dur="1000" fill="hold"/>
                                        <p:tgtEl>
                                          <p:spTgt spid="33794">
                                            <p:txEl>
                                              <p:pRg st="5" end="5"/>
                                            </p:txEl>
                                          </p:spTgt>
                                        </p:tgtEl>
                                        <p:attrNameLst>
                                          <p:attrName>ppt_x</p:attrName>
                                        </p:attrNameLst>
                                      </p:cBhvr>
                                      <p:tavLst>
                                        <p:tav tm="0">
                                          <p:val>
                                            <p:strVal val="#ppt_x"/>
                                          </p:val>
                                        </p:tav>
                                        <p:tav tm="100000">
                                          <p:val>
                                            <p:strVal val="#ppt_x"/>
                                          </p:val>
                                        </p:tav>
                                      </p:tavLst>
                                    </p:anim>
                                    <p:anim calcmode="lin" valueType="num">
                                      <p:cBhvr>
                                        <p:cTn id="57" dur="1000" fill="hold"/>
                                        <p:tgtEl>
                                          <p:spTgt spid="3379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P spid="337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128588" y="2049463"/>
            <a:ext cx="8980487" cy="5051425"/>
            <a:chOff x="0" y="0"/>
            <a:chExt cx="5657" cy="3182"/>
          </a:xfrm>
        </p:grpSpPr>
        <p:grpSp>
          <p:nvGrpSpPr>
            <p:cNvPr id="7170" name="Group 3"/>
            <p:cNvGrpSpPr/>
            <p:nvPr/>
          </p:nvGrpSpPr>
          <p:grpSpPr bwMode="auto">
            <a:xfrm>
              <a:off x="0" y="0"/>
              <a:ext cx="5657" cy="3182"/>
              <a:chOff x="0" y="0"/>
              <a:chExt cx="5657" cy="3182"/>
            </a:xfrm>
          </p:grpSpPr>
          <p:pic>
            <p:nvPicPr>
              <p:cNvPr id="7171" name="Picture 4" descr="2008724194647386_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5657" cy="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7"/>
              <p:cNvSpPr>
                <a:spLocks noChangeArrowheads="1"/>
              </p:cNvSpPr>
              <p:nvPr/>
            </p:nvSpPr>
            <p:spPr bwMode="auto">
              <a:xfrm rot="1494337">
                <a:off x="1211" y="1277"/>
                <a:ext cx="820"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400" b="1">
                    <a:solidFill>
                      <a:srgbClr val="CC0000"/>
                    </a:solidFill>
                    <a:ea typeface="黑体" panose="02010609060101010101" pitchFamily="49" charset="-122"/>
                  </a:rPr>
                  <a:t>成功</a:t>
                </a:r>
                <a:endParaRPr lang="zh-CN" altLang="en-US" sz="4400" b="1">
                  <a:solidFill>
                    <a:srgbClr val="CC0000"/>
                  </a:solidFill>
                  <a:ea typeface="黑体" panose="02010609060101010101" pitchFamily="49" charset="-122"/>
                </a:endParaRPr>
              </a:p>
            </p:txBody>
          </p:sp>
          <p:sp>
            <p:nvSpPr>
              <p:cNvPr id="7173" name="Rectangle 8"/>
              <p:cNvSpPr>
                <a:spLocks noChangeArrowheads="1"/>
              </p:cNvSpPr>
              <p:nvPr/>
            </p:nvSpPr>
            <p:spPr bwMode="auto">
              <a:xfrm rot="-1347136">
                <a:off x="3383" y="1413"/>
                <a:ext cx="820"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400" b="1">
                    <a:solidFill>
                      <a:srgbClr val="CC0000"/>
                    </a:solidFill>
                    <a:ea typeface="黑体" panose="02010609060101010101" pitchFamily="49" charset="-122"/>
                  </a:rPr>
                  <a:t>失败</a:t>
                </a:r>
                <a:endParaRPr lang="zh-CN" altLang="en-US" sz="4400" b="1">
                  <a:solidFill>
                    <a:srgbClr val="CC0000"/>
                  </a:solidFill>
                  <a:ea typeface="黑体" panose="02010609060101010101" pitchFamily="49" charset="-122"/>
                </a:endParaRPr>
              </a:p>
            </p:txBody>
          </p:sp>
        </p:grpSp>
        <p:sp>
          <p:nvSpPr>
            <p:cNvPr id="7174" name="Rectangle 10"/>
            <p:cNvSpPr>
              <a:spLocks noChangeArrowheads="1"/>
            </p:cNvSpPr>
            <p:nvPr/>
          </p:nvSpPr>
          <p:spPr bwMode="auto">
            <a:xfrm rot="-1628628">
              <a:off x="2391" y="687"/>
              <a:ext cx="756"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CC0000"/>
                  </a:solidFill>
                  <a:ea typeface="黑体" panose="02010609060101010101" pitchFamily="49" charset="-122"/>
                </a:rPr>
                <a:t>沟通</a:t>
              </a:r>
              <a:endParaRPr lang="zh-CN" altLang="en-US" sz="4000" b="1">
                <a:solidFill>
                  <a:srgbClr val="CC0000"/>
                </a:solidFill>
                <a:ea typeface="黑体" panose="02010609060101010101" pitchFamily="49" charset="-122"/>
              </a:endParaRPr>
            </a:p>
          </p:txBody>
        </p:sp>
      </p:grpSp>
      <p:sp>
        <p:nvSpPr>
          <p:cNvPr id="6152" name="Rectangle 5"/>
          <p:cNvSpPr>
            <a:spLocks noChangeArrowheads="1"/>
          </p:cNvSpPr>
          <p:nvPr/>
        </p:nvSpPr>
        <p:spPr bwMode="auto">
          <a:xfrm>
            <a:off x="34925" y="1341438"/>
            <a:ext cx="4470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CC0000"/>
                </a:solidFill>
                <a:ea typeface="黑体" panose="02010609060101010101" pitchFamily="49" charset="-122"/>
              </a:rPr>
              <a:t>人类最伟大的成就来自沟通</a:t>
            </a:r>
            <a:endParaRPr lang="zh-CN" altLang="en-US" sz="2800" b="1">
              <a:solidFill>
                <a:srgbClr val="CC0000"/>
              </a:solidFill>
              <a:ea typeface="黑体" panose="02010609060101010101" pitchFamily="49" charset="-122"/>
            </a:endParaRPr>
          </a:p>
        </p:txBody>
      </p:sp>
      <p:sp>
        <p:nvSpPr>
          <p:cNvPr id="6153" name="Rectangle 6"/>
          <p:cNvSpPr>
            <a:spLocks noChangeArrowheads="1"/>
          </p:cNvSpPr>
          <p:nvPr/>
        </p:nvSpPr>
        <p:spPr bwMode="auto">
          <a:xfrm>
            <a:off x="4284663" y="1989138"/>
            <a:ext cx="48275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最大的失败，来自不愿意沟通</a:t>
            </a:r>
            <a:endParaRPr lang="zh-CN" altLang="en-US" sz="2800" b="1">
              <a:ea typeface="黑体" panose="02010609060101010101" pitchFamily="49" charset="-122"/>
            </a:endParaRPr>
          </a:p>
        </p:txBody>
      </p:sp>
      <p:sp>
        <p:nvSpPr>
          <p:cNvPr id="7177" name="矩形 9"/>
          <p:cNvSpPr>
            <a:spLocks noChangeArrowheads="1"/>
          </p:cNvSpPr>
          <p:nvPr/>
        </p:nvSpPr>
        <p:spPr bwMode="auto">
          <a:xfrm>
            <a:off x="5857875" y="6673850"/>
            <a:ext cx="309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6152"/>
                                        </p:tgtEl>
                                        <p:attrNameLst>
                                          <p:attrName>style.visibility</p:attrName>
                                        </p:attrNameLst>
                                      </p:cBhvr>
                                      <p:to>
                                        <p:strVal val="visible"/>
                                      </p:to>
                                    </p:set>
                                    <p:animEffect transition="in" filter="fade">
                                      <p:cBhvr>
                                        <p:cTn id="14" dur="1000"/>
                                        <p:tgtEl>
                                          <p:spTgt spid="6152"/>
                                        </p:tgtEl>
                                      </p:cBhvr>
                                    </p:animEffect>
                                    <p:anim calcmode="lin" valueType="num">
                                      <p:cBhvr>
                                        <p:cTn id="15" dur="1000" fill="hold"/>
                                        <p:tgtEl>
                                          <p:spTgt spid="6152"/>
                                        </p:tgtEl>
                                        <p:attrNameLst>
                                          <p:attrName>ppt_x</p:attrName>
                                        </p:attrNameLst>
                                      </p:cBhvr>
                                      <p:tavLst>
                                        <p:tav tm="0">
                                          <p:val>
                                            <p:strVal val="#ppt_x"/>
                                          </p:val>
                                        </p:tav>
                                        <p:tav tm="100000">
                                          <p:val>
                                            <p:strVal val="#ppt_x"/>
                                          </p:val>
                                        </p:tav>
                                      </p:tavLst>
                                    </p:anim>
                                    <p:anim calcmode="lin" valueType="num">
                                      <p:cBhvr>
                                        <p:cTn id="16" dur="1000" fill="hold"/>
                                        <p:tgtEl>
                                          <p:spTgt spid="6152"/>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6153"/>
                                        </p:tgtEl>
                                        <p:attrNameLst>
                                          <p:attrName>style.visibility</p:attrName>
                                        </p:attrNameLst>
                                      </p:cBhvr>
                                      <p:to>
                                        <p:strVal val="visible"/>
                                      </p:to>
                                    </p:set>
                                    <p:animEffect transition="in" filter="fade">
                                      <p:cBhvr>
                                        <p:cTn id="19" dur="1000"/>
                                        <p:tgtEl>
                                          <p:spTgt spid="6153"/>
                                        </p:tgtEl>
                                      </p:cBhvr>
                                    </p:animEffect>
                                    <p:anim calcmode="lin" valueType="num">
                                      <p:cBhvr>
                                        <p:cTn id="20" dur="1000" fill="hold"/>
                                        <p:tgtEl>
                                          <p:spTgt spid="6153"/>
                                        </p:tgtEl>
                                        <p:attrNameLst>
                                          <p:attrName>ppt_x</p:attrName>
                                        </p:attrNameLst>
                                      </p:cBhvr>
                                      <p:tavLst>
                                        <p:tav tm="0">
                                          <p:val>
                                            <p:strVal val="#ppt_x"/>
                                          </p:val>
                                        </p:tav>
                                        <p:tav tm="100000">
                                          <p:val>
                                            <p:strVal val="#ppt_x"/>
                                          </p:val>
                                        </p:tav>
                                      </p:tavLst>
                                    </p:anim>
                                    <p:anim calcmode="lin" valueType="num">
                                      <p:cBhvr>
                                        <p:cTn id="21" dur="1000" fill="hold"/>
                                        <p:tgtEl>
                                          <p:spTgt spid="61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p:bldP spid="615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6" descr="haoxingxia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364163" y="3306763"/>
            <a:ext cx="3779837" cy="355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 Box 2"/>
          <p:cNvSpPr txBox="1">
            <a:spLocks noChangeArrowheads="1"/>
          </p:cNvSpPr>
          <p:nvPr/>
        </p:nvSpPr>
        <p:spPr bwMode="auto">
          <a:xfrm>
            <a:off x="319088" y="1916113"/>
            <a:ext cx="5405437"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ct val="30000"/>
              </a:spcBef>
            </a:pPr>
            <a:r>
              <a:rPr lang="en-US" altLang="zh-CN" sz="2400" b="1">
                <a:latin typeface="黑体" panose="02010609060101010101" pitchFamily="49" charset="-122"/>
                <a:ea typeface="黑体" panose="02010609060101010101" pitchFamily="49" charset="-122"/>
              </a:rPr>
              <a:t>    </a:t>
            </a:r>
            <a:r>
              <a:rPr lang="zh-CN" altLang="en-US" sz="2400" b="1">
                <a:latin typeface="黑体" panose="02010609060101010101" pitchFamily="49" charset="-122"/>
                <a:ea typeface="黑体" panose="02010609060101010101" pitchFamily="49" charset="-122"/>
              </a:rPr>
              <a:t>好的印象，是成功的一半</a:t>
            </a:r>
            <a:r>
              <a:rPr lang="zh-CN" altLang="en-US" b="1"/>
              <a:t>，</a:t>
            </a:r>
            <a:r>
              <a:rPr lang="zh-CN" altLang="en-US" sz="2400" b="1">
                <a:latin typeface="黑体" panose="02010609060101010101" pitchFamily="49" charset="-122"/>
                <a:ea typeface="黑体" panose="02010609060101010101" pitchFamily="49" charset="-122"/>
              </a:rPr>
              <a:t>往往第一印象要极为重要。</a:t>
            </a:r>
            <a:endParaRPr lang="zh-CN" altLang="en-US" sz="2400" b="1">
              <a:latin typeface="黑体" panose="02010609060101010101" pitchFamily="49" charset="-122"/>
              <a:ea typeface="黑体" panose="02010609060101010101" pitchFamily="49" charset="-122"/>
            </a:endParaRPr>
          </a:p>
          <a:p>
            <a:pPr>
              <a:lnSpc>
                <a:spcPct val="120000"/>
              </a:lnSpc>
              <a:spcBef>
                <a:spcPct val="30000"/>
              </a:spcBef>
            </a:pPr>
            <a:r>
              <a:rPr lang="zh-CN" altLang="en-US" sz="2400" b="1">
                <a:latin typeface="黑体" panose="02010609060101010101" pitchFamily="49" charset="-122"/>
                <a:ea typeface="黑体" panose="02010609060101010101" pitchFamily="49" charset="-122"/>
              </a:rPr>
              <a:t>    成功的生涯，不能全靠才干和努力，好形象也是一个优势条件，足以使能力强的人如虎添翼。</a:t>
            </a:r>
            <a:r>
              <a:rPr lang="zh-CN" altLang="en-US" sz="2400" b="1">
                <a:latin typeface="Times New Roman" panose="02020603050405020304" pitchFamily="18" charset="0"/>
              </a:rPr>
              <a:t> </a:t>
            </a:r>
            <a:endParaRPr lang="zh-CN" altLang="en-US" sz="2400" b="1">
              <a:latin typeface="Times New Roman" panose="02020603050405020304" pitchFamily="18" charset="0"/>
            </a:endParaRPr>
          </a:p>
        </p:txBody>
      </p:sp>
      <p:sp>
        <p:nvSpPr>
          <p:cNvPr id="34820" name="Rectangle 4"/>
          <p:cNvSpPr>
            <a:spLocks noChangeArrowheads="1"/>
          </p:cNvSpPr>
          <p:nvPr/>
        </p:nvSpPr>
        <p:spPr bwMode="auto">
          <a:xfrm>
            <a:off x="0" y="836613"/>
            <a:ext cx="88582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5400" b="1">
                <a:solidFill>
                  <a:srgbClr val="CC0000"/>
                </a:solidFill>
                <a:latin typeface="黑体" panose="02010609060101010101" pitchFamily="49" charset="-122"/>
                <a:ea typeface="黑体" panose="02010609060101010101" pitchFamily="49" charset="-122"/>
              </a:rPr>
              <a:t>非语言沟通的艺术和技巧</a:t>
            </a:r>
            <a:endParaRPr lang="zh-CN" altLang="en-US" sz="54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fade">
                                      <p:cBhvr>
                                        <p:cTn id="7" dur="1000"/>
                                        <p:tgtEl>
                                          <p:spTgt spid="34820"/>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34819"/>
                                        </p:tgtEl>
                                        <p:attrNameLst>
                                          <p:attrName>style.visibility</p:attrName>
                                        </p:attrNameLst>
                                      </p:cBhvr>
                                      <p:to>
                                        <p:strVal val="visible"/>
                                      </p:to>
                                    </p:set>
                                    <p:animEffect transition="in" filter="fade">
                                      <p:cBhvr>
                                        <p:cTn id="11" dur="1000"/>
                                        <p:tgtEl>
                                          <p:spTgt spid="34819"/>
                                        </p:tgtEl>
                                      </p:cBhvr>
                                    </p:animEffect>
                                    <p:anim calcmode="lin" valueType="num">
                                      <p:cBhvr>
                                        <p:cTn id="12" dur="1000" fill="hold"/>
                                        <p:tgtEl>
                                          <p:spTgt spid="34819"/>
                                        </p:tgtEl>
                                        <p:attrNameLst>
                                          <p:attrName>ppt_x</p:attrName>
                                        </p:attrNameLst>
                                      </p:cBhvr>
                                      <p:tavLst>
                                        <p:tav tm="0">
                                          <p:val>
                                            <p:strVal val="#ppt_x"/>
                                          </p:val>
                                        </p:tav>
                                        <p:tav tm="100000">
                                          <p:val>
                                            <p:strVal val="#ppt_x"/>
                                          </p:val>
                                        </p:tav>
                                      </p:tavLst>
                                    </p:anim>
                                    <p:anim calcmode="lin" valueType="num">
                                      <p:cBhvr>
                                        <p:cTn id="13" dur="1000" fill="hold"/>
                                        <p:tgtEl>
                                          <p:spTgt spid="348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P spid="348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reeform 62"/>
          <p:cNvSpPr>
            <a:spLocks noChangeArrowheads="1"/>
          </p:cNvSpPr>
          <p:nvPr/>
        </p:nvSpPr>
        <p:spPr bwMode="auto">
          <a:xfrm>
            <a:off x="1908175" y="2781300"/>
            <a:ext cx="5903913" cy="3365500"/>
          </a:xfrm>
          <a:custGeom>
            <a:avLst/>
            <a:gdLst>
              <a:gd name="T0" fmla="*/ 0 w 1291"/>
              <a:gd name="T1" fmla="*/ 687 h 886"/>
              <a:gd name="T2" fmla="*/ 671 w 1291"/>
              <a:gd name="T3" fmla="*/ 532 h 886"/>
              <a:gd name="T4" fmla="*/ 1103 w 1291"/>
              <a:gd name="T5" fmla="*/ 149 h 886"/>
              <a:gd name="T6" fmla="*/ 988 w 1291"/>
              <a:gd name="T7" fmla="*/ 131 h 886"/>
              <a:gd name="T8" fmla="*/ 1164 w 1291"/>
              <a:gd name="T9" fmla="*/ 0 h 886"/>
              <a:gd name="T10" fmla="*/ 1291 w 1291"/>
              <a:gd name="T11" fmla="*/ 183 h 886"/>
              <a:gd name="T12" fmla="*/ 1164 w 1291"/>
              <a:gd name="T13" fmla="*/ 161 h 886"/>
              <a:gd name="T14" fmla="*/ 798 w 1291"/>
              <a:gd name="T15" fmla="*/ 714 h 886"/>
              <a:gd name="T16" fmla="*/ 554 w 1291"/>
              <a:gd name="T17" fmla="*/ 886 h 886"/>
              <a:gd name="T18" fmla="*/ 0 w 1291"/>
              <a:gd name="T19" fmla="*/ 687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FFCC66"/>
              </a:gs>
              <a:gs pos="100000">
                <a:srgbClr val="FF660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zh-CN" altLang="en-US"/>
          </a:p>
        </p:txBody>
      </p:sp>
      <p:grpSp>
        <p:nvGrpSpPr>
          <p:cNvPr id="2" name="Group 3"/>
          <p:cNvGrpSpPr/>
          <p:nvPr/>
        </p:nvGrpSpPr>
        <p:grpSpPr bwMode="auto">
          <a:xfrm>
            <a:off x="3349625" y="4551363"/>
            <a:ext cx="1970088" cy="1685925"/>
            <a:chOff x="0" y="0"/>
            <a:chExt cx="1241" cy="984"/>
          </a:xfrm>
        </p:grpSpPr>
        <p:sp>
          <p:nvSpPr>
            <p:cNvPr id="36867" name="Rectangle 5"/>
            <p:cNvSpPr>
              <a:spLocks noChangeArrowheads="1"/>
            </p:cNvSpPr>
            <p:nvPr/>
          </p:nvSpPr>
          <p:spPr bwMode="auto">
            <a:xfrm>
              <a:off x="0" y="0"/>
              <a:ext cx="1016"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肢体语言</a:t>
              </a:r>
              <a:endParaRPr lang="zh-CN" altLang="en-US" sz="2800" b="1">
                <a:ea typeface="黑体" panose="02010609060101010101" pitchFamily="49" charset="-122"/>
              </a:endParaRPr>
            </a:p>
          </p:txBody>
        </p:sp>
        <p:sp>
          <p:nvSpPr>
            <p:cNvPr id="36868" name="Rectangle 6"/>
            <p:cNvSpPr>
              <a:spLocks noChangeArrowheads="1"/>
            </p:cNvSpPr>
            <p:nvPr/>
          </p:nvSpPr>
          <p:spPr bwMode="auto">
            <a:xfrm>
              <a:off x="0" y="340"/>
              <a:ext cx="1241"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乐观的神态</a:t>
              </a:r>
              <a:endParaRPr lang="zh-CN" altLang="en-US" sz="2800" b="1">
                <a:ea typeface="黑体" panose="02010609060101010101" pitchFamily="49" charset="-122"/>
              </a:endParaRPr>
            </a:p>
          </p:txBody>
        </p:sp>
        <p:sp>
          <p:nvSpPr>
            <p:cNvPr id="36869" name="Rectangle 7"/>
            <p:cNvSpPr>
              <a:spLocks noChangeArrowheads="1"/>
            </p:cNvSpPr>
            <p:nvPr/>
          </p:nvSpPr>
          <p:spPr bwMode="auto">
            <a:xfrm>
              <a:off x="1" y="681"/>
              <a:ext cx="791"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服装等</a:t>
              </a:r>
              <a:endParaRPr lang="zh-CN" altLang="en-US" sz="2800" b="1">
                <a:ea typeface="黑体" panose="02010609060101010101" pitchFamily="49" charset="-122"/>
              </a:endParaRPr>
            </a:p>
          </p:txBody>
        </p:sp>
      </p:grpSp>
      <p:sp>
        <p:nvSpPr>
          <p:cNvPr id="35847" name="Rectangle 10"/>
          <p:cNvSpPr>
            <a:spLocks noChangeArrowheads="1"/>
          </p:cNvSpPr>
          <p:nvPr/>
        </p:nvSpPr>
        <p:spPr bwMode="auto">
          <a:xfrm rot="1287897">
            <a:off x="5580063" y="2781300"/>
            <a:ext cx="3241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CC0000"/>
                </a:solidFill>
                <a:ea typeface="黑体" panose="02010609060101010101" pitchFamily="49" charset="-122"/>
              </a:rPr>
              <a:t>塑造你的形象</a:t>
            </a:r>
            <a:endParaRPr lang="zh-CN" altLang="en-US" sz="4000" b="1">
              <a:solidFill>
                <a:srgbClr val="CC0000"/>
              </a:solidFill>
              <a:ea typeface="黑体" panose="02010609060101010101" pitchFamily="49" charset="-122"/>
            </a:endParaRPr>
          </a:p>
        </p:txBody>
      </p:sp>
      <p:sp>
        <p:nvSpPr>
          <p:cNvPr id="35848" name="Rectangle 11"/>
          <p:cNvSpPr>
            <a:spLocks noChangeArrowheads="1"/>
          </p:cNvSpPr>
          <p:nvPr/>
        </p:nvSpPr>
        <p:spPr bwMode="auto">
          <a:xfrm>
            <a:off x="0" y="1123950"/>
            <a:ext cx="61563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5849" name="Rectangle 12"/>
          <p:cNvSpPr>
            <a:spLocks noChangeArrowheads="1"/>
          </p:cNvSpPr>
          <p:nvPr/>
        </p:nvSpPr>
        <p:spPr bwMode="auto">
          <a:xfrm>
            <a:off x="34925" y="1079500"/>
            <a:ext cx="61214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第一印象不光是靠语言制造的</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848"/>
                                        </p:tgtEl>
                                        <p:attrNameLst>
                                          <p:attrName>style.visibility</p:attrName>
                                        </p:attrNameLst>
                                      </p:cBhvr>
                                      <p:to>
                                        <p:strVal val="visible"/>
                                      </p:to>
                                    </p:set>
                                    <p:animEffect transition="in" filter="slide(fromLeft)">
                                      <p:cBhvr>
                                        <p:cTn id="7" dur="500"/>
                                        <p:tgtEl>
                                          <p:spTgt spid="358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849"/>
                                        </p:tgtEl>
                                        <p:attrNameLst>
                                          <p:attrName>style.visibility</p:attrName>
                                        </p:attrNameLst>
                                      </p:cBhvr>
                                      <p:to>
                                        <p:strVal val="visible"/>
                                      </p:to>
                                    </p:set>
                                    <p:animEffect transition="in" filter="fade">
                                      <p:cBhvr>
                                        <p:cTn id="11" dur="1000"/>
                                        <p:tgtEl>
                                          <p:spTgt spid="35849"/>
                                        </p:tgtEl>
                                      </p:cBhvr>
                                    </p:animEffect>
                                  </p:childTnLst>
                                </p:cTn>
                              </p:par>
                            </p:childTnLst>
                          </p:cTn>
                        </p:par>
                        <p:par>
                          <p:cTn id="12" fill="hold">
                            <p:stCondLst>
                              <p:cond delay="1500"/>
                            </p:stCondLst>
                            <p:childTnLst>
                              <p:par>
                                <p:cTn id="13" presetID="37"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900" decel="100000" fill="hold"/>
                                        <p:tgtEl>
                                          <p:spTgt spid="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9" fill="hold">
                            <p:stCondLst>
                              <p:cond delay="2500"/>
                            </p:stCondLst>
                            <p:childTnLst>
                              <p:par>
                                <p:cTn id="20" presetID="22" presetClass="entr" presetSubtype="4" fill="hold" grpId="0" nodeType="afterEffect">
                                  <p:stCondLst>
                                    <p:cond delay="0"/>
                                  </p:stCondLst>
                                  <p:childTnLst>
                                    <p:set>
                                      <p:cBhvr>
                                        <p:cTn id="21" dur="1" fill="hold">
                                          <p:stCondLst>
                                            <p:cond delay="0"/>
                                          </p:stCondLst>
                                        </p:cTn>
                                        <p:tgtEl>
                                          <p:spTgt spid="35842"/>
                                        </p:tgtEl>
                                        <p:attrNameLst>
                                          <p:attrName>style.visibility</p:attrName>
                                        </p:attrNameLst>
                                      </p:cBhvr>
                                      <p:to>
                                        <p:strVal val="visible"/>
                                      </p:to>
                                    </p:set>
                                    <p:animEffect transition="in" filter="wipe(down)">
                                      <p:cBhvr>
                                        <p:cTn id="22" dur="500"/>
                                        <p:tgtEl>
                                          <p:spTgt spid="35842"/>
                                        </p:tgtEl>
                                      </p:cBhvr>
                                    </p:animEffect>
                                  </p:childTnLst>
                                </p:cTn>
                              </p:par>
                            </p:childTnLst>
                          </p:cTn>
                        </p:par>
                        <p:par>
                          <p:cTn id="23" fill="hold">
                            <p:stCondLst>
                              <p:cond delay="3000"/>
                            </p:stCondLst>
                            <p:childTnLst>
                              <p:par>
                                <p:cTn id="24" presetID="12" presetClass="entr" presetSubtype="2" fill="hold" grpId="0" nodeType="afterEffect">
                                  <p:stCondLst>
                                    <p:cond delay="0"/>
                                  </p:stCondLst>
                                  <p:childTnLst>
                                    <p:set>
                                      <p:cBhvr>
                                        <p:cTn id="25" dur="1" fill="hold">
                                          <p:stCondLst>
                                            <p:cond delay="0"/>
                                          </p:stCondLst>
                                        </p:cTn>
                                        <p:tgtEl>
                                          <p:spTgt spid="35847"/>
                                        </p:tgtEl>
                                        <p:attrNameLst>
                                          <p:attrName>style.visibility</p:attrName>
                                        </p:attrNameLst>
                                      </p:cBhvr>
                                      <p:to>
                                        <p:strVal val="visible"/>
                                      </p:to>
                                    </p:set>
                                    <p:animEffect transition="in" filter="slide(fromRight)">
                                      <p:cBhvr>
                                        <p:cTn id="26" dur="500"/>
                                        <p:tgtEl>
                                          <p:spTgt spid="35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7" grpId="0"/>
      <p:bldP spid="35848" grpId="0" animBg="1"/>
      <p:bldP spid="3584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5507038" y="5454650"/>
            <a:ext cx="2736850"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spcBef>
                <a:spcPct val="50000"/>
              </a:spcBef>
            </a:pPr>
            <a:r>
              <a:rPr lang="zh-CN" altLang="en-US" sz="2400" b="1">
                <a:latin typeface="黑体" panose="02010609060101010101" pitchFamily="49" charset="-122"/>
                <a:ea typeface="黑体" panose="02010609060101010101" pitchFamily="49" charset="-122"/>
              </a:rPr>
              <a:t>评书演员最为典型</a:t>
            </a:r>
            <a:endParaRPr lang="zh-CN" altLang="en-US" sz="2400" b="1">
              <a:latin typeface="黑体" panose="02010609060101010101" pitchFamily="49" charset="-122"/>
              <a:ea typeface="黑体" panose="02010609060101010101" pitchFamily="49" charset="-122"/>
            </a:endParaRPr>
          </a:p>
        </p:txBody>
      </p:sp>
      <p:sp>
        <p:nvSpPr>
          <p:cNvPr id="36867" name="Rectangle 4"/>
          <p:cNvSpPr>
            <a:spLocks noChangeArrowheads="1"/>
          </p:cNvSpPr>
          <p:nvPr/>
        </p:nvSpPr>
        <p:spPr bwMode="auto">
          <a:xfrm>
            <a:off x="0" y="1123950"/>
            <a:ext cx="61563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6868" name="Rectangle 5"/>
          <p:cNvSpPr>
            <a:spLocks noChangeArrowheads="1"/>
          </p:cNvSpPr>
          <p:nvPr/>
        </p:nvSpPr>
        <p:spPr bwMode="auto">
          <a:xfrm>
            <a:off x="34925" y="1079500"/>
            <a:ext cx="61214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三个因素影响沟通的有效性</a:t>
            </a:r>
            <a:endParaRPr lang="zh-CN" altLang="en-US" sz="3200" b="1">
              <a:solidFill>
                <a:schemeClr val="bg1"/>
              </a:solidFill>
              <a:latin typeface="黑体" panose="02010609060101010101" pitchFamily="49" charset="-122"/>
              <a:ea typeface="黑体" panose="02010609060101010101" pitchFamily="49" charset="-122"/>
            </a:endParaRPr>
          </a:p>
        </p:txBody>
      </p:sp>
      <p:grpSp>
        <p:nvGrpSpPr>
          <p:cNvPr id="2" name="Group 5"/>
          <p:cNvGrpSpPr/>
          <p:nvPr/>
        </p:nvGrpSpPr>
        <p:grpSpPr bwMode="auto">
          <a:xfrm>
            <a:off x="760413" y="2636838"/>
            <a:ext cx="3522662" cy="914400"/>
            <a:chOff x="0" y="0"/>
            <a:chExt cx="2219" cy="576"/>
          </a:xfrm>
        </p:grpSpPr>
        <p:sp>
          <p:nvSpPr>
            <p:cNvPr id="37893" name="Rectangle 6"/>
            <p:cNvSpPr>
              <a:spLocks noChangeArrowheads="1"/>
            </p:cNvSpPr>
            <p:nvPr/>
          </p:nvSpPr>
          <p:spPr bwMode="auto">
            <a:xfrm>
              <a:off x="0" y="0"/>
              <a:ext cx="103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a:solidFill>
                    <a:srgbClr val="CC0000"/>
                  </a:solidFill>
                  <a:latin typeface="Tahoma" panose="020B0604030504040204" pitchFamily="34" charset="0"/>
                </a:rPr>
                <a:t>7 %</a:t>
              </a:r>
              <a:endParaRPr lang="en-US" altLang="zh-CN" sz="5400" b="1">
                <a:solidFill>
                  <a:srgbClr val="CC0000"/>
                </a:solidFill>
                <a:latin typeface="Tahoma" panose="020B0604030504040204" pitchFamily="34" charset="0"/>
              </a:endParaRPr>
            </a:p>
          </p:txBody>
        </p:sp>
        <p:sp>
          <p:nvSpPr>
            <p:cNvPr id="37894" name="Rectangle 9"/>
            <p:cNvSpPr>
              <a:spLocks noChangeArrowheads="1"/>
            </p:cNvSpPr>
            <p:nvPr/>
          </p:nvSpPr>
          <p:spPr bwMode="auto">
            <a:xfrm>
              <a:off x="1203" y="172"/>
              <a:ext cx="10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用字遣词</a:t>
              </a:r>
              <a:endParaRPr lang="zh-CN" altLang="en-US" sz="2800" b="1">
                <a:ea typeface="黑体" panose="02010609060101010101" pitchFamily="49" charset="-122"/>
              </a:endParaRPr>
            </a:p>
          </p:txBody>
        </p:sp>
      </p:grpSp>
      <p:grpSp>
        <p:nvGrpSpPr>
          <p:cNvPr id="3" name="Group 8"/>
          <p:cNvGrpSpPr/>
          <p:nvPr/>
        </p:nvGrpSpPr>
        <p:grpSpPr bwMode="auto">
          <a:xfrm>
            <a:off x="323850" y="3608388"/>
            <a:ext cx="4316413" cy="914400"/>
            <a:chOff x="0" y="0"/>
            <a:chExt cx="2719" cy="576"/>
          </a:xfrm>
        </p:grpSpPr>
        <p:sp>
          <p:nvSpPr>
            <p:cNvPr id="37896" name="Rectangle 7"/>
            <p:cNvSpPr>
              <a:spLocks noChangeArrowheads="1"/>
            </p:cNvSpPr>
            <p:nvPr/>
          </p:nvSpPr>
          <p:spPr bwMode="auto">
            <a:xfrm>
              <a:off x="0" y="0"/>
              <a:ext cx="1311"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a:solidFill>
                    <a:srgbClr val="CC0000"/>
                  </a:solidFill>
                  <a:latin typeface="Tahoma" panose="020B0604030504040204" pitchFamily="34" charset="0"/>
                </a:rPr>
                <a:t>38 %</a:t>
              </a:r>
              <a:endParaRPr lang="en-US" altLang="zh-CN" sz="5400" b="1">
                <a:solidFill>
                  <a:srgbClr val="CC0000"/>
                </a:solidFill>
                <a:latin typeface="Tahoma" panose="020B0604030504040204" pitchFamily="34" charset="0"/>
              </a:endParaRPr>
            </a:p>
          </p:txBody>
        </p:sp>
        <p:sp>
          <p:nvSpPr>
            <p:cNvPr id="37897" name="Rectangle 10"/>
            <p:cNvSpPr>
              <a:spLocks noChangeArrowheads="1"/>
            </p:cNvSpPr>
            <p:nvPr/>
          </p:nvSpPr>
          <p:spPr bwMode="auto">
            <a:xfrm>
              <a:off x="1478" y="177"/>
              <a:ext cx="1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声音、语调</a:t>
              </a:r>
              <a:endParaRPr lang="zh-CN" altLang="en-US" sz="2800" b="1">
                <a:ea typeface="黑体" panose="02010609060101010101" pitchFamily="49" charset="-122"/>
              </a:endParaRPr>
            </a:p>
          </p:txBody>
        </p:sp>
      </p:grpSp>
      <p:grpSp>
        <p:nvGrpSpPr>
          <p:cNvPr id="4" name="Group 11"/>
          <p:cNvGrpSpPr/>
          <p:nvPr/>
        </p:nvGrpSpPr>
        <p:grpSpPr bwMode="auto">
          <a:xfrm>
            <a:off x="323850" y="4581525"/>
            <a:ext cx="3959225" cy="914400"/>
            <a:chOff x="0" y="0"/>
            <a:chExt cx="2494" cy="576"/>
          </a:xfrm>
        </p:grpSpPr>
        <p:sp>
          <p:nvSpPr>
            <p:cNvPr id="37899" name="Rectangle 8"/>
            <p:cNvSpPr>
              <a:spLocks noChangeArrowheads="1"/>
            </p:cNvSpPr>
            <p:nvPr/>
          </p:nvSpPr>
          <p:spPr bwMode="auto">
            <a:xfrm>
              <a:off x="0" y="0"/>
              <a:ext cx="1311"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a:solidFill>
                    <a:srgbClr val="CC0000"/>
                  </a:solidFill>
                  <a:latin typeface="Tahoma" panose="020B0604030504040204" pitchFamily="34" charset="0"/>
                </a:rPr>
                <a:t>55 %</a:t>
              </a:r>
              <a:endParaRPr lang="en-US" altLang="zh-CN" sz="5400" b="1">
                <a:solidFill>
                  <a:srgbClr val="CC0000"/>
                </a:solidFill>
                <a:latin typeface="Tahoma" panose="020B0604030504040204" pitchFamily="34" charset="0"/>
              </a:endParaRPr>
            </a:p>
          </p:txBody>
        </p:sp>
        <p:sp>
          <p:nvSpPr>
            <p:cNvPr id="37900" name="Rectangle 11"/>
            <p:cNvSpPr>
              <a:spLocks noChangeArrowheads="1"/>
            </p:cNvSpPr>
            <p:nvPr/>
          </p:nvSpPr>
          <p:spPr bwMode="auto">
            <a:xfrm>
              <a:off x="1478" y="181"/>
              <a:ext cx="10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表情动作</a:t>
              </a:r>
              <a:endParaRPr lang="zh-CN" altLang="en-US" sz="2800" b="1">
                <a:ea typeface="黑体" panose="02010609060101010101" pitchFamily="49" charset="-122"/>
              </a:endParaRPr>
            </a:p>
          </p:txBody>
        </p:sp>
      </p:grpSp>
      <p:pic>
        <p:nvPicPr>
          <p:cNvPr id="36878" name="Picture 1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32363" y="2862263"/>
            <a:ext cx="3852862"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slide(fromLeft)">
                                      <p:cBhvr>
                                        <p:cTn id="7" dur="500"/>
                                        <p:tgtEl>
                                          <p:spTgt spid="3686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868"/>
                                        </p:tgtEl>
                                        <p:attrNameLst>
                                          <p:attrName>style.visibility</p:attrName>
                                        </p:attrNameLst>
                                      </p:cBhvr>
                                      <p:to>
                                        <p:strVal val="visible"/>
                                      </p:to>
                                    </p:set>
                                    <p:animEffect transition="in" filter="fade">
                                      <p:cBhvr>
                                        <p:cTn id="11" dur="1000"/>
                                        <p:tgtEl>
                                          <p:spTgt spid="3686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6878"/>
                                        </p:tgtEl>
                                        <p:attrNameLst>
                                          <p:attrName>style.visibility</p:attrName>
                                        </p:attrNameLst>
                                      </p:cBhvr>
                                      <p:to>
                                        <p:strVal val="visible"/>
                                      </p:to>
                                    </p:set>
                                    <p:anim calcmode="lin" valueType="num">
                                      <p:cBhvr>
                                        <p:cTn id="31" dur="500" fill="hold"/>
                                        <p:tgtEl>
                                          <p:spTgt spid="36878"/>
                                        </p:tgtEl>
                                        <p:attrNameLst>
                                          <p:attrName>ppt_w</p:attrName>
                                        </p:attrNameLst>
                                      </p:cBhvr>
                                      <p:tavLst>
                                        <p:tav tm="0">
                                          <p:val>
                                            <p:fltVal val="0"/>
                                          </p:val>
                                        </p:tav>
                                        <p:tav tm="100000">
                                          <p:val>
                                            <p:strVal val="#ppt_w"/>
                                          </p:val>
                                        </p:tav>
                                      </p:tavLst>
                                    </p:anim>
                                    <p:anim calcmode="lin" valueType="num">
                                      <p:cBhvr>
                                        <p:cTn id="32" dur="500" fill="hold"/>
                                        <p:tgtEl>
                                          <p:spTgt spid="36878"/>
                                        </p:tgtEl>
                                        <p:attrNameLst>
                                          <p:attrName>ppt_h</p:attrName>
                                        </p:attrNameLst>
                                      </p:cBhvr>
                                      <p:tavLst>
                                        <p:tav tm="0">
                                          <p:val>
                                            <p:fltVal val="0"/>
                                          </p:val>
                                        </p:tav>
                                        <p:tav tm="100000">
                                          <p:val>
                                            <p:strVal val="#ppt_h"/>
                                          </p:val>
                                        </p:tav>
                                      </p:tavLst>
                                    </p:anim>
                                    <p:animEffect transition="in" filter="fade">
                                      <p:cBhvr>
                                        <p:cTn id="33" dur="500"/>
                                        <p:tgtEl>
                                          <p:spTgt spid="3687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6866"/>
                                        </p:tgtEl>
                                        <p:attrNameLst>
                                          <p:attrName>style.visibility</p:attrName>
                                        </p:attrNameLst>
                                      </p:cBhvr>
                                      <p:to>
                                        <p:strVal val="visible"/>
                                      </p:to>
                                    </p:set>
                                    <p:anim calcmode="lin" valueType="num">
                                      <p:cBhvr>
                                        <p:cTn id="36" dur="500" fill="hold"/>
                                        <p:tgtEl>
                                          <p:spTgt spid="36866"/>
                                        </p:tgtEl>
                                        <p:attrNameLst>
                                          <p:attrName>ppt_w</p:attrName>
                                        </p:attrNameLst>
                                      </p:cBhvr>
                                      <p:tavLst>
                                        <p:tav tm="0">
                                          <p:val>
                                            <p:fltVal val="0"/>
                                          </p:val>
                                        </p:tav>
                                        <p:tav tm="100000">
                                          <p:val>
                                            <p:strVal val="#ppt_w"/>
                                          </p:val>
                                        </p:tav>
                                      </p:tavLst>
                                    </p:anim>
                                    <p:anim calcmode="lin" valueType="num">
                                      <p:cBhvr>
                                        <p:cTn id="37" dur="500" fill="hold"/>
                                        <p:tgtEl>
                                          <p:spTgt spid="36866"/>
                                        </p:tgtEl>
                                        <p:attrNameLst>
                                          <p:attrName>ppt_h</p:attrName>
                                        </p:attrNameLst>
                                      </p:cBhvr>
                                      <p:tavLst>
                                        <p:tav tm="0">
                                          <p:val>
                                            <p:fltVal val="0"/>
                                          </p:val>
                                        </p:tav>
                                        <p:tav tm="100000">
                                          <p:val>
                                            <p:strVal val="#ppt_h"/>
                                          </p:val>
                                        </p:tav>
                                      </p:tavLst>
                                    </p:anim>
                                    <p:animEffect transition="in" filter="fade">
                                      <p:cBhvr>
                                        <p:cTn id="38" dur="5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animBg="1"/>
      <p:bldP spid="3686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996950" y="2636838"/>
            <a:ext cx="739140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人人都具有运用身体语言沟通的能力。</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口语沟通是间断的，身体语言的沟通是一个不停息，不间断的过程。</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身体语言有私密特征，在特定情境中具有别人难以理解的特殊含义。</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身体语言的速度，可以自己掌握，可快可慢。</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身体语言可以实现跨跨文化的沟通。</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身体语言可以很容易学习，口语学习则不然。</a:t>
            </a:r>
            <a:endParaRPr lang="zh-CN" altLang="en-US" b="1">
              <a:latin typeface="黑体" panose="02010609060101010101" pitchFamily="49" charset="-122"/>
              <a:ea typeface="黑体" panose="02010609060101010101" pitchFamily="49" charset="-122"/>
            </a:endParaRPr>
          </a:p>
          <a:p>
            <a:pPr algn="just" eaLnBrk="1" hangingPunct="1">
              <a:lnSpc>
                <a:spcPct val="130000"/>
              </a:lnSpc>
              <a:spcBef>
                <a:spcPct val="30000"/>
              </a:spcBef>
              <a:buFont typeface="Wingdings 3" pitchFamily="18" charset="2"/>
              <a:buBlip>
                <a:blip r:embed="rId1"/>
              </a:buBlip>
            </a:pPr>
            <a:r>
              <a:rPr lang="zh-CN" altLang="en-US" b="1">
                <a:latin typeface="黑体" panose="02010609060101010101" pitchFamily="49" charset="-122"/>
                <a:ea typeface="黑体" panose="02010609060101010101" pitchFamily="49" charset="-122"/>
              </a:rPr>
              <a:t>身体语言具有简约沟通的特殊功能。 </a:t>
            </a:r>
            <a:endParaRPr lang="zh-CN" altLang="en-US" b="1">
              <a:latin typeface="黑体" panose="02010609060101010101" pitchFamily="49" charset="-122"/>
              <a:ea typeface="黑体" panose="02010609060101010101" pitchFamily="49" charset="-122"/>
            </a:endParaRPr>
          </a:p>
        </p:txBody>
      </p:sp>
      <p:sp>
        <p:nvSpPr>
          <p:cNvPr id="37891" name="Rectangle 4"/>
          <p:cNvSpPr>
            <a:spLocks noChangeArrowheads="1"/>
          </p:cNvSpPr>
          <p:nvPr/>
        </p:nvSpPr>
        <p:spPr bwMode="auto">
          <a:xfrm>
            <a:off x="0" y="1052513"/>
            <a:ext cx="9144000" cy="8636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7892" name="Text Box 3"/>
          <p:cNvSpPr txBox="1">
            <a:spLocks noChangeArrowheads="1"/>
          </p:cNvSpPr>
          <p:nvPr/>
        </p:nvSpPr>
        <p:spPr bwMode="auto">
          <a:xfrm>
            <a:off x="34925" y="1052513"/>
            <a:ext cx="8785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400" b="1">
                <a:solidFill>
                  <a:schemeClr val="bg1"/>
                </a:solidFill>
                <a:latin typeface="黑体" panose="02010609060101010101" pitchFamily="49" charset="-122"/>
                <a:ea typeface="黑体" panose="02010609060101010101" pitchFamily="49" charset="-122"/>
              </a:rPr>
              <a:t>通过身体语言实现的沟通，称作非语言沟通，也可以说是身体语言沟通。</a:t>
            </a:r>
            <a:endParaRPr lang="zh-CN" altLang="en-US" sz="24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slide(fromLeft)">
                                      <p:cBhvr>
                                        <p:cTn id="7" dur="500"/>
                                        <p:tgtEl>
                                          <p:spTgt spid="3789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892"/>
                                        </p:tgtEl>
                                        <p:attrNameLst>
                                          <p:attrName>style.visibility</p:attrName>
                                        </p:attrNameLst>
                                      </p:cBhvr>
                                      <p:to>
                                        <p:strVal val="visible"/>
                                      </p:to>
                                    </p:set>
                                    <p:animEffect transition="in" filter="fade">
                                      <p:cBhvr>
                                        <p:cTn id="11" dur="1000"/>
                                        <p:tgtEl>
                                          <p:spTgt spid="3789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7890"/>
                                        </p:tgtEl>
                                        <p:attrNameLst>
                                          <p:attrName>style.visibility</p:attrName>
                                        </p:attrNameLst>
                                      </p:cBhvr>
                                      <p:to>
                                        <p:strVal val="visible"/>
                                      </p:to>
                                    </p:set>
                                    <p:animEffect transition="in" filter="wipe(left)">
                                      <p:cBhvr>
                                        <p:cTn id="15" dur="5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animBg="1"/>
      <p:bldP spid="3789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7"/>
          <p:cNvSpPr>
            <a:spLocks noChangeArrowheads="1"/>
          </p:cNvSpPr>
          <p:nvPr/>
        </p:nvSpPr>
        <p:spPr bwMode="auto">
          <a:xfrm>
            <a:off x="0" y="1052513"/>
            <a:ext cx="9144000" cy="8636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nvGrpSpPr>
          <p:cNvPr id="2" name="Group 3"/>
          <p:cNvGrpSpPr/>
          <p:nvPr/>
        </p:nvGrpSpPr>
        <p:grpSpPr bwMode="auto">
          <a:xfrm>
            <a:off x="969963" y="2890838"/>
            <a:ext cx="4005262" cy="3282950"/>
            <a:chOff x="0" y="0"/>
            <a:chExt cx="2523" cy="2068"/>
          </a:xfrm>
        </p:grpSpPr>
        <p:sp>
          <p:nvSpPr>
            <p:cNvPr id="39939" name="AutoShape 6"/>
            <p:cNvSpPr>
              <a:spLocks noChangeArrowheads="1"/>
            </p:cNvSpPr>
            <p:nvPr/>
          </p:nvSpPr>
          <p:spPr bwMode="auto">
            <a:xfrm>
              <a:off x="1035" y="0"/>
              <a:ext cx="1488" cy="2068"/>
            </a:xfrm>
            <a:prstGeom prst="upArrow">
              <a:avLst>
                <a:gd name="adj1" fmla="val 56361"/>
                <a:gd name="adj2" fmla="val 78330"/>
              </a:avLst>
            </a:prstGeom>
            <a:gradFill rotWithShape="1">
              <a:gsLst>
                <a:gs pos="0">
                  <a:srgbClr val="FF0000"/>
                </a:gs>
                <a:gs pos="100000">
                  <a:srgbClr val="8F0000"/>
                </a:gs>
              </a:gsLst>
              <a:lin ang="5400000" scaled="1"/>
            </a:gradFill>
            <a:ln>
              <a:noFill/>
            </a:ln>
            <a:scene3d>
              <a:camera prst="legacyObliqueTopRight">
                <a:rot lat="0" lon="19199999" rev="0"/>
              </a:camera>
              <a:lightRig rig="legacyFlat3" dir="t"/>
            </a:scene3d>
            <a:sp3d extrusionH="430200" prstMaterial="legacyMatte">
              <a:bevelT w="13500" h="13500" prst="angle"/>
              <a:bevelB w="13500" h="13500" prst="angle"/>
              <a:extrusionClr>
                <a:srgbClr val="FF0000"/>
              </a:extrusionClr>
            </a:sp3d>
            <a:extLst>
              <a:ext uri="{91240B29-F687-4F45-9708-019B960494DF}">
                <a14:hiddenLine xmlns:a14="http://schemas.microsoft.com/office/drawing/2010/main" w="9525">
                  <a:noFill/>
                  <a:miter lim="800000"/>
                  <a:headEnd/>
                  <a:tailEnd/>
                </a14:hiddenLine>
              </a:ext>
            </a:extLst>
          </p:spPr>
          <p:txBody>
            <a:bodyPr wrap="none" anchor="ctr">
              <a:flatTx/>
            </a:bodyPr>
            <a:lstStyle/>
            <a:p>
              <a:endParaRPr lang="zh-CN" altLang="en-US"/>
            </a:p>
          </p:txBody>
        </p:sp>
        <p:sp>
          <p:nvSpPr>
            <p:cNvPr id="39940" name="AutoShape 7"/>
            <p:cNvSpPr>
              <a:spLocks noChangeArrowheads="1"/>
            </p:cNvSpPr>
            <p:nvPr/>
          </p:nvSpPr>
          <p:spPr bwMode="auto">
            <a:xfrm>
              <a:off x="0" y="563"/>
              <a:ext cx="1792" cy="376"/>
            </a:xfrm>
            <a:prstGeom prst="roundRect">
              <a:avLst>
                <a:gd name="adj" fmla="val 16667"/>
              </a:avLst>
            </a:prstGeom>
            <a:solidFill>
              <a:srgbClr val="FFFFFF">
                <a:alpha val="89803"/>
              </a:srgbClr>
            </a:solidFill>
            <a:ln w="28575">
              <a:solidFill>
                <a:srgbClr val="CC00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眼睛的沟通</a:t>
              </a:r>
              <a:endParaRPr lang="zh-CN" altLang="en-US" sz="2000" b="1">
                <a:solidFill>
                  <a:srgbClr val="4D4D4D"/>
                </a:solidFill>
                <a:latin typeface="黑体" panose="02010609060101010101" pitchFamily="49" charset="-122"/>
                <a:ea typeface="黑体" panose="02010609060101010101" pitchFamily="49" charset="-122"/>
              </a:endParaRPr>
            </a:p>
          </p:txBody>
        </p:sp>
        <p:sp>
          <p:nvSpPr>
            <p:cNvPr id="39941" name="AutoShape 8"/>
            <p:cNvSpPr>
              <a:spLocks noChangeArrowheads="1"/>
            </p:cNvSpPr>
            <p:nvPr/>
          </p:nvSpPr>
          <p:spPr bwMode="auto">
            <a:xfrm>
              <a:off x="0" y="1055"/>
              <a:ext cx="1792" cy="376"/>
            </a:xfrm>
            <a:prstGeom prst="roundRect">
              <a:avLst>
                <a:gd name="adj" fmla="val 16667"/>
              </a:avLst>
            </a:prstGeom>
            <a:solidFill>
              <a:srgbClr val="FFFFFF">
                <a:alpha val="89803"/>
              </a:srgbClr>
            </a:solidFill>
            <a:ln w="28575">
              <a:solidFill>
                <a:srgbClr val="CC00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姿势／动作的沟通</a:t>
              </a:r>
              <a:endParaRPr lang="zh-CN" altLang="en-US" sz="2000" b="1">
                <a:solidFill>
                  <a:srgbClr val="4D4D4D"/>
                </a:solidFill>
                <a:latin typeface="黑体" panose="02010609060101010101" pitchFamily="49" charset="-122"/>
                <a:ea typeface="黑体" panose="02010609060101010101" pitchFamily="49" charset="-122"/>
              </a:endParaRPr>
            </a:p>
          </p:txBody>
        </p:sp>
        <p:sp>
          <p:nvSpPr>
            <p:cNvPr id="39942" name="AutoShape 9"/>
            <p:cNvSpPr>
              <a:spLocks noChangeArrowheads="1"/>
            </p:cNvSpPr>
            <p:nvPr/>
          </p:nvSpPr>
          <p:spPr bwMode="auto">
            <a:xfrm>
              <a:off x="0" y="1540"/>
              <a:ext cx="1792" cy="376"/>
            </a:xfrm>
            <a:prstGeom prst="roundRect">
              <a:avLst>
                <a:gd name="adj" fmla="val 16667"/>
              </a:avLst>
            </a:prstGeom>
            <a:solidFill>
              <a:srgbClr val="FFFFFF">
                <a:alpha val="89803"/>
              </a:srgbClr>
            </a:solidFill>
            <a:ln w="28575">
              <a:solidFill>
                <a:srgbClr val="CC00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手势／面部表情的沟通</a:t>
              </a:r>
              <a:endParaRPr lang="zh-CN" altLang="en-US" sz="2000" b="1">
                <a:solidFill>
                  <a:srgbClr val="4D4D4D"/>
                </a:solidFill>
                <a:latin typeface="黑体" panose="02010609060101010101" pitchFamily="49" charset="-122"/>
                <a:ea typeface="黑体" panose="02010609060101010101" pitchFamily="49" charset="-122"/>
              </a:endParaRPr>
            </a:p>
          </p:txBody>
        </p:sp>
      </p:grpSp>
      <p:grpSp>
        <p:nvGrpSpPr>
          <p:cNvPr id="3" name="Group 8"/>
          <p:cNvGrpSpPr/>
          <p:nvPr/>
        </p:nvGrpSpPr>
        <p:grpSpPr bwMode="auto">
          <a:xfrm>
            <a:off x="4618038" y="3025775"/>
            <a:ext cx="4057650" cy="3282950"/>
            <a:chOff x="0" y="0"/>
            <a:chExt cx="2556" cy="2068"/>
          </a:xfrm>
        </p:grpSpPr>
        <p:sp>
          <p:nvSpPr>
            <p:cNvPr id="39944" name="AutoShape 11"/>
            <p:cNvSpPr>
              <a:spLocks noChangeArrowheads="1"/>
            </p:cNvSpPr>
            <p:nvPr/>
          </p:nvSpPr>
          <p:spPr bwMode="auto">
            <a:xfrm>
              <a:off x="0" y="0"/>
              <a:ext cx="1505" cy="2068"/>
            </a:xfrm>
            <a:prstGeom prst="downArrow">
              <a:avLst>
                <a:gd name="adj1" fmla="val 65009"/>
                <a:gd name="adj2" fmla="val 57902"/>
              </a:avLst>
            </a:prstGeom>
            <a:gradFill rotWithShape="1">
              <a:gsLst>
                <a:gs pos="0">
                  <a:srgbClr val="764700"/>
                </a:gs>
                <a:gs pos="100000">
                  <a:srgbClr val="FF9900"/>
                </a:gs>
              </a:gsLst>
              <a:lin ang="5400000" scaled="1"/>
            </a:gradFill>
            <a:ln>
              <a:noFill/>
            </a:ln>
            <a:scene3d>
              <a:camera prst="legacyObliqueTopRight">
                <a:rot lat="0" lon="600000" rev="0"/>
              </a:camera>
              <a:lightRig rig="legacyFlat3" dir="t"/>
            </a:scene3d>
            <a:sp3d extrusionH="430200" prstMaterial="legacyPlastic">
              <a:bevelT w="13500" h="13500" prst="angle"/>
              <a:bevelB w="13500" h="13500" prst="angle"/>
              <a:extrusionClr>
                <a:srgbClr val="FF9900"/>
              </a:extrusionClr>
            </a:sp3d>
            <a:extLst>
              <a:ext uri="{91240B29-F687-4F45-9708-019B960494DF}">
                <a14:hiddenLine xmlns:a14="http://schemas.microsoft.com/office/drawing/2010/main" w="9525">
                  <a:noFill/>
                  <a:miter lim="800000"/>
                  <a:headEnd/>
                  <a:tailEnd/>
                </a14:hiddenLine>
              </a:ext>
            </a:extLst>
          </p:spPr>
          <p:txBody>
            <a:bodyPr wrap="none" anchor="ctr">
              <a:flatTx/>
            </a:bodyPr>
            <a:lstStyle/>
            <a:p>
              <a:endParaRPr lang="zh-CN" altLang="en-US"/>
            </a:p>
          </p:txBody>
        </p:sp>
        <p:sp>
          <p:nvSpPr>
            <p:cNvPr id="39945" name="AutoShape 12"/>
            <p:cNvSpPr>
              <a:spLocks noChangeArrowheads="1"/>
            </p:cNvSpPr>
            <p:nvPr/>
          </p:nvSpPr>
          <p:spPr bwMode="auto">
            <a:xfrm>
              <a:off x="764" y="248"/>
              <a:ext cx="1792" cy="376"/>
            </a:xfrm>
            <a:prstGeom prst="roundRect">
              <a:avLst>
                <a:gd name="adj" fmla="val 16667"/>
              </a:avLst>
            </a:prstGeom>
            <a:solidFill>
              <a:srgbClr val="FFFFFF">
                <a:alpha val="89803"/>
              </a:srgbClr>
            </a:solidFill>
            <a:ln w="28575">
              <a:solidFill>
                <a:srgbClr val="FF99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声音／言语表情的沟通</a:t>
              </a:r>
              <a:endParaRPr lang="zh-CN" altLang="en-US" sz="2000" b="1">
                <a:solidFill>
                  <a:srgbClr val="4D4D4D"/>
                </a:solidFill>
                <a:latin typeface="黑体" panose="02010609060101010101" pitchFamily="49" charset="-122"/>
                <a:ea typeface="黑体" panose="02010609060101010101" pitchFamily="49" charset="-122"/>
              </a:endParaRPr>
            </a:p>
          </p:txBody>
        </p:sp>
        <p:sp>
          <p:nvSpPr>
            <p:cNvPr id="39946" name="AutoShape 13"/>
            <p:cNvSpPr>
              <a:spLocks noChangeArrowheads="1"/>
            </p:cNvSpPr>
            <p:nvPr/>
          </p:nvSpPr>
          <p:spPr bwMode="auto">
            <a:xfrm>
              <a:off x="764" y="741"/>
              <a:ext cx="1792" cy="376"/>
            </a:xfrm>
            <a:prstGeom prst="roundRect">
              <a:avLst>
                <a:gd name="adj" fmla="val 16667"/>
              </a:avLst>
            </a:prstGeom>
            <a:solidFill>
              <a:srgbClr val="FFFFFF">
                <a:alpha val="89803"/>
              </a:srgbClr>
            </a:solidFill>
            <a:ln w="28575">
              <a:solidFill>
                <a:srgbClr val="FF99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人体空间位置的沟通</a:t>
              </a:r>
              <a:endParaRPr lang="zh-CN" altLang="en-US" sz="2000" b="1">
                <a:solidFill>
                  <a:srgbClr val="4D4D4D"/>
                </a:solidFill>
                <a:latin typeface="黑体" panose="02010609060101010101" pitchFamily="49" charset="-122"/>
                <a:ea typeface="黑体" panose="02010609060101010101" pitchFamily="49" charset="-122"/>
              </a:endParaRPr>
            </a:p>
          </p:txBody>
        </p:sp>
        <p:sp>
          <p:nvSpPr>
            <p:cNvPr id="39947" name="AutoShape 14"/>
            <p:cNvSpPr>
              <a:spLocks noChangeArrowheads="1"/>
            </p:cNvSpPr>
            <p:nvPr/>
          </p:nvSpPr>
          <p:spPr bwMode="auto">
            <a:xfrm>
              <a:off x="764" y="1225"/>
              <a:ext cx="1792" cy="377"/>
            </a:xfrm>
            <a:prstGeom prst="roundRect">
              <a:avLst>
                <a:gd name="adj" fmla="val 16667"/>
              </a:avLst>
            </a:prstGeom>
            <a:solidFill>
              <a:srgbClr val="FFFFFF">
                <a:alpha val="89803"/>
              </a:srgbClr>
            </a:solidFill>
            <a:ln w="28575">
              <a:solidFill>
                <a:srgbClr val="FF9900"/>
              </a:solidFill>
              <a:round/>
            </a:ln>
          </p:spPr>
          <p:txBody>
            <a:bodyPr wrap="none" anchor="ctr"/>
            <a:lstStyle/>
            <a:p>
              <a:pPr algn="ctr"/>
              <a:r>
                <a:rPr lang="zh-CN" altLang="en-US" sz="2000" b="1">
                  <a:solidFill>
                    <a:srgbClr val="4D4D4D"/>
                  </a:solidFill>
                  <a:latin typeface="黑体" panose="02010609060101010101" pitchFamily="49" charset="-122"/>
                  <a:ea typeface="黑体" panose="02010609060101010101" pitchFamily="49" charset="-122"/>
                </a:rPr>
                <a:t>穿著／装饰的沟通</a:t>
              </a:r>
              <a:endParaRPr lang="zh-CN" altLang="en-US" sz="2000" b="1">
                <a:solidFill>
                  <a:srgbClr val="4D4D4D"/>
                </a:solidFill>
                <a:latin typeface="黑体" panose="02010609060101010101" pitchFamily="49" charset="-122"/>
                <a:ea typeface="黑体" panose="02010609060101010101" pitchFamily="49" charset="-122"/>
              </a:endParaRPr>
            </a:p>
          </p:txBody>
        </p:sp>
      </p:grpSp>
      <p:sp>
        <p:nvSpPr>
          <p:cNvPr id="38925" name="Rectangle 15"/>
          <p:cNvSpPr>
            <a:spLocks noChangeArrowheads="1"/>
          </p:cNvSpPr>
          <p:nvPr/>
        </p:nvSpPr>
        <p:spPr bwMode="auto">
          <a:xfrm>
            <a:off x="0" y="1020763"/>
            <a:ext cx="91440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en-US" sz="2400" b="1">
                <a:solidFill>
                  <a:schemeClr val="bg1"/>
                </a:solidFill>
                <a:latin typeface="黑体" panose="02010609060101010101" pitchFamily="49" charset="-122"/>
                <a:ea typeface="黑体" panose="02010609060101010101" pitchFamily="49" charset="-122"/>
              </a:rPr>
              <a:t>要达到最有效的人际沟通，除具备说话的技巧之外，还要学习到以下的六种技巧才行。</a:t>
            </a:r>
            <a:endParaRPr lang="zh-CN" altLang="en-US" sz="24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slide(fromLeft)">
                                      <p:cBhvr>
                                        <p:cTn id="7" dur="500"/>
                                        <p:tgtEl>
                                          <p:spTgt spid="3891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8925"/>
                                        </p:tgtEl>
                                        <p:attrNameLst>
                                          <p:attrName>style.visibility</p:attrName>
                                        </p:attrNameLst>
                                      </p:cBhvr>
                                      <p:to>
                                        <p:strVal val="visible"/>
                                      </p:to>
                                    </p:set>
                                    <p:animEffect transition="in" filter="fade">
                                      <p:cBhvr>
                                        <p:cTn id="11" dur="1000"/>
                                        <p:tgtEl>
                                          <p:spTgt spid="38925"/>
                                        </p:tgtEl>
                                      </p:cBhvr>
                                    </p:animEffect>
                                    <p:anim calcmode="lin" valueType="num">
                                      <p:cBhvr>
                                        <p:cTn id="12" dur="1000" fill="hold"/>
                                        <p:tgtEl>
                                          <p:spTgt spid="38925"/>
                                        </p:tgtEl>
                                        <p:attrNameLst>
                                          <p:attrName>ppt_x</p:attrName>
                                        </p:attrNameLst>
                                      </p:cBhvr>
                                      <p:tavLst>
                                        <p:tav tm="0">
                                          <p:val>
                                            <p:strVal val="#ppt_x"/>
                                          </p:val>
                                        </p:tav>
                                        <p:tav tm="100000">
                                          <p:val>
                                            <p:strVal val="#ppt_x"/>
                                          </p:val>
                                        </p:tav>
                                      </p:tavLst>
                                    </p:anim>
                                    <p:anim calcmode="lin" valueType="num">
                                      <p:cBhvr>
                                        <p:cTn id="13" dur="1000" fill="hold"/>
                                        <p:tgtEl>
                                          <p:spTgt spid="3892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2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4"/>
          <p:cNvSpPr>
            <a:spLocks noChangeArrowheads="1"/>
          </p:cNvSpPr>
          <p:nvPr/>
        </p:nvSpPr>
        <p:spPr bwMode="auto">
          <a:xfrm>
            <a:off x="2916238" y="2532063"/>
            <a:ext cx="3246437"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9600" b="1">
                <a:solidFill>
                  <a:srgbClr val="CC0000"/>
                </a:solidFill>
                <a:latin typeface="黑体" panose="02010609060101010101" pitchFamily="49" charset="-122"/>
                <a:ea typeface="黑体" panose="02010609060101010101" pitchFamily="49" charset="-122"/>
              </a:rPr>
              <a:t>手 势</a:t>
            </a:r>
            <a:endParaRPr lang="zh-CN" altLang="en-US" sz="96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1403350" y="1133475"/>
            <a:ext cx="2224088" cy="4827588"/>
            <a:chOff x="0" y="0"/>
            <a:chExt cx="1401" cy="3041"/>
          </a:xfrm>
        </p:grpSpPr>
        <p:sp>
          <p:nvSpPr>
            <p:cNvPr id="41986" name="Rectangle 4"/>
            <p:cNvSpPr>
              <a:spLocks noChangeArrowheads="1"/>
            </p:cNvSpPr>
            <p:nvPr/>
          </p:nvSpPr>
          <p:spPr bwMode="auto">
            <a:xfrm>
              <a:off x="771" y="0"/>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拍手</a:t>
              </a:r>
              <a:endParaRPr lang="zh-CN" altLang="en-US" sz="3200" b="1">
                <a:ea typeface="黑体" panose="02010609060101010101" pitchFamily="49" charset="-122"/>
              </a:endParaRPr>
            </a:p>
          </p:txBody>
        </p:sp>
        <p:sp>
          <p:nvSpPr>
            <p:cNvPr id="41987" name="Rectangle 5"/>
            <p:cNvSpPr>
              <a:spLocks noChangeArrowheads="1"/>
            </p:cNvSpPr>
            <p:nvPr/>
          </p:nvSpPr>
          <p:spPr bwMode="auto">
            <a:xfrm>
              <a:off x="771" y="446"/>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捶胸</a:t>
              </a:r>
              <a:endParaRPr lang="zh-CN" altLang="en-US" sz="3200" b="1">
                <a:ea typeface="黑体" panose="02010609060101010101" pitchFamily="49" charset="-122"/>
              </a:endParaRPr>
            </a:p>
          </p:txBody>
        </p:sp>
        <p:sp>
          <p:nvSpPr>
            <p:cNvPr id="41988" name="Rectangle 6"/>
            <p:cNvSpPr>
              <a:spLocks noChangeArrowheads="1"/>
            </p:cNvSpPr>
            <p:nvPr/>
          </p:nvSpPr>
          <p:spPr bwMode="auto">
            <a:xfrm>
              <a:off x="771" y="892"/>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挥拳</a:t>
              </a:r>
              <a:endParaRPr lang="zh-CN" altLang="en-US" sz="3200" b="1">
                <a:ea typeface="黑体" panose="02010609060101010101" pitchFamily="49" charset="-122"/>
              </a:endParaRPr>
            </a:p>
          </p:txBody>
        </p:sp>
        <p:sp>
          <p:nvSpPr>
            <p:cNvPr id="41989" name="Rectangle 7"/>
            <p:cNvSpPr>
              <a:spLocks noChangeArrowheads="1"/>
            </p:cNvSpPr>
            <p:nvPr/>
          </p:nvSpPr>
          <p:spPr bwMode="auto">
            <a:xfrm>
              <a:off x="514" y="1338"/>
              <a:ext cx="887"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手相握</a:t>
              </a:r>
              <a:endParaRPr lang="zh-CN" altLang="en-US" sz="3200" b="1">
                <a:ea typeface="黑体" panose="02010609060101010101" pitchFamily="49" charset="-122"/>
              </a:endParaRPr>
            </a:p>
          </p:txBody>
        </p:sp>
        <p:sp>
          <p:nvSpPr>
            <p:cNvPr id="41990" name="Rectangle 8"/>
            <p:cNvSpPr>
              <a:spLocks noChangeArrowheads="1"/>
            </p:cNvSpPr>
            <p:nvPr/>
          </p:nvSpPr>
          <p:spPr bwMode="auto">
            <a:xfrm>
              <a:off x="514" y="1784"/>
              <a:ext cx="887"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摊开手</a:t>
              </a:r>
              <a:endParaRPr lang="zh-CN" altLang="en-US" sz="3200" b="1">
                <a:ea typeface="黑体" panose="02010609060101010101" pitchFamily="49" charset="-122"/>
              </a:endParaRPr>
            </a:p>
          </p:txBody>
        </p:sp>
        <p:sp>
          <p:nvSpPr>
            <p:cNvPr id="41991" name="Rectangle 9"/>
            <p:cNvSpPr>
              <a:spLocks noChangeArrowheads="1"/>
            </p:cNvSpPr>
            <p:nvPr/>
          </p:nvSpPr>
          <p:spPr bwMode="auto">
            <a:xfrm>
              <a:off x="0" y="2230"/>
              <a:ext cx="140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手挠后脑勺</a:t>
              </a:r>
              <a:endParaRPr lang="zh-CN" altLang="en-US" sz="3200" b="1">
                <a:ea typeface="黑体" panose="02010609060101010101" pitchFamily="49" charset="-122"/>
              </a:endParaRPr>
            </a:p>
          </p:txBody>
        </p:sp>
        <p:sp>
          <p:nvSpPr>
            <p:cNvPr id="41992" name="Rectangle 10"/>
            <p:cNvSpPr>
              <a:spLocks noChangeArrowheads="1"/>
            </p:cNvSpPr>
            <p:nvPr/>
          </p:nvSpPr>
          <p:spPr bwMode="auto">
            <a:xfrm>
              <a:off x="257" y="2676"/>
              <a:ext cx="114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双手叉腰</a:t>
              </a:r>
              <a:endParaRPr lang="zh-CN" altLang="en-US" sz="3200" b="1">
                <a:ea typeface="黑体" panose="02010609060101010101" pitchFamily="49" charset="-122"/>
              </a:endParaRPr>
            </a:p>
          </p:txBody>
        </p:sp>
      </p:grpSp>
      <p:sp>
        <p:nvSpPr>
          <p:cNvPr id="40970" name="Rectangle 11"/>
          <p:cNvSpPr>
            <a:spLocks noChangeArrowheads="1"/>
          </p:cNvSpPr>
          <p:nvPr/>
        </p:nvSpPr>
        <p:spPr bwMode="auto">
          <a:xfrm>
            <a:off x="4572000" y="1133475"/>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高兴</a:t>
            </a:r>
            <a:endParaRPr lang="zh-CN" altLang="en-US" sz="3200" b="1">
              <a:ea typeface="黑体" panose="02010609060101010101" pitchFamily="49" charset="-122"/>
            </a:endParaRPr>
          </a:p>
        </p:txBody>
      </p:sp>
      <p:sp>
        <p:nvSpPr>
          <p:cNvPr id="40971" name="Rectangle 12"/>
          <p:cNvSpPr>
            <a:spLocks noChangeArrowheads="1"/>
          </p:cNvSpPr>
          <p:nvPr/>
        </p:nvSpPr>
        <p:spPr bwMode="auto">
          <a:xfrm>
            <a:off x="4572000" y="1841500"/>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悲痛</a:t>
            </a:r>
            <a:endParaRPr lang="zh-CN" altLang="en-US" sz="3200" b="1">
              <a:ea typeface="黑体" panose="02010609060101010101" pitchFamily="49" charset="-122"/>
            </a:endParaRPr>
          </a:p>
        </p:txBody>
      </p:sp>
      <p:sp>
        <p:nvSpPr>
          <p:cNvPr id="40972" name="Rectangle 13"/>
          <p:cNvSpPr>
            <a:spLocks noChangeArrowheads="1"/>
          </p:cNvSpPr>
          <p:nvPr/>
        </p:nvSpPr>
        <p:spPr bwMode="auto">
          <a:xfrm>
            <a:off x="4572000" y="2549525"/>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愤怒</a:t>
            </a:r>
            <a:endParaRPr lang="zh-CN" altLang="en-US" sz="3200" b="1">
              <a:ea typeface="黑体" panose="02010609060101010101" pitchFamily="49" charset="-122"/>
            </a:endParaRPr>
          </a:p>
        </p:txBody>
      </p:sp>
      <p:sp>
        <p:nvSpPr>
          <p:cNvPr id="40973" name="Rectangle 14"/>
          <p:cNvSpPr>
            <a:spLocks noChangeArrowheads="1"/>
          </p:cNvSpPr>
          <p:nvPr/>
        </p:nvSpPr>
        <p:spPr bwMode="auto">
          <a:xfrm>
            <a:off x="4572000" y="3257550"/>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急躁</a:t>
            </a:r>
            <a:endParaRPr lang="zh-CN" altLang="en-US" sz="3200" b="1">
              <a:ea typeface="黑体" panose="02010609060101010101" pitchFamily="49" charset="-122"/>
            </a:endParaRPr>
          </a:p>
        </p:txBody>
      </p:sp>
      <p:sp>
        <p:nvSpPr>
          <p:cNvPr id="40974" name="Rectangle 15"/>
          <p:cNvSpPr>
            <a:spLocks noChangeArrowheads="1"/>
          </p:cNvSpPr>
          <p:nvPr/>
        </p:nvSpPr>
        <p:spPr bwMode="auto">
          <a:xfrm>
            <a:off x="4572000" y="3965575"/>
            <a:ext cx="38560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真诚、坦然无可奈何</a:t>
            </a:r>
            <a:endParaRPr lang="zh-CN" altLang="en-US" sz="3200" b="1">
              <a:ea typeface="黑体" panose="02010609060101010101" pitchFamily="49" charset="-122"/>
            </a:endParaRPr>
          </a:p>
        </p:txBody>
      </p:sp>
      <p:sp>
        <p:nvSpPr>
          <p:cNvPr id="40975" name="Rectangle 16"/>
          <p:cNvSpPr>
            <a:spLocks noChangeArrowheads="1"/>
          </p:cNvSpPr>
          <p:nvPr/>
        </p:nvSpPr>
        <p:spPr bwMode="auto">
          <a:xfrm>
            <a:off x="4572000" y="4673600"/>
            <a:ext cx="42640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尴尬、为难、不好意思</a:t>
            </a:r>
            <a:endParaRPr lang="zh-CN" altLang="en-US" sz="3200" b="1">
              <a:ea typeface="黑体" panose="02010609060101010101" pitchFamily="49" charset="-122"/>
            </a:endParaRPr>
          </a:p>
        </p:txBody>
      </p:sp>
      <p:sp>
        <p:nvSpPr>
          <p:cNvPr id="40976" name="Rectangle 17"/>
          <p:cNvSpPr>
            <a:spLocks noChangeArrowheads="1"/>
          </p:cNvSpPr>
          <p:nvPr/>
        </p:nvSpPr>
        <p:spPr bwMode="auto">
          <a:xfrm>
            <a:off x="4572000" y="5381625"/>
            <a:ext cx="34480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挑战、示威、自豪</a:t>
            </a:r>
            <a:endParaRPr lang="zh-CN" altLang="en-US" sz="3200" b="1">
              <a:ea typeface="黑体" panose="02010609060101010101" pitchFamily="49" charset="-122"/>
            </a:endParaRPr>
          </a:p>
        </p:txBody>
      </p:sp>
      <p:pic>
        <p:nvPicPr>
          <p:cNvPr id="40977" name="Picture 18"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121443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8" name="Picture 19"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1922463"/>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9" name="Picture 20"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263048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0" name="Picture 21"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3338513"/>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1" name="Picture 22"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404653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2" name="Picture 23"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4754563"/>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3" name="Picture 24"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724275" y="546258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0977"/>
                                        </p:tgtEl>
                                        <p:attrNameLst>
                                          <p:attrName>style.visibility</p:attrName>
                                        </p:attrNameLst>
                                      </p:cBhvr>
                                      <p:to>
                                        <p:strVal val="visible"/>
                                      </p:to>
                                    </p:set>
                                    <p:animEffect transition="in" filter="wipe(left)">
                                      <p:cBhvr>
                                        <p:cTn id="13" dur="500"/>
                                        <p:tgtEl>
                                          <p:spTgt spid="4097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xit" presetSubtype="16" fill="hold" nodeType="clickEffect">
                                  <p:stCondLst>
                                    <p:cond delay="0"/>
                                  </p:stCondLst>
                                  <p:childTnLst>
                                    <p:anim calcmode="lin" valueType="num">
                                      <p:cBhvr>
                                        <p:cTn id="17" dur="500"/>
                                        <p:tgtEl>
                                          <p:spTgt spid="40977"/>
                                        </p:tgtEl>
                                        <p:attrNameLst>
                                          <p:attrName>ppt_w</p:attrName>
                                        </p:attrNameLst>
                                      </p:cBhvr>
                                      <p:tavLst>
                                        <p:tav tm="0">
                                          <p:val>
                                            <p:strVal val="ppt_w"/>
                                          </p:val>
                                        </p:tav>
                                        <p:tav tm="100000">
                                          <p:val>
                                            <p:fltVal val="0"/>
                                          </p:val>
                                        </p:tav>
                                      </p:tavLst>
                                    </p:anim>
                                    <p:anim calcmode="lin" valueType="num">
                                      <p:cBhvr>
                                        <p:cTn id="18" dur="500"/>
                                        <p:tgtEl>
                                          <p:spTgt spid="40977"/>
                                        </p:tgtEl>
                                        <p:attrNameLst>
                                          <p:attrName>ppt_h</p:attrName>
                                        </p:attrNameLst>
                                      </p:cBhvr>
                                      <p:tavLst>
                                        <p:tav tm="0">
                                          <p:val>
                                            <p:strVal val="ppt_h"/>
                                          </p:val>
                                        </p:tav>
                                        <p:tav tm="100000">
                                          <p:val>
                                            <p:fltVal val="0"/>
                                          </p:val>
                                        </p:tav>
                                      </p:tavLst>
                                    </p:anim>
                                    <p:animEffect transition="out" filter="fade">
                                      <p:cBhvr>
                                        <p:cTn id="19" dur="500"/>
                                        <p:tgtEl>
                                          <p:spTgt spid="40977"/>
                                        </p:tgtEl>
                                      </p:cBhvr>
                                    </p:animEffect>
                                    <p:set>
                                      <p:cBhvr>
                                        <p:cTn id="20" dur="1" fill="hold">
                                          <p:stCondLst>
                                            <p:cond delay="499"/>
                                          </p:stCondLst>
                                        </p:cTn>
                                        <p:tgtEl>
                                          <p:spTgt spid="40977"/>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970"/>
                                        </p:tgtEl>
                                        <p:attrNameLst>
                                          <p:attrName>style.visibility</p:attrName>
                                        </p:attrNameLst>
                                      </p:cBhvr>
                                      <p:to>
                                        <p:strVal val="visible"/>
                                      </p:to>
                                    </p:set>
                                    <p:animEffect transition="in" filter="fade">
                                      <p:cBhvr>
                                        <p:cTn id="24" dur="1000"/>
                                        <p:tgtEl>
                                          <p:spTgt spid="40970"/>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40978"/>
                                        </p:tgtEl>
                                        <p:attrNameLst>
                                          <p:attrName>style.visibility</p:attrName>
                                        </p:attrNameLst>
                                      </p:cBhvr>
                                      <p:to>
                                        <p:strVal val="visible"/>
                                      </p:to>
                                    </p:set>
                                    <p:animEffect transition="in" filter="wipe(left)">
                                      <p:cBhvr>
                                        <p:cTn id="28" dur="500"/>
                                        <p:tgtEl>
                                          <p:spTgt spid="4097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xit" presetSubtype="16" fill="hold" nodeType="clickEffect">
                                  <p:stCondLst>
                                    <p:cond delay="0"/>
                                  </p:stCondLst>
                                  <p:childTnLst>
                                    <p:anim calcmode="lin" valueType="num">
                                      <p:cBhvr>
                                        <p:cTn id="32" dur="500"/>
                                        <p:tgtEl>
                                          <p:spTgt spid="40978"/>
                                        </p:tgtEl>
                                        <p:attrNameLst>
                                          <p:attrName>ppt_w</p:attrName>
                                        </p:attrNameLst>
                                      </p:cBhvr>
                                      <p:tavLst>
                                        <p:tav tm="0">
                                          <p:val>
                                            <p:strVal val="ppt_w"/>
                                          </p:val>
                                        </p:tav>
                                        <p:tav tm="100000">
                                          <p:val>
                                            <p:fltVal val="0"/>
                                          </p:val>
                                        </p:tav>
                                      </p:tavLst>
                                    </p:anim>
                                    <p:anim calcmode="lin" valueType="num">
                                      <p:cBhvr>
                                        <p:cTn id="33" dur="500"/>
                                        <p:tgtEl>
                                          <p:spTgt spid="40978"/>
                                        </p:tgtEl>
                                        <p:attrNameLst>
                                          <p:attrName>ppt_h</p:attrName>
                                        </p:attrNameLst>
                                      </p:cBhvr>
                                      <p:tavLst>
                                        <p:tav tm="0">
                                          <p:val>
                                            <p:strVal val="ppt_h"/>
                                          </p:val>
                                        </p:tav>
                                        <p:tav tm="100000">
                                          <p:val>
                                            <p:fltVal val="0"/>
                                          </p:val>
                                        </p:tav>
                                      </p:tavLst>
                                    </p:anim>
                                    <p:animEffect transition="out" filter="fade">
                                      <p:cBhvr>
                                        <p:cTn id="34" dur="500"/>
                                        <p:tgtEl>
                                          <p:spTgt spid="40978"/>
                                        </p:tgtEl>
                                      </p:cBhvr>
                                    </p:animEffect>
                                    <p:set>
                                      <p:cBhvr>
                                        <p:cTn id="35" dur="1" fill="hold">
                                          <p:stCondLst>
                                            <p:cond delay="499"/>
                                          </p:stCondLst>
                                        </p:cTn>
                                        <p:tgtEl>
                                          <p:spTgt spid="40978"/>
                                        </p:tgtEl>
                                        <p:attrNameLst>
                                          <p:attrName>style.visibility</p:attrName>
                                        </p:attrNameLst>
                                      </p:cBhvr>
                                      <p:to>
                                        <p:strVal val="hidden"/>
                                      </p:to>
                                    </p:se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40971"/>
                                        </p:tgtEl>
                                        <p:attrNameLst>
                                          <p:attrName>style.visibility</p:attrName>
                                        </p:attrNameLst>
                                      </p:cBhvr>
                                      <p:to>
                                        <p:strVal val="visible"/>
                                      </p:to>
                                    </p:set>
                                    <p:animEffect transition="in" filter="fade">
                                      <p:cBhvr>
                                        <p:cTn id="39" dur="1000"/>
                                        <p:tgtEl>
                                          <p:spTgt spid="40971"/>
                                        </p:tgtEl>
                                      </p:cBhvr>
                                    </p:animEffect>
                                  </p:childTnLst>
                                </p:cTn>
                              </p:par>
                            </p:childTnLst>
                          </p:cTn>
                        </p:par>
                        <p:par>
                          <p:cTn id="40" fill="hold">
                            <p:stCondLst>
                              <p:cond delay="1500"/>
                            </p:stCondLst>
                            <p:childTnLst>
                              <p:par>
                                <p:cTn id="41" presetID="22" presetClass="entr" presetSubtype="8" fill="hold" nodeType="afterEffect">
                                  <p:stCondLst>
                                    <p:cond delay="0"/>
                                  </p:stCondLst>
                                  <p:childTnLst>
                                    <p:set>
                                      <p:cBhvr>
                                        <p:cTn id="42" dur="1" fill="hold">
                                          <p:stCondLst>
                                            <p:cond delay="0"/>
                                          </p:stCondLst>
                                        </p:cTn>
                                        <p:tgtEl>
                                          <p:spTgt spid="40979"/>
                                        </p:tgtEl>
                                        <p:attrNameLst>
                                          <p:attrName>style.visibility</p:attrName>
                                        </p:attrNameLst>
                                      </p:cBhvr>
                                      <p:to>
                                        <p:strVal val="visible"/>
                                      </p:to>
                                    </p:set>
                                    <p:animEffect transition="in" filter="wipe(left)">
                                      <p:cBhvr>
                                        <p:cTn id="43" dur="500"/>
                                        <p:tgtEl>
                                          <p:spTgt spid="40979"/>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xit" presetSubtype="16" fill="hold" nodeType="clickEffect">
                                  <p:stCondLst>
                                    <p:cond delay="0"/>
                                  </p:stCondLst>
                                  <p:childTnLst>
                                    <p:anim calcmode="lin" valueType="num">
                                      <p:cBhvr>
                                        <p:cTn id="47" dur="500"/>
                                        <p:tgtEl>
                                          <p:spTgt spid="40979"/>
                                        </p:tgtEl>
                                        <p:attrNameLst>
                                          <p:attrName>ppt_w</p:attrName>
                                        </p:attrNameLst>
                                      </p:cBhvr>
                                      <p:tavLst>
                                        <p:tav tm="0">
                                          <p:val>
                                            <p:strVal val="ppt_w"/>
                                          </p:val>
                                        </p:tav>
                                        <p:tav tm="100000">
                                          <p:val>
                                            <p:fltVal val="0"/>
                                          </p:val>
                                        </p:tav>
                                      </p:tavLst>
                                    </p:anim>
                                    <p:anim calcmode="lin" valueType="num">
                                      <p:cBhvr>
                                        <p:cTn id="48" dur="500"/>
                                        <p:tgtEl>
                                          <p:spTgt spid="40979"/>
                                        </p:tgtEl>
                                        <p:attrNameLst>
                                          <p:attrName>ppt_h</p:attrName>
                                        </p:attrNameLst>
                                      </p:cBhvr>
                                      <p:tavLst>
                                        <p:tav tm="0">
                                          <p:val>
                                            <p:strVal val="ppt_h"/>
                                          </p:val>
                                        </p:tav>
                                        <p:tav tm="100000">
                                          <p:val>
                                            <p:fltVal val="0"/>
                                          </p:val>
                                        </p:tav>
                                      </p:tavLst>
                                    </p:anim>
                                    <p:animEffect transition="out" filter="fade">
                                      <p:cBhvr>
                                        <p:cTn id="49" dur="500"/>
                                        <p:tgtEl>
                                          <p:spTgt spid="40979"/>
                                        </p:tgtEl>
                                      </p:cBhvr>
                                    </p:animEffect>
                                    <p:set>
                                      <p:cBhvr>
                                        <p:cTn id="50" dur="1" fill="hold">
                                          <p:stCondLst>
                                            <p:cond delay="499"/>
                                          </p:stCondLst>
                                        </p:cTn>
                                        <p:tgtEl>
                                          <p:spTgt spid="40979"/>
                                        </p:tgtEl>
                                        <p:attrNameLst>
                                          <p:attrName>style.visibility</p:attrName>
                                        </p:attrNameLst>
                                      </p:cBhvr>
                                      <p:to>
                                        <p:strVal val="hidden"/>
                                      </p:to>
                                    </p:se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40972"/>
                                        </p:tgtEl>
                                        <p:attrNameLst>
                                          <p:attrName>style.visibility</p:attrName>
                                        </p:attrNameLst>
                                      </p:cBhvr>
                                      <p:to>
                                        <p:strVal val="visible"/>
                                      </p:to>
                                    </p:set>
                                    <p:animEffect transition="in" filter="fade">
                                      <p:cBhvr>
                                        <p:cTn id="54" dur="1000"/>
                                        <p:tgtEl>
                                          <p:spTgt spid="40972"/>
                                        </p:tgtEl>
                                      </p:cBhvr>
                                    </p:animEffect>
                                  </p:childTnLst>
                                </p:cTn>
                              </p:par>
                            </p:childTnLst>
                          </p:cTn>
                        </p:par>
                        <p:par>
                          <p:cTn id="55" fill="hold">
                            <p:stCondLst>
                              <p:cond delay="1500"/>
                            </p:stCondLst>
                            <p:childTnLst>
                              <p:par>
                                <p:cTn id="56" presetID="22" presetClass="entr" presetSubtype="8" fill="hold" nodeType="afterEffect">
                                  <p:stCondLst>
                                    <p:cond delay="0"/>
                                  </p:stCondLst>
                                  <p:childTnLst>
                                    <p:set>
                                      <p:cBhvr>
                                        <p:cTn id="57" dur="1" fill="hold">
                                          <p:stCondLst>
                                            <p:cond delay="0"/>
                                          </p:stCondLst>
                                        </p:cTn>
                                        <p:tgtEl>
                                          <p:spTgt spid="40980"/>
                                        </p:tgtEl>
                                        <p:attrNameLst>
                                          <p:attrName>style.visibility</p:attrName>
                                        </p:attrNameLst>
                                      </p:cBhvr>
                                      <p:to>
                                        <p:strVal val="visible"/>
                                      </p:to>
                                    </p:set>
                                    <p:animEffect transition="in" filter="wipe(left)">
                                      <p:cBhvr>
                                        <p:cTn id="58" dur="500"/>
                                        <p:tgtEl>
                                          <p:spTgt spid="40980"/>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xit" presetSubtype="16" fill="hold" nodeType="clickEffect">
                                  <p:stCondLst>
                                    <p:cond delay="0"/>
                                  </p:stCondLst>
                                  <p:childTnLst>
                                    <p:anim calcmode="lin" valueType="num">
                                      <p:cBhvr>
                                        <p:cTn id="62" dur="500"/>
                                        <p:tgtEl>
                                          <p:spTgt spid="40980"/>
                                        </p:tgtEl>
                                        <p:attrNameLst>
                                          <p:attrName>ppt_w</p:attrName>
                                        </p:attrNameLst>
                                      </p:cBhvr>
                                      <p:tavLst>
                                        <p:tav tm="0">
                                          <p:val>
                                            <p:strVal val="ppt_w"/>
                                          </p:val>
                                        </p:tav>
                                        <p:tav tm="100000">
                                          <p:val>
                                            <p:fltVal val="0"/>
                                          </p:val>
                                        </p:tav>
                                      </p:tavLst>
                                    </p:anim>
                                    <p:anim calcmode="lin" valueType="num">
                                      <p:cBhvr>
                                        <p:cTn id="63" dur="500"/>
                                        <p:tgtEl>
                                          <p:spTgt spid="40980"/>
                                        </p:tgtEl>
                                        <p:attrNameLst>
                                          <p:attrName>ppt_h</p:attrName>
                                        </p:attrNameLst>
                                      </p:cBhvr>
                                      <p:tavLst>
                                        <p:tav tm="0">
                                          <p:val>
                                            <p:strVal val="ppt_h"/>
                                          </p:val>
                                        </p:tav>
                                        <p:tav tm="100000">
                                          <p:val>
                                            <p:fltVal val="0"/>
                                          </p:val>
                                        </p:tav>
                                      </p:tavLst>
                                    </p:anim>
                                    <p:animEffect transition="out" filter="fade">
                                      <p:cBhvr>
                                        <p:cTn id="64" dur="500"/>
                                        <p:tgtEl>
                                          <p:spTgt spid="40980"/>
                                        </p:tgtEl>
                                      </p:cBhvr>
                                    </p:animEffect>
                                    <p:set>
                                      <p:cBhvr>
                                        <p:cTn id="65" dur="1" fill="hold">
                                          <p:stCondLst>
                                            <p:cond delay="499"/>
                                          </p:stCondLst>
                                        </p:cTn>
                                        <p:tgtEl>
                                          <p:spTgt spid="40980"/>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40973"/>
                                        </p:tgtEl>
                                        <p:attrNameLst>
                                          <p:attrName>style.visibility</p:attrName>
                                        </p:attrNameLst>
                                      </p:cBhvr>
                                      <p:to>
                                        <p:strVal val="visible"/>
                                      </p:to>
                                    </p:set>
                                    <p:animEffect transition="in" filter="fade">
                                      <p:cBhvr>
                                        <p:cTn id="69" dur="1000"/>
                                        <p:tgtEl>
                                          <p:spTgt spid="40973"/>
                                        </p:tgtEl>
                                      </p:cBhvr>
                                    </p:animEffect>
                                  </p:childTnLst>
                                </p:cTn>
                              </p:par>
                            </p:childTnLst>
                          </p:cTn>
                        </p:par>
                        <p:par>
                          <p:cTn id="70" fill="hold">
                            <p:stCondLst>
                              <p:cond delay="1500"/>
                            </p:stCondLst>
                            <p:childTnLst>
                              <p:par>
                                <p:cTn id="71" presetID="22" presetClass="entr" presetSubtype="8" fill="hold" nodeType="afterEffect">
                                  <p:stCondLst>
                                    <p:cond delay="0"/>
                                  </p:stCondLst>
                                  <p:childTnLst>
                                    <p:set>
                                      <p:cBhvr>
                                        <p:cTn id="72" dur="1" fill="hold">
                                          <p:stCondLst>
                                            <p:cond delay="0"/>
                                          </p:stCondLst>
                                        </p:cTn>
                                        <p:tgtEl>
                                          <p:spTgt spid="40981"/>
                                        </p:tgtEl>
                                        <p:attrNameLst>
                                          <p:attrName>style.visibility</p:attrName>
                                        </p:attrNameLst>
                                      </p:cBhvr>
                                      <p:to>
                                        <p:strVal val="visible"/>
                                      </p:to>
                                    </p:set>
                                    <p:animEffect transition="in" filter="wipe(left)">
                                      <p:cBhvr>
                                        <p:cTn id="73" dur="500"/>
                                        <p:tgtEl>
                                          <p:spTgt spid="40981"/>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xit" presetSubtype="16" fill="hold" nodeType="clickEffect">
                                  <p:stCondLst>
                                    <p:cond delay="0"/>
                                  </p:stCondLst>
                                  <p:childTnLst>
                                    <p:anim calcmode="lin" valueType="num">
                                      <p:cBhvr>
                                        <p:cTn id="77" dur="500"/>
                                        <p:tgtEl>
                                          <p:spTgt spid="40981"/>
                                        </p:tgtEl>
                                        <p:attrNameLst>
                                          <p:attrName>ppt_w</p:attrName>
                                        </p:attrNameLst>
                                      </p:cBhvr>
                                      <p:tavLst>
                                        <p:tav tm="0">
                                          <p:val>
                                            <p:strVal val="ppt_w"/>
                                          </p:val>
                                        </p:tav>
                                        <p:tav tm="100000">
                                          <p:val>
                                            <p:fltVal val="0"/>
                                          </p:val>
                                        </p:tav>
                                      </p:tavLst>
                                    </p:anim>
                                    <p:anim calcmode="lin" valueType="num">
                                      <p:cBhvr>
                                        <p:cTn id="78" dur="500"/>
                                        <p:tgtEl>
                                          <p:spTgt spid="40981"/>
                                        </p:tgtEl>
                                        <p:attrNameLst>
                                          <p:attrName>ppt_h</p:attrName>
                                        </p:attrNameLst>
                                      </p:cBhvr>
                                      <p:tavLst>
                                        <p:tav tm="0">
                                          <p:val>
                                            <p:strVal val="ppt_h"/>
                                          </p:val>
                                        </p:tav>
                                        <p:tav tm="100000">
                                          <p:val>
                                            <p:fltVal val="0"/>
                                          </p:val>
                                        </p:tav>
                                      </p:tavLst>
                                    </p:anim>
                                    <p:animEffect transition="out" filter="fade">
                                      <p:cBhvr>
                                        <p:cTn id="79" dur="500"/>
                                        <p:tgtEl>
                                          <p:spTgt spid="40981"/>
                                        </p:tgtEl>
                                      </p:cBhvr>
                                    </p:animEffect>
                                    <p:set>
                                      <p:cBhvr>
                                        <p:cTn id="80" dur="1" fill="hold">
                                          <p:stCondLst>
                                            <p:cond delay="499"/>
                                          </p:stCondLst>
                                        </p:cTn>
                                        <p:tgtEl>
                                          <p:spTgt spid="40981"/>
                                        </p:tgtEl>
                                        <p:attrNameLst>
                                          <p:attrName>style.visibility</p:attrName>
                                        </p:attrNameLst>
                                      </p:cBhvr>
                                      <p:to>
                                        <p:strVal val="hidden"/>
                                      </p:to>
                                    </p:set>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40974"/>
                                        </p:tgtEl>
                                        <p:attrNameLst>
                                          <p:attrName>style.visibility</p:attrName>
                                        </p:attrNameLst>
                                      </p:cBhvr>
                                      <p:to>
                                        <p:strVal val="visible"/>
                                      </p:to>
                                    </p:set>
                                    <p:animEffect transition="in" filter="fade">
                                      <p:cBhvr>
                                        <p:cTn id="84" dur="1000"/>
                                        <p:tgtEl>
                                          <p:spTgt spid="40974"/>
                                        </p:tgtEl>
                                      </p:cBhvr>
                                    </p:animEffect>
                                  </p:childTnLst>
                                </p:cTn>
                              </p:par>
                            </p:childTnLst>
                          </p:cTn>
                        </p:par>
                        <p:par>
                          <p:cTn id="85" fill="hold">
                            <p:stCondLst>
                              <p:cond delay="1500"/>
                            </p:stCondLst>
                            <p:childTnLst>
                              <p:par>
                                <p:cTn id="86" presetID="22" presetClass="entr" presetSubtype="8" fill="hold" nodeType="afterEffect">
                                  <p:stCondLst>
                                    <p:cond delay="0"/>
                                  </p:stCondLst>
                                  <p:childTnLst>
                                    <p:set>
                                      <p:cBhvr>
                                        <p:cTn id="87" dur="1" fill="hold">
                                          <p:stCondLst>
                                            <p:cond delay="0"/>
                                          </p:stCondLst>
                                        </p:cTn>
                                        <p:tgtEl>
                                          <p:spTgt spid="40982"/>
                                        </p:tgtEl>
                                        <p:attrNameLst>
                                          <p:attrName>style.visibility</p:attrName>
                                        </p:attrNameLst>
                                      </p:cBhvr>
                                      <p:to>
                                        <p:strVal val="visible"/>
                                      </p:to>
                                    </p:set>
                                    <p:animEffect transition="in" filter="wipe(left)">
                                      <p:cBhvr>
                                        <p:cTn id="88" dur="500"/>
                                        <p:tgtEl>
                                          <p:spTgt spid="40982"/>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xit" presetSubtype="16" fill="hold" nodeType="clickEffect">
                                  <p:stCondLst>
                                    <p:cond delay="0"/>
                                  </p:stCondLst>
                                  <p:childTnLst>
                                    <p:anim calcmode="lin" valueType="num">
                                      <p:cBhvr>
                                        <p:cTn id="92" dur="500"/>
                                        <p:tgtEl>
                                          <p:spTgt spid="40982"/>
                                        </p:tgtEl>
                                        <p:attrNameLst>
                                          <p:attrName>ppt_w</p:attrName>
                                        </p:attrNameLst>
                                      </p:cBhvr>
                                      <p:tavLst>
                                        <p:tav tm="0">
                                          <p:val>
                                            <p:strVal val="ppt_w"/>
                                          </p:val>
                                        </p:tav>
                                        <p:tav tm="100000">
                                          <p:val>
                                            <p:fltVal val="0"/>
                                          </p:val>
                                        </p:tav>
                                      </p:tavLst>
                                    </p:anim>
                                    <p:anim calcmode="lin" valueType="num">
                                      <p:cBhvr>
                                        <p:cTn id="93" dur="500"/>
                                        <p:tgtEl>
                                          <p:spTgt spid="40982"/>
                                        </p:tgtEl>
                                        <p:attrNameLst>
                                          <p:attrName>ppt_h</p:attrName>
                                        </p:attrNameLst>
                                      </p:cBhvr>
                                      <p:tavLst>
                                        <p:tav tm="0">
                                          <p:val>
                                            <p:strVal val="ppt_h"/>
                                          </p:val>
                                        </p:tav>
                                        <p:tav tm="100000">
                                          <p:val>
                                            <p:fltVal val="0"/>
                                          </p:val>
                                        </p:tav>
                                      </p:tavLst>
                                    </p:anim>
                                    <p:animEffect transition="out" filter="fade">
                                      <p:cBhvr>
                                        <p:cTn id="94" dur="500"/>
                                        <p:tgtEl>
                                          <p:spTgt spid="40982"/>
                                        </p:tgtEl>
                                      </p:cBhvr>
                                    </p:animEffect>
                                    <p:set>
                                      <p:cBhvr>
                                        <p:cTn id="95" dur="1" fill="hold">
                                          <p:stCondLst>
                                            <p:cond delay="499"/>
                                          </p:stCondLst>
                                        </p:cTn>
                                        <p:tgtEl>
                                          <p:spTgt spid="40982"/>
                                        </p:tgtEl>
                                        <p:attrNameLst>
                                          <p:attrName>style.visibility</p:attrName>
                                        </p:attrNameLst>
                                      </p:cBhvr>
                                      <p:to>
                                        <p:strVal val="hidden"/>
                                      </p:to>
                                    </p:set>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40975"/>
                                        </p:tgtEl>
                                        <p:attrNameLst>
                                          <p:attrName>style.visibility</p:attrName>
                                        </p:attrNameLst>
                                      </p:cBhvr>
                                      <p:to>
                                        <p:strVal val="visible"/>
                                      </p:to>
                                    </p:set>
                                    <p:animEffect transition="in" filter="fade">
                                      <p:cBhvr>
                                        <p:cTn id="99" dur="1000"/>
                                        <p:tgtEl>
                                          <p:spTgt spid="40975"/>
                                        </p:tgtEl>
                                      </p:cBhvr>
                                    </p:animEffect>
                                  </p:childTnLst>
                                </p:cTn>
                              </p:par>
                            </p:childTnLst>
                          </p:cTn>
                        </p:par>
                        <p:par>
                          <p:cTn id="100" fill="hold">
                            <p:stCondLst>
                              <p:cond delay="1500"/>
                            </p:stCondLst>
                            <p:childTnLst>
                              <p:par>
                                <p:cTn id="101" presetID="22" presetClass="entr" presetSubtype="8" fill="hold" nodeType="afterEffect">
                                  <p:stCondLst>
                                    <p:cond delay="0"/>
                                  </p:stCondLst>
                                  <p:childTnLst>
                                    <p:set>
                                      <p:cBhvr>
                                        <p:cTn id="102" dur="1" fill="hold">
                                          <p:stCondLst>
                                            <p:cond delay="0"/>
                                          </p:stCondLst>
                                        </p:cTn>
                                        <p:tgtEl>
                                          <p:spTgt spid="40983"/>
                                        </p:tgtEl>
                                        <p:attrNameLst>
                                          <p:attrName>style.visibility</p:attrName>
                                        </p:attrNameLst>
                                      </p:cBhvr>
                                      <p:to>
                                        <p:strVal val="visible"/>
                                      </p:to>
                                    </p:set>
                                    <p:animEffect transition="in" filter="wipe(left)">
                                      <p:cBhvr>
                                        <p:cTn id="103" dur="500"/>
                                        <p:tgtEl>
                                          <p:spTgt spid="40983"/>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xit" presetSubtype="16" fill="hold" nodeType="clickEffect">
                                  <p:stCondLst>
                                    <p:cond delay="0"/>
                                  </p:stCondLst>
                                  <p:childTnLst>
                                    <p:anim calcmode="lin" valueType="num">
                                      <p:cBhvr>
                                        <p:cTn id="107" dur="500"/>
                                        <p:tgtEl>
                                          <p:spTgt spid="40983"/>
                                        </p:tgtEl>
                                        <p:attrNameLst>
                                          <p:attrName>ppt_w</p:attrName>
                                        </p:attrNameLst>
                                      </p:cBhvr>
                                      <p:tavLst>
                                        <p:tav tm="0">
                                          <p:val>
                                            <p:strVal val="ppt_w"/>
                                          </p:val>
                                        </p:tav>
                                        <p:tav tm="100000">
                                          <p:val>
                                            <p:fltVal val="0"/>
                                          </p:val>
                                        </p:tav>
                                      </p:tavLst>
                                    </p:anim>
                                    <p:anim calcmode="lin" valueType="num">
                                      <p:cBhvr>
                                        <p:cTn id="108" dur="500"/>
                                        <p:tgtEl>
                                          <p:spTgt spid="40983"/>
                                        </p:tgtEl>
                                        <p:attrNameLst>
                                          <p:attrName>ppt_h</p:attrName>
                                        </p:attrNameLst>
                                      </p:cBhvr>
                                      <p:tavLst>
                                        <p:tav tm="0">
                                          <p:val>
                                            <p:strVal val="ppt_h"/>
                                          </p:val>
                                        </p:tav>
                                        <p:tav tm="100000">
                                          <p:val>
                                            <p:fltVal val="0"/>
                                          </p:val>
                                        </p:tav>
                                      </p:tavLst>
                                    </p:anim>
                                    <p:animEffect transition="out" filter="fade">
                                      <p:cBhvr>
                                        <p:cTn id="109" dur="500"/>
                                        <p:tgtEl>
                                          <p:spTgt spid="40983"/>
                                        </p:tgtEl>
                                      </p:cBhvr>
                                    </p:animEffect>
                                    <p:set>
                                      <p:cBhvr>
                                        <p:cTn id="110" dur="1" fill="hold">
                                          <p:stCondLst>
                                            <p:cond delay="499"/>
                                          </p:stCondLst>
                                        </p:cTn>
                                        <p:tgtEl>
                                          <p:spTgt spid="40983"/>
                                        </p:tgtEl>
                                        <p:attrNameLst>
                                          <p:attrName>style.visibility</p:attrName>
                                        </p:attrNameLst>
                                      </p:cBhvr>
                                      <p:to>
                                        <p:strVal val="hidden"/>
                                      </p:to>
                                    </p:set>
                                  </p:childTnLst>
                                </p:cTn>
                              </p:par>
                              <p:par>
                                <p:cTn id="111" presetID="10" presetClass="entr" presetSubtype="0" fill="hold" grpId="0" nodeType="withEffect">
                                  <p:stCondLst>
                                    <p:cond delay="0"/>
                                  </p:stCondLst>
                                  <p:childTnLst>
                                    <p:set>
                                      <p:cBhvr>
                                        <p:cTn id="112" dur="1" fill="hold">
                                          <p:stCondLst>
                                            <p:cond delay="0"/>
                                          </p:stCondLst>
                                        </p:cTn>
                                        <p:tgtEl>
                                          <p:spTgt spid="40976"/>
                                        </p:tgtEl>
                                        <p:attrNameLst>
                                          <p:attrName>style.visibility</p:attrName>
                                        </p:attrNameLst>
                                      </p:cBhvr>
                                      <p:to>
                                        <p:strVal val="visible"/>
                                      </p:to>
                                    </p:set>
                                    <p:animEffect transition="in" filter="fade">
                                      <p:cBhvr>
                                        <p:cTn id="113" dur="10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0" grpId="0"/>
      <p:bldP spid="40971" grpId="0"/>
      <p:bldP spid="40972" grpId="0"/>
      <p:bldP spid="40973" grpId="0"/>
      <p:bldP spid="40974" grpId="0"/>
      <p:bldP spid="40975" grpId="0"/>
      <p:bldP spid="4097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2012950" y="2532063"/>
            <a:ext cx="50800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9600" b="1">
                <a:solidFill>
                  <a:srgbClr val="CC0000"/>
                </a:solidFill>
                <a:latin typeface="黑体" panose="02010609060101010101" pitchFamily="49" charset="-122"/>
                <a:ea typeface="黑体" panose="02010609060101010101" pitchFamily="49" charset="-122"/>
              </a:rPr>
              <a:t>身体姿势</a:t>
            </a:r>
            <a:endParaRPr lang="zh-CN" altLang="en-US" sz="9600" b="1">
              <a:solidFill>
                <a:srgbClr val="CC0000"/>
              </a:solidFill>
              <a:latin typeface="黑体" panose="02010609060101010101" pitchFamily="49" charset="-122"/>
              <a:ea typeface="黑体" panose="02010609060101010101" pitchFamily="49" charset="-122"/>
            </a:endParaRPr>
          </a:p>
        </p:txBody>
      </p:sp>
      <p:sp>
        <p:nvSpPr>
          <p:cNvPr id="41987" name="Rectangle 4"/>
          <p:cNvSpPr>
            <a:spLocks noChangeArrowheads="1"/>
          </p:cNvSpPr>
          <p:nvPr/>
        </p:nvSpPr>
        <p:spPr bwMode="auto">
          <a:xfrm>
            <a:off x="2209800" y="4292600"/>
            <a:ext cx="4667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400" b="1">
                <a:ea typeface="黑体" panose="02010609060101010101" pitchFamily="49" charset="-122"/>
              </a:rPr>
              <a:t>要注意场合和人物</a:t>
            </a:r>
            <a:endParaRPr lang="zh-CN" altLang="en-US" sz="4400" b="1">
              <a:ea typeface="黑体" panose="02010609060101010101" pitchFamily="49" charset="-122"/>
            </a:endParaRPr>
          </a:p>
        </p:txBody>
      </p:sp>
      <p:sp>
        <p:nvSpPr>
          <p:cNvPr id="2" name="文本框 1"/>
          <p:cNvSpPr txBox="1"/>
          <p:nvPr/>
        </p:nvSpPr>
        <p:spPr>
          <a:xfrm>
            <a:off x="1063625" y="5593715"/>
            <a:ext cx="617220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1000"/>
                                        <p:tgtEl>
                                          <p:spTgt spid="41986"/>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41987"/>
                                        </p:tgtEl>
                                        <p:attrNameLst>
                                          <p:attrName>style.visibility</p:attrName>
                                        </p:attrNameLst>
                                      </p:cBhvr>
                                      <p:to>
                                        <p:strVal val="visible"/>
                                      </p:to>
                                    </p:set>
                                    <p:animEffect transition="in" filter="fade">
                                      <p:cBhvr>
                                        <p:cTn id="11" dur="1000"/>
                                        <p:tgtEl>
                                          <p:spTgt spid="41987"/>
                                        </p:tgtEl>
                                      </p:cBhvr>
                                    </p:animEffect>
                                    <p:anim calcmode="lin" valueType="num">
                                      <p:cBhvr>
                                        <p:cTn id="12" dur="1000" fill="hold"/>
                                        <p:tgtEl>
                                          <p:spTgt spid="41987"/>
                                        </p:tgtEl>
                                        <p:attrNameLst>
                                          <p:attrName>ppt_x</p:attrName>
                                        </p:attrNameLst>
                                      </p:cBhvr>
                                      <p:tavLst>
                                        <p:tav tm="0">
                                          <p:val>
                                            <p:strVal val="#ppt_x"/>
                                          </p:val>
                                        </p:tav>
                                        <p:tav tm="100000">
                                          <p:val>
                                            <p:strVal val="#ppt_x"/>
                                          </p:val>
                                        </p:tav>
                                      </p:tavLst>
                                    </p:anim>
                                    <p:anim calcmode="lin" valueType="num">
                                      <p:cBhvr>
                                        <p:cTn id="13" dur="900" decel="100000" fill="hold"/>
                                        <p:tgtEl>
                                          <p:spTgt spid="4198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198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34925" y="738188"/>
            <a:ext cx="26352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头部动作</a:t>
            </a:r>
            <a:endParaRPr lang="zh-CN" altLang="en-US" sz="4800" b="1">
              <a:solidFill>
                <a:srgbClr val="CC0000"/>
              </a:solidFill>
              <a:latin typeface="黑体" panose="02010609060101010101" pitchFamily="49" charset="-122"/>
              <a:ea typeface="黑体" panose="02010609060101010101" pitchFamily="49" charset="-122"/>
            </a:endParaRPr>
          </a:p>
        </p:txBody>
      </p:sp>
      <p:grpSp>
        <p:nvGrpSpPr>
          <p:cNvPr id="2" name="Group 3"/>
          <p:cNvGrpSpPr/>
          <p:nvPr/>
        </p:nvGrpSpPr>
        <p:grpSpPr bwMode="auto">
          <a:xfrm>
            <a:off x="2843213" y="2276475"/>
            <a:ext cx="1000125" cy="3411538"/>
            <a:chOff x="0" y="0"/>
            <a:chExt cx="630" cy="2149"/>
          </a:xfrm>
        </p:grpSpPr>
        <p:sp>
          <p:nvSpPr>
            <p:cNvPr id="44035" name="Rectangle 6"/>
            <p:cNvSpPr>
              <a:spLocks noChangeArrowheads="1"/>
            </p:cNvSpPr>
            <p:nvPr/>
          </p:nvSpPr>
          <p:spPr bwMode="auto">
            <a:xfrm>
              <a:off x="0" y="0"/>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点头</a:t>
              </a:r>
              <a:endParaRPr lang="zh-CN" altLang="en-US" sz="3200" b="1">
                <a:ea typeface="黑体" panose="02010609060101010101" pitchFamily="49" charset="-122"/>
              </a:endParaRPr>
            </a:p>
          </p:txBody>
        </p:sp>
        <p:sp>
          <p:nvSpPr>
            <p:cNvPr id="44036" name="Rectangle 7"/>
            <p:cNvSpPr>
              <a:spLocks noChangeArrowheads="1"/>
            </p:cNvSpPr>
            <p:nvPr/>
          </p:nvSpPr>
          <p:spPr bwMode="auto">
            <a:xfrm>
              <a:off x="0" y="446"/>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摇头</a:t>
              </a:r>
              <a:endParaRPr lang="zh-CN" altLang="en-US" sz="3200" b="1">
                <a:ea typeface="黑体" panose="02010609060101010101" pitchFamily="49" charset="-122"/>
              </a:endParaRPr>
            </a:p>
          </p:txBody>
        </p:sp>
        <p:sp>
          <p:nvSpPr>
            <p:cNvPr id="44037" name="Rectangle 8"/>
            <p:cNvSpPr>
              <a:spLocks noChangeArrowheads="1"/>
            </p:cNvSpPr>
            <p:nvPr/>
          </p:nvSpPr>
          <p:spPr bwMode="auto">
            <a:xfrm>
              <a:off x="0" y="892"/>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昂首</a:t>
              </a:r>
              <a:endParaRPr lang="zh-CN" altLang="en-US" sz="3200" b="1">
                <a:ea typeface="黑体" panose="02010609060101010101" pitchFamily="49" charset="-122"/>
              </a:endParaRPr>
            </a:p>
          </p:txBody>
        </p:sp>
        <p:sp>
          <p:nvSpPr>
            <p:cNvPr id="44038" name="Rectangle 9"/>
            <p:cNvSpPr>
              <a:spLocks noChangeArrowheads="1"/>
            </p:cNvSpPr>
            <p:nvPr/>
          </p:nvSpPr>
          <p:spPr bwMode="auto">
            <a:xfrm>
              <a:off x="0" y="1338"/>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垂头</a:t>
              </a:r>
              <a:endParaRPr lang="zh-CN" altLang="en-US" sz="3200" b="1">
                <a:ea typeface="黑体" panose="02010609060101010101" pitchFamily="49" charset="-122"/>
              </a:endParaRPr>
            </a:p>
          </p:txBody>
        </p:sp>
        <p:sp>
          <p:nvSpPr>
            <p:cNvPr id="44039" name="Rectangle 10"/>
            <p:cNvSpPr>
              <a:spLocks noChangeArrowheads="1"/>
            </p:cNvSpPr>
            <p:nvPr/>
          </p:nvSpPr>
          <p:spPr bwMode="auto">
            <a:xfrm>
              <a:off x="0" y="1784"/>
              <a:ext cx="63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侧看</a:t>
              </a:r>
              <a:endParaRPr lang="zh-CN" altLang="en-US" sz="3200" b="1">
                <a:ea typeface="黑体" panose="02010609060101010101" pitchFamily="49" charset="-122"/>
              </a:endParaRPr>
            </a:p>
          </p:txBody>
        </p:sp>
      </p:grpSp>
      <p:sp>
        <p:nvSpPr>
          <p:cNvPr id="43017" name="Rectangle 13"/>
          <p:cNvSpPr>
            <a:spLocks noChangeArrowheads="1"/>
          </p:cNvSpPr>
          <p:nvPr/>
        </p:nvSpPr>
        <p:spPr bwMode="auto">
          <a:xfrm>
            <a:off x="4787900" y="2276475"/>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同意</a:t>
            </a:r>
            <a:endParaRPr lang="zh-CN" altLang="en-US" sz="3200" b="1">
              <a:ea typeface="黑体" panose="02010609060101010101" pitchFamily="49" charset="-122"/>
            </a:endParaRPr>
          </a:p>
        </p:txBody>
      </p:sp>
      <p:sp>
        <p:nvSpPr>
          <p:cNvPr id="43018" name="Rectangle 14"/>
          <p:cNvSpPr>
            <a:spLocks noChangeArrowheads="1"/>
          </p:cNvSpPr>
          <p:nvPr/>
        </p:nvSpPr>
        <p:spPr bwMode="auto">
          <a:xfrm>
            <a:off x="4787900" y="2984500"/>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否定</a:t>
            </a:r>
            <a:endParaRPr lang="zh-CN" altLang="en-US" sz="3200" b="1">
              <a:ea typeface="黑体" panose="02010609060101010101" pitchFamily="49" charset="-122"/>
            </a:endParaRPr>
          </a:p>
        </p:txBody>
      </p:sp>
      <p:sp>
        <p:nvSpPr>
          <p:cNvPr id="43019" name="Rectangle 15"/>
          <p:cNvSpPr>
            <a:spLocks noChangeArrowheads="1"/>
          </p:cNvSpPr>
          <p:nvPr/>
        </p:nvSpPr>
        <p:spPr bwMode="auto">
          <a:xfrm>
            <a:off x="4787900" y="3692525"/>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骄傲</a:t>
            </a:r>
            <a:endParaRPr lang="zh-CN" altLang="en-US" sz="3200" b="1">
              <a:ea typeface="黑体" panose="02010609060101010101" pitchFamily="49" charset="-122"/>
            </a:endParaRPr>
          </a:p>
        </p:txBody>
      </p:sp>
      <p:sp>
        <p:nvSpPr>
          <p:cNvPr id="43020" name="Rectangle 16"/>
          <p:cNvSpPr>
            <a:spLocks noChangeArrowheads="1"/>
          </p:cNvSpPr>
          <p:nvPr/>
        </p:nvSpPr>
        <p:spPr bwMode="auto">
          <a:xfrm>
            <a:off x="4787900" y="4400550"/>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沮丧</a:t>
            </a:r>
            <a:endParaRPr lang="zh-CN" altLang="en-US" sz="3200" b="1">
              <a:ea typeface="黑体" panose="02010609060101010101" pitchFamily="49" charset="-122"/>
            </a:endParaRPr>
          </a:p>
        </p:txBody>
      </p:sp>
      <p:sp>
        <p:nvSpPr>
          <p:cNvPr id="43021" name="Rectangle 17"/>
          <p:cNvSpPr>
            <a:spLocks noChangeArrowheads="1"/>
          </p:cNvSpPr>
          <p:nvPr/>
        </p:nvSpPr>
        <p:spPr bwMode="auto">
          <a:xfrm>
            <a:off x="4787900" y="5108575"/>
            <a:ext cx="10001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不服</a:t>
            </a:r>
            <a:endParaRPr lang="zh-CN" altLang="en-US" sz="3200" b="1">
              <a:ea typeface="黑体" panose="02010609060101010101" pitchFamily="49" charset="-122"/>
            </a:endParaRPr>
          </a:p>
        </p:txBody>
      </p:sp>
      <p:pic>
        <p:nvPicPr>
          <p:cNvPr id="43022" name="Picture 20"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940175" y="235743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3" name="Picture 21"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940175" y="3065463"/>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4" name="Picture 22"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940175" y="377348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5" name="Picture 23"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940175" y="4481513"/>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6" name="Picture 24" descr="2008528171354977_2 拷贝"/>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3940175" y="5189538"/>
            <a:ext cx="5603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wipe(left)">
                                      <p:cBhvr>
                                        <p:cTn id="7" dur="500"/>
                                        <p:tgtEl>
                                          <p:spTgt spid="4301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3022"/>
                                        </p:tgtEl>
                                        <p:attrNameLst>
                                          <p:attrName>style.visibility</p:attrName>
                                        </p:attrNameLst>
                                      </p:cBhvr>
                                      <p:to>
                                        <p:strVal val="visible"/>
                                      </p:to>
                                    </p:set>
                                    <p:animEffect transition="in" filter="wipe(left)">
                                      <p:cBhvr>
                                        <p:cTn id="17" dur="500"/>
                                        <p:tgtEl>
                                          <p:spTgt spid="4302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xit" presetSubtype="16" fill="hold" nodeType="clickEffect">
                                  <p:stCondLst>
                                    <p:cond delay="0"/>
                                  </p:stCondLst>
                                  <p:childTnLst>
                                    <p:anim calcmode="lin" valueType="num">
                                      <p:cBhvr>
                                        <p:cTn id="21" dur="500"/>
                                        <p:tgtEl>
                                          <p:spTgt spid="43022"/>
                                        </p:tgtEl>
                                        <p:attrNameLst>
                                          <p:attrName>ppt_w</p:attrName>
                                        </p:attrNameLst>
                                      </p:cBhvr>
                                      <p:tavLst>
                                        <p:tav tm="0">
                                          <p:val>
                                            <p:strVal val="ppt_w"/>
                                          </p:val>
                                        </p:tav>
                                        <p:tav tm="100000">
                                          <p:val>
                                            <p:fltVal val="0"/>
                                          </p:val>
                                        </p:tav>
                                      </p:tavLst>
                                    </p:anim>
                                    <p:anim calcmode="lin" valueType="num">
                                      <p:cBhvr>
                                        <p:cTn id="22" dur="500"/>
                                        <p:tgtEl>
                                          <p:spTgt spid="43022"/>
                                        </p:tgtEl>
                                        <p:attrNameLst>
                                          <p:attrName>ppt_h</p:attrName>
                                        </p:attrNameLst>
                                      </p:cBhvr>
                                      <p:tavLst>
                                        <p:tav tm="0">
                                          <p:val>
                                            <p:strVal val="ppt_h"/>
                                          </p:val>
                                        </p:tav>
                                        <p:tav tm="100000">
                                          <p:val>
                                            <p:fltVal val="0"/>
                                          </p:val>
                                        </p:tav>
                                      </p:tavLst>
                                    </p:anim>
                                    <p:animEffect transition="out" filter="fade">
                                      <p:cBhvr>
                                        <p:cTn id="23" dur="500"/>
                                        <p:tgtEl>
                                          <p:spTgt spid="43022"/>
                                        </p:tgtEl>
                                      </p:cBhvr>
                                    </p:animEffect>
                                    <p:set>
                                      <p:cBhvr>
                                        <p:cTn id="24" dur="1" fill="hold">
                                          <p:stCondLst>
                                            <p:cond delay="499"/>
                                          </p:stCondLst>
                                        </p:cTn>
                                        <p:tgtEl>
                                          <p:spTgt spid="43022"/>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3017"/>
                                        </p:tgtEl>
                                        <p:attrNameLst>
                                          <p:attrName>style.visibility</p:attrName>
                                        </p:attrNameLst>
                                      </p:cBhvr>
                                      <p:to>
                                        <p:strVal val="visible"/>
                                      </p:to>
                                    </p:set>
                                    <p:animEffect transition="in" filter="fade">
                                      <p:cBhvr>
                                        <p:cTn id="28" dur="1000"/>
                                        <p:tgtEl>
                                          <p:spTgt spid="43017"/>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43023"/>
                                        </p:tgtEl>
                                        <p:attrNameLst>
                                          <p:attrName>style.visibility</p:attrName>
                                        </p:attrNameLst>
                                      </p:cBhvr>
                                      <p:to>
                                        <p:strVal val="visible"/>
                                      </p:to>
                                    </p:set>
                                    <p:animEffect transition="in" filter="wipe(left)">
                                      <p:cBhvr>
                                        <p:cTn id="32" dur="500"/>
                                        <p:tgtEl>
                                          <p:spTgt spid="4302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xit" presetSubtype="16" fill="hold" nodeType="clickEffect">
                                  <p:stCondLst>
                                    <p:cond delay="0"/>
                                  </p:stCondLst>
                                  <p:childTnLst>
                                    <p:anim calcmode="lin" valueType="num">
                                      <p:cBhvr>
                                        <p:cTn id="36" dur="500"/>
                                        <p:tgtEl>
                                          <p:spTgt spid="43023"/>
                                        </p:tgtEl>
                                        <p:attrNameLst>
                                          <p:attrName>ppt_w</p:attrName>
                                        </p:attrNameLst>
                                      </p:cBhvr>
                                      <p:tavLst>
                                        <p:tav tm="0">
                                          <p:val>
                                            <p:strVal val="ppt_w"/>
                                          </p:val>
                                        </p:tav>
                                        <p:tav tm="100000">
                                          <p:val>
                                            <p:fltVal val="0"/>
                                          </p:val>
                                        </p:tav>
                                      </p:tavLst>
                                    </p:anim>
                                    <p:anim calcmode="lin" valueType="num">
                                      <p:cBhvr>
                                        <p:cTn id="37" dur="500"/>
                                        <p:tgtEl>
                                          <p:spTgt spid="43023"/>
                                        </p:tgtEl>
                                        <p:attrNameLst>
                                          <p:attrName>ppt_h</p:attrName>
                                        </p:attrNameLst>
                                      </p:cBhvr>
                                      <p:tavLst>
                                        <p:tav tm="0">
                                          <p:val>
                                            <p:strVal val="ppt_h"/>
                                          </p:val>
                                        </p:tav>
                                        <p:tav tm="100000">
                                          <p:val>
                                            <p:fltVal val="0"/>
                                          </p:val>
                                        </p:tav>
                                      </p:tavLst>
                                    </p:anim>
                                    <p:animEffect transition="out" filter="fade">
                                      <p:cBhvr>
                                        <p:cTn id="38" dur="500"/>
                                        <p:tgtEl>
                                          <p:spTgt spid="43023"/>
                                        </p:tgtEl>
                                      </p:cBhvr>
                                    </p:animEffect>
                                    <p:set>
                                      <p:cBhvr>
                                        <p:cTn id="39" dur="1" fill="hold">
                                          <p:stCondLst>
                                            <p:cond delay="499"/>
                                          </p:stCondLst>
                                        </p:cTn>
                                        <p:tgtEl>
                                          <p:spTgt spid="43023"/>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43018"/>
                                        </p:tgtEl>
                                        <p:attrNameLst>
                                          <p:attrName>style.visibility</p:attrName>
                                        </p:attrNameLst>
                                      </p:cBhvr>
                                      <p:to>
                                        <p:strVal val="visible"/>
                                      </p:to>
                                    </p:set>
                                    <p:animEffect transition="in" filter="fade">
                                      <p:cBhvr>
                                        <p:cTn id="43" dur="1000"/>
                                        <p:tgtEl>
                                          <p:spTgt spid="43018"/>
                                        </p:tgtEl>
                                      </p:cBhvr>
                                    </p:animEffect>
                                  </p:childTnLst>
                                </p:cTn>
                              </p:par>
                            </p:childTnLst>
                          </p:cTn>
                        </p:par>
                        <p:par>
                          <p:cTn id="44" fill="hold">
                            <p:stCondLst>
                              <p:cond delay="1500"/>
                            </p:stCondLst>
                            <p:childTnLst>
                              <p:par>
                                <p:cTn id="45" presetID="22" presetClass="entr" presetSubtype="8" fill="hold" nodeType="afterEffect">
                                  <p:stCondLst>
                                    <p:cond delay="0"/>
                                  </p:stCondLst>
                                  <p:childTnLst>
                                    <p:set>
                                      <p:cBhvr>
                                        <p:cTn id="46" dur="1" fill="hold">
                                          <p:stCondLst>
                                            <p:cond delay="0"/>
                                          </p:stCondLst>
                                        </p:cTn>
                                        <p:tgtEl>
                                          <p:spTgt spid="43024"/>
                                        </p:tgtEl>
                                        <p:attrNameLst>
                                          <p:attrName>style.visibility</p:attrName>
                                        </p:attrNameLst>
                                      </p:cBhvr>
                                      <p:to>
                                        <p:strVal val="visible"/>
                                      </p:to>
                                    </p:set>
                                    <p:animEffect transition="in" filter="wipe(left)">
                                      <p:cBhvr>
                                        <p:cTn id="47" dur="500"/>
                                        <p:tgtEl>
                                          <p:spTgt spid="43024"/>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xit" presetSubtype="16" fill="hold" nodeType="clickEffect">
                                  <p:stCondLst>
                                    <p:cond delay="0"/>
                                  </p:stCondLst>
                                  <p:childTnLst>
                                    <p:anim calcmode="lin" valueType="num">
                                      <p:cBhvr>
                                        <p:cTn id="51" dur="500"/>
                                        <p:tgtEl>
                                          <p:spTgt spid="43024"/>
                                        </p:tgtEl>
                                        <p:attrNameLst>
                                          <p:attrName>ppt_w</p:attrName>
                                        </p:attrNameLst>
                                      </p:cBhvr>
                                      <p:tavLst>
                                        <p:tav tm="0">
                                          <p:val>
                                            <p:strVal val="ppt_w"/>
                                          </p:val>
                                        </p:tav>
                                        <p:tav tm="100000">
                                          <p:val>
                                            <p:fltVal val="0"/>
                                          </p:val>
                                        </p:tav>
                                      </p:tavLst>
                                    </p:anim>
                                    <p:anim calcmode="lin" valueType="num">
                                      <p:cBhvr>
                                        <p:cTn id="52" dur="500"/>
                                        <p:tgtEl>
                                          <p:spTgt spid="43024"/>
                                        </p:tgtEl>
                                        <p:attrNameLst>
                                          <p:attrName>ppt_h</p:attrName>
                                        </p:attrNameLst>
                                      </p:cBhvr>
                                      <p:tavLst>
                                        <p:tav tm="0">
                                          <p:val>
                                            <p:strVal val="ppt_h"/>
                                          </p:val>
                                        </p:tav>
                                        <p:tav tm="100000">
                                          <p:val>
                                            <p:fltVal val="0"/>
                                          </p:val>
                                        </p:tav>
                                      </p:tavLst>
                                    </p:anim>
                                    <p:animEffect transition="out" filter="fade">
                                      <p:cBhvr>
                                        <p:cTn id="53" dur="500"/>
                                        <p:tgtEl>
                                          <p:spTgt spid="43024"/>
                                        </p:tgtEl>
                                      </p:cBhvr>
                                    </p:animEffect>
                                    <p:set>
                                      <p:cBhvr>
                                        <p:cTn id="54" dur="1" fill="hold">
                                          <p:stCondLst>
                                            <p:cond delay="499"/>
                                          </p:stCondLst>
                                        </p:cTn>
                                        <p:tgtEl>
                                          <p:spTgt spid="43024"/>
                                        </p:tgtEl>
                                        <p:attrNameLst>
                                          <p:attrName>style.visibility</p:attrName>
                                        </p:attrNameLst>
                                      </p:cBhvr>
                                      <p:to>
                                        <p:strVal val="hidden"/>
                                      </p:to>
                                    </p:se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43019"/>
                                        </p:tgtEl>
                                        <p:attrNameLst>
                                          <p:attrName>style.visibility</p:attrName>
                                        </p:attrNameLst>
                                      </p:cBhvr>
                                      <p:to>
                                        <p:strVal val="visible"/>
                                      </p:to>
                                    </p:set>
                                    <p:animEffect transition="in" filter="fade">
                                      <p:cBhvr>
                                        <p:cTn id="58" dur="1000"/>
                                        <p:tgtEl>
                                          <p:spTgt spid="43019"/>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left)">
                                      <p:cBhvr>
                                        <p:cTn id="62" dur="500"/>
                                        <p:tgtEl>
                                          <p:spTgt spid="43025"/>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xit" presetSubtype="16" fill="hold" nodeType="clickEffect">
                                  <p:stCondLst>
                                    <p:cond delay="0"/>
                                  </p:stCondLst>
                                  <p:childTnLst>
                                    <p:anim calcmode="lin" valueType="num">
                                      <p:cBhvr>
                                        <p:cTn id="66" dur="500"/>
                                        <p:tgtEl>
                                          <p:spTgt spid="43025"/>
                                        </p:tgtEl>
                                        <p:attrNameLst>
                                          <p:attrName>ppt_w</p:attrName>
                                        </p:attrNameLst>
                                      </p:cBhvr>
                                      <p:tavLst>
                                        <p:tav tm="0">
                                          <p:val>
                                            <p:strVal val="ppt_w"/>
                                          </p:val>
                                        </p:tav>
                                        <p:tav tm="100000">
                                          <p:val>
                                            <p:fltVal val="0"/>
                                          </p:val>
                                        </p:tav>
                                      </p:tavLst>
                                    </p:anim>
                                    <p:anim calcmode="lin" valueType="num">
                                      <p:cBhvr>
                                        <p:cTn id="67" dur="500"/>
                                        <p:tgtEl>
                                          <p:spTgt spid="43025"/>
                                        </p:tgtEl>
                                        <p:attrNameLst>
                                          <p:attrName>ppt_h</p:attrName>
                                        </p:attrNameLst>
                                      </p:cBhvr>
                                      <p:tavLst>
                                        <p:tav tm="0">
                                          <p:val>
                                            <p:strVal val="ppt_h"/>
                                          </p:val>
                                        </p:tav>
                                        <p:tav tm="100000">
                                          <p:val>
                                            <p:fltVal val="0"/>
                                          </p:val>
                                        </p:tav>
                                      </p:tavLst>
                                    </p:anim>
                                    <p:animEffect transition="out" filter="fade">
                                      <p:cBhvr>
                                        <p:cTn id="68" dur="500"/>
                                        <p:tgtEl>
                                          <p:spTgt spid="43025"/>
                                        </p:tgtEl>
                                      </p:cBhvr>
                                    </p:animEffect>
                                    <p:set>
                                      <p:cBhvr>
                                        <p:cTn id="69" dur="1" fill="hold">
                                          <p:stCondLst>
                                            <p:cond delay="499"/>
                                          </p:stCondLst>
                                        </p:cTn>
                                        <p:tgtEl>
                                          <p:spTgt spid="43025"/>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grpId="0" nodeType="afterEffect">
                                  <p:stCondLst>
                                    <p:cond delay="0"/>
                                  </p:stCondLst>
                                  <p:childTnLst>
                                    <p:set>
                                      <p:cBhvr>
                                        <p:cTn id="72" dur="1" fill="hold">
                                          <p:stCondLst>
                                            <p:cond delay="0"/>
                                          </p:stCondLst>
                                        </p:cTn>
                                        <p:tgtEl>
                                          <p:spTgt spid="43020"/>
                                        </p:tgtEl>
                                        <p:attrNameLst>
                                          <p:attrName>style.visibility</p:attrName>
                                        </p:attrNameLst>
                                      </p:cBhvr>
                                      <p:to>
                                        <p:strVal val="visible"/>
                                      </p:to>
                                    </p:set>
                                    <p:animEffect transition="in" filter="fade">
                                      <p:cBhvr>
                                        <p:cTn id="73" dur="1000"/>
                                        <p:tgtEl>
                                          <p:spTgt spid="43020"/>
                                        </p:tgtEl>
                                      </p:cBhvr>
                                    </p:animEffect>
                                  </p:childTnLst>
                                </p:cTn>
                              </p:par>
                            </p:childTnLst>
                          </p:cTn>
                        </p:par>
                        <p:par>
                          <p:cTn id="74" fill="hold">
                            <p:stCondLst>
                              <p:cond delay="1500"/>
                            </p:stCondLst>
                            <p:childTnLst>
                              <p:par>
                                <p:cTn id="75" presetID="22" presetClass="entr" presetSubtype="8" fill="hold" nodeType="afterEffect">
                                  <p:stCondLst>
                                    <p:cond delay="0"/>
                                  </p:stCondLst>
                                  <p:childTnLst>
                                    <p:set>
                                      <p:cBhvr>
                                        <p:cTn id="76" dur="1" fill="hold">
                                          <p:stCondLst>
                                            <p:cond delay="0"/>
                                          </p:stCondLst>
                                        </p:cTn>
                                        <p:tgtEl>
                                          <p:spTgt spid="43026"/>
                                        </p:tgtEl>
                                        <p:attrNameLst>
                                          <p:attrName>style.visibility</p:attrName>
                                        </p:attrNameLst>
                                      </p:cBhvr>
                                      <p:to>
                                        <p:strVal val="visible"/>
                                      </p:to>
                                    </p:set>
                                    <p:animEffect transition="in" filter="wipe(left)">
                                      <p:cBhvr>
                                        <p:cTn id="77" dur="500"/>
                                        <p:tgtEl>
                                          <p:spTgt spid="43026"/>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xit" presetSubtype="16" fill="hold" nodeType="clickEffect">
                                  <p:stCondLst>
                                    <p:cond delay="0"/>
                                  </p:stCondLst>
                                  <p:childTnLst>
                                    <p:anim calcmode="lin" valueType="num">
                                      <p:cBhvr>
                                        <p:cTn id="81" dur="500"/>
                                        <p:tgtEl>
                                          <p:spTgt spid="43026"/>
                                        </p:tgtEl>
                                        <p:attrNameLst>
                                          <p:attrName>ppt_w</p:attrName>
                                        </p:attrNameLst>
                                      </p:cBhvr>
                                      <p:tavLst>
                                        <p:tav tm="0">
                                          <p:val>
                                            <p:strVal val="ppt_w"/>
                                          </p:val>
                                        </p:tav>
                                        <p:tav tm="100000">
                                          <p:val>
                                            <p:fltVal val="0"/>
                                          </p:val>
                                        </p:tav>
                                      </p:tavLst>
                                    </p:anim>
                                    <p:anim calcmode="lin" valueType="num">
                                      <p:cBhvr>
                                        <p:cTn id="82" dur="500"/>
                                        <p:tgtEl>
                                          <p:spTgt spid="43026"/>
                                        </p:tgtEl>
                                        <p:attrNameLst>
                                          <p:attrName>ppt_h</p:attrName>
                                        </p:attrNameLst>
                                      </p:cBhvr>
                                      <p:tavLst>
                                        <p:tav tm="0">
                                          <p:val>
                                            <p:strVal val="ppt_h"/>
                                          </p:val>
                                        </p:tav>
                                        <p:tav tm="100000">
                                          <p:val>
                                            <p:fltVal val="0"/>
                                          </p:val>
                                        </p:tav>
                                      </p:tavLst>
                                    </p:anim>
                                    <p:animEffect transition="out" filter="fade">
                                      <p:cBhvr>
                                        <p:cTn id="83" dur="500"/>
                                        <p:tgtEl>
                                          <p:spTgt spid="43026"/>
                                        </p:tgtEl>
                                      </p:cBhvr>
                                    </p:animEffect>
                                    <p:set>
                                      <p:cBhvr>
                                        <p:cTn id="84" dur="1" fill="hold">
                                          <p:stCondLst>
                                            <p:cond delay="499"/>
                                          </p:stCondLst>
                                        </p:cTn>
                                        <p:tgtEl>
                                          <p:spTgt spid="43026"/>
                                        </p:tgtEl>
                                        <p:attrNameLst>
                                          <p:attrName>style.visibility</p:attrName>
                                        </p:attrNameLst>
                                      </p:cBhvr>
                                      <p:to>
                                        <p:strVal val="hidden"/>
                                      </p:to>
                                    </p:set>
                                  </p:childTnLst>
                                </p:cTn>
                              </p:par>
                            </p:childTnLst>
                          </p:cTn>
                        </p:par>
                        <p:par>
                          <p:cTn id="85" fill="hold">
                            <p:stCondLst>
                              <p:cond delay="500"/>
                            </p:stCondLst>
                            <p:childTnLst>
                              <p:par>
                                <p:cTn id="86" presetID="10" presetClass="entr" presetSubtype="0" fill="hold" grpId="0" nodeType="afterEffect">
                                  <p:stCondLst>
                                    <p:cond delay="0"/>
                                  </p:stCondLst>
                                  <p:childTnLst>
                                    <p:set>
                                      <p:cBhvr>
                                        <p:cTn id="87" dur="1" fill="hold">
                                          <p:stCondLst>
                                            <p:cond delay="0"/>
                                          </p:stCondLst>
                                        </p:cTn>
                                        <p:tgtEl>
                                          <p:spTgt spid="43021"/>
                                        </p:tgtEl>
                                        <p:attrNameLst>
                                          <p:attrName>style.visibility</p:attrName>
                                        </p:attrNameLst>
                                      </p:cBhvr>
                                      <p:to>
                                        <p:strVal val="visible"/>
                                      </p:to>
                                    </p:set>
                                    <p:animEffect transition="in" filter="fade">
                                      <p:cBhvr>
                                        <p:cTn id="88" dur="1000"/>
                                        <p:tgtEl>
                                          <p:spTgt spid="43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7" grpId="0"/>
      <p:bldP spid="43018" grpId="0"/>
      <p:bldP spid="43019" grpId="0"/>
      <p:bldP spid="43020" grpId="0"/>
      <p:bldP spid="430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539750" y="2133600"/>
            <a:ext cx="409257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不感兴趣</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漠不关心的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充满敌意</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讥讽的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愉快的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愤怒的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不快的</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愁眉不展的</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负气的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天真</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喜悦的，童真可爱的</a:t>
            </a:r>
            <a:endParaRPr lang="zh-CN" altLang="en-US" sz="2000" b="1">
              <a:latin typeface="黑体" panose="02010609060101010101" pitchFamily="49" charset="-122"/>
              <a:ea typeface="黑体" panose="02010609060101010101" pitchFamily="49" charset="-122"/>
            </a:endParaRPr>
          </a:p>
        </p:txBody>
      </p:sp>
      <p:sp>
        <p:nvSpPr>
          <p:cNvPr id="44035" name="Rectangle 4"/>
          <p:cNvSpPr>
            <a:spLocks noChangeArrowheads="1"/>
          </p:cNvSpPr>
          <p:nvPr/>
        </p:nvSpPr>
        <p:spPr bwMode="auto">
          <a:xfrm>
            <a:off x="34925" y="738188"/>
            <a:ext cx="26352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面部表情</a:t>
            </a:r>
            <a:endParaRPr lang="zh-CN" altLang="en-US" sz="4800" b="1">
              <a:solidFill>
                <a:srgbClr val="CC0000"/>
              </a:solidFill>
              <a:latin typeface="黑体" panose="02010609060101010101" pitchFamily="49" charset="-122"/>
              <a:ea typeface="黑体" panose="02010609060101010101" pitchFamily="49" charset="-122"/>
            </a:endParaRPr>
          </a:p>
        </p:txBody>
      </p:sp>
      <p:pic>
        <p:nvPicPr>
          <p:cNvPr id="44036"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l="3" b="12"/>
          <a:stretch>
            <a:fillRect/>
          </a:stretch>
        </p:blipFill>
        <p:spPr bwMode="auto">
          <a:xfrm>
            <a:off x="4643438" y="2133600"/>
            <a:ext cx="44640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wipe(left)">
                                      <p:cBhvr>
                                        <p:cTn id="7" dur="500"/>
                                        <p:tgtEl>
                                          <p:spTgt spid="4403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4036"/>
                                        </p:tgtEl>
                                        <p:attrNameLst>
                                          <p:attrName>style.visibility</p:attrName>
                                        </p:attrNameLst>
                                      </p:cBhvr>
                                      <p:to>
                                        <p:strVal val="visible"/>
                                      </p:to>
                                    </p:set>
                                    <p:animEffect transition="in" filter="fade">
                                      <p:cBhvr>
                                        <p:cTn id="11" dur="1000"/>
                                        <p:tgtEl>
                                          <p:spTgt spid="44036"/>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44034"/>
                                        </p:tgtEl>
                                        <p:attrNameLst>
                                          <p:attrName>style.visibility</p:attrName>
                                        </p:attrNameLst>
                                      </p:cBhvr>
                                      <p:to>
                                        <p:strVal val="visible"/>
                                      </p:to>
                                    </p:set>
                                    <p:animEffect transition="in" filter="fade">
                                      <p:cBhvr>
                                        <p:cTn id="15" dur="1000"/>
                                        <p:tgtEl>
                                          <p:spTgt spid="44034"/>
                                        </p:tgtEl>
                                      </p:cBhvr>
                                    </p:animEffect>
                                    <p:anim calcmode="lin" valueType="num">
                                      <p:cBhvr>
                                        <p:cTn id="16" dur="1000" fill="hold"/>
                                        <p:tgtEl>
                                          <p:spTgt spid="44034"/>
                                        </p:tgtEl>
                                        <p:attrNameLst>
                                          <p:attrName>ppt_x</p:attrName>
                                        </p:attrNameLst>
                                      </p:cBhvr>
                                      <p:tavLst>
                                        <p:tav tm="0">
                                          <p:val>
                                            <p:strVal val="#ppt_x"/>
                                          </p:val>
                                        </p:tav>
                                        <p:tav tm="100000">
                                          <p:val>
                                            <p:strVal val="#ppt_x"/>
                                          </p:val>
                                        </p:tav>
                                      </p:tavLst>
                                    </p:anim>
                                    <p:anim calcmode="lin" valueType="num">
                                      <p:cBhvr>
                                        <p:cTn id="17" dur="1000" fill="hold"/>
                                        <p:tgtEl>
                                          <p:spTgt spid="440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5688013"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4"/>
          <p:cNvSpPr>
            <a:spLocks noChangeArrowheads="1"/>
          </p:cNvSpPr>
          <p:nvPr/>
        </p:nvSpPr>
        <p:spPr bwMode="auto">
          <a:xfrm rot="-480998">
            <a:off x="1225550" y="784225"/>
            <a:ext cx="2632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CC0000"/>
                </a:solidFill>
                <a:ea typeface="黑体" panose="02010609060101010101" pitchFamily="49" charset="-122"/>
              </a:rPr>
              <a:t>沟通的重要性</a:t>
            </a:r>
            <a:endParaRPr lang="zh-CN" altLang="en-US" sz="3200" b="1">
              <a:solidFill>
                <a:srgbClr val="CC0000"/>
              </a:solidFill>
              <a:ea typeface="黑体" panose="02010609060101010101" pitchFamily="49" charset="-122"/>
            </a:endParaRPr>
          </a:p>
        </p:txBody>
      </p:sp>
      <p:sp>
        <p:nvSpPr>
          <p:cNvPr id="7172" name="Rectangle 5"/>
          <p:cNvSpPr>
            <a:spLocks noChangeArrowheads="1"/>
          </p:cNvSpPr>
          <p:nvPr/>
        </p:nvSpPr>
        <p:spPr bwMode="auto">
          <a:xfrm>
            <a:off x="5719763" y="1989138"/>
            <a:ext cx="2740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使思想一致、产生共识</a:t>
            </a:r>
            <a:endParaRPr lang="zh-CN" altLang="en-US" sz="2000" b="1">
              <a:solidFill>
                <a:srgbClr val="1C1C1C"/>
              </a:solidFill>
              <a:ea typeface="黑体" panose="02010609060101010101" pitchFamily="49" charset="-122"/>
            </a:endParaRPr>
          </a:p>
        </p:txBody>
      </p:sp>
      <p:sp>
        <p:nvSpPr>
          <p:cNvPr id="7173" name="Rectangle 6"/>
          <p:cNvSpPr>
            <a:spLocks noChangeArrowheads="1"/>
          </p:cNvSpPr>
          <p:nvPr/>
        </p:nvSpPr>
        <p:spPr bwMode="auto">
          <a:xfrm>
            <a:off x="5003800" y="2589213"/>
            <a:ext cx="29956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减少摩擦争执与意见分歧</a:t>
            </a:r>
            <a:endParaRPr lang="zh-CN" altLang="en-US" sz="2000" b="1">
              <a:solidFill>
                <a:srgbClr val="1C1C1C"/>
              </a:solidFill>
              <a:ea typeface="黑体" panose="02010609060101010101" pitchFamily="49" charset="-122"/>
            </a:endParaRPr>
          </a:p>
        </p:txBody>
      </p:sp>
      <p:sp>
        <p:nvSpPr>
          <p:cNvPr id="7174" name="Rectangle 7"/>
          <p:cNvSpPr>
            <a:spLocks noChangeArrowheads="1"/>
          </p:cNvSpPr>
          <p:nvPr/>
        </p:nvSpPr>
        <p:spPr bwMode="auto">
          <a:xfrm>
            <a:off x="4427538" y="3189288"/>
            <a:ext cx="3506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疏导员工情绪、消除心理困扰</a:t>
            </a:r>
            <a:endParaRPr lang="zh-CN" altLang="en-US" sz="2000" b="1">
              <a:solidFill>
                <a:srgbClr val="1C1C1C"/>
              </a:solidFill>
              <a:ea typeface="黑体" panose="02010609060101010101" pitchFamily="49" charset="-122"/>
            </a:endParaRPr>
          </a:p>
        </p:txBody>
      </p:sp>
      <p:sp>
        <p:nvSpPr>
          <p:cNvPr id="7175" name="Rectangle 8"/>
          <p:cNvSpPr>
            <a:spLocks noChangeArrowheads="1"/>
          </p:cNvSpPr>
          <p:nvPr/>
        </p:nvSpPr>
        <p:spPr bwMode="auto">
          <a:xfrm>
            <a:off x="3779838" y="3789363"/>
            <a:ext cx="4273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使员工了解组织环境、减少变革阻力</a:t>
            </a:r>
            <a:endParaRPr lang="zh-CN" altLang="en-US" sz="2000" b="1">
              <a:solidFill>
                <a:srgbClr val="1C1C1C"/>
              </a:solidFill>
              <a:ea typeface="黑体" panose="02010609060101010101" pitchFamily="49" charset="-122"/>
            </a:endParaRPr>
          </a:p>
        </p:txBody>
      </p:sp>
      <p:sp>
        <p:nvSpPr>
          <p:cNvPr id="7176" name="Rectangle 9"/>
          <p:cNvSpPr>
            <a:spLocks noChangeArrowheads="1"/>
          </p:cNvSpPr>
          <p:nvPr/>
        </p:nvSpPr>
        <p:spPr bwMode="auto">
          <a:xfrm>
            <a:off x="3059113" y="4389438"/>
            <a:ext cx="3506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使管理者洞悉真相、排除误解</a:t>
            </a:r>
            <a:endParaRPr lang="zh-CN" altLang="en-US" sz="2000" b="1">
              <a:solidFill>
                <a:srgbClr val="1C1C1C"/>
              </a:solidFill>
              <a:ea typeface="黑体" panose="02010609060101010101" pitchFamily="49" charset="-122"/>
            </a:endParaRPr>
          </a:p>
        </p:txBody>
      </p:sp>
      <p:sp>
        <p:nvSpPr>
          <p:cNvPr id="7177" name="Rectangle 10"/>
          <p:cNvSpPr>
            <a:spLocks noChangeArrowheads="1"/>
          </p:cNvSpPr>
          <p:nvPr/>
        </p:nvSpPr>
        <p:spPr bwMode="auto">
          <a:xfrm>
            <a:off x="2339975" y="4989513"/>
            <a:ext cx="4017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增进人员彼此了解、改善人际关系</a:t>
            </a:r>
            <a:endParaRPr lang="zh-CN" altLang="en-US" sz="2000" b="1">
              <a:solidFill>
                <a:srgbClr val="1C1C1C"/>
              </a:solidFill>
              <a:ea typeface="黑体" panose="02010609060101010101" pitchFamily="49" charset="-122"/>
            </a:endParaRPr>
          </a:p>
        </p:txBody>
      </p:sp>
      <p:sp>
        <p:nvSpPr>
          <p:cNvPr id="7178" name="Rectangle 11"/>
          <p:cNvSpPr>
            <a:spLocks noChangeArrowheads="1"/>
          </p:cNvSpPr>
          <p:nvPr/>
        </p:nvSpPr>
        <p:spPr bwMode="auto">
          <a:xfrm>
            <a:off x="1692275" y="5589588"/>
            <a:ext cx="3762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1C1C1C"/>
                </a:solidFill>
                <a:ea typeface="黑体" panose="02010609060101010101" pitchFamily="49" charset="-122"/>
              </a:rPr>
              <a:t>减少互相猜忌、增强团队凝聚力</a:t>
            </a:r>
            <a:endParaRPr lang="zh-CN" altLang="en-US" sz="2000" b="1">
              <a:solidFill>
                <a:srgbClr val="1C1C1C"/>
              </a:solidFill>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childTnLst>
                                </p:cTn>
                              </p:par>
                              <p:par>
                                <p:cTn id="8" presetID="10" presetClass="entr" presetSubtype="0" fill="hold" nodeType="withEffect">
                                  <p:stCondLst>
                                    <p:cond delay="0"/>
                                  </p:stCondLst>
                                  <p:childTnLst>
                                    <p:set>
                                      <p:cBhvr>
                                        <p:cTn id="9" dur="1" fill="hold">
                                          <p:stCondLst>
                                            <p:cond delay="0"/>
                                          </p:stCondLst>
                                        </p:cTn>
                                        <p:tgtEl>
                                          <p:spTgt spid="7170"/>
                                        </p:tgtEl>
                                        <p:attrNameLst>
                                          <p:attrName>style.visibility</p:attrName>
                                        </p:attrNameLst>
                                      </p:cBhvr>
                                      <p:to>
                                        <p:strVal val="visible"/>
                                      </p:to>
                                    </p:set>
                                    <p:animEffect transition="in" filter="fade">
                                      <p:cBhvr>
                                        <p:cTn id="10" dur="1000"/>
                                        <p:tgtEl>
                                          <p:spTgt spid="7170"/>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fade">
                                      <p:cBhvr>
                                        <p:cTn id="14" dur="1000"/>
                                        <p:tgtEl>
                                          <p:spTgt spid="7172"/>
                                        </p:tgtEl>
                                      </p:cBhvr>
                                    </p:animEffect>
                                    <p:anim calcmode="lin" valueType="num">
                                      <p:cBhvr>
                                        <p:cTn id="15" dur="1000" fill="hold"/>
                                        <p:tgtEl>
                                          <p:spTgt spid="7172"/>
                                        </p:tgtEl>
                                        <p:attrNameLst>
                                          <p:attrName>ppt_x</p:attrName>
                                        </p:attrNameLst>
                                      </p:cBhvr>
                                      <p:tavLst>
                                        <p:tav tm="0">
                                          <p:val>
                                            <p:strVal val="#ppt_x"/>
                                          </p:val>
                                        </p:tav>
                                        <p:tav tm="100000">
                                          <p:val>
                                            <p:strVal val="#ppt_x"/>
                                          </p:val>
                                        </p:tav>
                                      </p:tavLst>
                                    </p:anim>
                                    <p:anim calcmode="lin" valueType="num">
                                      <p:cBhvr>
                                        <p:cTn id="16" dur="1000" fill="hold"/>
                                        <p:tgtEl>
                                          <p:spTgt spid="7172"/>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7173"/>
                                        </p:tgtEl>
                                        <p:attrNameLst>
                                          <p:attrName>style.visibility</p:attrName>
                                        </p:attrNameLst>
                                      </p:cBhvr>
                                      <p:to>
                                        <p:strVal val="visible"/>
                                      </p:to>
                                    </p:set>
                                    <p:animEffect transition="in" filter="fade">
                                      <p:cBhvr>
                                        <p:cTn id="19" dur="1000"/>
                                        <p:tgtEl>
                                          <p:spTgt spid="7173"/>
                                        </p:tgtEl>
                                      </p:cBhvr>
                                    </p:animEffect>
                                    <p:anim calcmode="lin" valueType="num">
                                      <p:cBhvr>
                                        <p:cTn id="20" dur="1000" fill="hold"/>
                                        <p:tgtEl>
                                          <p:spTgt spid="7173"/>
                                        </p:tgtEl>
                                        <p:attrNameLst>
                                          <p:attrName>ppt_x</p:attrName>
                                        </p:attrNameLst>
                                      </p:cBhvr>
                                      <p:tavLst>
                                        <p:tav tm="0">
                                          <p:val>
                                            <p:strVal val="#ppt_x"/>
                                          </p:val>
                                        </p:tav>
                                        <p:tav tm="100000">
                                          <p:val>
                                            <p:strVal val="#ppt_x"/>
                                          </p:val>
                                        </p:tav>
                                      </p:tavLst>
                                    </p:anim>
                                    <p:anim calcmode="lin" valueType="num">
                                      <p:cBhvr>
                                        <p:cTn id="21" dur="1000" fill="hold"/>
                                        <p:tgtEl>
                                          <p:spTgt spid="7173"/>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7174"/>
                                        </p:tgtEl>
                                        <p:attrNameLst>
                                          <p:attrName>style.visibility</p:attrName>
                                        </p:attrNameLst>
                                      </p:cBhvr>
                                      <p:to>
                                        <p:strVal val="visible"/>
                                      </p:to>
                                    </p:set>
                                    <p:animEffect transition="in" filter="fade">
                                      <p:cBhvr>
                                        <p:cTn id="24" dur="1000"/>
                                        <p:tgtEl>
                                          <p:spTgt spid="7174"/>
                                        </p:tgtEl>
                                      </p:cBhvr>
                                    </p:animEffect>
                                    <p:anim calcmode="lin" valueType="num">
                                      <p:cBhvr>
                                        <p:cTn id="25" dur="1000" fill="hold"/>
                                        <p:tgtEl>
                                          <p:spTgt spid="7174"/>
                                        </p:tgtEl>
                                        <p:attrNameLst>
                                          <p:attrName>ppt_x</p:attrName>
                                        </p:attrNameLst>
                                      </p:cBhvr>
                                      <p:tavLst>
                                        <p:tav tm="0">
                                          <p:val>
                                            <p:strVal val="#ppt_x"/>
                                          </p:val>
                                        </p:tav>
                                        <p:tav tm="100000">
                                          <p:val>
                                            <p:strVal val="#ppt_x"/>
                                          </p:val>
                                        </p:tav>
                                      </p:tavLst>
                                    </p:anim>
                                    <p:anim calcmode="lin" valueType="num">
                                      <p:cBhvr>
                                        <p:cTn id="26" dur="1000" fill="hold"/>
                                        <p:tgtEl>
                                          <p:spTgt spid="7174"/>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7175"/>
                                        </p:tgtEl>
                                        <p:attrNameLst>
                                          <p:attrName>style.visibility</p:attrName>
                                        </p:attrNameLst>
                                      </p:cBhvr>
                                      <p:to>
                                        <p:strVal val="visible"/>
                                      </p:to>
                                    </p:set>
                                    <p:animEffect transition="in" filter="fade">
                                      <p:cBhvr>
                                        <p:cTn id="29" dur="1000"/>
                                        <p:tgtEl>
                                          <p:spTgt spid="7175"/>
                                        </p:tgtEl>
                                      </p:cBhvr>
                                    </p:animEffect>
                                    <p:anim calcmode="lin" valueType="num">
                                      <p:cBhvr>
                                        <p:cTn id="30" dur="1000" fill="hold"/>
                                        <p:tgtEl>
                                          <p:spTgt spid="7175"/>
                                        </p:tgtEl>
                                        <p:attrNameLst>
                                          <p:attrName>ppt_x</p:attrName>
                                        </p:attrNameLst>
                                      </p:cBhvr>
                                      <p:tavLst>
                                        <p:tav tm="0">
                                          <p:val>
                                            <p:strVal val="#ppt_x"/>
                                          </p:val>
                                        </p:tav>
                                        <p:tav tm="100000">
                                          <p:val>
                                            <p:strVal val="#ppt_x"/>
                                          </p:val>
                                        </p:tav>
                                      </p:tavLst>
                                    </p:anim>
                                    <p:anim calcmode="lin" valueType="num">
                                      <p:cBhvr>
                                        <p:cTn id="31" dur="1000" fill="hold"/>
                                        <p:tgtEl>
                                          <p:spTgt spid="7175"/>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7176"/>
                                        </p:tgtEl>
                                        <p:attrNameLst>
                                          <p:attrName>style.visibility</p:attrName>
                                        </p:attrNameLst>
                                      </p:cBhvr>
                                      <p:to>
                                        <p:strVal val="visible"/>
                                      </p:to>
                                    </p:set>
                                    <p:animEffect transition="in" filter="fade">
                                      <p:cBhvr>
                                        <p:cTn id="34" dur="1000"/>
                                        <p:tgtEl>
                                          <p:spTgt spid="7176"/>
                                        </p:tgtEl>
                                      </p:cBhvr>
                                    </p:animEffect>
                                    <p:anim calcmode="lin" valueType="num">
                                      <p:cBhvr>
                                        <p:cTn id="35" dur="1000" fill="hold"/>
                                        <p:tgtEl>
                                          <p:spTgt spid="7176"/>
                                        </p:tgtEl>
                                        <p:attrNameLst>
                                          <p:attrName>ppt_x</p:attrName>
                                        </p:attrNameLst>
                                      </p:cBhvr>
                                      <p:tavLst>
                                        <p:tav tm="0">
                                          <p:val>
                                            <p:strVal val="#ppt_x"/>
                                          </p:val>
                                        </p:tav>
                                        <p:tav tm="100000">
                                          <p:val>
                                            <p:strVal val="#ppt_x"/>
                                          </p:val>
                                        </p:tav>
                                      </p:tavLst>
                                    </p:anim>
                                    <p:anim calcmode="lin" valueType="num">
                                      <p:cBhvr>
                                        <p:cTn id="36" dur="1000" fill="hold"/>
                                        <p:tgtEl>
                                          <p:spTgt spid="7176"/>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7177"/>
                                        </p:tgtEl>
                                        <p:attrNameLst>
                                          <p:attrName>style.visibility</p:attrName>
                                        </p:attrNameLst>
                                      </p:cBhvr>
                                      <p:to>
                                        <p:strVal val="visible"/>
                                      </p:to>
                                    </p:set>
                                    <p:animEffect transition="in" filter="fade">
                                      <p:cBhvr>
                                        <p:cTn id="39" dur="1000"/>
                                        <p:tgtEl>
                                          <p:spTgt spid="7177"/>
                                        </p:tgtEl>
                                      </p:cBhvr>
                                    </p:animEffect>
                                    <p:anim calcmode="lin" valueType="num">
                                      <p:cBhvr>
                                        <p:cTn id="40" dur="1000" fill="hold"/>
                                        <p:tgtEl>
                                          <p:spTgt spid="7177"/>
                                        </p:tgtEl>
                                        <p:attrNameLst>
                                          <p:attrName>ppt_x</p:attrName>
                                        </p:attrNameLst>
                                      </p:cBhvr>
                                      <p:tavLst>
                                        <p:tav tm="0">
                                          <p:val>
                                            <p:strVal val="#ppt_x"/>
                                          </p:val>
                                        </p:tav>
                                        <p:tav tm="100000">
                                          <p:val>
                                            <p:strVal val="#ppt_x"/>
                                          </p:val>
                                        </p:tav>
                                      </p:tavLst>
                                    </p:anim>
                                    <p:anim calcmode="lin" valueType="num">
                                      <p:cBhvr>
                                        <p:cTn id="41" dur="1000" fill="hold"/>
                                        <p:tgtEl>
                                          <p:spTgt spid="7177"/>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7178"/>
                                        </p:tgtEl>
                                        <p:attrNameLst>
                                          <p:attrName>style.visibility</p:attrName>
                                        </p:attrNameLst>
                                      </p:cBhvr>
                                      <p:to>
                                        <p:strVal val="visible"/>
                                      </p:to>
                                    </p:set>
                                    <p:animEffect transition="in" filter="fade">
                                      <p:cBhvr>
                                        <p:cTn id="44" dur="1000"/>
                                        <p:tgtEl>
                                          <p:spTgt spid="7178"/>
                                        </p:tgtEl>
                                      </p:cBhvr>
                                    </p:animEffect>
                                    <p:anim calcmode="lin" valueType="num">
                                      <p:cBhvr>
                                        <p:cTn id="45" dur="1000" fill="hold"/>
                                        <p:tgtEl>
                                          <p:spTgt spid="7178"/>
                                        </p:tgtEl>
                                        <p:attrNameLst>
                                          <p:attrName>ppt_x</p:attrName>
                                        </p:attrNameLst>
                                      </p:cBhvr>
                                      <p:tavLst>
                                        <p:tav tm="0">
                                          <p:val>
                                            <p:strVal val="#ppt_x"/>
                                          </p:val>
                                        </p:tav>
                                        <p:tav tm="100000">
                                          <p:val>
                                            <p:strVal val="#ppt_x"/>
                                          </p:val>
                                        </p:tav>
                                      </p:tavLst>
                                    </p:anim>
                                    <p:anim calcmode="lin" valueType="num">
                                      <p:cBhvr>
                                        <p:cTn id="46" dur="1000" fill="hold"/>
                                        <p:tgtEl>
                                          <p:spTgt spid="71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2" grpId="0"/>
      <p:bldP spid="7173" grpId="0"/>
      <p:bldP spid="7174" grpId="0"/>
      <p:bldP spid="7175" grpId="0"/>
      <p:bldP spid="7176" grpId="0"/>
      <p:bldP spid="7177" grpId="0"/>
      <p:bldP spid="717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539750" y="2133600"/>
            <a:ext cx="409257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褪色的</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疲倦的</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麻木不仁的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有点愤怒的、微微懊恼的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假装开心</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不开心</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苦恼的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不能肯定的、怀疑的</a:t>
            </a:r>
            <a:endParaRPr lang="zh-CN" altLang="en-US" sz="2000" b="1">
              <a:latin typeface="黑体" panose="02010609060101010101" pitchFamily="49" charset="-122"/>
              <a:ea typeface="黑体" panose="02010609060101010101" pitchFamily="49" charset="-122"/>
            </a:endParaRPr>
          </a:p>
          <a:p>
            <a:pPr eaLnBrk="1" hangingPunct="1">
              <a:lnSpc>
                <a:spcPct val="130000"/>
              </a:lnSpc>
              <a:spcBef>
                <a:spcPct val="3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深感苦恼的</a:t>
            </a:r>
            <a:endParaRPr lang="zh-CN" altLang="en-US" sz="2000" b="1">
              <a:latin typeface="黑体" panose="02010609060101010101" pitchFamily="49" charset="-122"/>
              <a:ea typeface="黑体" panose="02010609060101010101" pitchFamily="49" charset="-122"/>
            </a:endParaRPr>
          </a:p>
        </p:txBody>
      </p:sp>
      <p:sp>
        <p:nvSpPr>
          <p:cNvPr id="46082" name="Rectangle 3"/>
          <p:cNvSpPr>
            <a:spLocks noChangeArrowheads="1"/>
          </p:cNvSpPr>
          <p:nvPr/>
        </p:nvSpPr>
        <p:spPr bwMode="auto">
          <a:xfrm>
            <a:off x="34925" y="738188"/>
            <a:ext cx="26352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面部表情</a:t>
            </a:r>
            <a:endParaRPr lang="zh-CN" altLang="en-US" sz="4800" b="1">
              <a:solidFill>
                <a:srgbClr val="CC0000"/>
              </a:solidFill>
              <a:latin typeface="黑体" panose="02010609060101010101" pitchFamily="49" charset="-122"/>
              <a:ea typeface="黑体" panose="02010609060101010101" pitchFamily="49" charset="-122"/>
            </a:endParaRPr>
          </a:p>
        </p:txBody>
      </p:sp>
      <p:pic>
        <p:nvPicPr>
          <p:cNvPr id="45060" name="Picture 5" descr="fafe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24375" y="2016125"/>
            <a:ext cx="4619625"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矩形 4"/>
          <p:cNvSpPr>
            <a:spLocks noChangeArrowheads="1"/>
          </p:cNvSpPr>
          <p:nvPr/>
        </p:nvSpPr>
        <p:spPr bwMode="auto">
          <a:xfrm>
            <a:off x="3167063" y="3244850"/>
            <a:ext cx="309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fade">
                                      <p:cBhvr>
                                        <p:cTn id="7" dur="1000"/>
                                        <p:tgtEl>
                                          <p:spTgt spid="45060"/>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45058"/>
                                        </p:tgtEl>
                                        <p:attrNameLst>
                                          <p:attrName>style.visibility</p:attrName>
                                        </p:attrNameLst>
                                      </p:cBhvr>
                                      <p:to>
                                        <p:strVal val="visible"/>
                                      </p:to>
                                    </p:set>
                                    <p:animEffect transition="in" filter="fade">
                                      <p:cBhvr>
                                        <p:cTn id="11" dur="1000"/>
                                        <p:tgtEl>
                                          <p:spTgt spid="45058"/>
                                        </p:tgtEl>
                                      </p:cBhvr>
                                    </p:animEffect>
                                    <p:anim calcmode="lin" valueType="num">
                                      <p:cBhvr>
                                        <p:cTn id="12" dur="1000" fill="hold"/>
                                        <p:tgtEl>
                                          <p:spTgt spid="45058"/>
                                        </p:tgtEl>
                                        <p:attrNameLst>
                                          <p:attrName>ppt_x</p:attrName>
                                        </p:attrNameLst>
                                      </p:cBhvr>
                                      <p:tavLst>
                                        <p:tav tm="0">
                                          <p:val>
                                            <p:strVal val="#ppt_x"/>
                                          </p:val>
                                        </p:tav>
                                        <p:tav tm="100000">
                                          <p:val>
                                            <p:strVal val="#ppt_x"/>
                                          </p:val>
                                        </p:tav>
                                      </p:tavLst>
                                    </p:anim>
                                    <p:anim calcmode="lin" valueType="num">
                                      <p:cBhvr>
                                        <p:cTn id="13" dur="1000" fill="hold"/>
                                        <p:tgtEl>
                                          <p:spTgt spid="450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0" descr="fentu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019925" y="1844675"/>
            <a:ext cx="187325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2"/>
          <p:cNvSpPr>
            <a:spLocks noChangeArrowheads="1"/>
          </p:cNvSpPr>
          <p:nvPr/>
        </p:nvSpPr>
        <p:spPr bwMode="auto">
          <a:xfrm>
            <a:off x="34925" y="738188"/>
            <a:ext cx="26352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两腿姿势</a:t>
            </a:r>
            <a:endParaRPr lang="zh-CN" altLang="en-US" sz="4800" b="1">
              <a:solidFill>
                <a:srgbClr val="CC0000"/>
              </a:solidFill>
              <a:latin typeface="黑体" panose="02010609060101010101" pitchFamily="49" charset="-122"/>
              <a:ea typeface="黑体" panose="02010609060101010101" pitchFamily="49" charset="-122"/>
            </a:endParaRPr>
          </a:p>
        </p:txBody>
      </p:sp>
      <p:grpSp>
        <p:nvGrpSpPr>
          <p:cNvPr id="2" name="Group 4"/>
          <p:cNvGrpSpPr/>
          <p:nvPr/>
        </p:nvGrpSpPr>
        <p:grpSpPr bwMode="auto">
          <a:xfrm>
            <a:off x="250825" y="1989138"/>
            <a:ext cx="1816100" cy="1995487"/>
            <a:chOff x="0" y="0"/>
            <a:chExt cx="1144" cy="1257"/>
          </a:xfrm>
        </p:grpSpPr>
        <p:sp>
          <p:nvSpPr>
            <p:cNvPr id="47108" name="Rectangle 4"/>
            <p:cNvSpPr>
              <a:spLocks noChangeArrowheads="1"/>
            </p:cNvSpPr>
            <p:nvPr/>
          </p:nvSpPr>
          <p:spPr bwMode="auto">
            <a:xfrm>
              <a:off x="0" y="0"/>
              <a:ext cx="114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3200" b="1">
                  <a:ea typeface="黑体" panose="02010609060101010101" pitchFamily="49" charset="-122"/>
                  <a:sym typeface="Webdings" panose="05030102010509060703" pitchFamily="18" charset="2"/>
                </a:rPr>
                <a:t>两腿分开</a:t>
              </a:r>
              <a:endParaRPr lang="zh-CN" altLang="en-US" sz="3200" b="1">
                <a:ea typeface="黑体" panose="02010609060101010101" pitchFamily="49" charset="-122"/>
                <a:sym typeface="Webdings" panose="05030102010509060703" pitchFamily="18" charset="2"/>
              </a:endParaRPr>
            </a:p>
          </p:txBody>
        </p:sp>
        <p:sp>
          <p:nvSpPr>
            <p:cNvPr id="47109" name="Rectangle 5"/>
            <p:cNvSpPr>
              <a:spLocks noChangeArrowheads="1"/>
            </p:cNvSpPr>
            <p:nvPr/>
          </p:nvSpPr>
          <p:spPr bwMode="auto">
            <a:xfrm>
              <a:off x="0" y="446"/>
              <a:ext cx="114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3200" b="1">
                  <a:ea typeface="黑体" panose="02010609060101010101" pitchFamily="49" charset="-122"/>
                  <a:sym typeface="Webdings" panose="05030102010509060703" pitchFamily="18" charset="2"/>
                </a:rPr>
                <a:t>两腿交叉</a:t>
              </a:r>
              <a:endParaRPr lang="zh-CN" altLang="en-US" sz="3200" b="1">
                <a:ea typeface="黑体" panose="02010609060101010101" pitchFamily="49" charset="-122"/>
                <a:sym typeface="Webdings" panose="05030102010509060703" pitchFamily="18" charset="2"/>
              </a:endParaRPr>
            </a:p>
          </p:txBody>
        </p:sp>
        <p:sp>
          <p:nvSpPr>
            <p:cNvPr id="47110" name="Rectangle 6"/>
            <p:cNvSpPr>
              <a:spLocks noChangeArrowheads="1"/>
            </p:cNvSpPr>
            <p:nvPr/>
          </p:nvSpPr>
          <p:spPr bwMode="auto">
            <a:xfrm>
              <a:off x="0" y="892"/>
              <a:ext cx="114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3200" b="1">
                  <a:ea typeface="黑体" panose="02010609060101010101" pitchFamily="49" charset="-122"/>
                  <a:sym typeface="Webdings" panose="05030102010509060703" pitchFamily="18" charset="2"/>
                </a:rPr>
                <a:t>并拢双腿</a:t>
              </a:r>
              <a:endParaRPr lang="zh-CN" altLang="en-US" sz="3200" b="1">
                <a:ea typeface="黑体" panose="02010609060101010101" pitchFamily="49" charset="-122"/>
                <a:sym typeface="Webdings" panose="05030102010509060703" pitchFamily="18" charset="2"/>
              </a:endParaRPr>
            </a:p>
          </p:txBody>
        </p:sp>
      </p:grpSp>
      <p:sp>
        <p:nvSpPr>
          <p:cNvPr id="46088" name="Rectangle 9"/>
          <p:cNvSpPr>
            <a:spLocks noChangeArrowheads="1"/>
          </p:cNvSpPr>
          <p:nvPr/>
        </p:nvSpPr>
        <p:spPr bwMode="auto">
          <a:xfrm>
            <a:off x="3011488" y="1989138"/>
            <a:ext cx="19700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稳定和自信</a:t>
            </a:r>
            <a:endParaRPr lang="zh-CN" altLang="en-US" sz="2800" b="1">
              <a:ea typeface="黑体" panose="02010609060101010101" pitchFamily="49" charset="-122"/>
            </a:endParaRPr>
          </a:p>
        </p:txBody>
      </p:sp>
      <p:sp>
        <p:nvSpPr>
          <p:cNvPr id="46089" name="Rectangle 10"/>
          <p:cNvSpPr>
            <a:spLocks noChangeArrowheads="1"/>
          </p:cNvSpPr>
          <p:nvPr/>
        </p:nvSpPr>
        <p:spPr bwMode="auto">
          <a:xfrm>
            <a:off x="3011488" y="2697163"/>
            <a:ext cx="4470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害羞胆怯或不热情、不融洽</a:t>
            </a:r>
            <a:endParaRPr lang="zh-CN" altLang="en-US" sz="2800" b="1">
              <a:ea typeface="黑体" panose="02010609060101010101" pitchFamily="49" charset="-122"/>
            </a:endParaRPr>
          </a:p>
        </p:txBody>
      </p:sp>
      <p:sp>
        <p:nvSpPr>
          <p:cNvPr id="46090" name="Rectangle 11"/>
          <p:cNvSpPr>
            <a:spLocks noChangeArrowheads="1"/>
          </p:cNvSpPr>
          <p:nvPr/>
        </p:nvSpPr>
        <p:spPr bwMode="auto">
          <a:xfrm>
            <a:off x="3011488" y="3405188"/>
            <a:ext cx="3041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ea typeface="黑体" panose="02010609060101010101" pitchFamily="49" charset="-122"/>
              </a:rPr>
              <a:t>正经、严肃和拘谨</a:t>
            </a:r>
            <a:endParaRPr lang="zh-CN" altLang="en-US" sz="2800" b="1">
              <a:ea typeface="黑体" panose="02010609060101010101" pitchFamily="49" charset="-122"/>
            </a:endParaRPr>
          </a:p>
        </p:txBody>
      </p:sp>
      <p:pic>
        <p:nvPicPr>
          <p:cNvPr id="46091" name="Picture 14" descr="2008528171354977_2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2163763" y="2070100"/>
            <a:ext cx="56038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2" name="Picture 15" descr="2008528171354977_2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2163763" y="2778125"/>
            <a:ext cx="56038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3" name="Picture 16" descr="2008528171354977_2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98057">
            <a:off x="2163763" y="3486150"/>
            <a:ext cx="56038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4" name="Rectangle 21"/>
          <p:cNvSpPr>
            <a:spLocks noChangeArrowheads="1"/>
          </p:cNvSpPr>
          <p:nvPr/>
        </p:nvSpPr>
        <p:spPr bwMode="auto">
          <a:xfrm>
            <a:off x="2987675" y="4019550"/>
            <a:ext cx="2941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CN" altLang="en-US" sz="2400" b="1">
                <a:ea typeface="黑体" panose="02010609060101010101" pitchFamily="49" charset="-122"/>
              </a:rPr>
              <a:t>如：立正、正襟危坐</a:t>
            </a:r>
            <a:endParaRPr lang="zh-CN" altLang="en-US" sz="24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wipe(left)">
                                      <p:cBhvr>
                                        <p:cTn id="7" dur="500"/>
                                        <p:tgtEl>
                                          <p:spTgt spid="4608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6082"/>
                                        </p:tgtEl>
                                        <p:attrNameLst>
                                          <p:attrName>style.visibility</p:attrName>
                                        </p:attrNameLst>
                                      </p:cBhvr>
                                      <p:to>
                                        <p:strVal val="visible"/>
                                      </p:to>
                                    </p:set>
                                    <p:animEffect transition="in" filter="fade">
                                      <p:cBhvr>
                                        <p:cTn id="11" dur="1000"/>
                                        <p:tgtEl>
                                          <p:spTgt spid="46082"/>
                                        </p:tgtEl>
                                      </p:cBhvr>
                                    </p:animEffect>
                                  </p:childTnLst>
                                </p:cTn>
                              </p:par>
                            </p:childTnLst>
                          </p:cTn>
                        </p:par>
                        <p:par>
                          <p:cTn id="12" fill="hold">
                            <p:stCondLst>
                              <p:cond delay="1500"/>
                            </p:stCondLst>
                            <p:childTnLst>
                              <p:par>
                                <p:cTn id="13" presetID="47"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6091"/>
                                        </p:tgtEl>
                                        <p:attrNameLst>
                                          <p:attrName>style.visibility</p:attrName>
                                        </p:attrNameLst>
                                      </p:cBhvr>
                                      <p:to>
                                        <p:strVal val="visible"/>
                                      </p:to>
                                    </p:set>
                                    <p:animEffect transition="in" filter="wipe(left)">
                                      <p:cBhvr>
                                        <p:cTn id="21" dur="500"/>
                                        <p:tgtEl>
                                          <p:spTgt spid="4609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xit" presetSubtype="16" fill="hold" nodeType="clickEffect">
                                  <p:stCondLst>
                                    <p:cond delay="0"/>
                                  </p:stCondLst>
                                  <p:childTnLst>
                                    <p:anim calcmode="lin" valueType="num">
                                      <p:cBhvr>
                                        <p:cTn id="25" dur="500"/>
                                        <p:tgtEl>
                                          <p:spTgt spid="46091"/>
                                        </p:tgtEl>
                                        <p:attrNameLst>
                                          <p:attrName>ppt_w</p:attrName>
                                        </p:attrNameLst>
                                      </p:cBhvr>
                                      <p:tavLst>
                                        <p:tav tm="0">
                                          <p:val>
                                            <p:strVal val="ppt_w"/>
                                          </p:val>
                                        </p:tav>
                                        <p:tav tm="100000">
                                          <p:val>
                                            <p:fltVal val="0"/>
                                          </p:val>
                                        </p:tav>
                                      </p:tavLst>
                                    </p:anim>
                                    <p:anim calcmode="lin" valueType="num">
                                      <p:cBhvr>
                                        <p:cTn id="26" dur="500"/>
                                        <p:tgtEl>
                                          <p:spTgt spid="46091"/>
                                        </p:tgtEl>
                                        <p:attrNameLst>
                                          <p:attrName>ppt_h</p:attrName>
                                        </p:attrNameLst>
                                      </p:cBhvr>
                                      <p:tavLst>
                                        <p:tav tm="0">
                                          <p:val>
                                            <p:strVal val="ppt_h"/>
                                          </p:val>
                                        </p:tav>
                                        <p:tav tm="100000">
                                          <p:val>
                                            <p:fltVal val="0"/>
                                          </p:val>
                                        </p:tav>
                                      </p:tavLst>
                                    </p:anim>
                                    <p:animEffect transition="out" filter="fade">
                                      <p:cBhvr>
                                        <p:cTn id="27" dur="500"/>
                                        <p:tgtEl>
                                          <p:spTgt spid="46091"/>
                                        </p:tgtEl>
                                      </p:cBhvr>
                                    </p:animEffect>
                                    <p:set>
                                      <p:cBhvr>
                                        <p:cTn id="28" dur="1" fill="hold">
                                          <p:stCondLst>
                                            <p:cond delay="499"/>
                                          </p:stCondLst>
                                        </p:cTn>
                                        <p:tgtEl>
                                          <p:spTgt spid="46091"/>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46088"/>
                                        </p:tgtEl>
                                        <p:attrNameLst>
                                          <p:attrName>style.visibility</p:attrName>
                                        </p:attrNameLst>
                                      </p:cBhvr>
                                      <p:to>
                                        <p:strVal val="visible"/>
                                      </p:to>
                                    </p:set>
                                    <p:animEffect transition="in" filter="fade">
                                      <p:cBhvr>
                                        <p:cTn id="32" dur="1000"/>
                                        <p:tgtEl>
                                          <p:spTgt spid="46088"/>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46092"/>
                                        </p:tgtEl>
                                        <p:attrNameLst>
                                          <p:attrName>style.visibility</p:attrName>
                                        </p:attrNameLst>
                                      </p:cBhvr>
                                      <p:to>
                                        <p:strVal val="visible"/>
                                      </p:to>
                                    </p:set>
                                    <p:animEffect transition="in" filter="wipe(left)">
                                      <p:cBhvr>
                                        <p:cTn id="36" dur="500"/>
                                        <p:tgtEl>
                                          <p:spTgt spid="4609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xit" presetSubtype="16" fill="hold" nodeType="clickEffect">
                                  <p:stCondLst>
                                    <p:cond delay="0"/>
                                  </p:stCondLst>
                                  <p:childTnLst>
                                    <p:anim calcmode="lin" valueType="num">
                                      <p:cBhvr>
                                        <p:cTn id="40" dur="500"/>
                                        <p:tgtEl>
                                          <p:spTgt spid="46092"/>
                                        </p:tgtEl>
                                        <p:attrNameLst>
                                          <p:attrName>ppt_w</p:attrName>
                                        </p:attrNameLst>
                                      </p:cBhvr>
                                      <p:tavLst>
                                        <p:tav tm="0">
                                          <p:val>
                                            <p:strVal val="ppt_w"/>
                                          </p:val>
                                        </p:tav>
                                        <p:tav tm="100000">
                                          <p:val>
                                            <p:fltVal val="0"/>
                                          </p:val>
                                        </p:tav>
                                      </p:tavLst>
                                    </p:anim>
                                    <p:anim calcmode="lin" valueType="num">
                                      <p:cBhvr>
                                        <p:cTn id="41" dur="500"/>
                                        <p:tgtEl>
                                          <p:spTgt spid="46092"/>
                                        </p:tgtEl>
                                        <p:attrNameLst>
                                          <p:attrName>ppt_h</p:attrName>
                                        </p:attrNameLst>
                                      </p:cBhvr>
                                      <p:tavLst>
                                        <p:tav tm="0">
                                          <p:val>
                                            <p:strVal val="ppt_h"/>
                                          </p:val>
                                        </p:tav>
                                        <p:tav tm="100000">
                                          <p:val>
                                            <p:fltVal val="0"/>
                                          </p:val>
                                        </p:tav>
                                      </p:tavLst>
                                    </p:anim>
                                    <p:animEffect transition="out" filter="fade">
                                      <p:cBhvr>
                                        <p:cTn id="42" dur="500"/>
                                        <p:tgtEl>
                                          <p:spTgt spid="46092"/>
                                        </p:tgtEl>
                                      </p:cBhvr>
                                    </p:animEffect>
                                    <p:set>
                                      <p:cBhvr>
                                        <p:cTn id="43" dur="1" fill="hold">
                                          <p:stCondLst>
                                            <p:cond delay="499"/>
                                          </p:stCondLst>
                                        </p:cTn>
                                        <p:tgtEl>
                                          <p:spTgt spid="46092"/>
                                        </p:tgtEl>
                                        <p:attrNameLst>
                                          <p:attrName>style.visibility</p:attrName>
                                        </p:attrNameLst>
                                      </p:cBhvr>
                                      <p:to>
                                        <p:strVal val="hidden"/>
                                      </p:to>
                                    </p:se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46089"/>
                                        </p:tgtEl>
                                        <p:attrNameLst>
                                          <p:attrName>style.visibility</p:attrName>
                                        </p:attrNameLst>
                                      </p:cBhvr>
                                      <p:to>
                                        <p:strVal val="visible"/>
                                      </p:to>
                                    </p:set>
                                    <p:animEffect transition="in" filter="fade">
                                      <p:cBhvr>
                                        <p:cTn id="47" dur="1000"/>
                                        <p:tgtEl>
                                          <p:spTgt spid="46089"/>
                                        </p:tgtEl>
                                      </p:cBhvr>
                                    </p:animEffect>
                                  </p:childTnLst>
                                </p:cTn>
                              </p:par>
                            </p:childTnLst>
                          </p:cTn>
                        </p:par>
                        <p:par>
                          <p:cTn id="48" fill="hold">
                            <p:stCondLst>
                              <p:cond delay="1500"/>
                            </p:stCondLst>
                            <p:childTnLst>
                              <p:par>
                                <p:cTn id="49" presetID="22" presetClass="entr" presetSubtype="8" fill="hold" nodeType="afterEffect">
                                  <p:stCondLst>
                                    <p:cond delay="0"/>
                                  </p:stCondLst>
                                  <p:childTnLst>
                                    <p:set>
                                      <p:cBhvr>
                                        <p:cTn id="50" dur="1" fill="hold">
                                          <p:stCondLst>
                                            <p:cond delay="0"/>
                                          </p:stCondLst>
                                        </p:cTn>
                                        <p:tgtEl>
                                          <p:spTgt spid="46093"/>
                                        </p:tgtEl>
                                        <p:attrNameLst>
                                          <p:attrName>style.visibility</p:attrName>
                                        </p:attrNameLst>
                                      </p:cBhvr>
                                      <p:to>
                                        <p:strVal val="visible"/>
                                      </p:to>
                                    </p:set>
                                    <p:animEffect transition="in" filter="wipe(left)">
                                      <p:cBhvr>
                                        <p:cTn id="51" dur="500"/>
                                        <p:tgtEl>
                                          <p:spTgt spid="46093"/>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xit" presetSubtype="16" fill="hold" nodeType="clickEffect">
                                  <p:stCondLst>
                                    <p:cond delay="0"/>
                                  </p:stCondLst>
                                  <p:childTnLst>
                                    <p:anim calcmode="lin" valueType="num">
                                      <p:cBhvr>
                                        <p:cTn id="55" dur="500"/>
                                        <p:tgtEl>
                                          <p:spTgt spid="46093"/>
                                        </p:tgtEl>
                                        <p:attrNameLst>
                                          <p:attrName>ppt_w</p:attrName>
                                        </p:attrNameLst>
                                      </p:cBhvr>
                                      <p:tavLst>
                                        <p:tav tm="0">
                                          <p:val>
                                            <p:strVal val="ppt_w"/>
                                          </p:val>
                                        </p:tav>
                                        <p:tav tm="100000">
                                          <p:val>
                                            <p:fltVal val="0"/>
                                          </p:val>
                                        </p:tav>
                                      </p:tavLst>
                                    </p:anim>
                                    <p:anim calcmode="lin" valueType="num">
                                      <p:cBhvr>
                                        <p:cTn id="56" dur="500"/>
                                        <p:tgtEl>
                                          <p:spTgt spid="46093"/>
                                        </p:tgtEl>
                                        <p:attrNameLst>
                                          <p:attrName>ppt_h</p:attrName>
                                        </p:attrNameLst>
                                      </p:cBhvr>
                                      <p:tavLst>
                                        <p:tav tm="0">
                                          <p:val>
                                            <p:strVal val="ppt_h"/>
                                          </p:val>
                                        </p:tav>
                                        <p:tav tm="100000">
                                          <p:val>
                                            <p:fltVal val="0"/>
                                          </p:val>
                                        </p:tav>
                                      </p:tavLst>
                                    </p:anim>
                                    <p:animEffect transition="out" filter="fade">
                                      <p:cBhvr>
                                        <p:cTn id="57" dur="500"/>
                                        <p:tgtEl>
                                          <p:spTgt spid="46093"/>
                                        </p:tgtEl>
                                      </p:cBhvr>
                                    </p:animEffect>
                                    <p:set>
                                      <p:cBhvr>
                                        <p:cTn id="58" dur="1" fill="hold">
                                          <p:stCondLst>
                                            <p:cond delay="499"/>
                                          </p:stCondLst>
                                        </p:cTn>
                                        <p:tgtEl>
                                          <p:spTgt spid="46093"/>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46090"/>
                                        </p:tgtEl>
                                        <p:attrNameLst>
                                          <p:attrName>style.visibility</p:attrName>
                                        </p:attrNameLst>
                                      </p:cBhvr>
                                      <p:to>
                                        <p:strVal val="visible"/>
                                      </p:to>
                                    </p:set>
                                    <p:animEffect transition="in" filter="fade">
                                      <p:cBhvr>
                                        <p:cTn id="62" dur="1000"/>
                                        <p:tgtEl>
                                          <p:spTgt spid="4609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6094"/>
                                        </p:tgtEl>
                                        <p:attrNameLst>
                                          <p:attrName>style.visibility</p:attrName>
                                        </p:attrNameLst>
                                      </p:cBhvr>
                                      <p:to>
                                        <p:strVal val="visible"/>
                                      </p:to>
                                    </p:set>
                                    <p:animEffect transition="in" filter="fade">
                                      <p:cBhvr>
                                        <p:cTn id="65" dur="10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8" grpId="0"/>
      <p:bldP spid="46089" grpId="0"/>
      <p:bldP spid="46090" grpId="0"/>
      <p:bldP spid="4609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9" descr="chiz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2517775"/>
            <a:ext cx="4572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Rectangle 5"/>
          <p:cNvSpPr>
            <a:spLocks noChangeArrowheads="1"/>
          </p:cNvSpPr>
          <p:nvPr/>
        </p:nvSpPr>
        <p:spPr bwMode="auto">
          <a:xfrm>
            <a:off x="34925" y="738188"/>
            <a:ext cx="50863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距离（沟通空间）</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47108" name="Rectangle 6"/>
          <p:cNvSpPr>
            <a:spLocks noChangeArrowheads="1"/>
          </p:cNvSpPr>
          <p:nvPr/>
        </p:nvSpPr>
        <p:spPr bwMode="auto">
          <a:xfrm>
            <a:off x="755650" y="2584450"/>
            <a:ext cx="4295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1C1C1C"/>
                </a:solidFill>
                <a:latin typeface="黑体" panose="02010609060101010101" pitchFamily="49" charset="-122"/>
                <a:ea typeface="黑体" panose="02010609060101010101" pitchFamily="49" charset="-122"/>
              </a:rPr>
              <a:t>亲密空间（约小于</a:t>
            </a:r>
            <a:r>
              <a:rPr lang="en-US" altLang="zh-CN" sz="2800" b="1">
                <a:solidFill>
                  <a:srgbClr val="1C1C1C"/>
                </a:solidFill>
                <a:latin typeface="黑体" panose="02010609060101010101" pitchFamily="49" charset="-122"/>
                <a:ea typeface="黑体" panose="02010609060101010101" pitchFamily="49" charset="-122"/>
              </a:rPr>
              <a:t>0.45m</a:t>
            </a:r>
            <a:r>
              <a:rPr lang="zh-CN" altLang="en-US" sz="2800" b="1">
                <a:solidFill>
                  <a:srgbClr val="1C1C1C"/>
                </a:solidFill>
                <a:latin typeface="黑体" panose="02010609060101010101" pitchFamily="49" charset="-122"/>
                <a:ea typeface="黑体" panose="02010609060101010101" pitchFamily="49" charset="-122"/>
              </a:rPr>
              <a:t>）</a:t>
            </a:r>
            <a:endParaRPr lang="zh-CN" altLang="en-US" sz="2800" b="1">
              <a:solidFill>
                <a:srgbClr val="1C1C1C"/>
              </a:solidFill>
              <a:latin typeface="黑体" panose="02010609060101010101" pitchFamily="49" charset="-122"/>
              <a:ea typeface="黑体" panose="02010609060101010101" pitchFamily="49" charset="-122"/>
            </a:endParaRPr>
          </a:p>
        </p:txBody>
      </p:sp>
      <p:sp>
        <p:nvSpPr>
          <p:cNvPr id="47109" name="Rectangle 7"/>
          <p:cNvSpPr>
            <a:spLocks noChangeArrowheads="1"/>
          </p:cNvSpPr>
          <p:nvPr/>
        </p:nvSpPr>
        <p:spPr bwMode="auto">
          <a:xfrm>
            <a:off x="755650" y="3429000"/>
            <a:ext cx="6005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只有感情亲密的人才被允许进入亲人、情侣</a:t>
            </a:r>
            <a:endParaRPr lang="zh-CN" altLang="en-US" sz="2400" b="1">
              <a:solidFill>
                <a:srgbClr val="CC0000"/>
              </a:solidFill>
              <a:ea typeface="黑体" panose="02010609060101010101" pitchFamily="49" charset="-122"/>
            </a:endParaRPr>
          </a:p>
        </p:txBody>
      </p:sp>
      <p:pic>
        <p:nvPicPr>
          <p:cNvPr id="47110" name="Picture 8" descr="未标题-3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30902">
            <a:off x="4932363" y="1828800"/>
            <a:ext cx="10906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234315" y="5093335"/>
            <a:ext cx="4481195"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107"/>
                                        </p:tgtEl>
                                        <p:attrNameLst>
                                          <p:attrName>style.visibility</p:attrName>
                                        </p:attrNameLst>
                                      </p:cBhvr>
                                      <p:to>
                                        <p:strVal val="visible"/>
                                      </p:to>
                                    </p:set>
                                    <p:animEffect transition="in" filter="wipe(left)">
                                      <p:cBhvr>
                                        <p:cTn id="7" dur="500"/>
                                        <p:tgtEl>
                                          <p:spTgt spid="4710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106"/>
                                        </p:tgtEl>
                                        <p:attrNameLst>
                                          <p:attrName>style.visibility</p:attrName>
                                        </p:attrNameLst>
                                      </p:cBhvr>
                                      <p:to>
                                        <p:strVal val="visible"/>
                                      </p:to>
                                    </p:set>
                                    <p:animEffect transition="in" filter="fade">
                                      <p:cBhvr>
                                        <p:cTn id="11" dur="1000"/>
                                        <p:tgtEl>
                                          <p:spTgt spid="47106"/>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47108"/>
                                        </p:tgtEl>
                                        <p:attrNameLst>
                                          <p:attrName>style.visibility</p:attrName>
                                        </p:attrNameLst>
                                      </p:cBhvr>
                                      <p:to>
                                        <p:strVal val="visible"/>
                                      </p:to>
                                    </p:set>
                                    <p:animEffect transition="in" filter="wipe(left)">
                                      <p:cBhvr>
                                        <p:cTn id="15" dur="500"/>
                                        <p:tgtEl>
                                          <p:spTgt spid="47108"/>
                                        </p:tgtEl>
                                      </p:cBhvr>
                                    </p:animEffect>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47110"/>
                                        </p:tgtEl>
                                        <p:attrNameLst>
                                          <p:attrName>style.visibility</p:attrName>
                                        </p:attrNameLst>
                                      </p:cBhvr>
                                      <p:to>
                                        <p:strVal val="visible"/>
                                      </p:to>
                                    </p:set>
                                    <p:animEffect transition="in" filter="fade">
                                      <p:cBhvr>
                                        <p:cTn id="19" dur="500"/>
                                        <p:tgtEl>
                                          <p:spTgt spid="47110"/>
                                        </p:tgtEl>
                                      </p:cBhvr>
                                    </p:animEffect>
                                    <p:anim calcmode="lin" valueType="num">
                                      <p:cBhvr>
                                        <p:cTn id="20" dur="500" fill="hold"/>
                                        <p:tgtEl>
                                          <p:spTgt spid="47110"/>
                                        </p:tgtEl>
                                        <p:attrNameLst>
                                          <p:attrName>ppt_x</p:attrName>
                                        </p:attrNameLst>
                                      </p:cBhvr>
                                      <p:tavLst>
                                        <p:tav tm="0">
                                          <p:val>
                                            <p:strVal val="#ppt_x"/>
                                          </p:val>
                                        </p:tav>
                                        <p:tav tm="100000">
                                          <p:val>
                                            <p:strVal val="#ppt_x"/>
                                          </p:val>
                                        </p:tav>
                                      </p:tavLst>
                                    </p:anim>
                                    <p:anim calcmode="lin" valueType="num">
                                      <p:cBhvr>
                                        <p:cTn id="21" dur="500" fill="hold"/>
                                        <p:tgtEl>
                                          <p:spTgt spid="471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xit" presetSubtype="16" fill="hold" nodeType="clickEffect">
                                  <p:stCondLst>
                                    <p:cond delay="0"/>
                                  </p:stCondLst>
                                  <p:childTnLst>
                                    <p:anim calcmode="lin" valueType="num">
                                      <p:cBhvr>
                                        <p:cTn id="25" dur="500"/>
                                        <p:tgtEl>
                                          <p:spTgt spid="47110"/>
                                        </p:tgtEl>
                                        <p:attrNameLst>
                                          <p:attrName>ppt_w</p:attrName>
                                        </p:attrNameLst>
                                      </p:cBhvr>
                                      <p:tavLst>
                                        <p:tav tm="0">
                                          <p:val>
                                            <p:strVal val="ppt_w"/>
                                          </p:val>
                                        </p:tav>
                                        <p:tav tm="100000">
                                          <p:val>
                                            <p:fltVal val="0"/>
                                          </p:val>
                                        </p:tav>
                                      </p:tavLst>
                                    </p:anim>
                                    <p:anim calcmode="lin" valueType="num">
                                      <p:cBhvr>
                                        <p:cTn id="26" dur="500"/>
                                        <p:tgtEl>
                                          <p:spTgt spid="47110"/>
                                        </p:tgtEl>
                                        <p:attrNameLst>
                                          <p:attrName>ppt_h</p:attrName>
                                        </p:attrNameLst>
                                      </p:cBhvr>
                                      <p:tavLst>
                                        <p:tav tm="0">
                                          <p:val>
                                            <p:strVal val="ppt_h"/>
                                          </p:val>
                                        </p:tav>
                                        <p:tav tm="100000">
                                          <p:val>
                                            <p:fltVal val="0"/>
                                          </p:val>
                                        </p:tav>
                                      </p:tavLst>
                                    </p:anim>
                                    <p:animEffect transition="out" filter="fade">
                                      <p:cBhvr>
                                        <p:cTn id="27" dur="500"/>
                                        <p:tgtEl>
                                          <p:spTgt spid="47110"/>
                                        </p:tgtEl>
                                      </p:cBhvr>
                                    </p:animEffect>
                                    <p:set>
                                      <p:cBhvr>
                                        <p:cTn id="28" dur="1" fill="hold">
                                          <p:stCondLst>
                                            <p:cond delay="499"/>
                                          </p:stCondLst>
                                        </p:cTn>
                                        <p:tgtEl>
                                          <p:spTgt spid="47110"/>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47109"/>
                                        </p:tgtEl>
                                        <p:attrNameLst>
                                          <p:attrName>style.visibility</p:attrName>
                                        </p:attrNameLst>
                                      </p:cBhvr>
                                      <p:to>
                                        <p:strVal val="visible"/>
                                      </p:to>
                                    </p:set>
                                    <p:animEffect transition="in" filter="fade">
                                      <p:cBhvr>
                                        <p:cTn id="32" dur="500"/>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P spid="47108" grpId="0"/>
      <p:bldP spid="4710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chiz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2517775"/>
            <a:ext cx="4572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Rectangle 3"/>
          <p:cNvSpPr>
            <a:spLocks noChangeArrowheads="1"/>
          </p:cNvSpPr>
          <p:nvPr/>
        </p:nvSpPr>
        <p:spPr bwMode="auto">
          <a:xfrm>
            <a:off x="34925" y="738188"/>
            <a:ext cx="50863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距离（沟通空间）</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48132" name="Rectangle 7"/>
          <p:cNvSpPr>
            <a:spLocks noChangeArrowheads="1"/>
          </p:cNvSpPr>
          <p:nvPr/>
        </p:nvSpPr>
        <p:spPr bwMode="auto">
          <a:xfrm>
            <a:off x="528638" y="2565400"/>
            <a:ext cx="468471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1C1C1C"/>
                </a:solidFill>
                <a:latin typeface="黑体" panose="02010609060101010101" pitchFamily="49" charset="-122"/>
                <a:ea typeface="黑体" panose="02010609060101010101" pitchFamily="49" charset="-122"/>
              </a:rPr>
              <a:t>个人空间（约</a:t>
            </a:r>
            <a:r>
              <a:rPr lang="en-US" altLang="zh-CN" sz="2800" b="1">
                <a:solidFill>
                  <a:srgbClr val="1C1C1C"/>
                </a:solidFill>
                <a:ea typeface="黑体" panose="02010609060101010101" pitchFamily="49" charset="-122"/>
              </a:rPr>
              <a:t>0.45m</a:t>
            </a:r>
            <a:r>
              <a:rPr lang="en-US" altLang="zh-CN" sz="2800" b="1">
                <a:solidFill>
                  <a:srgbClr val="1C1C1C"/>
                </a:solidFill>
                <a:latin typeface="黑体" panose="02010609060101010101" pitchFamily="49" charset="-122"/>
                <a:ea typeface="黑体" panose="02010609060101010101" pitchFamily="49" charset="-122"/>
              </a:rPr>
              <a:t>-</a:t>
            </a:r>
            <a:r>
              <a:rPr lang="en-US" altLang="zh-CN" sz="2800" b="1">
                <a:solidFill>
                  <a:srgbClr val="1C1C1C"/>
                </a:solidFill>
                <a:ea typeface="黑体" panose="02010609060101010101" pitchFamily="49" charset="-122"/>
              </a:rPr>
              <a:t>1.2m</a:t>
            </a:r>
            <a:r>
              <a:rPr lang="zh-CN" altLang="en-US" sz="2800" b="1">
                <a:solidFill>
                  <a:srgbClr val="1C1C1C"/>
                </a:solidFill>
                <a:latin typeface="黑体" panose="02010609060101010101" pitchFamily="49" charset="-122"/>
                <a:ea typeface="黑体" panose="02010609060101010101" pitchFamily="49" charset="-122"/>
              </a:rPr>
              <a:t>）</a:t>
            </a:r>
            <a:endParaRPr lang="zh-CN" altLang="en-US" sz="2800" b="1">
              <a:solidFill>
                <a:srgbClr val="1C1C1C"/>
              </a:solidFill>
              <a:latin typeface="黑体" panose="02010609060101010101" pitchFamily="49" charset="-122"/>
              <a:ea typeface="黑体" panose="02010609060101010101" pitchFamily="49" charset="-122"/>
            </a:endParaRPr>
          </a:p>
        </p:txBody>
      </p:sp>
      <p:sp>
        <p:nvSpPr>
          <p:cNvPr id="48133" name="Rectangle 8"/>
          <p:cNvSpPr>
            <a:spLocks noChangeArrowheads="1"/>
          </p:cNvSpPr>
          <p:nvPr/>
        </p:nvSpPr>
        <p:spPr bwMode="auto">
          <a:xfrm>
            <a:off x="539750" y="3429000"/>
            <a:ext cx="69246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pPr>
            <a:r>
              <a:rPr lang="zh-CN" altLang="en-US" sz="2400" b="1">
                <a:solidFill>
                  <a:srgbClr val="CC0000"/>
                </a:solidFill>
                <a:ea typeface="黑体" panose="02010609060101010101" pitchFamily="49" charset="-122"/>
              </a:rPr>
              <a:t>亲切友好，只有相当亲近的人才能进入亲人、熟人</a:t>
            </a:r>
            <a:endParaRPr lang="zh-CN" altLang="en-US" sz="2400" b="1">
              <a:solidFill>
                <a:srgbClr val="CC0000"/>
              </a:solidFill>
              <a:ea typeface="黑体" panose="02010609060101010101" pitchFamily="49" charset="-122"/>
            </a:endParaRPr>
          </a:p>
        </p:txBody>
      </p:sp>
      <p:pic>
        <p:nvPicPr>
          <p:cNvPr id="48134" name="Picture 9" descr="未标题-3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30902">
            <a:off x="5148263" y="1773238"/>
            <a:ext cx="10906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132"/>
                                        </p:tgtEl>
                                        <p:attrNameLst>
                                          <p:attrName>style.visibility</p:attrName>
                                        </p:attrNameLst>
                                      </p:cBhvr>
                                      <p:to>
                                        <p:strVal val="visible"/>
                                      </p:to>
                                    </p:set>
                                    <p:animEffect transition="in" filter="wipe(left)">
                                      <p:cBhvr>
                                        <p:cTn id="7" dur="500"/>
                                        <p:tgtEl>
                                          <p:spTgt spid="4813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48134"/>
                                        </p:tgtEl>
                                        <p:attrNameLst>
                                          <p:attrName>style.visibility</p:attrName>
                                        </p:attrNameLst>
                                      </p:cBhvr>
                                      <p:to>
                                        <p:strVal val="visible"/>
                                      </p:to>
                                    </p:set>
                                    <p:animEffect transition="in" filter="fade">
                                      <p:cBhvr>
                                        <p:cTn id="11" dur="500"/>
                                        <p:tgtEl>
                                          <p:spTgt spid="48134"/>
                                        </p:tgtEl>
                                      </p:cBhvr>
                                    </p:animEffect>
                                    <p:anim calcmode="lin" valueType="num">
                                      <p:cBhvr>
                                        <p:cTn id="12" dur="500" fill="hold"/>
                                        <p:tgtEl>
                                          <p:spTgt spid="48134"/>
                                        </p:tgtEl>
                                        <p:attrNameLst>
                                          <p:attrName>ppt_x</p:attrName>
                                        </p:attrNameLst>
                                      </p:cBhvr>
                                      <p:tavLst>
                                        <p:tav tm="0">
                                          <p:val>
                                            <p:strVal val="#ppt_x"/>
                                          </p:val>
                                        </p:tav>
                                        <p:tav tm="100000">
                                          <p:val>
                                            <p:strVal val="#ppt_x"/>
                                          </p:val>
                                        </p:tav>
                                      </p:tavLst>
                                    </p:anim>
                                    <p:anim calcmode="lin" valueType="num">
                                      <p:cBhvr>
                                        <p:cTn id="13" dur="500" fill="hold"/>
                                        <p:tgtEl>
                                          <p:spTgt spid="4813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xit" presetSubtype="16" fill="hold" nodeType="clickEffect">
                                  <p:stCondLst>
                                    <p:cond delay="0"/>
                                  </p:stCondLst>
                                  <p:childTnLst>
                                    <p:anim calcmode="lin" valueType="num">
                                      <p:cBhvr>
                                        <p:cTn id="17" dur="500"/>
                                        <p:tgtEl>
                                          <p:spTgt spid="48134"/>
                                        </p:tgtEl>
                                        <p:attrNameLst>
                                          <p:attrName>ppt_w</p:attrName>
                                        </p:attrNameLst>
                                      </p:cBhvr>
                                      <p:tavLst>
                                        <p:tav tm="0">
                                          <p:val>
                                            <p:strVal val="ppt_w"/>
                                          </p:val>
                                        </p:tav>
                                        <p:tav tm="100000">
                                          <p:val>
                                            <p:fltVal val="0"/>
                                          </p:val>
                                        </p:tav>
                                      </p:tavLst>
                                    </p:anim>
                                    <p:anim calcmode="lin" valueType="num">
                                      <p:cBhvr>
                                        <p:cTn id="18" dur="500"/>
                                        <p:tgtEl>
                                          <p:spTgt spid="48134"/>
                                        </p:tgtEl>
                                        <p:attrNameLst>
                                          <p:attrName>ppt_h</p:attrName>
                                        </p:attrNameLst>
                                      </p:cBhvr>
                                      <p:tavLst>
                                        <p:tav tm="0">
                                          <p:val>
                                            <p:strVal val="ppt_h"/>
                                          </p:val>
                                        </p:tav>
                                        <p:tav tm="100000">
                                          <p:val>
                                            <p:fltVal val="0"/>
                                          </p:val>
                                        </p:tav>
                                      </p:tavLst>
                                    </p:anim>
                                    <p:animEffect transition="out" filter="fade">
                                      <p:cBhvr>
                                        <p:cTn id="19" dur="500"/>
                                        <p:tgtEl>
                                          <p:spTgt spid="48134"/>
                                        </p:tgtEl>
                                      </p:cBhvr>
                                    </p:animEffect>
                                    <p:set>
                                      <p:cBhvr>
                                        <p:cTn id="20" dur="1" fill="hold">
                                          <p:stCondLst>
                                            <p:cond delay="499"/>
                                          </p:stCondLst>
                                        </p:cTn>
                                        <p:tgtEl>
                                          <p:spTgt spid="48134"/>
                                        </p:tgtEl>
                                        <p:attrNameLst>
                                          <p:attrName>style.visibility</p:attrName>
                                        </p:attrNameLst>
                                      </p:cBhvr>
                                      <p:to>
                                        <p:strVal val="hidden"/>
                                      </p:to>
                                    </p:se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48133"/>
                                        </p:tgtEl>
                                        <p:attrNameLst>
                                          <p:attrName>style.visibility</p:attrName>
                                        </p:attrNameLst>
                                      </p:cBhvr>
                                      <p:to>
                                        <p:strVal val="visible"/>
                                      </p:to>
                                    </p:set>
                                    <p:animEffect transition="in" filter="slide(fromBottom)">
                                      <p:cBhvr>
                                        <p:cTn id="24" dur="1000"/>
                                        <p:tgtEl>
                                          <p:spTgt spid="48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P spid="4813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chiz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2517775"/>
            <a:ext cx="4572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8" name="Rectangle 3"/>
          <p:cNvSpPr>
            <a:spLocks noChangeArrowheads="1"/>
          </p:cNvSpPr>
          <p:nvPr/>
        </p:nvSpPr>
        <p:spPr bwMode="auto">
          <a:xfrm>
            <a:off x="34925" y="738188"/>
            <a:ext cx="50863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距离（沟通空间）</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49156" name="Rectangle 7"/>
          <p:cNvSpPr>
            <a:spLocks noChangeArrowheads="1"/>
          </p:cNvSpPr>
          <p:nvPr/>
        </p:nvSpPr>
        <p:spPr bwMode="auto">
          <a:xfrm>
            <a:off x="755650" y="2605088"/>
            <a:ext cx="43878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1C1C1C"/>
                </a:solidFill>
                <a:latin typeface="黑体" panose="02010609060101010101" pitchFamily="49" charset="-122"/>
                <a:ea typeface="黑体" panose="02010609060101010101" pitchFamily="49" charset="-122"/>
              </a:rPr>
              <a:t>社交空间（约</a:t>
            </a:r>
            <a:r>
              <a:rPr lang="en-US" altLang="zh-CN" sz="2800" b="1">
                <a:solidFill>
                  <a:srgbClr val="1C1C1C"/>
                </a:solidFill>
                <a:ea typeface="黑体" panose="02010609060101010101" pitchFamily="49" charset="-122"/>
              </a:rPr>
              <a:t>1.2m</a:t>
            </a:r>
            <a:r>
              <a:rPr lang="en-US" altLang="zh-CN" sz="2800" b="1">
                <a:solidFill>
                  <a:srgbClr val="1C1C1C"/>
                </a:solidFill>
                <a:latin typeface="黑体" panose="02010609060101010101" pitchFamily="49" charset="-122"/>
                <a:ea typeface="黑体" panose="02010609060101010101" pitchFamily="49" charset="-122"/>
              </a:rPr>
              <a:t>-</a:t>
            </a:r>
            <a:r>
              <a:rPr lang="en-US" altLang="zh-CN" sz="2800" b="1">
                <a:solidFill>
                  <a:srgbClr val="1C1C1C"/>
                </a:solidFill>
                <a:ea typeface="黑体" panose="02010609060101010101" pitchFamily="49" charset="-122"/>
              </a:rPr>
              <a:t>36m</a:t>
            </a:r>
            <a:r>
              <a:rPr lang="zh-CN" altLang="en-US" sz="2800" b="1">
                <a:solidFill>
                  <a:srgbClr val="1C1C1C"/>
                </a:solidFill>
                <a:latin typeface="黑体" panose="02010609060101010101" pitchFamily="49" charset="-122"/>
                <a:ea typeface="黑体" panose="02010609060101010101" pitchFamily="49" charset="-122"/>
              </a:rPr>
              <a:t>）</a:t>
            </a:r>
            <a:endParaRPr lang="zh-CN" altLang="en-US" sz="2800" b="1">
              <a:solidFill>
                <a:srgbClr val="1C1C1C"/>
              </a:solidFill>
              <a:latin typeface="黑体" panose="02010609060101010101" pitchFamily="49" charset="-122"/>
              <a:ea typeface="黑体" panose="02010609060101010101" pitchFamily="49" charset="-122"/>
            </a:endParaRPr>
          </a:p>
        </p:txBody>
      </p:sp>
      <p:sp>
        <p:nvSpPr>
          <p:cNvPr id="49157" name="Rectangle 8"/>
          <p:cNvSpPr>
            <a:spLocks noChangeArrowheads="1"/>
          </p:cNvSpPr>
          <p:nvPr/>
        </p:nvSpPr>
        <p:spPr bwMode="auto">
          <a:xfrm>
            <a:off x="803275" y="3341688"/>
            <a:ext cx="2684463"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pPr>
            <a:r>
              <a:rPr lang="zh-CN" altLang="en-US" sz="2800" b="1">
                <a:solidFill>
                  <a:srgbClr val="CC0000"/>
                </a:solidFill>
                <a:ea typeface="黑体" panose="02010609060101010101" pitchFamily="49" charset="-122"/>
              </a:rPr>
              <a:t>正式社交、外交</a:t>
            </a:r>
            <a:endParaRPr lang="zh-CN" altLang="en-US" sz="2800" b="1">
              <a:solidFill>
                <a:srgbClr val="CC0000"/>
              </a:solidFill>
              <a:ea typeface="黑体" panose="02010609060101010101" pitchFamily="49" charset="-122"/>
            </a:endParaRPr>
          </a:p>
        </p:txBody>
      </p:sp>
      <p:pic>
        <p:nvPicPr>
          <p:cNvPr id="49158" name="Picture 9" descr="未标题-3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30902">
            <a:off x="5210175" y="1828800"/>
            <a:ext cx="10906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156"/>
                                        </p:tgtEl>
                                        <p:attrNameLst>
                                          <p:attrName>style.visibility</p:attrName>
                                        </p:attrNameLst>
                                      </p:cBhvr>
                                      <p:to>
                                        <p:strVal val="visible"/>
                                      </p:to>
                                    </p:set>
                                    <p:animEffect transition="in" filter="wipe(left)">
                                      <p:cBhvr>
                                        <p:cTn id="7" dur="500"/>
                                        <p:tgtEl>
                                          <p:spTgt spid="49156"/>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49158"/>
                                        </p:tgtEl>
                                        <p:attrNameLst>
                                          <p:attrName>style.visibility</p:attrName>
                                        </p:attrNameLst>
                                      </p:cBhvr>
                                      <p:to>
                                        <p:strVal val="visible"/>
                                      </p:to>
                                    </p:set>
                                    <p:animEffect transition="in" filter="fade">
                                      <p:cBhvr>
                                        <p:cTn id="11" dur="500"/>
                                        <p:tgtEl>
                                          <p:spTgt spid="49158"/>
                                        </p:tgtEl>
                                      </p:cBhvr>
                                    </p:animEffect>
                                    <p:anim calcmode="lin" valueType="num">
                                      <p:cBhvr>
                                        <p:cTn id="12" dur="500" fill="hold"/>
                                        <p:tgtEl>
                                          <p:spTgt spid="49158"/>
                                        </p:tgtEl>
                                        <p:attrNameLst>
                                          <p:attrName>ppt_x</p:attrName>
                                        </p:attrNameLst>
                                      </p:cBhvr>
                                      <p:tavLst>
                                        <p:tav tm="0">
                                          <p:val>
                                            <p:strVal val="#ppt_x"/>
                                          </p:val>
                                        </p:tav>
                                        <p:tav tm="100000">
                                          <p:val>
                                            <p:strVal val="#ppt_x"/>
                                          </p:val>
                                        </p:tav>
                                      </p:tavLst>
                                    </p:anim>
                                    <p:anim calcmode="lin" valueType="num">
                                      <p:cBhvr>
                                        <p:cTn id="13" dur="500" fill="hold"/>
                                        <p:tgtEl>
                                          <p:spTgt spid="4915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xit" presetSubtype="16" fill="hold" nodeType="clickEffect">
                                  <p:stCondLst>
                                    <p:cond delay="0"/>
                                  </p:stCondLst>
                                  <p:childTnLst>
                                    <p:anim calcmode="lin" valueType="num">
                                      <p:cBhvr>
                                        <p:cTn id="17" dur="500"/>
                                        <p:tgtEl>
                                          <p:spTgt spid="49158"/>
                                        </p:tgtEl>
                                        <p:attrNameLst>
                                          <p:attrName>ppt_w</p:attrName>
                                        </p:attrNameLst>
                                      </p:cBhvr>
                                      <p:tavLst>
                                        <p:tav tm="0">
                                          <p:val>
                                            <p:strVal val="ppt_w"/>
                                          </p:val>
                                        </p:tav>
                                        <p:tav tm="100000">
                                          <p:val>
                                            <p:fltVal val="0"/>
                                          </p:val>
                                        </p:tav>
                                      </p:tavLst>
                                    </p:anim>
                                    <p:anim calcmode="lin" valueType="num">
                                      <p:cBhvr>
                                        <p:cTn id="18" dur="500"/>
                                        <p:tgtEl>
                                          <p:spTgt spid="49158"/>
                                        </p:tgtEl>
                                        <p:attrNameLst>
                                          <p:attrName>ppt_h</p:attrName>
                                        </p:attrNameLst>
                                      </p:cBhvr>
                                      <p:tavLst>
                                        <p:tav tm="0">
                                          <p:val>
                                            <p:strVal val="ppt_h"/>
                                          </p:val>
                                        </p:tav>
                                        <p:tav tm="100000">
                                          <p:val>
                                            <p:fltVal val="0"/>
                                          </p:val>
                                        </p:tav>
                                      </p:tavLst>
                                    </p:anim>
                                    <p:animEffect transition="out" filter="fade">
                                      <p:cBhvr>
                                        <p:cTn id="19" dur="500"/>
                                        <p:tgtEl>
                                          <p:spTgt spid="49158"/>
                                        </p:tgtEl>
                                      </p:cBhvr>
                                    </p:animEffect>
                                    <p:set>
                                      <p:cBhvr>
                                        <p:cTn id="20" dur="1" fill="hold">
                                          <p:stCondLst>
                                            <p:cond delay="499"/>
                                          </p:stCondLst>
                                        </p:cTn>
                                        <p:tgtEl>
                                          <p:spTgt spid="49158"/>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9157"/>
                                        </p:tgtEl>
                                        <p:attrNameLst>
                                          <p:attrName>style.visibility</p:attrName>
                                        </p:attrNameLst>
                                      </p:cBhvr>
                                      <p:to>
                                        <p:strVal val="visible"/>
                                      </p:to>
                                    </p:set>
                                    <p:animEffect transition="in" filter="fade">
                                      <p:cBhvr>
                                        <p:cTn id="24" dur="500"/>
                                        <p:tgtEl>
                                          <p:spTgt spid="49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p:bldP spid="4915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2" descr="chiz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2517775"/>
            <a:ext cx="4572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2" name="Rectangle 3"/>
          <p:cNvSpPr>
            <a:spLocks noChangeArrowheads="1"/>
          </p:cNvSpPr>
          <p:nvPr/>
        </p:nvSpPr>
        <p:spPr bwMode="auto">
          <a:xfrm>
            <a:off x="34925" y="738188"/>
            <a:ext cx="50863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距离（沟通空间）</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50180" name="Rectangle 7"/>
          <p:cNvSpPr>
            <a:spLocks noChangeArrowheads="1"/>
          </p:cNvSpPr>
          <p:nvPr/>
        </p:nvSpPr>
        <p:spPr bwMode="auto">
          <a:xfrm>
            <a:off x="755650" y="2605088"/>
            <a:ext cx="48434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1C1C1C"/>
                </a:solidFill>
                <a:latin typeface="黑体" panose="02010609060101010101" pitchFamily="49" charset="-122"/>
                <a:ea typeface="黑体" panose="02010609060101010101" pitchFamily="49" charset="-122"/>
              </a:rPr>
              <a:t>近社交空间（约</a:t>
            </a:r>
            <a:r>
              <a:rPr lang="en-US" altLang="zh-CN" sz="2800" b="1">
                <a:solidFill>
                  <a:srgbClr val="1C1C1C"/>
                </a:solidFill>
                <a:ea typeface="黑体" panose="02010609060101010101" pitchFamily="49" charset="-122"/>
              </a:rPr>
              <a:t>1.2m</a:t>
            </a:r>
            <a:r>
              <a:rPr lang="en-US" altLang="zh-CN" sz="2800" b="1">
                <a:solidFill>
                  <a:srgbClr val="1C1C1C"/>
                </a:solidFill>
                <a:latin typeface="黑体" panose="02010609060101010101" pitchFamily="49" charset="-122"/>
                <a:ea typeface="黑体" panose="02010609060101010101" pitchFamily="49" charset="-122"/>
              </a:rPr>
              <a:t>-</a:t>
            </a:r>
            <a:r>
              <a:rPr lang="en-US" altLang="zh-CN" sz="2800" b="1">
                <a:solidFill>
                  <a:srgbClr val="1C1C1C"/>
                </a:solidFill>
                <a:ea typeface="黑体" panose="02010609060101010101" pitchFamily="49" charset="-122"/>
              </a:rPr>
              <a:t>2.1m</a:t>
            </a:r>
            <a:r>
              <a:rPr lang="zh-CN" altLang="en-US" sz="2800" b="1">
                <a:solidFill>
                  <a:srgbClr val="1C1C1C"/>
                </a:solidFill>
                <a:latin typeface="黑体" panose="02010609060101010101" pitchFamily="49" charset="-122"/>
                <a:ea typeface="黑体" panose="02010609060101010101" pitchFamily="49" charset="-122"/>
              </a:rPr>
              <a:t>）</a:t>
            </a:r>
            <a:endParaRPr lang="zh-CN" altLang="en-US" sz="2800" b="1">
              <a:solidFill>
                <a:srgbClr val="1C1C1C"/>
              </a:solidFill>
              <a:latin typeface="黑体" panose="02010609060101010101" pitchFamily="49" charset="-122"/>
              <a:ea typeface="黑体" panose="02010609060101010101" pitchFamily="49" charset="-122"/>
            </a:endParaRPr>
          </a:p>
        </p:txBody>
      </p:sp>
      <p:sp>
        <p:nvSpPr>
          <p:cNvPr id="50181" name="Rectangle 8"/>
          <p:cNvSpPr>
            <a:spLocks noChangeArrowheads="1"/>
          </p:cNvSpPr>
          <p:nvPr/>
        </p:nvSpPr>
        <p:spPr bwMode="auto">
          <a:xfrm>
            <a:off x="804863" y="3367088"/>
            <a:ext cx="232727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pPr>
            <a:r>
              <a:rPr lang="zh-CN" altLang="en-US" sz="2800" b="1">
                <a:solidFill>
                  <a:srgbClr val="CC0000"/>
                </a:solidFill>
                <a:ea typeface="黑体" panose="02010609060101010101" pitchFamily="49" charset="-122"/>
              </a:rPr>
              <a:t>熟人、陌生人</a:t>
            </a:r>
            <a:endParaRPr lang="zh-CN" altLang="en-US" sz="2800" b="1">
              <a:solidFill>
                <a:srgbClr val="CC0000"/>
              </a:solidFill>
              <a:ea typeface="黑体" panose="02010609060101010101" pitchFamily="49" charset="-122"/>
            </a:endParaRPr>
          </a:p>
        </p:txBody>
      </p:sp>
      <p:pic>
        <p:nvPicPr>
          <p:cNvPr id="50182" name="Picture 9" descr="未标题-3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30902">
            <a:off x="5508625" y="1900238"/>
            <a:ext cx="10906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180"/>
                                        </p:tgtEl>
                                        <p:attrNameLst>
                                          <p:attrName>style.visibility</p:attrName>
                                        </p:attrNameLst>
                                      </p:cBhvr>
                                      <p:to>
                                        <p:strVal val="visible"/>
                                      </p:to>
                                    </p:set>
                                    <p:animEffect transition="in" filter="wipe(left)">
                                      <p:cBhvr>
                                        <p:cTn id="7" dur="500"/>
                                        <p:tgtEl>
                                          <p:spTgt spid="5018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50182"/>
                                        </p:tgtEl>
                                        <p:attrNameLst>
                                          <p:attrName>style.visibility</p:attrName>
                                        </p:attrNameLst>
                                      </p:cBhvr>
                                      <p:to>
                                        <p:strVal val="visible"/>
                                      </p:to>
                                    </p:set>
                                    <p:animEffect transition="in" filter="fade">
                                      <p:cBhvr>
                                        <p:cTn id="11" dur="500"/>
                                        <p:tgtEl>
                                          <p:spTgt spid="50182"/>
                                        </p:tgtEl>
                                      </p:cBhvr>
                                    </p:animEffect>
                                    <p:anim calcmode="lin" valueType="num">
                                      <p:cBhvr>
                                        <p:cTn id="12" dur="500" fill="hold"/>
                                        <p:tgtEl>
                                          <p:spTgt spid="50182"/>
                                        </p:tgtEl>
                                        <p:attrNameLst>
                                          <p:attrName>ppt_x</p:attrName>
                                        </p:attrNameLst>
                                      </p:cBhvr>
                                      <p:tavLst>
                                        <p:tav tm="0">
                                          <p:val>
                                            <p:strVal val="#ppt_x"/>
                                          </p:val>
                                        </p:tav>
                                        <p:tav tm="100000">
                                          <p:val>
                                            <p:strVal val="#ppt_x"/>
                                          </p:val>
                                        </p:tav>
                                      </p:tavLst>
                                    </p:anim>
                                    <p:anim calcmode="lin" valueType="num">
                                      <p:cBhvr>
                                        <p:cTn id="13" dur="500" fill="hold"/>
                                        <p:tgtEl>
                                          <p:spTgt spid="5018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xit" presetSubtype="16" fill="hold" nodeType="clickEffect">
                                  <p:stCondLst>
                                    <p:cond delay="0"/>
                                  </p:stCondLst>
                                  <p:childTnLst>
                                    <p:anim calcmode="lin" valueType="num">
                                      <p:cBhvr>
                                        <p:cTn id="17" dur="500"/>
                                        <p:tgtEl>
                                          <p:spTgt spid="50182"/>
                                        </p:tgtEl>
                                        <p:attrNameLst>
                                          <p:attrName>ppt_w</p:attrName>
                                        </p:attrNameLst>
                                      </p:cBhvr>
                                      <p:tavLst>
                                        <p:tav tm="0">
                                          <p:val>
                                            <p:strVal val="ppt_w"/>
                                          </p:val>
                                        </p:tav>
                                        <p:tav tm="100000">
                                          <p:val>
                                            <p:fltVal val="0"/>
                                          </p:val>
                                        </p:tav>
                                      </p:tavLst>
                                    </p:anim>
                                    <p:anim calcmode="lin" valueType="num">
                                      <p:cBhvr>
                                        <p:cTn id="18" dur="500"/>
                                        <p:tgtEl>
                                          <p:spTgt spid="50182"/>
                                        </p:tgtEl>
                                        <p:attrNameLst>
                                          <p:attrName>ppt_h</p:attrName>
                                        </p:attrNameLst>
                                      </p:cBhvr>
                                      <p:tavLst>
                                        <p:tav tm="0">
                                          <p:val>
                                            <p:strVal val="ppt_h"/>
                                          </p:val>
                                        </p:tav>
                                        <p:tav tm="100000">
                                          <p:val>
                                            <p:fltVal val="0"/>
                                          </p:val>
                                        </p:tav>
                                      </p:tavLst>
                                    </p:anim>
                                    <p:animEffect transition="out" filter="fade">
                                      <p:cBhvr>
                                        <p:cTn id="19" dur="500"/>
                                        <p:tgtEl>
                                          <p:spTgt spid="50182"/>
                                        </p:tgtEl>
                                      </p:cBhvr>
                                    </p:animEffect>
                                    <p:set>
                                      <p:cBhvr>
                                        <p:cTn id="20" dur="1" fill="hold">
                                          <p:stCondLst>
                                            <p:cond delay="499"/>
                                          </p:stCondLst>
                                        </p:cTn>
                                        <p:tgtEl>
                                          <p:spTgt spid="50182"/>
                                        </p:tgtEl>
                                        <p:attrNameLst>
                                          <p:attrName>style.visibility</p:attrName>
                                        </p:attrNameLst>
                                      </p:cBhvr>
                                      <p:to>
                                        <p:strVal val="hidden"/>
                                      </p:to>
                                    </p:se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0181"/>
                                        </p:tgtEl>
                                        <p:attrNameLst>
                                          <p:attrName>style.visibility</p:attrName>
                                        </p:attrNameLst>
                                      </p:cBhvr>
                                      <p:to>
                                        <p:strVal val="visible"/>
                                      </p:to>
                                    </p:set>
                                    <p:animEffect transition="in" filter="slide(fromLeft)">
                                      <p:cBhvr>
                                        <p:cTn id="24" dur="500"/>
                                        <p:tgtEl>
                                          <p:spTgt spid="50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p:bldP spid="5018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chiz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2517775"/>
            <a:ext cx="4572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Rectangle 3"/>
          <p:cNvSpPr>
            <a:spLocks noChangeArrowheads="1"/>
          </p:cNvSpPr>
          <p:nvPr/>
        </p:nvSpPr>
        <p:spPr bwMode="auto">
          <a:xfrm>
            <a:off x="34925" y="738188"/>
            <a:ext cx="50863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距离（沟通空间）</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51204" name="Rectangle 7"/>
          <p:cNvSpPr>
            <a:spLocks noChangeArrowheads="1"/>
          </p:cNvSpPr>
          <p:nvPr/>
        </p:nvSpPr>
        <p:spPr bwMode="auto">
          <a:xfrm>
            <a:off x="755650" y="2584450"/>
            <a:ext cx="35798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1C1C1C"/>
                </a:solidFill>
                <a:latin typeface="黑体" panose="02010609060101010101" pitchFamily="49" charset="-122"/>
                <a:ea typeface="黑体" panose="02010609060101010101" pitchFamily="49" charset="-122"/>
              </a:rPr>
              <a:t>公开空间</a:t>
            </a:r>
            <a:r>
              <a:rPr lang="zh-CN" altLang="en-US" sz="2800" b="1">
                <a:solidFill>
                  <a:srgbClr val="1C1C1C"/>
                </a:solidFill>
                <a:latin typeface="黑体" panose="02010609060101010101" pitchFamily="49" charset="-122"/>
                <a:ea typeface="黑体" panose="02010609060101010101" pitchFamily="49" charset="-122"/>
                <a:sym typeface="Wingdings" panose="05000000000000000000" pitchFamily="2" charset="2"/>
              </a:rPr>
              <a:t>（大于</a:t>
            </a:r>
            <a:r>
              <a:rPr lang="en-US" altLang="zh-CN" sz="2800" b="1">
                <a:solidFill>
                  <a:srgbClr val="1C1C1C"/>
                </a:solidFill>
                <a:latin typeface="黑体" panose="02010609060101010101" pitchFamily="49" charset="-122"/>
                <a:ea typeface="黑体" panose="02010609060101010101" pitchFamily="49" charset="-122"/>
                <a:sym typeface="Wingdings" panose="05000000000000000000" pitchFamily="2" charset="2"/>
              </a:rPr>
              <a:t>36m</a:t>
            </a:r>
            <a:r>
              <a:rPr lang="zh-CN" altLang="en-US" sz="2800" b="1">
                <a:solidFill>
                  <a:srgbClr val="1C1C1C"/>
                </a:solidFill>
                <a:latin typeface="黑体" panose="02010609060101010101" pitchFamily="49" charset="-122"/>
                <a:ea typeface="黑体" panose="02010609060101010101" pitchFamily="49" charset="-122"/>
                <a:sym typeface="Wingdings" panose="05000000000000000000" pitchFamily="2" charset="2"/>
              </a:rPr>
              <a:t>）</a:t>
            </a:r>
            <a:endParaRPr lang="zh-CN" altLang="en-US" sz="2800" b="1">
              <a:solidFill>
                <a:srgbClr val="1C1C1C"/>
              </a:solidFill>
              <a:latin typeface="黑体" panose="02010609060101010101" pitchFamily="49" charset="-122"/>
              <a:ea typeface="黑体" panose="02010609060101010101" pitchFamily="49" charset="-122"/>
              <a:sym typeface="Wingdings" panose="05000000000000000000" pitchFamily="2" charset="2"/>
            </a:endParaRPr>
          </a:p>
        </p:txBody>
      </p:sp>
      <p:sp>
        <p:nvSpPr>
          <p:cNvPr id="51205" name="Rectangle 8"/>
          <p:cNvSpPr>
            <a:spLocks noChangeArrowheads="1"/>
          </p:cNvSpPr>
          <p:nvPr/>
        </p:nvSpPr>
        <p:spPr bwMode="auto">
          <a:xfrm>
            <a:off x="804863" y="3367088"/>
            <a:ext cx="89852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pPr>
            <a:r>
              <a:rPr lang="zh-CN" altLang="en-US" sz="2800" b="1">
                <a:solidFill>
                  <a:srgbClr val="CC0000"/>
                </a:solidFill>
                <a:ea typeface="黑体" panose="02010609060101010101" pitchFamily="49" charset="-122"/>
              </a:rPr>
              <a:t>演讲</a:t>
            </a:r>
            <a:endParaRPr lang="zh-CN" altLang="en-US" sz="2800" b="1">
              <a:solidFill>
                <a:srgbClr val="CC0000"/>
              </a:solidFill>
              <a:ea typeface="黑体" panose="02010609060101010101" pitchFamily="49" charset="-122"/>
            </a:endParaRPr>
          </a:p>
        </p:txBody>
      </p:sp>
      <p:pic>
        <p:nvPicPr>
          <p:cNvPr id="51206" name="Picture 9" descr="未标题-3 拷贝"/>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30902">
            <a:off x="4427538" y="1828800"/>
            <a:ext cx="10906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694690" y="4935855"/>
            <a:ext cx="409321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wipe(left)">
                                      <p:cBhvr>
                                        <p:cTn id="7" dur="500"/>
                                        <p:tgtEl>
                                          <p:spTgt spid="51204"/>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51206"/>
                                        </p:tgtEl>
                                        <p:attrNameLst>
                                          <p:attrName>style.visibility</p:attrName>
                                        </p:attrNameLst>
                                      </p:cBhvr>
                                      <p:to>
                                        <p:strVal val="visible"/>
                                      </p:to>
                                    </p:set>
                                    <p:animEffect transition="in" filter="fade">
                                      <p:cBhvr>
                                        <p:cTn id="11" dur="500"/>
                                        <p:tgtEl>
                                          <p:spTgt spid="51206"/>
                                        </p:tgtEl>
                                      </p:cBhvr>
                                    </p:animEffect>
                                    <p:anim calcmode="lin" valueType="num">
                                      <p:cBhvr>
                                        <p:cTn id="12" dur="500" fill="hold"/>
                                        <p:tgtEl>
                                          <p:spTgt spid="51206"/>
                                        </p:tgtEl>
                                        <p:attrNameLst>
                                          <p:attrName>ppt_x</p:attrName>
                                        </p:attrNameLst>
                                      </p:cBhvr>
                                      <p:tavLst>
                                        <p:tav tm="0">
                                          <p:val>
                                            <p:strVal val="#ppt_x"/>
                                          </p:val>
                                        </p:tav>
                                        <p:tav tm="100000">
                                          <p:val>
                                            <p:strVal val="#ppt_x"/>
                                          </p:val>
                                        </p:tav>
                                      </p:tavLst>
                                    </p:anim>
                                    <p:anim calcmode="lin" valueType="num">
                                      <p:cBhvr>
                                        <p:cTn id="13" dur="500" fill="hold"/>
                                        <p:tgtEl>
                                          <p:spTgt spid="5120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xit" presetSubtype="16" fill="hold" nodeType="clickEffect">
                                  <p:stCondLst>
                                    <p:cond delay="0"/>
                                  </p:stCondLst>
                                  <p:childTnLst>
                                    <p:anim calcmode="lin" valueType="num">
                                      <p:cBhvr>
                                        <p:cTn id="17" dur="500"/>
                                        <p:tgtEl>
                                          <p:spTgt spid="51206"/>
                                        </p:tgtEl>
                                        <p:attrNameLst>
                                          <p:attrName>ppt_w</p:attrName>
                                        </p:attrNameLst>
                                      </p:cBhvr>
                                      <p:tavLst>
                                        <p:tav tm="0">
                                          <p:val>
                                            <p:strVal val="ppt_w"/>
                                          </p:val>
                                        </p:tav>
                                        <p:tav tm="100000">
                                          <p:val>
                                            <p:fltVal val="0"/>
                                          </p:val>
                                        </p:tav>
                                      </p:tavLst>
                                    </p:anim>
                                    <p:anim calcmode="lin" valueType="num">
                                      <p:cBhvr>
                                        <p:cTn id="18" dur="500"/>
                                        <p:tgtEl>
                                          <p:spTgt spid="51206"/>
                                        </p:tgtEl>
                                        <p:attrNameLst>
                                          <p:attrName>ppt_h</p:attrName>
                                        </p:attrNameLst>
                                      </p:cBhvr>
                                      <p:tavLst>
                                        <p:tav tm="0">
                                          <p:val>
                                            <p:strVal val="ppt_h"/>
                                          </p:val>
                                        </p:tav>
                                        <p:tav tm="100000">
                                          <p:val>
                                            <p:fltVal val="0"/>
                                          </p:val>
                                        </p:tav>
                                      </p:tavLst>
                                    </p:anim>
                                    <p:animEffect transition="out" filter="fade">
                                      <p:cBhvr>
                                        <p:cTn id="19" dur="500"/>
                                        <p:tgtEl>
                                          <p:spTgt spid="51206"/>
                                        </p:tgtEl>
                                      </p:cBhvr>
                                    </p:animEffect>
                                    <p:set>
                                      <p:cBhvr>
                                        <p:cTn id="20" dur="1" fill="hold">
                                          <p:stCondLst>
                                            <p:cond delay="499"/>
                                          </p:stCondLst>
                                        </p:cTn>
                                        <p:tgtEl>
                                          <p:spTgt spid="51206"/>
                                        </p:tgtEl>
                                        <p:attrNameLst>
                                          <p:attrName>style.visibility</p:attrName>
                                        </p:attrNameLst>
                                      </p:cBhvr>
                                      <p:to>
                                        <p:strVal val="hidden"/>
                                      </p:to>
                                    </p:se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1205"/>
                                        </p:tgtEl>
                                        <p:attrNameLst>
                                          <p:attrName>style.visibility</p:attrName>
                                        </p:attrNameLst>
                                      </p:cBhvr>
                                      <p:to>
                                        <p:strVal val="visible"/>
                                      </p:to>
                                    </p:set>
                                    <p:animEffect transition="in" filter="slide(fromLeft)">
                                      <p:cBhvr>
                                        <p:cTn id="24" dur="500"/>
                                        <p:tgtEl>
                                          <p:spTgt spid="51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p:bldP spid="5120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6" descr="ya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170363" y="0"/>
            <a:ext cx="5010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Rectangle 9"/>
          <p:cNvSpPr>
            <a:spLocks noChangeArrowheads="1"/>
          </p:cNvSpPr>
          <p:nvPr/>
        </p:nvSpPr>
        <p:spPr bwMode="auto">
          <a:xfrm>
            <a:off x="4356100" y="0"/>
            <a:ext cx="14732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3251" name="Rectangle 8"/>
          <p:cNvSpPr>
            <a:spLocks noChangeArrowheads="1"/>
          </p:cNvSpPr>
          <p:nvPr/>
        </p:nvSpPr>
        <p:spPr bwMode="auto">
          <a:xfrm>
            <a:off x="5795963" y="0"/>
            <a:ext cx="1296987" cy="6858000"/>
          </a:xfrm>
          <a:prstGeom prst="rect">
            <a:avLst/>
          </a:prstGeom>
          <a:gradFill rotWithShape="1">
            <a:gsLst>
              <a:gs pos="0">
                <a:schemeClr val="bg1"/>
              </a:gs>
              <a:gs pos="100000">
                <a:schemeClr val="bg1">
                  <a:alpha val="0"/>
                </a:scheme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2229" name="Text Box 4"/>
          <p:cNvSpPr txBox="1">
            <a:spLocks noChangeArrowheads="1"/>
          </p:cNvSpPr>
          <p:nvPr/>
        </p:nvSpPr>
        <p:spPr bwMode="auto">
          <a:xfrm>
            <a:off x="250825" y="2270125"/>
            <a:ext cx="5184775"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ct val="50000"/>
              </a:spcBef>
            </a:pPr>
            <a:r>
              <a:rPr lang="en-US" altLang="zh-CN" sz="2000" b="1">
                <a:latin typeface="黑体" panose="02010609060101010101" pitchFamily="49" charset="-122"/>
                <a:ea typeface="黑体" panose="02010609060101010101" pitchFamily="49" charset="-122"/>
              </a:rPr>
              <a:t>1.</a:t>
            </a:r>
            <a:r>
              <a:rPr lang="zh-CN" altLang="en-US" sz="2000" b="1">
                <a:latin typeface="黑体" panose="02010609060101010101" pitchFamily="49" charset="-122"/>
                <a:ea typeface="黑体" panose="02010609060101010101" pitchFamily="49" charset="-122"/>
              </a:rPr>
              <a:t>眼睛是灵魂之窗。人的一切情绪、态度和感情的变化，都可以从眼睛理显示出来。</a:t>
            </a:r>
            <a:endParaRPr lang="zh-TW" altLang="en-US" sz="2000" b="1">
              <a:latin typeface="黑体" panose="02010609060101010101" pitchFamily="49" charset="-122"/>
              <a:ea typeface="黑体" panose="02010609060101010101" pitchFamily="49" charset="-122"/>
            </a:endParaRPr>
          </a:p>
          <a:p>
            <a:pPr algn="just" eaLnBrk="1" hangingPunct="1">
              <a:lnSpc>
                <a:spcPct val="130000"/>
              </a:lnSpc>
              <a:spcBef>
                <a:spcPct val="50000"/>
              </a:spcBef>
            </a:pPr>
            <a:r>
              <a:rPr lang="en-US" altLang="zh-CN" sz="2000" b="1">
                <a:latin typeface="黑体" panose="02010609060101010101" pitchFamily="49" charset="-122"/>
                <a:ea typeface="黑体" panose="02010609060101010101" pitchFamily="49" charset="-122"/>
              </a:rPr>
              <a:t>2.</a:t>
            </a:r>
            <a:r>
              <a:rPr lang="zh-CN" altLang="en-US" sz="2000" b="1">
                <a:latin typeface="黑体" panose="02010609060101010101" pitchFamily="49" charset="-122"/>
                <a:ea typeface="黑体" panose="02010609060101010101" pitchFamily="49" charset="-122"/>
              </a:rPr>
              <a:t>在非语言沟通中，眼神居首位，其次才是微笑和点头。</a:t>
            </a:r>
            <a:endParaRPr lang="zh-CN" altLang="en-US" sz="2000" b="1">
              <a:latin typeface="黑体" panose="02010609060101010101" pitchFamily="49" charset="-122"/>
              <a:ea typeface="黑体" panose="02010609060101010101" pitchFamily="49" charset="-122"/>
            </a:endParaRPr>
          </a:p>
        </p:txBody>
      </p:sp>
      <p:sp>
        <p:nvSpPr>
          <p:cNvPr id="52230" name="Rectangle 7"/>
          <p:cNvSpPr>
            <a:spLocks noChangeArrowheads="1"/>
          </p:cNvSpPr>
          <p:nvPr/>
        </p:nvSpPr>
        <p:spPr bwMode="auto">
          <a:xfrm>
            <a:off x="34925" y="738188"/>
            <a:ext cx="32480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用眼睛沟通</a:t>
            </a:r>
            <a:endParaRPr lang="zh-CN" altLang="en-US" sz="48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230"/>
                                        </p:tgtEl>
                                        <p:attrNameLst>
                                          <p:attrName>style.visibility</p:attrName>
                                        </p:attrNameLst>
                                      </p:cBhvr>
                                      <p:to>
                                        <p:strVal val="visible"/>
                                      </p:to>
                                    </p:set>
                                    <p:animEffect transition="in" filter="wipe(left)">
                                      <p:cBhvr>
                                        <p:cTn id="7" dur="500"/>
                                        <p:tgtEl>
                                          <p:spTgt spid="52230"/>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52229"/>
                                        </p:tgtEl>
                                        <p:attrNameLst>
                                          <p:attrName>style.visibility</p:attrName>
                                        </p:attrNameLst>
                                      </p:cBhvr>
                                      <p:to>
                                        <p:strVal val="visible"/>
                                      </p:to>
                                    </p:set>
                                    <p:anim calcmode="lin" valueType="num">
                                      <p:cBhvr>
                                        <p:cTn id="11" dur="1000" fill="hold"/>
                                        <p:tgtEl>
                                          <p:spTgt spid="52229"/>
                                        </p:tgtEl>
                                        <p:attrNameLst>
                                          <p:attrName>ppt_w</p:attrName>
                                        </p:attrNameLst>
                                      </p:cBhvr>
                                      <p:tavLst>
                                        <p:tav tm="0">
                                          <p:val>
                                            <p:strVal val="#ppt_w*0.70"/>
                                          </p:val>
                                        </p:tav>
                                        <p:tav tm="100000">
                                          <p:val>
                                            <p:strVal val="#ppt_w"/>
                                          </p:val>
                                        </p:tav>
                                      </p:tavLst>
                                    </p:anim>
                                    <p:anim calcmode="lin" valueType="num">
                                      <p:cBhvr>
                                        <p:cTn id="12" dur="1000" fill="hold"/>
                                        <p:tgtEl>
                                          <p:spTgt spid="52229"/>
                                        </p:tgtEl>
                                        <p:attrNameLst>
                                          <p:attrName>ppt_h</p:attrName>
                                        </p:attrNameLst>
                                      </p:cBhvr>
                                      <p:tavLst>
                                        <p:tav tm="0">
                                          <p:val>
                                            <p:strVal val="#ppt_h"/>
                                          </p:val>
                                        </p:tav>
                                        <p:tav tm="100000">
                                          <p:val>
                                            <p:strVal val="#ppt_h"/>
                                          </p:val>
                                        </p:tav>
                                      </p:tavLst>
                                    </p:anim>
                                    <p:animEffect transition="in" filter="fade">
                                      <p:cBhvr>
                                        <p:cTn id="13" dur="1000"/>
                                        <p:tgtEl>
                                          <p:spTgt spid="52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p:bldP spid="5223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3" name="Group 2"/>
          <p:cNvGrpSpPr/>
          <p:nvPr/>
        </p:nvGrpSpPr>
        <p:grpSpPr bwMode="auto">
          <a:xfrm>
            <a:off x="6084888" y="2997200"/>
            <a:ext cx="3059112" cy="3860800"/>
            <a:chOff x="0" y="0"/>
            <a:chExt cx="1927" cy="2432"/>
          </a:xfrm>
        </p:grpSpPr>
        <p:pic>
          <p:nvPicPr>
            <p:cNvPr id="54274" name="Picture 8" descr="yan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45"/>
              <a:ext cx="1927" cy="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9"/>
            <p:cNvSpPr>
              <a:spLocks noChangeArrowheads="1"/>
            </p:cNvSpPr>
            <p:nvPr/>
          </p:nvSpPr>
          <p:spPr bwMode="auto">
            <a:xfrm>
              <a:off x="680" y="0"/>
              <a:ext cx="1247" cy="726"/>
            </a:xfrm>
            <a:prstGeom prst="rect">
              <a:avLst/>
            </a:prstGeom>
            <a:gradFill rotWithShape="1">
              <a:gsLst>
                <a:gs pos="0">
                  <a:schemeClr val="bg1"/>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4276" name="Rectangle 10"/>
            <p:cNvSpPr>
              <a:spLocks noChangeArrowheads="1"/>
            </p:cNvSpPr>
            <p:nvPr/>
          </p:nvSpPr>
          <p:spPr bwMode="auto">
            <a:xfrm rot="-3146210">
              <a:off x="394" y="395"/>
              <a:ext cx="1247" cy="590"/>
            </a:xfrm>
            <a:prstGeom prst="rect">
              <a:avLst/>
            </a:prstGeom>
            <a:gradFill rotWithShape="1">
              <a:gsLst>
                <a:gs pos="0">
                  <a:schemeClr val="bg1"/>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53254" name="Text Box 3"/>
          <p:cNvSpPr txBox="1">
            <a:spLocks noChangeArrowheads="1"/>
          </p:cNvSpPr>
          <p:nvPr/>
        </p:nvSpPr>
        <p:spPr bwMode="auto">
          <a:xfrm>
            <a:off x="846138" y="1916113"/>
            <a:ext cx="4373562"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spcBef>
                <a:spcPct val="50000"/>
              </a:spcBef>
              <a:buClr>
                <a:srgbClr val="0000FF"/>
              </a:buClr>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向说话者保持一定的目光接触，显示正在倾听对方的说话。</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FF"/>
              </a:buClr>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可以实现各种情感的交流。</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FF"/>
              </a:buClr>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可以调整和控制沟通的互动程度。</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FF"/>
              </a:buClr>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可以传送肯定、否定、提醒、监督等讯息。</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FF"/>
              </a:buClr>
              <a:buFont typeface="Wingdings 2" pitchFamily="18" charset="2"/>
              <a:buBlip>
                <a:blip r:embed="rId2"/>
              </a:buBlip>
            </a:pPr>
            <a:r>
              <a:rPr lang="zh-CN" altLang="en-US" sz="2000" b="1">
                <a:latin typeface="黑体" panose="02010609060101010101" pitchFamily="49" charset="-122"/>
                <a:ea typeface="黑体" panose="02010609060101010101" pitchFamily="49" charset="-122"/>
              </a:rPr>
              <a:t>可以传达出对事情的信心度。</a:t>
            </a:r>
            <a:endParaRPr lang="zh-CN" altLang="en-US" sz="2000">
              <a:solidFill>
                <a:schemeClr val="accent2"/>
              </a:solidFill>
              <a:latin typeface="幼圆" pitchFamily="49" charset="-122"/>
              <a:ea typeface="幼圆" pitchFamily="49" charset="-122"/>
            </a:endParaRPr>
          </a:p>
        </p:txBody>
      </p:sp>
      <p:sp>
        <p:nvSpPr>
          <p:cNvPr id="54278" name="Rectangle 6"/>
          <p:cNvSpPr>
            <a:spLocks noChangeArrowheads="1"/>
          </p:cNvSpPr>
          <p:nvPr/>
        </p:nvSpPr>
        <p:spPr bwMode="auto">
          <a:xfrm>
            <a:off x="34925" y="738188"/>
            <a:ext cx="32480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rgbClr val="CC0000"/>
                </a:solidFill>
                <a:latin typeface="黑体" panose="02010609060101010101" pitchFamily="49" charset="-122"/>
                <a:ea typeface="黑体" panose="02010609060101010101" pitchFamily="49" charset="-122"/>
              </a:rPr>
              <a:t>用眼睛沟通</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53256" name="Rectangle 7"/>
          <p:cNvSpPr>
            <a:spLocks noChangeArrowheads="1"/>
          </p:cNvSpPr>
          <p:nvPr/>
        </p:nvSpPr>
        <p:spPr bwMode="auto">
          <a:xfrm rot="-2999509">
            <a:off x="2851150" y="3768726"/>
            <a:ext cx="6924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CC0000"/>
                </a:solidFill>
                <a:latin typeface="黑体" panose="02010609060101010101" pitchFamily="49" charset="-122"/>
                <a:ea typeface="黑体" panose="02010609060101010101" pitchFamily="49" charset="-122"/>
              </a:rPr>
              <a:t>PS</a:t>
            </a:r>
            <a:r>
              <a:rPr lang="zh-CN" altLang="en-US" sz="2400" b="1">
                <a:solidFill>
                  <a:srgbClr val="CC0000"/>
                </a:solidFill>
                <a:latin typeface="黑体" panose="02010609060101010101" pitchFamily="49" charset="-122"/>
                <a:ea typeface="黑体" panose="02010609060101010101" pitchFamily="49" charset="-122"/>
              </a:rPr>
              <a:t>：眼神接触是身体语言沟通中第一重要的方法。</a:t>
            </a:r>
            <a:endParaRPr lang="zh-CN" altLang="en-US" sz="24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3254"/>
                                        </p:tgtEl>
                                        <p:attrNameLst>
                                          <p:attrName>style.visibility</p:attrName>
                                        </p:attrNameLst>
                                      </p:cBhvr>
                                      <p:to>
                                        <p:strVal val="visible"/>
                                      </p:to>
                                    </p:set>
                                    <p:animEffect transition="in" filter="fade">
                                      <p:cBhvr>
                                        <p:cTn id="7" dur="1000"/>
                                        <p:tgtEl>
                                          <p:spTgt spid="53254"/>
                                        </p:tgtEl>
                                      </p:cBhvr>
                                    </p:animEffect>
                                    <p:anim calcmode="lin" valueType="num">
                                      <p:cBhvr>
                                        <p:cTn id="8" dur="1000" fill="hold"/>
                                        <p:tgtEl>
                                          <p:spTgt spid="53254"/>
                                        </p:tgtEl>
                                        <p:attrNameLst>
                                          <p:attrName>ppt_x</p:attrName>
                                        </p:attrNameLst>
                                      </p:cBhvr>
                                      <p:tavLst>
                                        <p:tav tm="0">
                                          <p:val>
                                            <p:strVal val="#ppt_x"/>
                                          </p:val>
                                        </p:tav>
                                        <p:tav tm="100000">
                                          <p:val>
                                            <p:strVal val="#ppt_x"/>
                                          </p:val>
                                        </p:tav>
                                      </p:tavLst>
                                    </p:anim>
                                    <p:anim calcmode="lin" valueType="num">
                                      <p:cBhvr>
                                        <p:cTn id="9" dur="1000" fill="hold"/>
                                        <p:tgtEl>
                                          <p:spTgt spid="5325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3256"/>
                                        </p:tgtEl>
                                        <p:attrNameLst>
                                          <p:attrName>style.visibility</p:attrName>
                                        </p:attrNameLst>
                                      </p:cBhvr>
                                      <p:to>
                                        <p:strVal val="visible"/>
                                      </p:to>
                                    </p:set>
                                    <p:animEffect transition="in" filter="wipe(down)">
                                      <p:cBhvr>
                                        <p:cTn id="14" dur="500"/>
                                        <p:tgtEl>
                                          <p:spTgt spid="53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4" grpId="0"/>
      <p:bldP spid="5325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700338" y="2276475"/>
            <a:ext cx="4464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诚恳坚定看着对方。</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眼神带着友好的情感。</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专注、持续看着对方。</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不要翻白眼。</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不要乱飘、不敢注视对方。</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看对方两眼之间或鼻梁骨。</a:t>
            </a:r>
            <a:endParaRPr lang="zh-CN" altLang="en-US" sz="2000" b="1">
              <a:latin typeface="黑体" panose="02010609060101010101" pitchFamily="49" charset="-122"/>
              <a:ea typeface="黑体" panose="02010609060101010101" pitchFamily="49" charset="-122"/>
            </a:endParaRPr>
          </a:p>
          <a:p>
            <a:pPr algn="just">
              <a:spcBef>
                <a:spcPct val="50000"/>
              </a:spcBef>
              <a:buClr>
                <a:srgbClr val="FF0066"/>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有压迫感觉时可以看对方的前额。</a:t>
            </a:r>
            <a:endParaRPr lang="zh-TW" altLang="en-US" sz="2000" b="1">
              <a:latin typeface="黑体" panose="02010609060101010101" pitchFamily="49" charset="-122"/>
              <a:ea typeface="黑体" panose="02010609060101010101" pitchFamily="49" charset="-122"/>
            </a:endParaRPr>
          </a:p>
        </p:txBody>
      </p:sp>
      <p:sp>
        <p:nvSpPr>
          <p:cNvPr id="54275" name="Text Box 4"/>
          <p:cNvSpPr txBox="1">
            <a:spLocks noChangeArrowheads="1"/>
          </p:cNvSpPr>
          <p:nvPr/>
        </p:nvSpPr>
        <p:spPr bwMode="auto">
          <a:xfrm>
            <a:off x="971550" y="5680075"/>
            <a:ext cx="7162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42925" indent="-5429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solidFill>
                  <a:srgbClr val="CC0000"/>
                </a:solidFill>
                <a:latin typeface="Tahoma" panose="020B0604030504040204" pitchFamily="34" charset="0"/>
                <a:ea typeface="幼圆" pitchFamily="49" charset="-122"/>
              </a:rPr>
              <a:t>PS</a:t>
            </a:r>
            <a:r>
              <a:rPr lang="zh-CN" altLang="en-US" sz="2000" b="1">
                <a:solidFill>
                  <a:srgbClr val="CC0000"/>
                </a:solidFill>
                <a:latin typeface="Tahoma" panose="020B0604030504040204" pitchFamily="34"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常对着镜中的你说：「我喜欢我自己！」眼神就会带着关怀、诚恳的感觉。</a:t>
            </a:r>
            <a:r>
              <a:rPr lang="zh-CN" altLang="en-US" sz="2000">
                <a:solidFill>
                  <a:srgbClr val="0000FF"/>
                </a:solidFill>
                <a:latin typeface="幼圆" pitchFamily="49" charset="-122"/>
                <a:ea typeface="幼圆" pitchFamily="49" charset="-122"/>
              </a:rPr>
              <a:t> </a:t>
            </a:r>
            <a:endParaRPr lang="zh-CN" altLang="en-US" sz="2000">
              <a:solidFill>
                <a:srgbClr val="0000FF"/>
              </a:solidFill>
              <a:latin typeface="Times New Roman" panose="02020603050405020304" pitchFamily="18" charset="0"/>
            </a:endParaRPr>
          </a:p>
        </p:txBody>
      </p:sp>
      <p:sp>
        <p:nvSpPr>
          <p:cNvPr id="54276"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4277" name="Rectangle 6"/>
          <p:cNvSpPr>
            <a:spLocks noChangeArrowheads="1"/>
          </p:cNvSpPr>
          <p:nvPr/>
        </p:nvSpPr>
        <p:spPr bwMode="auto">
          <a:xfrm>
            <a:off x="34925" y="1079500"/>
            <a:ext cx="374491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成功的沟通方式</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slide(fromLeft)">
                                      <p:cBhvr>
                                        <p:cTn id="7" dur="500"/>
                                        <p:tgtEl>
                                          <p:spTgt spid="5427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277"/>
                                        </p:tgtEl>
                                        <p:attrNameLst>
                                          <p:attrName>style.visibility</p:attrName>
                                        </p:attrNameLst>
                                      </p:cBhvr>
                                      <p:to>
                                        <p:strVal val="visible"/>
                                      </p:to>
                                    </p:set>
                                    <p:animEffect transition="in" filter="fade">
                                      <p:cBhvr>
                                        <p:cTn id="11" dur="1000"/>
                                        <p:tgtEl>
                                          <p:spTgt spid="5427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4274"/>
                                        </p:tgtEl>
                                        <p:attrNameLst>
                                          <p:attrName>style.visibility</p:attrName>
                                        </p:attrNameLst>
                                      </p:cBhvr>
                                      <p:to>
                                        <p:strVal val="visible"/>
                                      </p:to>
                                    </p:set>
                                    <p:animEffect transition="in" filter="fade">
                                      <p:cBhvr>
                                        <p:cTn id="15" dur="1000"/>
                                        <p:tgtEl>
                                          <p:spTgt spid="54274"/>
                                        </p:tgtEl>
                                      </p:cBhvr>
                                    </p:animEffect>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54275"/>
                                        </p:tgtEl>
                                        <p:attrNameLst>
                                          <p:attrName>style.visibility</p:attrName>
                                        </p:attrNameLst>
                                      </p:cBhvr>
                                      <p:to>
                                        <p:strVal val="visible"/>
                                      </p:to>
                                    </p:set>
                                    <p:animEffect transition="in" filter="fade">
                                      <p:cBhvr>
                                        <p:cTn id="20" dur="1000"/>
                                        <p:tgtEl>
                                          <p:spTgt spid="54275"/>
                                        </p:tgtEl>
                                      </p:cBhvr>
                                    </p:animEffect>
                                    <p:anim calcmode="lin" valueType="num">
                                      <p:cBhvr>
                                        <p:cTn id="21" dur="1000" fill="hold"/>
                                        <p:tgtEl>
                                          <p:spTgt spid="54275"/>
                                        </p:tgtEl>
                                        <p:attrNameLst>
                                          <p:attrName>ppt_x</p:attrName>
                                        </p:attrNameLst>
                                      </p:cBhvr>
                                      <p:tavLst>
                                        <p:tav tm="0">
                                          <p:val>
                                            <p:strVal val="#ppt_x"/>
                                          </p:val>
                                        </p:tav>
                                        <p:tav tm="100000">
                                          <p:val>
                                            <p:strVal val="#ppt_x"/>
                                          </p:val>
                                        </p:tav>
                                      </p:tavLst>
                                    </p:anim>
                                    <p:anim calcmode="lin" valueType="num">
                                      <p:cBhvr>
                                        <p:cTn id="22" dur="900" decel="100000" fill="hold"/>
                                        <p:tgtEl>
                                          <p:spTgt spid="5427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427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p:bldP spid="54276" grpId="0" animBg="1"/>
      <p:bldP spid="542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ChangeArrowheads="1"/>
          </p:cNvSpPr>
          <p:nvPr/>
        </p:nvSpPr>
        <p:spPr bwMode="auto">
          <a:xfrm>
            <a:off x="0" y="981075"/>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195" name="Rectangle 9"/>
          <p:cNvSpPr>
            <a:spLocks noChangeArrowheads="1"/>
          </p:cNvSpPr>
          <p:nvPr/>
        </p:nvSpPr>
        <p:spPr bwMode="auto">
          <a:xfrm>
            <a:off x="107950" y="987425"/>
            <a:ext cx="4392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ea typeface="黑体" panose="02010609060101010101" pitchFamily="49" charset="-122"/>
              </a:rPr>
              <a:t>沟通的四种基本型态</a:t>
            </a:r>
            <a:endParaRPr lang="zh-CN" altLang="en-US" sz="3600" b="1">
              <a:solidFill>
                <a:schemeClr val="bg1"/>
              </a:solidFill>
              <a:ea typeface="黑体" panose="02010609060101010101" pitchFamily="49" charset="-122"/>
            </a:endParaRPr>
          </a:p>
        </p:txBody>
      </p:sp>
      <p:sp>
        <p:nvSpPr>
          <p:cNvPr id="8196" name="AutoShape 16" descr="hear"/>
          <p:cNvSpPr>
            <a:spLocks noChangeArrowheads="1"/>
          </p:cNvSpPr>
          <p:nvPr/>
        </p:nvSpPr>
        <p:spPr bwMode="auto">
          <a:xfrm>
            <a:off x="969963" y="2203450"/>
            <a:ext cx="1150937" cy="1584325"/>
          </a:xfrm>
          <a:prstGeom prst="roundRect">
            <a:avLst>
              <a:gd name="adj" fmla="val 16667"/>
            </a:avLst>
          </a:prstGeom>
          <a:blipFill dpi="0" rotWithShape="0">
            <a:blip r:embed="rId1" cstate="print"/>
            <a:srcRect/>
            <a:stretch>
              <a:fillRect/>
            </a:stretch>
          </a:blipFill>
          <a:ln w="9525">
            <a:solidFill>
              <a:schemeClr val="tx1"/>
            </a:solidFill>
            <a:round/>
          </a:ln>
        </p:spPr>
        <p:txBody>
          <a:bodyPr wrap="none" anchor="ctr"/>
          <a:lstStyle/>
          <a:p>
            <a:endParaRPr lang="zh-CN" altLang="en-US"/>
          </a:p>
        </p:txBody>
      </p:sp>
      <p:sp>
        <p:nvSpPr>
          <p:cNvPr id="8197" name="AutoShape 17" descr="say"/>
          <p:cNvSpPr>
            <a:spLocks noChangeArrowheads="1"/>
          </p:cNvSpPr>
          <p:nvPr/>
        </p:nvSpPr>
        <p:spPr bwMode="auto">
          <a:xfrm>
            <a:off x="5291138" y="2203450"/>
            <a:ext cx="1150937" cy="1584325"/>
          </a:xfrm>
          <a:prstGeom prst="roundRect">
            <a:avLst>
              <a:gd name="adj" fmla="val 16667"/>
            </a:avLst>
          </a:prstGeom>
          <a:blipFill dpi="0" rotWithShape="0">
            <a:blip r:embed="rId2" cstate="print"/>
            <a:srcRect/>
            <a:stretch>
              <a:fillRect/>
            </a:stretch>
          </a:blipFill>
          <a:ln w="9525">
            <a:solidFill>
              <a:schemeClr val="tx1"/>
            </a:solidFill>
            <a:round/>
          </a:ln>
        </p:spPr>
        <p:txBody>
          <a:bodyPr wrap="none" anchor="ctr"/>
          <a:lstStyle/>
          <a:p>
            <a:endParaRPr lang="zh-CN" altLang="en-US"/>
          </a:p>
        </p:txBody>
      </p:sp>
      <p:sp>
        <p:nvSpPr>
          <p:cNvPr id="8198" name="AutoShape 18" descr="read"/>
          <p:cNvSpPr>
            <a:spLocks noChangeArrowheads="1"/>
          </p:cNvSpPr>
          <p:nvPr/>
        </p:nvSpPr>
        <p:spPr bwMode="auto">
          <a:xfrm>
            <a:off x="969963" y="4292600"/>
            <a:ext cx="1150937" cy="1584325"/>
          </a:xfrm>
          <a:prstGeom prst="roundRect">
            <a:avLst>
              <a:gd name="adj" fmla="val 16667"/>
            </a:avLst>
          </a:prstGeom>
          <a:blipFill dpi="0" rotWithShape="0">
            <a:blip r:embed="rId3" cstate="print"/>
            <a:srcRect/>
            <a:stretch>
              <a:fillRect/>
            </a:stretch>
          </a:blipFill>
          <a:ln w="9525">
            <a:solidFill>
              <a:schemeClr val="tx1"/>
            </a:solidFill>
            <a:round/>
          </a:ln>
        </p:spPr>
        <p:txBody>
          <a:bodyPr wrap="none" anchor="ctr"/>
          <a:lstStyle/>
          <a:p>
            <a:endParaRPr lang="zh-CN" altLang="en-US"/>
          </a:p>
        </p:txBody>
      </p:sp>
      <p:sp>
        <p:nvSpPr>
          <p:cNvPr id="8199" name="AutoShape 19" descr="write"/>
          <p:cNvSpPr>
            <a:spLocks noChangeArrowheads="1"/>
          </p:cNvSpPr>
          <p:nvPr/>
        </p:nvSpPr>
        <p:spPr bwMode="auto">
          <a:xfrm>
            <a:off x="5292725" y="4292600"/>
            <a:ext cx="1150938" cy="1584325"/>
          </a:xfrm>
          <a:prstGeom prst="roundRect">
            <a:avLst>
              <a:gd name="adj" fmla="val 16667"/>
            </a:avLst>
          </a:prstGeom>
          <a:blipFill dpi="0" rotWithShape="0">
            <a:blip r:embed="rId4" cstate="print"/>
            <a:srcRect/>
            <a:stretch>
              <a:fillRect/>
            </a:stretch>
          </a:blipFill>
          <a:ln w="9525">
            <a:solidFill>
              <a:schemeClr val="tx1"/>
            </a:solidFill>
            <a:round/>
          </a:ln>
        </p:spPr>
        <p:txBody>
          <a:bodyPr wrap="none" anchor="ctr"/>
          <a:lstStyle/>
          <a:p>
            <a:endParaRPr lang="zh-CN" altLang="en-US"/>
          </a:p>
        </p:txBody>
      </p:sp>
      <p:grpSp>
        <p:nvGrpSpPr>
          <p:cNvPr id="2" name="Group 8"/>
          <p:cNvGrpSpPr/>
          <p:nvPr/>
        </p:nvGrpSpPr>
        <p:grpSpPr bwMode="auto">
          <a:xfrm>
            <a:off x="2339975" y="2349500"/>
            <a:ext cx="1873250" cy="1098550"/>
            <a:chOff x="0" y="0"/>
            <a:chExt cx="1180" cy="692"/>
          </a:xfrm>
        </p:grpSpPr>
        <p:sp>
          <p:nvSpPr>
            <p:cNvPr id="9224" name="Rectangle 5"/>
            <p:cNvSpPr>
              <a:spLocks noChangeArrowheads="1"/>
            </p:cNvSpPr>
            <p:nvPr/>
          </p:nvSpPr>
          <p:spPr bwMode="auto">
            <a:xfrm>
              <a:off x="590" y="353"/>
              <a:ext cx="59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黑体" panose="02010609060101010101" pitchFamily="49" charset="-122"/>
                  <a:ea typeface="黑体" panose="02010609060101010101" pitchFamily="49" charset="-122"/>
                </a:rPr>
                <a:t>倾听</a:t>
              </a:r>
              <a:endParaRPr lang="zh-CN" altLang="en-US" sz="2800" b="1">
                <a:latin typeface="黑体" panose="02010609060101010101" pitchFamily="49" charset="-122"/>
                <a:ea typeface="黑体" panose="02010609060101010101" pitchFamily="49" charset="-122"/>
              </a:endParaRPr>
            </a:p>
          </p:txBody>
        </p:sp>
        <p:sp>
          <p:nvSpPr>
            <p:cNvPr id="9225" name="Rectangle 20"/>
            <p:cNvSpPr>
              <a:spLocks noChangeArrowheads="1"/>
            </p:cNvSpPr>
            <p:nvPr/>
          </p:nvSpPr>
          <p:spPr bwMode="auto">
            <a:xfrm>
              <a:off x="0" y="0"/>
              <a:ext cx="64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rgbClr val="CC0000"/>
                  </a:solidFill>
                  <a:ea typeface="黑体" panose="02010609060101010101" pitchFamily="49" charset="-122"/>
                </a:rPr>
                <a:t>听</a:t>
              </a:r>
              <a:endParaRPr lang="zh-CN" altLang="en-US" sz="6600" b="1">
                <a:solidFill>
                  <a:srgbClr val="CC0000"/>
                </a:solidFill>
                <a:ea typeface="黑体" panose="02010609060101010101" pitchFamily="49" charset="-122"/>
              </a:endParaRPr>
            </a:p>
          </p:txBody>
        </p:sp>
      </p:grpSp>
      <p:grpSp>
        <p:nvGrpSpPr>
          <p:cNvPr id="3" name="Group 11"/>
          <p:cNvGrpSpPr/>
          <p:nvPr/>
        </p:nvGrpSpPr>
        <p:grpSpPr bwMode="auto">
          <a:xfrm>
            <a:off x="2339975" y="4581525"/>
            <a:ext cx="1873250" cy="1098550"/>
            <a:chOff x="0" y="0"/>
            <a:chExt cx="1180" cy="692"/>
          </a:xfrm>
        </p:grpSpPr>
        <p:sp>
          <p:nvSpPr>
            <p:cNvPr id="9227" name="Rectangle 23"/>
            <p:cNvSpPr>
              <a:spLocks noChangeArrowheads="1"/>
            </p:cNvSpPr>
            <p:nvPr/>
          </p:nvSpPr>
          <p:spPr bwMode="auto">
            <a:xfrm>
              <a:off x="590" y="353"/>
              <a:ext cx="59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黑体" panose="02010609060101010101" pitchFamily="49" charset="-122"/>
                  <a:ea typeface="黑体" panose="02010609060101010101" pitchFamily="49" charset="-122"/>
                </a:rPr>
                <a:t>阅读</a:t>
              </a:r>
              <a:endParaRPr lang="zh-CN" altLang="en-US" sz="2800" b="1">
                <a:latin typeface="黑体" panose="02010609060101010101" pitchFamily="49" charset="-122"/>
                <a:ea typeface="黑体" panose="02010609060101010101" pitchFamily="49" charset="-122"/>
              </a:endParaRPr>
            </a:p>
          </p:txBody>
        </p:sp>
        <p:sp>
          <p:nvSpPr>
            <p:cNvPr id="9228" name="Rectangle 24"/>
            <p:cNvSpPr>
              <a:spLocks noChangeArrowheads="1"/>
            </p:cNvSpPr>
            <p:nvPr/>
          </p:nvSpPr>
          <p:spPr bwMode="auto">
            <a:xfrm>
              <a:off x="0" y="0"/>
              <a:ext cx="64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rgbClr val="CC0000"/>
                  </a:solidFill>
                  <a:ea typeface="黑体" panose="02010609060101010101" pitchFamily="49" charset="-122"/>
                </a:rPr>
                <a:t>读</a:t>
              </a:r>
              <a:endParaRPr lang="zh-CN" altLang="en-US" sz="6600" b="1">
                <a:solidFill>
                  <a:srgbClr val="CC0000"/>
                </a:solidFill>
                <a:ea typeface="黑体" panose="02010609060101010101" pitchFamily="49" charset="-122"/>
              </a:endParaRPr>
            </a:p>
          </p:txBody>
        </p:sp>
      </p:grpSp>
      <p:grpSp>
        <p:nvGrpSpPr>
          <p:cNvPr id="4" name="Group 14"/>
          <p:cNvGrpSpPr/>
          <p:nvPr/>
        </p:nvGrpSpPr>
        <p:grpSpPr bwMode="auto">
          <a:xfrm>
            <a:off x="6659563" y="2330450"/>
            <a:ext cx="1873250" cy="1098550"/>
            <a:chOff x="0" y="0"/>
            <a:chExt cx="1180" cy="692"/>
          </a:xfrm>
        </p:grpSpPr>
        <p:sp>
          <p:nvSpPr>
            <p:cNvPr id="9230" name="Rectangle 26"/>
            <p:cNvSpPr>
              <a:spLocks noChangeArrowheads="1"/>
            </p:cNvSpPr>
            <p:nvPr/>
          </p:nvSpPr>
          <p:spPr bwMode="auto">
            <a:xfrm>
              <a:off x="590" y="353"/>
              <a:ext cx="59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黑体" panose="02010609060101010101" pitchFamily="49" charset="-122"/>
                  <a:ea typeface="黑体" panose="02010609060101010101" pitchFamily="49" charset="-122"/>
                </a:rPr>
                <a:t>说话</a:t>
              </a:r>
              <a:endParaRPr lang="zh-CN" altLang="en-US" sz="2800" b="1">
                <a:latin typeface="黑体" panose="02010609060101010101" pitchFamily="49" charset="-122"/>
                <a:ea typeface="黑体" panose="02010609060101010101" pitchFamily="49" charset="-122"/>
              </a:endParaRPr>
            </a:p>
          </p:txBody>
        </p:sp>
        <p:sp>
          <p:nvSpPr>
            <p:cNvPr id="9231" name="Rectangle 27"/>
            <p:cNvSpPr>
              <a:spLocks noChangeArrowheads="1"/>
            </p:cNvSpPr>
            <p:nvPr/>
          </p:nvSpPr>
          <p:spPr bwMode="auto">
            <a:xfrm>
              <a:off x="0" y="0"/>
              <a:ext cx="64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rgbClr val="CC0000"/>
                  </a:solidFill>
                  <a:ea typeface="黑体" panose="02010609060101010101" pitchFamily="49" charset="-122"/>
                </a:rPr>
                <a:t>说</a:t>
              </a:r>
              <a:endParaRPr lang="zh-CN" altLang="en-US" sz="6600" b="1">
                <a:solidFill>
                  <a:srgbClr val="CC0000"/>
                </a:solidFill>
                <a:ea typeface="黑体" panose="02010609060101010101" pitchFamily="49" charset="-122"/>
              </a:endParaRPr>
            </a:p>
          </p:txBody>
        </p:sp>
      </p:grpSp>
      <p:grpSp>
        <p:nvGrpSpPr>
          <p:cNvPr id="5" name="Group 17"/>
          <p:cNvGrpSpPr/>
          <p:nvPr/>
        </p:nvGrpSpPr>
        <p:grpSpPr bwMode="auto">
          <a:xfrm>
            <a:off x="6659563" y="4562475"/>
            <a:ext cx="1873250" cy="1098550"/>
            <a:chOff x="0" y="0"/>
            <a:chExt cx="1180" cy="692"/>
          </a:xfrm>
        </p:grpSpPr>
        <p:sp>
          <p:nvSpPr>
            <p:cNvPr id="9233" name="Rectangle 29"/>
            <p:cNvSpPr>
              <a:spLocks noChangeArrowheads="1"/>
            </p:cNvSpPr>
            <p:nvPr/>
          </p:nvSpPr>
          <p:spPr bwMode="auto">
            <a:xfrm>
              <a:off x="590" y="353"/>
              <a:ext cx="59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黑体" panose="02010609060101010101" pitchFamily="49" charset="-122"/>
                  <a:ea typeface="黑体" panose="02010609060101010101" pitchFamily="49" charset="-122"/>
                </a:rPr>
                <a:t>书写</a:t>
              </a:r>
              <a:endParaRPr lang="zh-CN" altLang="en-US" sz="2800" b="1">
                <a:latin typeface="黑体" panose="02010609060101010101" pitchFamily="49" charset="-122"/>
                <a:ea typeface="黑体" panose="02010609060101010101" pitchFamily="49" charset="-122"/>
              </a:endParaRPr>
            </a:p>
          </p:txBody>
        </p:sp>
        <p:sp>
          <p:nvSpPr>
            <p:cNvPr id="9234" name="Rectangle 30"/>
            <p:cNvSpPr>
              <a:spLocks noChangeArrowheads="1"/>
            </p:cNvSpPr>
            <p:nvPr/>
          </p:nvSpPr>
          <p:spPr bwMode="auto">
            <a:xfrm>
              <a:off x="0" y="0"/>
              <a:ext cx="64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rgbClr val="CC0000"/>
                  </a:solidFill>
                  <a:ea typeface="黑体" panose="02010609060101010101" pitchFamily="49" charset="-122"/>
                </a:rPr>
                <a:t>写</a:t>
              </a:r>
              <a:endParaRPr lang="zh-CN" altLang="en-US" sz="6600" b="1">
                <a:solidFill>
                  <a:srgbClr val="CC0000"/>
                </a:solidFill>
                <a:ea typeface="黑体" panose="02010609060101010101" pitchFamily="49"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slide(fromLeft)">
                                      <p:cBhvr>
                                        <p:cTn id="7" dur="500"/>
                                        <p:tgtEl>
                                          <p:spTgt spid="819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fade">
                                      <p:cBhvr>
                                        <p:cTn id="11" dur="1000"/>
                                        <p:tgtEl>
                                          <p:spTgt spid="819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196"/>
                                        </p:tgtEl>
                                        <p:attrNameLst>
                                          <p:attrName>style.visibility</p:attrName>
                                        </p:attrNameLst>
                                      </p:cBhvr>
                                      <p:to>
                                        <p:strVal val="visible"/>
                                      </p:to>
                                    </p:set>
                                    <p:animEffect transition="in" filter="fade">
                                      <p:cBhvr>
                                        <p:cTn id="15" dur="1000"/>
                                        <p:tgtEl>
                                          <p:spTgt spid="819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197"/>
                                        </p:tgtEl>
                                        <p:attrNameLst>
                                          <p:attrName>style.visibility</p:attrName>
                                        </p:attrNameLst>
                                      </p:cBhvr>
                                      <p:to>
                                        <p:strVal val="visible"/>
                                      </p:to>
                                    </p:set>
                                    <p:animEffect transition="in" filter="fade">
                                      <p:cBhvr>
                                        <p:cTn id="18" dur="1000"/>
                                        <p:tgtEl>
                                          <p:spTgt spid="819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198"/>
                                        </p:tgtEl>
                                        <p:attrNameLst>
                                          <p:attrName>style.visibility</p:attrName>
                                        </p:attrNameLst>
                                      </p:cBhvr>
                                      <p:to>
                                        <p:strVal val="visible"/>
                                      </p:to>
                                    </p:set>
                                    <p:animEffect transition="in" filter="fade">
                                      <p:cBhvr>
                                        <p:cTn id="21" dur="1000"/>
                                        <p:tgtEl>
                                          <p:spTgt spid="819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199"/>
                                        </p:tgtEl>
                                        <p:attrNameLst>
                                          <p:attrName>style.visibility</p:attrName>
                                        </p:attrNameLst>
                                      </p:cBhvr>
                                      <p:to>
                                        <p:strVal val="visible"/>
                                      </p:to>
                                    </p:set>
                                    <p:animEffect transition="in" filter="fade">
                                      <p:cBhvr>
                                        <p:cTn id="24" dur="1000"/>
                                        <p:tgtEl>
                                          <p:spTgt spid="8199"/>
                                        </p:tgtEl>
                                      </p:cBhvr>
                                    </p:animEffect>
                                  </p:childTnLst>
                                </p:cTn>
                              </p:par>
                            </p:childTnLst>
                          </p:cTn>
                        </p:par>
                        <p:par>
                          <p:cTn id="25" fill="hold">
                            <p:stCondLst>
                              <p:cond delay="2500"/>
                            </p:stCondLst>
                            <p:childTnLst>
                              <p:par>
                                <p:cTn id="26" presetID="47"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1000"/>
                                        <p:tgtEl>
                                          <p:spTgt spid="3"/>
                                        </p:tgtEl>
                                      </p:cBhvr>
                                    </p:animEffect>
                                    <p:anim calcmode="lin" valueType="num">
                                      <p:cBhvr>
                                        <p:cTn id="39" dur="1000" fill="hold"/>
                                        <p:tgtEl>
                                          <p:spTgt spid="3"/>
                                        </p:tgtEl>
                                        <p:attrNameLst>
                                          <p:attrName>ppt_x</p:attrName>
                                        </p:attrNameLst>
                                      </p:cBhvr>
                                      <p:tavLst>
                                        <p:tav tm="0">
                                          <p:val>
                                            <p:strVal val="#ppt_x"/>
                                          </p:val>
                                        </p:tav>
                                        <p:tav tm="100000">
                                          <p:val>
                                            <p:strVal val="#ppt_x"/>
                                          </p:val>
                                        </p:tav>
                                      </p:tavLst>
                                    </p:anim>
                                    <p:anim calcmode="lin" valueType="num">
                                      <p:cBhvr>
                                        <p:cTn id="40" dur="1000" fill="hold"/>
                                        <p:tgtEl>
                                          <p:spTgt spid="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p:bldP spid="8196" grpId="0" animBg="1"/>
      <p:bldP spid="8197" grpId="0" animBg="1"/>
      <p:bldP spid="8198" grpId="0" animBg="1"/>
      <p:bldP spid="819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4"/>
          <p:cNvSpPr txBox="1">
            <a:spLocks noChangeArrowheads="1"/>
          </p:cNvSpPr>
          <p:nvPr/>
        </p:nvSpPr>
        <p:spPr bwMode="auto">
          <a:xfrm>
            <a:off x="1908175" y="2420938"/>
            <a:ext cx="6048375"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0" indent="-952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挺着胸站立，挺着胸走路，挺着胸坐着。</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体重应整个平衡的落在脚趾之间。</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收小腹，使其呈扁平状。</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用起跑姿势和别人交谈。</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不妨随意走动一下。</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走路要够自信，学学模特儿从墙边迈步前行。</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宣布重要事项，站起来说明。</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0000CC"/>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要留心下半身的姿势，如腿不要乱抖。 </a:t>
            </a:r>
            <a:endParaRPr lang="zh-CN" altLang="en-US" sz="2000" b="1">
              <a:latin typeface="黑体" panose="02010609060101010101" pitchFamily="49" charset="-122"/>
              <a:ea typeface="黑体" panose="02010609060101010101" pitchFamily="49" charset="-122"/>
            </a:endParaRPr>
          </a:p>
        </p:txBody>
      </p:sp>
      <p:sp>
        <p:nvSpPr>
          <p:cNvPr id="56322"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6323" name="Rectangle 6"/>
          <p:cNvSpPr>
            <a:spLocks noChangeArrowheads="1"/>
          </p:cNvSpPr>
          <p:nvPr/>
        </p:nvSpPr>
        <p:spPr bwMode="auto">
          <a:xfrm>
            <a:off x="34925" y="1079500"/>
            <a:ext cx="374491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成功的沟通方式</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5298">
                                            <p:txEl>
                                              <p:pRg st="0" end="0"/>
                                            </p:txEl>
                                          </p:spTgt>
                                        </p:tgtEl>
                                        <p:attrNameLst>
                                          <p:attrName>style.visibility</p:attrName>
                                        </p:attrNameLst>
                                      </p:cBhvr>
                                      <p:to>
                                        <p:strVal val="visible"/>
                                      </p:to>
                                    </p:set>
                                    <p:animEffect transition="in" filter="fade">
                                      <p:cBhvr>
                                        <p:cTn id="7" dur="1000"/>
                                        <p:tgtEl>
                                          <p:spTgt spid="55298">
                                            <p:txEl>
                                              <p:pRg st="0" end="0"/>
                                            </p:txEl>
                                          </p:spTgt>
                                        </p:tgtEl>
                                      </p:cBhvr>
                                    </p:animEffect>
                                    <p:anim calcmode="lin" valueType="num">
                                      <p:cBhvr>
                                        <p:cTn id="8" dur="1000" fill="hold"/>
                                        <p:tgtEl>
                                          <p:spTgt spid="5529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529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5298">
                                            <p:txEl>
                                              <p:pRg st="1" end="1"/>
                                            </p:txEl>
                                          </p:spTgt>
                                        </p:tgtEl>
                                        <p:attrNameLst>
                                          <p:attrName>style.visibility</p:attrName>
                                        </p:attrNameLst>
                                      </p:cBhvr>
                                      <p:to>
                                        <p:strVal val="visible"/>
                                      </p:to>
                                    </p:set>
                                    <p:animEffect transition="in" filter="fade">
                                      <p:cBhvr>
                                        <p:cTn id="12" dur="1000"/>
                                        <p:tgtEl>
                                          <p:spTgt spid="55298">
                                            <p:txEl>
                                              <p:pRg st="1" end="1"/>
                                            </p:txEl>
                                          </p:spTgt>
                                        </p:tgtEl>
                                      </p:cBhvr>
                                    </p:animEffect>
                                    <p:anim calcmode="lin" valueType="num">
                                      <p:cBhvr>
                                        <p:cTn id="13" dur="1000" fill="hold"/>
                                        <p:tgtEl>
                                          <p:spTgt spid="5529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5298">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5298">
                                            <p:txEl>
                                              <p:pRg st="2" end="2"/>
                                            </p:txEl>
                                          </p:spTgt>
                                        </p:tgtEl>
                                        <p:attrNameLst>
                                          <p:attrName>style.visibility</p:attrName>
                                        </p:attrNameLst>
                                      </p:cBhvr>
                                      <p:to>
                                        <p:strVal val="visible"/>
                                      </p:to>
                                    </p:set>
                                    <p:animEffect transition="in" filter="fade">
                                      <p:cBhvr>
                                        <p:cTn id="17" dur="1000"/>
                                        <p:tgtEl>
                                          <p:spTgt spid="55298">
                                            <p:txEl>
                                              <p:pRg st="2" end="2"/>
                                            </p:txEl>
                                          </p:spTgt>
                                        </p:tgtEl>
                                      </p:cBhvr>
                                    </p:animEffect>
                                    <p:anim calcmode="lin" valueType="num">
                                      <p:cBhvr>
                                        <p:cTn id="18" dur="1000" fill="hold"/>
                                        <p:tgtEl>
                                          <p:spTgt spid="55298">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5298">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55298">
                                            <p:txEl>
                                              <p:pRg st="3" end="3"/>
                                            </p:txEl>
                                          </p:spTgt>
                                        </p:tgtEl>
                                        <p:attrNameLst>
                                          <p:attrName>style.visibility</p:attrName>
                                        </p:attrNameLst>
                                      </p:cBhvr>
                                      <p:to>
                                        <p:strVal val="visible"/>
                                      </p:to>
                                    </p:set>
                                    <p:animEffect transition="in" filter="fade">
                                      <p:cBhvr>
                                        <p:cTn id="22" dur="1000"/>
                                        <p:tgtEl>
                                          <p:spTgt spid="55298">
                                            <p:txEl>
                                              <p:pRg st="3" end="3"/>
                                            </p:txEl>
                                          </p:spTgt>
                                        </p:tgtEl>
                                      </p:cBhvr>
                                    </p:animEffect>
                                    <p:anim calcmode="lin" valueType="num">
                                      <p:cBhvr>
                                        <p:cTn id="23" dur="1000" fill="hold"/>
                                        <p:tgtEl>
                                          <p:spTgt spid="55298">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5298">
                                            <p:txEl>
                                              <p:pRg st="3" end="3"/>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55298">
                                            <p:txEl>
                                              <p:pRg st="4" end="4"/>
                                            </p:txEl>
                                          </p:spTgt>
                                        </p:tgtEl>
                                        <p:attrNameLst>
                                          <p:attrName>style.visibility</p:attrName>
                                        </p:attrNameLst>
                                      </p:cBhvr>
                                      <p:to>
                                        <p:strVal val="visible"/>
                                      </p:to>
                                    </p:set>
                                    <p:animEffect transition="in" filter="fade">
                                      <p:cBhvr>
                                        <p:cTn id="27" dur="1000"/>
                                        <p:tgtEl>
                                          <p:spTgt spid="55298">
                                            <p:txEl>
                                              <p:pRg st="4" end="4"/>
                                            </p:txEl>
                                          </p:spTgt>
                                        </p:tgtEl>
                                      </p:cBhvr>
                                    </p:animEffect>
                                    <p:anim calcmode="lin" valueType="num">
                                      <p:cBhvr>
                                        <p:cTn id="28" dur="1000" fill="hold"/>
                                        <p:tgtEl>
                                          <p:spTgt spid="55298">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5298">
                                            <p:txEl>
                                              <p:pRg st="4" end="4"/>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5298">
                                            <p:txEl>
                                              <p:pRg st="5" end="5"/>
                                            </p:txEl>
                                          </p:spTgt>
                                        </p:tgtEl>
                                        <p:attrNameLst>
                                          <p:attrName>style.visibility</p:attrName>
                                        </p:attrNameLst>
                                      </p:cBhvr>
                                      <p:to>
                                        <p:strVal val="visible"/>
                                      </p:to>
                                    </p:set>
                                    <p:animEffect transition="in" filter="fade">
                                      <p:cBhvr>
                                        <p:cTn id="32" dur="1000"/>
                                        <p:tgtEl>
                                          <p:spTgt spid="55298">
                                            <p:txEl>
                                              <p:pRg st="5" end="5"/>
                                            </p:txEl>
                                          </p:spTgt>
                                        </p:tgtEl>
                                      </p:cBhvr>
                                    </p:animEffect>
                                    <p:anim calcmode="lin" valueType="num">
                                      <p:cBhvr>
                                        <p:cTn id="33" dur="1000" fill="hold"/>
                                        <p:tgtEl>
                                          <p:spTgt spid="55298">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5298">
                                            <p:txEl>
                                              <p:pRg st="5" end="5"/>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55298">
                                            <p:txEl>
                                              <p:pRg st="6" end="6"/>
                                            </p:txEl>
                                          </p:spTgt>
                                        </p:tgtEl>
                                        <p:attrNameLst>
                                          <p:attrName>style.visibility</p:attrName>
                                        </p:attrNameLst>
                                      </p:cBhvr>
                                      <p:to>
                                        <p:strVal val="visible"/>
                                      </p:to>
                                    </p:set>
                                    <p:animEffect transition="in" filter="fade">
                                      <p:cBhvr>
                                        <p:cTn id="37" dur="1000"/>
                                        <p:tgtEl>
                                          <p:spTgt spid="55298">
                                            <p:txEl>
                                              <p:pRg st="6" end="6"/>
                                            </p:txEl>
                                          </p:spTgt>
                                        </p:tgtEl>
                                      </p:cBhvr>
                                    </p:animEffect>
                                    <p:anim calcmode="lin" valueType="num">
                                      <p:cBhvr>
                                        <p:cTn id="38" dur="1000" fill="hold"/>
                                        <p:tgtEl>
                                          <p:spTgt spid="55298">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55298">
                                            <p:txEl>
                                              <p:pRg st="6" end="6"/>
                                            </p:txEl>
                                          </p:spTgt>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55298">
                                            <p:txEl>
                                              <p:pRg st="7" end="7"/>
                                            </p:txEl>
                                          </p:spTgt>
                                        </p:tgtEl>
                                        <p:attrNameLst>
                                          <p:attrName>style.visibility</p:attrName>
                                        </p:attrNameLst>
                                      </p:cBhvr>
                                      <p:to>
                                        <p:strVal val="visible"/>
                                      </p:to>
                                    </p:set>
                                    <p:animEffect transition="in" filter="fade">
                                      <p:cBhvr>
                                        <p:cTn id="42" dur="1000"/>
                                        <p:tgtEl>
                                          <p:spTgt spid="55298">
                                            <p:txEl>
                                              <p:pRg st="7" end="7"/>
                                            </p:txEl>
                                          </p:spTgt>
                                        </p:tgtEl>
                                      </p:cBhvr>
                                    </p:animEffect>
                                    <p:anim calcmode="lin" valueType="num">
                                      <p:cBhvr>
                                        <p:cTn id="43" dur="1000" fill="hold"/>
                                        <p:tgtEl>
                                          <p:spTgt spid="55298">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5529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build="allAtOnce"/>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4"/>
          <p:cNvSpPr txBox="1">
            <a:spLocks noChangeArrowheads="1"/>
          </p:cNvSpPr>
          <p:nvPr/>
        </p:nvSpPr>
        <p:spPr bwMode="auto">
          <a:xfrm>
            <a:off x="1042988" y="2420938"/>
            <a:ext cx="568960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spcBef>
                <a:spcPct val="50000"/>
              </a:spcBef>
              <a:buClr>
                <a:srgbClr val="0000CC"/>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你的姿势正反应你内心对自己的想法，也同时可以显示你对别人的态度。</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CC"/>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在需要表示对别人尊重的情境之下，坐姿要腰板挺直，身体微微向前倾，有时也不妨正襟危坐。</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0000CC"/>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成功的沟通方式。成功之道：自重而不傲慢。</a:t>
            </a:r>
            <a:endParaRPr lang="zh-CN" altLang="en-US" sz="2000" b="1">
              <a:latin typeface="黑体" panose="02010609060101010101" pitchFamily="49" charset="-122"/>
              <a:ea typeface="黑体" panose="02010609060101010101" pitchFamily="49" charset="-122"/>
            </a:endParaRPr>
          </a:p>
        </p:txBody>
      </p:sp>
      <p:sp>
        <p:nvSpPr>
          <p:cNvPr id="56323" name="Rectangle 6"/>
          <p:cNvSpPr>
            <a:spLocks noChangeArrowheads="1"/>
          </p:cNvSpPr>
          <p:nvPr/>
        </p:nvSpPr>
        <p:spPr bwMode="auto">
          <a:xfrm>
            <a:off x="0" y="1123950"/>
            <a:ext cx="61563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6324" name="Rectangle 7"/>
          <p:cNvSpPr>
            <a:spLocks noChangeArrowheads="1"/>
          </p:cNvSpPr>
          <p:nvPr/>
        </p:nvSpPr>
        <p:spPr bwMode="auto">
          <a:xfrm>
            <a:off x="34925" y="1079500"/>
            <a:ext cx="59769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善用你的姿势、动作进行沟通</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56325"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21200" y="4797425"/>
            <a:ext cx="4371975"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wipe(left)">
                                      <p:cBhvr>
                                        <p:cTn id="7" dur="500"/>
                                        <p:tgtEl>
                                          <p:spTgt spid="563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324"/>
                                        </p:tgtEl>
                                        <p:attrNameLst>
                                          <p:attrName>style.visibility</p:attrName>
                                        </p:attrNameLst>
                                      </p:cBhvr>
                                      <p:to>
                                        <p:strVal val="visible"/>
                                      </p:to>
                                    </p:set>
                                    <p:animEffect transition="in" filter="fade">
                                      <p:cBhvr>
                                        <p:cTn id="11" dur="1000"/>
                                        <p:tgtEl>
                                          <p:spTgt spid="56324"/>
                                        </p:tgtEl>
                                      </p:cBhvr>
                                    </p:animEffect>
                                  </p:childTnLst>
                                </p:cTn>
                              </p:par>
                            </p:childTnLst>
                          </p:cTn>
                        </p:par>
                        <p:par>
                          <p:cTn id="12" fill="hold">
                            <p:stCondLst>
                              <p:cond delay="1500"/>
                            </p:stCondLst>
                            <p:childTnLst>
                              <p:par>
                                <p:cTn id="13" presetID="12" presetClass="entr" presetSubtype="1" fill="hold" grpId="0" nodeType="afterEffect">
                                  <p:stCondLst>
                                    <p:cond delay="0"/>
                                  </p:stCondLst>
                                  <p:childTnLst>
                                    <p:set>
                                      <p:cBhvr>
                                        <p:cTn id="14" dur="1" fill="hold">
                                          <p:stCondLst>
                                            <p:cond delay="0"/>
                                          </p:stCondLst>
                                        </p:cTn>
                                        <p:tgtEl>
                                          <p:spTgt spid="56322"/>
                                        </p:tgtEl>
                                        <p:attrNameLst>
                                          <p:attrName>style.visibility</p:attrName>
                                        </p:attrNameLst>
                                      </p:cBhvr>
                                      <p:to>
                                        <p:strVal val="visible"/>
                                      </p:to>
                                    </p:set>
                                    <p:animEffect transition="in" filter="slide(fromTop)">
                                      <p:cBhvr>
                                        <p:cTn id="15" dur="1000"/>
                                        <p:tgtEl>
                                          <p:spTgt spid="56322"/>
                                        </p:tgtEl>
                                      </p:cBhvr>
                                    </p:animEffect>
                                  </p:childTnLst>
                                </p:cTn>
                              </p:par>
                            </p:childTnLst>
                          </p:cTn>
                        </p:par>
                        <p:par>
                          <p:cTn id="16" fill="hold">
                            <p:stCondLst>
                              <p:cond delay="2500"/>
                            </p:stCondLst>
                            <p:childTnLst>
                              <p:par>
                                <p:cTn id="17" presetID="37" presetClass="entr" presetSubtype="0" fill="hold" nodeType="afterEffect">
                                  <p:stCondLst>
                                    <p:cond delay="0"/>
                                  </p:stCondLst>
                                  <p:childTnLst>
                                    <p:set>
                                      <p:cBhvr>
                                        <p:cTn id="18" dur="1" fill="hold">
                                          <p:stCondLst>
                                            <p:cond delay="0"/>
                                          </p:stCondLst>
                                        </p:cTn>
                                        <p:tgtEl>
                                          <p:spTgt spid="56325"/>
                                        </p:tgtEl>
                                        <p:attrNameLst>
                                          <p:attrName>style.visibility</p:attrName>
                                        </p:attrNameLst>
                                      </p:cBhvr>
                                      <p:to>
                                        <p:strVal val="visible"/>
                                      </p:to>
                                    </p:set>
                                    <p:animEffect transition="in" filter="fade">
                                      <p:cBhvr>
                                        <p:cTn id="19" dur="1000"/>
                                        <p:tgtEl>
                                          <p:spTgt spid="56325"/>
                                        </p:tgtEl>
                                      </p:cBhvr>
                                    </p:animEffect>
                                    <p:anim calcmode="lin" valueType="num">
                                      <p:cBhvr>
                                        <p:cTn id="20" dur="1000" fill="hold"/>
                                        <p:tgtEl>
                                          <p:spTgt spid="56325"/>
                                        </p:tgtEl>
                                        <p:attrNameLst>
                                          <p:attrName>ppt_x</p:attrName>
                                        </p:attrNameLst>
                                      </p:cBhvr>
                                      <p:tavLst>
                                        <p:tav tm="0">
                                          <p:val>
                                            <p:strVal val="#ppt_x"/>
                                          </p:val>
                                        </p:tav>
                                        <p:tav tm="100000">
                                          <p:val>
                                            <p:strVal val="#ppt_x"/>
                                          </p:val>
                                        </p:tav>
                                      </p:tavLst>
                                    </p:anim>
                                    <p:anim calcmode="lin" valueType="num">
                                      <p:cBhvr>
                                        <p:cTn id="21" dur="900" decel="100000" fill="hold"/>
                                        <p:tgtEl>
                                          <p:spTgt spid="5632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63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animBg="1"/>
      <p:bldP spid="5632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2"/>
          <p:cNvSpPr txBox="1">
            <a:spLocks noChangeArrowheads="1"/>
          </p:cNvSpPr>
          <p:nvPr/>
        </p:nvSpPr>
        <p:spPr bwMode="auto">
          <a:xfrm>
            <a:off x="914400" y="1828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endParaRPr lang="zh-CN" altLang="en-US" sz="2400">
              <a:latin typeface="Times New Roman" panose="02020603050405020304" pitchFamily="18" charset="0"/>
            </a:endParaRPr>
          </a:p>
        </p:txBody>
      </p:sp>
      <p:sp>
        <p:nvSpPr>
          <p:cNvPr id="57347" name="Text Box 3"/>
          <p:cNvSpPr txBox="1">
            <a:spLocks noChangeArrowheads="1"/>
          </p:cNvSpPr>
          <p:nvPr/>
        </p:nvSpPr>
        <p:spPr bwMode="auto">
          <a:xfrm>
            <a:off x="323850" y="2205038"/>
            <a:ext cx="5400675"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pPr>
            <a:r>
              <a:rPr lang="en-US" altLang="zh-CN" sz="2000" b="1">
                <a:latin typeface="黑体" panose="02010609060101010101" pitchFamily="49" charset="-122"/>
                <a:ea typeface="黑体" panose="02010609060101010101" pitchFamily="49" charset="-122"/>
              </a:rPr>
              <a:t>1. </a:t>
            </a:r>
            <a:r>
              <a:rPr lang="zh-CN" altLang="en-US" sz="2000" b="1">
                <a:solidFill>
                  <a:srgbClr val="CC0000"/>
                </a:solidFill>
                <a:latin typeface="黑体" panose="02010609060101010101" pitchFamily="49" charset="-122"/>
                <a:ea typeface="黑体" panose="02010609060101010101" pitchFamily="49" charset="-122"/>
              </a:rPr>
              <a:t>微笑</a:t>
            </a:r>
            <a:r>
              <a:rPr lang="zh-CN" altLang="en-US" sz="2000" b="1">
                <a:latin typeface="黑体" panose="02010609060101010101" pitchFamily="49" charset="-122"/>
                <a:ea typeface="黑体" panose="02010609060101010101" pitchFamily="49" charset="-122"/>
              </a:rPr>
              <a:t>可以缩短距离。</a:t>
            </a:r>
            <a:endParaRPr lang="zh-TW" altLang="en-US" sz="2000" b="1">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panose="05000000000000000000" pitchFamily="2" charset="2"/>
              <a:buBlip>
                <a:blip r:embed="rId1"/>
              </a:buBlip>
            </a:pPr>
            <a:r>
              <a:rPr lang="zh-CN" altLang="en-US">
                <a:latin typeface="黑体" panose="02010609060101010101" pitchFamily="49" charset="-122"/>
                <a:ea typeface="黑体" panose="02010609060101010101" pitchFamily="49" charset="-122"/>
              </a:rPr>
              <a:t>笑口常开，到处吃得开。</a:t>
            </a:r>
            <a:endParaRPr lang="zh-CN" altLang="en-US">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panose="05000000000000000000" pitchFamily="2" charset="2"/>
              <a:buBlip>
                <a:blip r:embed="rId1"/>
              </a:buBlip>
            </a:pPr>
            <a:r>
              <a:rPr lang="zh-CN" altLang="en-US">
                <a:latin typeface="黑体" panose="02010609060101010101" pitchFamily="49" charset="-122"/>
                <a:ea typeface="黑体" panose="02010609060101010101" pitchFamily="49" charset="-122"/>
              </a:rPr>
              <a:t>微笑、赞美、勤问候是沟通时的必修学分。</a:t>
            </a:r>
            <a:endParaRPr lang="zh-CN" altLang="en-US">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panose="05000000000000000000" pitchFamily="2" charset="2"/>
              <a:buBlip>
                <a:blip r:embed="rId1"/>
              </a:buBlip>
            </a:pPr>
            <a:r>
              <a:rPr lang="zh-CN" altLang="en-US">
                <a:latin typeface="黑体" panose="02010609060101010101" pitchFamily="49" charset="-122"/>
                <a:ea typeface="黑体" panose="02010609060101010101" pitchFamily="49" charset="-122"/>
              </a:rPr>
              <a:t>肚量大，脾气小，常微笑，病就好。</a:t>
            </a:r>
            <a:endParaRPr lang="zh-TW" altLang="en-US">
              <a:latin typeface="黑体" panose="02010609060101010101" pitchFamily="49" charset="-122"/>
              <a:ea typeface="黑体" panose="02010609060101010101" pitchFamily="49" charset="-122"/>
            </a:endParaRPr>
          </a:p>
          <a:p>
            <a:pPr algn="just" eaLnBrk="1" hangingPunct="1">
              <a:lnSpc>
                <a:spcPct val="130000"/>
              </a:lnSpc>
              <a:spcBef>
                <a:spcPct val="50000"/>
              </a:spcBef>
            </a:pPr>
            <a:r>
              <a:rPr lang="en-US" altLang="zh-CN" sz="2000" b="1">
                <a:latin typeface="黑体" panose="02010609060101010101" pitchFamily="49" charset="-122"/>
                <a:ea typeface="黑体" panose="02010609060101010101" pitchFamily="49" charset="-122"/>
              </a:rPr>
              <a:t>2.</a:t>
            </a:r>
            <a:r>
              <a:rPr lang="zh-CN" altLang="en-US" sz="2000" b="1">
                <a:latin typeface="黑体" panose="02010609060101010101" pitchFamily="49" charset="-122"/>
                <a:ea typeface="黑体" panose="02010609060101010101" pitchFamily="49" charset="-122"/>
              </a:rPr>
              <a:t>观察并模仿活跃于政界或商界，充满自信，精力充沛的演说家。</a:t>
            </a:r>
            <a:endParaRPr lang="zh-TW" altLang="en-US" sz="2000" b="1">
              <a:latin typeface="黑体" panose="02010609060101010101" pitchFamily="49" charset="-122"/>
              <a:ea typeface="黑体" panose="02010609060101010101" pitchFamily="49" charset="-122"/>
            </a:endParaRPr>
          </a:p>
          <a:p>
            <a:pPr eaLnBrk="1" hangingPunct="1">
              <a:spcBef>
                <a:spcPct val="50000"/>
              </a:spcBef>
            </a:pPr>
            <a:r>
              <a:rPr lang="en-US" altLang="zh-CN" sz="2000" b="1">
                <a:latin typeface="黑体" panose="02010609060101010101" pitchFamily="49" charset="-122"/>
                <a:ea typeface="黑体" panose="02010609060101010101" pitchFamily="49" charset="-122"/>
              </a:rPr>
              <a:t>3.</a:t>
            </a:r>
            <a:r>
              <a:rPr lang="zh-CN" altLang="en-US" sz="2000" b="1">
                <a:latin typeface="黑体" panose="02010609060101010101" pitchFamily="49" charset="-122"/>
                <a:ea typeface="黑体" panose="02010609060101010101" pitchFamily="49" charset="-122"/>
              </a:rPr>
              <a:t>你的手势要大方、丰富以及具有美感。</a:t>
            </a:r>
            <a:r>
              <a:rPr lang="zh-CN" altLang="en-US" sz="2000">
                <a:latin typeface="黑体" panose="02010609060101010101" pitchFamily="49" charset="-122"/>
                <a:ea typeface="黑体" panose="02010609060101010101" pitchFamily="49" charset="-122"/>
              </a:rPr>
              <a:t> </a:t>
            </a:r>
            <a:endParaRPr lang="zh-CN" altLang="en-US" sz="2000">
              <a:latin typeface="黑体" panose="02010609060101010101" pitchFamily="49" charset="-122"/>
              <a:ea typeface="黑体" panose="02010609060101010101" pitchFamily="49" charset="-122"/>
            </a:endParaRPr>
          </a:p>
        </p:txBody>
      </p:sp>
      <p:sp>
        <p:nvSpPr>
          <p:cNvPr id="57348" name="Rectangle 6"/>
          <p:cNvSpPr>
            <a:spLocks noChangeArrowheads="1"/>
          </p:cNvSpPr>
          <p:nvPr/>
        </p:nvSpPr>
        <p:spPr bwMode="auto">
          <a:xfrm>
            <a:off x="0" y="1123950"/>
            <a:ext cx="6659563"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7349" name="Rectangle 7"/>
          <p:cNvSpPr>
            <a:spLocks noChangeArrowheads="1"/>
          </p:cNvSpPr>
          <p:nvPr/>
        </p:nvSpPr>
        <p:spPr bwMode="auto">
          <a:xfrm>
            <a:off x="34925" y="1079500"/>
            <a:ext cx="63373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善用你的手势、面部表情进行沟通</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57350"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803211">
            <a:off x="5565775" y="2717800"/>
            <a:ext cx="3182938"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431800" y="5962650"/>
            <a:ext cx="507619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348"/>
                                        </p:tgtEl>
                                        <p:attrNameLst>
                                          <p:attrName>style.visibility</p:attrName>
                                        </p:attrNameLst>
                                      </p:cBhvr>
                                      <p:to>
                                        <p:strVal val="visible"/>
                                      </p:to>
                                    </p:set>
                                    <p:animEffect transition="in" filter="wipe(left)">
                                      <p:cBhvr>
                                        <p:cTn id="7" dur="500"/>
                                        <p:tgtEl>
                                          <p:spTgt spid="573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7349"/>
                                        </p:tgtEl>
                                        <p:attrNameLst>
                                          <p:attrName>style.visibility</p:attrName>
                                        </p:attrNameLst>
                                      </p:cBhvr>
                                      <p:to>
                                        <p:strVal val="visible"/>
                                      </p:to>
                                    </p:set>
                                    <p:animEffect transition="in" filter="fade">
                                      <p:cBhvr>
                                        <p:cTn id="11" dur="1000"/>
                                        <p:tgtEl>
                                          <p:spTgt spid="5734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7347">
                                            <p:txEl>
                                              <p:pRg st="0" end="0"/>
                                            </p:txEl>
                                          </p:spTgt>
                                        </p:tgtEl>
                                        <p:attrNameLst>
                                          <p:attrName>style.visibility</p:attrName>
                                        </p:attrNameLst>
                                      </p:cBhvr>
                                      <p:to>
                                        <p:strVal val="visible"/>
                                      </p:to>
                                    </p:set>
                                    <p:animEffect transition="in" filter="wipe(left)">
                                      <p:cBhvr>
                                        <p:cTn id="16" dur="500"/>
                                        <p:tgtEl>
                                          <p:spTgt spid="57347">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57347">
                                            <p:txEl>
                                              <p:pRg st="1" end="1"/>
                                            </p:txEl>
                                          </p:spTgt>
                                        </p:tgtEl>
                                        <p:attrNameLst>
                                          <p:attrName>style.visibility</p:attrName>
                                        </p:attrNameLst>
                                      </p:cBhvr>
                                      <p:to>
                                        <p:strVal val="visible"/>
                                      </p:to>
                                    </p:set>
                                    <p:animEffect transition="in" filter="wipe(left)">
                                      <p:cBhvr>
                                        <p:cTn id="19" dur="500"/>
                                        <p:tgtEl>
                                          <p:spTgt spid="57347">
                                            <p:txEl>
                                              <p:pRg st="1" end="1"/>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57347">
                                            <p:txEl>
                                              <p:pRg st="2" end="2"/>
                                            </p:txEl>
                                          </p:spTgt>
                                        </p:tgtEl>
                                        <p:attrNameLst>
                                          <p:attrName>style.visibility</p:attrName>
                                        </p:attrNameLst>
                                      </p:cBhvr>
                                      <p:to>
                                        <p:strVal val="visible"/>
                                      </p:to>
                                    </p:set>
                                    <p:animEffect transition="in" filter="wipe(left)">
                                      <p:cBhvr>
                                        <p:cTn id="22" dur="500"/>
                                        <p:tgtEl>
                                          <p:spTgt spid="57347">
                                            <p:txEl>
                                              <p:pRg st="2" end="2"/>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57347">
                                            <p:txEl>
                                              <p:pRg st="3" end="3"/>
                                            </p:txEl>
                                          </p:spTgt>
                                        </p:tgtEl>
                                        <p:attrNameLst>
                                          <p:attrName>style.visibility</p:attrName>
                                        </p:attrNameLst>
                                      </p:cBhvr>
                                      <p:to>
                                        <p:strVal val="visible"/>
                                      </p:to>
                                    </p:set>
                                    <p:animEffect transition="in" filter="wipe(left)">
                                      <p:cBhvr>
                                        <p:cTn id="25" dur="500"/>
                                        <p:tgtEl>
                                          <p:spTgt spid="5734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7347">
                                            <p:txEl>
                                              <p:pRg st="4" end="4"/>
                                            </p:txEl>
                                          </p:spTgt>
                                        </p:tgtEl>
                                        <p:attrNameLst>
                                          <p:attrName>style.visibility</p:attrName>
                                        </p:attrNameLst>
                                      </p:cBhvr>
                                      <p:to>
                                        <p:strVal val="visible"/>
                                      </p:to>
                                    </p:set>
                                    <p:animEffect transition="in" filter="wipe(left)">
                                      <p:cBhvr>
                                        <p:cTn id="30" dur="500"/>
                                        <p:tgtEl>
                                          <p:spTgt spid="57347">
                                            <p:txEl>
                                              <p:pRg st="4" end="4"/>
                                            </p:txEl>
                                          </p:spTgt>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57350"/>
                                        </p:tgtEl>
                                        <p:attrNameLst>
                                          <p:attrName>style.visibility</p:attrName>
                                        </p:attrNameLst>
                                      </p:cBhvr>
                                      <p:to>
                                        <p:strVal val="visible"/>
                                      </p:to>
                                    </p:set>
                                    <p:animEffect transition="in" filter="fade">
                                      <p:cBhvr>
                                        <p:cTn id="34" dur="1000"/>
                                        <p:tgtEl>
                                          <p:spTgt spid="5735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57347">
                                            <p:txEl>
                                              <p:pRg st="5" end="5"/>
                                            </p:txEl>
                                          </p:spTgt>
                                        </p:tgtEl>
                                        <p:attrNameLst>
                                          <p:attrName>style.visibility</p:attrName>
                                        </p:attrNameLst>
                                      </p:cBhvr>
                                      <p:to>
                                        <p:strVal val="visible"/>
                                      </p:to>
                                    </p:set>
                                    <p:animEffect transition="in" filter="wipe(left)">
                                      <p:cBhvr>
                                        <p:cTn id="39" dur="500"/>
                                        <p:tgtEl>
                                          <p:spTgt spid="573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P spid="5734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 Box 2"/>
          <p:cNvSpPr txBox="1">
            <a:spLocks noChangeArrowheads="1"/>
          </p:cNvSpPr>
          <p:nvPr/>
        </p:nvSpPr>
        <p:spPr bwMode="auto">
          <a:xfrm>
            <a:off x="685800" y="1752600"/>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endParaRPr lang="zh-CN" altLang="en-US" sz="2400">
              <a:latin typeface="Times New Roman" panose="02020603050405020304" pitchFamily="18" charset="0"/>
            </a:endParaRPr>
          </a:p>
        </p:txBody>
      </p:sp>
      <p:sp>
        <p:nvSpPr>
          <p:cNvPr id="58371" name="Text Box 3"/>
          <p:cNvSpPr txBox="1">
            <a:spLocks noChangeArrowheads="1"/>
          </p:cNvSpPr>
          <p:nvPr/>
        </p:nvSpPr>
        <p:spPr bwMode="auto">
          <a:xfrm>
            <a:off x="703263" y="2520950"/>
            <a:ext cx="7685087"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rgbClr val="9900FF"/>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一个人说话的声音、语调和他的面貌表情一样重要。（占</a:t>
            </a:r>
            <a:r>
              <a:rPr lang="en-US" altLang="zh-CN" sz="2000" b="1">
                <a:latin typeface="黑体" panose="02010609060101010101" pitchFamily="49" charset="-122"/>
                <a:ea typeface="黑体" panose="02010609060101010101" pitchFamily="49" charset="-122"/>
              </a:rPr>
              <a:t>38%</a:t>
            </a:r>
            <a:r>
              <a:rPr lang="zh-CN" altLang="en-US" sz="2000" b="1">
                <a:latin typeface="黑体" panose="02010609060101010101" pitchFamily="49" charset="-122"/>
                <a:ea typeface="黑体" panose="02010609060101010101" pitchFamily="49" charset="-122"/>
              </a:rPr>
              <a:t>）</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要把声音利用到最大限度，就是要用横膈膜（丹田）呼吸，而不是用胸部呼吸。</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最受欢迎的声音、语调是：</a:t>
            </a:r>
            <a:r>
              <a:rPr lang="en-US" altLang="zh-CN" sz="2000" b="1">
                <a:latin typeface="黑体" panose="02010609060101010101" pitchFamily="49" charset="-122"/>
                <a:ea typeface="黑体" panose="02010609060101010101" pitchFamily="49" charset="-122"/>
              </a:rPr>
              <a:t>(1)</a:t>
            </a:r>
            <a:r>
              <a:rPr lang="zh-CN" altLang="en-US" sz="2000" b="1">
                <a:latin typeface="黑体" panose="02010609060101010101" pitchFamily="49" charset="-122"/>
                <a:ea typeface="黑体" panose="02010609060101010101" pitchFamily="49" charset="-122"/>
              </a:rPr>
              <a:t>带着微笑的脸说话，声音中带着笑纹。</a:t>
            </a:r>
            <a:r>
              <a:rPr lang="en-US" altLang="zh-CN" sz="2000" b="1">
                <a:latin typeface="黑体" panose="02010609060101010101" pitchFamily="49" charset="-122"/>
                <a:ea typeface="黑体" panose="02010609060101010101" pitchFamily="49" charset="-122"/>
              </a:rPr>
              <a:t>(2)</a:t>
            </a:r>
            <a:r>
              <a:rPr lang="zh-CN" altLang="en-US" sz="2000" b="1">
                <a:latin typeface="黑体" panose="02010609060101010101" pitchFamily="49" charset="-122"/>
                <a:ea typeface="黑体" panose="02010609060101010101" pitchFamily="49" charset="-122"/>
              </a:rPr>
              <a:t>声音中带着诚恳的感情。</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研究指出：透过电话沟通，你说话的声调，抑扬顿挫、共鸣感，决定了你谈话内容可信度的</a:t>
            </a:r>
            <a:r>
              <a:rPr lang="en-US" altLang="zh-CN" sz="2000" b="1">
                <a:latin typeface="黑体" panose="02010609060101010101" pitchFamily="49" charset="-122"/>
                <a:ea typeface="黑体" panose="02010609060101010101" pitchFamily="49" charset="-122"/>
              </a:rPr>
              <a:t>84%</a:t>
            </a:r>
            <a:r>
              <a:rPr lang="zh-CN" altLang="en-US" sz="2000" b="1">
                <a:latin typeface="黑体" panose="02010609060101010101" pitchFamily="49" charset="-122"/>
                <a:ea typeface="黑体" panose="02010609060101010101" pitchFamily="49" charset="-122"/>
              </a:rPr>
              <a:t>。</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rgbClr val="9900FF"/>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放松、呼吸、发声、共鸣是形成声音表情的四个因素。</a:t>
            </a:r>
            <a:endParaRPr lang="zh-CN" altLang="en-US" sz="2000" b="1">
              <a:latin typeface="黑体" panose="02010609060101010101" pitchFamily="49" charset="-122"/>
              <a:ea typeface="黑体" panose="02010609060101010101" pitchFamily="49" charset="-122"/>
            </a:endParaRPr>
          </a:p>
        </p:txBody>
      </p:sp>
      <p:sp>
        <p:nvSpPr>
          <p:cNvPr id="58372" name="Rectangle 5"/>
          <p:cNvSpPr>
            <a:spLocks noChangeArrowheads="1"/>
          </p:cNvSpPr>
          <p:nvPr/>
        </p:nvSpPr>
        <p:spPr bwMode="auto">
          <a:xfrm>
            <a:off x="0" y="1123950"/>
            <a:ext cx="6659563"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8373" name="Rectangle 6"/>
          <p:cNvSpPr>
            <a:spLocks noChangeArrowheads="1"/>
          </p:cNvSpPr>
          <p:nvPr/>
        </p:nvSpPr>
        <p:spPr bwMode="auto">
          <a:xfrm>
            <a:off x="34925" y="1079500"/>
            <a:ext cx="648176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学习用你的声音作为你沟通的利器</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372"/>
                                        </p:tgtEl>
                                        <p:attrNameLst>
                                          <p:attrName>style.visibility</p:attrName>
                                        </p:attrNameLst>
                                      </p:cBhvr>
                                      <p:to>
                                        <p:strVal val="visible"/>
                                      </p:to>
                                    </p:set>
                                    <p:animEffect transition="in" filter="wipe(left)">
                                      <p:cBhvr>
                                        <p:cTn id="7" dur="500"/>
                                        <p:tgtEl>
                                          <p:spTgt spid="5837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8373"/>
                                        </p:tgtEl>
                                        <p:attrNameLst>
                                          <p:attrName>style.visibility</p:attrName>
                                        </p:attrNameLst>
                                      </p:cBhvr>
                                      <p:to>
                                        <p:strVal val="visible"/>
                                      </p:to>
                                    </p:set>
                                    <p:animEffect transition="in" filter="fade">
                                      <p:cBhvr>
                                        <p:cTn id="11" dur="1000"/>
                                        <p:tgtEl>
                                          <p:spTgt spid="5837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58371">
                                            <p:txEl>
                                              <p:pRg st="0" end="0"/>
                                            </p:txEl>
                                          </p:spTgt>
                                        </p:tgtEl>
                                        <p:attrNameLst>
                                          <p:attrName>style.visibility</p:attrName>
                                        </p:attrNameLst>
                                      </p:cBhvr>
                                      <p:to>
                                        <p:strVal val="visible"/>
                                      </p:to>
                                    </p:set>
                                    <p:animEffect transition="in" filter="wipe(left)">
                                      <p:cBhvr>
                                        <p:cTn id="15" dur="500"/>
                                        <p:tgtEl>
                                          <p:spTgt spid="58371">
                                            <p:txEl>
                                              <p:pRg st="0" end="0"/>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58371">
                                            <p:txEl>
                                              <p:pRg st="1" end="1"/>
                                            </p:txEl>
                                          </p:spTgt>
                                        </p:tgtEl>
                                        <p:attrNameLst>
                                          <p:attrName>style.visibility</p:attrName>
                                        </p:attrNameLst>
                                      </p:cBhvr>
                                      <p:to>
                                        <p:strVal val="visible"/>
                                      </p:to>
                                    </p:set>
                                    <p:animEffect transition="in" filter="wipe(left)">
                                      <p:cBhvr>
                                        <p:cTn id="18" dur="500"/>
                                        <p:tgtEl>
                                          <p:spTgt spid="58371">
                                            <p:txEl>
                                              <p:pRg st="1" end="1"/>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58371">
                                            <p:txEl>
                                              <p:pRg st="2" end="2"/>
                                            </p:txEl>
                                          </p:spTgt>
                                        </p:tgtEl>
                                        <p:attrNameLst>
                                          <p:attrName>style.visibility</p:attrName>
                                        </p:attrNameLst>
                                      </p:cBhvr>
                                      <p:to>
                                        <p:strVal val="visible"/>
                                      </p:to>
                                    </p:set>
                                    <p:animEffect transition="in" filter="wipe(left)">
                                      <p:cBhvr>
                                        <p:cTn id="21" dur="500"/>
                                        <p:tgtEl>
                                          <p:spTgt spid="58371">
                                            <p:txEl>
                                              <p:pRg st="2" end="2"/>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58371">
                                            <p:txEl>
                                              <p:pRg st="3" end="3"/>
                                            </p:txEl>
                                          </p:spTgt>
                                        </p:tgtEl>
                                        <p:attrNameLst>
                                          <p:attrName>style.visibility</p:attrName>
                                        </p:attrNameLst>
                                      </p:cBhvr>
                                      <p:to>
                                        <p:strVal val="visible"/>
                                      </p:to>
                                    </p:set>
                                    <p:animEffect transition="in" filter="wipe(left)">
                                      <p:cBhvr>
                                        <p:cTn id="24" dur="500"/>
                                        <p:tgtEl>
                                          <p:spTgt spid="58371">
                                            <p:txEl>
                                              <p:pRg st="3" end="3"/>
                                            </p:txEl>
                                          </p:spTgt>
                                        </p:tgtEl>
                                      </p:cBhvr>
                                    </p:animEffect>
                                  </p:childTnLst>
                                </p:cTn>
                              </p:par>
                              <p:par>
                                <p:cTn id="25" presetID="22" presetClass="entr" presetSubtype="8" fill="hold" nodeType="with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wipe(left)">
                                      <p:cBhvr>
                                        <p:cTn id="27" dur="500"/>
                                        <p:tgtEl>
                                          <p:spTgt spid="58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323850" y="2349500"/>
            <a:ext cx="424815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spcBef>
                <a:spcPct val="50000"/>
              </a:spcBef>
              <a:buClr>
                <a:srgbClr val="FF0000"/>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衣着外表是打给世人看的自我。</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FF0000"/>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衣服不代表人品，却代表整个人发出的讯息。</a:t>
            </a:r>
            <a:endParaRPr lang="zh-CN" altLang="en-US" sz="2000" b="1">
              <a:latin typeface="黑体" panose="02010609060101010101" pitchFamily="49" charset="-122"/>
              <a:ea typeface="黑体" panose="02010609060101010101" pitchFamily="49" charset="-122"/>
            </a:endParaRPr>
          </a:p>
          <a:p>
            <a:pPr algn="just" eaLnBrk="1" hangingPunct="1">
              <a:lnSpc>
                <a:spcPct val="120000"/>
              </a:lnSpc>
              <a:spcBef>
                <a:spcPct val="50000"/>
              </a:spcBef>
              <a:buClr>
                <a:srgbClr val="FF0000"/>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服饰包括服装、化妆、发型到配件都在透露一个人有关的信息。</a:t>
            </a:r>
            <a:endParaRPr lang="zh-TW" altLang="en-US" sz="2000" b="1">
              <a:latin typeface="黑体" panose="02010609060101010101" pitchFamily="49" charset="-122"/>
              <a:ea typeface="黑体" panose="02010609060101010101" pitchFamily="49" charset="-122"/>
            </a:endParaRPr>
          </a:p>
        </p:txBody>
      </p:sp>
      <p:sp>
        <p:nvSpPr>
          <p:cNvPr id="59395"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59396" name="Rectangle 6"/>
          <p:cNvSpPr>
            <a:spLocks noChangeArrowheads="1"/>
          </p:cNvSpPr>
          <p:nvPr/>
        </p:nvSpPr>
        <p:spPr bwMode="auto">
          <a:xfrm>
            <a:off x="34925" y="1079500"/>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注意穿着／装饰的沟通</a:t>
            </a:r>
            <a:endParaRPr lang="zh-CN" altLang="en-US" sz="3200" b="1">
              <a:solidFill>
                <a:schemeClr val="bg1"/>
              </a:solidFill>
              <a:latin typeface="黑体" panose="02010609060101010101" pitchFamily="49" charset="-122"/>
              <a:ea typeface="黑体" panose="02010609060101010101" pitchFamily="49" charset="-122"/>
            </a:endParaRPr>
          </a:p>
        </p:txBody>
      </p:sp>
      <p:grpSp>
        <p:nvGrpSpPr>
          <p:cNvPr id="2" name="Group 5"/>
          <p:cNvGrpSpPr/>
          <p:nvPr/>
        </p:nvGrpSpPr>
        <p:grpSpPr bwMode="auto">
          <a:xfrm>
            <a:off x="4787900" y="3549650"/>
            <a:ext cx="3960813" cy="2616200"/>
            <a:chOff x="0" y="0"/>
            <a:chExt cx="2495" cy="1648"/>
          </a:xfrm>
        </p:grpSpPr>
        <p:pic>
          <p:nvPicPr>
            <p:cNvPr id="60421"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773536">
              <a:off x="0" y="0"/>
              <a:ext cx="2427" cy="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2" name="Text Box 3"/>
            <p:cNvSpPr txBox="1">
              <a:spLocks noChangeArrowheads="1"/>
            </p:cNvSpPr>
            <p:nvPr/>
          </p:nvSpPr>
          <p:spPr bwMode="auto">
            <a:xfrm rot="809709">
              <a:off x="45" y="655"/>
              <a:ext cx="2450"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pPr>
              <a:r>
                <a:rPr lang="en-US" altLang="zh-CN" b="1">
                  <a:latin typeface="黑体" panose="02010609060101010101" pitchFamily="49" charset="-122"/>
                  <a:ea typeface="黑体" panose="02010609060101010101" pitchFamily="49" charset="-122"/>
                </a:rPr>
                <a:t>(1)</a:t>
              </a:r>
              <a:r>
                <a:rPr lang="zh-CN" altLang="en-US" b="1">
                  <a:latin typeface="黑体" panose="02010609060101010101" pitchFamily="49" charset="-122"/>
                  <a:ea typeface="黑体" panose="02010609060101010101" pitchFamily="49" charset="-122"/>
                </a:rPr>
                <a:t>衣着要能发挥作用。</a:t>
              </a:r>
              <a:endParaRPr lang="zh-TW" altLang="en-US" b="1">
                <a:latin typeface="黑体" panose="02010609060101010101" pitchFamily="49" charset="-122"/>
                <a:ea typeface="黑体" panose="02010609060101010101" pitchFamily="49" charset="-122"/>
              </a:endParaRPr>
            </a:p>
            <a:p>
              <a:pPr algn="just">
                <a:spcBef>
                  <a:spcPct val="50000"/>
                </a:spcBef>
              </a:pPr>
              <a:r>
                <a:rPr lang="en-US" altLang="zh-CN" b="1">
                  <a:latin typeface="黑体" panose="02010609060101010101" pitchFamily="49" charset="-122"/>
                  <a:ea typeface="黑体" panose="02010609060101010101" pitchFamily="49" charset="-122"/>
                </a:rPr>
                <a:t>(2)</a:t>
              </a:r>
              <a:r>
                <a:rPr lang="zh-CN" altLang="en-US" b="1">
                  <a:latin typeface="黑体" panose="02010609060101010101" pitchFamily="49" charset="-122"/>
                  <a:ea typeface="黑体" panose="02010609060101010101" pitchFamily="49" charset="-122"/>
                </a:rPr>
                <a:t>随时保持光鲜、整齐、干净。</a:t>
              </a:r>
              <a:endParaRPr lang="zh-TW" altLang="en-US" b="1">
                <a:latin typeface="黑体" panose="02010609060101010101" pitchFamily="49" charset="-122"/>
                <a:ea typeface="黑体" panose="02010609060101010101" pitchFamily="49" charset="-122"/>
              </a:endParaRPr>
            </a:p>
            <a:p>
              <a:pPr>
                <a:spcBef>
                  <a:spcPct val="50000"/>
                </a:spcBef>
              </a:pPr>
              <a:r>
                <a:rPr lang="en-US" altLang="zh-CN" b="1">
                  <a:latin typeface="黑体" panose="02010609060101010101" pitchFamily="49" charset="-122"/>
                  <a:ea typeface="黑体" panose="02010609060101010101" pitchFamily="49" charset="-122"/>
                </a:rPr>
                <a:t>(3)</a:t>
              </a:r>
              <a:r>
                <a:rPr lang="zh-CN" altLang="en-US" b="1">
                  <a:latin typeface="黑体" panose="02010609060101010101" pitchFamily="49" charset="-122"/>
                  <a:ea typeface="黑体" panose="02010609060101010101" pitchFamily="49" charset="-122"/>
                </a:rPr>
                <a:t>公务上的用品尽量用精品。</a:t>
              </a:r>
              <a:r>
                <a:rPr lang="zh-CN" altLang="en-US">
                  <a:latin typeface="黑体" panose="02010609060101010101" pitchFamily="49" charset="-122"/>
                  <a:ea typeface="黑体" panose="02010609060101010101" pitchFamily="49" charset="-122"/>
                </a:rPr>
                <a:t> </a:t>
              </a:r>
              <a:endParaRPr lang="zh-CN" altLang="en-US">
                <a:latin typeface="黑体" panose="02010609060101010101" pitchFamily="49" charset="-122"/>
                <a:ea typeface="黑体" panose="02010609060101010101" pitchFamily="49" charset="-122"/>
              </a:endParaRPr>
            </a:p>
          </p:txBody>
        </p:sp>
        <p:sp>
          <p:nvSpPr>
            <p:cNvPr id="60423" name="Rectangle 7"/>
            <p:cNvSpPr>
              <a:spLocks noChangeArrowheads="1"/>
            </p:cNvSpPr>
            <p:nvPr/>
          </p:nvSpPr>
          <p:spPr bwMode="auto">
            <a:xfrm rot="763395">
              <a:off x="499" y="136"/>
              <a:ext cx="16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成功的沟通技巧：</a:t>
              </a:r>
              <a:endParaRPr lang="zh-CN" altLang="en-US" sz="2400" b="1">
                <a:solidFill>
                  <a:srgbClr val="CC0000"/>
                </a:solidFill>
                <a:ea typeface="黑体" panose="02010609060101010101" pitchFamily="49"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395"/>
                                        </p:tgtEl>
                                        <p:attrNameLst>
                                          <p:attrName>style.visibility</p:attrName>
                                        </p:attrNameLst>
                                      </p:cBhvr>
                                      <p:to>
                                        <p:strVal val="visible"/>
                                      </p:to>
                                    </p:set>
                                    <p:animEffect transition="in" filter="wipe(left)">
                                      <p:cBhvr>
                                        <p:cTn id="7" dur="500"/>
                                        <p:tgtEl>
                                          <p:spTgt spid="5939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396"/>
                                        </p:tgtEl>
                                        <p:attrNameLst>
                                          <p:attrName>style.visibility</p:attrName>
                                        </p:attrNameLst>
                                      </p:cBhvr>
                                      <p:to>
                                        <p:strVal val="visible"/>
                                      </p:to>
                                    </p:set>
                                    <p:animEffect transition="in" filter="fade">
                                      <p:cBhvr>
                                        <p:cTn id="11" dur="1000"/>
                                        <p:tgtEl>
                                          <p:spTgt spid="59396"/>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59394">
                                            <p:txEl>
                                              <p:pRg st="0" end="0"/>
                                            </p:txEl>
                                          </p:spTgt>
                                        </p:tgtEl>
                                        <p:attrNameLst>
                                          <p:attrName>style.visibility</p:attrName>
                                        </p:attrNameLst>
                                      </p:cBhvr>
                                      <p:to>
                                        <p:strVal val="visible"/>
                                      </p:to>
                                    </p:set>
                                    <p:animEffect transition="in" filter="wipe(left)">
                                      <p:cBhvr>
                                        <p:cTn id="15" dur="500"/>
                                        <p:tgtEl>
                                          <p:spTgt spid="59394">
                                            <p:txEl>
                                              <p:pRg st="0" end="0"/>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59394">
                                            <p:txEl>
                                              <p:pRg st="1" end="1"/>
                                            </p:txEl>
                                          </p:spTgt>
                                        </p:tgtEl>
                                        <p:attrNameLst>
                                          <p:attrName>style.visibility</p:attrName>
                                        </p:attrNameLst>
                                      </p:cBhvr>
                                      <p:to>
                                        <p:strVal val="visible"/>
                                      </p:to>
                                    </p:set>
                                    <p:animEffect transition="in" filter="wipe(left)">
                                      <p:cBhvr>
                                        <p:cTn id="18" dur="500"/>
                                        <p:tgtEl>
                                          <p:spTgt spid="59394">
                                            <p:txEl>
                                              <p:pRg st="1" end="1"/>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59394">
                                            <p:txEl>
                                              <p:pRg st="2" end="2"/>
                                            </p:txEl>
                                          </p:spTgt>
                                        </p:tgtEl>
                                        <p:attrNameLst>
                                          <p:attrName>style.visibility</p:attrName>
                                        </p:attrNameLst>
                                      </p:cBhvr>
                                      <p:to>
                                        <p:strVal val="visible"/>
                                      </p:to>
                                    </p:set>
                                    <p:animEffect transition="in" filter="wipe(left)">
                                      <p:cBhvr>
                                        <p:cTn id="21" dur="500"/>
                                        <p:tgtEl>
                                          <p:spTgt spid="5939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animBg="1"/>
      <p:bldP spid="5939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bwMode="auto">
          <a:xfrm>
            <a:off x="2730500" y="3465513"/>
            <a:ext cx="4906963" cy="6334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1" hangingPunct="1"/>
            <a:r>
              <a:rPr lang="zh-CN" altLang="en-US" sz="2800" b="1" smtClean="0">
                <a:solidFill>
                  <a:schemeClr val="tx1"/>
                </a:solidFill>
                <a:latin typeface="黑体" panose="02010609060101010101" pitchFamily="49" charset="-122"/>
                <a:ea typeface="黑体" panose="02010609060101010101" pitchFamily="49" charset="-122"/>
              </a:rPr>
              <a:t>上级如何创造良好的沟通情境</a:t>
            </a:r>
            <a:endParaRPr lang="zh-CN" altLang="en-US" sz="2800" b="1" smtClean="0">
              <a:solidFill>
                <a:schemeClr val="tx1"/>
              </a:solidFill>
              <a:latin typeface="黑体" panose="02010609060101010101" pitchFamily="49" charset="-122"/>
              <a:ea typeface="黑体" panose="02010609060101010101" pitchFamily="49" charset="-122"/>
            </a:endParaRPr>
          </a:p>
        </p:txBody>
      </p:sp>
      <p:sp>
        <p:nvSpPr>
          <p:cNvPr id="60419" name="Rectangle 4"/>
          <p:cNvSpPr>
            <a:spLocks noChangeArrowheads="1"/>
          </p:cNvSpPr>
          <p:nvPr/>
        </p:nvSpPr>
        <p:spPr bwMode="auto">
          <a:xfrm>
            <a:off x="34925" y="2663825"/>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4800" b="1">
                <a:solidFill>
                  <a:srgbClr val="CC0000"/>
                </a:solidFill>
                <a:latin typeface="黑体" panose="02010609060101010101" pitchFamily="49" charset="-122"/>
                <a:ea typeface="黑体" panose="02010609060101010101" pitchFamily="49" charset="-122"/>
              </a:rPr>
              <a:t>向下沟通</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60420" name="Rectangle 5"/>
          <p:cNvSpPr>
            <a:spLocks noChangeArrowheads="1"/>
          </p:cNvSpPr>
          <p:nvPr/>
        </p:nvSpPr>
        <p:spPr bwMode="auto">
          <a:xfrm>
            <a:off x="7267575" y="2736850"/>
            <a:ext cx="14081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9600" b="1">
                <a:solidFill>
                  <a:srgbClr val="CC0000"/>
                </a:solidFill>
                <a:latin typeface="Tahoma" panose="020B0604030504040204" pitchFamily="34" charset="0"/>
                <a:ea typeface="黑体" panose="02010609060101010101" pitchFamily="49" charset="-122"/>
              </a:rPr>
              <a:t>？</a:t>
            </a:r>
            <a:endParaRPr lang="zh-CN" altLang="en-US" sz="9600" b="1">
              <a:solidFill>
                <a:srgbClr val="CC0000"/>
              </a:solidFill>
              <a:latin typeface="Tahoma" panose="020B0604030504040204" pitchFamily="34" charset="0"/>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419"/>
                                        </p:tgtEl>
                                        <p:attrNameLst>
                                          <p:attrName>style.visibility</p:attrName>
                                        </p:attrNameLst>
                                      </p:cBhvr>
                                      <p:to>
                                        <p:strVal val="visible"/>
                                      </p:to>
                                    </p:set>
                                    <p:animEffect transition="in" filter="fade">
                                      <p:cBhvr>
                                        <p:cTn id="7" dur="1000"/>
                                        <p:tgtEl>
                                          <p:spTgt spid="604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0418"/>
                                        </p:tgtEl>
                                        <p:attrNameLst>
                                          <p:attrName>style.visibility</p:attrName>
                                        </p:attrNameLst>
                                      </p:cBhvr>
                                      <p:to>
                                        <p:strVal val="visible"/>
                                      </p:to>
                                    </p:set>
                                    <p:animEffect transition="in" filter="fade">
                                      <p:cBhvr>
                                        <p:cTn id="11" dur="1000"/>
                                        <p:tgtEl>
                                          <p:spTgt spid="604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420"/>
                                        </p:tgtEl>
                                        <p:attrNameLst>
                                          <p:attrName>style.visibility</p:attrName>
                                        </p:attrNameLst>
                                      </p:cBhvr>
                                      <p:to>
                                        <p:strVal val="visible"/>
                                      </p:to>
                                    </p:set>
                                    <p:animEffect transition="in" filter="fade">
                                      <p:cBhvr>
                                        <p:cTn id="14" dur="10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p:bldP spid="6042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827088" y="1484313"/>
            <a:ext cx="8277225" cy="936625"/>
            <a:chOff x="0" y="0"/>
            <a:chExt cx="5214" cy="590"/>
          </a:xfrm>
        </p:grpSpPr>
        <p:grpSp>
          <p:nvGrpSpPr>
            <p:cNvPr id="62466" name="Group 3"/>
            <p:cNvGrpSpPr/>
            <p:nvPr/>
          </p:nvGrpSpPr>
          <p:grpSpPr bwMode="auto">
            <a:xfrm>
              <a:off x="0" y="0"/>
              <a:ext cx="590" cy="590"/>
              <a:chOff x="0" y="0"/>
              <a:chExt cx="590" cy="590"/>
            </a:xfrm>
          </p:grpSpPr>
          <p:grpSp>
            <p:nvGrpSpPr>
              <p:cNvPr id="62467" name="Group 4"/>
              <p:cNvGrpSpPr/>
              <p:nvPr/>
            </p:nvGrpSpPr>
            <p:grpSpPr bwMode="auto">
              <a:xfrm>
                <a:off x="0" y="0"/>
                <a:ext cx="590" cy="590"/>
                <a:chOff x="0" y="0"/>
                <a:chExt cx="780" cy="779"/>
              </a:xfrm>
            </p:grpSpPr>
            <p:sp>
              <p:nvSpPr>
                <p:cNvPr id="62468"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69"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70"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2471" name="Rectangle 14"/>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了解</a:t>
                </a:r>
                <a:endParaRPr lang="zh-CN" altLang="en-US" sz="2000" b="1">
                  <a:ea typeface="黑体" panose="02010609060101010101" pitchFamily="49" charset="-122"/>
                </a:endParaRPr>
              </a:p>
            </p:txBody>
          </p:sp>
        </p:grpSp>
        <p:sp>
          <p:nvSpPr>
            <p:cNvPr id="62472" name="Rectangle 28"/>
            <p:cNvSpPr>
              <a:spLocks noChangeArrowheads="1"/>
            </p:cNvSpPr>
            <p:nvPr/>
          </p:nvSpPr>
          <p:spPr bwMode="auto">
            <a:xfrm>
              <a:off x="590" y="117"/>
              <a:ext cx="46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spcBef>
                  <a:spcPct val="50000"/>
                </a:spcBef>
              </a:pPr>
              <a:r>
                <a:rPr lang="zh-CN" altLang="en-US" sz="2000" b="1">
                  <a:latin typeface="黑体" panose="02010609060101010101" pitchFamily="49" charset="-122"/>
                  <a:ea typeface="黑体" panose="02010609060101010101" pitchFamily="49" charset="-122"/>
                </a:rPr>
                <a:t>上级要充分了解下级的需求、情感、价值观，以及个人的问题。</a:t>
              </a:r>
              <a:endParaRPr lang="zh-CN" altLang="en-US" sz="2000" b="1">
                <a:latin typeface="黑体" panose="02010609060101010101" pitchFamily="49" charset="-122"/>
                <a:ea typeface="黑体" panose="02010609060101010101" pitchFamily="49" charset="-122"/>
              </a:endParaRPr>
            </a:p>
          </p:txBody>
        </p:sp>
      </p:grpSp>
      <p:grpSp>
        <p:nvGrpSpPr>
          <p:cNvPr id="5" name="Group 10"/>
          <p:cNvGrpSpPr/>
          <p:nvPr/>
        </p:nvGrpSpPr>
        <p:grpSpPr bwMode="auto">
          <a:xfrm>
            <a:off x="827088" y="2636838"/>
            <a:ext cx="6999287" cy="936625"/>
            <a:chOff x="0" y="0"/>
            <a:chExt cx="4409" cy="590"/>
          </a:xfrm>
        </p:grpSpPr>
        <p:grpSp>
          <p:nvGrpSpPr>
            <p:cNvPr id="62474" name="Group 11"/>
            <p:cNvGrpSpPr/>
            <p:nvPr/>
          </p:nvGrpSpPr>
          <p:grpSpPr bwMode="auto">
            <a:xfrm>
              <a:off x="0" y="0"/>
              <a:ext cx="590" cy="590"/>
              <a:chOff x="0" y="0"/>
              <a:chExt cx="590" cy="590"/>
            </a:xfrm>
          </p:grpSpPr>
          <p:grpSp>
            <p:nvGrpSpPr>
              <p:cNvPr id="62475" name="Group 12"/>
              <p:cNvGrpSpPr/>
              <p:nvPr/>
            </p:nvGrpSpPr>
            <p:grpSpPr bwMode="auto">
              <a:xfrm>
                <a:off x="0" y="0"/>
                <a:ext cx="590" cy="590"/>
                <a:chOff x="0" y="0"/>
                <a:chExt cx="780" cy="779"/>
              </a:xfrm>
            </p:grpSpPr>
            <p:sp>
              <p:nvSpPr>
                <p:cNvPr id="62476"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77"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78"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2479" name="Rectangle 36"/>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主动</a:t>
                </a:r>
                <a:endParaRPr lang="zh-CN" altLang="en-US" sz="2000" b="1">
                  <a:ea typeface="黑体" panose="02010609060101010101" pitchFamily="49" charset="-122"/>
                </a:endParaRPr>
              </a:p>
            </p:txBody>
          </p:sp>
        </p:grpSp>
        <p:sp>
          <p:nvSpPr>
            <p:cNvPr id="62480" name="Rectangle 49"/>
            <p:cNvSpPr>
              <a:spLocks noChangeArrowheads="1"/>
            </p:cNvSpPr>
            <p:nvPr/>
          </p:nvSpPr>
          <p:spPr bwMode="auto">
            <a:xfrm>
              <a:off x="590" y="148"/>
              <a:ext cx="38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latin typeface="黑体" panose="02010609060101010101" pitchFamily="49" charset="-122"/>
                  <a:ea typeface="黑体" panose="02010609060101010101" pitchFamily="49" charset="-122"/>
                </a:rPr>
                <a:t>要主动放下架子去和下级分享信息和主动接近下级。</a:t>
              </a:r>
              <a:endParaRPr lang="zh-CN" altLang="en-US" sz="2000" b="1">
                <a:latin typeface="黑体" panose="02010609060101010101" pitchFamily="49" charset="-122"/>
                <a:ea typeface="黑体" panose="02010609060101010101" pitchFamily="49" charset="-122"/>
              </a:endParaRPr>
            </a:p>
          </p:txBody>
        </p:sp>
      </p:grpSp>
      <p:grpSp>
        <p:nvGrpSpPr>
          <p:cNvPr id="8" name="Group 18"/>
          <p:cNvGrpSpPr/>
          <p:nvPr/>
        </p:nvGrpSpPr>
        <p:grpSpPr bwMode="auto">
          <a:xfrm>
            <a:off x="827088" y="3789363"/>
            <a:ext cx="7766050" cy="936625"/>
            <a:chOff x="0" y="0"/>
            <a:chExt cx="4892" cy="590"/>
          </a:xfrm>
        </p:grpSpPr>
        <p:grpSp>
          <p:nvGrpSpPr>
            <p:cNvPr id="62482" name="Group 19"/>
            <p:cNvGrpSpPr/>
            <p:nvPr/>
          </p:nvGrpSpPr>
          <p:grpSpPr bwMode="auto">
            <a:xfrm>
              <a:off x="0" y="0"/>
              <a:ext cx="590" cy="590"/>
              <a:chOff x="0" y="0"/>
              <a:chExt cx="590" cy="590"/>
            </a:xfrm>
          </p:grpSpPr>
          <p:grpSp>
            <p:nvGrpSpPr>
              <p:cNvPr id="62483" name="Group 20"/>
              <p:cNvGrpSpPr/>
              <p:nvPr/>
            </p:nvGrpSpPr>
            <p:grpSpPr bwMode="auto">
              <a:xfrm>
                <a:off x="0" y="0"/>
                <a:ext cx="590" cy="590"/>
                <a:chOff x="0" y="0"/>
                <a:chExt cx="780" cy="779"/>
              </a:xfrm>
            </p:grpSpPr>
            <p:sp>
              <p:nvSpPr>
                <p:cNvPr id="62484"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85"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86"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2487" name="Rectangle 42"/>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参与</a:t>
                </a:r>
                <a:endParaRPr lang="zh-CN" altLang="en-US" sz="2000" b="1">
                  <a:ea typeface="黑体" panose="02010609060101010101" pitchFamily="49" charset="-122"/>
                </a:endParaRPr>
              </a:p>
            </p:txBody>
          </p:sp>
        </p:grpSp>
        <p:sp>
          <p:nvSpPr>
            <p:cNvPr id="62488" name="Rectangle 50"/>
            <p:cNvSpPr>
              <a:spLocks noChangeArrowheads="1"/>
            </p:cNvSpPr>
            <p:nvPr/>
          </p:nvSpPr>
          <p:spPr bwMode="auto">
            <a:xfrm>
              <a:off x="590" y="142"/>
              <a:ext cx="430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latin typeface="黑体" panose="02010609060101010101" pitchFamily="49" charset="-122"/>
                  <a:ea typeface="黑体" panose="02010609060101010101" pitchFamily="49" charset="-122"/>
                </a:rPr>
                <a:t>决策前多征询下级的意见，让他们有机会表达看法、想法。</a:t>
              </a:r>
              <a:endParaRPr lang="zh-CN" altLang="en-US" sz="2000" b="1">
                <a:latin typeface="黑体" panose="02010609060101010101" pitchFamily="49" charset="-122"/>
                <a:ea typeface="黑体" panose="02010609060101010101" pitchFamily="49" charset="-122"/>
              </a:endParaRPr>
            </a:p>
          </p:txBody>
        </p:sp>
      </p:grpSp>
      <p:grpSp>
        <p:nvGrpSpPr>
          <p:cNvPr id="11" name="Group 26"/>
          <p:cNvGrpSpPr/>
          <p:nvPr/>
        </p:nvGrpSpPr>
        <p:grpSpPr bwMode="auto">
          <a:xfrm>
            <a:off x="827088" y="4941888"/>
            <a:ext cx="5594350" cy="936625"/>
            <a:chOff x="0" y="0"/>
            <a:chExt cx="3524" cy="590"/>
          </a:xfrm>
        </p:grpSpPr>
        <p:grpSp>
          <p:nvGrpSpPr>
            <p:cNvPr id="62490" name="Group 27"/>
            <p:cNvGrpSpPr/>
            <p:nvPr/>
          </p:nvGrpSpPr>
          <p:grpSpPr bwMode="auto">
            <a:xfrm>
              <a:off x="0" y="0"/>
              <a:ext cx="590" cy="590"/>
              <a:chOff x="0" y="0"/>
              <a:chExt cx="590" cy="590"/>
            </a:xfrm>
          </p:grpSpPr>
          <p:grpSp>
            <p:nvGrpSpPr>
              <p:cNvPr id="62491" name="Group 28"/>
              <p:cNvGrpSpPr/>
              <p:nvPr/>
            </p:nvGrpSpPr>
            <p:grpSpPr bwMode="auto">
              <a:xfrm>
                <a:off x="0" y="0"/>
                <a:ext cx="590" cy="590"/>
                <a:chOff x="0" y="0"/>
                <a:chExt cx="780" cy="779"/>
              </a:xfrm>
            </p:grpSpPr>
            <p:sp>
              <p:nvSpPr>
                <p:cNvPr id="62492"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93"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2494"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2495" name="Rectangle 48"/>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激励</a:t>
                </a:r>
                <a:endParaRPr lang="zh-CN" altLang="en-US" sz="2000" b="1">
                  <a:ea typeface="黑体" panose="02010609060101010101" pitchFamily="49" charset="-122"/>
                </a:endParaRPr>
              </a:p>
            </p:txBody>
          </p:sp>
        </p:grpSp>
        <p:sp>
          <p:nvSpPr>
            <p:cNvPr id="62496" name="Rectangle 51"/>
            <p:cNvSpPr>
              <a:spLocks noChangeArrowheads="1"/>
            </p:cNvSpPr>
            <p:nvPr/>
          </p:nvSpPr>
          <p:spPr bwMode="auto">
            <a:xfrm>
              <a:off x="590" y="136"/>
              <a:ext cx="293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spcBef>
                  <a:spcPct val="50000"/>
                </a:spcBef>
              </a:pPr>
              <a:r>
                <a:rPr lang="zh-CN" altLang="en-US" sz="2000" b="1">
                  <a:latin typeface="黑体" panose="02010609060101010101" pitchFamily="49" charset="-122"/>
                  <a:ea typeface="黑体" panose="02010609060101010101" pitchFamily="49" charset="-122"/>
                </a:rPr>
                <a:t>传达命令和意见，不要忘了激励因素。 </a:t>
              </a:r>
              <a:endParaRPr lang="zh-CN" altLang="en-US" sz="2000" b="1">
                <a:latin typeface="黑体" panose="02010609060101010101" pitchFamily="49" charset="-122"/>
                <a:ea typeface="黑体" panose="02010609060101010101" pitchFamily="49"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Righ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Righ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Righ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1258888" y="2070100"/>
            <a:ext cx="70866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76250" indent="-4762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当你向下沟通时，通常是指你用口头向你的属下下达命令指正或指导他们怎样做事。</a:t>
            </a:r>
            <a:endParaRPr lang="zh-TW"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下达命令，最好一次一个为原则。</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下达指令，要循正常管道（组织程序）。</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态度和蔼，语气自然亲切。</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谈话要「清楚、简单、明确」。</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不要认为部属很了解你的话，如有可能，请他覆诵一遍。</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如有必要，可以「亲自示范」给他看。</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3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细节部分，如有必要，最好「详加说明」。 </a:t>
            </a:r>
            <a:endParaRPr lang="zh-CN" altLang="en-US" sz="2000" b="1">
              <a:latin typeface="黑体" panose="02010609060101010101" pitchFamily="49" charset="-122"/>
              <a:ea typeface="黑体" panose="02010609060101010101" pitchFamily="49" charset="-122"/>
            </a:endParaRPr>
          </a:p>
        </p:txBody>
      </p:sp>
      <p:sp>
        <p:nvSpPr>
          <p:cNvPr id="62467" name="Rectangle 4"/>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2468" name="Rectangle 5"/>
          <p:cNvSpPr>
            <a:spLocks noChangeArrowheads="1"/>
          </p:cNvSpPr>
          <p:nvPr/>
        </p:nvSpPr>
        <p:spPr bwMode="auto">
          <a:xfrm>
            <a:off x="34925" y="1079500"/>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下达指令、命令的要诀</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2" name="文本框 1"/>
          <p:cNvSpPr txBox="1"/>
          <p:nvPr/>
        </p:nvSpPr>
        <p:spPr>
          <a:xfrm>
            <a:off x="1102995" y="6370320"/>
            <a:ext cx="656526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467"/>
                                        </p:tgtEl>
                                        <p:attrNameLst>
                                          <p:attrName>style.visibility</p:attrName>
                                        </p:attrNameLst>
                                      </p:cBhvr>
                                      <p:to>
                                        <p:strVal val="visible"/>
                                      </p:to>
                                    </p:set>
                                    <p:animEffect transition="in" filter="wipe(left)">
                                      <p:cBhvr>
                                        <p:cTn id="7" dur="500"/>
                                        <p:tgtEl>
                                          <p:spTgt spid="6246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2468"/>
                                        </p:tgtEl>
                                        <p:attrNameLst>
                                          <p:attrName>style.visibility</p:attrName>
                                        </p:attrNameLst>
                                      </p:cBhvr>
                                      <p:to>
                                        <p:strVal val="visible"/>
                                      </p:to>
                                    </p:set>
                                    <p:animEffect transition="in" filter="fade">
                                      <p:cBhvr>
                                        <p:cTn id="11" dur="1000"/>
                                        <p:tgtEl>
                                          <p:spTgt spid="62468"/>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62466">
                                            <p:txEl>
                                              <p:pRg st="0" end="0"/>
                                            </p:txEl>
                                          </p:spTgt>
                                        </p:tgtEl>
                                        <p:attrNameLst>
                                          <p:attrName>style.visibility</p:attrName>
                                        </p:attrNameLst>
                                      </p:cBhvr>
                                      <p:to>
                                        <p:strVal val="visible"/>
                                      </p:to>
                                    </p:set>
                                    <p:animEffect transition="in" filter="wipe(left)">
                                      <p:cBhvr>
                                        <p:cTn id="15" dur="500"/>
                                        <p:tgtEl>
                                          <p:spTgt spid="6246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2466">
                                            <p:txEl>
                                              <p:pRg st="1" end="1"/>
                                            </p:txEl>
                                          </p:spTgt>
                                        </p:tgtEl>
                                        <p:attrNameLst>
                                          <p:attrName>style.visibility</p:attrName>
                                        </p:attrNameLst>
                                      </p:cBhvr>
                                      <p:to>
                                        <p:strVal val="visible"/>
                                      </p:to>
                                    </p:set>
                                    <p:animEffect transition="in" filter="wipe(left)">
                                      <p:cBhvr>
                                        <p:cTn id="20" dur="500"/>
                                        <p:tgtEl>
                                          <p:spTgt spid="6246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2466">
                                            <p:txEl>
                                              <p:pRg st="2" end="2"/>
                                            </p:txEl>
                                          </p:spTgt>
                                        </p:tgtEl>
                                        <p:attrNameLst>
                                          <p:attrName>style.visibility</p:attrName>
                                        </p:attrNameLst>
                                      </p:cBhvr>
                                      <p:to>
                                        <p:strVal val="visible"/>
                                      </p:to>
                                    </p:set>
                                    <p:animEffect transition="in" filter="wipe(left)">
                                      <p:cBhvr>
                                        <p:cTn id="25" dur="500"/>
                                        <p:tgtEl>
                                          <p:spTgt spid="62466">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2466">
                                            <p:txEl>
                                              <p:pRg st="3" end="3"/>
                                            </p:txEl>
                                          </p:spTgt>
                                        </p:tgtEl>
                                        <p:attrNameLst>
                                          <p:attrName>style.visibility</p:attrName>
                                        </p:attrNameLst>
                                      </p:cBhvr>
                                      <p:to>
                                        <p:strVal val="visible"/>
                                      </p:to>
                                    </p:set>
                                    <p:animEffect transition="in" filter="wipe(left)">
                                      <p:cBhvr>
                                        <p:cTn id="30" dur="500"/>
                                        <p:tgtEl>
                                          <p:spTgt spid="62466">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62466">
                                            <p:txEl>
                                              <p:pRg st="4" end="4"/>
                                            </p:txEl>
                                          </p:spTgt>
                                        </p:tgtEl>
                                        <p:attrNameLst>
                                          <p:attrName>style.visibility</p:attrName>
                                        </p:attrNameLst>
                                      </p:cBhvr>
                                      <p:to>
                                        <p:strVal val="visible"/>
                                      </p:to>
                                    </p:set>
                                    <p:animEffect transition="in" filter="wipe(left)">
                                      <p:cBhvr>
                                        <p:cTn id="35" dur="500"/>
                                        <p:tgtEl>
                                          <p:spTgt spid="62466">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62466">
                                            <p:txEl>
                                              <p:pRg st="5" end="5"/>
                                            </p:txEl>
                                          </p:spTgt>
                                        </p:tgtEl>
                                        <p:attrNameLst>
                                          <p:attrName>style.visibility</p:attrName>
                                        </p:attrNameLst>
                                      </p:cBhvr>
                                      <p:to>
                                        <p:strVal val="visible"/>
                                      </p:to>
                                    </p:set>
                                    <p:animEffect transition="in" filter="wipe(left)">
                                      <p:cBhvr>
                                        <p:cTn id="40" dur="500"/>
                                        <p:tgtEl>
                                          <p:spTgt spid="62466">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62466">
                                            <p:txEl>
                                              <p:pRg st="6" end="6"/>
                                            </p:txEl>
                                          </p:spTgt>
                                        </p:tgtEl>
                                        <p:attrNameLst>
                                          <p:attrName>style.visibility</p:attrName>
                                        </p:attrNameLst>
                                      </p:cBhvr>
                                      <p:to>
                                        <p:strVal val="visible"/>
                                      </p:to>
                                    </p:set>
                                    <p:animEffect transition="in" filter="wipe(left)">
                                      <p:cBhvr>
                                        <p:cTn id="45" dur="500"/>
                                        <p:tgtEl>
                                          <p:spTgt spid="62466">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62466">
                                            <p:txEl>
                                              <p:pRg st="7" end="7"/>
                                            </p:txEl>
                                          </p:spTgt>
                                        </p:tgtEl>
                                        <p:attrNameLst>
                                          <p:attrName>style.visibility</p:attrName>
                                        </p:attrNameLst>
                                      </p:cBhvr>
                                      <p:to>
                                        <p:strVal val="visible"/>
                                      </p:to>
                                    </p:set>
                                    <p:animEffect transition="in" filter="wipe(left)">
                                      <p:cBhvr>
                                        <p:cTn id="50" dur="500"/>
                                        <p:tgtEl>
                                          <p:spTgt spid="6246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p:bldP spid="6246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l="9"/>
          <a:stretch>
            <a:fillRect/>
          </a:stretch>
        </p:blipFill>
        <p:spPr bwMode="auto">
          <a:xfrm>
            <a:off x="4787900" y="1854200"/>
            <a:ext cx="4321175"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Text Box 2"/>
          <p:cNvSpPr txBox="1">
            <a:spLocks noChangeArrowheads="1"/>
          </p:cNvSpPr>
          <p:nvPr/>
        </p:nvSpPr>
        <p:spPr bwMode="auto">
          <a:xfrm>
            <a:off x="611188" y="2276475"/>
            <a:ext cx="4392612"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76250" indent="-4762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不急着说，先听听看。</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广纳建言，接纳谏言。</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态度诚恳，语带亲切。</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长话短话，少说大话。</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下级做对，马上赞扬。</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部属有错，暗室规过。</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掌控情绪，不伤和气。 </a:t>
            </a:r>
            <a:endParaRPr lang="zh-CN" altLang="en-US" sz="2000" b="1">
              <a:latin typeface="黑体" panose="02010609060101010101" pitchFamily="49" charset="-122"/>
              <a:ea typeface="黑体" panose="02010609060101010101" pitchFamily="49" charset="-122"/>
            </a:endParaRPr>
          </a:p>
        </p:txBody>
      </p:sp>
      <p:sp>
        <p:nvSpPr>
          <p:cNvPr id="63492"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3493" name="Rectangle 6"/>
          <p:cNvSpPr>
            <a:spLocks noChangeArrowheads="1"/>
          </p:cNvSpPr>
          <p:nvPr/>
        </p:nvSpPr>
        <p:spPr bwMode="auto">
          <a:xfrm>
            <a:off x="34925" y="1079500"/>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上下沟通时要注意</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64517" name="矩形 5"/>
          <p:cNvSpPr>
            <a:spLocks noChangeArrowheads="1"/>
          </p:cNvSpPr>
          <p:nvPr/>
        </p:nvSpPr>
        <p:spPr bwMode="auto">
          <a:xfrm>
            <a:off x="3167063" y="3244850"/>
            <a:ext cx="309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492"/>
                                        </p:tgtEl>
                                        <p:attrNameLst>
                                          <p:attrName>style.visibility</p:attrName>
                                        </p:attrNameLst>
                                      </p:cBhvr>
                                      <p:to>
                                        <p:strVal val="visible"/>
                                      </p:to>
                                    </p:set>
                                    <p:animEffect transition="in" filter="wipe(left)">
                                      <p:cBhvr>
                                        <p:cTn id="7" dur="500"/>
                                        <p:tgtEl>
                                          <p:spTgt spid="634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3493"/>
                                        </p:tgtEl>
                                        <p:attrNameLst>
                                          <p:attrName>style.visibility</p:attrName>
                                        </p:attrNameLst>
                                      </p:cBhvr>
                                      <p:to>
                                        <p:strVal val="visible"/>
                                      </p:to>
                                    </p:set>
                                    <p:animEffect transition="in" filter="fade">
                                      <p:cBhvr>
                                        <p:cTn id="11" dur="1000"/>
                                        <p:tgtEl>
                                          <p:spTgt spid="63493"/>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63490"/>
                                        </p:tgtEl>
                                        <p:attrNameLst>
                                          <p:attrName>style.visibility</p:attrName>
                                        </p:attrNameLst>
                                      </p:cBhvr>
                                      <p:to>
                                        <p:strVal val="visible"/>
                                      </p:to>
                                    </p:set>
                                    <p:animEffect transition="in" filter="fade">
                                      <p:cBhvr>
                                        <p:cTn id="15" dur="1000"/>
                                        <p:tgtEl>
                                          <p:spTgt spid="63490"/>
                                        </p:tgtEl>
                                      </p:cBhvr>
                                    </p:animEffect>
                                  </p:childTnLst>
                                </p:cTn>
                              </p:par>
                            </p:childTnLst>
                          </p:cTn>
                        </p:par>
                        <p:par>
                          <p:cTn id="16" fill="hold">
                            <p:stCondLst>
                              <p:cond delay="2500"/>
                            </p:stCondLst>
                            <p:childTnLst>
                              <p:par>
                                <p:cTn id="17" presetID="47" presetClass="entr" presetSubtype="0" fill="hold" nodeType="afterEffect">
                                  <p:stCondLst>
                                    <p:cond delay="0"/>
                                  </p:stCondLst>
                                  <p:childTnLst>
                                    <p:set>
                                      <p:cBhvr>
                                        <p:cTn id="18" dur="1" fill="hold">
                                          <p:stCondLst>
                                            <p:cond delay="0"/>
                                          </p:stCondLst>
                                        </p:cTn>
                                        <p:tgtEl>
                                          <p:spTgt spid="63491">
                                            <p:txEl>
                                              <p:pRg st="0" end="0"/>
                                            </p:txEl>
                                          </p:spTgt>
                                        </p:tgtEl>
                                        <p:attrNameLst>
                                          <p:attrName>style.visibility</p:attrName>
                                        </p:attrNameLst>
                                      </p:cBhvr>
                                      <p:to>
                                        <p:strVal val="visible"/>
                                      </p:to>
                                    </p:set>
                                    <p:animEffect transition="in" filter="fade">
                                      <p:cBhvr>
                                        <p:cTn id="19" dur="1000"/>
                                        <p:tgtEl>
                                          <p:spTgt spid="63491">
                                            <p:txEl>
                                              <p:pRg st="0" end="0"/>
                                            </p:txEl>
                                          </p:spTgt>
                                        </p:tgtEl>
                                      </p:cBhvr>
                                    </p:animEffect>
                                    <p:anim calcmode="lin" valueType="num">
                                      <p:cBhvr>
                                        <p:cTn id="20" dur="1000" fill="hold"/>
                                        <p:tgtEl>
                                          <p:spTgt spid="63491">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63491">
                                            <p:txEl>
                                              <p:pRg st="0" end="0"/>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63491">
                                            <p:txEl>
                                              <p:pRg st="1" end="1"/>
                                            </p:txEl>
                                          </p:spTgt>
                                        </p:tgtEl>
                                        <p:attrNameLst>
                                          <p:attrName>style.visibility</p:attrName>
                                        </p:attrNameLst>
                                      </p:cBhvr>
                                      <p:to>
                                        <p:strVal val="visible"/>
                                      </p:to>
                                    </p:set>
                                    <p:animEffect transition="in" filter="fade">
                                      <p:cBhvr>
                                        <p:cTn id="24" dur="1000"/>
                                        <p:tgtEl>
                                          <p:spTgt spid="63491">
                                            <p:txEl>
                                              <p:pRg st="1" end="1"/>
                                            </p:txEl>
                                          </p:spTgt>
                                        </p:tgtEl>
                                      </p:cBhvr>
                                    </p:animEffect>
                                    <p:anim calcmode="lin" valueType="num">
                                      <p:cBhvr>
                                        <p:cTn id="25" dur="1000" fill="hold"/>
                                        <p:tgtEl>
                                          <p:spTgt spid="6349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3491">
                                            <p:txEl>
                                              <p:pRg st="1" end="1"/>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63491">
                                            <p:txEl>
                                              <p:pRg st="2" end="2"/>
                                            </p:txEl>
                                          </p:spTgt>
                                        </p:tgtEl>
                                        <p:attrNameLst>
                                          <p:attrName>style.visibility</p:attrName>
                                        </p:attrNameLst>
                                      </p:cBhvr>
                                      <p:to>
                                        <p:strVal val="visible"/>
                                      </p:to>
                                    </p:set>
                                    <p:animEffect transition="in" filter="fade">
                                      <p:cBhvr>
                                        <p:cTn id="29" dur="1000"/>
                                        <p:tgtEl>
                                          <p:spTgt spid="63491">
                                            <p:txEl>
                                              <p:pRg st="2" end="2"/>
                                            </p:txEl>
                                          </p:spTgt>
                                        </p:tgtEl>
                                      </p:cBhvr>
                                    </p:animEffect>
                                    <p:anim calcmode="lin" valueType="num">
                                      <p:cBhvr>
                                        <p:cTn id="30" dur="1000" fill="hold"/>
                                        <p:tgtEl>
                                          <p:spTgt spid="63491">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3491">
                                            <p:txEl>
                                              <p:pRg st="2" end="2"/>
                                            </p:txEl>
                                          </p:spTgt>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63491">
                                            <p:txEl>
                                              <p:pRg st="3" end="3"/>
                                            </p:txEl>
                                          </p:spTgt>
                                        </p:tgtEl>
                                        <p:attrNameLst>
                                          <p:attrName>style.visibility</p:attrName>
                                        </p:attrNameLst>
                                      </p:cBhvr>
                                      <p:to>
                                        <p:strVal val="visible"/>
                                      </p:to>
                                    </p:set>
                                    <p:animEffect transition="in" filter="fade">
                                      <p:cBhvr>
                                        <p:cTn id="34" dur="1000"/>
                                        <p:tgtEl>
                                          <p:spTgt spid="63491">
                                            <p:txEl>
                                              <p:pRg st="3" end="3"/>
                                            </p:txEl>
                                          </p:spTgt>
                                        </p:tgtEl>
                                      </p:cBhvr>
                                    </p:animEffect>
                                    <p:anim calcmode="lin" valueType="num">
                                      <p:cBhvr>
                                        <p:cTn id="35" dur="1000" fill="hold"/>
                                        <p:tgtEl>
                                          <p:spTgt spid="63491">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63491">
                                            <p:txEl>
                                              <p:pRg st="3" end="3"/>
                                            </p:txEl>
                                          </p:spTgt>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63491">
                                            <p:txEl>
                                              <p:pRg st="4" end="4"/>
                                            </p:txEl>
                                          </p:spTgt>
                                        </p:tgtEl>
                                        <p:attrNameLst>
                                          <p:attrName>style.visibility</p:attrName>
                                        </p:attrNameLst>
                                      </p:cBhvr>
                                      <p:to>
                                        <p:strVal val="visible"/>
                                      </p:to>
                                    </p:set>
                                    <p:animEffect transition="in" filter="fade">
                                      <p:cBhvr>
                                        <p:cTn id="39" dur="1000"/>
                                        <p:tgtEl>
                                          <p:spTgt spid="63491">
                                            <p:txEl>
                                              <p:pRg st="4" end="4"/>
                                            </p:txEl>
                                          </p:spTgt>
                                        </p:tgtEl>
                                      </p:cBhvr>
                                    </p:animEffect>
                                    <p:anim calcmode="lin" valueType="num">
                                      <p:cBhvr>
                                        <p:cTn id="40" dur="1000" fill="hold"/>
                                        <p:tgtEl>
                                          <p:spTgt spid="63491">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63491">
                                            <p:txEl>
                                              <p:pRg st="4" end="4"/>
                                            </p:txEl>
                                          </p:spTgt>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63491">
                                            <p:txEl>
                                              <p:pRg st="5" end="5"/>
                                            </p:txEl>
                                          </p:spTgt>
                                        </p:tgtEl>
                                        <p:attrNameLst>
                                          <p:attrName>style.visibility</p:attrName>
                                        </p:attrNameLst>
                                      </p:cBhvr>
                                      <p:to>
                                        <p:strVal val="visible"/>
                                      </p:to>
                                    </p:set>
                                    <p:animEffect transition="in" filter="fade">
                                      <p:cBhvr>
                                        <p:cTn id="44" dur="1000"/>
                                        <p:tgtEl>
                                          <p:spTgt spid="63491">
                                            <p:txEl>
                                              <p:pRg st="5" end="5"/>
                                            </p:txEl>
                                          </p:spTgt>
                                        </p:tgtEl>
                                      </p:cBhvr>
                                    </p:animEffect>
                                    <p:anim calcmode="lin" valueType="num">
                                      <p:cBhvr>
                                        <p:cTn id="45" dur="1000" fill="hold"/>
                                        <p:tgtEl>
                                          <p:spTgt spid="63491">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63491">
                                            <p:txEl>
                                              <p:pRg st="5" end="5"/>
                                            </p:txEl>
                                          </p:spTgt>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63491">
                                            <p:txEl>
                                              <p:pRg st="6" end="6"/>
                                            </p:txEl>
                                          </p:spTgt>
                                        </p:tgtEl>
                                        <p:attrNameLst>
                                          <p:attrName>style.visibility</p:attrName>
                                        </p:attrNameLst>
                                      </p:cBhvr>
                                      <p:to>
                                        <p:strVal val="visible"/>
                                      </p:to>
                                    </p:set>
                                    <p:animEffect transition="in" filter="fade">
                                      <p:cBhvr>
                                        <p:cTn id="49" dur="1000"/>
                                        <p:tgtEl>
                                          <p:spTgt spid="63491">
                                            <p:txEl>
                                              <p:pRg st="6" end="6"/>
                                            </p:txEl>
                                          </p:spTgt>
                                        </p:tgtEl>
                                      </p:cBhvr>
                                    </p:animEffect>
                                    <p:anim calcmode="lin" valueType="num">
                                      <p:cBhvr>
                                        <p:cTn id="50" dur="1000" fill="hold"/>
                                        <p:tgtEl>
                                          <p:spTgt spid="6349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6349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animBg="1"/>
      <p:bldP spid="6349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827088" y="2205038"/>
            <a:ext cx="5334000" cy="407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3855" indent="-36385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不要在公众面前争吵。</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不要开口闭口要</a:t>
            </a:r>
            <a:r>
              <a:rPr lang="zh-CN" altLang="en-US" sz="2000" b="1">
                <a:latin typeface="Times New Roman" panose="02020603050405020304" pitchFamily="18"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下岗</a:t>
            </a:r>
            <a:r>
              <a:rPr lang="zh-CN" altLang="en-US" sz="2000" b="1">
                <a:latin typeface="Times New Roman" panose="02020603050405020304" pitchFamily="18"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不要拿别个单位做对比。</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不要动不动就翻旧帐。</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不要用难以改变的事实攻击对方。</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不要用恶毒、低俗的字眼。</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不要动粗，演出全武行。</a:t>
            </a:r>
            <a:endParaRPr lang="zh-CN" altLang="en-US" sz="2000" b="1">
              <a:latin typeface="黑体" panose="02010609060101010101" pitchFamily="49" charset="-122"/>
              <a:ea typeface="黑体" panose="02010609060101010101" pitchFamily="49" charset="-122"/>
            </a:endParaRPr>
          </a:p>
          <a:p>
            <a:pPr eaLnBrk="1" hangingPunct="1">
              <a:lnSpc>
                <a:spcPct val="120000"/>
              </a:lnSpc>
              <a:spcBef>
                <a:spcPct val="50000"/>
              </a:spcBef>
              <a:buFont typeface="Arial" panose="020B0604020202020204" pitchFamily="34" charset="0"/>
              <a:buBlip>
                <a:blip r:embed="rId1"/>
              </a:buBlip>
            </a:pPr>
            <a:r>
              <a:rPr lang="zh-CN" altLang="en-US" sz="2000" b="1">
                <a:latin typeface="黑体" panose="02010609060101010101" pitchFamily="49" charset="-122"/>
                <a:ea typeface="黑体" panose="02010609060101010101" pitchFamily="49" charset="-122"/>
              </a:rPr>
              <a:t>不要撕破别人的「面子」。 </a:t>
            </a:r>
            <a:endParaRPr lang="zh-CN" altLang="en-US" sz="2000" b="1">
              <a:latin typeface="黑体" panose="02010609060101010101" pitchFamily="49" charset="-122"/>
              <a:ea typeface="黑体" panose="02010609060101010101" pitchFamily="49" charset="-122"/>
            </a:endParaRPr>
          </a:p>
        </p:txBody>
      </p:sp>
      <p:sp>
        <p:nvSpPr>
          <p:cNvPr id="64515" name="Rectangle 4"/>
          <p:cNvSpPr>
            <a:spLocks noChangeArrowheads="1"/>
          </p:cNvSpPr>
          <p:nvPr/>
        </p:nvSpPr>
        <p:spPr bwMode="auto">
          <a:xfrm>
            <a:off x="0" y="1123950"/>
            <a:ext cx="817245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4516" name="Rectangle 5"/>
          <p:cNvSpPr>
            <a:spLocks noChangeArrowheads="1"/>
          </p:cNvSpPr>
          <p:nvPr/>
        </p:nvSpPr>
        <p:spPr bwMode="auto">
          <a:xfrm>
            <a:off x="34925" y="1079500"/>
            <a:ext cx="81375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2800" b="1">
                <a:solidFill>
                  <a:schemeClr val="bg1"/>
                </a:solidFill>
                <a:latin typeface="黑体" panose="02010609060101010101" pitchFamily="49" charset="-122"/>
                <a:ea typeface="黑体" panose="02010609060101010101" pitchFamily="49" charset="-122"/>
              </a:rPr>
              <a:t>上下沟通有意见相左，各持己见时的化解技巧。</a:t>
            </a:r>
            <a:endParaRPr lang="zh-CN" altLang="en-US" sz="2800" b="1">
              <a:solidFill>
                <a:schemeClr val="bg1"/>
              </a:solidFill>
              <a:latin typeface="黑体" panose="02010609060101010101" pitchFamily="49" charset="-122"/>
              <a:ea typeface="黑体" panose="02010609060101010101" pitchFamily="49" charset="-122"/>
            </a:endParaRPr>
          </a:p>
        </p:txBody>
      </p:sp>
      <p:pic>
        <p:nvPicPr>
          <p:cNvPr id="64517" name="Picture 6" descr="jinzh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425" y="2133600"/>
            <a:ext cx="2654300"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515"/>
                                        </p:tgtEl>
                                        <p:attrNameLst>
                                          <p:attrName>style.visibility</p:attrName>
                                        </p:attrNameLst>
                                      </p:cBhvr>
                                      <p:to>
                                        <p:strVal val="visible"/>
                                      </p:to>
                                    </p:set>
                                    <p:animEffect transition="in" filter="wipe(left)">
                                      <p:cBhvr>
                                        <p:cTn id="7" dur="500"/>
                                        <p:tgtEl>
                                          <p:spTgt spid="645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516"/>
                                        </p:tgtEl>
                                        <p:attrNameLst>
                                          <p:attrName>style.visibility</p:attrName>
                                        </p:attrNameLst>
                                      </p:cBhvr>
                                      <p:to>
                                        <p:strVal val="visible"/>
                                      </p:to>
                                    </p:set>
                                    <p:animEffect transition="in" filter="fade">
                                      <p:cBhvr>
                                        <p:cTn id="11" dur="1000"/>
                                        <p:tgtEl>
                                          <p:spTgt spid="64516"/>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64514">
                                            <p:txEl>
                                              <p:pRg st="0" end="0"/>
                                            </p:txEl>
                                          </p:spTgt>
                                        </p:tgtEl>
                                        <p:attrNameLst>
                                          <p:attrName>style.visibility</p:attrName>
                                        </p:attrNameLst>
                                      </p:cBhvr>
                                      <p:to>
                                        <p:strVal val="visible"/>
                                      </p:to>
                                    </p:set>
                                    <p:animEffect transition="in" filter="wipe(left)">
                                      <p:cBhvr>
                                        <p:cTn id="15" dur="500"/>
                                        <p:tgtEl>
                                          <p:spTgt spid="64514">
                                            <p:txEl>
                                              <p:pRg st="0" end="0"/>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64514">
                                            <p:txEl>
                                              <p:pRg st="1" end="1"/>
                                            </p:txEl>
                                          </p:spTgt>
                                        </p:tgtEl>
                                        <p:attrNameLst>
                                          <p:attrName>style.visibility</p:attrName>
                                        </p:attrNameLst>
                                      </p:cBhvr>
                                      <p:to>
                                        <p:strVal val="visible"/>
                                      </p:to>
                                    </p:set>
                                    <p:animEffect transition="in" filter="wipe(left)">
                                      <p:cBhvr>
                                        <p:cTn id="18" dur="500"/>
                                        <p:tgtEl>
                                          <p:spTgt spid="64514">
                                            <p:txEl>
                                              <p:pRg st="1" end="1"/>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64514">
                                            <p:txEl>
                                              <p:pRg st="2" end="2"/>
                                            </p:txEl>
                                          </p:spTgt>
                                        </p:tgtEl>
                                        <p:attrNameLst>
                                          <p:attrName>style.visibility</p:attrName>
                                        </p:attrNameLst>
                                      </p:cBhvr>
                                      <p:to>
                                        <p:strVal val="visible"/>
                                      </p:to>
                                    </p:set>
                                    <p:animEffect transition="in" filter="wipe(left)">
                                      <p:cBhvr>
                                        <p:cTn id="21" dur="500"/>
                                        <p:tgtEl>
                                          <p:spTgt spid="64514">
                                            <p:txEl>
                                              <p:pRg st="2" end="2"/>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64514">
                                            <p:txEl>
                                              <p:pRg st="3" end="3"/>
                                            </p:txEl>
                                          </p:spTgt>
                                        </p:tgtEl>
                                        <p:attrNameLst>
                                          <p:attrName>style.visibility</p:attrName>
                                        </p:attrNameLst>
                                      </p:cBhvr>
                                      <p:to>
                                        <p:strVal val="visible"/>
                                      </p:to>
                                    </p:set>
                                    <p:animEffect transition="in" filter="wipe(left)">
                                      <p:cBhvr>
                                        <p:cTn id="24" dur="500"/>
                                        <p:tgtEl>
                                          <p:spTgt spid="64514">
                                            <p:txEl>
                                              <p:pRg st="3" end="3"/>
                                            </p:txEl>
                                          </p:spTgt>
                                        </p:tgtEl>
                                      </p:cBhvr>
                                    </p:animEffect>
                                  </p:childTnLst>
                                </p:cTn>
                              </p:par>
                              <p:par>
                                <p:cTn id="25" presetID="22" presetClass="entr" presetSubtype="8" fill="hold" nodeType="withEffect">
                                  <p:stCondLst>
                                    <p:cond delay="0"/>
                                  </p:stCondLst>
                                  <p:childTnLst>
                                    <p:set>
                                      <p:cBhvr>
                                        <p:cTn id="26" dur="1" fill="hold">
                                          <p:stCondLst>
                                            <p:cond delay="0"/>
                                          </p:stCondLst>
                                        </p:cTn>
                                        <p:tgtEl>
                                          <p:spTgt spid="64514">
                                            <p:txEl>
                                              <p:pRg st="4" end="4"/>
                                            </p:txEl>
                                          </p:spTgt>
                                        </p:tgtEl>
                                        <p:attrNameLst>
                                          <p:attrName>style.visibility</p:attrName>
                                        </p:attrNameLst>
                                      </p:cBhvr>
                                      <p:to>
                                        <p:strVal val="visible"/>
                                      </p:to>
                                    </p:set>
                                    <p:animEffect transition="in" filter="wipe(left)">
                                      <p:cBhvr>
                                        <p:cTn id="27" dur="500"/>
                                        <p:tgtEl>
                                          <p:spTgt spid="64514">
                                            <p:txEl>
                                              <p:pRg st="4" end="4"/>
                                            </p:txEl>
                                          </p:spTgt>
                                        </p:tgtEl>
                                      </p:cBhvr>
                                    </p:animEffect>
                                  </p:childTnLst>
                                </p:cTn>
                              </p:par>
                              <p:par>
                                <p:cTn id="28" presetID="22" presetClass="entr" presetSubtype="8" fill="hold" nodeType="withEffect">
                                  <p:stCondLst>
                                    <p:cond delay="0"/>
                                  </p:stCondLst>
                                  <p:childTnLst>
                                    <p:set>
                                      <p:cBhvr>
                                        <p:cTn id="29" dur="1" fill="hold">
                                          <p:stCondLst>
                                            <p:cond delay="0"/>
                                          </p:stCondLst>
                                        </p:cTn>
                                        <p:tgtEl>
                                          <p:spTgt spid="64514">
                                            <p:txEl>
                                              <p:pRg st="5" end="5"/>
                                            </p:txEl>
                                          </p:spTgt>
                                        </p:tgtEl>
                                        <p:attrNameLst>
                                          <p:attrName>style.visibility</p:attrName>
                                        </p:attrNameLst>
                                      </p:cBhvr>
                                      <p:to>
                                        <p:strVal val="visible"/>
                                      </p:to>
                                    </p:set>
                                    <p:animEffect transition="in" filter="wipe(left)">
                                      <p:cBhvr>
                                        <p:cTn id="30" dur="500"/>
                                        <p:tgtEl>
                                          <p:spTgt spid="64514">
                                            <p:txEl>
                                              <p:pRg st="5" end="5"/>
                                            </p:txEl>
                                          </p:spTgt>
                                        </p:tgtEl>
                                      </p:cBhvr>
                                    </p:animEffect>
                                  </p:childTnLst>
                                </p:cTn>
                              </p:par>
                              <p:par>
                                <p:cTn id="31" presetID="22" presetClass="entr" presetSubtype="8" fill="hold" nodeType="withEffect">
                                  <p:stCondLst>
                                    <p:cond delay="0"/>
                                  </p:stCondLst>
                                  <p:childTnLst>
                                    <p:set>
                                      <p:cBhvr>
                                        <p:cTn id="32" dur="1" fill="hold">
                                          <p:stCondLst>
                                            <p:cond delay="0"/>
                                          </p:stCondLst>
                                        </p:cTn>
                                        <p:tgtEl>
                                          <p:spTgt spid="64514">
                                            <p:txEl>
                                              <p:pRg st="6" end="6"/>
                                            </p:txEl>
                                          </p:spTgt>
                                        </p:tgtEl>
                                        <p:attrNameLst>
                                          <p:attrName>style.visibility</p:attrName>
                                        </p:attrNameLst>
                                      </p:cBhvr>
                                      <p:to>
                                        <p:strVal val="visible"/>
                                      </p:to>
                                    </p:set>
                                    <p:animEffect transition="in" filter="wipe(left)">
                                      <p:cBhvr>
                                        <p:cTn id="33" dur="500"/>
                                        <p:tgtEl>
                                          <p:spTgt spid="64514">
                                            <p:txEl>
                                              <p:pRg st="6" end="6"/>
                                            </p:txEl>
                                          </p:spTgt>
                                        </p:tgtEl>
                                      </p:cBhvr>
                                    </p:animEffect>
                                  </p:childTnLst>
                                </p:cTn>
                              </p:par>
                              <p:par>
                                <p:cTn id="34" presetID="22" presetClass="entr" presetSubtype="8" fill="hold" nodeType="withEffect">
                                  <p:stCondLst>
                                    <p:cond delay="0"/>
                                  </p:stCondLst>
                                  <p:childTnLst>
                                    <p:set>
                                      <p:cBhvr>
                                        <p:cTn id="35" dur="1" fill="hold">
                                          <p:stCondLst>
                                            <p:cond delay="0"/>
                                          </p:stCondLst>
                                        </p:cTn>
                                        <p:tgtEl>
                                          <p:spTgt spid="64514">
                                            <p:txEl>
                                              <p:pRg st="7" end="7"/>
                                            </p:txEl>
                                          </p:spTgt>
                                        </p:tgtEl>
                                        <p:attrNameLst>
                                          <p:attrName>style.visibility</p:attrName>
                                        </p:attrNameLst>
                                      </p:cBhvr>
                                      <p:to>
                                        <p:strVal val="visible"/>
                                      </p:to>
                                    </p:set>
                                    <p:animEffect transition="in" filter="wipe(left)">
                                      <p:cBhvr>
                                        <p:cTn id="36" dur="500"/>
                                        <p:tgtEl>
                                          <p:spTgt spid="64514">
                                            <p:txEl>
                                              <p:pRg st="7" end="7"/>
                                            </p:txEl>
                                          </p:spTgt>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64517"/>
                                        </p:tgtEl>
                                        <p:attrNameLst>
                                          <p:attrName>style.visibility</p:attrName>
                                        </p:attrNameLst>
                                      </p:cBhvr>
                                      <p:to>
                                        <p:strVal val="visible"/>
                                      </p:to>
                                    </p:set>
                                    <p:animEffect transition="in" filter="fade">
                                      <p:cBhvr>
                                        <p:cTn id="40" dur="20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animBg="1"/>
      <p:bldP spid="645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6" descr="yiy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6350"/>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7"/>
          <p:cNvSpPr>
            <a:spLocks noChangeArrowheads="1"/>
          </p:cNvSpPr>
          <p:nvPr/>
        </p:nvSpPr>
        <p:spPr bwMode="auto">
          <a:xfrm>
            <a:off x="0" y="549275"/>
            <a:ext cx="9166225" cy="1295400"/>
          </a:xfrm>
          <a:prstGeom prst="rect">
            <a:avLst/>
          </a:prstGeom>
          <a:solidFill>
            <a:schemeClr val="bg1">
              <a:alpha val="8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220" name="Rectangle 8"/>
          <p:cNvSpPr>
            <a:spLocks noChangeArrowheads="1"/>
          </p:cNvSpPr>
          <p:nvPr/>
        </p:nvSpPr>
        <p:spPr bwMode="auto">
          <a:xfrm>
            <a:off x="179388" y="546100"/>
            <a:ext cx="22240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CC0000"/>
                </a:solidFill>
                <a:ea typeface="黑体" panose="02010609060101010101" pitchFamily="49" charset="-122"/>
              </a:rPr>
              <a:t>沟通的意义</a:t>
            </a:r>
            <a:endParaRPr lang="zh-CN" altLang="en-US" sz="3200" b="1">
              <a:solidFill>
                <a:srgbClr val="CC0000"/>
              </a:solidFill>
              <a:ea typeface="黑体" panose="02010609060101010101" pitchFamily="49" charset="-122"/>
            </a:endParaRPr>
          </a:p>
        </p:txBody>
      </p:sp>
      <p:sp>
        <p:nvSpPr>
          <p:cNvPr id="9221" name="Rectangle 10"/>
          <p:cNvSpPr>
            <a:spLocks noChangeArrowheads="1"/>
          </p:cNvSpPr>
          <p:nvPr/>
        </p:nvSpPr>
        <p:spPr bwMode="auto">
          <a:xfrm>
            <a:off x="755650" y="1020763"/>
            <a:ext cx="75612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b="1">
                <a:ea typeface="黑体" panose="02010609060101010101" pitchFamily="49" charset="-122"/>
              </a:rPr>
              <a:t>沟通是指运用语言、文字或一些特定的非语言行为（指外表、脸部表情、肢体动作），把自己的想法、要求等等表达给对方。</a:t>
            </a:r>
            <a:endParaRPr lang="zh-CN" altLang="en-US"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left)">
                                      <p:cBhvr>
                                        <p:cTn id="7" dur="500"/>
                                        <p:tgtEl>
                                          <p:spTgt spid="92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fade">
                                      <p:cBhvr>
                                        <p:cTn id="11" dur="1000"/>
                                        <p:tgtEl>
                                          <p:spTgt spid="9220"/>
                                        </p:tgtEl>
                                      </p:cBhvr>
                                    </p:animEffect>
                                  </p:childTnLst>
                                </p:cTn>
                              </p:par>
                            </p:childTnLst>
                          </p:cTn>
                        </p:par>
                        <p:par>
                          <p:cTn id="12" fill="hold">
                            <p:stCondLst>
                              <p:cond delay="1500"/>
                            </p:stCondLst>
                            <p:childTnLst>
                              <p:par>
                                <p:cTn id="13" presetID="37" presetClass="entr" presetSubtype="0" fill="hold" grpId="0" nodeType="afterEffect">
                                  <p:stCondLst>
                                    <p:cond delay="0"/>
                                  </p:stCondLst>
                                  <p:childTnLst>
                                    <p:set>
                                      <p:cBhvr>
                                        <p:cTn id="14" dur="1" fill="hold">
                                          <p:stCondLst>
                                            <p:cond delay="0"/>
                                          </p:stCondLst>
                                        </p:cTn>
                                        <p:tgtEl>
                                          <p:spTgt spid="9221"/>
                                        </p:tgtEl>
                                        <p:attrNameLst>
                                          <p:attrName>style.visibility</p:attrName>
                                        </p:attrNameLst>
                                      </p:cBhvr>
                                      <p:to>
                                        <p:strVal val="visible"/>
                                      </p:to>
                                    </p:set>
                                    <p:animEffect transition="in" filter="fade">
                                      <p:cBhvr>
                                        <p:cTn id="15" dur="1000"/>
                                        <p:tgtEl>
                                          <p:spTgt spid="9221"/>
                                        </p:tgtEl>
                                      </p:cBhvr>
                                    </p:animEffect>
                                    <p:anim calcmode="lin" valueType="num">
                                      <p:cBhvr>
                                        <p:cTn id="16" dur="1000" fill="hold"/>
                                        <p:tgtEl>
                                          <p:spTgt spid="9221"/>
                                        </p:tgtEl>
                                        <p:attrNameLst>
                                          <p:attrName>ppt_x</p:attrName>
                                        </p:attrNameLst>
                                      </p:cBhvr>
                                      <p:tavLst>
                                        <p:tav tm="0">
                                          <p:val>
                                            <p:strVal val="#ppt_x"/>
                                          </p:val>
                                        </p:tav>
                                        <p:tav tm="100000">
                                          <p:val>
                                            <p:strVal val="#ppt_x"/>
                                          </p:val>
                                        </p:tav>
                                      </p:tavLst>
                                    </p:anim>
                                    <p:anim calcmode="lin" valueType="num">
                                      <p:cBhvr>
                                        <p:cTn id="17" dur="900" decel="100000" fill="hold"/>
                                        <p:tgtEl>
                                          <p:spTgt spid="922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92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nimBg="1"/>
      <p:bldP spid="9220" grpId="0"/>
      <p:bldP spid="922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bwMode="auto">
          <a:xfrm>
            <a:off x="2339975" y="3465513"/>
            <a:ext cx="6119813" cy="10429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1" hangingPunct="1"/>
            <a:r>
              <a:rPr lang="en-US" altLang="zh-CN" sz="2400" b="1" smtClean="0">
                <a:solidFill>
                  <a:schemeClr val="tx1"/>
                </a:solidFill>
                <a:latin typeface="黑体" panose="02010609060101010101" pitchFamily="49" charset="-122"/>
                <a:ea typeface="黑体" panose="02010609060101010101" pitchFamily="49" charset="-122"/>
              </a:rPr>
              <a:t>    </a:t>
            </a:r>
            <a:r>
              <a:rPr lang="zh-CN" altLang="en-US" sz="2400" b="1" smtClean="0">
                <a:solidFill>
                  <a:schemeClr val="tx1"/>
                </a:solidFill>
                <a:latin typeface="黑体" panose="02010609060101010101" pitchFamily="49" charset="-122"/>
                <a:ea typeface="黑体" panose="02010609060101010101" pitchFamily="49" charset="-122"/>
              </a:rPr>
              <a:t>下级向上级所表示自己的态度和意见的一种过程，如报告、请示或反应意见。</a:t>
            </a:r>
            <a:endParaRPr lang="zh-CN" altLang="en-US" sz="2400" b="1" smtClean="0">
              <a:solidFill>
                <a:schemeClr val="tx1"/>
              </a:solidFill>
              <a:latin typeface="黑体" panose="02010609060101010101" pitchFamily="49" charset="-122"/>
              <a:ea typeface="黑体" panose="02010609060101010101" pitchFamily="49" charset="-122"/>
            </a:endParaRPr>
          </a:p>
        </p:txBody>
      </p:sp>
      <p:sp>
        <p:nvSpPr>
          <p:cNvPr id="65539" name="Rectangle 3"/>
          <p:cNvSpPr>
            <a:spLocks noChangeArrowheads="1"/>
          </p:cNvSpPr>
          <p:nvPr/>
        </p:nvSpPr>
        <p:spPr bwMode="auto">
          <a:xfrm>
            <a:off x="34925" y="2663825"/>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4800" b="1">
                <a:solidFill>
                  <a:srgbClr val="CC0000"/>
                </a:solidFill>
                <a:latin typeface="黑体" panose="02010609060101010101" pitchFamily="49" charset="-122"/>
                <a:ea typeface="黑体" panose="02010609060101010101" pitchFamily="49" charset="-122"/>
              </a:rPr>
              <a:t>向上沟通</a:t>
            </a:r>
            <a:endParaRPr lang="zh-CN" altLang="en-US" sz="4800" b="1">
              <a:solidFill>
                <a:srgbClr val="CC0000"/>
              </a:solidFill>
              <a:latin typeface="黑体" panose="02010609060101010101" pitchFamily="49" charset="-122"/>
              <a:ea typeface="黑体" panose="02010609060101010101" pitchFamily="49" charset="-122"/>
            </a:endParaRPr>
          </a:p>
        </p:txBody>
      </p:sp>
      <p:sp>
        <p:nvSpPr>
          <p:cNvPr id="2" name="文本框 1"/>
          <p:cNvSpPr txBox="1"/>
          <p:nvPr/>
        </p:nvSpPr>
        <p:spPr>
          <a:xfrm>
            <a:off x="1905635" y="5541010"/>
            <a:ext cx="4538345"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539"/>
                                        </p:tgtEl>
                                        <p:attrNameLst>
                                          <p:attrName>style.visibility</p:attrName>
                                        </p:attrNameLst>
                                      </p:cBhvr>
                                      <p:to>
                                        <p:strVal val="visible"/>
                                      </p:to>
                                    </p:set>
                                    <p:animEffect transition="in" filter="fade">
                                      <p:cBhvr>
                                        <p:cTn id="7" dur="1000"/>
                                        <p:tgtEl>
                                          <p:spTgt spid="6553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5538"/>
                                        </p:tgtEl>
                                        <p:attrNameLst>
                                          <p:attrName>style.visibility</p:attrName>
                                        </p:attrNameLst>
                                      </p:cBhvr>
                                      <p:to>
                                        <p:strVal val="visible"/>
                                      </p:to>
                                    </p:set>
                                    <p:animEffect transition="in" filter="fade">
                                      <p:cBhvr>
                                        <p:cTn id="11" dur="10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1331913" y="2652713"/>
            <a:ext cx="5081587"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沟通渠道不顺畅。</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上级对下级的意见不重视。</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400" b="1">
                <a:latin typeface="黑体" panose="02010609060101010101" pitchFamily="49" charset="-122"/>
                <a:ea typeface="黑体" panose="02010609060101010101" pitchFamily="49" charset="-122"/>
              </a:rPr>
              <a:t>下级缺乏主动反映意见意愿。</a:t>
            </a:r>
            <a:endParaRPr lang="zh-CN" altLang="en-US" sz="2400" b="1">
              <a:latin typeface="黑体" panose="02010609060101010101" pitchFamily="49" charset="-122"/>
              <a:ea typeface="黑体" panose="02010609060101010101" pitchFamily="49" charset="-122"/>
            </a:endParaRPr>
          </a:p>
        </p:txBody>
      </p:sp>
      <p:sp>
        <p:nvSpPr>
          <p:cNvPr id="66563" name="Rectangle 4"/>
          <p:cNvSpPr>
            <a:spLocks noChangeArrowheads="1"/>
          </p:cNvSpPr>
          <p:nvPr/>
        </p:nvSpPr>
        <p:spPr bwMode="auto">
          <a:xfrm>
            <a:off x="0" y="1123950"/>
            <a:ext cx="54356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6564" name="Rectangle 5"/>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下情不能上达的原因探讨</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wipe(left)">
                                      <p:cBhvr>
                                        <p:cTn id="7" dur="500"/>
                                        <p:tgtEl>
                                          <p:spTgt spid="665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564"/>
                                        </p:tgtEl>
                                        <p:attrNameLst>
                                          <p:attrName>style.visibility</p:attrName>
                                        </p:attrNameLst>
                                      </p:cBhvr>
                                      <p:to>
                                        <p:strVal val="visible"/>
                                      </p:to>
                                    </p:set>
                                    <p:animEffect transition="in" filter="fade">
                                      <p:cBhvr>
                                        <p:cTn id="11" dur="1000"/>
                                        <p:tgtEl>
                                          <p:spTgt spid="66564"/>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66562">
                                            <p:txEl>
                                              <p:pRg st="0" end="0"/>
                                            </p:txEl>
                                          </p:spTgt>
                                        </p:tgtEl>
                                        <p:attrNameLst>
                                          <p:attrName>style.visibility</p:attrName>
                                        </p:attrNameLst>
                                      </p:cBhvr>
                                      <p:to>
                                        <p:strVal val="visible"/>
                                      </p:to>
                                    </p:set>
                                    <p:animEffect transition="in" filter="slide(fromTop)">
                                      <p:cBhvr>
                                        <p:cTn id="15" dur="500"/>
                                        <p:tgtEl>
                                          <p:spTgt spid="66562">
                                            <p:txEl>
                                              <p:pRg st="0" end="0"/>
                                            </p:txEl>
                                          </p:spTgt>
                                        </p:tgtEl>
                                      </p:cBhvr>
                                    </p:animEffect>
                                  </p:childTnLst>
                                </p:cTn>
                              </p:par>
                              <p:par>
                                <p:cTn id="16" presetID="12" presetClass="entr" presetSubtype="1" fill="hold" nodeType="withEffect">
                                  <p:stCondLst>
                                    <p:cond delay="0"/>
                                  </p:stCondLst>
                                  <p:childTnLst>
                                    <p:set>
                                      <p:cBhvr>
                                        <p:cTn id="17" dur="1" fill="hold">
                                          <p:stCondLst>
                                            <p:cond delay="0"/>
                                          </p:stCondLst>
                                        </p:cTn>
                                        <p:tgtEl>
                                          <p:spTgt spid="66562">
                                            <p:txEl>
                                              <p:pRg st="1" end="1"/>
                                            </p:txEl>
                                          </p:spTgt>
                                        </p:tgtEl>
                                        <p:attrNameLst>
                                          <p:attrName>style.visibility</p:attrName>
                                        </p:attrNameLst>
                                      </p:cBhvr>
                                      <p:to>
                                        <p:strVal val="visible"/>
                                      </p:to>
                                    </p:set>
                                    <p:animEffect transition="in" filter="slide(fromTop)">
                                      <p:cBhvr>
                                        <p:cTn id="18" dur="500"/>
                                        <p:tgtEl>
                                          <p:spTgt spid="66562">
                                            <p:txEl>
                                              <p:pRg st="1" end="1"/>
                                            </p:txEl>
                                          </p:spTgt>
                                        </p:tgtEl>
                                      </p:cBhvr>
                                    </p:animEffect>
                                  </p:childTnLst>
                                </p:cTn>
                              </p:par>
                              <p:par>
                                <p:cTn id="19" presetID="12" presetClass="entr" presetSubtype="1" fill="hold" nodeType="withEffect">
                                  <p:stCondLst>
                                    <p:cond delay="0"/>
                                  </p:stCondLst>
                                  <p:childTnLst>
                                    <p:set>
                                      <p:cBhvr>
                                        <p:cTn id="20" dur="1" fill="hold">
                                          <p:stCondLst>
                                            <p:cond delay="0"/>
                                          </p:stCondLst>
                                        </p:cTn>
                                        <p:tgtEl>
                                          <p:spTgt spid="66562">
                                            <p:txEl>
                                              <p:pRg st="2" end="2"/>
                                            </p:txEl>
                                          </p:spTgt>
                                        </p:tgtEl>
                                        <p:attrNameLst>
                                          <p:attrName>style.visibility</p:attrName>
                                        </p:attrNameLst>
                                      </p:cBhvr>
                                      <p:to>
                                        <p:strVal val="visible"/>
                                      </p:to>
                                    </p:set>
                                    <p:animEffect transition="in" filter="slide(fromTop)">
                                      <p:cBhvr>
                                        <p:cTn id="21" dur="500"/>
                                        <p:tgtEl>
                                          <p:spTgt spid="665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animBg="1"/>
      <p:bldP spid="6656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p:cNvSpPr>
            <a:spLocks noChangeArrowheads="1"/>
          </p:cNvSpPr>
          <p:nvPr/>
        </p:nvSpPr>
        <p:spPr bwMode="auto">
          <a:xfrm>
            <a:off x="0" y="1123950"/>
            <a:ext cx="54356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7587" name="Rectangle 5"/>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上级如何促进下级向上沟通</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67588" name="Rectangle 6"/>
          <p:cNvSpPr>
            <a:spLocks noChangeArrowheads="1"/>
          </p:cNvSpPr>
          <p:nvPr/>
        </p:nvSpPr>
        <p:spPr bwMode="auto">
          <a:xfrm>
            <a:off x="5435600" y="620713"/>
            <a:ext cx="14081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9600" b="1">
                <a:solidFill>
                  <a:srgbClr val="CC0000"/>
                </a:solidFill>
                <a:latin typeface="Tahoma" panose="020B0604030504040204" pitchFamily="34" charset="0"/>
                <a:ea typeface="黑体" panose="02010609060101010101" pitchFamily="49" charset="-122"/>
              </a:rPr>
              <a:t>？</a:t>
            </a:r>
            <a:endParaRPr lang="zh-CN" altLang="en-US" sz="9600" b="1">
              <a:solidFill>
                <a:srgbClr val="CC0000"/>
              </a:solidFill>
              <a:latin typeface="Tahoma" panose="020B0604030504040204" pitchFamily="34" charset="0"/>
              <a:ea typeface="黑体" panose="02010609060101010101" pitchFamily="49" charset="-122"/>
            </a:endParaRPr>
          </a:p>
        </p:txBody>
      </p:sp>
      <p:grpSp>
        <p:nvGrpSpPr>
          <p:cNvPr id="2" name="Group 5"/>
          <p:cNvGrpSpPr/>
          <p:nvPr/>
        </p:nvGrpSpPr>
        <p:grpSpPr bwMode="auto">
          <a:xfrm>
            <a:off x="4103688" y="2492375"/>
            <a:ext cx="4840287" cy="936625"/>
            <a:chOff x="0" y="0"/>
            <a:chExt cx="3049" cy="590"/>
          </a:xfrm>
        </p:grpSpPr>
        <p:grpSp>
          <p:nvGrpSpPr>
            <p:cNvPr id="68613" name="Group 6"/>
            <p:cNvGrpSpPr/>
            <p:nvPr/>
          </p:nvGrpSpPr>
          <p:grpSpPr bwMode="auto">
            <a:xfrm>
              <a:off x="0" y="0"/>
              <a:ext cx="590" cy="590"/>
              <a:chOff x="0" y="0"/>
              <a:chExt cx="590" cy="590"/>
            </a:xfrm>
          </p:grpSpPr>
          <p:grpSp>
            <p:nvGrpSpPr>
              <p:cNvPr id="68614" name="Group 7"/>
              <p:cNvGrpSpPr/>
              <p:nvPr/>
            </p:nvGrpSpPr>
            <p:grpSpPr bwMode="auto">
              <a:xfrm>
                <a:off x="0" y="0"/>
                <a:ext cx="590" cy="590"/>
                <a:chOff x="0" y="0"/>
                <a:chExt cx="780" cy="779"/>
              </a:xfrm>
            </p:grpSpPr>
            <p:sp>
              <p:nvSpPr>
                <p:cNvPr id="68615"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16"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17"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8618" name="Rectangle 13"/>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开放</a:t>
                </a:r>
                <a:endParaRPr lang="zh-CN" altLang="en-US" sz="2000" b="1">
                  <a:ea typeface="黑体" panose="02010609060101010101" pitchFamily="49" charset="-122"/>
                </a:endParaRPr>
              </a:p>
            </p:txBody>
          </p:sp>
        </p:grpSp>
        <p:sp>
          <p:nvSpPr>
            <p:cNvPr id="68619" name="Rectangle 15"/>
            <p:cNvSpPr>
              <a:spLocks noChangeArrowheads="1"/>
            </p:cNvSpPr>
            <p:nvPr/>
          </p:nvSpPr>
          <p:spPr bwMode="auto">
            <a:xfrm>
              <a:off x="613" y="178"/>
              <a:ext cx="24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ea typeface="黑体" panose="02010609060101010101" pitchFamily="49" charset="-122"/>
                </a:rPr>
                <a:t>放下架子，可增进下属的沟通意愿。</a:t>
              </a:r>
              <a:endParaRPr lang="zh-CN" altLang="en-US" b="1">
                <a:ea typeface="黑体" panose="02010609060101010101" pitchFamily="49" charset="-122"/>
              </a:endParaRPr>
            </a:p>
          </p:txBody>
        </p:sp>
      </p:grpSp>
      <p:grpSp>
        <p:nvGrpSpPr>
          <p:cNvPr id="5" name="Group 13"/>
          <p:cNvGrpSpPr/>
          <p:nvPr/>
        </p:nvGrpSpPr>
        <p:grpSpPr bwMode="auto">
          <a:xfrm>
            <a:off x="5183188" y="3933825"/>
            <a:ext cx="3852862" cy="1649413"/>
            <a:chOff x="0" y="0"/>
            <a:chExt cx="2427" cy="1039"/>
          </a:xfrm>
        </p:grpSpPr>
        <p:sp>
          <p:nvSpPr>
            <p:cNvPr id="68621" name="Text Box 2"/>
            <p:cNvSpPr txBox="1">
              <a:spLocks noChangeArrowheads="1"/>
            </p:cNvSpPr>
            <p:nvPr/>
          </p:nvSpPr>
          <p:spPr bwMode="auto">
            <a:xfrm>
              <a:off x="0" y="635"/>
              <a:ext cx="2427"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Bef>
                  <a:spcPct val="50000"/>
                </a:spcBef>
                <a:buClr>
                  <a:schemeClr val="accent2"/>
                </a:buClr>
                <a:buFont typeface="Wingdings" panose="05000000000000000000" pitchFamily="2" charset="2"/>
                <a:buNone/>
              </a:pPr>
              <a:r>
                <a:rPr lang="zh-CN" altLang="en-US" b="1">
                  <a:latin typeface="黑体" panose="02010609060101010101" pitchFamily="49" charset="-122"/>
                  <a:ea typeface="黑体" panose="02010609060101010101" pitchFamily="49" charset="-122"/>
                </a:rPr>
                <a:t>公平：处事（奖惩、升迁、考绩、福利等）要公正公平。 </a:t>
              </a:r>
              <a:endParaRPr lang="zh-CN" altLang="en-US" b="1">
                <a:latin typeface="黑体" panose="02010609060101010101" pitchFamily="49" charset="-122"/>
                <a:ea typeface="黑体" panose="02010609060101010101" pitchFamily="49" charset="-122"/>
              </a:endParaRPr>
            </a:p>
          </p:txBody>
        </p:sp>
        <p:grpSp>
          <p:nvGrpSpPr>
            <p:cNvPr id="68622" name="Group 15"/>
            <p:cNvGrpSpPr/>
            <p:nvPr/>
          </p:nvGrpSpPr>
          <p:grpSpPr bwMode="auto">
            <a:xfrm>
              <a:off x="23" y="0"/>
              <a:ext cx="590" cy="590"/>
              <a:chOff x="0" y="0"/>
              <a:chExt cx="590" cy="590"/>
            </a:xfrm>
          </p:grpSpPr>
          <p:grpSp>
            <p:nvGrpSpPr>
              <p:cNvPr id="68623" name="Group 16"/>
              <p:cNvGrpSpPr/>
              <p:nvPr/>
            </p:nvGrpSpPr>
            <p:grpSpPr bwMode="auto">
              <a:xfrm>
                <a:off x="0" y="0"/>
                <a:ext cx="590" cy="590"/>
                <a:chOff x="0" y="0"/>
                <a:chExt cx="780" cy="779"/>
              </a:xfrm>
            </p:grpSpPr>
            <p:sp>
              <p:nvSpPr>
                <p:cNvPr id="68624"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25"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26"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8627" name="Rectangle 27"/>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公平</a:t>
                </a:r>
                <a:endParaRPr lang="zh-CN" altLang="en-US" sz="2000" b="1">
                  <a:ea typeface="黑体" panose="02010609060101010101" pitchFamily="49" charset="-122"/>
                </a:endParaRPr>
              </a:p>
            </p:txBody>
          </p:sp>
        </p:grpSp>
      </p:grpSp>
      <p:grpSp>
        <p:nvGrpSpPr>
          <p:cNvPr id="8" name="Group 21"/>
          <p:cNvGrpSpPr/>
          <p:nvPr/>
        </p:nvGrpSpPr>
        <p:grpSpPr bwMode="auto">
          <a:xfrm>
            <a:off x="539750" y="3933825"/>
            <a:ext cx="3455988" cy="1649413"/>
            <a:chOff x="0" y="0"/>
            <a:chExt cx="2177" cy="1039"/>
          </a:xfrm>
        </p:grpSpPr>
        <p:grpSp>
          <p:nvGrpSpPr>
            <p:cNvPr id="68629" name="Group 22"/>
            <p:cNvGrpSpPr/>
            <p:nvPr/>
          </p:nvGrpSpPr>
          <p:grpSpPr bwMode="auto">
            <a:xfrm>
              <a:off x="1542" y="0"/>
              <a:ext cx="590" cy="590"/>
              <a:chOff x="0" y="0"/>
              <a:chExt cx="590" cy="590"/>
            </a:xfrm>
          </p:grpSpPr>
          <p:grpSp>
            <p:nvGrpSpPr>
              <p:cNvPr id="68630" name="Group 23"/>
              <p:cNvGrpSpPr/>
              <p:nvPr/>
            </p:nvGrpSpPr>
            <p:grpSpPr bwMode="auto">
              <a:xfrm>
                <a:off x="0" y="0"/>
                <a:ext cx="590" cy="590"/>
                <a:chOff x="0" y="0"/>
                <a:chExt cx="780" cy="779"/>
              </a:xfrm>
            </p:grpSpPr>
            <p:sp>
              <p:nvSpPr>
                <p:cNvPr id="68631" name="Oval 6"/>
                <p:cNvSpPr>
                  <a:spLocks noChangeArrowheads="1"/>
                </p:cNvSpPr>
                <p:nvPr/>
              </p:nvSpPr>
              <p:spPr bwMode="auto">
                <a:xfrm>
                  <a:off x="0" y="0"/>
                  <a:ext cx="780" cy="779"/>
                </a:xfrm>
                <a:prstGeom prst="ellipse">
                  <a:avLst/>
                </a:prstGeom>
                <a:solidFill>
                  <a:srgbClr val="F8F8F8"/>
                </a:solidFill>
                <a:ln w="38100">
                  <a:solidFill>
                    <a:srgbClr val="CC0000"/>
                  </a:solidFill>
                  <a:round/>
                </a:ln>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32" name="Oval 7"/>
                <p:cNvSpPr>
                  <a:spLocks noChangeArrowheads="1"/>
                </p:cNvSpPr>
                <p:nvPr/>
              </p:nvSpPr>
              <p:spPr bwMode="auto">
                <a:xfrm>
                  <a:off x="32" y="32"/>
                  <a:ext cx="715" cy="715"/>
                </a:xfrm>
                <a:prstGeom prst="ellipse">
                  <a:avLst/>
                </a:prstGeom>
                <a:noFill/>
                <a:ln w="38100">
                  <a:solidFill>
                    <a:srgbClr val="CC0000">
                      <a:alpha val="70195"/>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sp>
              <p:nvSpPr>
                <p:cNvPr id="68633" name="Oval 8"/>
                <p:cNvSpPr>
                  <a:spLocks noChangeArrowheads="1"/>
                </p:cNvSpPr>
                <p:nvPr/>
              </p:nvSpPr>
              <p:spPr bwMode="auto">
                <a:xfrm>
                  <a:off x="64" y="66"/>
                  <a:ext cx="651" cy="651"/>
                </a:xfrm>
                <a:prstGeom prst="ellipse">
                  <a:avLst/>
                </a:prstGeom>
                <a:noFill/>
                <a:ln w="38100">
                  <a:solidFill>
                    <a:srgbClr val="CC0000">
                      <a:alpha val="29803"/>
                    </a:srgbClr>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anose="020F0502020204030204" pitchFamily="34" charset="0"/>
                    <a:cs typeface="Arial" panose="020B0604020202020204" pitchFamily="34" charset="0"/>
                  </a:endParaRPr>
                </a:p>
              </p:txBody>
            </p:sp>
          </p:grpSp>
          <p:sp>
            <p:nvSpPr>
              <p:cNvPr id="68634" name="Rectangle 21"/>
              <p:cNvSpPr>
                <a:spLocks noChangeArrowheads="1"/>
              </p:cNvSpPr>
              <p:nvPr/>
            </p:nvSpPr>
            <p:spPr bwMode="auto">
              <a:xfrm>
                <a:off x="60" y="165"/>
                <a:ext cx="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鼓励</a:t>
                </a:r>
                <a:endParaRPr lang="zh-CN" altLang="en-US" sz="2000" b="1">
                  <a:ea typeface="黑体" panose="02010609060101010101" pitchFamily="49" charset="-122"/>
                </a:endParaRPr>
              </a:p>
            </p:txBody>
          </p:sp>
        </p:grpSp>
        <p:sp>
          <p:nvSpPr>
            <p:cNvPr id="68635" name="Rectangle 29"/>
            <p:cNvSpPr>
              <a:spLocks noChangeArrowheads="1"/>
            </p:cNvSpPr>
            <p:nvPr/>
          </p:nvSpPr>
          <p:spPr bwMode="auto">
            <a:xfrm>
              <a:off x="0" y="635"/>
              <a:ext cx="2177"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Clr>
                  <a:schemeClr val="accent2"/>
                </a:buClr>
                <a:buFont typeface="Wingdings" panose="05000000000000000000" pitchFamily="2" charset="2"/>
                <a:buNone/>
              </a:pPr>
              <a:r>
                <a:rPr lang="zh-CN" altLang="en-US" b="1">
                  <a:ea typeface="黑体" panose="02010609060101010101" pitchFamily="49" charset="-122"/>
                </a:rPr>
                <a:t>下级有好的构想、建议、报告，就给予奖励。</a:t>
              </a:r>
              <a:endParaRPr lang="zh-CN" altLang="en-US" b="1">
                <a:ea typeface="黑体" panose="02010609060101010101" pitchFamily="49"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wipe(left)">
                                      <p:cBhvr>
                                        <p:cTn id="7" dur="500"/>
                                        <p:tgtEl>
                                          <p:spTgt spid="6758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7587"/>
                                        </p:tgtEl>
                                        <p:attrNameLst>
                                          <p:attrName>style.visibility</p:attrName>
                                        </p:attrNameLst>
                                      </p:cBhvr>
                                      <p:to>
                                        <p:strVal val="visible"/>
                                      </p:to>
                                    </p:set>
                                    <p:animEffect transition="in" filter="fade">
                                      <p:cBhvr>
                                        <p:cTn id="11" dur="1000"/>
                                        <p:tgtEl>
                                          <p:spTgt spid="6758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7588"/>
                                        </p:tgtEl>
                                        <p:attrNameLst>
                                          <p:attrName>style.visibility</p:attrName>
                                        </p:attrNameLst>
                                      </p:cBhvr>
                                      <p:to>
                                        <p:strVal val="visible"/>
                                      </p:to>
                                    </p:set>
                                    <p:animEffect transition="in" filter="fade">
                                      <p:cBhvr>
                                        <p:cTn id="14" dur="1000"/>
                                        <p:tgtEl>
                                          <p:spTgt spid="6758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nimBg="1"/>
      <p:bldP spid="67587" grpId="0"/>
      <p:bldP spid="6758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 Box 2"/>
          <p:cNvSpPr txBox="1">
            <a:spLocks noChangeArrowheads="1"/>
          </p:cNvSpPr>
          <p:nvPr/>
        </p:nvSpPr>
        <p:spPr bwMode="auto">
          <a:xfrm>
            <a:off x="838200" y="1828800"/>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endParaRPr lang="zh-CN" altLang="en-US" sz="2400">
              <a:latin typeface="Times New Roman" panose="02020603050405020304" pitchFamily="18" charset="0"/>
            </a:endParaRPr>
          </a:p>
        </p:txBody>
      </p:sp>
      <p:sp>
        <p:nvSpPr>
          <p:cNvPr id="68611" name="Text Box 3"/>
          <p:cNvSpPr txBox="1">
            <a:spLocks noChangeArrowheads="1"/>
          </p:cNvSpPr>
          <p:nvPr/>
        </p:nvSpPr>
        <p:spPr bwMode="auto">
          <a:xfrm>
            <a:off x="1619250" y="2349500"/>
            <a:ext cx="6629400"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上行沟通必须要持续不断地进行。</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特殊情况除外，上行沟通不可越级。</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不可有高高在上感觉。</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要诚恳听取他们的意见和对事情的看法。</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要避免只挑自己想要的意见。</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要从下级说话的速度、音调听出弦外之音。</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要注意自己肢体语言可能带来的暗示。</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要采取正确的回馈和后续行动。 </a:t>
            </a:r>
            <a:endParaRPr lang="zh-CN" altLang="en-US" sz="2000" b="1">
              <a:latin typeface="黑体" panose="02010609060101010101" pitchFamily="49" charset="-122"/>
              <a:ea typeface="黑体" panose="02010609060101010101" pitchFamily="49" charset="-122"/>
            </a:endParaRPr>
          </a:p>
        </p:txBody>
      </p:sp>
      <p:sp>
        <p:nvSpPr>
          <p:cNvPr id="68612" name="Rectangle 5"/>
          <p:cNvSpPr>
            <a:spLocks noChangeArrowheads="1"/>
          </p:cNvSpPr>
          <p:nvPr/>
        </p:nvSpPr>
        <p:spPr bwMode="auto">
          <a:xfrm>
            <a:off x="0" y="1123950"/>
            <a:ext cx="817245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613" name="Rectangle 6"/>
          <p:cNvSpPr>
            <a:spLocks noChangeArrowheads="1"/>
          </p:cNvSpPr>
          <p:nvPr/>
        </p:nvSpPr>
        <p:spPr bwMode="auto">
          <a:xfrm>
            <a:off x="34925" y="1079500"/>
            <a:ext cx="76327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2800" b="1">
                <a:solidFill>
                  <a:schemeClr val="bg1"/>
                </a:solidFill>
                <a:latin typeface="黑体" panose="02010609060101010101" pitchFamily="49" charset="-122"/>
                <a:ea typeface="黑体" panose="02010609060101010101" pitchFamily="49" charset="-122"/>
              </a:rPr>
              <a:t>面对下级向上沟通时，上级主管应遵循的法则</a:t>
            </a:r>
            <a:endParaRPr lang="zh-CN" altLang="en-US" sz="28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wipe(left)">
                                      <p:cBhvr>
                                        <p:cTn id="7" dur="500"/>
                                        <p:tgtEl>
                                          <p:spTgt spid="686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8613"/>
                                        </p:tgtEl>
                                        <p:attrNameLst>
                                          <p:attrName>style.visibility</p:attrName>
                                        </p:attrNameLst>
                                      </p:cBhvr>
                                      <p:to>
                                        <p:strVal val="visible"/>
                                      </p:to>
                                    </p:set>
                                    <p:animEffect transition="in" filter="fade">
                                      <p:cBhvr>
                                        <p:cTn id="11" dur="1000"/>
                                        <p:tgtEl>
                                          <p:spTgt spid="68613"/>
                                        </p:tgtEl>
                                      </p:cBhvr>
                                    </p:animEffect>
                                  </p:childTnLst>
                                </p:cTn>
                              </p:par>
                            </p:childTnLst>
                          </p:cTn>
                        </p:par>
                        <p:par>
                          <p:cTn id="12" fill="hold">
                            <p:stCondLst>
                              <p:cond delay="1500"/>
                            </p:stCondLst>
                            <p:childTnLst>
                              <p:par>
                                <p:cTn id="13" presetID="37" presetClass="entr" presetSubtype="0" fill="hold" grpId="0" nodeType="afterEffect">
                                  <p:stCondLst>
                                    <p:cond delay="0"/>
                                  </p:stCondLst>
                                  <p:childTnLst>
                                    <p:set>
                                      <p:cBhvr>
                                        <p:cTn id="14" dur="1" fill="hold">
                                          <p:stCondLst>
                                            <p:cond delay="0"/>
                                          </p:stCondLst>
                                        </p:cTn>
                                        <p:tgtEl>
                                          <p:spTgt spid="68611"/>
                                        </p:tgtEl>
                                        <p:attrNameLst>
                                          <p:attrName>style.visibility</p:attrName>
                                        </p:attrNameLst>
                                      </p:cBhvr>
                                      <p:to>
                                        <p:strVal val="visible"/>
                                      </p:to>
                                    </p:set>
                                    <p:animEffect transition="in" filter="fade">
                                      <p:cBhvr>
                                        <p:cTn id="15" dur="1000"/>
                                        <p:tgtEl>
                                          <p:spTgt spid="68611"/>
                                        </p:tgtEl>
                                      </p:cBhvr>
                                    </p:animEffect>
                                    <p:anim calcmode="lin" valueType="num">
                                      <p:cBhvr>
                                        <p:cTn id="16" dur="1000" fill="hold"/>
                                        <p:tgtEl>
                                          <p:spTgt spid="68611"/>
                                        </p:tgtEl>
                                        <p:attrNameLst>
                                          <p:attrName>ppt_x</p:attrName>
                                        </p:attrNameLst>
                                      </p:cBhvr>
                                      <p:tavLst>
                                        <p:tav tm="0">
                                          <p:val>
                                            <p:strVal val="#ppt_x"/>
                                          </p:val>
                                        </p:tav>
                                        <p:tav tm="100000">
                                          <p:val>
                                            <p:strVal val="#ppt_x"/>
                                          </p:val>
                                        </p:tav>
                                      </p:tavLst>
                                    </p:anim>
                                    <p:anim calcmode="lin" valueType="num">
                                      <p:cBhvr>
                                        <p:cTn id="17" dur="900" decel="100000" fill="hold"/>
                                        <p:tgtEl>
                                          <p:spTgt spid="6861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86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p:bldP spid="68612" grpId="0" animBg="1"/>
      <p:bldP spid="6861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3"/>
          <p:cNvSpPr txBox="1">
            <a:spLocks noChangeArrowheads="1"/>
          </p:cNvSpPr>
          <p:nvPr/>
        </p:nvSpPr>
        <p:spPr bwMode="auto">
          <a:xfrm>
            <a:off x="4476750" y="2690813"/>
            <a:ext cx="4632325"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除非上级要听，不然不说。</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若意见相反，不要当面争辩。</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若意见不一致，先表达认同。</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若意见相同，要赶快肯定。</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要补充意见，征求上级同意。</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要顾及上级的面子、情绪和立场。 </a:t>
            </a:r>
            <a:endParaRPr lang="zh-CN" altLang="en-US" sz="2000" b="1">
              <a:latin typeface="黑体" panose="02010609060101010101" pitchFamily="49" charset="-122"/>
              <a:ea typeface="黑体" panose="02010609060101010101" pitchFamily="49" charset="-122"/>
            </a:endParaRPr>
          </a:p>
        </p:txBody>
      </p:sp>
      <p:sp>
        <p:nvSpPr>
          <p:cNvPr id="69635" name="Rectangle 5"/>
          <p:cNvSpPr>
            <a:spLocks noChangeArrowheads="1"/>
          </p:cNvSpPr>
          <p:nvPr/>
        </p:nvSpPr>
        <p:spPr bwMode="auto">
          <a:xfrm>
            <a:off x="457200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9636" name="Rectangle 6"/>
          <p:cNvSpPr>
            <a:spLocks noChangeArrowheads="1"/>
          </p:cNvSpPr>
          <p:nvPr/>
        </p:nvSpPr>
        <p:spPr bwMode="auto">
          <a:xfrm>
            <a:off x="4859338" y="1079500"/>
            <a:ext cx="424973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zh-CN" altLang="en-US" sz="3200" b="1">
                <a:solidFill>
                  <a:schemeClr val="bg1"/>
                </a:solidFill>
                <a:latin typeface="黑体" panose="02010609060101010101" pitchFamily="49" charset="-122"/>
                <a:ea typeface="黑体" panose="02010609060101010101" pitchFamily="49" charset="-122"/>
              </a:rPr>
              <a:t>下对上的表达技巧</a:t>
            </a:r>
            <a:endParaRPr lang="zh-CN" altLang="en-US" sz="3200" b="1">
              <a:solidFill>
                <a:schemeClr val="bg1"/>
              </a:solidFill>
              <a:latin typeface="黑体" panose="02010609060101010101" pitchFamily="49" charset="-122"/>
              <a:ea typeface="黑体" panose="02010609060101010101" pitchFamily="49" charset="-122"/>
            </a:endParaRPr>
          </a:p>
        </p:txBody>
      </p:sp>
      <p:pic>
        <p:nvPicPr>
          <p:cNvPr id="69637" name="Picture 7" descr="200932133828219_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05038"/>
            <a:ext cx="3384550"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9635"/>
                                        </p:tgtEl>
                                        <p:attrNameLst>
                                          <p:attrName>style.visibility</p:attrName>
                                        </p:attrNameLst>
                                      </p:cBhvr>
                                      <p:to>
                                        <p:strVal val="visible"/>
                                      </p:to>
                                    </p:set>
                                    <p:animEffect transition="in" filter="wipe(right)">
                                      <p:cBhvr>
                                        <p:cTn id="7" dur="500"/>
                                        <p:tgtEl>
                                          <p:spTgt spid="696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9636"/>
                                        </p:tgtEl>
                                        <p:attrNameLst>
                                          <p:attrName>style.visibility</p:attrName>
                                        </p:attrNameLst>
                                      </p:cBhvr>
                                      <p:to>
                                        <p:strVal val="visible"/>
                                      </p:to>
                                    </p:set>
                                    <p:animEffect transition="in" filter="fade">
                                      <p:cBhvr>
                                        <p:cTn id="11" dur="1000"/>
                                        <p:tgtEl>
                                          <p:spTgt spid="69636"/>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69637"/>
                                        </p:tgtEl>
                                        <p:attrNameLst>
                                          <p:attrName>style.visibility</p:attrName>
                                        </p:attrNameLst>
                                      </p:cBhvr>
                                      <p:to>
                                        <p:strVal val="visible"/>
                                      </p:to>
                                    </p:set>
                                    <p:animEffect transition="in" filter="fade">
                                      <p:cBhvr>
                                        <p:cTn id="15" dur="1000"/>
                                        <p:tgtEl>
                                          <p:spTgt spid="69637"/>
                                        </p:tgtEl>
                                      </p:cBhvr>
                                    </p:animEffect>
                                  </p:childTnLst>
                                </p:cTn>
                              </p:par>
                            </p:childTnLst>
                          </p:cTn>
                        </p:par>
                        <p:par>
                          <p:cTn id="16" fill="hold">
                            <p:stCondLst>
                              <p:cond delay="2500"/>
                            </p:stCondLst>
                            <p:childTnLst>
                              <p:par>
                                <p:cTn id="17" presetID="12" presetClass="entr" presetSubtype="2" fill="hold" grpId="0" nodeType="afterEffect">
                                  <p:stCondLst>
                                    <p:cond delay="0"/>
                                  </p:stCondLst>
                                  <p:childTnLst>
                                    <p:set>
                                      <p:cBhvr>
                                        <p:cTn id="18" dur="1" fill="hold">
                                          <p:stCondLst>
                                            <p:cond delay="0"/>
                                          </p:stCondLst>
                                        </p:cTn>
                                        <p:tgtEl>
                                          <p:spTgt spid="69634"/>
                                        </p:tgtEl>
                                        <p:attrNameLst>
                                          <p:attrName>style.visibility</p:attrName>
                                        </p:attrNameLst>
                                      </p:cBhvr>
                                      <p:to>
                                        <p:strVal val="visible"/>
                                      </p:to>
                                    </p:set>
                                    <p:animEffect transition="in" filter="slide(fromRight)">
                                      <p:cBhvr>
                                        <p:cTn id="19" dur="500"/>
                                        <p:tgtEl>
                                          <p:spTgt spid="69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5" grpId="0" animBg="1"/>
      <p:bldP spid="6963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3"/>
          <p:cNvSpPr txBox="1">
            <a:spLocks noChangeArrowheads="1"/>
          </p:cNvSpPr>
          <p:nvPr/>
        </p:nvSpPr>
        <p:spPr bwMode="auto">
          <a:xfrm>
            <a:off x="863600" y="2492375"/>
            <a:ext cx="7416800"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把上级的话，确认后，记在笔记本上。</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尊重上级的面子和立场，不要当众给他难看。</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有功劳要记在上级头上，避免「功高震主」。</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切忌越级报告。</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和新上级沟通，要避免开口闭口提及以前的上司如何如何做。</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panose="05000000000000000000" pitchFamily="2" charset="2"/>
              <a:buBlip>
                <a:blip r:embed="rId1"/>
              </a:buBlip>
            </a:pPr>
            <a:r>
              <a:rPr lang="zh-CN" altLang="en-US" sz="2000" b="1">
                <a:latin typeface="黑体" panose="02010609060101010101" pitchFamily="49" charset="-122"/>
                <a:ea typeface="黑体" panose="02010609060101010101" pitchFamily="49" charset="-122"/>
              </a:rPr>
              <a:t>提出问题，同样提出解决方案。</a:t>
            </a:r>
            <a:r>
              <a:rPr lang="zh-CN" altLang="en-US" sz="2000">
                <a:latin typeface="幼圆" pitchFamily="49" charset="-122"/>
                <a:ea typeface="幼圆" pitchFamily="49" charset="-122"/>
              </a:rPr>
              <a:t> </a:t>
            </a:r>
            <a:endParaRPr lang="zh-CN" altLang="en-US" sz="2000">
              <a:latin typeface="幼圆" pitchFamily="49" charset="-122"/>
              <a:ea typeface="幼圆" pitchFamily="49" charset="-122"/>
            </a:endParaRPr>
          </a:p>
        </p:txBody>
      </p:sp>
      <p:sp>
        <p:nvSpPr>
          <p:cNvPr id="70659" name="Rectangle 5"/>
          <p:cNvSpPr>
            <a:spLocks noChangeArrowheads="1"/>
          </p:cNvSpPr>
          <p:nvPr/>
        </p:nvSpPr>
        <p:spPr bwMode="auto">
          <a:xfrm>
            <a:off x="0" y="1123950"/>
            <a:ext cx="50768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0660" name="Rectangle 6"/>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和上级沟通时的</a:t>
            </a:r>
            <a:r>
              <a:rPr lang="en-US" altLang="zh-CN" sz="3200" b="1">
                <a:solidFill>
                  <a:schemeClr val="bg1"/>
                </a:solidFill>
                <a:latin typeface="黑体" panose="02010609060101010101" pitchFamily="49" charset="-122"/>
                <a:ea typeface="黑体" panose="02010609060101010101" pitchFamily="49" charset="-122"/>
              </a:rPr>
              <a:t>15</a:t>
            </a:r>
            <a:r>
              <a:rPr lang="zh-CN" altLang="en-US" sz="3200" b="1">
                <a:solidFill>
                  <a:schemeClr val="bg1"/>
                </a:solidFill>
                <a:latin typeface="黑体" panose="02010609060101010101" pitchFamily="49" charset="-122"/>
                <a:ea typeface="黑体" panose="02010609060101010101" pitchFamily="49" charset="-122"/>
              </a:rPr>
              <a:t>个建议</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2" name="文本框 1"/>
          <p:cNvSpPr txBox="1"/>
          <p:nvPr/>
        </p:nvSpPr>
        <p:spPr>
          <a:xfrm>
            <a:off x="1247775" y="5725160"/>
            <a:ext cx="541210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659"/>
                                        </p:tgtEl>
                                        <p:attrNameLst>
                                          <p:attrName>style.visibility</p:attrName>
                                        </p:attrNameLst>
                                      </p:cBhvr>
                                      <p:to>
                                        <p:strVal val="visible"/>
                                      </p:to>
                                    </p:set>
                                    <p:animEffect transition="in" filter="wipe(left)">
                                      <p:cBhvr>
                                        <p:cTn id="7" dur="500"/>
                                        <p:tgtEl>
                                          <p:spTgt spid="7065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0660"/>
                                        </p:tgtEl>
                                        <p:attrNameLst>
                                          <p:attrName>style.visibility</p:attrName>
                                        </p:attrNameLst>
                                      </p:cBhvr>
                                      <p:to>
                                        <p:strVal val="visible"/>
                                      </p:to>
                                    </p:set>
                                    <p:animEffect transition="in" filter="fade">
                                      <p:cBhvr>
                                        <p:cTn id="11" dur="1000"/>
                                        <p:tgtEl>
                                          <p:spTgt spid="70660"/>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70658"/>
                                        </p:tgtEl>
                                        <p:attrNameLst>
                                          <p:attrName>style.visibility</p:attrName>
                                        </p:attrNameLst>
                                      </p:cBhvr>
                                      <p:to>
                                        <p:strVal val="visible"/>
                                      </p:to>
                                    </p:set>
                                    <p:animEffect transition="in" filter="fade">
                                      <p:cBhvr>
                                        <p:cTn id="15" dur="1000"/>
                                        <p:tgtEl>
                                          <p:spTgt spid="70658"/>
                                        </p:tgtEl>
                                      </p:cBhvr>
                                    </p:animEffect>
                                    <p:anim calcmode="lin" valueType="num">
                                      <p:cBhvr>
                                        <p:cTn id="16" dur="1000" fill="hold"/>
                                        <p:tgtEl>
                                          <p:spTgt spid="70658"/>
                                        </p:tgtEl>
                                        <p:attrNameLst>
                                          <p:attrName>ppt_x</p:attrName>
                                        </p:attrNameLst>
                                      </p:cBhvr>
                                      <p:tavLst>
                                        <p:tav tm="0">
                                          <p:val>
                                            <p:strVal val="#ppt_x"/>
                                          </p:val>
                                        </p:tav>
                                        <p:tav tm="100000">
                                          <p:val>
                                            <p:strVal val="#ppt_x"/>
                                          </p:val>
                                        </p:tav>
                                      </p:tavLst>
                                    </p:anim>
                                    <p:anim calcmode="lin" valueType="num">
                                      <p:cBhvr>
                                        <p:cTn id="17" dur="1000" fill="hold"/>
                                        <p:tgtEl>
                                          <p:spTgt spid="706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9" grpId="0" animBg="1"/>
      <p:bldP spid="7066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827088" y="2205038"/>
            <a:ext cx="7561262"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对你提出的建议或决策有相当把握时，不妨表现出「信心十足」的模样。</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提出你的观点、建议时，不妨「简明扼要」。</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提供重大消息，最好有「书面资料」或支持性的「证据」。</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意见相同时，归功于上司的英明领导。</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双方意见相左时，先认同主管，再表达自己的意见，请教上司。</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问题十万火急时，赶快敲定时间和老板商讨对策。</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切忌「报喜不报忧」：有不利消息，就火速报告。</a:t>
            </a:r>
            <a:endParaRPr lang="zh-CN" altLang="en-US" sz="20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000" b="1">
                <a:latin typeface="黑体" panose="02010609060101010101" pitchFamily="49" charset="-122"/>
                <a:ea typeface="黑体" panose="02010609060101010101" pitchFamily="49" charset="-122"/>
              </a:rPr>
              <a:t>随时让老板明了状况，特别是在刚出状况之初。 </a:t>
            </a:r>
            <a:endParaRPr lang="zh-CN" altLang="en-US" sz="2000" b="1">
              <a:latin typeface="黑体" panose="02010609060101010101" pitchFamily="49" charset="-122"/>
              <a:ea typeface="黑体" panose="02010609060101010101" pitchFamily="49" charset="-122"/>
            </a:endParaRPr>
          </a:p>
        </p:txBody>
      </p:sp>
      <p:sp>
        <p:nvSpPr>
          <p:cNvPr id="72706" name="Rectangle 3"/>
          <p:cNvSpPr>
            <a:spLocks noChangeArrowheads="1"/>
          </p:cNvSpPr>
          <p:nvPr/>
        </p:nvSpPr>
        <p:spPr bwMode="auto">
          <a:xfrm>
            <a:off x="0" y="1123950"/>
            <a:ext cx="50768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2707" name="Rectangle 4"/>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和上级沟通时的</a:t>
            </a:r>
            <a:r>
              <a:rPr lang="en-US" altLang="zh-CN" sz="3200" b="1">
                <a:solidFill>
                  <a:schemeClr val="bg1"/>
                </a:solidFill>
                <a:latin typeface="黑体" panose="02010609060101010101" pitchFamily="49" charset="-122"/>
                <a:ea typeface="黑体" panose="02010609060101010101" pitchFamily="49" charset="-122"/>
              </a:rPr>
              <a:t>15</a:t>
            </a:r>
            <a:r>
              <a:rPr lang="zh-CN" altLang="en-US" sz="3200" b="1">
                <a:solidFill>
                  <a:schemeClr val="bg1"/>
                </a:solidFill>
                <a:latin typeface="黑体" panose="02010609060101010101" pitchFamily="49" charset="-122"/>
                <a:ea typeface="黑体" panose="02010609060101010101" pitchFamily="49" charset="-122"/>
              </a:rPr>
              <a:t>个建议</a:t>
            </a:r>
            <a:endParaRPr lang="zh-CN" altLang="en-US" sz="32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slide(fromLeft)">
                                      <p:cBhvr>
                                        <p:cTn id="7" dur="1000"/>
                                        <p:tgtEl>
                                          <p:spTgt spid="7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bwMode="auto">
          <a:xfrm>
            <a:off x="2339975" y="3465513"/>
            <a:ext cx="6119813" cy="10429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1" hangingPunct="1">
              <a:lnSpc>
                <a:spcPct val="120000"/>
              </a:lnSpc>
            </a:pPr>
            <a:r>
              <a:rPr lang="en-US" altLang="zh-CN" sz="2400" b="1" smtClean="0">
                <a:solidFill>
                  <a:schemeClr val="tx1"/>
                </a:solidFill>
                <a:latin typeface="黑体" panose="02010609060101010101" pitchFamily="49" charset="-122"/>
                <a:ea typeface="黑体" panose="02010609060101010101" pitchFamily="49" charset="-122"/>
              </a:rPr>
              <a:t>    </a:t>
            </a:r>
            <a:r>
              <a:rPr lang="zh-CN" altLang="en-US" sz="2400" b="1" smtClean="0">
                <a:solidFill>
                  <a:schemeClr val="tx1"/>
                </a:solidFill>
                <a:latin typeface="黑体" panose="02010609060101010101" pitchFamily="49" charset="-122"/>
                <a:ea typeface="黑体" panose="02010609060101010101" pitchFamily="49" charset="-122"/>
              </a:rPr>
              <a:t>平行沟通是指在组织内各阶层间横向的一种沟通程序。</a:t>
            </a:r>
            <a:endParaRPr lang="zh-CN" altLang="en-US" sz="2400" b="1" smtClean="0">
              <a:solidFill>
                <a:schemeClr val="tx1"/>
              </a:solidFill>
              <a:latin typeface="黑体" panose="02010609060101010101" pitchFamily="49" charset="-122"/>
              <a:ea typeface="黑体" panose="02010609060101010101" pitchFamily="49" charset="-122"/>
            </a:endParaRPr>
          </a:p>
        </p:txBody>
      </p:sp>
      <p:sp>
        <p:nvSpPr>
          <p:cNvPr id="72707" name="Rectangle 3"/>
          <p:cNvSpPr>
            <a:spLocks noChangeArrowheads="1"/>
          </p:cNvSpPr>
          <p:nvPr/>
        </p:nvSpPr>
        <p:spPr bwMode="auto">
          <a:xfrm>
            <a:off x="34925" y="2663825"/>
            <a:ext cx="453707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4800" b="1">
                <a:solidFill>
                  <a:srgbClr val="CC0000"/>
                </a:solidFill>
                <a:latin typeface="黑体" panose="02010609060101010101" pitchFamily="49" charset="-122"/>
                <a:ea typeface="黑体" panose="02010609060101010101" pitchFamily="49" charset="-122"/>
              </a:rPr>
              <a:t>平行沟通</a:t>
            </a:r>
            <a:endParaRPr lang="zh-CN" altLang="en-US" sz="4800" b="1">
              <a:solidFill>
                <a:srgbClr val="CC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fade">
                                      <p:cBhvr>
                                        <p:cTn id="7" dur="1000"/>
                                        <p:tgtEl>
                                          <p:spTgt spid="7270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2706"/>
                                        </p:tgtEl>
                                        <p:attrNameLst>
                                          <p:attrName>style.visibility</p:attrName>
                                        </p:attrNameLst>
                                      </p:cBhvr>
                                      <p:to>
                                        <p:strVal val="visible"/>
                                      </p:to>
                                    </p:set>
                                    <p:animEffect transition="in" filter="fade">
                                      <p:cBhvr>
                                        <p:cTn id="11" dur="10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1331913" y="2924175"/>
            <a:ext cx="6840537"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跨部门沟通，要先取得其主管的许可。</a:t>
            </a:r>
            <a:endParaRPr lang="zh-CN" altLang="en-US" sz="2400" b="1">
              <a:latin typeface="黑体" panose="02010609060101010101" pitchFamily="49" charset="-122"/>
              <a:ea typeface="黑体" panose="02010609060101010101" pitchFamily="49" charset="-122"/>
            </a:endParaRPr>
          </a:p>
          <a:p>
            <a:pPr algn="just" eaLnBrk="1" hangingPunct="1">
              <a:lnSpc>
                <a:spcPct val="150000"/>
              </a:lnSpc>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每一个沟通者，要将重要结果向其主管报告。</a:t>
            </a:r>
            <a:r>
              <a:rPr lang="zh-CN" altLang="en-US" sz="2000" b="1">
                <a:latin typeface="黑体" panose="02010609060101010101" pitchFamily="49" charset="-122"/>
                <a:ea typeface="黑体" panose="02010609060101010101" pitchFamily="49" charset="-122"/>
              </a:rPr>
              <a:t> </a:t>
            </a:r>
            <a:endParaRPr lang="zh-CN" altLang="en-US" sz="2000" b="1">
              <a:latin typeface="黑体" panose="02010609060101010101" pitchFamily="49" charset="-122"/>
              <a:ea typeface="黑体" panose="02010609060101010101" pitchFamily="49" charset="-122"/>
            </a:endParaRPr>
          </a:p>
        </p:txBody>
      </p:sp>
      <p:sp>
        <p:nvSpPr>
          <p:cNvPr id="73731" name="Rectangle 4"/>
          <p:cNvSpPr>
            <a:spLocks noChangeArrowheads="1"/>
          </p:cNvSpPr>
          <p:nvPr/>
        </p:nvSpPr>
        <p:spPr bwMode="auto">
          <a:xfrm>
            <a:off x="0" y="1123950"/>
            <a:ext cx="507682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3732" name="Rectangle 5"/>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如何创造良好沟通的情境</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73733" name="Rectangle 6"/>
          <p:cNvSpPr>
            <a:spLocks noChangeArrowheads="1"/>
          </p:cNvSpPr>
          <p:nvPr/>
        </p:nvSpPr>
        <p:spPr bwMode="auto">
          <a:xfrm>
            <a:off x="5003800" y="620713"/>
            <a:ext cx="14081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9600" b="1">
                <a:solidFill>
                  <a:srgbClr val="CC0000"/>
                </a:solidFill>
                <a:latin typeface="Tahoma" panose="020B0604030504040204" pitchFamily="34" charset="0"/>
                <a:ea typeface="黑体" panose="02010609060101010101" pitchFamily="49" charset="-122"/>
              </a:rPr>
              <a:t>？</a:t>
            </a:r>
            <a:endParaRPr lang="zh-CN" altLang="en-US" sz="9600" b="1">
              <a:solidFill>
                <a:srgbClr val="CC0000"/>
              </a:solidFill>
              <a:latin typeface="Tahoma" panose="020B0604030504040204" pitchFamily="34" charset="0"/>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731"/>
                                        </p:tgtEl>
                                        <p:attrNameLst>
                                          <p:attrName>style.visibility</p:attrName>
                                        </p:attrNameLst>
                                      </p:cBhvr>
                                      <p:to>
                                        <p:strVal val="visible"/>
                                      </p:to>
                                    </p:set>
                                    <p:animEffect transition="in" filter="wipe(left)">
                                      <p:cBhvr>
                                        <p:cTn id="7" dur="500"/>
                                        <p:tgtEl>
                                          <p:spTgt spid="737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3732"/>
                                        </p:tgtEl>
                                        <p:attrNameLst>
                                          <p:attrName>style.visibility</p:attrName>
                                        </p:attrNameLst>
                                      </p:cBhvr>
                                      <p:to>
                                        <p:strVal val="visible"/>
                                      </p:to>
                                    </p:set>
                                    <p:animEffect transition="in" filter="fade">
                                      <p:cBhvr>
                                        <p:cTn id="11" dur="1000"/>
                                        <p:tgtEl>
                                          <p:spTgt spid="737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3733"/>
                                        </p:tgtEl>
                                        <p:attrNameLst>
                                          <p:attrName>style.visibility</p:attrName>
                                        </p:attrNameLst>
                                      </p:cBhvr>
                                      <p:to>
                                        <p:strVal val="visible"/>
                                      </p:to>
                                    </p:set>
                                    <p:animEffect transition="in" filter="fade">
                                      <p:cBhvr>
                                        <p:cTn id="14" dur="1000"/>
                                        <p:tgtEl>
                                          <p:spTgt spid="7373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73730"/>
                                        </p:tgtEl>
                                        <p:attrNameLst>
                                          <p:attrName>style.visibility</p:attrName>
                                        </p:attrNameLst>
                                      </p:cBhvr>
                                      <p:to>
                                        <p:strVal val="visible"/>
                                      </p:to>
                                    </p:set>
                                    <p:animEffect transition="in" filter="wipe(left)">
                                      <p:cBhvr>
                                        <p:cTn id="18" dur="500"/>
                                        <p:tgtEl>
                                          <p:spTgt spid="7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P spid="73731" grpId="0" animBg="1"/>
      <p:bldP spid="73732" grpId="0"/>
      <p:bldP spid="7373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971550" y="2565400"/>
            <a:ext cx="7272338"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同事间要多注意礼节和人际关系。</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和跨部门的高阶沟通时，先请我们的同阶主管先打电话或拜会一下。</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就事论事，尽量协商出对彼此有利的结果。</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有争议时，避免争吵，可请上司出面协商调整。</a:t>
            </a:r>
            <a:endParaRPr lang="zh-CN" altLang="en-US" sz="2400" b="1">
              <a:latin typeface="黑体" panose="02010609060101010101" pitchFamily="49" charset="-122"/>
              <a:ea typeface="黑体" panose="02010609060101010101" pitchFamily="49" charset="-122"/>
            </a:endParaRPr>
          </a:p>
          <a:p>
            <a:pPr algn="just" eaLnBrk="1" hangingPunct="1">
              <a:spcBef>
                <a:spcPct val="50000"/>
              </a:spcBef>
              <a:buClr>
                <a:schemeClr val="accent2"/>
              </a:buClr>
              <a:buFont typeface="Wingdings 2" pitchFamily="18" charset="2"/>
              <a:buBlip>
                <a:blip r:embed="rId1"/>
              </a:buBlip>
            </a:pPr>
            <a:r>
              <a:rPr lang="zh-CN" altLang="en-US" sz="2400" b="1">
                <a:latin typeface="黑体" panose="02010609060101010101" pitchFamily="49" charset="-122"/>
                <a:ea typeface="黑体" panose="02010609060101010101" pitchFamily="49" charset="-122"/>
              </a:rPr>
              <a:t>平时要建立起互助、团队的良好默契。 </a:t>
            </a:r>
            <a:endParaRPr lang="zh-CN" altLang="en-US" sz="2400" b="1">
              <a:latin typeface="黑体" panose="02010609060101010101" pitchFamily="49" charset="-122"/>
              <a:ea typeface="黑体" panose="02010609060101010101" pitchFamily="49" charset="-122"/>
            </a:endParaRPr>
          </a:p>
        </p:txBody>
      </p:sp>
      <p:sp>
        <p:nvSpPr>
          <p:cNvPr id="74755" name="Rectangle 4"/>
          <p:cNvSpPr>
            <a:spLocks noChangeArrowheads="1"/>
          </p:cNvSpPr>
          <p:nvPr/>
        </p:nvSpPr>
        <p:spPr bwMode="auto">
          <a:xfrm>
            <a:off x="0" y="1123950"/>
            <a:ext cx="817245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756" name="Rectangle 5"/>
          <p:cNvSpPr>
            <a:spLocks noChangeArrowheads="1"/>
          </p:cNvSpPr>
          <p:nvPr/>
        </p:nvSpPr>
        <p:spPr bwMode="auto">
          <a:xfrm>
            <a:off x="34925" y="1079500"/>
            <a:ext cx="8066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2800" b="1">
                <a:solidFill>
                  <a:schemeClr val="bg1"/>
                </a:solidFill>
                <a:latin typeface="黑体" panose="02010609060101010101" pitchFamily="49" charset="-122"/>
                <a:ea typeface="黑体" panose="02010609060101010101" pitchFamily="49" charset="-122"/>
              </a:rPr>
              <a:t>平行沟通的技巧，也是跨部门沟通的成功要素</a:t>
            </a:r>
            <a:endParaRPr lang="zh-CN" altLang="en-US" sz="2800" b="1">
              <a:solidFill>
                <a:schemeClr val="bg1"/>
              </a:solidFill>
              <a:latin typeface="黑体" panose="02010609060101010101" pitchFamily="49" charset="-122"/>
              <a:ea typeface="黑体" panose="02010609060101010101" pitchFamily="49" charset="-122"/>
            </a:endParaRPr>
          </a:p>
        </p:txBody>
      </p:sp>
      <p:sp>
        <p:nvSpPr>
          <p:cNvPr id="2" name="文本框 1"/>
          <p:cNvSpPr txBox="1"/>
          <p:nvPr/>
        </p:nvSpPr>
        <p:spPr>
          <a:xfrm>
            <a:off x="721360" y="6238875"/>
            <a:ext cx="737870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4755"/>
                                        </p:tgtEl>
                                        <p:attrNameLst>
                                          <p:attrName>style.visibility</p:attrName>
                                        </p:attrNameLst>
                                      </p:cBhvr>
                                      <p:to>
                                        <p:strVal val="visible"/>
                                      </p:to>
                                    </p:set>
                                    <p:animEffect transition="in" filter="wipe(left)">
                                      <p:cBhvr>
                                        <p:cTn id="7" dur="500"/>
                                        <p:tgtEl>
                                          <p:spTgt spid="747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756"/>
                                        </p:tgtEl>
                                        <p:attrNameLst>
                                          <p:attrName>style.visibility</p:attrName>
                                        </p:attrNameLst>
                                      </p:cBhvr>
                                      <p:to>
                                        <p:strVal val="visible"/>
                                      </p:to>
                                    </p:set>
                                    <p:animEffect transition="in" filter="fade">
                                      <p:cBhvr>
                                        <p:cTn id="11" dur="1000"/>
                                        <p:tgtEl>
                                          <p:spTgt spid="74756"/>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4754"/>
                                        </p:tgtEl>
                                        <p:attrNameLst>
                                          <p:attrName>style.visibility</p:attrName>
                                        </p:attrNameLst>
                                      </p:cBhvr>
                                      <p:to>
                                        <p:strVal val="visible"/>
                                      </p:to>
                                    </p:set>
                                    <p:animEffect transition="in" filter="wipe(left)">
                                      <p:cBhvr>
                                        <p:cTn id="15" dur="5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animBg="1"/>
      <p:bldP spid="747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ChangeArrowheads="1"/>
          </p:cNvSpPr>
          <p:nvPr/>
        </p:nvSpPr>
        <p:spPr bwMode="auto">
          <a:xfrm>
            <a:off x="250825" y="692150"/>
            <a:ext cx="406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2400" b="1">
                <a:latin typeface="黑体" panose="02010609060101010101" pitchFamily="49" charset="-122"/>
                <a:ea typeface="黑体" panose="02010609060101010101" pitchFamily="49" charset="-122"/>
              </a:rPr>
              <a:t>参与沟通，要有两方当事人</a:t>
            </a:r>
            <a:endParaRPr lang="zh-CN" altLang="en-US" sz="2400" b="1">
              <a:latin typeface="黑体" panose="02010609060101010101" pitchFamily="49" charset="-122"/>
              <a:ea typeface="黑体" panose="02010609060101010101" pitchFamily="49" charset="-122"/>
            </a:endParaRPr>
          </a:p>
        </p:txBody>
      </p:sp>
      <p:grpSp>
        <p:nvGrpSpPr>
          <p:cNvPr id="2" name="Group 3"/>
          <p:cNvGrpSpPr/>
          <p:nvPr/>
        </p:nvGrpSpPr>
        <p:grpSpPr bwMode="auto">
          <a:xfrm>
            <a:off x="250825" y="1268413"/>
            <a:ext cx="3038475" cy="1022350"/>
            <a:chOff x="0" y="0"/>
            <a:chExt cx="1914" cy="644"/>
          </a:xfrm>
        </p:grpSpPr>
        <p:sp>
          <p:nvSpPr>
            <p:cNvPr id="11267" name="Rectangle 9"/>
            <p:cNvSpPr>
              <a:spLocks noChangeArrowheads="1"/>
            </p:cNvSpPr>
            <p:nvPr/>
          </p:nvSpPr>
          <p:spPr bwMode="auto">
            <a:xfrm>
              <a:off x="0" y="0"/>
              <a:ext cx="19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CC0000"/>
                  </a:solidFill>
                  <a:ea typeface="黑体" panose="02010609060101010101" pitchFamily="49" charset="-122"/>
                </a:rPr>
                <a:t>发讯人</a:t>
              </a:r>
              <a:r>
                <a:rPr lang="en-US" altLang="zh-CN" sz="2800" b="1">
                  <a:solidFill>
                    <a:srgbClr val="CC0000"/>
                  </a:solidFill>
                  <a:ea typeface="黑体" panose="02010609060101010101" pitchFamily="49" charset="-122"/>
                </a:rPr>
                <a:t>——</a:t>
              </a:r>
              <a:r>
                <a:rPr lang="zh-CN" altLang="en-US" sz="2800" b="1">
                  <a:solidFill>
                    <a:srgbClr val="CC0000"/>
                  </a:solidFill>
                  <a:ea typeface="黑体" panose="02010609060101010101" pitchFamily="49" charset="-122"/>
                </a:rPr>
                <a:t>传送方</a:t>
              </a:r>
              <a:endParaRPr lang="zh-CN" altLang="en-US" sz="2800" b="1">
                <a:solidFill>
                  <a:srgbClr val="CC0000"/>
                </a:solidFill>
                <a:ea typeface="黑体" panose="02010609060101010101" pitchFamily="49" charset="-122"/>
              </a:endParaRPr>
            </a:p>
          </p:txBody>
        </p:sp>
        <p:sp>
          <p:nvSpPr>
            <p:cNvPr id="11268" name="Rectangle 10"/>
            <p:cNvSpPr>
              <a:spLocks noChangeArrowheads="1"/>
            </p:cNvSpPr>
            <p:nvPr/>
          </p:nvSpPr>
          <p:spPr bwMode="auto">
            <a:xfrm>
              <a:off x="0" y="317"/>
              <a:ext cx="19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CC0000"/>
                  </a:solidFill>
                  <a:ea typeface="黑体" panose="02010609060101010101" pitchFamily="49" charset="-122"/>
                </a:rPr>
                <a:t>受讯人</a:t>
              </a:r>
              <a:r>
                <a:rPr lang="en-US" altLang="zh-CN" sz="2800" b="1">
                  <a:solidFill>
                    <a:srgbClr val="CC0000"/>
                  </a:solidFill>
                  <a:ea typeface="黑体" panose="02010609060101010101" pitchFamily="49" charset="-122"/>
                </a:rPr>
                <a:t>——</a:t>
              </a:r>
              <a:r>
                <a:rPr lang="zh-CN" altLang="en-US" sz="2800" b="1">
                  <a:solidFill>
                    <a:srgbClr val="CC0000"/>
                  </a:solidFill>
                  <a:ea typeface="黑体" panose="02010609060101010101" pitchFamily="49" charset="-122"/>
                </a:rPr>
                <a:t>接收方</a:t>
              </a:r>
              <a:endParaRPr lang="zh-CN" altLang="en-US" sz="2800" b="1">
                <a:solidFill>
                  <a:srgbClr val="CC0000"/>
                </a:solidFill>
                <a:ea typeface="黑体" panose="02010609060101010101" pitchFamily="49" charset="-122"/>
              </a:endParaRPr>
            </a:p>
          </p:txBody>
        </p:sp>
      </p:grpSp>
      <p:sp>
        <p:nvSpPr>
          <p:cNvPr id="10246" name="Rectangle 11"/>
          <p:cNvSpPr>
            <a:spLocks noChangeArrowheads="1"/>
          </p:cNvSpPr>
          <p:nvPr/>
        </p:nvSpPr>
        <p:spPr bwMode="auto">
          <a:xfrm>
            <a:off x="250825" y="2300288"/>
            <a:ext cx="72723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ea typeface="黑体" panose="02010609060101010101" pitchFamily="49" charset="-122"/>
              </a:rPr>
              <a:t>你要让对方确定你真正了解沟通的内容，才算达到沟通的目的。</a:t>
            </a:r>
            <a:endParaRPr lang="zh-CN" altLang="en-US" sz="1600" b="1">
              <a:ea typeface="黑体" panose="02010609060101010101" pitchFamily="49" charset="-122"/>
            </a:endParaRPr>
          </a:p>
        </p:txBody>
      </p:sp>
      <p:pic>
        <p:nvPicPr>
          <p:cNvPr id="10247" name="Picture 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708400" y="2414588"/>
            <a:ext cx="5414963" cy="444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slide(fromTop)">
                                      <p:cBhvr>
                                        <p:cTn id="7" dur="500"/>
                                        <p:tgtEl>
                                          <p:spTgt spid="1024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246"/>
                                        </p:tgtEl>
                                        <p:attrNameLst>
                                          <p:attrName>style.visibility</p:attrName>
                                        </p:attrNameLst>
                                      </p:cBhvr>
                                      <p:to>
                                        <p:strVal val="visible"/>
                                      </p:to>
                                    </p:set>
                                    <p:animEffect transition="in" filter="fade">
                                      <p:cBhvr>
                                        <p:cTn id="15" dur="1000"/>
                                        <p:tgtEl>
                                          <p:spTgt spid="10246"/>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0247"/>
                                        </p:tgtEl>
                                        <p:attrNameLst>
                                          <p:attrName>style.visibility</p:attrName>
                                        </p:attrNameLst>
                                      </p:cBhvr>
                                      <p:to>
                                        <p:strVal val="visible"/>
                                      </p:to>
                                    </p:set>
                                    <p:animEffect transition="in" filter="fade">
                                      <p:cBhvr>
                                        <p:cTn id="19" dur="1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ChangeArrowheads="1"/>
          </p:cNvSpPr>
          <p:nvPr/>
        </p:nvSpPr>
        <p:spPr bwMode="auto">
          <a:xfrm>
            <a:off x="0" y="1123950"/>
            <a:ext cx="3851275"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5779" name="Rectangle 5"/>
          <p:cNvSpPr>
            <a:spLocks noChangeArrowheads="1"/>
          </p:cNvSpPr>
          <p:nvPr/>
        </p:nvSpPr>
        <p:spPr bwMode="auto">
          <a:xfrm>
            <a:off x="34925" y="1079500"/>
            <a:ext cx="51133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200" b="1">
                <a:solidFill>
                  <a:schemeClr val="bg1"/>
                </a:solidFill>
                <a:latin typeface="黑体" panose="02010609060101010101" pitchFamily="49" charset="-122"/>
                <a:ea typeface="黑体" panose="02010609060101010101" pitchFamily="49" charset="-122"/>
              </a:rPr>
              <a:t>沟通三要、三不要</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75780" name="Rectangle 6"/>
          <p:cNvSpPr>
            <a:spLocks noChangeArrowheads="1"/>
          </p:cNvSpPr>
          <p:nvPr/>
        </p:nvSpPr>
        <p:spPr bwMode="auto">
          <a:xfrm>
            <a:off x="4500563" y="2165350"/>
            <a:ext cx="3167062"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赞美与鼓励的话要说</a:t>
            </a:r>
            <a:endParaRPr lang="zh-CN" altLang="en-US" sz="2000" b="1">
              <a:ea typeface="黑体" panose="02010609060101010101" pitchFamily="49" charset="-122"/>
            </a:endParaRPr>
          </a:p>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感激与幽默的话要说</a:t>
            </a:r>
            <a:endParaRPr lang="zh-CN" altLang="en-US" sz="2000" b="1">
              <a:ea typeface="黑体" panose="02010609060101010101" pitchFamily="49" charset="-122"/>
            </a:endParaRPr>
          </a:p>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与人格有关的话要说</a:t>
            </a:r>
            <a:endParaRPr lang="zh-CN" altLang="en-US" sz="2000" b="1">
              <a:ea typeface="黑体" panose="02010609060101010101" pitchFamily="49" charset="-122"/>
            </a:endParaRPr>
          </a:p>
        </p:txBody>
      </p:sp>
      <p:sp>
        <p:nvSpPr>
          <p:cNvPr id="75781" name="Rectangle 7"/>
          <p:cNvSpPr>
            <a:spLocks noChangeArrowheads="1"/>
          </p:cNvSpPr>
          <p:nvPr/>
        </p:nvSpPr>
        <p:spPr bwMode="auto">
          <a:xfrm>
            <a:off x="4500563" y="4468813"/>
            <a:ext cx="372745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没有准备的话不要说</a:t>
            </a:r>
            <a:endParaRPr lang="zh-CN" altLang="en-US" sz="2000" b="1">
              <a:ea typeface="黑体" panose="02010609060101010101" pitchFamily="49" charset="-122"/>
            </a:endParaRPr>
          </a:p>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没有依据与数据的话不要说</a:t>
            </a:r>
            <a:endParaRPr lang="zh-CN" altLang="en-US" sz="2000" b="1">
              <a:ea typeface="黑体" panose="02010609060101010101" pitchFamily="49" charset="-122"/>
            </a:endParaRPr>
          </a:p>
          <a:p>
            <a:pPr marL="361950" indent="-361950">
              <a:lnSpc>
                <a:spcPct val="150000"/>
              </a:lnSpc>
              <a:spcBef>
                <a:spcPct val="50000"/>
              </a:spcBef>
              <a:buClr>
                <a:srgbClr val="FF9900"/>
              </a:buClr>
              <a:buFont typeface="Wingdings" panose="05000000000000000000" pitchFamily="2" charset="2"/>
              <a:buBlip>
                <a:blip r:embed="rId1"/>
              </a:buBlip>
            </a:pPr>
            <a:r>
              <a:rPr lang="zh-CN" altLang="en-US" sz="2000" b="1">
                <a:ea typeface="黑体" panose="02010609060101010101" pitchFamily="49" charset="-122"/>
              </a:rPr>
              <a:t>情绪欠佳的时候不要说</a:t>
            </a:r>
            <a:endParaRPr lang="zh-CN" altLang="en-US" sz="2000" b="1">
              <a:ea typeface="黑体" panose="02010609060101010101" pitchFamily="49" charset="-122"/>
            </a:endParaRPr>
          </a:p>
        </p:txBody>
      </p:sp>
      <p:sp>
        <p:nvSpPr>
          <p:cNvPr id="72710" name="WordArt 9"/>
          <p:cNvSpPr>
            <a:spLocks noChangeArrowheads="1" noChangeShapeType="1" noTextEdit="1"/>
          </p:cNvSpPr>
          <p:nvPr/>
        </p:nvSpPr>
        <p:spPr bwMode="auto">
          <a:xfrm>
            <a:off x="1979613" y="2420938"/>
            <a:ext cx="1871662" cy="15113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a:gradFill rotWithShape="1">
                  <a:gsLst>
                    <a:gs pos="0">
                      <a:srgbClr val="FF0000"/>
                    </a:gs>
                    <a:gs pos="100000">
                      <a:srgbClr val="CC0000"/>
                    </a:gs>
                  </a:gsLst>
                  <a:path path="rect">
                    <a:fillToRect r="100000" b="100000"/>
                  </a:path>
                </a:gradFill>
                <a:effectLst>
                  <a:outerShdw dist="35921" dir="2700000" algn="ctr" rotWithShape="0">
                    <a:srgbClr val="C0C0C0">
                      <a:alpha val="78998"/>
                    </a:srgbClr>
                  </a:outerShdw>
                </a:effectLst>
                <a:latin typeface="Arial" panose="020B0604020202020204"/>
                <a:cs typeface="Arial" panose="020B0604020202020204"/>
              </a:rPr>
              <a:t>yes</a:t>
            </a:r>
            <a:endParaRPr lang="zh-CN" altLang="en-US" sz="3600" b="1">
              <a:gradFill rotWithShape="1">
                <a:gsLst>
                  <a:gs pos="0">
                    <a:srgbClr val="FF0000"/>
                  </a:gs>
                  <a:gs pos="100000">
                    <a:srgbClr val="CC0000"/>
                  </a:gs>
                </a:gsLst>
                <a:path path="rect">
                  <a:fillToRect r="100000" b="100000"/>
                </a:path>
              </a:gradFill>
              <a:effectLst>
                <a:outerShdw dist="35921" dir="2700000" algn="ctr" rotWithShape="0">
                  <a:srgbClr val="C0C0C0">
                    <a:alpha val="78998"/>
                  </a:srgbClr>
                </a:outerShdw>
              </a:effectLst>
              <a:latin typeface="Arial" panose="020B0604020202020204"/>
              <a:cs typeface="Arial" panose="020B0604020202020204"/>
            </a:endParaRPr>
          </a:p>
        </p:txBody>
      </p:sp>
      <p:sp>
        <p:nvSpPr>
          <p:cNvPr id="72711" name="WordArt 10"/>
          <p:cNvSpPr>
            <a:spLocks noChangeArrowheads="1" noChangeShapeType="1" noTextEdit="1"/>
          </p:cNvSpPr>
          <p:nvPr/>
        </p:nvSpPr>
        <p:spPr bwMode="auto">
          <a:xfrm>
            <a:off x="1979613" y="4652963"/>
            <a:ext cx="1871662" cy="15113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a:gradFill rotWithShape="1">
                  <a:gsLst>
                    <a:gs pos="0">
                      <a:srgbClr val="FF0000"/>
                    </a:gs>
                    <a:gs pos="100000">
                      <a:srgbClr val="CC0000"/>
                    </a:gs>
                  </a:gsLst>
                  <a:path path="rect">
                    <a:fillToRect r="100000" b="100000"/>
                  </a:path>
                </a:gradFill>
                <a:effectLst>
                  <a:outerShdw dist="35921" dir="2700000" algn="ctr" rotWithShape="0">
                    <a:srgbClr val="C0C0C0">
                      <a:alpha val="78998"/>
                    </a:srgbClr>
                  </a:outerShdw>
                </a:effectLst>
                <a:latin typeface="Arial" panose="020B0604020202020204"/>
                <a:cs typeface="Arial" panose="020B0604020202020204"/>
              </a:rPr>
              <a:t>no</a:t>
            </a:r>
            <a:endParaRPr lang="zh-CN" altLang="en-US" sz="3600" b="1">
              <a:gradFill rotWithShape="1">
                <a:gsLst>
                  <a:gs pos="0">
                    <a:srgbClr val="FF0000"/>
                  </a:gs>
                  <a:gs pos="100000">
                    <a:srgbClr val="CC0000"/>
                  </a:gs>
                </a:gsLst>
                <a:path path="rect">
                  <a:fillToRect r="100000" b="100000"/>
                </a:path>
              </a:gradFill>
              <a:effectLst>
                <a:outerShdw dist="35921" dir="2700000" algn="ctr" rotWithShape="0">
                  <a:srgbClr val="C0C0C0">
                    <a:alpha val="78998"/>
                  </a:srgbClr>
                </a:outerShdw>
              </a:effectLst>
              <a:latin typeface="Arial" panose="020B0604020202020204"/>
              <a:cs typeface="Arial" panose="020B0604020202020204"/>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wipe(left)">
                                      <p:cBhvr>
                                        <p:cTn id="7" dur="500"/>
                                        <p:tgtEl>
                                          <p:spTgt spid="7577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5779"/>
                                        </p:tgtEl>
                                        <p:attrNameLst>
                                          <p:attrName>style.visibility</p:attrName>
                                        </p:attrNameLst>
                                      </p:cBhvr>
                                      <p:to>
                                        <p:strVal val="visible"/>
                                      </p:to>
                                    </p:set>
                                    <p:animEffect transition="in" filter="fade">
                                      <p:cBhvr>
                                        <p:cTn id="11" dur="1000"/>
                                        <p:tgtEl>
                                          <p:spTgt spid="7577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2710"/>
                                        </p:tgtEl>
                                        <p:attrNameLst>
                                          <p:attrName>style.visibility</p:attrName>
                                        </p:attrNameLst>
                                      </p:cBhvr>
                                      <p:to>
                                        <p:strVal val="visible"/>
                                      </p:to>
                                    </p:set>
                                    <p:animEffect transition="in" filter="fade">
                                      <p:cBhvr>
                                        <p:cTn id="15" dur="1000"/>
                                        <p:tgtEl>
                                          <p:spTgt spid="72710"/>
                                        </p:tgtEl>
                                      </p:cBhvr>
                                    </p:animEffect>
                                  </p:childTnLst>
                                </p:cTn>
                              </p:par>
                            </p:childTnLst>
                          </p:cTn>
                        </p:par>
                        <p:par>
                          <p:cTn id="16" fill="hold">
                            <p:stCondLst>
                              <p:cond delay="2500"/>
                            </p:stCondLst>
                            <p:childTnLst>
                              <p:par>
                                <p:cTn id="17" presetID="12" presetClass="entr" presetSubtype="2" fill="hold" grpId="0" nodeType="afterEffect">
                                  <p:stCondLst>
                                    <p:cond delay="0"/>
                                  </p:stCondLst>
                                  <p:childTnLst>
                                    <p:set>
                                      <p:cBhvr>
                                        <p:cTn id="18" dur="1" fill="hold">
                                          <p:stCondLst>
                                            <p:cond delay="0"/>
                                          </p:stCondLst>
                                        </p:cTn>
                                        <p:tgtEl>
                                          <p:spTgt spid="75780"/>
                                        </p:tgtEl>
                                        <p:attrNameLst>
                                          <p:attrName>style.visibility</p:attrName>
                                        </p:attrNameLst>
                                      </p:cBhvr>
                                      <p:to>
                                        <p:strVal val="visible"/>
                                      </p:to>
                                    </p:set>
                                    <p:animEffect transition="in" filter="slide(fromRight)">
                                      <p:cBhvr>
                                        <p:cTn id="19" dur="500"/>
                                        <p:tgtEl>
                                          <p:spTgt spid="7578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1000"/>
                                        <p:tgtEl>
                                          <p:spTgt spid="72711"/>
                                        </p:tgtEl>
                                      </p:cBhvr>
                                    </p:animEffect>
                                  </p:childTnLst>
                                </p:cTn>
                              </p:par>
                            </p:childTnLst>
                          </p:cTn>
                        </p:par>
                        <p:par>
                          <p:cTn id="25" fill="hold">
                            <p:stCondLst>
                              <p:cond delay="1000"/>
                            </p:stCondLst>
                            <p:childTnLst>
                              <p:par>
                                <p:cTn id="26" presetID="12" presetClass="entr" presetSubtype="2" fill="hold" grpId="0" nodeType="afterEffect">
                                  <p:stCondLst>
                                    <p:cond delay="0"/>
                                  </p:stCondLst>
                                  <p:childTnLst>
                                    <p:set>
                                      <p:cBhvr>
                                        <p:cTn id="27" dur="1" fill="hold">
                                          <p:stCondLst>
                                            <p:cond delay="0"/>
                                          </p:stCondLst>
                                        </p:cTn>
                                        <p:tgtEl>
                                          <p:spTgt spid="75781"/>
                                        </p:tgtEl>
                                        <p:attrNameLst>
                                          <p:attrName>style.visibility</p:attrName>
                                        </p:attrNameLst>
                                      </p:cBhvr>
                                      <p:to>
                                        <p:strVal val="visible"/>
                                      </p:to>
                                    </p:set>
                                    <p:animEffect transition="in" filter="slide(fromRight)">
                                      <p:cBhvr>
                                        <p:cTn id="28" dur="500"/>
                                        <p:tgtEl>
                                          <p:spTgt spid="75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nimBg="1"/>
      <p:bldP spid="75779" grpId="0"/>
      <p:bldP spid="75780" grpId="0"/>
      <p:bldP spid="75781" grpId="0"/>
      <p:bldP spid="72710" grpId="0" animBg="1"/>
      <p:bldP spid="7271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6803" name="Text Box 2"/>
          <p:cNvSpPr txBox="1">
            <a:spLocks noChangeArrowheads="1"/>
          </p:cNvSpPr>
          <p:nvPr/>
        </p:nvSpPr>
        <p:spPr bwMode="auto">
          <a:xfrm>
            <a:off x="468313" y="2781300"/>
            <a:ext cx="568801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关于这个，你还有什么可以告诉我的呢？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你觉得，什么是最大的问题呢？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那表示有什么更重要的事情呢？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有没有从另一个角度去观察呢？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Times New Roman" panose="02020603050405020304" pitchFamily="18" charset="0"/>
                <a:ea typeface="黑体" panose="02010609060101010101" pitchFamily="49" charset="-122"/>
              </a:rPr>
              <a:t>“</a:t>
            </a:r>
            <a:r>
              <a:rPr lang="en-US" altLang="zh-CN" sz="2000" b="1">
                <a:latin typeface="黑体" panose="02010609060101010101" pitchFamily="49" charset="-122"/>
                <a:ea typeface="黑体" panose="02010609060101010101" pitchFamily="49" charset="-122"/>
              </a:rPr>
              <a:t>××</a:t>
            </a:r>
            <a:r>
              <a:rPr lang="en-US" altLang="zh-CN" sz="2000" b="1">
                <a:latin typeface="Times New Roman" panose="02020603050405020304" pitchFamily="18"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的反应会是如何呢？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你觉得，</a:t>
            </a:r>
            <a:r>
              <a:rPr lang="zh-CN" altLang="en-US" sz="2000" b="1">
                <a:latin typeface="Times New Roman" panose="02020603050405020304" pitchFamily="18" charset="0"/>
                <a:ea typeface="黑体" panose="02010609060101010101" pitchFamily="49" charset="-122"/>
              </a:rPr>
              <a:t>“</a:t>
            </a:r>
            <a:r>
              <a:rPr lang="en-US" altLang="zh-CN" sz="2000" b="1">
                <a:latin typeface="黑体" panose="02010609060101010101" pitchFamily="49" charset="-122"/>
                <a:ea typeface="黑体" panose="02010609060101010101" pitchFamily="49" charset="-122"/>
              </a:rPr>
              <a:t>××</a:t>
            </a:r>
            <a:r>
              <a:rPr lang="en-US" altLang="zh-CN" sz="2000" b="1">
                <a:latin typeface="Times New Roman" panose="02020603050405020304" pitchFamily="18"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的能力可以负责些什么呢？</a:t>
            </a:r>
            <a:endParaRPr lang="zh-CN" altLang="en-US" sz="2000" b="1">
              <a:latin typeface="黑体" panose="02010609060101010101" pitchFamily="49" charset="-122"/>
              <a:ea typeface="黑体" panose="02010609060101010101" pitchFamily="49" charset="-122"/>
            </a:endParaRPr>
          </a:p>
        </p:txBody>
      </p:sp>
      <p:sp>
        <p:nvSpPr>
          <p:cNvPr id="76804" name="Rectangle 4"/>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grpSp>
        <p:nvGrpSpPr>
          <p:cNvPr id="2" name="Group 5"/>
          <p:cNvGrpSpPr>
            <a:grpSpLocks noChangeAspect="1"/>
          </p:cNvGrpSpPr>
          <p:nvPr/>
        </p:nvGrpSpPr>
        <p:grpSpPr bwMode="auto">
          <a:xfrm>
            <a:off x="5508625" y="3133725"/>
            <a:ext cx="3524250" cy="3535363"/>
            <a:chOff x="0" y="0"/>
            <a:chExt cx="2220" cy="2227"/>
          </a:xfrm>
        </p:grpSpPr>
        <p:pic>
          <p:nvPicPr>
            <p:cNvPr id="77829" name="Picture 15" descr="wenhao"/>
            <p:cNvPicPr>
              <a:picLocks noChangeAspect="1" noChangeArrowheads="1"/>
            </p:cNvPicPr>
            <p:nvPr/>
          </p:nvPicPr>
          <p:blipFill>
            <a:blip r:embed="rId1" cstate="print">
              <a:clrChange>
                <a:clrFrom>
                  <a:srgbClr val="FDFFFE"/>
                </a:clrFrom>
                <a:clrTo>
                  <a:srgbClr val="FDFFFE">
                    <a:alpha val="0"/>
                  </a:srgbClr>
                </a:clrTo>
              </a:clrChange>
              <a:extLst>
                <a:ext uri="{28A0092B-C50C-407E-A947-70E740481C1C}">
                  <a14:useLocalDpi xmlns:a14="http://schemas.microsoft.com/office/drawing/2010/main" val="0"/>
                </a:ext>
              </a:extLst>
            </a:blip>
            <a:srcRect r="-11" b="23"/>
            <a:stretch>
              <a:fillRect/>
            </a:stretch>
          </p:blipFill>
          <p:spPr bwMode="auto">
            <a:xfrm rot="5400000">
              <a:off x="45" y="549"/>
              <a:ext cx="1746" cy="1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0"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220" cy="2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6808" name="Rectangle 18"/>
          <p:cNvSpPr>
            <a:spLocks noChangeArrowheads="1"/>
          </p:cNvSpPr>
          <p:nvPr/>
        </p:nvSpPr>
        <p:spPr bwMode="auto">
          <a:xfrm>
            <a:off x="34925" y="2120900"/>
            <a:ext cx="482758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（一）</a:t>
            </a:r>
            <a:r>
              <a:rPr lang="zh-CN" altLang="en-US" sz="2800" b="1">
                <a:ea typeface="黑体" panose="02010609060101010101" pitchFamily="49" charset="-122"/>
                <a:sym typeface="Webdings" panose="05030102010509060703" pitchFamily="18" charset="2"/>
              </a:rPr>
              <a:t>以开放性的话语问问题</a:t>
            </a:r>
            <a:endParaRPr lang="zh-CN" altLang="en-US" sz="2800" b="1">
              <a:ea typeface="黑体" panose="02010609060101010101" pitchFamily="49" charset="-122"/>
              <a:sym typeface="Webdings" panose="05030102010509060703" pitchFamily="18" charset="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slide(fromLeft)">
                                      <p:cBhvr>
                                        <p:cTn id="7" dur="500"/>
                                        <p:tgtEl>
                                          <p:spTgt spid="7680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6804"/>
                                        </p:tgtEl>
                                        <p:attrNameLst>
                                          <p:attrName>style.visibility</p:attrName>
                                        </p:attrNameLst>
                                      </p:cBhvr>
                                      <p:to>
                                        <p:strVal val="visible"/>
                                      </p:to>
                                    </p:set>
                                    <p:animEffect transition="in" filter="fade">
                                      <p:cBhvr>
                                        <p:cTn id="11" dur="1000"/>
                                        <p:tgtEl>
                                          <p:spTgt spid="76804"/>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6808"/>
                                        </p:tgtEl>
                                        <p:attrNameLst>
                                          <p:attrName>style.visibility</p:attrName>
                                        </p:attrNameLst>
                                      </p:cBhvr>
                                      <p:to>
                                        <p:strVal val="visible"/>
                                      </p:to>
                                    </p:set>
                                    <p:animEffect transition="in" filter="wipe(left)">
                                      <p:cBhvr>
                                        <p:cTn id="15" dur="500"/>
                                        <p:tgtEl>
                                          <p:spTgt spid="76808"/>
                                        </p:tgtEl>
                                      </p:cBhvr>
                                    </p:animEffect>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76803">
                                            <p:txEl>
                                              <p:pRg st="0" end="0"/>
                                            </p:txEl>
                                          </p:spTgt>
                                        </p:tgtEl>
                                        <p:attrNameLst>
                                          <p:attrName>style.visibility</p:attrName>
                                        </p:attrNameLst>
                                      </p:cBhvr>
                                      <p:to>
                                        <p:strVal val="visible"/>
                                      </p:to>
                                    </p:set>
                                    <p:anim calcmode="lin" valueType="num">
                                      <p:cBhvr additive="base">
                                        <p:cTn id="26" dur="500" fill="hold"/>
                                        <p:tgtEl>
                                          <p:spTgt spid="76803">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76803">
                                            <p:txEl>
                                              <p:pRg st="1" end="1"/>
                                            </p:txEl>
                                          </p:spTgt>
                                        </p:tgtEl>
                                        <p:attrNameLst>
                                          <p:attrName>style.visibility</p:attrName>
                                        </p:attrNameLst>
                                      </p:cBhvr>
                                      <p:to>
                                        <p:strVal val="visible"/>
                                      </p:to>
                                    </p:set>
                                    <p:anim calcmode="lin" valueType="num">
                                      <p:cBhvr additive="base">
                                        <p:cTn id="32" dur="500" fill="hold"/>
                                        <p:tgtEl>
                                          <p:spTgt spid="76803">
                                            <p:txEl>
                                              <p:pRg st="1" end="1"/>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768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76803">
                                            <p:txEl>
                                              <p:pRg st="2" end="2"/>
                                            </p:txEl>
                                          </p:spTgt>
                                        </p:tgtEl>
                                        <p:attrNameLst>
                                          <p:attrName>style.visibility</p:attrName>
                                        </p:attrNameLst>
                                      </p:cBhvr>
                                      <p:to>
                                        <p:strVal val="visible"/>
                                      </p:to>
                                    </p:set>
                                    <p:anim calcmode="lin" valueType="num">
                                      <p:cBhvr additive="base">
                                        <p:cTn id="38" dur="500" fill="hold"/>
                                        <p:tgtEl>
                                          <p:spTgt spid="76803">
                                            <p:txEl>
                                              <p:pRg st="2" end="2"/>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768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76803">
                                            <p:txEl>
                                              <p:pRg st="3" end="3"/>
                                            </p:txEl>
                                          </p:spTgt>
                                        </p:tgtEl>
                                        <p:attrNameLst>
                                          <p:attrName>style.visibility</p:attrName>
                                        </p:attrNameLst>
                                      </p:cBhvr>
                                      <p:to>
                                        <p:strVal val="visible"/>
                                      </p:to>
                                    </p:set>
                                    <p:anim calcmode="lin" valueType="num">
                                      <p:cBhvr additive="base">
                                        <p:cTn id="44" dur="500" fill="hold"/>
                                        <p:tgtEl>
                                          <p:spTgt spid="76803">
                                            <p:txEl>
                                              <p:pRg st="3" end="3"/>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768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76803">
                                            <p:txEl>
                                              <p:pRg st="4" end="4"/>
                                            </p:txEl>
                                          </p:spTgt>
                                        </p:tgtEl>
                                        <p:attrNameLst>
                                          <p:attrName>style.visibility</p:attrName>
                                        </p:attrNameLst>
                                      </p:cBhvr>
                                      <p:to>
                                        <p:strVal val="visible"/>
                                      </p:to>
                                    </p:set>
                                    <p:anim calcmode="lin" valueType="num">
                                      <p:cBhvr additive="base">
                                        <p:cTn id="50" dur="500" fill="hold"/>
                                        <p:tgtEl>
                                          <p:spTgt spid="76803">
                                            <p:txEl>
                                              <p:pRg st="4" end="4"/>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768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76803">
                                            <p:txEl>
                                              <p:pRg st="5" end="5"/>
                                            </p:txEl>
                                          </p:spTgt>
                                        </p:tgtEl>
                                        <p:attrNameLst>
                                          <p:attrName>style.visibility</p:attrName>
                                        </p:attrNameLst>
                                      </p:cBhvr>
                                      <p:to>
                                        <p:strVal val="visible"/>
                                      </p:to>
                                    </p:set>
                                    <p:anim calcmode="lin" valueType="num">
                                      <p:cBhvr additive="base">
                                        <p:cTn id="56" dur="500" fill="hold"/>
                                        <p:tgtEl>
                                          <p:spTgt spid="76803">
                                            <p:txEl>
                                              <p:pRg st="5" end="5"/>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7680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nimBg="1"/>
      <p:bldP spid="76803" grpId="0" build="p"/>
      <p:bldP spid="76804" grpId="0"/>
      <p:bldP spid="7680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5" descr="mingque"/>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3001963"/>
            <a:ext cx="4537075"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Text Box 2"/>
          <p:cNvSpPr txBox="1">
            <a:spLocks noChangeArrowheads="1"/>
          </p:cNvSpPr>
          <p:nvPr/>
        </p:nvSpPr>
        <p:spPr bwMode="auto">
          <a:xfrm>
            <a:off x="611188" y="3155950"/>
            <a:ext cx="396081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事件究竟是如何发生的？</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谁需要负责呢？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在什么时候发生的呢？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怎样发生的呢？</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当时的情况是怎样的？</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最后的结果是什么？</a:t>
            </a:r>
            <a:endParaRPr lang="zh-CN" altLang="en-US" sz="2000" b="1">
              <a:latin typeface="黑体" panose="02010609060101010101" pitchFamily="49" charset="-122"/>
              <a:ea typeface="黑体" panose="02010609060101010101" pitchFamily="49" charset="-122"/>
            </a:endParaRPr>
          </a:p>
        </p:txBody>
      </p:sp>
      <p:sp>
        <p:nvSpPr>
          <p:cNvPr id="78851" name="Rectangle 6"/>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8852" name="Rectangle 7"/>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77830" name="Rectangle 8"/>
          <p:cNvSpPr>
            <a:spLocks noChangeArrowheads="1"/>
          </p:cNvSpPr>
          <p:nvPr/>
        </p:nvSpPr>
        <p:spPr bwMode="auto">
          <a:xfrm>
            <a:off x="34925" y="2120900"/>
            <a:ext cx="44704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（二）</a:t>
            </a:r>
            <a:r>
              <a:rPr lang="zh-CN" altLang="en-US" sz="2800" b="1">
                <a:ea typeface="黑体" panose="02010609060101010101" pitchFamily="49" charset="-122"/>
                <a:sym typeface="Webdings" panose="05030102010509060703" pitchFamily="18" charset="2"/>
              </a:rPr>
              <a:t>发问明确，针对事情</a:t>
            </a:r>
            <a:endParaRPr lang="zh-CN" altLang="en-US" sz="2800" b="1">
              <a:ea typeface="黑体" panose="02010609060101010101" pitchFamily="49" charset="-122"/>
              <a:sym typeface="Webdings" panose="05030102010509060703" pitchFamily="18" charset="2"/>
            </a:endParaRPr>
          </a:p>
        </p:txBody>
      </p:sp>
      <p:sp>
        <p:nvSpPr>
          <p:cNvPr id="78854" name="矩形 6"/>
          <p:cNvSpPr>
            <a:spLocks noChangeArrowheads="1"/>
          </p:cNvSpPr>
          <p:nvPr/>
        </p:nvSpPr>
        <p:spPr bwMode="auto">
          <a:xfrm>
            <a:off x="3167063" y="3244850"/>
            <a:ext cx="309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830"/>
                                        </p:tgtEl>
                                        <p:attrNameLst>
                                          <p:attrName>style.visibility</p:attrName>
                                        </p:attrNameLst>
                                      </p:cBhvr>
                                      <p:to>
                                        <p:strVal val="visible"/>
                                      </p:to>
                                    </p:set>
                                    <p:animEffect transition="in" filter="wipe(left)">
                                      <p:cBhvr>
                                        <p:cTn id="7" dur="500"/>
                                        <p:tgtEl>
                                          <p:spTgt spid="778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7826"/>
                                        </p:tgtEl>
                                        <p:attrNameLst>
                                          <p:attrName>style.visibility</p:attrName>
                                        </p:attrNameLst>
                                      </p:cBhvr>
                                      <p:to>
                                        <p:strVal val="visible"/>
                                      </p:to>
                                    </p:set>
                                    <p:animEffect transition="in" filter="fade">
                                      <p:cBhvr>
                                        <p:cTn id="11" dur="1000"/>
                                        <p:tgtEl>
                                          <p:spTgt spid="7782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grpId="0" nodeType="clickEffect">
                                  <p:stCondLst>
                                    <p:cond delay="0"/>
                                  </p:stCondLst>
                                  <p:childTnLst>
                                    <p:set>
                                      <p:cBhvr>
                                        <p:cTn id="15" dur="1" fill="hold">
                                          <p:stCondLst>
                                            <p:cond delay="0"/>
                                          </p:stCondLst>
                                        </p:cTn>
                                        <p:tgtEl>
                                          <p:spTgt spid="77827">
                                            <p:txEl>
                                              <p:pRg st="0" end="0"/>
                                            </p:txEl>
                                          </p:spTgt>
                                        </p:tgtEl>
                                        <p:attrNameLst>
                                          <p:attrName>style.visibility</p:attrName>
                                        </p:attrNameLst>
                                      </p:cBhvr>
                                      <p:to>
                                        <p:strVal val="visible"/>
                                      </p:to>
                                    </p:set>
                                    <p:anim calcmode="lin" valueType="num">
                                      <p:cBhvr additive="base">
                                        <p:cTn id="16" dur="500" fill="hold"/>
                                        <p:tgtEl>
                                          <p:spTgt spid="7782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77827">
                                            <p:txEl>
                                              <p:pRg st="1" end="1"/>
                                            </p:txEl>
                                          </p:spTgt>
                                        </p:tgtEl>
                                        <p:attrNameLst>
                                          <p:attrName>style.visibility</p:attrName>
                                        </p:attrNameLst>
                                      </p:cBhvr>
                                      <p:to>
                                        <p:strVal val="visible"/>
                                      </p:to>
                                    </p:set>
                                    <p:anim calcmode="lin" valueType="num">
                                      <p:cBhvr additive="base">
                                        <p:cTn id="22" dur="500" fill="hold"/>
                                        <p:tgtEl>
                                          <p:spTgt spid="77827">
                                            <p:txEl>
                                              <p:pRg st="1" end="1"/>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78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77827">
                                            <p:txEl>
                                              <p:pRg st="2" end="2"/>
                                            </p:txEl>
                                          </p:spTgt>
                                        </p:tgtEl>
                                        <p:attrNameLst>
                                          <p:attrName>style.visibility</p:attrName>
                                        </p:attrNameLst>
                                      </p:cBhvr>
                                      <p:to>
                                        <p:strVal val="visible"/>
                                      </p:to>
                                    </p:set>
                                    <p:anim calcmode="lin" valueType="num">
                                      <p:cBhvr additive="base">
                                        <p:cTn id="28" dur="500" fill="hold"/>
                                        <p:tgtEl>
                                          <p:spTgt spid="77827">
                                            <p:txEl>
                                              <p:pRg st="2" end="2"/>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778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77827">
                                            <p:txEl>
                                              <p:pRg st="3" end="3"/>
                                            </p:txEl>
                                          </p:spTgt>
                                        </p:tgtEl>
                                        <p:attrNameLst>
                                          <p:attrName>style.visibility</p:attrName>
                                        </p:attrNameLst>
                                      </p:cBhvr>
                                      <p:to>
                                        <p:strVal val="visible"/>
                                      </p:to>
                                    </p:set>
                                    <p:anim calcmode="lin" valueType="num">
                                      <p:cBhvr additive="base">
                                        <p:cTn id="34" dur="500" fill="hold"/>
                                        <p:tgtEl>
                                          <p:spTgt spid="77827">
                                            <p:txEl>
                                              <p:pRg st="3" end="3"/>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78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77827">
                                            <p:txEl>
                                              <p:pRg st="4" end="4"/>
                                            </p:txEl>
                                          </p:spTgt>
                                        </p:tgtEl>
                                        <p:attrNameLst>
                                          <p:attrName>style.visibility</p:attrName>
                                        </p:attrNameLst>
                                      </p:cBhvr>
                                      <p:to>
                                        <p:strVal val="visible"/>
                                      </p:to>
                                    </p:set>
                                    <p:anim calcmode="lin" valueType="num">
                                      <p:cBhvr additive="base">
                                        <p:cTn id="40" dur="500" fill="hold"/>
                                        <p:tgtEl>
                                          <p:spTgt spid="77827">
                                            <p:txEl>
                                              <p:pRg st="4" end="4"/>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7782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77827">
                                            <p:txEl>
                                              <p:pRg st="5" end="5"/>
                                            </p:txEl>
                                          </p:spTgt>
                                        </p:tgtEl>
                                        <p:attrNameLst>
                                          <p:attrName>style.visibility</p:attrName>
                                        </p:attrNameLst>
                                      </p:cBhvr>
                                      <p:to>
                                        <p:strVal val="visible"/>
                                      </p:to>
                                    </p:set>
                                    <p:anim calcmode="lin" valueType="num">
                                      <p:cBhvr additive="base">
                                        <p:cTn id="46" dur="500" fill="hold"/>
                                        <p:tgtEl>
                                          <p:spTgt spid="77827">
                                            <p:txEl>
                                              <p:pRg st="5" end="5"/>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778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P spid="77830"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descr="xi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2000"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1" name="Text Box 2"/>
          <p:cNvSpPr txBox="1">
            <a:spLocks noChangeArrowheads="1"/>
          </p:cNvSpPr>
          <p:nvPr/>
        </p:nvSpPr>
        <p:spPr bwMode="auto">
          <a:xfrm>
            <a:off x="685800" y="2997200"/>
            <a:ext cx="4894263"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你真的感到不开心，是吗？</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我可以理解你的感受</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我可以理解这些事是你十分担心</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我已经清楚为何你如此沮丧了</a:t>
            </a:r>
            <a:endParaRPr lang="zh-CN" altLang="en-US" sz="2000" b="1">
              <a:latin typeface="黑体" panose="02010609060101010101" pitchFamily="49" charset="-122"/>
              <a:ea typeface="黑体" panose="02010609060101010101" pitchFamily="49" charset="-122"/>
            </a:endParaRPr>
          </a:p>
          <a:p>
            <a:pPr eaLnBrk="0" hangingPunct="0">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我可以体会你当时伤心的程度</a:t>
            </a:r>
            <a:endParaRPr lang="zh-CN" altLang="en-US" sz="2000" b="1">
              <a:latin typeface="黑体" panose="02010609060101010101" pitchFamily="49" charset="-122"/>
              <a:ea typeface="黑体" panose="02010609060101010101" pitchFamily="49" charset="-122"/>
            </a:endParaRPr>
          </a:p>
        </p:txBody>
      </p:sp>
      <p:sp>
        <p:nvSpPr>
          <p:cNvPr id="79875" name="Rectangle 6"/>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9876" name="Rectangle 7"/>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78854" name="Rectangle 8"/>
          <p:cNvSpPr>
            <a:spLocks noChangeArrowheads="1"/>
          </p:cNvSpPr>
          <p:nvPr/>
        </p:nvSpPr>
        <p:spPr bwMode="auto">
          <a:xfrm>
            <a:off x="34925" y="2120900"/>
            <a:ext cx="625633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（三）</a:t>
            </a:r>
            <a:r>
              <a:rPr lang="zh-CN" altLang="en-US" sz="2800" b="1">
                <a:ea typeface="黑体" panose="02010609060101010101" pitchFamily="49" charset="-122"/>
                <a:sym typeface="Webdings" panose="05030102010509060703" pitchFamily="18" charset="2"/>
              </a:rPr>
              <a:t>显示出关心，及了解对手的感受</a:t>
            </a:r>
            <a:endParaRPr lang="zh-CN" altLang="en-US" sz="2800" b="1">
              <a:ea typeface="黑体" panose="02010609060101010101" pitchFamily="49" charset="-122"/>
              <a:sym typeface="Webdings" panose="05030102010509060703" pitchFamily="18" charset="2"/>
            </a:endParaRPr>
          </a:p>
        </p:txBody>
      </p:sp>
      <p:sp>
        <p:nvSpPr>
          <p:cNvPr id="2" name="文本框 1"/>
          <p:cNvSpPr txBox="1"/>
          <p:nvPr/>
        </p:nvSpPr>
        <p:spPr>
          <a:xfrm>
            <a:off x="1155700" y="5791200"/>
            <a:ext cx="543242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8854"/>
                                        </p:tgtEl>
                                        <p:attrNameLst>
                                          <p:attrName>style.visibility</p:attrName>
                                        </p:attrNameLst>
                                      </p:cBhvr>
                                      <p:to>
                                        <p:strVal val="visible"/>
                                      </p:to>
                                    </p:set>
                                    <p:animEffect transition="in" filter="wipe(left)">
                                      <p:cBhvr>
                                        <p:cTn id="7" dur="500"/>
                                        <p:tgtEl>
                                          <p:spTgt spid="7885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8850"/>
                                        </p:tgtEl>
                                        <p:attrNameLst>
                                          <p:attrName>style.visibility</p:attrName>
                                        </p:attrNameLst>
                                      </p:cBhvr>
                                      <p:to>
                                        <p:strVal val="visible"/>
                                      </p:to>
                                    </p:set>
                                    <p:anim calcmode="lin" valueType="num">
                                      <p:cBhvr>
                                        <p:cTn id="11" dur="500" fill="hold"/>
                                        <p:tgtEl>
                                          <p:spTgt spid="78850"/>
                                        </p:tgtEl>
                                        <p:attrNameLst>
                                          <p:attrName>ppt_w</p:attrName>
                                        </p:attrNameLst>
                                      </p:cBhvr>
                                      <p:tavLst>
                                        <p:tav tm="0">
                                          <p:val>
                                            <p:fltVal val="0"/>
                                          </p:val>
                                        </p:tav>
                                        <p:tav tm="100000">
                                          <p:val>
                                            <p:strVal val="#ppt_w"/>
                                          </p:val>
                                        </p:tav>
                                      </p:tavLst>
                                    </p:anim>
                                    <p:anim calcmode="lin" valueType="num">
                                      <p:cBhvr>
                                        <p:cTn id="12" dur="500" fill="hold"/>
                                        <p:tgtEl>
                                          <p:spTgt spid="78850"/>
                                        </p:tgtEl>
                                        <p:attrNameLst>
                                          <p:attrName>ppt_h</p:attrName>
                                        </p:attrNameLst>
                                      </p:cBhvr>
                                      <p:tavLst>
                                        <p:tav tm="0">
                                          <p:val>
                                            <p:fltVal val="0"/>
                                          </p:val>
                                        </p:tav>
                                        <p:tav tm="100000">
                                          <p:val>
                                            <p:strVal val="#ppt_h"/>
                                          </p:val>
                                        </p:tav>
                                      </p:tavLst>
                                    </p:anim>
                                    <p:animEffect transition="in" filter="fade">
                                      <p:cBhvr>
                                        <p:cTn id="13" dur="500"/>
                                        <p:tgtEl>
                                          <p:spTgt spid="7885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78851">
                                            <p:txEl>
                                              <p:pRg st="0" end="0"/>
                                            </p:txEl>
                                          </p:spTgt>
                                        </p:tgtEl>
                                        <p:attrNameLst>
                                          <p:attrName>style.visibility</p:attrName>
                                        </p:attrNameLst>
                                      </p:cBhvr>
                                      <p:to>
                                        <p:strVal val="visible"/>
                                      </p:to>
                                    </p:set>
                                    <p:anim calcmode="lin" valueType="num">
                                      <p:cBhvr additive="base">
                                        <p:cTn id="18" dur="500" fill="hold"/>
                                        <p:tgtEl>
                                          <p:spTgt spid="78851">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788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78851">
                                            <p:txEl>
                                              <p:pRg st="1" end="1"/>
                                            </p:txEl>
                                          </p:spTgt>
                                        </p:tgtEl>
                                        <p:attrNameLst>
                                          <p:attrName>style.visibility</p:attrName>
                                        </p:attrNameLst>
                                      </p:cBhvr>
                                      <p:to>
                                        <p:strVal val="visible"/>
                                      </p:to>
                                    </p:set>
                                    <p:anim calcmode="lin" valueType="num">
                                      <p:cBhvr additive="base">
                                        <p:cTn id="24" dur="500" fill="hold"/>
                                        <p:tgtEl>
                                          <p:spTgt spid="78851">
                                            <p:txEl>
                                              <p:pRg st="1" end="1"/>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788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78851">
                                            <p:txEl>
                                              <p:pRg st="2" end="2"/>
                                            </p:txEl>
                                          </p:spTgt>
                                        </p:tgtEl>
                                        <p:attrNameLst>
                                          <p:attrName>style.visibility</p:attrName>
                                        </p:attrNameLst>
                                      </p:cBhvr>
                                      <p:to>
                                        <p:strVal val="visible"/>
                                      </p:to>
                                    </p:set>
                                    <p:anim calcmode="lin" valueType="num">
                                      <p:cBhvr additive="base">
                                        <p:cTn id="30" dur="500" fill="hold"/>
                                        <p:tgtEl>
                                          <p:spTgt spid="78851">
                                            <p:txEl>
                                              <p:pRg st="2" end="2"/>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788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78851">
                                            <p:txEl>
                                              <p:pRg st="3" end="3"/>
                                            </p:txEl>
                                          </p:spTgt>
                                        </p:tgtEl>
                                        <p:attrNameLst>
                                          <p:attrName>style.visibility</p:attrName>
                                        </p:attrNameLst>
                                      </p:cBhvr>
                                      <p:to>
                                        <p:strVal val="visible"/>
                                      </p:to>
                                    </p:set>
                                    <p:anim calcmode="lin" valueType="num">
                                      <p:cBhvr additive="base">
                                        <p:cTn id="36" dur="500" fill="hold"/>
                                        <p:tgtEl>
                                          <p:spTgt spid="78851">
                                            <p:txEl>
                                              <p:pRg st="3" end="3"/>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788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78851">
                                            <p:txEl>
                                              <p:pRg st="4" end="4"/>
                                            </p:txEl>
                                          </p:spTgt>
                                        </p:tgtEl>
                                        <p:attrNameLst>
                                          <p:attrName>style.visibility</p:attrName>
                                        </p:attrNameLst>
                                      </p:cBhvr>
                                      <p:to>
                                        <p:strVal val="visible"/>
                                      </p:to>
                                    </p:set>
                                    <p:anim calcmode="lin" valueType="num">
                                      <p:cBhvr additive="base">
                                        <p:cTn id="42" dur="500" fill="hold"/>
                                        <p:tgtEl>
                                          <p:spTgt spid="78851">
                                            <p:txEl>
                                              <p:pRg st="4" end="4"/>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788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P spid="7885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3"/>
          <p:cNvSpPr txBox="1">
            <a:spLocks noChangeArrowheads="1"/>
          </p:cNvSpPr>
          <p:nvPr/>
        </p:nvSpPr>
        <p:spPr bwMode="auto">
          <a:xfrm>
            <a:off x="755650" y="3068638"/>
            <a:ext cx="5040313"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你可否告诉我这件事的来龙去脉</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为了让我更容易了解，请你用另一种方式告诉我，好吗？</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这是不是关于</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p:txBody>
      </p:sp>
      <p:pic>
        <p:nvPicPr>
          <p:cNvPr id="79875" name="Picture 8"/>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508625" y="3779838"/>
            <a:ext cx="3182938"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9" name="Rectangle 9"/>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900" name="Rectangle 10"/>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79878" name="Rectangle 11"/>
          <p:cNvSpPr>
            <a:spLocks noChangeArrowheads="1"/>
          </p:cNvSpPr>
          <p:nvPr/>
        </p:nvSpPr>
        <p:spPr bwMode="auto">
          <a:xfrm>
            <a:off x="34925" y="2120900"/>
            <a:ext cx="55419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（四）</a:t>
            </a:r>
            <a:r>
              <a:rPr lang="zh-CN" altLang="en-US" sz="2800" b="1">
                <a:ea typeface="黑体" panose="02010609060101010101" pitchFamily="49" charset="-122"/>
                <a:sym typeface="Webdings" panose="05030102010509060703" pitchFamily="18" charset="2"/>
              </a:rPr>
              <a:t>促使对方说得更清楚、明白</a:t>
            </a:r>
            <a:endParaRPr lang="zh-CN" altLang="en-US" sz="2800" b="1">
              <a:ea typeface="黑体" panose="02010609060101010101" pitchFamily="49" charset="-122"/>
              <a:sym typeface="Webdings" panose="05030102010509060703" pitchFamily="18" charset="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878"/>
                                        </p:tgtEl>
                                        <p:attrNameLst>
                                          <p:attrName>style.visibility</p:attrName>
                                        </p:attrNameLst>
                                      </p:cBhvr>
                                      <p:to>
                                        <p:strVal val="visible"/>
                                      </p:to>
                                    </p:set>
                                    <p:animEffect transition="in" filter="wipe(left)">
                                      <p:cBhvr>
                                        <p:cTn id="7" dur="500"/>
                                        <p:tgtEl>
                                          <p:spTgt spid="7987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9875"/>
                                        </p:tgtEl>
                                        <p:attrNameLst>
                                          <p:attrName>style.visibility</p:attrName>
                                        </p:attrNameLst>
                                      </p:cBhvr>
                                      <p:to>
                                        <p:strVal val="visible"/>
                                      </p:to>
                                    </p:set>
                                    <p:anim calcmode="lin" valueType="num">
                                      <p:cBhvr>
                                        <p:cTn id="11" dur="500" fill="hold"/>
                                        <p:tgtEl>
                                          <p:spTgt spid="79875"/>
                                        </p:tgtEl>
                                        <p:attrNameLst>
                                          <p:attrName>ppt_w</p:attrName>
                                        </p:attrNameLst>
                                      </p:cBhvr>
                                      <p:tavLst>
                                        <p:tav tm="0">
                                          <p:val>
                                            <p:fltVal val="0"/>
                                          </p:val>
                                        </p:tav>
                                        <p:tav tm="100000">
                                          <p:val>
                                            <p:strVal val="#ppt_w"/>
                                          </p:val>
                                        </p:tav>
                                      </p:tavLst>
                                    </p:anim>
                                    <p:anim calcmode="lin" valueType="num">
                                      <p:cBhvr>
                                        <p:cTn id="12" dur="500" fill="hold"/>
                                        <p:tgtEl>
                                          <p:spTgt spid="79875"/>
                                        </p:tgtEl>
                                        <p:attrNameLst>
                                          <p:attrName>ppt_h</p:attrName>
                                        </p:attrNameLst>
                                      </p:cBhvr>
                                      <p:tavLst>
                                        <p:tav tm="0">
                                          <p:val>
                                            <p:fltVal val="0"/>
                                          </p:val>
                                        </p:tav>
                                        <p:tav tm="100000">
                                          <p:val>
                                            <p:strVal val="#ppt_h"/>
                                          </p:val>
                                        </p:tav>
                                      </p:tavLst>
                                    </p:anim>
                                    <p:animEffect transition="in" filter="fade">
                                      <p:cBhvr>
                                        <p:cTn id="13" dur="500"/>
                                        <p:tgtEl>
                                          <p:spTgt spid="7987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79874">
                                            <p:txEl>
                                              <p:pRg st="0" end="0"/>
                                            </p:txEl>
                                          </p:spTgt>
                                        </p:tgtEl>
                                        <p:attrNameLst>
                                          <p:attrName>style.visibility</p:attrName>
                                        </p:attrNameLst>
                                      </p:cBhvr>
                                      <p:to>
                                        <p:strVal val="visible"/>
                                      </p:to>
                                    </p:set>
                                    <p:animEffect transition="in" filter="slide(fromBottom)">
                                      <p:cBhvr>
                                        <p:cTn id="18" dur="500"/>
                                        <p:tgtEl>
                                          <p:spTgt spid="7987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79874">
                                            <p:txEl>
                                              <p:pRg st="1" end="1"/>
                                            </p:txEl>
                                          </p:spTgt>
                                        </p:tgtEl>
                                        <p:attrNameLst>
                                          <p:attrName>style.visibility</p:attrName>
                                        </p:attrNameLst>
                                      </p:cBhvr>
                                      <p:to>
                                        <p:strVal val="visible"/>
                                      </p:to>
                                    </p:set>
                                    <p:animEffect transition="in" filter="slide(fromBottom)">
                                      <p:cBhvr>
                                        <p:cTn id="23" dur="500"/>
                                        <p:tgtEl>
                                          <p:spTgt spid="7987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79874">
                                            <p:txEl>
                                              <p:pRg st="2" end="2"/>
                                            </p:txEl>
                                          </p:spTgt>
                                        </p:tgtEl>
                                        <p:attrNameLst>
                                          <p:attrName>style.visibility</p:attrName>
                                        </p:attrNameLst>
                                      </p:cBhvr>
                                      <p:to>
                                        <p:strVal val="visible"/>
                                      </p:to>
                                    </p:set>
                                    <p:animEffect transition="in" filter="slide(fromBottom)">
                                      <p:cBhvr>
                                        <p:cTn id="28" dur="500"/>
                                        <p:tgtEl>
                                          <p:spTgt spid="798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971550" y="3141663"/>
            <a:ext cx="3960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点头回应：嗯、好、哦、唔</a:t>
            </a:r>
            <a:endParaRPr lang="zh-CN" altLang="en-US" sz="2000" b="1">
              <a:latin typeface="黑体" panose="02010609060101010101" pitchFamily="49" charset="-122"/>
              <a:ea typeface="黑体" panose="02010609060101010101" pitchFamily="49" charset="-122"/>
            </a:endParaRPr>
          </a:p>
        </p:txBody>
      </p:sp>
      <p:sp>
        <p:nvSpPr>
          <p:cNvPr id="81922"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1923"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0901" name="Rectangle 7"/>
          <p:cNvSpPr>
            <a:spLocks noChangeArrowheads="1"/>
          </p:cNvSpPr>
          <p:nvPr/>
        </p:nvSpPr>
        <p:spPr bwMode="auto">
          <a:xfrm>
            <a:off x="34925" y="2120900"/>
            <a:ext cx="26844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（五）专心聆听</a:t>
            </a:r>
            <a:endParaRPr lang="zh-CN" altLang="en-US" sz="2800" b="1">
              <a:ea typeface="黑体" panose="02010609060101010101" pitchFamily="49" charset="-122"/>
            </a:endParaRPr>
          </a:p>
        </p:txBody>
      </p:sp>
      <p:pic>
        <p:nvPicPr>
          <p:cNvPr id="80902" name="Picture 8" descr="chengza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148263" y="3146425"/>
            <a:ext cx="3990975" cy="370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901"/>
                                        </p:tgtEl>
                                        <p:attrNameLst>
                                          <p:attrName>style.visibility</p:attrName>
                                        </p:attrNameLst>
                                      </p:cBhvr>
                                      <p:to>
                                        <p:strVal val="visible"/>
                                      </p:to>
                                    </p:set>
                                    <p:animEffect transition="in" filter="wipe(left)">
                                      <p:cBhvr>
                                        <p:cTn id="7" dur="500"/>
                                        <p:tgtEl>
                                          <p:spTgt spid="8090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0902"/>
                                        </p:tgtEl>
                                        <p:attrNameLst>
                                          <p:attrName>style.visibility</p:attrName>
                                        </p:attrNameLst>
                                      </p:cBhvr>
                                      <p:to>
                                        <p:strVal val="visible"/>
                                      </p:to>
                                    </p:set>
                                    <p:anim calcmode="lin" valueType="num">
                                      <p:cBhvr>
                                        <p:cTn id="11" dur="500" fill="hold"/>
                                        <p:tgtEl>
                                          <p:spTgt spid="80902"/>
                                        </p:tgtEl>
                                        <p:attrNameLst>
                                          <p:attrName>ppt_w</p:attrName>
                                        </p:attrNameLst>
                                      </p:cBhvr>
                                      <p:tavLst>
                                        <p:tav tm="0">
                                          <p:val>
                                            <p:fltVal val="0"/>
                                          </p:val>
                                        </p:tav>
                                        <p:tav tm="100000">
                                          <p:val>
                                            <p:strVal val="#ppt_w"/>
                                          </p:val>
                                        </p:tav>
                                      </p:tavLst>
                                    </p:anim>
                                    <p:anim calcmode="lin" valueType="num">
                                      <p:cBhvr>
                                        <p:cTn id="12" dur="500" fill="hold"/>
                                        <p:tgtEl>
                                          <p:spTgt spid="80902"/>
                                        </p:tgtEl>
                                        <p:attrNameLst>
                                          <p:attrName>ppt_h</p:attrName>
                                        </p:attrNameLst>
                                      </p:cBhvr>
                                      <p:tavLst>
                                        <p:tav tm="0">
                                          <p:val>
                                            <p:fltVal val="0"/>
                                          </p:val>
                                        </p:tav>
                                        <p:tav tm="100000">
                                          <p:val>
                                            <p:strVal val="#ppt_h"/>
                                          </p:val>
                                        </p:tav>
                                      </p:tavLst>
                                    </p:anim>
                                    <p:animEffect transition="in" filter="fade">
                                      <p:cBhvr>
                                        <p:cTn id="13" dur="500"/>
                                        <p:tgtEl>
                                          <p:spTgt spid="80902"/>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2" fill="hold" grpId="0" nodeType="clickEffect">
                                  <p:stCondLst>
                                    <p:cond delay="0"/>
                                  </p:stCondLst>
                                  <p:childTnLst>
                                    <p:set>
                                      <p:cBhvr>
                                        <p:cTn id="17" dur="1" fill="hold">
                                          <p:stCondLst>
                                            <p:cond delay="0"/>
                                          </p:stCondLst>
                                        </p:cTn>
                                        <p:tgtEl>
                                          <p:spTgt spid="80898">
                                            <p:txEl>
                                              <p:pRg st="0" end="0"/>
                                            </p:txEl>
                                          </p:spTgt>
                                        </p:tgtEl>
                                        <p:attrNameLst>
                                          <p:attrName>style.visibility</p:attrName>
                                        </p:attrNameLst>
                                      </p:cBhvr>
                                      <p:to>
                                        <p:strVal val="visible"/>
                                      </p:to>
                                    </p:set>
                                    <p:animEffect transition="in" filter="slide(fromRight)">
                                      <p:cBhvr>
                                        <p:cTn id="18" dur="500"/>
                                        <p:tgtEl>
                                          <p:spTgt spid="808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build="allAtOnce"/>
      <p:bldP spid="8090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809625" y="2924175"/>
            <a:ext cx="42672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这一点是我错了，我没弄清楚</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你是对的，我了解我错误之处</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这样说是有道理的，我应该</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谢谢你的指正，让我立即了解</a:t>
            </a:r>
            <a:endParaRPr lang="zh-CN" altLang="en-US" sz="2000" b="1">
              <a:latin typeface="黑体" panose="02010609060101010101" pitchFamily="49" charset="-122"/>
              <a:ea typeface="黑体" panose="02010609060101010101" pitchFamily="49" charset="-122"/>
            </a:endParaRPr>
          </a:p>
        </p:txBody>
      </p:sp>
      <p:sp>
        <p:nvSpPr>
          <p:cNvPr id="82946"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2947"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1925" name="Rectangle 7"/>
          <p:cNvSpPr>
            <a:spLocks noChangeArrowheads="1"/>
          </p:cNvSpPr>
          <p:nvPr/>
        </p:nvSpPr>
        <p:spPr bwMode="auto">
          <a:xfrm>
            <a:off x="34925" y="2120900"/>
            <a:ext cx="73279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（六）</a:t>
            </a:r>
            <a:r>
              <a:rPr lang="zh-CN" altLang="en-US" sz="2800" b="1">
                <a:ea typeface="黑体" panose="02010609060101010101" pitchFamily="49" charset="-122"/>
                <a:sym typeface="Webdings" panose="05030102010509060703" pitchFamily="18" charset="2"/>
              </a:rPr>
              <a:t>倘若你真是做错了，要大方坦白地承认</a:t>
            </a:r>
            <a:endParaRPr lang="zh-CN" altLang="en-US" sz="2800" b="1">
              <a:ea typeface="黑体" panose="02010609060101010101" pitchFamily="49" charset="-122"/>
              <a:sym typeface="Webdings" panose="05030102010509060703" pitchFamily="18" charset="2"/>
            </a:endParaRPr>
          </a:p>
        </p:txBody>
      </p:sp>
      <p:pic>
        <p:nvPicPr>
          <p:cNvPr id="81926" name="Picture 10" descr="xiaolia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156325" y="3933825"/>
            <a:ext cx="2684463" cy="266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925"/>
                                        </p:tgtEl>
                                        <p:attrNameLst>
                                          <p:attrName>style.visibility</p:attrName>
                                        </p:attrNameLst>
                                      </p:cBhvr>
                                      <p:to>
                                        <p:strVal val="visible"/>
                                      </p:to>
                                    </p:set>
                                    <p:animEffect transition="in" filter="wipe(left)">
                                      <p:cBhvr>
                                        <p:cTn id="7" dur="500"/>
                                        <p:tgtEl>
                                          <p:spTgt spid="819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1926"/>
                                        </p:tgtEl>
                                        <p:attrNameLst>
                                          <p:attrName>style.visibility</p:attrName>
                                        </p:attrNameLst>
                                      </p:cBhvr>
                                      <p:to>
                                        <p:strVal val="visible"/>
                                      </p:to>
                                    </p:set>
                                    <p:anim calcmode="lin" valueType="num">
                                      <p:cBhvr>
                                        <p:cTn id="11" dur="500" fill="hold"/>
                                        <p:tgtEl>
                                          <p:spTgt spid="81926"/>
                                        </p:tgtEl>
                                        <p:attrNameLst>
                                          <p:attrName>ppt_w</p:attrName>
                                        </p:attrNameLst>
                                      </p:cBhvr>
                                      <p:tavLst>
                                        <p:tav tm="0">
                                          <p:val>
                                            <p:fltVal val="0"/>
                                          </p:val>
                                        </p:tav>
                                        <p:tav tm="100000">
                                          <p:val>
                                            <p:strVal val="#ppt_w"/>
                                          </p:val>
                                        </p:tav>
                                      </p:tavLst>
                                    </p:anim>
                                    <p:anim calcmode="lin" valueType="num">
                                      <p:cBhvr>
                                        <p:cTn id="12" dur="500" fill="hold"/>
                                        <p:tgtEl>
                                          <p:spTgt spid="81926"/>
                                        </p:tgtEl>
                                        <p:attrNameLst>
                                          <p:attrName>ppt_h</p:attrName>
                                        </p:attrNameLst>
                                      </p:cBhvr>
                                      <p:tavLst>
                                        <p:tav tm="0">
                                          <p:val>
                                            <p:fltVal val="0"/>
                                          </p:val>
                                        </p:tav>
                                        <p:tav tm="100000">
                                          <p:val>
                                            <p:strVal val="#ppt_h"/>
                                          </p:val>
                                        </p:tav>
                                      </p:tavLst>
                                    </p:anim>
                                    <p:animEffect transition="in" filter="fade">
                                      <p:cBhvr>
                                        <p:cTn id="13" dur="500"/>
                                        <p:tgtEl>
                                          <p:spTgt spid="8192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nodeType="clickEffect">
                                  <p:stCondLst>
                                    <p:cond delay="0"/>
                                  </p:stCondLst>
                                  <p:childTnLst>
                                    <p:set>
                                      <p:cBhvr>
                                        <p:cTn id="17" dur="1" fill="hold">
                                          <p:stCondLst>
                                            <p:cond delay="0"/>
                                          </p:stCondLst>
                                        </p:cTn>
                                        <p:tgtEl>
                                          <p:spTgt spid="81922">
                                            <p:txEl>
                                              <p:pRg st="0" end="0"/>
                                            </p:txEl>
                                          </p:spTgt>
                                        </p:tgtEl>
                                        <p:attrNameLst>
                                          <p:attrName>style.visibility</p:attrName>
                                        </p:attrNameLst>
                                      </p:cBhvr>
                                      <p:to>
                                        <p:strVal val="visible"/>
                                      </p:to>
                                    </p:set>
                                    <p:animEffect transition="in" filter="slide(fromLeft)">
                                      <p:cBhvr>
                                        <p:cTn id="18" dur="500"/>
                                        <p:tgtEl>
                                          <p:spTgt spid="8192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81922">
                                            <p:txEl>
                                              <p:pRg st="1" end="1"/>
                                            </p:txEl>
                                          </p:spTgt>
                                        </p:tgtEl>
                                        <p:attrNameLst>
                                          <p:attrName>style.visibility</p:attrName>
                                        </p:attrNameLst>
                                      </p:cBhvr>
                                      <p:to>
                                        <p:strVal val="visible"/>
                                      </p:to>
                                    </p:set>
                                    <p:animEffect transition="in" filter="slide(fromLeft)">
                                      <p:cBhvr>
                                        <p:cTn id="23" dur="500"/>
                                        <p:tgtEl>
                                          <p:spTgt spid="8192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nodeType="clickEffect">
                                  <p:stCondLst>
                                    <p:cond delay="0"/>
                                  </p:stCondLst>
                                  <p:childTnLst>
                                    <p:set>
                                      <p:cBhvr>
                                        <p:cTn id="27" dur="1" fill="hold">
                                          <p:stCondLst>
                                            <p:cond delay="0"/>
                                          </p:stCondLst>
                                        </p:cTn>
                                        <p:tgtEl>
                                          <p:spTgt spid="81922">
                                            <p:txEl>
                                              <p:pRg st="2" end="2"/>
                                            </p:txEl>
                                          </p:spTgt>
                                        </p:tgtEl>
                                        <p:attrNameLst>
                                          <p:attrName>style.visibility</p:attrName>
                                        </p:attrNameLst>
                                      </p:cBhvr>
                                      <p:to>
                                        <p:strVal val="visible"/>
                                      </p:to>
                                    </p:set>
                                    <p:animEffect transition="in" filter="slide(fromLeft)">
                                      <p:cBhvr>
                                        <p:cTn id="28" dur="500"/>
                                        <p:tgtEl>
                                          <p:spTgt spid="81922">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nodeType="clickEffect">
                                  <p:stCondLst>
                                    <p:cond delay="0"/>
                                  </p:stCondLst>
                                  <p:childTnLst>
                                    <p:set>
                                      <p:cBhvr>
                                        <p:cTn id="32" dur="1" fill="hold">
                                          <p:stCondLst>
                                            <p:cond delay="0"/>
                                          </p:stCondLst>
                                        </p:cTn>
                                        <p:tgtEl>
                                          <p:spTgt spid="81922">
                                            <p:txEl>
                                              <p:pRg st="3" end="3"/>
                                            </p:txEl>
                                          </p:spTgt>
                                        </p:tgtEl>
                                        <p:attrNameLst>
                                          <p:attrName>style.visibility</p:attrName>
                                        </p:attrNameLst>
                                      </p:cBhvr>
                                      <p:to>
                                        <p:strVal val="visible"/>
                                      </p:to>
                                    </p:set>
                                    <p:animEffect transition="in" filter="slide(fromLeft)">
                                      <p:cBhvr>
                                        <p:cTn id="33" dur="500"/>
                                        <p:tgtEl>
                                          <p:spTgt spid="819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8" descr="tanhua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219700" y="3644900"/>
            <a:ext cx="3455988"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7" name="Text Box 2"/>
          <p:cNvSpPr txBox="1">
            <a:spLocks noChangeArrowheads="1"/>
          </p:cNvSpPr>
          <p:nvPr/>
        </p:nvSpPr>
        <p:spPr bwMode="auto">
          <a:xfrm>
            <a:off x="755650" y="3141663"/>
            <a:ext cx="4321175"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或许，我们可以试试别的办法</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这是否是唯一的方法呢</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倘若采用别的途径又如何呢</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Blip>
                <a:blip r:embed="rId2"/>
              </a:buBlip>
            </a:pPr>
            <a:r>
              <a:rPr lang="zh-CN" altLang="en-US" sz="2000" b="1">
                <a:latin typeface="黑体" panose="02010609060101010101" pitchFamily="49" charset="-122"/>
                <a:ea typeface="黑体" panose="02010609060101010101" pitchFamily="49" charset="-122"/>
              </a:rPr>
              <a:t>可否我们从这个角度来看？下一次，我们可否采用</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p:txBody>
      </p:sp>
      <p:sp>
        <p:nvSpPr>
          <p:cNvPr id="83971"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3972"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2950" name="Rectangle 7"/>
          <p:cNvSpPr>
            <a:spLocks noChangeArrowheads="1"/>
          </p:cNvSpPr>
          <p:nvPr/>
        </p:nvSpPr>
        <p:spPr bwMode="auto">
          <a:xfrm>
            <a:off x="34925" y="2120900"/>
            <a:ext cx="6613525"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（七）</a:t>
            </a:r>
            <a:r>
              <a:rPr lang="zh-CN" altLang="en-US" sz="2800" b="1">
                <a:ea typeface="黑体" panose="02010609060101010101" pitchFamily="49" charset="-122"/>
                <a:sym typeface="Webdings" panose="05030102010509060703" pitchFamily="18" charset="2"/>
              </a:rPr>
              <a:t>预留余地，具有弹性，别逼到死角</a:t>
            </a:r>
            <a:endParaRPr lang="zh-CN" altLang="en-US" sz="2800" b="1">
              <a:ea typeface="黑体" panose="02010609060101010101" pitchFamily="49" charset="-122"/>
              <a:sym typeface="Webdings" panose="05030102010509060703" pitchFamily="18" charset="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2950"/>
                                        </p:tgtEl>
                                        <p:attrNameLst>
                                          <p:attrName>style.visibility</p:attrName>
                                        </p:attrNameLst>
                                      </p:cBhvr>
                                      <p:to>
                                        <p:strVal val="visible"/>
                                      </p:to>
                                    </p:set>
                                    <p:animEffect transition="in" filter="wipe(left)">
                                      <p:cBhvr>
                                        <p:cTn id="7" dur="500"/>
                                        <p:tgtEl>
                                          <p:spTgt spid="8295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946"/>
                                        </p:tgtEl>
                                        <p:attrNameLst>
                                          <p:attrName>style.visibility</p:attrName>
                                        </p:attrNameLst>
                                      </p:cBhvr>
                                      <p:to>
                                        <p:strVal val="visible"/>
                                      </p:to>
                                    </p:set>
                                    <p:anim calcmode="lin" valueType="num">
                                      <p:cBhvr>
                                        <p:cTn id="11" dur="500" fill="hold"/>
                                        <p:tgtEl>
                                          <p:spTgt spid="82946"/>
                                        </p:tgtEl>
                                        <p:attrNameLst>
                                          <p:attrName>ppt_w</p:attrName>
                                        </p:attrNameLst>
                                      </p:cBhvr>
                                      <p:tavLst>
                                        <p:tav tm="0">
                                          <p:val>
                                            <p:fltVal val="0"/>
                                          </p:val>
                                        </p:tav>
                                        <p:tav tm="100000">
                                          <p:val>
                                            <p:strVal val="#ppt_w"/>
                                          </p:val>
                                        </p:tav>
                                      </p:tavLst>
                                    </p:anim>
                                    <p:anim calcmode="lin" valueType="num">
                                      <p:cBhvr>
                                        <p:cTn id="12" dur="500" fill="hold"/>
                                        <p:tgtEl>
                                          <p:spTgt spid="82946"/>
                                        </p:tgtEl>
                                        <p:attrNameLst>
                                          <p:attrName>ppt_h</p:attrName>
                                        </p:attrNameLst>
                                      </p:cBhvr>
                                      <p:tavLst>
                                        <p:tav tm="0">
                                          <p:val>
                                            <p:fltVal val="0"/>
                                          </p:val>
                                        </p:tav>
                                        <p:tav tm="100000">
                                          <p:val>
                                            <p:strVal val="#ppt_h"/>
                                          </p:val>
                                        </p:tav>
                                      </p:tavLst>
                                    </p:anim>
                                    <p:animEffect transition="in" filter="fade">
                                      <p:cBhvr>
                                        <p:cTn id="13" dur="500"/>
                                        <p:tgtEl>
                                          <p:spTgt spid="82946"/>
                                        </p:tgtEl>
                                      </p:cBhvr>
                                    </p:animEffect>
                                  </p:childTnLst>
                                </p:cTn>
                              </p:par>
                            </p:childTnLst>
                          </p:cTn>
                        </p:par>
                      </p:childTnLst>
                    </p:cTn>
                  </p:par>
                  <p:par>
                    <p:cTn id="14" fill="hold">
                      <p:stCondLst>
                        <p:cond delay="indefinite"/>
                      </p:stCondLst>
                      <p:childTnLst>
                        <p:par>
                          <p:cTn id="15" fill="hold">
                            <p:stCondLst>
                              <p:cond delay="0"/>
                            </p:stCondLst>
                            <p:childTnLst>
                              <p:par>
                                <p:cTn id="16" presetID="37" presetClass="entr" presetSubtype="0" fill="hold" nodeType="clickEffect">
                                  <p:stCondLst>
                                    <p:cond delay="0"/>
                                  </p:stCondLst>
                                  <p:childTnLst>
                                    <p:set>
                                      <p:cBhvr>
                                        <p:cTn id="17" dur="1" fill="hold">
                                          <p:stCondLst>
                                            <p:cond delay="0"/>
                                          </p:stCondLst>
                                        </p:cTn>
                                        <p:tgtEl>
                                          <p:spTgt spid="82947">
                                            <p:txEl>
                                              <p:pRg st="0" end="0"/>
                                            </p:txEl>
                                          </p:spTgt>
                                        </p:tgtEl>
                                        <p:attrNameLst>
                                          <p:attrName>style.visibility</p:attrName>
                                        </p:attrNameLst>
                                      </p:cBhvr>
                                      <p:to>
                                        <p:strVal val="visible"/>
                                      </p:to>
                                    </p:set>
                                    <p:animEffect transition="in" filter="fade">
                                      <p:cBhvr>
                                        <p:cTn id="18" dur="1000"/>
                                        <p:tgtEl>
                                          <p:spTgt spid="82947">
                                            <p:txEl>
                                              <p:pRg st="0" end="0"/>
                                            </p:txEl>
                                          </p:spTgt>
                                        </p:tgtEl>
                                      </p:cBhvr>
                                    </p:animEffect>
                                    <p:anim calcmode="lin" valueType="num">
                                      <p:cBhvr>
                                        <p:cTn id="19" dur="1000" fill="hold"/>
                                        <p:tgtEl>
                                          <p:spTgt spid="82947">
                                            <p:txEl>
                                              <p:pRg st="0" end="0"/>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82947">
                                            <p:txEl>
                                              <p:pRg st="0" end="0"/>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829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82947">
                                            <p:txEl>
                                              <p:pRg st="1" end="1"/>
                                            </p:txEl>
                                          </p:spTgt>
                                        </p:tgtEl>
                                        <p:attrNameLst>
                                          <p:attrName>style.visibility</p:attrName>
                                        </p:attrNameLst>
                                      </p:cBhvr>
                                      <p:to>
                                        <p:strVal val="visible"/>
                                      </p:to>
                                    </p:set>
                                    <p:animEffect transition="in" filter="fade">
                                      <p:cBhvr>
                                        <p:cTn id="26" dur="1000"/>
                                        <p:tgtEl>
                                          <p:spTgt spid="82947">
                                            <p:txEl>
                                              <p:pRg st="1" end="1"/>
                                            </p:txEl>
                                          </p:spTgt>
                                        </p:tgtEl>
                                      </p:cBhvr>
                                    </p:animEffect>
                                    <p:anim calcmode="lin" valueType="num">
                                      <p:cBhvr>
                                        <p:cTn id="27" dur="1000" fill="hold"/>
                                        <p:tgtEl>
                                          <p:spTgt spid="82947">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82947">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829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82947">
                                            <p:txEl>
                                              <p:pRg st="2" end="2"/>
                                            </p:txEl>
                                          </p:spTgt>
                                        </p:tgtEl>
                                        <p:attrNameLst>
                                          <p:attrName>style.visibility</p:attrName>
                                        </p:attrNameLst>
                                      </p:cBhvr>
                                      <p:to>
                                        <p:strVal val="visible"/>
                                      </p:to>
                                    </p:set>
                                    <p:animEffect transition="in" filter="fade">
                                      <p:cBhvr>
                                        <p:cTn id="34" dur="1000"/>
                                        <p:tgtEl>
                                          <p:spTgt spid="82947">
                                            <p:txEl>
                                              <p:pRg st="2" end="2"/>
                                            </p:txEl>
                                          </p:spTgt>
                                        </p:tgtEl>
                                      </p:cBhvr>
                                    </p:animEffect>
                                    <p:anim calcmode="lin" valueType="num">
                                      <p:cBhvr>
                                        <p:cTn id="35" dur="1000" fill="hold"/>
                                        <p:tgtEl>
                                          <p:spTgt spid="82947">
                                            <p:txEl>
                                              <p:pRg st="2" end="2"/>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82947">
                                            <p:txEl>
                                              <p:pRg st="2" end="2"/>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829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7" presetClass="entr" presetSubtype="0" fill="hold" nodeType="clickEffect">
                                  <p:stCondLst>
                                    <p:cond delay="0"/>
                                  </p:stCondLst>
                                  <p:childTnLst>
                                    <p:set>
                                      <p:cBhvr>
                                        <p:cTn id="41" dur="1" fill="hold">
                                          <p:stCondLst>
                                            <p:cond delay="0"/>
                                          </p:stCondLst>
                                        </p:cTn>
                                        <p:tgtEl>
                                          <p:spTgt spid="82947">
                                            <p:txEl>
                                              <p:pRg st="3" end="3"/>
                                            </p:txEl>
                                          </p:spTgt>
                                        </p:tgtEl>
                                        <p:attrNameLst>
                                          <p:attrName>style.visibility</p:attrName>
                                        </p:attrNameLst>
                                      </p:cBhvr>
                                      <p:to>
                                        <p:strVal val="visible"/>
                                      </p:to>
                                    </p:set>
                                    <p:animEffect transition="in" filter="fade">
                                      <p:cBhvr>
                                        <p:cTn id="42" dur="1000"/>
                                        <p:tgtEl>
                                          <p:spTgt spid="82947">
                                            <p:txEl>
                                              <p:pRg st="3" end="3"/>
                                            </p:txEl>
                                          </p:spTgt>
                                        </p:tgtEl>
                                      </p:cBhvr>
                                    </p:animEffect>
                                    <p:anim calcmode="lin" valueType="num">
                                      <p:cBhvr>
                                        <p:cTn id="43" dur="1000" fill="hold"/>
                                        <p:tgtEl>
                                          <p:spTgt spid="82947">
                                            <p:txEl>
                                              <p:pRg st="3" end="3"/>
                                            </p:txEl>
                                          </p:spTgt>
                                        </p:tgtEl>
                                        <p:attrNameLst>
                                          <p:attrName>ppt_x</p:attrName>
                                        </p:attrNameLst>
                                      </p:cBhvr>
                                      <p:tavLst>
                                        <p:tav tm="0">
                                          <p:val>
                                            <p:strVal val="#ppt_x"/>
                                          </p:val>
                                        </p:tav>
                                        <p:tav tm="100000">
                                          <p:val>
                                            <p:strVal val="#ppt_x"/>
                                          </p:val>
                                        </p:tav>
                                      </p:tavLst>
                                    </p:anim>
                                    <p:anim calcmode="lin" valueType="num">
                                      <p:cBhvr>
                                        <p:cTn id="44" dur="900" decel="100000" fill="hold"/>
                                        <p:tgtEl>
                                          <p:spTgt spid="82947">
                                            <p:txEl>
                                              <p:pRg st="3" end="3"/>
                                            </p:txEl>
                                          </p:spTgt>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82947">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8" descr="fangdaji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697538" y="3141663"/>
            <a:ext cx="333851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1" name="Text Box 2"/>
          <p:cNvSpPr txBox="1">
            <a:spLocks noChangeArrowheads="1"/>
          </p:cNvSpPr>
          <p:nvPr/>
        </p:nvSpPr>
        <p:spPr bwMode="auto">
          <a:xfrm>
            <a:off x="900113" y="2997200"/>
            <a:ext cx="4751387"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这消息来自哪里？</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这些数据正确吗？</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我们有没有征询</a:t>
            </a:r>
            <a:r>
              <a:rPr lang="zh-CN" altLang="en-US" sz="2000" b="1">
                <a:latin typeface="Times New Roman" panose="02020603050405020304" pitchFamily="18" charset="0"/>
                <a:ea typeface="黑体" panose="02010609060101010101" pitchFamily="49" charset="-122"/>
              </a:rPr>
              <a:t>“</a:t>
            </a:r>
            <a:r>
              <a:rPr lang="en-US" altLang="zh-CN" sz="2000" b="1">
                <a:latin typeface="黑体" panose="02010609060101010101" pitchFamily="49" charset="-122"/>
                <a:ea typeface="黑体" panose="02010609060101010101" pitchFamily="49" charset="-122"/>
              </a:rPr>
              <a:t>××</a:t>
            </a:r>
            <a:r>
              <a:rPr lang="en-US" altLang="zh-CN" sz="2000" b="1">
                <a:latin typeface="Times New Roman" panose="02020603050405020304" pitchFamily="18" charset="0"/>
                <a:ea typeface="黑体" panose="02010609060101010101" pitchFamily="49" charset="-122"/>
              </a:rPr>
              <a:t>”</a:t>
            </a:r>
            <a:r>
              <a:rPr lang="zh-CN" altLang="en-US" sz="2000" b="1">
                <a:latin typeface="黑体" panose="02010609060101010101" pitchFamily="49" charset="-122"/>
                <a:ea typeface="黑体" panose="02010609060101010101" pitchFamily="49" charset="-122"/>
              </a:rPr>
              <a:t>的意见</a:t>
            </a: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忠告？</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我看过另外一些详细的资料，在</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我想，这需要做一个新的调查</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我们可否信赖这份资料</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这些都是最新的资料吗</a:t>
            </a:r>
            <a:endParaRPr lang="zh-CN" altLang="en-US" sz="2000" b="1">
              <a:latin typeface="黑体" panose="02010609060101010101" pitchFamily="49" charset="-122"/>
              <a:ea typeface="黑体" panose="02010609060101010101" pitchFamily="49" charset="-122"/>
            </a:endParaRPr>
          </a:p>
        </p:txBody>
      </p:sp>
      <p:sp>
        <p:nvSpPr>
          <p:cNvPr id="84995"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996"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3974" name="Rectangle 7"/>
          <p:cNvSpPr>
            <a:spLocks noChangeArrowheads="1"/>
          </p:cNvSpPr>
          <p:nvPr/>
        </p:nvSpPr>
        <p:spPr bwMode="auto">
          <a:xfrm>
            <a:off x="34925" y="2120900"/>
            <a:ext cx="26844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（八）</a:t>
            </a:r>
            <a:r>
              <a:rPr lang="zh-CN" altLang="en-US" sz="2800" b="1">
                <a:ea typeface="黑体" panose="02010609060101010101" pitchFamily="49" charset="-122"/>
                <a:sym typeface="Webdings" panose="05030102010509060703" pitchFamily="18" charset="2"/>
              </a:rPr>
              <a:t>寻找真相</a:t>
            </a:r>
            <a:endParaRPr lang="zh-CN" altLang="en-US" sz="2800" b="1">
              <a:ea typeface="黑体" panose="02010609060101010101" pitchFamily="49" charset="-122"/>
              <a:sym typeface="Webdings" panose="05030102010509060703" pitchFamily="18" charset="2"/>
            </a:endParaRPr>
          </a:p>
        </p:txBody>
      </p:sp>
      <p:sp>
        <p:nvSpPr>
          <p:cNvPr id="83975" name="Oval 9"/>
          <p:cNvSpPr>
            <a:spLocks noChangeArrowheads="1"/>
          </p:cNvSpPr>
          <p:nvPr/>
        </p:nvSpPr>
        <p:spPr bwMode="auto">
          <a:xfrm>
            <a:off x="5435600" y="5229225"/>
            <a:ext cx="2303463" cy="647700"/>
          </a:xfrm>
          <a:prstGeom prst="ellipse">
            <a:avLst/>
          </a:prstGeom>
          <a:gradFill rotWithShape="1">
            <a:gsLst>
              <a:gs pos="0">
                <a:schemeClr val="bg2"/>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3974"/>
                                        </p:tgtEl>
                                        <p:attrNameLst>
                                          <p:attrName>style.visibility</p:attrName>
                                        </p:attrNameLst>
                                      </p:cBhvr>
                                      <p:to>
                                        <p:strVal val="visible"/>
                                      </p:to>
                                    </p:set>
                                    <p:animEffect transition="in" filter="wipe(left)">
                                      <p:cBhvr>
                                        <p:cTn id="7" dur="500"/>
                                        <p:tgtEl>
                                          <p:spTgt spid="8397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3970"/>
                                        </p:tgtEl>
                                        <p:attrNameLst>
                                          <p:attrName>style.visibility</p:attrName>
                                        </p:attrNameLst>
                                      </p:cBhvr>
                                      <p:to>
                                        <p:strVal val="visible"/>
                                      </p:to>
                                    </p:set>
                                    <p:anim calcmode="lin" valueType="num">
                                      <p:cBhvr>
                                        <p:cTn id="11" dur="500" fill="hold"/>
                                        <p:tgtEl>
                                          <p:spTgt spid="83970"/>
                                        </p:tgtEl>
                                        <p:attrNameLst>
                                          <p:attrName>ppt_w</p:attrName>
                                        </p:attrNameLst>
                                      </p:cBhvr>
                                      <p:tavLst>
                                        <p:tav tm="0">
                                          <p:val>
                                            <p:fltVal val="0"/>
                                          </p:val>
                                        </p:tav>
                                        <p:tav tm="100000">
                                          <p:val>
                                            <p:strVal val="#ppt_w"/>
                                          </p:val>
                                        </p:tav>
                                      </p:tavLst>
                                    </p:anim>
                                    <p:anim calcmode="lin" valueType="num">
                                      <p:cBhvr>
                                        <p:cTn id="12" dur="500" fill="hold"/>
                                        <p:tgtEl>
                                          <p:spTgt spid="83970"/>
                                        </p:tgtEl>
                                        <p:attrNameLst>
                                          <p:attrName>ppt_h</p:attrName>
                                        </p:attrNameLst>
                                      </p:cBhvr>
                                      <p:tavLst>
                                        <p:tav tm="0">
                                          <p:val>
                                            <p:fltVal val="0"/>
                                          </p:val>
                                        </p:tav>
                                        <p:tav tm="100000">
                                          <p:val>
                                            <p:strVal val="#ppt_h"/>
                                          </p:val>
                                        </p:tav>
                                      </p:tavLst>
                                    </p:anim>
                                    <p:animEffect transition="in" filter="fade">
                                      <p:cBhvr>
                                        <p:cTn id="13" dur="500"/>
                                        <p:tgtEl>
                                          <p:spTgt spid="8397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3975"/>
                                        </p:tgtEl>
                                        <p:attrNameLst>
                                          <p:attrName>style.visibility</p:attrName>
                                        </p:attrNameLst>
                                      </p:cBhvr>
                                      <p:to>
                                        <p:strVal val="visible"/>
                                      </p:to>
                                    </p:set>
                                    <p:animEffect transition="in" filter="fade">
                                      <p:cBhvr>
                                        <p:cTn id="16" dur="1000"/>
                                        <p:tgtEl>
                                          <p:spTgt spid="83975"/>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83971">
                                            <p:txEl>
                                              <p:pRg st="0" end="0"/>
                                            </p:txEl>
                                          </p:spTgt>
                                        </p:tgtEl>
                                        <p:attrNameLst>
                                          <p:attrName>style.visibility</p:attrName>
                                        </p:attrNameLst>
                                      </p:cBhvr>
                                      <p:to>
                                        <p:strVal val="visible"/>
                                      </p:to>
                                    </p:set>
                                    <p:animEffect transition="in" filter="fade">
                                      <p:cBhvr>
                                        <p:cTn id="21" dur="1000"/>
                                        <p:tgtEl>
                                          <p:spTgt spid="83971">
                                            <p:txEl>
                                              <p:pRg st="0" end="0"/>
                                            </p:txEl>
                                          </p:spTgt>
                                        </p:tgtEl>
                                      </p:cBhvr>
                                    </p:animEffect>
                                    <p:anim calcmode="lin" valueType="num">
                                      <p:cBhvr>
                                        <p:cTn id="22" dur="10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839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83971">
                                            <p:txEl>
                                              <p:pRg st="1" end="1"/>
                                            </p:txEl>
                                          </p:spTgt>
                                        </p:tgtEl>
                                        <p:attrNameLst>
                                          <p:attrName>style.visibility</p:attrName>
                                        </p:attrNameLst>
                                      </p:cBhvr>
                                      <p:to>
                                        <p:strVal val="visible"/>
                                      </p:to>
                                    </p:set>
                                    <p:animEffect transition="in" filter="fade">
                                      <p:cBhvr>
                                        <p:cTn id="28" dur="1000"/>
                                        <p:tgtEl>
                                          <p:spTgt spid="83971">
                                            <p:txEl>
                                              <p:pRg st="1" end="1"/>
                                            </p:txEl>
                                          </p:spTgt>
                                        </p:tgtEl>
                                      </p:cBhvr>
                                    </p:animEffect>
                                    <p:anim calcmode="lin" valueType="num">
                                      <p:cBhvr>
                                        <p:cTn id="29" dur="10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839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83971">
                                            <p:txEl>
                                              <p:pRg st="2" end="2"/>
                                            </p:txEl>
                                          </p:spTgt>
                                        </p:tgtEl>
                                        <p:attrNameLst>
                                          <p:attrName>style.visibility</p:attrName>
                                        </p:attrNameLst>
                                      </p:cBhvr>
                                      <p:to>
                                        <p:strVal val="visible"/>
                                      </p:to>
                                    </p:set>
                                    <p:animEffect transition="in" filter="fade">
                                      <p:cBhvr>
                                        <p:cTn id="35" dur="1000"/>
                                        <p:tgtEl>
                                          <p:spTgt spid="83971">
                                            <p:txEl>
                                              <p:pRg st="2" end="2"/>
                                            </p:txEl>
                                          </p:spTgt>
                                        </p:tgtEl>
                                      </p:cBhvr>
                                    </p:animEffect>
                                    <p:anim calcmode="lin" valueType="num">
                                      <p:cBhvr>
                                        <p:cTn id="36" dur="1000" fill="hold"/>
                                        <p:tgtEl>
                                          <p:spTgt spid="83971">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839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83971">
                                            <p:txEl>
                                              <p:pRg st="3" end="3"/>
                                            </p:txEl>
                                          </p:spTgt>
                                        </p:tgtEl>
                                        <p:attrNameLst>
                                          <p:attrName>style.visibility</p:attrName>
                                        </p:attrNameLst>
                                      </p:cBhvr>
                                      <p:to>
                                        <p:strVal val="visible"/>
                                      </p:to>
                                    </p:set>
                                    <p:animEffect transition="in" filter="fade">
                                      <p:cBhvr>
                                        <p:cTn id="42" dur="1000"/>
                                        <p:tgtEl>
                                          <p:spTgt spid="83971">
                                            <p:txEl>
                                              <p:pRg st="3" end="3"/>
                                            </p:txEl>
                                          </p:spTgt>
                                        </p:tgtEl>
                                      </p:cBhvr>
                                    </p:animEffect>
                                    <p:anim calcmode="lin" valueType="num">
                                      <p:cBhvr>
                                        <p:cTn id="43" dur="1000" fill="hold"/>
                                        <p:tgtEl>
                                          <p:spTgt spid="83971">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839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83971">
                                            <p:txEl>
                                              <p:pRg st="4" end="4"/>
                                            </p:txEl>
                                          </p:spTgt>
                                        </p:tgtEl>
                                        <p:attrNameLst>
                                          <p:attrName>style.visibility</p:attrName>
                                        </p:attrNameLst>
                                      </p:cBhvr>
                                      <p:to>
                                        <p:strVal val="visible"/>
                                      </p:to>
                                    </p:set>
                                    <p:animEffect transition="in" filter="fade">
                                      <p:cBhvr>
                                        <p:cTn id="49" dur="1000"/>
                                        <p:tgtEl>
                                          <p:spTgt spid="83971">
                                            <p:txEl>
                                              <p:pRg st="4" end="4"/>
                                            </p:txEl>
                                          </p:spTgt>
                                        </p:tgtEl>
                                      </p:cBhvr>
                                    </p:animEffect>
                                    <p:anim calcmode="lin" valueType="num">
                                      <p:cBhvr>
                                        <p:cTn id="50" dur="1000" fill="hold"/>
                                        <p:tgtEl>
                                          <p:spTgt spid="83971">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839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83971">
                                            <p:txEl>
                                              <p:pRg st="5" end="5"/>
                                            </p:txEl>
                                          </p:spTgt>
                                        </p:tgtEl>
                                        <p:attrNameLst>
                                          <p:attrName>style.visibility</p:attrName>
                                        </p:attrNameLst>
                                      </p:cBhvr>
                                      <p:to>
                                        <p:strVal val="visible"/>
                                      </p:to>
                                    </p:set>
                                    <p:animEffect transition="in" filter="fade">
                                      <p:cBhvr>
                                        <p:cTn id="56" dur="1000"/>
                                        <p:tgtEl>
                                          <p:spTgt spid="83971">
                                            <p:txEl>
                                              <p:pRg st="5" end="5"/>
                                            </p:txEl>
                                          </p:spTgt>
                                        </p:tgtEl>
                                      </p:cBhvr>
                                    </p:animEffect>
                                    <p:anim calcmode="lin" valueType="num">
                                      <p:cBhvr>
                                        <p:cTn id="57" dur="1000" fill="hold"/>
                                        <p:tgtEl>
                                          <p:spTgt spid="83971">
                                            <p:txEl>
                                              <p:pRg st="5" end="5"/>
                                            </p:txEl>
                                          </p:spTgt>
                                        </p:tgtEl>
                                        <p:attrNameLst>
                                          <p:attrName>ppt_x</p:attrName>
                                        </p:attrNameLst>
                                      </p:cBhvr>
                                      <p:tavLst>
                                        <p:tav tm="0">
                                          <p:val>
                                            <p:strVal val="#ppt_x"/>
                                          </p:val>
                                        </p:tav>
                                        <p:tav tm="100000">
                                          <p:val>
                                            <p:strVal val="#ppt_x"/>
                                          </p:val>
                                        </p:tav>
                                      </p:tavLst>
                                    </p:anim>
                                    <p:anim calcmode="lin" valueType="num">
                                      <p:cBhvr>
                                        <p:cTn id="58" dur="1000" fill="hold"/>
                                        <p:tgtEl>
                                          <p:spTgt spid="839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83971">
                                            <p:txEl>
                                              <p:pRg st="6" end="6"/>
                                            </p:txEl>
                                          </p:spTgt>
                                        </p:tgtEl>
                                        <p:attrNameLst>
                                          <p:attrName>style.visibility</p:attrName>
                                        </p:attrNameLst>
                                      </p:cBhvr>
                                      <p:to>
                                        <p:strVal val="visible"/>
                                      </p:to>
                                    </p:set>
                                    <p:animEffect transition="in" filter="fade">
                                      <p:cBhvr>
                                        <p:cTn id="63" dur="1000"/>
                                        <p:tgtEl>
                                          <p:spTgt spid="83971">
                                            <p:txEl>
                                              <p:pRg st="6" end="6"/>
                                            </p:txEl>
                                          </p:spTgt>
                                        </p:tgtEl>
                                      </p:cBhvr>
                                    </p:animEffect>
                                    <p:anim calcmode="lin" valueType="num">
                                      <p:cBhvr>
                                        <p:cTn id="64" dur="1000" fill="hold"/>
                                        <p:tgtEl>
                                          <p:spTgt spid="83971">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839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4" grpId="0"/>
      <p:bldP spid="83975"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4427538" y="3573463"/>
            <a:ext cx="4716462" cy="3284537"/>
            <a:chOff x="0" y="0"/>
            <a:chExt cx="2971" cy="2069"/>
          </a:xfrm>
        </p:grpSpPr>
        <p:pic>
          <p:nvPicPr>
            <p:cNvPr id="86018" name="Picture 8" descr="guanai"/>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flipH="1">
              <a:off x="0" y="0"/>
              <a:ext cx="2971" cy="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Rectangle 9"/>
            <p:cNvSpPr>
              <a:spLocks noChangeArrowheads="1"/>
            </p:cNvSpPr>
            <p:nvPr/>
          </p:nvSpPr>
          <p:spPr bwMode="auto">
            <a:xfrm>
              <a:off x="0" y="1497"/>
              <a:ext cx="91" cy="572"/>
            </a:xfrm>
            <a:prstGeom prst="rect">
              <a:avLst/>
            </a:prstGeom>
            <a:gradFill rotWithShape="1">
              <a:gsLst>
                <a:gs pos="0">
                  <a:schemeClr val="bg1"/>
                </a:gs>
                <a:gs pos="100000">
                  <a:schemeClr val="bg1">
                    <a:alpha val="0"/>
                  </a:scheme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4997" name="Text Box 3"/>
          <p:cNvSpPr txBox="1">
            <a:spLocks noChangeArrowheads="1"/>
          </p:cNvSpPr>
          <p:nvPr/>
        </p:nvSpPr>
        <p:spPr bwMode="auto">
          <a:xfrm>
            <a:off x="755650" y="3068638"/>
            <a:ext cx="691197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没错！这的确令人气恼，让我们来想想办法</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没错！真是让人气愤，但我（们）可以</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你有足够的理由对这事不关心，不过，从另一方来看</a:t>
            </a:r>
            <a:r>
              <a:rPr lang="en-US" altLang="zh-CN" sz="2000" b="1">
                <a:latin typeface="Times New Roman" panose="02020603050405020304" pitchFamily="18" charset="0"/>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详细告诉我一切吧！我们可能找出途径来解决呢？</a:t>
            </a:r>
            <a:endParaRPr lang="zh-CN" altLang="en-US" sz="2000" b="1">
              <a:latin typeface="黑体" panose="02010609060101010101" pitchFamily="49" charset="-122"/>
              <a:ea typeface="黑体" panose="02010609060101010101" pitchFamily="49" charset="-122"/>
            </a:endParaRPr>
          </a:p>
        </p:txBody>
      </p:sp>
      <p:sp>
        <p:nvSpPr>
          <p:cNvPr id="86021"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022"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5000" name="Rectangle 7"/>
          <p:cNvSpPr>
            <a:spLocks noChangeArrowheads="1"/>
          </p:cNvSpPr>
          <p:nvPr/>
        </p:nvSpPr>
        <p:spPr bwMode="auto">
          <a:xfrm>
            <a:off x="34925" y="2120900"/>
            <a:ext cx="6613525"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（九）</a:t>
            </a:r>
            <a:r>
              <a:rPr lang="zh-CN" altLang="en-US" sz="2800" b="1">
                <a:ea typeface="黑体" panose="02010609060101010101" pitchFamily="49" charset="-122"/>
                <a:sym typeface="Wingdings" panose="05000000000000000000" pitchFamily="2" charset="2"/>
              </a:rPr>
              <a:t>用慈爱式关怀语气引导，表示关心</a:t>
            </a:r>
            <a:endParaRPr lang="zh-CN" altLang="en-US" sz="2800" b="1">
              <a:ea typeface="黑体" panose="02010609060101010101" pitchFamily="49" charset="-122"/>
              <a:sym typeface="Wingdings" panose="05000000000000000000" pitchFamily="2" charset="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5000"/>
                                        </p:tgtEl>
                                        <p:attrNameLst>
                                          <p:attrName>style.visibility</p:attrName>
                                        </p:attrNameLst>
                                      </p:cBhvr>
                                      <p:to>
                                        <p:strVal val="visible"/>
                                      </p:to>
                                    </p:set>
                                    <p:animEffect transition="in" filter="wipe(left)">
                                      <p:cBhvr>
                                        <p:cTn id="7" dur="500"/>
                                        <p:tgtEl>
                                          <p:spTgt spid="8500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84997">
                                            <p:txEl>
                                              <p:pRg st="0" end="0"/>
                                            </p:txEl>
                                          </p:spTgt>
                                        </p:tgtEl>
                                        <p:attrNameLst>
                                          <p:attrName>style.visibility</p:attrName>
                                        </p:attrNameLst>
                                      </p:cBhvr>
                                      <p:to>
                                        <p:strVal val="visible"/>
                                      </p:to>
                                    </p:set>
                                    <p:animEffect transition="in" filter="wipe(left)">
                                      <p:cBhvr>
                                        <p:cTn id="16" dur="500"/>
                                        <p:tgtEl>
                                          <p:spTgt spid="8499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84997">
                                            <p:txEl>
                                              <p:pRg st="1" end="1"/>
                                            </p:txEl>
                                          </p:spTgt>
                                        </p:tgtEl>
                                        <p:attrNameLst>
                                          <p:attrName>style.visibility</p:attrName>
                                        </p:attrNameLst>
                                      </p:cBhvr>
                                      <p:to>
                                        <p:strVal val="visible"/>
                                      </p:to>
                                    </p:set>
                                    <p:animEffect transition="in" filter="wipe(left)">
                                      <p:cBhvr>
                                        <p:cTn id="21" dur="500"/>
                                        <p:tgtEl>
                                          <p:spTgt spid="8499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84997">
                                            <p:txEl>
                                              <p:pRg st="2" end="2"/>
                                            </p:txEl>
                                          </p:spTgt>
                                        </p:tgtEl>
                                        <p:attrNameLst>
                                          <p:attrName>style.visibility</p:attrName>
                                        </p:attrNameLst>
                                      </p:cBhvr>
                                      <p:to>
                                        <p:strVal val="visible"/>
                                      </p:to>
                                    </p:set>
                                    <p:animEffect transition="in" filter="wipe(left)">
                                      <p:cBhvr>
                                        <p:cTn id="26" dur="500"/>
                                        <p:tgtEl>
                                          <p:spTgt spid="8499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84997">
                                            <p:txEl>
                                              <p:pRg st="3" end="3"/>
                                            </p:txEl>
                                          </p:spTgt>
                                        </p:tgtEl>
                                        <p:attrNameLst>
                                          <p:attrName>style.visibility</p:attrName>
                                        </p:attrNameLst>
                                      </p:cBhvr>
                                      <p:to>
                                        <p:strVal val="visible"/>
                                      </p:to>
                                    </p:set>
                                    <p:animEffect transition="in" filter="wipe(left)">
                                      <p:cBhvr>
                                        <p:cTn id="31" dur="500"/>
                                        <p:tgtEl>
                                          <p:spTgt spid="849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
          <p:cNvSpPr>
            <a:spLocks noChangeArrowheads="1"/>
          </p:cNvSpPr>
          <p:nvPr/>
        </p:nvSpPr>
        <p:spPr bwMode="auto">
          <a:xfrm>
            <a:off x="0" y="765175"/>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pic>
        <p:nvPicPr>
          <p:cNvPr id="11267" name="Picture 4" descr="476372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11638" y="3227388"/>
            <a:ext cx="48958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5"/>
          <p:cNvSpPr>
            <a:spLocks noChangeArrowheads="1"/>
          </p:cNvSpPr>
          <p:nvPr/>
        </p:nvSpPr>
        <p:spPr bwMode="auto">
          <a:xfrm>
            <a:off x="122238" y="765175"/>
            <a:ext cx="2936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a:solidFill>
                  <a:schemeClr val="bg1"/>
                </a:solidFill>
                <a:ea typeface="黑体" panose="02010609060101010101" pitchFamily="49" charset="-122"/>
              </a:rPr>
              <a:t>沟通重要原则</a:t>
            </a:r>
            <a:endParaRPr lang="zh-CN" altLang="en-US" sz="3600" b="1">
              <a:solidFill>
                <a:schemeClr val="bg1"/>
              </a:solidFill>
              <a:ea typeface="黑体" panose="02010609060101010101" pitchFamily="49" charset="-122"/>
            </a:endParaRPr>
          </a:p>
        </p:txBody>
      </p:sp>
      <p:sp>
        <p:nvSpPr>
          <p:cNvPr id="11269" name="Rectangle 6"/>
          <p:cNvSpPr>
            <a:spLocks noChangeArrowheads="1"/>
          </p:cNvSpPr>
          <p:nvPr/>
        </p:nvSpPr>
        <p:spPr bwMode="auto">
          <a:xfrm>
            <a:off x="971550" y="1820863"/>
            <a:ext cx="6618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平等：</a:t>
            </a:r>
            <a:r>
              <a:rPr lang="zh-CN" altLang="en-US" sz="2400" b="1">
                <a:ea typeface="黑体" panose="02010609060101010101" pitchFamily="49" charset="-122"/>
              </a:rPr>
              <a:t>平等待人，沟通和人际关系的前提和基础</a:t>
            </a:r>
            <a:endParaRPr lang="zh-CN" altLang="en-US" sz="2400" b="1">
              <a:ea typeface="黑体" panose="02010609060101010101" pitchFamily="49" charset="-122"/>
            </a:endParaRPr>
          </a:p>
        </p:txBody>
      </p:sp>
      <p:sp>
        <p:nvSpPr>
          <p:cNvPr id="11270" name="Rectangle 7"/>
          <p:cNvSpPr>
            <a:spLocks noChangeArrowheads="1"/>
          </p:cNvSpPr>
          <p:nvPr/>
        </p:nvSpPr>
        <p:spPr bwMode="auto">
          <a:xfrm>
            <a:off x="971550" y="2468563"/>
            <a:ext cx="5392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信用：</a:t>
            </a:r>
            <a:r>
              <a:rPr lang="zh-CN" altLang="en-US" sz="2400" b="1">
                <a:ea typeface="黑体" panose="02010609060101010101" pitchFamily="49" charset="-122"/>
              </a:rPr>
              <a:t>既是沟通的原则也是做人的根基</a:t>
            </a:r>
            <a:endParaRPr lang="zh-CN" altLang="en-US" sz="2400" b="1">
              <a:ea typeface="黑体" panose="02010609060101010101" pitchFamily="49" charset="-122"/>
            </a:endParaRPr>
          </a:p>
        </p:txBody>
      </p:sp>
      <p:sp>
        <p:nvSpPr>
          <p:cNvPr id="11271" name="Rectangle 8"/>
          <p:cNvSpPr>
            <a:spLocks noChangeArrowheads="1"/>
          </p:cNvSpPr>
          <p:nvPr/>
        </p:nvSpPr>
        <p:spPr bwMode="auto">
          <a:xfrm>
            <a:off x="971550" y="3116263"/>
            <a:ext cx="4167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互利：</a:t>
            </a:r>
            <a:r>
              <a:rPr lang="zh-CN" altLang="en-US" sz="2400" b="1">
                <a:ea typeface="黑体" panose="02010609060101010101" pitchFamily="49" charset="-122"/>
              </a:rPr>
              <a:t>物质上和精神上的互利</a:t>
            </a:r>
            <a:endParaRPr lang="zh-CN" altLang="en-US" sz="2400" b="1">
              <a:ea typeface="黑体" panose="02010609060101010101" pitchFamily="49" charset="-122"/>
            </a:endParaRPr>
          </a:p>
        </p:txBody>
      </p:sp>
      <p:sp>
        <p:nvSpPr>
          <p:cNvPr id="11272" name="Rectangle 9"/>
          <p:cNvSpPr>
            <a:spLocks noChangeArrowheads="1"/>
          </p:cNvSpPr>
          <p:nvPr/>
        </p:nvSpPr>
        <p:spPr bwMode="auto">
          <a:xfrm>
            <a:off x="971550" y="3763963"/>
            <a:ext cx="2328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C0000"/>
                </a:solidFill>
                <a:ea typeface="黑体" panose="02010609060101010101" pitchFamily="49" charset="-122"/>
              </a:rPr>
              <a:t>平等：</a:t>
            </a:r>
            <a:r>
              <a:rPr lang="zh-CN" altLang="en-US" sz="2400" b="1">
                <a:ea typeface="黑体" panose="02010609060101010101" pitchFamily="49" charset="-122"/>
              </a:rPr>
              <a:t>真诚合作</a:t>
            </a:r>
            <a:endParaRPr lang="zh-CN" altLang="en-US" sz="24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slide(fromLeft)">
                                      <p:cBhvr>
                                        <p:cTn id="7" dur="500"/>
                                        <p:tgtEl>
                                          <p:spTgt spid="112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268"/>
                                        </p:tgtEl>
                                        <p:attrNameLst>
                                          <p:attrName>style.visibility</p:attrName>
                                        </p:attrNameLst>
                                      </p:cBhvr>
                                      <p:to>
                                        <p:strVal val="visible"/>
                                      </p:to>
                                    </p:set>
                                    <p:animEffect transition="in" filter="fade">
                                      <p:cBhvr>
                                        <p:cTn id="11" dur="1000"/>
                                        <p:tgtEl>
                                          <p:spTgt spid="11268"/>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1270"/>
                                        </p:tgtEl>
                                        <p:attrNameLst>
                                          <p:attrName>style.visibility</p:attrName>
                                        </p:attrNameLst>
                                      </p:cBhvr>
                                      <p:to>
                                        <p:strVal val="visible"/>
                                      </p:to>
                                    </p:set>
                                    <p:animEffect transition="in" filter="wipe(left)">
                                      <p:cBhvr>
                                        <p:cTn id="15" dur="500"/>
                                        <p:tgtEl>
                                          <p:spTgt spid="1127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269"/>
                                        </p:tgtEl>
                                        <p:attrNameLst>
                                          <p:attrName>style.visibility</p:attrName>
                                        </p:attrNameLst>
                                      </p:cBhvr>
                                      <p:to>
                                        <p:strVal val="visible"/>
                                      </p:to>
                                    </p:set>
                                    <p:animEffect transition="in" filter="wipe(left)">
                                      <p:cBhvr>
                                        <p:cTn id="18" dur="500"/>
                                        <p:tgtEl>
                                          <p:spTgt spid="1126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1271"/>
                                        </p:tgtEl>
                                        <p:attrNameLst>
                                          <p:attrName>style.visibility</p:attrName>
                                        </p:attrNameLst>
                                      </p:cBhvr>
                                      <p:to>
                                        <p:strVal val="visible"/>
                                      </p:to>
                                    </p:set>
                                    <p:animEffect transition="in" filter="wipe(left)">
                                      <p:cBhvr>
                                        <p:cTn id="21" dur="500"/>
                                        <p:tgtEl>
                                          <p:spTgt spid="1127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272"/>
                                        </p:tgtEl>
                                        <p:attrNameLst>
                                          <p:attrName>style.visibility</p:attrName>
                                        </p:attrNameLst>
                                      </p:cBhvr>
                                      <p:to>
                                        <p:strVal val="visible"/>
                                      </p:to>
                                    </p:set>
                                    <p:animEffect transition="in" filter="wipe(left)">
                                      <p:cBhvr>
                                        <p:cTn id="24" dur="500"/>
                                        <p:tgtEl>
                                          <p:spTgt spid="11272"/>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1267"/>
                                        </p:tgtEl>
                                        <p:attrNameLst>
                                          <p:attrName>style.visibility</p:attrName>
                                        </p:attrNameLst>
                                      </p:cBhvr>
                                      <p:to>
                                        <p:strVal val="visible"/>
                                      </p:to>
                                    </p:set>
                                    <p:animEffect transition="in" filter="fade">
                                      <p:cBhvr>
                                        <p:cTn id="28"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8" grpId="0"/>
      <p:bldP spid="11269" grpId="0"/>
      <p:bldP spid="11270" grpId="0"/>
      <p:bldP spid="11271" grpId="0"/>
      <p:bldP spid="1127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3"/>
          <p:cNvSpPr txBox="1">
            <a:spLocks noChangeArrowheads="1"/>
          </p:cNvSpPr>
          <p:nvPr/>
        </p:nvSpPr>
        <p:spPr bwMode="auto">
          <a:xfrm>
            <a:off x="755650" y="2924175"/>
            <a:ext cx="7345363"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命令式权威：我可以理解到，这对你来说实在是一个很大的顾虑</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儿童式直接：我希望没有说错什么，而导致你有被骗的感觉</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成熟式理性：我们已详细讨论过所有的方法，始终觉得这是最好的</a:t>
            </a:r>
            <a:endParaRPr lang="zh-CN" altLang="en-US" sz="2000" b="1">
              <a:latin typeface="黑体" panose="02010609060101010101" pitchFamily="49" charset="-122"/>
              <a:ea typeface="黑体" panose="02010609060101010101" pitchFamily="49" charset="-122"/>
            </a:endParaRPr>
          </a:p>
          <a:p>
            <a:pPr>
              <a:lnSpc>
                <a:spcPct val="120000"/>
              </a:lnSpc>
              <a:spcBef>
                <a:spcPct val="20000"/>
              </a:spcBef>
              <a:buFont typeface="Arial" panose="020B0604020202020204" pitchFamily="34" charset="0"/>
              <a:buChar char="•"/>
            </a:pPr>
            <a:r>
              <a:rPr lang="zh-CN" altLang="en-US" sz="2000" b="1">
                <a:latin typeface="黑体" panose="02010609060101010101" pitchFamily="49" charset="-122"/>
                <a:ea typeface="黑体" panose="02010609060101010101" pitchFamily="49" charset="-122"/>
              </a:rPr>
              <a:t>或许我们不必急躁地立即作决定，大家分头思考一下，改天再议可能对我们更有利</a:t>
            </a:r>
            <a:endParaRPr lang="zh-CN" altLang="en-US" sz="2000" b="1">
              <a:latin typeface="黑体" panose="02010609060101010101" pitchFamily="49" charset="-122"/>
              <a:ea typeface="黑体" panose="02010609060101010101" pitchFamily="49" charset="-122"/>
            </a:endParaRPr>
          </a:p>
        </p:txBody>
      </p:sp>
      <p:sp>
        <p:nvSpPr>
          <p:cNvPr id="87042" name="Rectangle 5"/>
          <p:cNvSpPr>
            <a:spLocks noChangeArrowheads="1"/>
          </p:cNvSpPr>
          <p:nvPr/>
        </p:nvSpPr>
        <p:spPr bwMode="auto">
          <a:xfrm>
            <a:off x="0" y="1123950"/>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7043" name="Rectangle 6"/>
          <p:cNvSpPr>
            <a:spLocks noChangeArrowheads="1"/>
          </p:cNvSpPr>
          <p:nvPr/>
        </p:nvSpPr>
        <p:spPr bwMode="auto">
          <a:xfrm>
            <a:off x="34925" y="1196975"/>
            <a:ext cx="3384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chemeClr val="bg1"/>
                </a:solidFill>
                <a:ea typeface="黑体" panose="02010609060101010101" pitchFamily="49" charset="-122"/>
              </a:rPr>
              <a:t>成熟沟通的十大法则</a:t>
            </a:r>
            <a:endParaRPr lang="zh-CN" altLang="en-US" sz="2800" b="1">
              <a:solidFill>
                <a:schemeClr val="bg1"/>
              </a:solidFill>
              <a:ea typeface="黑体" panose="02010609060101010101" pitchFamily="49" charset="-122"/>
            </a:endParaRPr>
          </a:p>
        </p:txBody>
      </p:sp>
      <p:sp>
        <p:nvSpPr>
          <p:cNvPr id="86021" name="Rectangle 7"/>
          <p:cNvSpPr>
            <a:spLocks noChangeArrowheads="1"/>
          </p:cNvSpPr>
          <p:nvPr/>
        </p:nvSpPr>
        <p:spPr bwMode="auto">
          <a:xfrm>
            <a:off x="34925" y="2120900"/>
            <a:ext cx="768508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20000"/>
              </a:lnSpc>
              <a:spcBef>
                <a:spcPct val="20000"/>
              </a:spcBef>
            </a:pPr>
            <a:r>
              <a:rPr lang="zh-CN" altLang="en-US" sz="2800" b="1">
                <a:ea typeface="黑体" panose="02010609060101010101" pitchFamily="49" charset="-122"/>
              </a:rPr>
              <a:t>（十）成熟式理性：我了解这个决定的内在涵意</a:t>
            </a:r>
            <a:endParaRPr lang="zh-CN" altLang="en-US" sz="2800" b="1">
              <a:ea typeface="黑体" panose="02010609060101010101" pitchFamily="49" charset="-122"/>
            </a:endParaRPr>
          </a:p>
        </p:txBody>
      </p:sp>
      <p:sp>
        <p:nvSpPr>
          <p:cNvPr id="2" name="文本框 1"/>
          <p:cNvSpPr txBox="1"/>
          <p:nvPr/>
        </p:nvSpPr>
        <p:spPr>
          <a:xfrm>
            <a:off x="1155700" y="6028055"/>
            <a:ext cx="644017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6021"/>
                                        </p:tgtEl>
                                        <p:attrNameLst>
                                          <p:attrName>style.visibility</p:attrName>
                                        </p:attrNameLst>
                                      </p:cBhvr>
                                      <p:to>
                                        <p:strVal val="visible"/>
                                      </p:to>
                                    </p:set>
                                    <p:animEffect transition="in" filter="wipe(left)">
                                      <p:cBhvr>
                                        <p:cTn id="7" dur="500"/>
                                        <p:tgtEl>
                                          <p:spTgt spid="860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6018">
                                            <p:txEl>
                                              <p:pRg st="0" end="0"/>
                                            </p:txEl>
                                          </p:spTgt>
                                        </p:tgtEl>
                                        <p:attrNameLst>
                                          <p:attrName>style.visibility</p:attrName>
                                        </p:attrNameLst>
                                      </p:cBhvr>
                                      <p:to>
                                        <p:strVal val="visible"/>
                                      </p:to>
                                    </p:set>
                                    <p:animEffect transition="in" filter="wipe(left)">
                                      <p:cBhvr>
                                        <p:cTn id="12" dur="500"/>
                                        <p:tgtEl>
                                          <p:spTgt spid="860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6018">
                                            <p:txEl>
                                              <p:pRg st="1" end="1"/>
                                            </p:txEl>
                                          </p:spTgt>
                                        </p:tgtEl>
                                        <p:attrNameLst>
                                          <p:attrName>style.visibility</p:attrName>
                                        </p:attrNameLst>
                                      </p:cBhvr>
                                      <p:to>
                                        <p:strVal val="visible"/>
                                      </p:to>
                                    </p:set>
                                    <p:animEffect transition="in" filter="wipe(left)">
                                      <p:cBhvr>
                                        <p:cTn id="17" dur="500"/>
                                        <p:tgtEl>
                                          <p:spTgt spid="860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6018">
                                            <p:txEl>
                                              <p:pRg st="2" end="2"/>
                                            </p:txEl>
                                          </p:spTgt>
                                        </p:tgtEl>
                                        <p:attrNameLst>
                                          <p:attrName>style.visibility</p:attrName>
                                        </p:attrNameLst>
                                      </p:cBhvr>
                                      <p:to>
                                        <p:strVal val="visible"/>
                                      </p:to>
                                    </p:set>
                                    <p:animEffect transition="in" filter="wipe(left)">
                                      <p:cBhvr>
                                        <p:cTn id="22" dur="500"/>
                                        <p:tgtEl>
                                          <p:spTgt spid="8601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6018">
                                            <p:txEl>
                                              <p:pRg st="3" end="3"/>
                                            </p:txEl>
                                          </p:spTgt>
                                        </p:tgtEl>
                                        <p:attrNameLst>
                                          <p:attrName>style.visibility</p:attrName>
                                        </p:attrNameLst>
                                      </p:cBhvr>
                                      <p:to>
                                        <p:strVal val="visible"/>
                                      </p:to>
                                    </p:set>
                                    <p:animEffect transition="in" filter="wipe(left)">
                                      <p:cBhvr>
                                        <p:cTn id="27" dur="500"/>
                                        <p:tgtEl>
                                          <p:spTgt spid="860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1"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b="-31"/>
          <a:stretch>
            <a:fillRect/>
          </a:stretch>
        </p:blipFill>
        <p:spPr bwMode="auto">
          <a:xfrm>
            <a:off x="0" y="1857375"/>
            <a:ext cx="9144000" cy="502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3" name="Rectangle 5"/>
          <p:cNvSpPr>
            <a:spLocks noChangeArrowheads="1"/>
          </p:cNvSpPr>
          <p:nvPr/>
        </p:nvSpPr>
        <p:spPr bwMode="auto">
          <a:xfrm>
            <a:off x="225425" y="908050"/>
            <a:ext cx="619283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b="1">
                <a:solidFill>
                  <a:srgbClr val="CC0000"/>
                </a:solidFill>
                <a:latin typeface="Tahoma" panose="020B0604030504040204" pitchFamily="34" charset="0"/>
              </a:rPr>
              <a:t>Never too late!</a:t>
            </a:r>
            <a:endParaRPr lang="en-US" altLang="zh-CN" sz="6000" b="1">
              <a:solidFill>
                <a:srgbClr val="CC0000"/>
              </a:solidFill>
              <a:latin typeface="Tahoma" panose="020B0604030504040204" pitchFamily="34" charset="0"/>
            </a:endParaRPr>
          </a:p>
        </p:txBody>
      </p:sp>
      <p:sp>
        <p:nvSpPr>
          <p:cNvPr id="87044" name="Rectangle 6"/>
          <p:cNvSpPr>
            <a:spLocks noChangeArrowheads="1"/>
          </p:cNvSpPr>
          <p:nvPr/>
        </p:nvSpPr>
        <p:spPr bwMode="auto">
          <a:xfrm>
            <a:off x="250825" y="1914525"/>
            <a:ext cx="34480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ea typeface="黑体" panose="02010609060101010101" pitchFamily="49" charset="-122"/>
              </a:rPr>
              <a:t>学习沟通永不嫌迟</a:t>
            </a:r>
            <a:endParaRPr lang="zh-CN" altLang="en-US" sz="32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7043"/>
                                        </p:tgtEl>
                                        <p:attrNameLst>
                                          <p:attrName>style.visibility</p:attrName>
                                        </p:attrNameLst>
                                      </p:cBhvr>
                                      <p:to>
                                        <p:strVal val="visible"/>
                                      </p:to>
                                    </p:set>
                                    <p:animEffect transition="in" filter="fade">
                                      <p:cBhvr>
                                        <p:cTn id="7" dur="1000"/>
                                        <p:tgtEl>
                                          <p:spTgt spid="87043"/>
                                        </p:tgtEl>
                                      </p:cBhvr>
                                    </p:animEffect>
                                    <p:anim calcmode="lin" valueType="num">
                                      <p:cBhvr>
                                        <p:cTn id="8" dur="1000" fill="hold"/>
                                        <p:tgtEl>
                                          <p:spTgt spid="87043"/>
                                        </p:tgtEl>
                                        <p:attrNameLst>
                                          <p:attrName>ppt_x</p:attrName>
                                        </p:attrNameLst>
                                      </p:cBhvr>
                                      <p:tavLst>
                                        <p:tav tm="0">
                                          <p:val>
                                            <p:strVal val="#ppt_x"/>
                                          </p:val>
                                        </p:tav>
                                        <p:tav tm="100000">
                                          <p:val>
                                            <p:strVal val="#ppt_x"/>
                                          </p:val>
                                        </p:tav>
                                      </p:tavLst>
                                    </p:anim>
                                    <p:anim calcmode="lin" valueType="num">
                                      <p:cBhvr>
                                        <p:cTn id="9" dur="1000" fill="hold"/>
                                        <p:tgtEl>
                                          <p:spTgt spid="870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7044"/>
                                        </p:tgtEl>
                                        <p:attrNameLst>
                                          <p:attrName>style.visibility</p:attrName>
                                        </p:attrNameLst>
                                      </p:cBhvr>
                                      <p:to>
                                        <p:strVal val="visible"/>
                                      </p:to>
                                    </p:set>
                                    <p:animEffect transition="in" filter="wipe(left)">
                                      <p:cBhvr>
                                        <p:cTn id="13" dur="500"/>
                                        <p:tgtEl>
                                          <p:spTgt spid="87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P spid="87044"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ChangeArrowheads="1"/>
          </p:cNvSpPr>
          <p:nvPr/>
        </p:nvSpPr>
        <p:spPr bwMode="auto">
          <a:xfrm>
            <a:off x="179388" y="3449638"/>
            <a:ext cx="8709025"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5400" b="1">
                <a:ea typeface="黑体" panose="02010609060101010101" pitchFamily="49" charset="-122"/>
              </a:rPr>
              <a:t>肯定自己、肯定别人的人</a:t>
            </a:r>
            <a:endParaRPr lang="zh-CN" altLang="en-US" sz="5400" b="1">
              <a:ea typeface="黑体" panose="02010609060101010101" pitchFamily="49" charset="-122"/>
            </a:endParaRPr>
          </a:p>
          <a:p>
            <a:pPr>
              <a:lnSpc>
                <a:spcPct val="120000"/>
              </a:lnSpc>
            </a:pPr>
            <a:r>
              <a:rPr lang="zh-CN" altLang="en-US" sz="5400" b="1">
                <a:solidFill>
                  <a:srgbClr val="CC0000"/>
                </a:solidFill>
                <a:ea typeface="黑体" panose="02010609060101010101" pitchFamily="49" charset="-122"/>
              </a:rPr>
              <a:t>     </a:t>
            </a:r>
            <a:r>
              <a:rPr lang="en-US" altLang="zh-CN" sz="5400" b="1">
                <a:solidFill>
                  <a:srgbClr val="CC0000"/>
                </a:solidFill>
                <a:ea typeface="黑体" panose="02010609060101010101" pitchFamily="49" charset="-122"/>
              </a:rPr>
              <a:t>——</a:t>
            </a:r>
            <a:r>
              <a:rPr lang="zh-CN" altLang="en-US" sz="5400" b="1">
                <a:solidFill>
                  <a:srgbClr val="CC0000"/>
                </a:solidFill>
                <a:ea typeface="黑体" panose="02010609060101010101" pitchFamily="49" charset="-122"/>
              </a:rPr>
              <a:t>互相鼓舞、相得益彰</a:t>
            </a:r>
            <a:endParaRPr lang="zh-CN" altLang="en-US" sz="5400" b="1">
              <a:solidFill>
                <a:srgbClr val="CC0000"/>
              </a:solidFill>
              <a:ea typeface="黑体" panose="02010609060101010101" pitchFamily="49" charset="-122"/>
            </a:endParaRPr>
          </a:p>
        </p:txBody>
      </p:sp>
      <p:sp>
        <p:nvSpPr>
          <p:cNvPr id="88067" name="Rectangle 4"/>
          <p:cNvSpPr>
            <a:spLocks noChangeArrowheads="1"/>
          </p:cNvSpPr>
          <p:nvPr/>
        </p:nvSpPr>
        <p:spPr bwMode="auto">
          <a:xfrm>
            <a:off x="1647825" y="2744788"/>
            <a:ext cx="5803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否定自己、否定别人的人</a:t>
            </a:r>
            <a:r>
              <a:rPr lang="en-US" altLang="zh-CN" sz="2000" b="1">
                <a:ea typeface="黑体" panose="02010609060101010101" pitchFamily="49" charset="-122"/>
              </a:rPr>
              <a:t>——</a:t>
            </a:r>
            <a:r>
              <a:rPr lang="zh-CN" altLang="en-US" sz="2000" b="1">
                <a:ea typeface="黑体" panose="02010609060101010101" pitchFamily="49" charset="-122"/>
              </a:rPr>
              <a:t>没有目标、没有希望</a:t>
            </a:r>
            <a:endParaRPr lang="zh-CN" altLang="en-US" sz="2000" b="1">
              <a:ea typeface="黑体" panose="02010609060101010101" pitchFamily="49" charset="-122"/>
            </a:endParaRPr>
          </a:p>
        </p:txBody>
      </p:sp>
      <p:sp>
        <p:nvSpPr>
          <p:cNvPr id="88068" name="Rectangle 5"/>
          <p:cNvSpPr>
            <a:spLocks noChangeArrowheads="1"/>
          </p:cNvSpPr>
          <p:nvPr/>
        </p:nvSpPr>
        <p:spPr bwMode="auto">
          <a:xfrm>
            <a:off x="1647825" y="2365375"/>
            <a:ext cx="5803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否定自己、肯定别人的人</a:t>
            </a:r>
            <a:r>
              <a:rPr lang="en-US" altLang="zh-CN" sz="2000" b="1">
                <a:ea typeface="黑体" panose="02010609060101010101" pitchFamily="49" charset="-122"/>
              </a:rPr>
              <a:t>——</a:t>
            </a:r>
            <a:r>
              <a:rPr lang="zh-CN" altLang="en-US" sz="2000" b="1">
                <a:ea typeface="黑体" panose="02010609060101010101" pitchFamily="49" charset="-122"/>
              </a:rPr>
              <a:t>缺乏自信、悲观盲从</a:t>
            </a:r>
            <a:endParaRPr lang="zh-CN" altLang="en-US" sz="2000" b="1">
              <a:ea typeface="黑体" panose="02010609060101010101" pitchFamily="49" charset="-122"/>
            </a:endParaRPr>
          </a:p>
        </p:txBody>
      </p:sp>
      <p:sp>
        <p:nvSpPr>
          <p:cNvPr id="88069" name="Rectangle 6"/>
          <p:cNvSpPr>
            <a:spLocks noChangeArrowheads="1"/>
          </p:cNvSpPr>
          <p:nvPr/>
        </p:nvSpPr>
        <p:spPr bwMode="auto">
          <a:xfrm>
            <a:off x="1647825" y="1985963"/>
            <a:ext cx="5803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ea typeface="黑体" panose="02010609060101010101" pitchFamily="49" charset="-122"/>
              </a:rPr>
              <a:t>肯定自己、否定别人的人</a:t>
            </a:r>
            <a:r>
              <a:rPr lang="en-US" altLang="zh-CN" sz="2000" b="1">
                <a:ea typeface="黑体" panose="02010609060101010101" pitchFamily="49" charset="-122"/>
              </a:rPr>
              <a:t>——</a:t>
            </a:r>
            <a:r>
              <a:rPr lang="zh-CN" altLang="en-US" sz="2000" b="1">
                <a:ea typeface="黑体" panose="02010609060101010101" pitchFamily="49" charset="-122"/>
              </a:rPr>
              <a:t>自高自大、目中无人</a:t>
            </a:r>
            <a:endParaRPr lang="zh-CN" altLang="en-US" sz="2000" b="1">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8069"/>
                                        </p:tgtEl>
                                        <p:attrNameLst>
                                          <p:attrName>style.visibility</p:attrName>
                                        </p:attrNameLst>
                                      </p:cBhvr>
                                      <p:to>
                                        <p:strVal val="visible"/>
                                      </p:to>
                                    </p:set>
                                    <p:animEffect transition="in" filter="fade">
                                      <p:cBhvr>
                                        <p:cTn id="7" dur="1000"/>
                                        <p:tgtEl>
                                          <p:spTgt spid="88069"/>
                                        </p:tgtEl>
                                      </p:cBhvr>
                                    </p:animEffect>
                                    <p:anim calcmode="lin" valueType="num">
                                      <p:cBhvr>
                                        <p:cTn id="8" dur="1000" fill="hold"/>
                                        <p:tgtEl>
                                          <p:spTgt spid="88069"/>
                                        </p:tgtEl>
                                        <p:attrNameLst>
                                          <p:attrName>ppt_x</p:attrName>
                                        </p:attrNameLst>
                                      </p:cBhvr>
                                      <p:tavLst>
                                        <p:tav tm="0">
                                          <p:val>
                                            <p:strVal val="#ppt_x"/>
                                          </p:val>
                                        </p:tav>
                                        <p:tav tm="100000">
                                          <p:val>
                                            <p:strVal val="#ppt_x"/>
                                          </p:val>
                                        </p:tav>
                                      </p:tavLst>
                                    </p:anim>
                                    <p:anim calcmode="lin" valueType="num">
                                      <p:cBhvr>
                                        <p:cTn id="9" dur="1000" fill="hold"/>
                                        <p:tgtEl>
                                          <p:spTgt spid="8806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88068"/>
                                        </p:tgtEl>
                                        <p:attrNameLst>
                                          <p:attrName>style.visibility</p:attrName>
                                        </p:attrNameLst>
                                      </p:cBhvr>
                                      <p:to>
                                        <p:strVal val="visible"/>
                                      </p:to>
                                    </p:set>
                                    <p:animEffect transition="in" filter="fade">
                                      <p:cBhvr>
                                        <p:cTn id="14" dur="1000"/>
                                        <p:tgtEl>
                                          <p:spTgt spid="88068"/>
                                        </p:tgtEl>
                                      </p:cBhvr>
                                    </p:animEffect>
                                    <p:anim calcmode="lin" valueType="num">
                                      <p:cBhvr>
                                        <p:cTn id="15" dur="1000" fill="hold"/>
                                        <p:tgtEl>
                                          <p:spTgt spid="88068"/>
                                        </p:tgtEl>
                                        <p:attrNameLst>
                                          <p:attrName>ppt_x</p:attrName>
                                        </p:attrNameLst>
                                      </p:cBhvr>
                                      <p:tavLst>
                                        <p:tav tm="0">
                                          <p:val>
                                            <p:strVal val="#ppt_x"/>
                                          </p:val>
                                        </p:tav>
                                        <p:tav tm="100000">
                                          <p:val>
                                            <p:strVal val="#ppt_x"/>
                                          </p:val>
                                        </p:tav>
                                      </p:tavLst>
                                    </p:anim>
                                    <p:anim calcmode="lin" valueType="num">
                                      <p:cBhvr>
                                        <p:cTn id="16" dur="1000" fill="hold"/>
                                        <p:tgtEl>
                                          <p:spTgt spid="8806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88067"/>
                                        </p:tgtEl>
                                        <p:attrNameLst>
                                          <p:attrName>style.visibility</p:attrName>
                                        </p:attrNameLst>
                                      </p:cBhvr>
                                      <p:to>
                                        <p:strVal val="visible"/>
                                      </p:to>
                                    </p:set>
                                    <p:animEffect transition="in" filter="fade">
                                      <p:cBhvr>
                                        <p:cTn id="21" dur="1000"/>
                                        <p:tgtEl>
                                          <p:spTgt spid="88067"/>
                                        </p:tgtEl>
                                      </p:cBhvr>
                                    </p:animEffect>
                                    <p:anim calcmode="lin" valueType="num">
                                      <p:cBhvr>
                                        <p:cTn id="22" dur="1000" fill="hold"/>
                                        <p:tgtEl>
                                          <p:spTgt spid="88067"/>
                                        </p:tgtEl>
                                        <p:attrNameLst>
                                          <p:attrName>ppt_x</p:attrName>
                                        </p:attrNameLst>
                                      </p:cBhvr>
                                      <p:tavLst>
                                        <p:tav tm="0">
                                          <p:val>
                                            <p:strVal val="#ppt_x"/>
                                          </p:val>
                                        </p:tav>
                                        <p:tav tm="100000">
                                          <p:val>
                                            <p:strVal val="#ppt_x"/>
                                          </p:val>
                                        </p:tav>
                                      </p:tavLst>
                                    </p:anim>
                                    <p:anim calcmode="lin" valueType="num">
                                      <p:cBhvr>
                                        <p:cTn id="23" dur="1000" fill="hold"/>
                                        <p:tgtEl>
                                          <p:spTgt spid="8806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8066"/>
                                        </p:tgtEl>
                                        <p:attrNameLst>
                                          <p:attrName>style.visibility</p:attrName>
                                        </p:attrNameLst>
                                      </p:cBhvr>
                                      <p:to>
                                        <p:strVal val="visible"/>
                                      </p:to>
                                    </p:set>
                                    <p:anim calcmode="lin" valueType="num">
                                      <p:cBhvr>
                                        <p:cTn id="28" dur="1000" fill="hold"/>
                                        <p:tgtEl>
                                          <p:spTgt spid="88066"/>
                                        </p:tgtEl>
                                        <p:attrNameLst>
                                          <p:attrName>ppt_w</p:attrName>
                                        </p:attrNameLst>
                                      </p:cBhvr>
                                      <p:tavLst>
                                        <p:tav tm="0">
                                          <p:val>
                                            <p:fltVal val="0"/>
                                          </p:val>
                                        </p:tav>
                                        <p:tav tm="100000">
                                          <p:val>
                                            <p:strVal val="#ppt_w"/>
                                          </p:val>
                                        </p:tav>
                                      </p:tavLst>
                                    </p:anim>
                                    <p:anim calcmode="lin" valueType="num">
                                      <p:cBhvr>
                                        <p:cTn id="29" dur="1000" fill="hold"/>
                                        <p:tgtEl>
                                          <p:spTgt spid="88066"/>
                                        </p:tgtEl>
                                        <p:attrNameLst>
                                          <p:attrName>ppt_h</p:attrName>
                                        </p:attrNameLst>
                                      </p:cBhvr>
                                      <p:tavLst>
                                        <p:tav tm="0">
                                          <p:val>
                                            <p:fltVal val="0"/>
                                          </p:val>
                                        </p:tav>
                                        <p:tav tm="100000">
                                          <p:val>
                                            <p:strVal val="#ppt_h"/>
                                          </p:val>
                                        </p:tav>
                                      </p:tavLst>
                                    </p:anim>
                                    <p:animEffect transition="in" filter="fade">
                                      <p:cBhvr>
                                        <p:cTn id="30" dur="1000"/>
                                        <p:tgtEl>
                                          <p:spTgt spid="88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p:bldP spid="88068" grpId="0"/>
      <p:bldP spid="88069"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r="74837"/>
          <a:stretch>
            <a:fillRect/>
          </a:stretch>
        </p:blipFill>
        <p:spPr bwMode="auto">
          <a:xfrm>
            <a:off x="2133600" y="2711450"/>
            <a:ext cx="1227138"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1" name="Picture 6"/>
          <p:cNvPicPr>
            <a:picLocks noChangeAspect="1" noChangeArrowheads="1"/>
          </p:cNvPicPr>
          <p:nvPr/>
        </p:nvPicPr>
        <p:blipFill>
          <a:blip r:embed="rId1" cstate="print">
            <a:extLst>
              <a:ext uri="{28A0092B-C50C-407E-A947-70E740481C1C}">
                <a14:useLocalDpi xmlns:a14="http://schemas.microsoft.com/office/drawing/2010/main" val="0"/>
              </a:ext>
            </a:extLst>
          </a:blip>
          <a:srcRect l="25000" r="50000"/>
          <a:stretch>
            <a:fillRect/>
          </a:stretch>
        </p:blipFill>
        <p:spPr bwMode="auto">
          <a:xfrm>
            <a:off x="3352800" y="2711450"/>
            <a:ext cx="121920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2" name="Picture 7"/>
          <p:cNvPicPr>
            <a:picLocks noChangeAspect="1" noChangeArrowheads="1"/>
          </p:cNvPicPr>
          <p:nvPr/>
        </p:nvPicPr>
        <p:blipFill>
          <a:blip r:embed="rId1" cstate="print">
            <a:extLst>
              <a:ext uri="{28A0092B-C50C-407E-A947-70E740481C1C}">
                <a14:useLocalDpi xmlns:a14="http://schemas.microsoft.com/office/drawing/2010/main" val="0"/>
              </a:ext>
            </a:extLst>
          </a:blip>
          <a:srcRect l="49773" r="25000"/>
          <a:stretch>
            <a:fillRect/>
          </a:stretch>
        </p:blipFill>
        <p:spPr bwMode="auto">
          <a:xfrm>
            <a:off x="4560888" y="2711450"/>
            <a:ext cx="1230312"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3" name="Picture 8"/>
          <p:cNvPicPr>
            <a:picLocks noChangeAspect="1" noChangeArrowheads="1"/>
          </p:cNvPicPr>
          <p:nvPr/>
        </p:nvPicPr>
        <p:blipFill>
          <a:blip r:embed="rId1" cstate="print">
            <a:extLst>
              <a:ext uri="{28A0092B-C50C-407E-A947-70E740481C1C}">
                <a14:useLocalDpi xmlns:a14="http://schemas.microsoft.com/office/drawing/2010/main" val="0"/>
              </a:ext>
            </a:extLst>
          </a:blip>
          <a:srcRect l="74773"/>
          <a:stretch>
            <a:fillRect/>
          </a:stretch>
        </p:blipFill>
        <p:spPr bwMode="auto">
          <a:xfrm>
            <a:off x="5780088" y="2711450"/>
            <a:ext cx="1230312"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Rectangle 13"/>
          <p:cNvSpPr>
            <a:spLocks noChangeArrowheads="1"/>
          </p:cNvSpPr>
          <p:nvPr/>
        </p:nvSpPr>
        <p:spPr bwMode="auto">
          <a:xfrm>
            <a:off x="0" y="4221163"/>
            <a:ext cx="9144000" cy="2636837"/>
          </a:xfrm>
          <a:prstGeom prst="rect">
            <a:avLst/>
          </a:prstGeom>
          <a:gradFill rotWithShape="1">
            <a:gsLst>
              <a:gs pos="0">
                <a:schemeClr val="bg1">
                  <a:alpha val="0"/>
                </a:schemeClr>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 name="文本框 1"/>
          <p:cNvSpPr txBox="1"/>
          <p:nvPr/>
        </p:nvSpPr>
        <p:spPr>
          <a:xfrm>
            <a:off x="2024380" y="5172710"/>
            <a:ext cx="528383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fade">
                                      <p:cBhvr>
                                        <p:cTn id="7" dur="2000"/>
                                        <p:tgtEl>
                                          <p:spTgt spid="89090"/>
                                        </p:tgtEl>
                                      </p:cBhvr>
                                    </p:animEffect>
                                  </p:childTnLst>
                                </p:cTn>
                              </p:par>
                              <p:par>
                                <p:cTn id="8" presetID="10" presetClass="entr" presetSubtype="0" fill="hold" nodeType="withEffect">
                                  <p:stCondLst>
                                    <p:cond delay="0"/>
                                  </p:stCondLst>
                                  <p:childTnLst>
                                    <p:set>
                                      <p:cBhvr>
                                        <p:cTn id="9" dur="1" fill="hold">
                                          <p:stCondLst>
                                            <p:cond delay="0"/>
                                          </p:stCondLst>
                                        </p:cTn>
                                        <p:tgtEl>
                                          <p:spTgt spid="89091"/>
                                        </p:tgtEl>
                                        <p:attrNameLst>
                                          <p:attrName>style.visibility</p:attrName>
                                        </p:attrNameLst>
                                      </p:cBhvr>
                                      <p:to>
                                        <p:strVal val="visible"/>
                                      </p:to>
                                    </p:set>
                                    <p:animEffect transition="in" filter="fade">
                                      <p:cBhvr>
                                        <p:cTn id="10" dur="2000"/>
                                        <p:tgtEl>
                                          <p:spTgt spid="89091"/>
                                        </p:tgtEl>
                                      </p:cBhvr>
                                    </p:animEffect>
                                  </p:childTnLst>
                                </p:cTn>
                              </p:par>
                              <p:par>
                                <p:cTn id="11" presetID="10" presetClass="entr" presetSubtype="0" fill="hold" nodeType="withEffect">
                                  <p:stCondLst>
                                    <p:cond delay="0"/>
                                  </p:stCondLst>
                                  <p:childTnLst>
                                    <p:set>
                                      <p:cBhvr>
                                        <p:cTn id="12" dur="1" fill="hold">
                                          <p:stCondLst>
                                            <p:cond delay="0"/>
                                          </p:stCondLst>
                                        </p:cTn>
                                        <p:tgtEl>
                                          <p:spTgt spid="89092"/>
                                        </p:tgtEl>
                                        <p:attrNameLst>
                                          <p:attrName>style.visibility</p:attrName>
                                        </p:attrNameLst>
                                      </p:cBhvr>
                                      <p:to>
                                        <p:strVal val="visible"/>
                                      </p:to>
                                    </p:set>
                                    <p:animEffect transition="in" filter="fade">
                                      <p:cBhvr>
                                        <p:cTn id="13" dur="2000"/>
                                        <p:tgtEl>
                                          <p:spTgt spid="89092"/>
                                        </p:tgtEl>
                                      </p:cBhvr>
                                    </p:animEffect>
                                  </p:childTnLst>
                                </p:cTn>
                              </p:par>
                              <p:par>
                                <p:cTn id="14" presetID="10" presetClass="entr" presetSubtype="0" fill="hold" nodeType="withEffect">
                                  <p:stCondLst>
                                    <p:cond delay="0"/>
                                  </p:stCondLst>
                                  <p:childTnLst>
                                    <p:set>
                                      <p:cBhvr>
                                        <p:cTn id="15" dur="1" fill="hold">
                                          <p:stCondLst>
                                            <p:cond delay="0"/>
                                          </p:stCondLst>
                                        </p:cTn>
                                        <p:tgtEl>
                                          <p:spTgt spid="89093"/>
                                        </p:tgtEl>
                                        <p:attrNameLst>
                                          <p:attrName>style.visibility</p:attrName>
                                        </p:attrNameLst>
                                      </p:cBhvr>
                                      <p:to>
                                        <p:strVal val="visible"/>
                                      </p:to>
                                    </p:set>
                                    <p:animEffect transition="in" filter="fade">
                                      <p:cBhvr>
                                        <p:cTn id="16" dur="2000"/>
                                        <p:tgtEl>
                                          <p:spTgt spid="89093"/>
                                        </p:tgtEl>
                                      </p:cBhvr>
                                    </p:animEffect>
                                  </p:childTnLst>
                                </p:cTn>
                              </p:par>
                            </p:childTnLst>
                          </p:cTn>
                        </p:par>
                        <p:par>
                          <p:cTn id="17" fill="hold">
                            <p:stCondLst>
                              <p:cond delay="2000"/>
                            </p:stCondLst>
                            <p:childTnLst>
                              <p:par>
                                <p:cTn id="18" presetID="0" presetClass="path" presetSubtype="0" fill="hold" nodeType="afterEffect">
                                  <p:stCondLst>
                                    <p:cond delay="3000"/>
                                  </p:stCondLst>
                                  <p:childTnLst>
                                    <p:animMotion origin="layout" path="M 2.77778E-6 4.73988E-6 L -0.40677 -0.67654 " pathEditMode="relative" rAng="0" ptsTypes="AA">
                                      <p:cBhvr>
                                        <p:cTn id="19" dur="1000" fill="hold"/>
                                        <p:tgtEl>
                                          <p:spTgt spid="89090"/>
                                        </p:tgtEl>
                                        <p:attrNameLst>
                                          <p:attrName>ppt_x</p:attrName>
                                          <p:attrName>ppt_y</p:attrName>
                                        </p:attrNameLst>
                                      </p:cBhvr>
                                      <p:rCtr x="-20200" y="-33700"/>
                                    </p:animMotion>
                                  </p:childTnLst>
                                </p:cTn>
                              </p:par>
                              <p:par>
                                <p:cTn id="20" presetID="0" presetClass="path" presetSubtype="0" fill="hold" nodeType="withEffect">
                                  <p:stCondLst>
                                    <p:cond delay="3000"/>
                                  </p:stCondLst>
                                  <p:childTnLst>
                                    <p:animMotion origin="layout" path="M -3.33333E-6 4.73988E-6 L -0.15382 -0.68717 " pathEditMode="relative" rAng="0" ptsTypes="AA">
                                      <p:cBhvr>
                                        <p:cTn id="21" dur="1000" fill="hold"/>
                                        <p:tgtEl>
                                          <p:spTgt spid="89091"/>
                                        </p:tgtEl>
                                        <p:attrNameLst>
                                          <p:attrName>ppt_x</p:attrName>
                                          <p:attrName>ppt_y</p:attrName>
                                        </p:attrNameLst>
                                      </p:cBhvr>
                                      <p:rCtr x="-7600" y="-34300"/>
                                    </p:animMotion>
                                  </p:childTnLst>
                                </p:cTn>
                              </p:par>
                              <p:par>
                                <p:cTn id="22" presetID="0" presetClass="path" presetSubtype="0" fill="hold" nodeType="withEffect">
                                  <p:stCondLst>
                                    <p:cond delay="3000"/>
                                  </p:stCondLst>
                                  <p:childTnLst>
                                    <p:animMotion origin="layout" path="M -2.22222E-6 4.73988E-6 L 0.1467 -0.68717 " pathEditMode="relative" rAng="0" ptsTypes="AA">
                                      <p:cBhvr>
                                        <p:cTn id="23" dur="1000" fill="hold"/>
                                        <p:tgtEl>
                                          <p:spTgt spid="89092"/>
                                        </p:tgtEl>
                                        <p:attrNameLst>
                                          <p:attrName>ppt_x</p:attrName>
                                          <p:attrName>ppt_y</p:attrName>
                                        </p:attrNameLst>
                                      </p:cBhvr>
                                      <p:rCtr x="7300" y="-34300"/>
                                    </p:animMotion>
                                  </p:childTnLst>
                                </p:cTn>
                              </p:par>
                              <p:par>
                                <p:cTn id="24" presetID="0" presetClass="path" presetSubtype="0" fill="hold" nodeType="withEffect">
                                  <p:stCondLst>
                                    <p:cond delay="3000"/>
                                  </p:stCondLst>
                                  <p:childTnLst>
                                    <p:animMotion origin="layout" path="M 4.44444E-6 4.73988E-6 L 0.42274 -0.69758 " pathEditMode="relative" rAng="0" ptsTypes="AA">
                                      <p:cBhvr>
                                        <p:cTn id="25" dur="1000" fill="hold"/>
                                        <p:tgtEl>
                                          <p:spTgt spid="89093"/>
                                        </p:tgtEl>
                                        <p:attrNameLst>
                                          <p:attrName>ppt_x</p:attrName>
                                          <p:attrName>ppt_y</p:attrName>
                                        </p:attrNameLst>
                                      </p:cBhvr>
                                      <p:rCtr x="21100" y="-34800"/>
                                    </p:animMotion>
                                  </p:childTnLst>
                                </p:cTn>
                              </p:par>
                              <p:par>
                                <p:cTn id="26" presetID="6" presetClass="emph" presetSubtype="0" fill="hold" nodeType="withEffect">
                                  <p:stCondLst>
                                    <p:cond delay="3000"/>
                                  </p:stCondLst>
                                  <p:childTnLst>
                                    <p:animScale>
                                      <p:cBhvr>
                                        <p:cTn id="27" dur="1000" fill="hold"/>
                                        <p:tgtEl>
                                          <p:spTgt spid="89090"/>
                                        </p:tgtEl>
                                      </p:cBhvr>
                                      <p:by x="50000" y="50000"/>
                                    </p:animScale>
                                  </p:childTnLst>
                                </p:cTn>
                              </p:par>
                              <p:par>
                                <p:cTn id="28" presetID="6" presetClass="emph" presetSubtype="0" fill="hold" nodeType="withEffect">
                                  <p:stCondLst>
                                    <p:cond delay="3000"/>
                                  </p:stCondLst>
                                  <p:childTnLst>
                                    <p:animScale>
                                      <p:cBhvr>
                                        <p:cTn id="29" dur="1000" fill="hold"/>
                                        <p:tgtEl>
                                          <p:spTgt spid="89091"/>
                                        </p:tgtEl>
                                      </p:cBhvr>
                                      <p:by x="50000" y="50000"/>
                                    </p:animScale>
                                  </p:childTnLst>
                                </p:cTn>
                              </p:par>
                              <p:par>
                                <p:cTn id="30" presetID="6" presetClass="emph" presetSubtype="0" fill="hold" nodeType="withEffect">
                                  <p:stCondLst>
                                    <p:cond delay="3000"/>
                                  </p:stCondLst>
                                  <p:childTnLst>
                                    <p:animScale>
                                      <p:cBhvr>
                                        <p:cTn id="31" dur="1000" fill="hold"/>
                                        <p:tgtEl>
                                          <p:spTgt spid="89092"/>
                                        </p:tgtEl>
                                      </p:cBhvr>
                                      <p:by x="50000" y="50000"/>
                                    </p:animScale>
                                  </p:childTnLst>
                                </p:cTn>
                              </p:par>
                              <p:par>
                                <p:cTn id="32" presetID="6" presetClass="emph" presetSubtype="0" fill="hold" nodeType="withEffect">
                                  <p:stCondLst>
                                    <p:cond delay="3000"/>
                                  </p:stCondLst>
                                  <p:childTnLst>
                                    <p:animScale>
                                      <p:cBhvr>
                                        <p:cTn id="33" dur="1000" fill="hold"/>
                                        <p:tgtEl>
                                          <p:spTgt spid="89093"/>
                                        </p:tgtEl>
                                      </p:cBhvr>
                                      <p:by x="50000" y="50000"/>
                                    </p:animScale>
                                  </p:childTnLst>
                                </p:cTn>
                              </p:par>
                              <p:par>
                                <p:cTn id="34" presetID="10" presetClass="exit" presetSubtype="0" fill="hold" nodeType="withEffect">
                                  <p:stCondLst>
                                    <p:cond delay="3000"/>
                                  </p:stCondLst>
                                  <p:childTnLst>
                                    <p:animEffect transition="out" filter="fade">
                                      <p:cBhvr>
                                        <p:cTn id="35" dur="1000"/>
                                        <p:tgtEl>
                                          <p:spTgt spid="89090"/>
                                        </p:tgtEl>
                                      </p:cBhvr>
                                    </p:animEffect>
                                    <p:set>
                                      <p:cBhvr>
                                        <p:cTn id="36" dur="1" fill="hold">
                                          <p:stCondLst>
                                            <p:cond delay="999"/>
                                          </p:stCondLst>
                                        </p:cTn>
                                        <p:tgtEl>
                                          <p:spTgt spid="89090"/>
                                        </p:tgtEl>
                                        <p:attrNameLst>
                                          <p:attrName>style.visibility</p:attrName>
                                        </p:attrNameLst>
                                      </p:cBhvr>
                                      <p:to>
                                        <p:strVal val="hidden"/>
                                      </p:to>
                                    </p:set>
                                  </p:childTnLst>
                                </p:cTn>
                              </p:par>
                              <p:par>
                                <p:cTn id="37" presetID="10" presetClass="exit" presetSubtype="0" fill="hold" nodeType="withEffect">
                                  <p:stCondLst>
                                    <p:cond delay="3000"/>
                                  </p:stCondLst>
                                  <p:childTnLst>
                                    <p:animEffect transition="out" filter="fade">
                                      <p:cBhvr>
                                        <p:cTn id="38" dur="1000"/>
                                        <p:tgtEl>
                                          <p:spTgt spid="89091"/>
                                        </p:tgtEl>
                                      </p:cBhvr>
                                    </p:animEffect>
                                    <p:set>
                                      <p:cBhvr>
                                        <p:cTn id="39" dur="1" fill="hold">
                                          <p:stCondLst>
                                            <p:cond delay="999"/>
                                          </p:stCondLst>
                                        </p:cTn>
                                        <p:tgtEl>
                                          <p:spTgt spid="89091"/>
                                        </p:tgtEl>
                                        <p:attrNameLst>
                                          <p:attrName>style.visibility</p:attrName>
                                        </p:attrNameLst>
                                      </p:cBhvr>
                                      <p:to>
                                        <p:strVal val="hidden"/>
                                      </p:to>
                                    </p:set>
                                  </p:childTnLst>
                                </p:cTn>
                              </p:par>
                              <p:par>
                                <p:cTn id="40" presetID="10" presetClass="exit" presetSubtype="0" fill="hold" nodeType="withEffect">
                                  <p:stCondLst>
                                    <p:cond delay="3000"/>
                                  </p:stCondLst>
                                  <p:childTnLst>
                                    <p:animEffect transition="out" filter="fade">
                                      <p:cBhvr>
                                        <p:cTn id="41" dur="1000"/>
                                        <p:tgtEl>
                                          <p:spTgt spid="89092"/>
                                        </p:tgtEl>
                                      </p:cBhvr>
                                    </p:animEffect>
                                    <p:set>
                                      <p:cBhvr>
                                        <p:cTn id="42" dur="1" fill="hold">
                                          <p:stCondLst>
                                            <p:cond delay="999"/>
                                          </p:stCondLst>
                                        </p:cTn>
                                        <p:tgtEl>
                                          <p:spTgt spid="89092"/>
                                        </p:tgtEl>
                                        <p:attrNameLst>
                                          <p:attrName>style.visibility</p:attrName>
                                        </p:attrNameLst>
                                      </p:cBhvr>
                                      <p:to>
                                        <p:strVal val="hidden"/>
                                      </p:to>
                                    </p:set>
                                  </p:childTnLst>
                                </p:cTn>
                              </p:par>
                              <p:par>
                                <p:cTn id="43" presetID="10" presetClass="exit" presetSubtype="0" fill="hold" nodeType="withEffect">
                                  <p:stCondLst>
                                    <p:cond delay="3000"/>
                                  </p:stCondLst>
                                  <p:childTnLst>
                                    <p:animEffect transition="out" filter="fade">
                                      <p:cBhvr>
                                        <p:cTn id="44" dur="1000"/>
                                        <p:tgtEl>
                                          <p:spTgt spid="89093"/>
                                        </p:tgtEl>
                                      </p:cBhvr>
                                    </p:animEffect>
                                    <p:set>
                                      <p:cBhvr>
                                        <p:cTn id="45" dur="1" fill="hold">
                                          <p:stCondLst>
                                            <p:cond delay="999"/>
                                          </p:stCondLst>
                                        </p:cTn>
                                        <p:tgtEl>
                                          <p:spTgt spid="890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3924300" y="0"/>
            <a:ext cx="5219700" cy="6858000"/>
            <a:chOff x="0" y="0"/>
            <a:chExt cx="3288" cy="4320"/>
          </a:xfrm>
        </p:grpSpPr>
        <p:pic>
          <p:nvPicPr>
            <p:cNvPr id="13314" name="Picture 5" descr="sayno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flipH="1">
              <a:off x="41" y="0"/>
              <a:ext cx="3247"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7"/>
            <p:cNvSpPr>
              <a:spLocks noChangeArrowheads="1"/>
            </p:cNvSpPr>
            <p:nvPr/>
          </p:nvSpPr>
          <p:spPr bwMode="auto">
            <a:xfrm>
              <a:off x="0" y="0"/>
              <a:ext cx="408" cy="4320"/>
            </a:xfrm>
            <a:prstGeom prst="rect">
              <a:avLst/>
            </a:prstGeom>
            <a:gradFill rotWithShape="1">
              <a:gsLst>
                <a:gs pos="0">
                  <a:schemeClr val="bg1"/>
                </a:gs>
                <a:gs pos="100000">
                  <a:schemeClr val="bg1">
                    <a:alpha val="0"/>
                  </a:scheme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12293" name="Rectangle 6"/>
          <p:cNvSpPr>
            <a:spLocks noChangeArrowheads="1"/>
          </p:cNvSpPr>
          <p:nvPr/>
        </p:nvSpPr>
        <p:spPr bwMode="auto">
          <a:xfrm>
            <a:off x="0" y="765175"/>
            <a:ext cx="4572000" cy="72072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2294" name="Text Box 3"/>
          <p:cNvSpPr txBox="1">
            <a:spLocks noChangeArrowheads="1"/>
          </p:cNvSpPr>
          <p:nvPr/>
        </p:nvSpPr>
        <p:spPr bwMode="auto">
          <a:xfrm>
            <a:off x="395288" y="1673225"/>
            <a:ext cx="3168650"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latin typeface="黑体" panose="02010609060101010101" pitchFamily="49" charset="-122"/>
                <a:ea typeface="黑体" panose="02010609060101010101" pitchFamily="49" charset="-122"/>
              </a:rPr>
              <a:t>用词错误，辞不达意</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咬文嚼字，过于啰嗦</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不善言辞，口齿不清</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只要别人听自己的</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态度不正确</a:t>
            </a:r>
            <a:endParaRPr lang="zh-CN" altLang="en-US" sz="2000" b="1">
              <a:latin typeface="黑体" panose="02010609060101010101" pitchFamily="49" charset="-122"/>
              <a:ea typeface="黑体" panose="02010609060101010101" pitchFamily="49" charset="-122"/>
            </a:endParaRPr>
          </a:p>
          <a:p>
            <a:pPr>
              <a:lnSpc>
                <a:spcPct val="150000"/>
              </a:lnSpc>
            </a:pPr>
            <a:r>
              <a:rPr lang="zh-CN" altLang="en-US" sz="2000" b="1">
                <a:latin typeface="黑体" panose="02010609060101010101" pitchFamily="49" charset="-122"/>
                <a:ea typeface="黑体" panose="02010609060101010101" pitchFamily="49" charset="-122"/>
              </a:rPr>
              <a:t>对接收方反应不灵敏</a:t>
            </a:r>
            <a:endParaRPr lang="zh-CN" altLang="en-US" sz="2000" b="1">
              <a:latin typeface="黑体" panose="02010609060101010101" pitchFamily="49" charset="-122"/>
              <a:ea typeface="黑体" panose="02010609060101010101" pitchFamily="49" charset="-122"/>
            </a:endParaRPr>
          </a:p>
        </p:txBody>
      </p:sp>
      <p:sp>
        <p:nvSpPr>
          <p:cNvPr id="12295" name="Rectangle 4"/>
          <p:cNvSpPr>
            <a:spLocks noChangeArrowheads="1"/>
          </p:cNvSpPr>
          <p:nvPr/>
        </p:nvSpPr>
        <p:spPr bwMode="auto">
          <a:xfrm>
            <a:off x="107950" y="858838"/>
            <a:ext cx="4968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bg1"/>
                </a:solidFill>
                <a:latin typeface="黑体" panose="02010609060101010101" pitchFamily="49" charset="-122"/>
                <a:ea typeface="黑体" panose="02010609060101010101" pitchFamily="49" charset="-122"/>
              </a:rPr>
              <a:t>沟通的主要障碍（传递方）</a:t>
            </a:r>
            <a:endParaRPr lang="zh-CN" altLang="en-US" sz="2800" b="1">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slide(fromLeft)">
                                      <p:cBhvr>
                                        <p:cTn id="7" dur="500"/>
                                        <p:tgtEl>
                                          <p:spTgt spid="1229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295"/>
                                        </p:tgtEl>
                                        <p:attrNameLst>
                                          <p:attrName>style.visibility</p:attrName>
                                        </p:attrNameLst>
                                      </p:cBhvr>
                                      <p:to>
                                        <p:strVal val="visible"/>
                                      </p:to>
                                    </p:set>
                                    <p:animEffect transition="in" filter="fade">
                                      <p:cBhvr>
                                        <p:cTn id="11" dur="1000"/>
                                        <p:tgtEl>
                                          <p:spTgt spid="12295"/>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2294"/>
                                        </p:tgtEl>
                                        <p:attrNameLst>
                                          <p:attrName>style.visibility</p:attrName>
                                        </p:attrNameLst>
                                      </p:cBhvr>
                                      <p:to>
                                        <p:strVal val="visible"/>
                                      </p:to>
                                    </p:set>
                                    <p:animEffect transition="in" filter="wipe(up)">
                                      <p:cBhvr>
                                        <p:cTn id="15" dur="500"/>
                                        <p:tgtEl>
                                          <p:spTgt spid="1229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12294" grpId="0"/>
      <p:bldP spid="12295" grpId="0"/>
    </p:bldLst>
  </p:timing>
</p:sld>
</file>

<file path=ppt/theme/theme1.xml><?xml version="1.0" encoding="utf-8"?>
<a:theme xmlns:a="http://schemas.openxmlformats.org/drawingml/2006/main" name="戴盟 www.ppt168.com">
  <a:themeElements>
    <a:clrScheme name="戴盟 www.ppt168.c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戴盟 www.ppt168.com">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戴盟 www.ppt168.c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戴盟 www.ppt168.co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戴盟 www.ppt168.co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戴盟 www.ppt168.co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戴盟 www.ppt168.co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戴盟 www.ppt168.co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戴盟 www.ppt168.com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戴盟 www.ppt168.co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戴盟 www.ppt168.co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戴盟 www.ppt168.co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戴盟 www.ppt168.co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戴盟 www.ppt168.co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7003</Words>
  <Application>WPS 演示</Application>
  <PresentationFormat>全屏显示(4:3)</PresentationFormat>
  <Paragraphs>796</Paragraphs>
  <Slides>83</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83</vt:i4>
      </vt:variant>
    </vt:vector>
  </HeadingPairs>
  <TitlesOfParts>
    <vt:vector size="100" baseType="lpstr">
      <vt:lpstr>Arial</vt:lpstr>
      <vt:lpstr>宋体</vt:lpstr>
      <vt:lpstr>Wingdings</vt:lpstr>
      <vt:lpstr>黑体</vt:lpstr>
      <vt:lpstr>Times New Roman</vt:lpstr>
      <vt:lpstr>Tahoma</vt:lpstr>
      <vt:lpstr>Dotum</vt:lpstr>
      <vt:lpstr>微软雅黑</vt:lpstr>
      <vt:lpstr>Webdings</vt:lpstr>
      <vt:lpstr>Wingdings 2</vt:lpstr>
      <vt:lpstr>幼圆</vt:lpstr>
      <vt:lpstr>Wingdings 3</vt:lpstr>
      <vt:lpstr>Calibri</vt:lpstr>
      <vt:lpstr>Arial</vt:lpstr>
      <vt:lpstr>Wingdings</vt:lpstr>
      <vt:lpstr>Symbol</vt:lpstr>
      <vt:lpstr>戴盟 www.ppt168.com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口头沟通</vt:lpstr>
      <vt:lpstr>口头沟通三要素</vt:lpstr>
      <vt:lpstr>PowerPoint 演示文稿</vt:lpstr>
      <vt:lpstr>PowerPoint 演示文稿</vt:lpstr>
      <vt:lpstr>PowerPoint 演示文稿</vt:lpstr>
      <vt:lpstr>注意自己的措词，多使用事实陈述</vt:lpstr>
      <vt:lpstr>进行口头沟通时，要注意用语</vt:lpstr>
      <vt:lpstr>PowerPoint 演示文稿</vt:lpstr>
      <vt:lpstr>PowerPoint 演示文稿</vt:lpstr>
      <vt:lpstr>PowerPoint 演示文稿</vt:lpstr>
      <vt:lpstr>PowerPoint 演示文稿</vt:lpstr>
      <vt:lpstr>PowerPoint 演示文稿</vt:lpstr>
      <vt:lpstr>PowerPoint 演示文稿</vt:lpstr>
      <vt:lpstr>提问，说听双方有问有答，才能更一进达到双方沟通、交流互动。</vt:lpstr>
      <vt:lpstr>    练习控制好你的情绪，不要情绪反应过度（如打岔、反驳），要静心听完全部的内容。</vt:lpstr>
      <vt:lpstr>要察言观色，听话同时要注意方的身体语言、姿势、表情。</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上级如何创造良好的沟通情境</vt:lpstr>
      <vt:lpstr>PowerPoint 演示文稿</vt:lpstr>
      <vt:lpstr>PowerPoint 演示文稿</vt:lpstr>
      <vt:lpstr>PowerPoint 演示文稿</vt:lpstr>
      <vt:lpstr>PowerPoint 演示文稿</vt:lpstr>
      <vt:lpstr>    下级向上级所表示自己的态度和意见的一种过程，如报告、请示或反应意见。</vt:lpstr>
      <vt:lpstr>PowerPoint 演示文稿</vt:lpstr>
      <vt:lpstr>PowerPoint 演示文稿</vt:lpstr>
      <vt:lpstr>PowerPoint 演示文稿</vt:lpstr>
      <vt:lpstr>PowerPoint 演示文稿</vt:lpstr>
      <vt:lpstr>PowerPoint 演示文稿</vt:lpstr>
      <vt:lpstr>PowerPoint 演示文稿</vt:lpstr>
      <vt:lpstr>    平行沟通是指在组织内各阶层间横向的一种沟通程序。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creator>哎呀小小草</dc:creator>
  <cp:keywords>https://800sucai.taobao.com</cp:keywords>
  <dc:description>https://800sucai.taobao.com</dc:description>
  <dc:subject>哎呀小小草</dc:subject>
  <cp:category>https://800sucai.taobao.com</cp:category>
  <cp:lastModifiedBy>Administrator</cp:lastModifiedBy>
  <cp:revision>152</cp:revision>
  <dcterms:created xsi:type="dcterms:W3CDTF">2008-08-09T01:48:00Z</dcterms:created>
  <dcterms:modified xsi:type="dcterms:W3CDTF">2017-07-07T15:31:00Z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2052-10.1.0.6235</vt:lpwstr>
  </property>
  <property fmtid="{D5CDD505-2E9C-101B-9397-08002B2CF9AE}" pid="3" name="NXTAG2">
    <vt:lpwstr>0008001a3b000000000001024140</vt:lpwstr>
  </property>
</Properties>
</file>