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4" r:id="rId2"/>
    <p:sldId id="256" r:id="rId3"/>
    <p:sldId id="258" r:id="rId4"/>
    <p:sldId id="268" r:id="rId5"/>
    <p:sldId id="267" r:id="rId6"/>
    <p:sldId id="297" r:id="rId7"/>
    <p:sldId id="269" r:id="rId8"/>
    <p:sldId id="257" r:id="rId9"/>
    <p:sldId id="272" r:id="rId10"/>
    <p:sldId id="288" r:id="rId11"/>
    <p:sldId id="259" r:id="rId12"/>
    <p:sldId id="273" r:id="rId13"/>
    <p:sldId id="286" r:id="rId14"/>
    <p:sldId id="287" r:id="rId15"/>
    <p:sldId id="294" r:id="rId16"/>
    <p:sldId id="295" r:id="rId17"/>
    <p:sldId id="264" r:id="rId18"/>
    <p:sldId id="265" r:id="rId19"/>
    <p:sldId id="296" r:id="rId20"/>
    <p:sldId id="277" r:id="rId21"/>
    <p:sldId id="262" r:id="rId22"/>
    <p:sldId id="263" r:id="rId23"/>
    <p:sldId id="280" r:id="rId24"/>
    <p:sldId id="281" r:id="rId25"/>
    <p:sldId id="282" r:id="rId26"/>
    <p:sldId id="283" r:id="rId27"/>
    <p:sldId id="292" r:id="rId28"/>
    <p:sldId id="289" r:id="rId29"/>
    <p:sldId id="293" r:id="rId30"/>
    <p:sldId id="290" r:id="rId31"/>
    <p:sldId id="291" r:id="rId32"/>
    <p:sldId id="278" r:id="rId33"/>
    <p:sldId id="279" r:id="rId34"/>
    <p:sldId id="285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7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9FD901-F1C3-4025-8449-E090A030D3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5F995BE-7DC2-4B72-9833-0755D4DBFB0A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FC892-F763-425F-AF80-D5D37E5AC9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baike.baidu.com/pic/%E9%BB%84%E5%9F%94%E5%86%9B%E6%A0%A1/287972/0/34fae6cd7b899e51f226e9c540a7d933c9950db3?fr=lemma&amp;ct=single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amuelhou.spaces.live.com/blog/cns!3A210DA556FE506!176.entry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news.dahew.com/China/10101/2005/08/01/2005-08-01_64420_10101.shtml" TargetMode="External"/><Relationship Id="rId7" Type="http://schemas.openxmlformats.org/officeDocument/2006/relationships/hyperlink" Target="http://www.southcn.com/news/hktwma/zhuanti/hp/hero/200406170696.htm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hyperlink" Target="http://baike.baidu.com/history/id=159353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7.jpeg"/><Relationship Id="rId9" Type="http://schemas.openxmlformats.org/officeDocument/2006/relationships/hyperlink" Target="http://www.sz1z.com/asp/xuezhenjun/renwu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changzhiylg.blog.enorth.com.cn/article/110610.shtml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http://changzhiylg.blog.enorth.com.cn/article/112278.shtml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dangjiancn.com/shls/djrw/lrq.htm" TargetMode="External"/><Relationship Id="rId5" Type="http://schemas.openxmlformats.org/officeDocument/2006/relationships/image" Target="../media/image28.jpeg"/><Relationship Id="rId10" Type="http://schemas.openxmlformats.org/officeDocument/2006/relationships/image" Target="../media/image31.jpeg"/><Relationship Id="rId4" Type="http://schemas.openxmlformats.org/officeDocument/2006/relationships/hyperlink" Target="http://www.dangjiancn.com/shls/djrw/xgd.htm" TargetMode="External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x.xinhuanet.com/special/no1/2005-06/03/content_4371031.htm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hyperlink" Target="http://bbs.tianjia.cn/view/85189.htm" TargetMode="Externa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travel.eastday.com/jd_2908.html" TargetMode="Externa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00034" y="1857364"/>
            <a:ext cx="795816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       20世纪前半叶的中国，风起云涌，狂飙突进，有这么一所学校和这么一批人，他们为了挽救风雨飘摇中的中国，苦苦追寻着救命稻草。每次翻开这页历史，都如同回到了那个战火纷飞，群雄并起，救亡图存的年代；不禁让人产生“恨不早生一百年”的感慨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500166" y="571480"/>
            <a:ext cx="63579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696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8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校旗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136EC2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rgbClr val="136EC2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44034" name="Picture 2" descr="校旗">
            <a:hlinkClick r:id="rId2" tooltip="校旗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7661" y="2143116"/>
            <a:ext cx="3676339" cy="2857520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00034" y="1857364"/>
            <a:ext cx="4643438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校旗于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1924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年校务会议中指派当时的总教官何应钦将军所设计。校旗上方的荣誉旗（标）则是在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1957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年为表彰学校功绩并纪念改制（四年制），以提高学校荣誉，由蒋中正亲颁。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sp>
        <p:nvSpPr>
          <p:cNvPr id="93188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93189" name="Picture 5" descr="149852086_91f301211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00050"/>
            <a:ext cx="8382000" cy="6286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毕业证</a:t>
            </a:r>
            <a:endParaRPr lang="zh-CN" altLang="en-US" dirty="0"/>
          </a:p>
        </p:txBody>
      </p:sp>
      <p:pic>
        <p:nvPicPr>
          <p:cNvPr id="6147" name="Picture 3" descr="200509091826287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8992" y="1000108"/>
            <a:ext cx="5072098" cy="5237261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蒋介石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而中正这个名字是蒋有了名气之后才给自己起的。</a:t>
            </a:r>
            <a:r>
              <a:rPr lang="en-US" altLang="zh-CN" dirty="0" smtClean="0"/>
              <a:t>1917</a:t>
            </a:r>
            <a:r>
              <a:rPr lang="zh-CN" altLang="en-US" dirty="0" smtClean="0"/>
              <a:t>至</a:t>
            </a:r>
            <a:r>
              <a:rPr lang="en-US" altLang="zh-CN" dirty="0" smtClean="0"/>
              <a:t>1918</a:t>
            </a:r>
            <a:r>
              <a:rPr lang="zh-CN" altLang="en-US" dirty="0" smtClean="0"/>
              <a:t>年间，蒋介石在国民政府中倔起，与孙中山过从甚密。取名中正是因为他想学“国父”，因为“中山”两字的所有笔画都是直的，蒋认为这代表正直不阿。所以蒋取名蒋中正是希望自己像“国父”一样，给人印象就是他是三民主义的继承人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投考者之资格如下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sz="4500" dirty="0" smtClean="0"/>
              <a:t>A.</a:t>
            </a:r>
            <a:r>
              <a:rPr lang="zh-CN" altLang="en-US" sz="4500" dirty="0" smtClean="0"/>
              <a:t>年龄：十八岁以上，二十五岁以内。</a:t>
            </a:r>
          </a:p>
          <a:p>
            <a:r>
              <a:rPr lang="en-US" altLang="zh-CN" sz="4500" dirty="0" smtClean="0"/>
              <a:t>B.</a:t>
            </a:r>
            <a:r>
              <a:rPr lang="zh-CN" altLang="en-US" sz="4500" dirty="0" smtClean="0"/>
              <a:t>学历：旧制中学毕业及与中学相当程度之学校毕业。</a:t>
            </a:r>
          </a:p>
          <a:p>
            <a:r>
              <a:rPr lang="en-US" altLang="zh-CN" sz="4500" dirty="0" smtClean="0"/>
              <a:t>C.</a:t>
            </a:r>
            <a:r>
              <a:rPr lang="zh-CN" altLang="en-US" sz="4500" dirty="0" smtClean="0"/>
              <a:t>身体：营养状态良好，强健耐劳，无眼疾、痔疾、肺病、花柳病等疾害。</a:t>
            </a:r>
          </a:p>
          <a:p>
            <a:r>
              <a:rPr lang="en-US" altLang="zh-CN" sz="4500" dirty="0" smtClean="0"/>
              <a:t>D.</a:t>
            </a:r>
            <a:r>
              <a:rPr lang="zh-CN" altLang="en-US" sz="4500" dirty="0" smtClean="0"/>
              <a:t>思想：中国国民党党员，能了解国民革命速须完成之必要者，或具有接受本党主义之可能性，无抵触本党主义之思想，有本党党员之介绍者</a:t>
            </a:r>
            <a:r>
              <a:rPr lang="zh-CN" altLang="en-US" sz="4500" dirty="0" smtClean="0"/>
              <a:t>。</a:t>
            </a:r>
            <a:endParaRPr lang="zh-CN" altLang="en-US" sz="4500" dirty="0" smtClean="0"/>
          </a:p>
        </p:txBody>
      </p:sp>
      <p:pic>
        <p:nvPicPr>
          <p:cNvPr id="1026" name="Picture 2" descr="http://www.qulishi.com/UploadFile/201563/201563132728768474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71678"/>
            <a:ext cx="6377034" cy="38687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op_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13" y="44450"/>
            <a:ext cx="9145587" cy="2063750"/>
          </a:xfrm>
          <a:noFill/>
          <a:ln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00034" y="2210574"/>
            <a:ext cx="817245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黄埔师</a:t>
            </a:r>
            <a:r>
              <a:rPr lang="zh-CN" altLang="en-US" sz="3200" b="1" dirty="0" smtClean="0"/>
              <a:t>生</a:t>
            </a:r>
            <a:endParaRPr lang="zh-CN" altLang="en-US" sz="2000" b="1" dirty="0"/>
          </a:p>
          <a:p>
            <a:r>
              <a:rPr lang="zh-CN" altLang="en-US" sz="2400" b="1" dirty="0"/>
              <a:t>      在人类的军事史上，绝没有一个军事院校像中国的黄埔军校那样，在如此短的时间内，能够那样大的影响一个国家的历史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</a:t>
            </a:r>
            <a:r>
              <a:rPr lang="zh-CN" altLang="en-US" sz="2400" b="1" dirty="0" smtClean="0"/>
              <a:t>从</a:t>
            </a:r>
            <a:r>
              <a:rPr lang="zh-CN" altLang="en-US" sz="2400" b="1" dirty="0"/>
              <a:t>东征北伐到十年内战，从抗倭战争到二次国共内战，他们都是双方历史主角</a:t>
            </a:r>
            <a:r>
              <a:rPr lang="zh-CN" altLang="en-US" sz="2400" b="1" dirty="0" smtClean="0"/>
              <a:t>。这群人就是黄埔军校师生！</a:t>
            </a:r>
          </a:p>
          <a:p>
            <a:r>
              <a:rPr lang="zh-CN" altLang="en-US" sz="2400" b="1" dirty="0" smtClean="0"/>
              <a:t>     </a:t>
            </a:r>
            <a:r>
              <a:rPr lang="zh-CN" altLang="en-US" sz="2400" b="1" dirty="0"/>
              <a:t>黄埔师生经历和参加了中国20世纪上半页几乎所有的重大战争，面对不同的对手和敌人，他们作为黄埔军校出身的职业军人，尽了自己的军人职责。</a:t>
            </a:r>
          </a:p>
          <a:p>
            <a:r>
              <a:rPr lang="zh-CN" altLang="en-US" sz="2400" b="1" dirty="0"/>
              <a:t>     黄埔军校培养的学生，经过北伐战争、第二次国内革命战争、抗日战争、全国解放战争的长期锻炼，在国共双方都生长出不少高级将领，成为国共两党所领导的军队骨干。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dirty="0" smtClean="0"/>
              <a:t>在国民党方面</a:t>
            </a:r>
            <a:endParaRPr lang="zh-CN" altLang="en-US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85720" y="1857364"/>
            <a:ext cx="80010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据</a:t>
            </a:r>
            <a:r>
              <a:rPr lang="zh-CN" altLang="en-US" sz="3200" b="1" dirty="0"/>
              <a:t>不完全统计，少将军官以上的黄埔师生有255人，其中，被授予上将军衔的有38人，中将159人，担任集团军总司令、兵团司令官和“剿匪”绥靖区最高指挥官的有59人。何应钦、李宗仁、 汪精卫、白崇禧、陈诚等人，均先后在军校中担任过不同职务。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4214818"/>
            <a:ext cx="8229600" cy="4525963"/>
          </a:xfrm>
        </p:spPr>
        <p:txBody>
          <a:bodyPr/>
          <a:lstStyle/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国民党军队的将领中，黄埔军校毕业的著名将领有杜聿明（一期）、胡宗南（一期）、邓演达（教育长）、宋希濂（一期）和陈诚（教官）等，数以百计。</a:t>
            </a:r>
          </a:p>
          <a:p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3" descr="92_2007101320044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0"/>
            <a:ext cx="5362575" cy="401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257800" y="617538"/>
            <a:ext cx="3686175" cy="1592262"/>
          </a:xfrm>
        </p:spPr>
        <p:txBody>
          <a:bodyPr/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上：杜聿明、胡宗南</a:t>
            </a:r>
            <a:br>
              <a:rPr lang="zh-CN" altLang="en-US" sz="28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下：陈诚、邓演达、宋希濂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101380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429000"/>
            <a:ext cx="2025650" cy="2827338"/>
          </a:xfrm>
          <a:prstGeom prst="rect">
            <a:avLst/>
          </a:prstGeom>
          <a:noFill/>
        </p:spPr>
      </p:pic>
      <p:pic>
        <p:nvPicPr>
          <p:cNvPr id="101381" name="Picture 5" descr="10101_20050801_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"/>
            <a:ext cx="2286000" cy="3006725"/>
          </a:xfrm>
          <a:prstGeom prst="rect">
            <a:avLst/>
          </a:prstGeom>
          <a:noFill/>
        </p:spPr>
      </p:pic>
      <p:pic>
        <p:nvPicPr>
          <p:cNvPr id="101382" name="Picture 6" descr="1145865331585796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5450" y="228600"/>
            <a:ext cx="2187575" cy="2841625"/>
          </a:xfrm>
          <a:prstGeom prst="rect">
            <a:avLst/>
          </a:prstGeom>
          <a:noFill/>
        </p:spPr>
      </p:pic>
      <p:pic>
        <p:nvPicPr>
          <p:cNvPr id="101383" name="Picture 7" descr="200406170696_41493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3276600"/>
            <a:ext cx="2071688" cy="3124200"/>
          </a:xfrm>
          <a:prstGeom prst="rect">
            <a:avLst/>
          </a:prstGeom>
          <a:noFill/>
        </p:spPr>
      </p:pic>
      <p:pic>
        <p:nvPicPr>
          <p:cNvPr id="101384" name="Picture 8" descr="songxil">
            <a:hlinkClick r:id="rId9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5715000" y="2971800"/>
            <a:ext cx="2427288" cy="3541713"/>
          </a:xfrm>
          <a:ln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dirty="0" smtClean="0"/>
              <a:t>在共产党方面</a:t>
            </a:r>
            <a:endParaRPr lang="zh-CN" altLang="en-US" dirty="0"/>
          </a:p>
        </p:txBody>
      </p:sp>
      <p:pic>
        <p:nvPicPr>
          <p:cNvPr id="9219" name="Picture 3" descr="09022409598591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8" y="1643050"/>
            <a:ext cx="3336925" cy="4391025"/>
          </a:xfrm>
          <a:noFill/>
          <a:ln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14282" y="1571612"/>
            <a:ext cx="41434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1955</a:t>
            </a:r>
            <a:r>
              <a:rPr lang="zh-CN" altLang="en-US" sz="2400" b="1" dirty="0"/>
              <a:t>年9月人民解放军授衔时，10位元帅中，有5位出身黄埔军校，10名大将中，3位出身黄埔；57名上将中，有8人出身黄埔；177名中将中，9位出身黄埔。此外，在红军、八路军、解放军中担任正军职以上高级领导职务的将领也有近40人出身黄埔。由此可见，黄埔军校对国共两党军队的建设有着十分重要的意义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黄埔军校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国共两军将帅的摇篮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陈毅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260350"/>
            <a:ext cx="1612900" cy="2185988"/>
          </a:xfrm>
          <a:noFill/>
          <a:ln/>
        </p:spPr>
      </p:pic>
      <p:pic>
        <p:nvPicPr>
          <p:cNvPr id="10243" name="Picture 3" descr="林彪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52638" y="333375"/>
            <a:ext cx="1600200" cy="2087563"/>
          </a:xfrm>
          <a:noFill/>
          <a:ln/>
        </p:spPr>
      </p:pic>
      <p:pic>
        <p:nvPicPr>
          <p:cNvPr id="10244" name="Picture 4" descr="聂荣臻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28675" y="3502025"/>
            <a:ext cx="1655763" cy="2027238"/>
          </a:xfrm>
          <a:noFill/>
          <a:ln/>
        </p:spPr>
      </p:pic>
      <p:pic>
        <p:nvPicPr>
          <p:cNvPr id="10245" name="Picture 5" descr="徐向前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445250" y="3357563"/>
            <a:ext cx="1801813" cy="2185987"/>
          </a:xfrm>
          <a:noFill/>
          <a:ln/>
        </p:spPr>
      </p:pic>
      <p:pic>
        <p:nvPicPr>
          <p:cNvPr id="10246" name="Picture 6" descr="叶剑英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3357563"/>
            <a:ext cx="184785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763713" y="2420938"/>
            <a:ext cx="23034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林彪，黄埔第4期，中央军委副主席兼国防部长。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372225" y="5589588"/>
            <a:ext cx="2232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徐向前，黄埔第1期，中央军委副主席兼国防部长。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68313" y="5589588"/>
            <a:ext cx="2592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聂荣臻，黄埔军校政治部秘书兼政治教官，中央军委副主席。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348038" y="5518150"/>
            <a:ext cx="21605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叶剑英，黄埔军校教授部副主任，中央军委副主席、国防部长、总参谋长。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932363" y="2420938"/>
            <a:ext cx="2305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陈毅，黄埔军校武汉分校政治部文书，中央军委副主席。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3276600"/>
            <a:ext cx="2209800" cy="3352800"/>
          </a:xfrm>
        </p:spPr>
        <p:txBody>
          <a:bodyPr/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上：陈庚、许光达、罗瑞卿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右：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陈庚大将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剧照</a:t>
            </a:r>
          </a:p>
        </p:txBody>
      </p:sp>
      <p:pic>
        <p:nvPicPr>
          <p:cNvPr id="98308" name="Picture 4" descr="112278_1392_11549574008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8600"/>
            <a:ext cx="2178050" cy="2860675"/>
          </a:xfrm>
          <a:prstGeom prst="rect">
            <a:avLst/>
          </a:prstGeom>
          <a:noFill/>
        </p:spPr>
      </p:pic>
      <p:pic>
        <p:nvPicPr>
          <p:cNvPr id="98309" name="Picture 5" descr="xinsimple_182090201143026598441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28600"/>
            <a:ext cx="2000250" cy="2857500"/>
          </a:xfrm>
          <a:prstGeom prst="rect">
            <a:avLst/>
          </a:prstGeom>
          <a:noFill/>
        </p:spPr>
      </p:pic>
      <p:pic>
        <p:nvPicPr>
          <p:cNvPr id="98310" name="Picture 6" descr="xinsrc_1407010315123221232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61125" y="228600"/>
            <a:ext cx="2100263" cy="2819400"/>
          </a:xfrm>
          <a:prstGeom prst="rect">
            <a:avLst/>
          </a:prstGeom>
          <a:noFill/>
        </p:spPr>
      </p:pic>
      <p:pic>
        <p:nvPicPr>
          <p:cNvPr id="98311" name="Picture 7" descr="110610_2594_115466940521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4600" y="3429000"/>
            <a:ext cx="4267200" cy="2876550"/>
          </a:xfrm>
          <a:prstGeom prst="rect">
            <a:avLst/>
          </a:prstGeom>
          <a:noFill/>
        </p:spPr>
      </p:pic>
      <p:pic>
        <p:nvPicPr>
          <p:cNvPr id="98312" name="Picture 8" descr="110610_8636_1154669402553">
            <a:hlinkClick r:id="rId8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6843713" y="3429000"/>
            <a:ext cx="1957387" cy="2895600"/>
          </a:xfrm>
          <a:ln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3657600"/>
            <a:ext cx="4002088" cy="2474913"/>
          </a:xfrm>
        </p:spPr>
        <p:txBody>
          <a:bodyPr/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上：刘志丹；左权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右：陶铸</a:t>
            </a:r>
          </a:p>
        </p:txBody>
      </p:sp>
      <p:pic>
        <p:nvPicPr>
          <p:cNvPr id="99332" name="Picture 4" descr="xin_ace249561ca640128be1308e1e8e6b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33400"/>
            <a:ext cx="2057400" cy="2811463"/>
          </a:xfrm>
          <a:prstGeom prst="rect">
            <a:avLst/>
          </a:prstGeom>
          <a:noFill/>
        </p:spPr>
      </p:pic>
      <p:pic>
        <p:nvPicPr>
          <p:cNvPr id="99333" name="Picture 5" descr="xin_58060203180337577101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559676"/>
            <a:ext cx="2033590" cy="2834399"/>
          </a:xfrm>
          <a:prstGeom prst="rect">
            <a:avLst/>
          </a:prstGeom>
          <a:noFill/>
        </p:spPr>
      </p:pic>
      <p:pic>
        <p:nvPicPr>
          <p:cNvPr id="99334" name="Picture 6" descr="1153050298239933">
            <a:hlinkClick r:id="rId5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257800" y="1905000"/>
            <a:ext cx="3513138" cy="4114800"/>
          </a:xfrm>
          <a:ln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/>
              <a:t>军人典范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85720" y="1357298"/>
            <a:ext cx="592935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 </a:t>
            </a:r>
            <a:r>
              <a:rPr lang="zh-CN" altLang="en-US" sz="2400" b="1" dirty="0" smtClean="0"/>
              <a:t>下</a:t>
            </a:r>
            <a:r>
              <a:rPr lang="zh-CN" altLang="en-US" sz="2400" b="1" dirty="0" smtClean="0"/>
              <a:t>面介</a:t>
            </a:r>
            <a:r>
              <a:rPr lang="zh-CN" altLang="en-US" sz="2400" b="1" dirty="0"/>
              <a:t>绍一位职业军人的典范</a:t>
            </a:r>
            <a:r>
              <a:rPr lang="zh-CN" altLang="en-US" sz="2400" b="1" dirty="0" smtClean="0"/>
              <a:t>，蒋</a:t>
            </a:r>
            <a:r>
              <a:rPr lang="zh-CN" altLang="en-US" sz="2400" b="1" dirty="0"/>
              <a:t>介石的王</a:t>
            </a:r>
            <a:r>
              <a:rPr lang="zh-CN" altLang="en-US" sz="2400" b="1" dirty="0" smtClean="0"/>
              <a:t>牌悍</a:t>
            </a:r>
            <a:r>
              <a:rPr lang="zh-CN" altLang="en-US" sz="2400" b="1" dirty="0"/>
              <a:t>将--张灵甫</a:t>
            </a:r>
            <a:r>
              <a:rPr lang="zh-CN" altLang="en-US" sz="2400" b="1" dirty="0" smtClean="0"/>
              <a:t>。张</a:t>
            </a:r>
            <a:r>
              <a:rPr lang="zh-CN" altLang="en-US" sz="2400" b="1" dirty="0"/>
              <a:t>灵</a:t>
            </a:r>
            <a:r>
              <a:rPr lang="zh-CN" altLang="en-US" sz="2400" b="1" dirty="0" smtClean="0"/>
              <a:t>甫是陕</a:t>
            </a:r>
            <a:r>
              <a:rPr lang="zh-CN" altLang="en-US" sz="2400" b="1" dirty="0"/>
              <a:t>西长安人</a:t>
            </a:r>
            <a:r>
              <a:rPr lang="zh-CN" altLang="en-US" sz="2400" b="1" dirty="0" smtClean="0"/>
              <a:t>。他</a:t>
            </a:r>
            <a:r>
              <a:rPr lang="zh-CN" altLang="en-US" sz="2400" b="1" dirty="0"/>
              <a:t>是国民</a:t>
            </a:r>
            <a:r>
              <a:rPr lang="zh-CN" altLang="en-US" sz="2400" b="1" dirty="0" smtClean="0"/>
              <a:t>革命</a:t>
            </a:r>
            <a:r>
              <a:rPr lang="zh-CN" altLang="en-US" sz="2400" b="1" dirty="0"/>
              <a:t>军高级将领，中将军衔，肄业于北大，黄埔</a:t>
            </a:r>
            <a:r>
              <a:rPr lang="zh-CN" altLang="en-US" sz="2400" b="1" dirty="0" smtClean="0"/>
              <a:t>四期</a:t>
            </a:r>
            <a:r>
              <a:rPr lang="zh-CN" altLang="en-US" sz="2400" b="1" dirty="0"/>
              <a:t>学员（与林彪同期），能写善书，多才多</a:t>
            </a:r>
            <a:r>
              <a:rPr lang="zh-CN" altLang="en-US" sz="2400" b="1" dirty="0" smtClean="0"/>
              <a:t>艺。在</a:t>
            </a:r>
            <a:r>
              <a:rPr lang="zh-CN" altLang="en-US" sz="2400" b="1" dirty="0"/>
              <a:t>抗日战争中，身经百战，参加了主要的对日</a:t>
            </a:r>
            <a:r>
              <a:rPr lang="zh-CN" altLang="en-US" sz="2400" b="1" dirty="0" smtClean="0"/>
              <a:t>会战</a:t>
            </a:r>
            <a:r>
              <a:rPr lang="zh-CN" altLang="en-US" sz="2400" b="1" dirty="0"/>
              <a:t>，包括淞沪会战、南京保卫战、徐州会战、</a:t>
            </a:r>
            <a:r>
              <a:rPr lang="zh-CN" altLang="en-US" sz="2400" b="1" dirty="0" smtClean="0"/>
              <a:t>武汉</a:t>
            </a:r>
            <a:r>
              <a:rPr lang="zh-CN" altLang="en-US" sz="2400" b="1" dirty="0"/>
              <a:t>会战、上高会战、两次长沙会战等历次会战</a:t>
            </a:r>
            <a:r>
              <a:rPr lang="zh-CN" altLang="en-US" sz="2400" b="1" dirty="0" smtClean="0"/>
              <a:t>，转</a:t>
            </a:r>
            <a:r>
              <a:rPr lang="zh-CN" altLang="en-US" sz="2400" b="1" dirty="0"/>
              <a:t>战半个中国，九死一生，被称为“抗日民族之魂</a:t>
            </a:r>
            <a:r>
              <a:rPr lang="zh-CN" altLang="en-US" sz="2400" b="1" dirty="0" smtClean="0"/>
              <a:t>”。他是</a:t>
            </a:r>
            <a:r>
              <a:rPr lang="zh-CN" altLang="en-US" sz="2400" b="1" dirty="0"/>
              <a:t>公认的常胜将军，74军更是被敌人称为"支那</a:t>
            </a:r>
            <a:r>
              <a:rPr lang="zh-CN" altLang="en-US" sz="2400" b="1" dirty="0" smtClean="0"/>
              <a:t>第一</a:t>
            </a:r>
            <a:r>
              <a:rPr lang="zh-CN" altLang="en-US" sz="2400" b="1" dirty="0"/>
              <a:t>恐怖军”。因在高安战役中，膝盖受伤残疾，</a:t>
            </a:r>
            <a:r>
              <a:rPr lang="zh-CN" altLang="en-US" sz="2400" b="1" dirty="0" smtClean="0"/>
              <a:t>所以</a:t>
            </a:r>
            <a:r>
              <a:rPr lang="zh-CN" altLang="en-US" sz="2400" b="1" dirty="0"/>
              <a:t>有“瘸腿将军”之称。</a:t>
            </a:r>
          </a:p>
        </p:txBody>
      </p:sp>
      <p:pic>
        <p:nvPicPr>
          <p:cNvPr id="14340" name="Picture 4" descr="0902240957958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175" y="1928802"/>
            <a:ext cx="266382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0902240957260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700" y="333375"/>
            <a:ext cx="3382963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0902240957603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78011"/>
            <a:ext cx="3781455" cy="351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15950" y="4006850"/>
            <a:ext cx="80280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     他是整编七十四师师长，该师有“御林军</a:t>
            </a:r>
            <a:r>
              <a:rPr lang="zh-CN" altLang="en-US" sz="2400" b="1" dirty="0" smtClean="0"/>
              <a:t>”“</a:t>
            </a:r>
            <a:r>
              <a:rPr lang="zh-CN" altLang="en-US" sz="2400" b="1" dirty="0"/>
              <a:t>抗日铁军</a:t>
            </a:r>
            <a:r>
              <a:rPr lang="zh-CN" altLang="en-US" sz="2400" b="1" dirty="0" smtClean="0"/>
              <a:t>”“</a:t>
            </a:r>
            <a:r>
              <a:rPr lang="zh-CN" altLang="en-US" sz="2400" b="1" dirty="0"/>
              <a:t>虎贲师”等称号，并荣获国民党最高奖励“飞虎旗”。1947年5月16日，孟良崮战役中，因寡不敌众阵亡（双方比例为3万：12万），践行了自己的誓言，终年44岁。曾经令日军闻风丧胆的虎贲师竟命丧于手足，不知敌人作何感想！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b="1" dirty="0"/>
              <a:t>没毕业的黄埔军校女兵队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28662" y="1714488"/>
            <a:ext cx="7596187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一</a:t>
            </a:r>
            <a:r>
              <a:rPr lang="zh-CN" altLang="en-US" sz="2400" b="1" dirty="0"/>
              <a:t>直以来，黄埔军校中女性的存在几乎被人们淡忘在历史的角落里，鲜为人知。实际上，这里也曾培养过大批叱咤风云的巾帼英雄。</a:t>
            </a:r>
          </a:p>
          <a:p>
            <a:r>
              <a:rPr lang="zh-CN" altLang="en-US" sz="2400" b="1" dirty="0" smtClean="0"/>
              <a:t>      1927</a:t>
            </a:r>
            <a:r>
              <a:rPr lang="zh-CN" altLang="en-US" sz="2400" b="1" dirty="0"/>
              <a:t>年2月12日，为了适应革命需要，黄埔军校武汉分校正式成立，该校录取女生195人，实际入学183人。1927年7月，蒋介石和汪精卫先后背叛革命，宁汉合流，女生队提前毕业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en-US" sz="2400" b="1" dirty="0" smtClean="0"/>
              <a:t>这</a:t>
            </a:r>
            <a:r>
              <a:rPr lang="zh-CN" altLang="en-US" sz="2400" b="1" dirty="0"/>
              <a:t>些女兵有的被分配到叶挺和贺龙领导的部队参加了“八一”南昌起义；有的在叶剑英的领导下参加了广州起义；有的成为了著名的作家，如谢婉莹。大革命时期黄埔军校女生队的历史虽然是短暂的，但却造就了赵一曼、胡筠、游曦等一大批巾帼英雄，为中国革命做出了很大贡献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971550" y="1270000"/>
            <a:ext cx="38830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《滨江述怀》 </a:t>
            </a:r>
          </a:p>
          <a:p>
            <a:r>
              <a:rPr lang="zh-CN" altLang="en-US" sz="3200" b="1" dirty="0"/>
              <a:t>              </a:t>
            </a:r>
            <a:r>
              <a:rPr lang="zh-CN" altLang="en-US" sz="2400" b="1" dirty="0"/>
              <a:t> 赵一曼</a:t>
            </a:r>
          </a:p>
          <a:p>
            <a:r>
              <a:rPr lang="zh-CN" altLang="en-US" sz="3200" b="1" dirty="0"/>
              <a:t>誓志为人不为家， 　　</a:t>
            </a:r>
          </a:p>
          <a:p>
            <a:r>
              <a:rPr lang="zh-CN" altLang="en-US" sz="3200" b="1" dirty="0"/>
              <a:t>跨江渡海走天涯。 　　</a:t>
            </a:r>
          </a:p>
          <a:p>
            <a:r>
              <a:rPr lang="zh-CN" altLang="en-US" sz="3200" b="1" dirty="0"/>
              <a:t>男儿若是全都好， 　　</a:t>
            </a:r>
          </a:p>
          <a:p>
            <a:r>
              <a:rPr lang="zh-CN" altLang="en-US" sz="3200" b="1" dirty="0"/>
              <a:t>女子缘何分外差？ 　　</a:t>
            </a:r>
          </a:p>
          <a:p>
            <a:r>
              <a:rPr lang="zh-CN" altLang="en-US" sz="3200" b="1" dirty="0"/>
              <a:t>未惜头颅新故国， 　　</a:t>
            </a:r>
          </a:p>
          <a:p>
            <a:r>
              <a:rPr lang="zh-CN" altLang="en-US" sz="3200" b="1" dirty="0"/>
              <a:t>甘将热血沃中华。 　　</a:t>
            </a:r>
          </a:p>
          <a:p>
            <a:r>
              <a:rPr lang="zh-CN" altLang="en-US" sz="3200" b="1" dirty="0"/>
              <a:t>白山黑水除敌寇， 　　</a:t>
            </a:r>
          </a:p>
          <a:p>
            <a:r>
              <a:rPr lang="zh-CN" altLang="en-US" sz="3200" b="1" dirty="0"/>
              <a:t>笑看旌旗红似花。</a:t>
            </a:r>
          </a:p>
        </p:txBody>
      </p:sp>
      <p:pic>
        <p:nvPicPr>
          <p:cNvPr id="17411" name="Picture 3" descr="u=171914482,4166111040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125538"/>
            <a:ext cx="2592388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860925" y="4076700"/>
            <a:ext cx="335597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/>
              <a:t>赵一曼</a:t>
            </a:r>
            <a:r>
              <a:rPr lang="zh-CN" altLang="en-US" b="1" dirty="0" smtClean="0"/>
              <a:t>，爱</a:t>
            </a:r>
            <a:r>
              <a:rPr lang="zh-CN" altLang="en-US" b="1" dirty="0"/>
              <a:t>国女诗人，中国共产党优秀党员，著名抗日民族英雄，曾就读于莫斯科中山大学，毕业于黄埔军校六期。曾任东北抗日联军第三军二团政委，在与日寇殊死搏斗中为国捐躯。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708400" y="333375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黄埔女兵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164134"/>
            <a:ext cx="81439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宁儿：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母亲对于你没有能尽到教育的责任，实在是遗憾的事情。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母亲因为坚决地做了反满抗日的斗争，今天已经到了牺牲的前夕了。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母亲和你在生前是永久没有再见的机会了。希望你，宁儿啊！赶快成人来安慰你地下的母亲！我最亲爱的孩子啊！母亲不用千言万语来教育你，就用实行来教育你。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在你长大成人之后，希望你不要忘记你的母亲是为国而牺牲的！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一九三六年八月二日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simsun"/>
                <a:cs typeface="宋体" pitchFamily="2" charset="-122"/>
              </a:rPr>
              <a:t>你的母亲赵一曼于车中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214290"/>
            <a:ext cx="801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关于民族英雄赵一曼烈士临刑前的一封遗书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500042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（一）培育了一批战将勇士群体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黄埔军人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642910" y="1214422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那个年代，军阀混战，民不聊生，西方列强幕后操纵，虎视眈眈，意图对四分五裂的中国进行各种形式的侵略与剥削。目睹生灵涂炭的残酷现实，中国青年以天下为己任，在深重的民族苦难中迸发出了壮志豪情。他们以投考黄埔军校为荣，有的青年更是将其视为唯一的人生出路。“到黄埔去！”一时成为那个时代胸怀大志的青年们最时尚的口号和志向，成为年轻学子们一个重要而实际的前途。</a:t>
            </a:r>
            <a:endParaRPr lang="zh-CN" altLang="en-US" sz="2000" dirty="0"/>
          </a:p>
        </p:txBody>
      </p:sp>
      <p:pic>
        <p:nvPicPr>
          <p:cNvPr id="4" name="Picture 2" descr="http://www.qulishi.com/UploadFile/201562595517119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57356" y="3643314"/>
            <a:ext cx="4643470" cy="3005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714356"/>
            <a:ext cx="8358246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中国人民解放军十位元帅中就有五位出自黄埔军校，他们是徐向前（一期）、叶剑英（教授部副主任）、聂荣臻（政治部秘书兼政治教官）、林彪（四期）和陈毅（武汉分校中共委员会书记）。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解放军首批授衔的十位大将中也有三位出自黄埔军校，他们是陈赓（一期）、许光达（五期炮科）和罗瑞卿（武汉分校）。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周恩来、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恽</a:t>
            </a:r>
            <a:r>
              <a:rPr lang="en-US" altLang="zh-CN" dirty="0" err="1" smtClean="0"/>
              <a:t>yùn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代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英、陶铸（五期）、刘志丹（四期）和左权（一期）等，也在黄埔军校工作和学习过。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sp>
        <p:nvSpPr>
          <p:cNvPr id="92164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92165" name="Picture 5" descr="200504050021_5163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8534400" cy="6061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571480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（二）建树了一代战功卓绝的伟业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黄埔战史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000100" y="1857364"/>
            <a:ext cx="72866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黄埔军校的盛名，建立于根植血火战史的历史功绩。大批青年学子经过严格的军事训练和政治教育，义无反顾地奔赴东征、北伐和抗日战场。打倒军阀，灭除列强，抗击日寇，为国家独立、民族解放不畏艰险，英勇奋战，浴血疆场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28670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　</a:t>
            </a:r>
            <a:r>
              <a:rPr lang="zh-CN" altLang="en-US" sz="2400" b="1" dirty="0" smtClean="0"/>
              <a:t>（三）礼升了一种新的中华民族文化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黄埔精神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357290" y="2000240"/>
            <a:ext cx="7143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　“爱国革命”是黄埔精神的核心内容；</a:t>
            </a:r>
          </a:p>
          <a:p>
            <a:r>
              <a:rPr lang="zh-CN" altLang="en-US" sz="2800" dirty="0" smtClean="0"/>
              <a:t>　“亲爱精诚”是黄埔精神的关键要点；</a:t>
            </a:r>
          </a:p>
          <a:p>
            <a:r>
              <a:rPr lang="zh-CN" altLang="en-US" sz="2800" dirty="0" smtClean="0"/>
              <a:t>　“团结合作”是黄埔精神的显著特点；</a:t>
            </a:r>
          </a:p>
          <a:p>
            <a:r>
              <a:rPr lang="zh-CN" altLang="en-US" sz="2800" dirty="0" smtClean="0"/>
              <a:t>　“奋斗牺牲”是黄埔精神的直白诠释。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47802c0f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412875"/>
            <a:ext cx="43926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724525" y="5229225"/>
            <a:ext cx="2425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黄埔军魂-将军剑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484438" y="404813"/>
            <a:ext cx="4032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/>
              <a:t>军人魂，何物也?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98525" y="1631950"/>
            <a:ext cx="28098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/>
              <a:t>“军人魂”是上个世纪前半叶，中国“正统”军队，国民党军的一种制式短剑。长期以来，这种短剑既闻名遐迩，又雾盖云遮。因为军人魂具有国民党军队的性质，以及此剑身上普遍镌刻的“蒋中正赠</a:t>
            </a:r>
            <a:r>
              <a:rPr lang="zh-CN" altLang="en-US" b="1" dirty="0" smtClean="0"/>
              <a:t>”、“</a:t>
            </a:r>
            <a:r>
              <a:rPr lang="zh-CN" altLang="en-US" b="1" dirty="0"/>
              <a:t>成功成仁”字样等等。因此，又被称为中正剑、成仁剑、自杀剑，近来更有人称之为“黄埔军魂-将军剑”……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011_02_27_19_23_47_0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477838"/>
            <a:ext cx="3937000" cy="2879725"/>
          </a:xfrm>
          <a:noFill/>
          <a:ln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1472" y="928670"/>
            <a:ext cx="367188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“军人魂”分为军官制式佩剑、黄埔剑、“亚中正剑”三种。其中，黄埔剑为“军人魂”正流，刻有“校长蒋中正赠”名号，是为“天子门生”佩剑，始于黄埔八期，前几期数量不多，流传至今的多为十四期以后授予的。1945年8月，“军人魂”在即将消亡之际，国民党军队的高级将领，个个身佩璨亮的“军人魂”短剑，接受“皇军”降将奉上的战刀和投降书。“军人魂”由“剿共戡乱”始，以对日受降终，也算体面地退出了历史舞台。</a:t>
            </a:r>
          </a:p>
        </p:txBody>
      </p:sp>
      <p:pic>
        <p:nvPicPr>
          <p:cNvPr id="13317" name="Picture 5" descr="125489715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429000"/>
            <a:ext cx="4032250" cy="3025775"/>
          </a:xfrm>
          <a:noFill/>
          <a:ln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555875" y="2709863"/>
            <a:ext cx="338137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8000" b="1" i="1">
                <a:solidFill>
                  <a:srgbClr val="0000FF"/>
                </a:solidFill>
              </a:rPr>
              <a:t>谢谢！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571472" y="3429000"/>
            <a:ext cx="7858180" cy="4751402"/>
          </a:xfrm>
        </p:spPr>
        <p:txBody>
          <a:bodyPr/>
          <a:lstStyle/>
          <a:p>
            <a:r>
              <a:rPr lang="en-US" altLang="zh-CN" sz="2000" b="1" dirty="0" smtClean="0"/>
              <a:t>1924 </a:t>
            </a:r>
            <a:r>
              <a:rPr lang="zh-CN" altLang="en-US" sz="2000" b="1" dirty="0"/>
              <a:t>年，在国共两党首度携手合作、国民革命风起云涌之际，世纪伟人孙中山先生高瞻远瞩，视</a:t>
            </a:r>
            <a:r>
              <a:rPr lang="zh-CN" altLang="en-US" sz="2000" b="1" dirty="0">
                <a:latin typeface="Arial"/>
              </a:rPr>
              <a:t>“</a:t>
            </a:r>
            <a:r>
              <a:rPr lang="zh-CN" altLang="en-US" sz="2000" b="1" dirty="0"/>
              <a:t>教育为神圣事业，人才为立国大本</a:t>
            </a:r>
            <a:r>
              <a:rPr lang="zh-CN" altLang="en-US" sz="2000" b="1" dirty="0">
                <a:latin typeface="Arial"/>
              </a:rPr>
              <a:t>”</a:t>
            </a:r>
            <a:r>
              <a:rPr lang="zh-CN" altLang="en-US" sz="2000" b="1" dirty="0"/>
              <a:t>，在广州亲手创办了一文一武两所学堂 </a:t>
            </a:r>
            <a:r>
              <a:rPr lang="en-US" altLang="zh-CN" sz="2000" b="1" dirty="0">
                <a:latin typeface="Arial"/>
              </a:rPr>
              <a:t>——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国立广东大学（今天的中山大学）和黄埔军校</a:t>
            </a:r>
            <a:r>
              <a:rPr lang="zh-CN" altLang="en-US" sz="2000" b="1" dirty="0" smtClean="0"/>
              <a:t>。</a:t>
            </a:r>
            <a:endParaRPr lang="zh-CN" altLang="en-US" dirty="0"/>
          </a:p>
        </p:txBody>
      </p:sp>
      <p:pic>
        <p:nvPicPr>
          <p:cNvPr id="19462" name="Picture 6" descr="148f28d3da4980273af3cfb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3" y="428604"/>
            <a:ext cx="5286413" cy="4202698"/>
          </a:xfrm>
          <a:prstGeom prst="rect">
            <a:avLst/>
          </a:prstGeom>
          <a:noFill/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901923" y="571480"/>
            <a:ext cx="12618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开学典礼致词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孙中山在黄埔军校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9" name="Picture 17" descr="cc506c8b7286c40bc8fc7a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14290"/>
            <a:ext cx="2214578" cy="4101070"/>
          </a:xfrm>
          <a:prstGeom prst="rect">
            <a:avLst/>
          </a:prstGeom>
          <a:noFill/>
        </p:spPr>
      </p:pic>
      <p:sp>
        <p:nvSpPr>
          <p:cNvPr id="1845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285720" y="428604"/>
            <a:ext cx="5857916" cy="50292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 smtClean="0"/>
              <a:t>孙</a:t>
            </a:r>
            <a:r>
              <a:rPr lang="zh-CN" altLang="en-US" dirty="0"/>
              <a:t>中山先生希望通过创建革命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军，来挽救中国的危亡。孙中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山在开学典礼上曾致词：我们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开办这个学校，要用里面的学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生做根本，成立革命军，诸位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就是将来革命军的骨干，创立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了革命军。我们的革命才能成功。 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7281405" y="4495800"/>
            <a:ext cx="738664" cy="200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r>
              <a:rPr lang="zh-CN" altLang="en-US" b="1" dirty="0"/>
              <a:t>黄埔军校校训</a:t>
            </a:r>
          </a:p>
          <a:p>
            <a:r>
              <a:rPr lang="en-US" altLang="zh-CN" b="1" dirty="0">
                <a:latin typeface="Arial"/>
              </a:rPr>
              <a:t>——</a:t>
            </a:r>
            <a:r>
              <a:rPr lang="zh-CN" altLang="en-US" b="1" dirty="0"/>
              <a:t>亲爱精诚</a:t>
            </a:r>
            <a:endParaRPr lang="zh-CN" altLang="en-US" dirty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348" y="5000636"/>
            <a:ext cx="8143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黄埔军校建校时的正式名称为</a:t>
            </a:r>
            <a:r>
              <a:rPr lang="zh-CN" altLang="en-US" sz="2400" b="1" dirty="0" smtClean="0">
                <a:latin typeface="Arial"/>
              </a:rPr>
              <a:t>“</a:t>
            </a:r>
            <a:r>
              <a:rPr lang="zh-CN" altLang="en-US" sz="2400" b="1" dirty="0" smtClean="0"/>
              <a:t>中国国民党陆军军官学校</a:t>
            </a:r>
            <a:r>
              <a:rPr lang="zh-CN" altLang="en-US" sz="2400" b="1" dirty="0" smtClean="0">
                <a:latin typeface="Arial"/>
              </a:rPr>
              <a:t>”</a:t>
            </a:r>
            <a:r>
              <a:rPr lang="zh-CN" altLang="en-US" sz="2400" b="1" dirty="0" smtClean="0"/>
              <a:t>，因其校址设在广州东南的黄埔岛，史称黄埔军校。黄埔军校建立的目的是为国民革命军训练军官，尔后其学员成为国民政府北伐统一中国的主要军力</a:t>
            </a:r>
            <a:r>
              <a:rPr lang="zh-CN" altLang="en-US" sz="2400" b="1" dirty="0" smtClean="0"/>
              <a:t>。</a:t>
            </a:r>
            <a:endParaRPr lang="zh-CN" altLang="en-US" sz="2400" dirty="0"/>
          </a:p>
        </p:txBody>
      </p:sp>
      <p:pic>
        <p:nvPicPr>
          <p:cNvPr id="4" name="Picture 2" descr="4003978035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285728"/>
            <a:ext cx="6568897" cy="438151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142984"/>
            <a:ext cx="8715404" cy="5715016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1924</a:t>
            </a:r>
            <a:r>
              <a:rPr lang="zh-CN" altLang="en-US" sz="2400" dirty="0" smtClean="0">
                <a:solidFill>
                  <a:schemeClr val="tx1"/>
                </a:solidFill>
              </a:rPr>
              <a:t>年国民党建校时期名称为“中国国民党陆军军官学校</a:t>
            </a:r>
            <a:r>
              <a:rPr lang="zh-CN" altLang="en-US" sz="2400" dirty="0" smtClean="0">
                <a:solidFill>
                  <a:schemeClr val="tx1"/>
                </a:solidFill>
              </a:rPr>
              <a:t>”。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1927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zh-CN" altLang="en-US" sz="2400" dirty="0">
                <a:solidFill>
                  <a:schemeClr val="tx1"/>
                </a:solidFill>
              </a:rPr>
              <a:t>底，在南京由蒋中正决定自行成立（南京）中央军事政治学校，宣誓反</a:t>
            </a:r>
            <a:r>
              <a:rPr lang="zh-CN" altLang="en-US" sz="2400" dirty="0" smtClean="0">
                <a:solidFill>
                  <a:schemeClr val="tx1"/>
                </a:solidFill>
              </a:rPr>
              <a:t>共。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zh-CN" altLang="en-US" sz="2400" dirty="0" smtClean="0">
                <a:solidFill>
                  <a:schemeClr val="tx1"/>
                </a:solidFill>
              </a:rPr>
              <a:t/>
            </a:r>
            <a:br>
              <a:rPr lang="zh-CN" altLang="en-US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1931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</a:rPr>
              <a:t>月，黄埔军校改名为中央陆军军官学校。</a:t>
            </a:r>
            <a:br>
              <a:rPr lang="zh-CN" altLang="en-US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1937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</a:rPr>
              <a:t>8</a:t>
            </a:r>
            <a:r>
              <a:rPr lang="zh-CN" altLang="en-US" sz="2400" dirty="0" smtClean="0">
                <a:solidFill>
                  <a:schemeClr val="tx1"/>
                </a:solidFill>
              </a:rPr>
              <a:t>月，因抗日战争黄埔军校迁出南</a:t>
            </a:r>
            <a:r>
              <a:rPr lang="zh-CN" altLang="en-US" sz="2400" dirty="0" smtClean="0">
                <a:solidFill>
                  <a:schemeClr val="tx1"/>
                </a:solidFill>
              </a:rPr>
              <a:t>京。</a:t>
            </a:r>
            <a:r>
              <a:rPr lang="zh-CN" altLang="en-US" sz="2400" dirty="0" smtClean="0">
                <a:solidFill>
                  <a:schemeClr val="tx1"/>
                </a:solidFill>
              </a:rPr>
              <a:t/>
            </a:r>
            <a:br>
              <a:rPr lang="zh-CN" altLang="en-US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1938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</a:rPr>
              <a:t>11</a:t>
            </a:r>
            <a:r>
              <a:rPr lang="zh-CN" altLang="en-US" sz="2400" dirty="0" smtClean="0">
                <a:solidFill>
                  <a:schemeClr val="tx1"/>
                </a:solidFill>
              </a:rPr>
              <a:t>月，黄埔军校迁抵</a:t>
            </a:r>
            <a:r>
              <a:rPr lang="zh-CN" altLang="en-US" sz="2400" dirty="0" smtClean="0">
                <a:solidFill>
                  <a:schemeClr val="tx1"/>
                </a:solidFill>
              </a:rPr>
              <a:t>成都。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zh-CN" altLang="en-US" sz="2400" dirty="0">
                <a:solidFill>
                  <a:schemeClr val="tx1"/>
                </a:solidFill>
              </a:rPr>
              <a:t/>
            </a:r>
            <a:br>
              <a:rPr lang="zh-CN" altLang="en-US" sz="2400" dirty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1949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CN" sz="2400" dirty="0">
                <a:solidFill>
                  <a:schemeClr val="tx1"/>
                </a:solidFill>
              </a:rPr>
              <a:t>12</a:t>
            </a:r>
            <a:r>
              <a:rPr lang="zh-CN" altLang="en-US" sz="2400" dirty="0">
                <a:solidFill>
                  <a:schemeClr val="tx1"/>
                </a:solidFill>
              </a:rPr>
              <a:t>月，蒋中正下令将台湾籍学生和国民党高官政要的子</a:t>
            </a:r>
            <a:r>
              <a:rPr lang="zh-CN" altLang="en-US" sz="2400" dirty="0" smtClean="0">
                <a:solidFill>
                  <a:schemeClr val="tx1"/>
                </a:solidFill>
              </a:rPr>
              <a:t>弟</a:t>
            </a:r>
            <a:r>
              <a:rPr lang="en-US" altLang="zh-CN" sz="2400" dirty="0" smtClean="0">
                <a:solidFill>
                  <a:schemeClr val="tx1"/>
                </a:solidFill>
              </a:rPr>
              <a:t>200</a:t>
            </a:r>
            <a:r>
              <a:rPr lang="zh-CN" altLang="en-US" sz="2400" dirty="0" smtClean="0">
                <a:solidFill>
                  <a:schemeClr val="tx1"/>
                </a:solidFill>
              </a:rPr>
              <a:t>余</a:t>
            </a:r>
            <a:r>
              <a:rPr lang="zh-CN" altLang="en-US" sz="2400" dirty="0">
                <a:solidFill>
                  <a:schemeClr val="tx1"/>
                </a:solidFill>
              </a:rPr>
              <a:t>人空运</a:t>
            </a:r>
            <a:r>
              <a:rPr lang="zh-CN" altLang="en-US" sz="2400" dirty="0" smtClean="0">
                <a:solidFill>
                  <a:schemeClr val="tx1"/>
                </a:solidFill>
              </a:rPr>
              <a:t>到台湾</a:t>
            </a:r>
            <a:r>
              <a:rPr lang="zh-CN" altLang="en-US" sz="2400" dirty="0">
                <a:solidFill>
                  <a:schemeClr val="tx1"/>
                </a:solidFill>
              </a:rPr>
              <a:t>。当月中国人民解放军占领成都，学校停办，共</a:t>
            </a:r>
            <a:r>
              <a:rPr lang="zh-CN" altLang="en-US" sz="2400" dirty="0" smtClean="0">
                <a:solidFill>
                  <a:schemeClr val="tx1"/>
                </a:solidFill>
              </a:rPr>
              <a:t>办</a:t>
            </a:r>
            <a:r>
              <a:rPr lang="en-US" altLang="zh-CN" sz="2400" dirty="0" smtClean="0">
                <a:solidFill>
                  <a:schemeClr val="tx1"/>
                </a:solidFill>
              </a:rPr>
              <a:t>23</a:t>
            </a:r>
            <a:r>
              <a:rPr lang="zh-CN" altLang="en-US" sz="2400" dirty="0" smtClean="0">
                <a:solidFill>
                  <a:schemeClr val="tx1"/>
                </a:solidFill>
              </a:rPr>
              <a:t>期。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1950</a:t>
            </a:r>
            <a:r>
              <a:rPr lang="zh-CN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</a:rPr>
              <a:t>月台湾当局在台湾高雄凤山区复建“陆军军官学校”延续至</a:t>
            </a:r>
            <a:r>
              <a:rPr lang="zh-CN" altLang="en-US" sz="2400" dirty="0" smtClean="0">
                <a:solidFill>
                  <a:schemeClr val="tx1"/>
                </a:solidFill>
              </a:rPr>
              <a:t>今。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7158" y="214290"/>
            <a:ext cx="47863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HISTORY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黄埔军校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1924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月创立。</a:t>
            </a:r>
          </a:p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孙中山自任军校总理，蒋介石任校长，党代表廖仲恺，政治部主任戴季陶（后由周恩来继任），军事总教官何应钦。</a:t>
            </a:r>
          </a:p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共产国际和苏联政府对黄埔军校给予了大力支持。</a:t>
            </a:r>
          </a:p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黄埔军校学生是国民革命军的骨干力量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原址：中国广东省广州市黄埔区长洲岛 </a:t>
            </a: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现地址：中国台湾省高雄县凤山市维武路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号 </a:t>
            </a:r>
          </a:p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uild="p" autoUpdateAnimBg="0"/>
      <p:bldP spid="9113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校徽</a:t>
            </a:r>
            <a:endParaRPr lang="zh-CN" altLang="en-US" dirty="0"/>
          </a:p>
        </p:txBody>
      </p:sp>
      <p:pic>
        <p:nvPicPr>
          <p:cNvPr id="4099" name="Picture 3" descr="dc15484ef065fc41b3de05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571612"/>
            <a:ext cx="309721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28674" y="1485900"/>
            <a:ext cx="417195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　盾牌：表示自信、勇敢及保卫国家安全。 　　 </a:t>
            </a:r>
          </a:p>
          <a:p>
            <a:r>
              <a:rPr lang="zh-CN" altLang="en-US" sz="2400" b="1" dirty="0"/>
              <a:t>    本校校训：亲爱精诚。 　　</a:t>
            </a:r>
          </a:p>
          <a:p>
            <a:r>
              <a:rPr lang="zh-CN" altLang="en-US" sz="2400" b="1" dirty="0"/>
              <a:t>    青天白日国徽：代表中华民国。 　　</a:t>
            </a:r>
          </a:p>
          <a:p>
            <a:r>
              <a:rPr lang="zh-CN" altLang="en-US" sz="2400" b="1" dirty="0"/>
              <a:t>    指挥刀：代表指挥官权责。 　　                                       </a:t>
            </a:r>
          </a:p>
          <a:p>
            <a:r>
              <a:rPr lang="zh-CN" altLang="en-US" sz="2400" b="1" dirty="0"/>
              <a:t>    瑞穗：代表陆军对北伐、抗战、戡乱所建立之丰功伟绩，并示寓兵于农之意。又每禾七短合为双七-“七七”则含有抗战建国纪念暨发挥抗战建国之意。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429388" y="5000636"/>
            <a:ext cx="1192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/>
              <a:t>     校徽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1543</TotalTime>
  <Words>3480</Words>
  <Application>Microsoft Office PowerPoint</Application>
  <PresentationFormat>全屏显示(4:3)</PresentationFormat>
  <Paragraphs>108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凤舞九天</vt:lpstr>
      <vt:lpstr>幻灯片 1</vt:lpstr>
      <vt:lpstr>黄埔军校</vt:lpstr>
      <vt:lpstr>幻灯片 3</vt:lpstr>
      <vt:lpstr>1924 年，在国共两党首度携手合作、国民革命风起云涌之际，世纪伟人孙中山先生高瞻远瞩，视“教育为神圣事业，人才为立国大本”，在广州亲手创办了一文一武两所学堂 —— 国立广东大学（今天的中山大学）和黄埔军校。</vt:lpstr>
      <vt:lpstr>幻灯片 5</vt:lpstr>
      <vt:lpstr>幻灯片 6</vt:lpstr>
      <vt:lpstr>1924年国民党建校时期名称为“中国国民党陆军军官学校”。  1927年底，在南京由蒋中正决定自行成立（南京）中央军事政治学校，宣誓反共。  1931年3月，黄埔军校改名为中央陆军军官学校。 1937年8月，因抗日战争黄埔军校迁出南京。 1938年11月，黄埔军校迁抵成都。  1949年12月，蒋中正下令将台湾籍学生和国民党高官政要的子弟200余人空运到台湾。当月中国人民解放军占领成都，学校停办，共办23期。  1950年10月台湾当局在台湾高雄凤山区复建“陆军军官学校”延续至今。</vt:lpstr>
      <vt:lpstr>黄埔军校</vt:lpstr>
      <vt:lpstr>校徽</vt:lpstr>
      <vt:lpstr>幻灯片 10</vt:lpstr>
      <vt:lpstr>幻灯片 11</vt:lpstr>
      <vt:lpstr>毕业证</vt:lpstr>
      <vt:lpstr>蒋介石</vt:lpstr>
      <vt:lpstr>投考者之资格如下</vt:lpstr>
      <vt:lpstr>幻灯片 15</vt:lpstr>
      <vt:lpstr>在国民党方面</vt:lpstr>
      <vt:lpstr>幻灯片 17</vt:lpstr>
      <vt:lpstr>上：杜聿明、胡宗南 下：陈诚、邓演达、宋希濂</vt:lpstr>
      <vt:lpstr>在共产党方面</vt:lpstr>
      <vt:lpstr>幻灯片 20</vt:lpstr>
      <vt:lpstr>幻灯片 21</vt:lpstr>
      <vt:lpstr>幻灯片 22</vt:lpstr>
      <vt:lpstr>军人典范</vt:lpstr>
      <vt:lpstr>幻灯片 24</vt:lpstr>
      <vt:lpstr>没毕业的黄埔军校女兵队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黄埔军校</dc:title>
  <dc:creator>XZJD</dc:creator>
  <cp:lastModifiedBy>XZJD</cp:lastModifiedBy>
  <cp:revision>77</cp:revision>
  <dcterms:created xsi:type="dcterms:W3CDTF">2017-10-17T04:50:43Z</dcterms:created>
  <dcterms:modified xsi:type="dcterms:W3CDTF">2017-11-28T08:22:03Z</dcterms:modified>
</cp:coreProperties>
</file>