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8" r:id="rId5"/>
    <p:sldId id="259" r:id="rId6"/>
    <p:sldId id="265" r:id="rId7"/>
    <p:sldId id="260" r:id="rId8"/>
    <p:sldId id="266" r:id="rId9"/>
    <p:sldId id="261" r:id="rId10"/>
    <p:sldId id="267" r:id="rId11"/>
    <p:sldId id="262" r:id="rId12"/>
    <p:sldId id="268" r:id="rId13"/>
    <p:sldId id="263" r:id="rId14"/>
    <p:sldId id="269" r:id="rId15"/>
    <p:sldId id="264" r:id="rId16"/>
    <p:sldId id="270" r:id="rId17"/>
    <p:sldId id="271" r:id="rId18"/>
    <p:sldId id="272" r:id="rId19"/>
    <p:sldId id="273" r:id="rId20"/>
    <p:sldId id="274" r:id="rId21"/>
    <p:sldId id="257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0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653" y="42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5DD36-299B-48E5-933B-76743B8203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261BF-0A2D-4F70-A6BC-372A9396B42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C14C1-5741-4C2B-990D-12BA30C679A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07050-1E17-444A-9582-2D8FEF2375E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 t="67993"/>
          <a:stretch>
            <a:fillRect/>
          </a:stretch>
        </p:blipFill>
        <p:spPr>
          <a:xfrm>
            <a:off x="0" y="4907131"/>
            <a:ext cx="12192000" cy="19508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12192000" cy="15625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48360" y="2138427"/>
            <a:ext cx="70952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 smtClean="0">
                <a:effectLst>
                  <a:outerShdw blurRad="50800" dist="50800" dir="2700000" sx="101000" sy="101000" algn="tl" rotWithShape="0">
                    <a:prstClr val="black">
                      <a:alpha val="1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寒假安全教育</a:t>
            </a:r>
            <a:endParaRPr lang="zh-CN" altLang="en-US" sz="8000" b="1" spc="600" dirty="0">
              <a:effectLst>
                <a:outerShdw blurRad="50800" dist="50800" dir="2700000" sx="101000" sy="101000" algn="tl" rotWithShape="0">
                  <a:prstClr val="black">
                    <a:alpha val="1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03408" y="3458924"/>
            <a:ext cx="8785185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经过全体师生不懈的努力，我们已经完成了本学期的学习任务，从今天开始起，学校就正式放寒假，同学们就要过寒假生活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16324" y="4349186"/>
            <a:ext cx="1759352" cy="439838"/>
          </a:xfrm>
          <a:prstGeom prst="rect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汇报人：小政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>
          <a:xfrm flipH="1">
            <a:off x="6096000" y="428263"/>
            <a:ext cx="6914410" cy="6429737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07456" y="1172404"/>
            <a:ext cx="10377088" cy="1195210"/>
            <a:chOff x="757758" y="1207129"/>
            <a:chExt cx="10377088" cy="1195210"/>
          </a:xfrm>
        </p:grpSpPr>
        <p:sp>
          <p:nvSpPr>
            <p:cNvPr id="4" name="文本框 3"/>
            <p:cNvSpPr txBox="1"/>
            <p:nvPr/>
          </p:nvSpPr>
          <p:spPr>
            <a:xfrm>
              <a:off x="757758" y="1207129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</a:t>
              </a: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用火</a:t>
              </a:r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57758" y="1589809"/>
              <a:ext cx="10377088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/>
                <a:t>寒假期间，各位同学</a:t>
              </a:r>
              <a:r>
                <a:rPr lang="zh-CN" altLang="zh-CN" dirty="0" smtClean="0"/>
                <a:t>不准</a:t>
              </a:r>
              <a:r>
                <a:rPr lang="zh-CN" altLang="zh-CN" dirty="0"/>
                <a:t>玩火，不得携带火种，发现火灾不得逞能上前扑火，要及时报告大人或</a:t>
              </a:r>
              <a:r>
                <a:rPr lang="zh-CN" altLang="zh-CN" dirty="0" smtClean="0"/>
                <a:t>报警</a:t>
              </a:r>
              <a:r>
                <a:rPr lang="zh-CN" altLang="en-US" dirty="0" smtClean="0"/>
                <a:t>。春节期间不得在大人不在身边的时候放鞭炮</a:t>
              </a:r>
              <a:endParaRPr lang="zh-CN" altLang="en-US" dirty="0"/>
            </a:p>
          </p:txBody>
        </p:sp>
      </p:grpSp>
      <p:sp>
        <p:nvSpPr>
          <p:cNvPr id="7" name="矩形 6"/>
          <p:cNvSpPr/>
          <p:nvPr/>
        </p:nvSpPr>
        <p:spPr>
          <a:xfrm>
            <a:off x="1003138" y="3747304"/>
            <a:ext cx="1956121" cy="1956121"/>
          </a:xfrm>
          <a:prstGeom prst="rect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小心、安全使用煤气、液化气灶具等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85235" y="3747304"/>
            <a:ext cx="1956121" cy="1956121"/>
          </a:xfrm>
          <a:prstGeom prst="rect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燃放烟花爆竹时一定要注意安全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家长的指导下燃放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t="67993"/>
          <a:stretch>
            <a:fillRect/>
          </a:stretch>
        </p:blipFill>
        <p:spPr>
          <a:xfrm>
            <a:off x="0" y="4907131"/>
            <a:ext cx="12192000" cy="19508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12192000" cy="15625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32976" y="3306943"/>
            <a:ext cx="67260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寒假期间注意饮食安全</a:t>
            </a:r>
            <a:endParaRPr lang="zh-CN" altLang="en-US" sz="4400" b="1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125603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75041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伍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24479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273918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03408" y="4037657"/>
            <a:ext cx="8785185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经过全体师生不懈的努力，我们已经完成了本学期的学习任务，从今天开始起，学校就正式放寒假，同学们就要过寒假生活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7" grpId="0" animBg="1"/>
      <p:bldP spid="8" grpId="0" animBg="1"/>
      <p:bldP spid="9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46903"/>
            <a:ext cx="12192000" cy="1307939"/>
          </a:xfrm>
          <a:prstGeom prst="rect">
            <a:avLst/>
          </a:prstGeom>
          <a:solidFill>
            <a:srgbClr val="233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自觉养成良好的个人卫生习惯，饭前便后勤洗手，防止传染病的发生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2032321"/>
            <a:ext cx="12192000" cy="1307939"/>
          </a:xfrm>
          <a:prstGeom prst="rect">
            <a:avLst/>
          </a:prstGeom>
          <a:solidFill>
            <a:srgbClr val="233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购买有包装的食品时，要看清商标、生产日期、保质期等，三无食品、过期食品一定不要购买食用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3517739"/>
            <a:ext cx="12192000" cy="1307939"/>
          </a:xfrm>
          <a:prstGeom prst="rect">
            <a:avLst/>
          </a:prstGeom>
          <a:solidFill>
            <a:srgbClr val="233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生吃瓜果要注意洗干净后才可食用，不吃腐烂、变质的瓜果。严禁吸烟、喝酒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5003158"/>
            <a:ext cx="12192000" cy="1307939"/>
          </a:xfrm>
          <a:prstGeom prst="rect">
            <a:avLst/>
          </a:prstGeom>
          <a:solidFill>
            <a:srgbClr val="233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不暴饮暴食，防止消化不良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t="67993"/>
          <a:stretch>
            <a:fillRect/>
          </a:stretch>
        </p:blipFill>
        <p:spPr>
          <a:xfrm>
            <a:off x="0" y="4907131"/>
            <a:ext cx="12192000" cy="19508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12192000" cy="15625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32976" y="3306943"/>
            <a:ext cx="67260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寒假期间注意精神安全</a:t>
            </a:r>
            <a:endParaRPr lang="zh-CN" altLang="en-US" sz="4400" b="1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125603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75041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24479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273918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03408" y="4037657"/>
            <a:ext cx="8785185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经过全体师生不懈的努力，我们已经完成了本学期的学习任务，从今天开始起，学校就正式放寒假，同学们就要过寒假生活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7" grpId="0" animBg="1"/>
      <p:bldP spid="8" grpId="0" animBg="1"/>
      <p:bldP spid="9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t="68951"/>
          <a:stretch>
            <a:fillRect/>
          </a:stretch>
        </p:blipFill>
        <p:spPr>
          <a:xfrm>
            <a:off x="0" y="4965538"/>
            <a:ext cx="12192000" cy="1892461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07456" y="1172404"/>
            <a:ext cx="10377088" cy="800038"/>
            <a:chOff x="757758" y="1207129"/>
            <a:chExt cx="10377088" cy="800038"/>
          </a:xfrm>
        </p:grpSpPr>
        <p:sp>
          <p:nvSpPr>
            <p:cNvPr id="4" name="文本框 3"/>
            <p:cNvSpPr txBox="1"/>
            <p:nvPr/>
          </p:nvSpPr>
          <p:spPr>
            <a:xfrm>
              <a:off x="757758" y="1207129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注意精神安全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57758" y="1589809"/>
              <a:ext cx="10377088" cy="417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/>
                <a:t>远离网吧。在家里上网要听从父母的指导，不登录、不查看不健康的网站，上网时间要有节制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07456" y="3545213"/>
            <a:ext cx="10377088" cy="800038"/>
            <a:chOff x="757758" y="1207129"/>
            <a:chExt cx="10377088" cy="800038"/>
          </a:xfrm>
        </p:grpSpPr>
        <p:sp>
          <p:nvSpPr>
            <p:cNvPr id="7" name="文本框 6"/>
            <p:cNvSpPr txBox="1"/>
            <p:nvPr/>
          </p:nvSpPr>
          <p:spPr>
            <a:xfrm>
              <a:off x="757758" y="1207129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注意精神安全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57758" y="1589809"/>
              <a:ext cx="10377088" cy="417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/>
                <a:t>不要涉足营业性电子游戏室、台球厅、录像厅、卡啦</a:t>
              </a:r>
              <a:r>
                <a:rPr lang="en-US" altLang="zh-CN" dirty="0"/>
                <a:t>OK</a:t>
              </a:r>
              <a:r>
                <a:rPr lang="zh-CN" altLang="zh-CN" dirty="0"/>
                <a:t>厅、歌舞厅等娱乐场所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l="64272" t="57557"/>
          <a:stretch>
            <a:fillRect/>
          </a:stretch>
        </p:blipFill>
        <p:spPr>
          <a:xfrm>
            <a:off x="6237908" y="3321934"/>
            <a:ext cx="5954091" cy="353606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07456" y="1126104"/>
            <a:ext cx="10377088" cy="1520236"/>
            <a:chOff x="757758" y="1207129"/>
            <a:chExt cx="10377088" cy="1520236"/>
          </a:xfrm>
        </p:grpSpPr>
        <p:sp>
          <p:nvSpPr>
            <p:cNvPr id="4" name="文本框 3"/>
            <p:cNvSpPr txBox="1"/>
            <p:nvPr/>
          </p:nvSpPr>
          <p:spPr>
            <a:xfrm>
              <a:off x="757758" y="1207129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注意精神安全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57758" y="1589809"/>
              <a:ext cx="10377088" cy="1137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/>
                <a:t>不购买、不借阅内容不健康的书刊、报纸、光碟、录像带</a:t>
              </a:r>
              <a:r>
                <a:rPr lang="en-US" altLang="zh-CN" dirty="0"/>
                <a:t>;</a:t>
              </a:r>
              <a:r>
                <a:rPr lang="zh-CN" altLang="zh-CN" dirty="0"/>
                <a:t>不看低级趣味的电影、电视。多读健康的书刊，多看乐观的节目。培养文明行为，抵制消极现象，促进扶正祛邪、扬善惩恶社会风气的形成、巩固和发展</a:t>
              </a:r>
              <a:endParaRPr lang="zh-CN" altLang="en-US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907456" y="3596833"/>
            <a:ext cx="5188544" cy="2051613"/>
          </a:xfrm>
          <a:prstGeom prst="rect">
            <a:avLst/>
          </a:prstGeom>
          <a:solidFill>
            <a:srgbClr val="233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不参加不健康的娱乐活动，不听、不信、不传、不参与封建迷信活动，坚决抵制邪教活动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t="67993"/>
          <a:stretch>
            <a:fillRect/>
          </a:stretch>
        </p:blipFill>
        <p:spPr>
          <a:xfrm>
            <a:off x="0" y="4907131"/>
            <a:ext cx="12192000" cy="19508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12192000" cy="15625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32976" y="3306943"/>
            <a:ext cx="67260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寒假期间注意其他安全</a:t>
            </a:r>
            <a:endParaRPr lang="zh-CN" altLang="en-US" sz="4400" b="1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125603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75041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柒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24479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273918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03408" y="4037657"/>
            <a:ext cx="8785185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经过全体师生不懈的努力，我们已经完成了本学期的学习任务，从今天开始起，学校就正式放寒假，同学们就要过寒假生活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7" grpId="0" animBg="1"/>
      <p:bldP spid="8" grpId="0" animBg="1"/>
      <p:bldP spid="9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6096000" y="0"/>
            <a:ext cx="0" cy="6995160"/>
          </a:xfrm>
          <a:prstGeom prst="line">
            <a:avLst/>
          </a:prstGeom>
          <a:ln>
            <a:solidFill>
              <a:srgbClr val="233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463540" y="746760"/>
            <a:ext cx="1264920" cy="1264920"/>
            <a:chOff x="5463540" y="914400"/>
            <a:chExt cx="1264920" cy="1264920"/>
          </a:xfrm>
        </p:grpSpPr>
        <p:sp>
          <p:nvSpPr>
            <p:cNvPr id="7" name="椭圆 6"/>
            <p:cNvSpPr/>
            <p:nvPr/>
          </p:nvSpPr>
          <p:spPr>
            <a:xfrm>
              <a:off x="5463540" y="914400"/>
              <a:ext cx="1264920" cy="126492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5752456" y="1077791"/>
              <a:ext cx="687088" cy="938139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 flipH="1">
            <a:off x="5463540" y="2796540"/>
            <a:ext cx="1264920" cy="1264920"/>
            <a:chOff x="5463540" y="914400"/>
            <a:chExt cx="1264920" cy="1264920"/>
          </a:xfrm>
        </p:grpSpPr>
        <p:sp>
          <p:nvSpPr>
            <p:cNvPr id="10" name="椭圆 9"/>
            <p:cNvSpPr/>
            <p:nvPr/>
          </p:nvSpPr>
          <p:spPr>
            <a:xfrm>
              <a:off x="5463540" y="914400"/>
              <a:ext cx="1264920" cy="126492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5752456" y="1077791"/>
              <a:ext cx="687088" cy="938139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5463540" y="4846320"/>
            <a:ext cx="1264920" cy="1264920"/>
            <a:chOff x="5463540" y="914400"/>
            <a:chExt cx="1264920" cy="1264920"/>
          </a:xfrm>
        </p:grpSpPr>
        <p:sp>
          <p:nvSpPr>
            <p:cNvPr id="13" name="椭圆 12"/>
            <p:cNvSpPr/>
            <p:nvPr/>
          </p:nvSpPr>
          <p:spPr>
            <a:xfrm>
              <a:off x="5463540" y="914400"/>
              <a:ext cx="1264920" cy="126492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5752456" y="1077791"/>
              <a:ext cx="687088" cy="938139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6864560" y="744434"/>
            <a:ext cx="3517931" cy="1195210"/>
            <a:chOff x="6864560" y="744434"/>
            <a:chExt cx="3517931" cy="1195210"/>
          </a:xfrm>
        </p:grpSpPr>
        <p:sp>
          <p:nvSpPr>
            <p:cNvPr id="17" name="文本框 16"/>
            <p:cNvSpPr txBox="1"/>
            <p:nvPr/>
          </p:nvSpPr>
          <p:spPr>
            <a:xfrm>
              <a:off x="6864560" y="744434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注意其他安全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864560" y="1127114"/>
              <a:ext cx="351793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/>
                <a:t>不要轻信陌生人，陌生人敲门不要开防盗门</a:t>
              </a:r>
              <a:endParaRPr lang="zh-CN" altLang="en-US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87079" y="2831395"/>
            <a:ext cx="4480146" cy="1195210"/>
            <a:chOff x="787079" y="2714435"/>
            <a:chExt cx="4480146" cy="1195210"/>
          </a:xfrm>
        </p:grpSpPr>
        <p:sp>
          <p:nvSpPr>
            <p:cNvPr id="21" name="文本框 20"/>
            <p:cNvSpPr txBox="1"/>
            <p:nvPr/>
          </p:nvSpPr>
          <p:spPr>
            <a:xfrm>
              <a:off x="3096587" y="2714435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注意其他安全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87079" y="3097115"/>
              <a:ext cx="4480146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r"/>
              <a:r>
                <a:rPr lang="zh-CN" altLang="zh-CN" dirty="0"/>
                <a:t>外出旅游或走亲访友，万一迷路不要惊慌，要呆在原地等候父母回找或及时拨打</a:t>
              </a:r>
              <a:r>
                <a:rPr lang="en-US" altLang="zh-CN" dirty="0" smtClean="0"/>
                <a:t>110</a:t>
              </a:r>
              <a:endParaRPr lang="zh-CN" altLang="en-US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864560" y="4853450"/>
            <a:ext cx="3517931" cy="1160137"/>
            <a:chOff x="6864560" y="744434"/>
            <a:chExt cx="3517931" cy="1160137"/>
          </a:xfrm>
        </p:grpSpPr>
        <p:sp>
          <p:nvSpPr>
            <p:cNvPr id="25" name="文本框 24"/>
            <p:cNvSpPr txBox="1"/>
            <p:nvPr/>
          </p:nvSpPr>
          <p:spPr>
            <a:xfrm>
              <a:off x="6864560" y="744434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注意其他安全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864560" y="1127114"/>
              <a:ext cx="3517931" cy="777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/>
                <a:t>不得玩易燃易爆物品和有腐蚀性的化学药品</a:t>
              </a:r>
              <a:endParaRPr lang="zh-CN" altLang="en-US" dirty="0"/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864560" y="744434"/>
            <a:ext cx="3517931" cy="1195210"/>
            <a:chOff x="6864560" y="744434"/>
            <a:chExt cx="3517931" cy="1195210"/>
          </a:xfrm>
        </p:grpSpPr>
        <p:sp>
          <p:nvSpPr>
            <p:cNvPr id="13" name="文本框 12"/>
            <p:cNvSpPr txBox="1"/>
            <p:nvPr/>
          </p:nvSpPr>
          <p:spPr>
            <a:xfrm>
              <a:off x="6864560" y="744434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注意其他安全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864560" y="1127114"/>
              <a:ext cx="351793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/>
                <a:t>不偷不抢，不拉帮结伙</a:t>
              </a:r>
              <a:r>
                <a:rPr lang="zh-CN" altLang="zh-CN"/>
                <a:t>，</a:t>
              </a:r>
              <a:r>
                <a:rPr lang="zh-CN" altLang="zh-CN" smtClean="0"/>
                <a:t>打架斗殴</a:t>
              </a:r>
              <a:r>
                <a:rPr lang="zh-CN" altLang="en-US" smtClean="0"/>
                <a:t>，做文明学生</a:t>
              </a:r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87079" y="2831395"/>
            <a:ext cx="4480146" cy="1160137"/>
            <a:chOff x="787079" y="2714435"/>
            <a:chExt cx="4480146" cy="1160137"/>
          </a:xfrm>
        </p:grpSpPr>
        <p:sp>
          <p:nvSpPr>
            <p:cNvPr id="16" name="文本框 15"/>
            <p:cNvSpPr txBox="1"/>
            <p:nvPr/>
          </p:nvSpPr>
          <p:spPr>
            <a:xfrm>
              <a:off x="3096587" y="2714435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注意其他安全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87079" y="3097115"/>
              <a:ext cx="4480146" cy="777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r"/>
              <a:r>
                <a:rPr lang="zh-CN" altLang="zh-CN" dirty="0"/>
                <a:t>观看比赛、演出或电影时，排队入场，对号入座，做文明</a:t>
              </a:r>
              <a:r>
                <a:rPr lang="zh-CN" altLang="zh-CN" dirty="0" smtClean="0"/>
                <a:t>观众</a:t>
              </a:r>
              <a:endParaRPr lang="zh-CN" altLang="en-US" dirty="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64560" y="4853450"/>
            <a:ext cx="4096665" cy="1195210"/>
            <a:chOff x="6864560" y="744434"/>
            <a:chExt cx="4096665" cy="1195210"/>
          </a:xfrm>
        </p:grpSpPr>
        <p:sp>
          <p:nvSpPr>
            <p:cNvPr id="19" name="文本框 18"/>
            <p:cNvSpPr txBox="1"/>
            <p:nvPr/>
          </p:nvSpPr>
          <p:spPr>
            <a:xfrm>
              <a:off x="6864560" y="744434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注意其他安全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864560" y="1127114"/>
              <a:ext cx="4096665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/>
                <a:t>加强自我保护意识。遇到敲诈勒索、拦路抢劫及时告诉父母或打电话报警</a:t>
              </a:r>
              <a:endParaRPr lang="zh-CN" altLang="en-US" dirty="0"/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6096000" y="0"/>
            <a:ext cx="0" cy="6995160"/>
          </a:xfrm>
          <a:prstGeom prst="line">
            <a:avLst/>
          </a:prstGeom>
          <a:ln>
            <a:solidFill>
              <a:srgbClr val="233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463540" y="746760"/>
            <a:ext cx="1264920" cy="1264920"/>
            <a:chOff x="5463540" y="914400"/>
            <a:chExt cx="1264920" cy="1264920"/>
          </a:xfrm>
        </p:grpSpPr>
        <p:sp>
          <p:nvSpPr>
            <p:cNvPr id="23" name="椭圆 22"/>
            <p:cNvSpPr/>
            <p:nvPr/>
          </p:nvSpPr>
          <p:spPr>
            <a:xfrm>
              <a:off x="5463540" y="914400"/>
              <a:ext cx="1264920" cy="126492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5752456" y="1077791"/>
              <a:ext cx="687088" cy="938139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 flipH="1">
            <a:off x="5463540" y="2796540"/>
            <a:ext cx="1264920" cy="1264920"/>
            <a:chOff x="5463540" y="914400"/>
            <a:chExt cx="1264920" cy="1264920"/>
          </a:xfrm>
        </p:grpSpPr>
        <p:sp>
          <p:nvSpPr>
            <p:cNvPr id="26" name="椭圆 25"/>
            <p:cNvSpPr/>
            <p:nvPr/>
          </p:nvSpPr>
          <p:spPr>
            <a:xfrm>
              <a:off x="5463540" y="914400"/>
              <a:ext cx="1264920" cy="126492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5752456" y="1077791"/>
              <a:ext cx="687088" cy="938139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463540" y="4846320"/>
            <a:ext cx="1264920" cy="1264920"/>
            <a:chOff x="5463540" y="914400"/>
            <a:chExt cx="1264920" cy="1264920"/>
          </a:xfrm>
        </p:grpSpPr>
        <p:sp>
          <p:nvSpPr>
            <p:cNvPr id="29" name="椭圆 28"/>
            <p:cNvSpPr/>
            <p:nvPr/>
          </p:nvSpPr>
          <p:spPr>
            <a:xfrm>
              <a:off x="5463540" y="914400"/>
              <a:ext cx="1264920" cy="126492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5752456" y="1077791"/>
              <a:ext cx="687088" cy="938139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 t="67993"/>
          <a:stretch>
            <a:fillRect/>
          </a:stretch>
        </p:blipFill>
        <p:spPr>
          <a:xfrm>
            <a:off x="0" y="4907131"/>
            <a:ext cx="12192000" cy="19508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12192000" cy="15625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48360" y="2138427"/>
            <a:ext cx="70952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spc="600" dirty="0" smtClean="0">
                <a:effectLst>
                  <a:outerShdw blurRad="50800" dist="50800" dir="2700000" sx="101000" sy="101000" algn="tl" rotWithShape="0">
                    <a:prstClr val="black">
                      <a:alpha val="1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谢谢您的欣赏</a:t>
            </a:r>
            <a:endParaRPr lang="zh-CN" altLang="en-US" sz="8000" b="1" spc="600" dirty="0">
              <a:effectLst>
                <a:outerShdw blurRad="50800" dist="50800" dir="2700000" sx="101000" sy="101000" algn="tl" rotWithShape="0">
                  <a:prstClr val="black">
                    <a:alpha val="1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03408" y="3458924"/>
            <a:ext cx="8785185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经过全体师生不懈的努力，我们已经完成了本学期的学习任务，从今天开始起，学校就正式放寒假，同学们就要过寒假生活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16324" y="4349186"/>
            <a:ext cx="1759352" cy="439838"/>
          </a:xfrm>
          <a:prstGeom prst="rect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汇报人：小政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ripple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t="67993"/>
          <a:stretch>
            <a:fillRect/>
          </a:stretch>
        </p:blipFill>
        <p:spPr>
          <a:xfrm>
            <a:off x="0" y="4907131"/>
            <a:ext cx="12192000" cy="19508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 l="49696"/>
          <a:stretch>
            <a:fillRect/>
          </a:stretch>
        </p:blipFill>
        <p:spPr>
          <a:xfrm>
            <a:off x="-30480" y="1643606"/>
            <a:ext cx="3517794" cy="521439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83445" y="874165"/>
            <a:ext cx="7407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27455" y="1135774"/>
            <a:ext cx="891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zh-CN" altLang="en-US" sz="6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73752" y="889554"/>
            <a:ext cx="172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600" dirty="0" smtClean="0">
                <a:latin typeface="Impact" panose="020B0806030902050204" pitchFamily="34" charset="0"/>
              </a:rPr>
              <a:t>Contents</a:t>
            </a:r>
            <a:endParaRPr lang="zh-CN" altLang="en-US" spc="600" dirty="0">
              <a:latin typeface="Impact" panose="020B080603090205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854370" y="1643605"/>
            <a:ext cx="3287211" cy="792480"/>
            <a:chOff x="5440101" y="1643605"/>
            <a:chExt cx="3287211" cy="792480"/>
          </a:xfrm>
        </p:grpSpPr>
        <p:sp>
          <p:nvSpPr>
            <p:cNvPr id="7" name="椭圆 6"/>
            <p:cNvSpPr/>
            <p:nvPr/>
          </p:nvSpPr>
          <p:spPr>
            <a:xfrm>
              <a:off x="5440101" y="1643605"/>
              <a:ext cx="792480" cy="79248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Impact" panose="020B0806030902050204" pitchFamily="34" charset="0"/>
                </a:rPr>
                <a:t>01</a:t>
              </a:r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232582" y="1809013"/>
              <a:ext cx="2494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注意交通安全</a:t>
              </a:r>
              <a:endParaRPr lang="zh-CN" altLang="en-US" sz="2400" spc="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778191" y="1643605"/>
            <a:ext cx="3287211" cy="792480"/>
            <a:chOff x="5440101" y="1643605"/>
            <a:chExt cx="3287211" cy="792480"/>
          </a:xfrm>
        </p:grpSpPr>
        <p:sp>
          <p:nvSpPr>
            <p:cNvPr id="11" name="椭圆 10"/>
            <p:cNvSpPr/>
            <p:nvPr/>
          </p:nvSpPr>
          <p:spPr>
            <a:xfrm>
              <a:off x="5440101" y="1643605"/>
              <a:ext cx="792480" cy="79248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Impact" panose="020B0806030902050204" pitchFamily="34" charset="0"/>
                </a:rPr>
                <a:t>02</a:t>
              </a:r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232582" y="1809013"/>
              <a:ext cx="2494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注意用水安全</a:t>
              </a:r>
              <a:endParaRPr lang="zh-CN" altLang="en-US" sz="2400" spc="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854370" y="3287211"/>
            <a:ext cx="3287211" cy="792480"/>
            <a:chOff x="5440101" y="1643605"/>
            <a:chExt cx="3287211" cy="792480"/>
          </a:xfrm>
        </p:grpSpPr>
        <p:sp>
          <p:nvSpPr>
            <p:cNvPr id="19" name="椭圆 18"/>
            <p:cNvSpPr/>
            <p:nvPr/>
          </p:nvSpPr>
          <p:spPr>
            <a:xfrm>
              <a:off x="5440101" y="1643605"/>
              <a:ext cx="792480" cy="79248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Impact" panose="020B0806030902050204" pitchFamily="34" charset="0"/>
                </a:rPr>
                <a:t>03</a:t>
              </a:r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232582" y="1809013"/>
              <a:ext cx="2494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注意用电安全</a:t>
              </a:r>
              <a:endParaRPr lang="zh-CN" altLang="en-US" sz="2400" spc="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778191" y="3287211"/>
            <a:ext cx="3287211" cy="792480"/>
            <a:chOff x="5440101" y="1643605"/>
            <a:chExt cx="3287211" cy="792480"/>
          </a:xfrm>
        </p:grpSpPr>
        <p:sp>
          <p:nvSpPr>
            <p:cNvPr id="17" name="椭圆 16"/>
            <p:cNvSpPr/>
            <p:nvPr/>
          </p:nvSpPr>
          <p:spPr>
            <a:xfrm>
              <a:off x="5440101" y="1643605"/>
              <a:ext cx="792480" cy="79248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Impact" panose="020B0806030902050204" pitchFamily="34" charset="0"/>
                </a:rPr>
                <a:t>04</a:t>
              </a:r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232582" y="1809013"/>
              <a:ext cx="2494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注意用火安全</a:t>
              </a:r>
              <a:endParaRPr lang="zh-CN" altLang="en-US" sz="2400" spc="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854370" y="4930817"/>
            <a:ext cx="3287211" cy="792480"/>
            <a:chOff x="5440101" y="1643605"/>
            <a:chExt cx="3287211" cy="792480"/>
          </a:xfrm>
        </p:grpSpPr>
        <p:sp>
          <p:nvSpPr>
            <p:cNvPr id="26" name="椭圆 25"/>
            <p:cNvSpPr/>
            <p:nvPr/>
          </p:nvSpPr>
          <p:spPr>
            <a:xfrm>
              <a:off x="5440101" y="1643605"/>
              <a:ext cx="792480" cy="79248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Impact" panose="020B0806030902050204" pitchFamily="34" charset="0"/>
                </a:rPr>
                <a:t>05</a:t>
              </a:r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32582" y="1809013"/>
              <a:ext cx="2494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注意饮食安全</a:t>
              </a:r>
              <a:endParaRPr lang="zh-CN" altLang="en-US" sz="2400" spc="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778191" y="4930817"/>
            <a:ext cx="3287211" cy="792480"/>
            <a:chOff x="5440101" y="1643605"/>
            <a:chExt cx="3287211" cy="792480"/>
          </a:xfrm>
        </p:grpSpPr>
        <p:sp>
          <p:nvSpPr>
            <p:cNvPr id="24" name="椭圆 23"/>
            <p:cNvSpPr/>
            <p:nvPr/>
          </p:nvSpPr>
          <p:spPr>
            <a:xfrm>
              <a:off x="5440101" y="1643605"/>
              <a:ext cx="792480" cy="792480"/>
            </a:xfrm>
            <a:prstGeom prst="ellipse">
              <a:avLst/>
            </a:prstGeom>
            <a:solidFill>
              <a:srgbClr val="233051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latin typeface="Impact" panose="020B0806030902050204" pitchFamily="34" charset="0"/>
                </a:rPr>
                <a:t>06</a:t>
              </a:r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232582" y="1809013"/>
              <a:ext cx="24947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注意精神安全</a:t>
              </a:r>
              <a:endParaRPr lang="zh-CN" altLang="en-US" sz="2400" spc="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t="67993"/>
          <a:stretch>
            <a:fillRect/>
          </a:stretch>
        </p:blipFill>
        <p:spPr>
          <a:xfrm>
            <a:off x="0" y="4907131"/>
            <a:ext cx="12192000" cy="19508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12192000" cy="15625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32976" y="3306943"/>
            <a:ext cx="67260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寒假期间注意交通安全</a:t>
            </a:r>
            <a:endParaRPr lang="zh-CN" altLang="en-US" sz="4400" b="1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125603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75041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壹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24479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273918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03408" y="4037657"/>
            <a:ext cx="8785185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经过全体师生不懈的努力，我们已经完成了本学期的学习任务，从今天开始起，学校就正式放寒假，同学们就要过寒假生活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7" grpId="0" animBg="1"/>
      <p:bldP spid="8" grpId="0" animBg="1"/>
      <p:bldP spid="9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 flipH="1">
            <a:off x="300942" y="3429000"/>
            <a:ext cx="2777924" cy="337402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92482" y="1149256"/>
            <a:ext cx="5158451" cy="1195210"/>
            <a:chOff x="792482" y="1149256"/>
            <a:chExt cx="5158451" cy="1195210"/>
          </a:xfrm>
        </p:grpSpPr>
        <p:sp>
          <p:nvSpPr>
            <p:cNvPr id="3" name="文本框 2"/>
            <p:cNvSpPr txBox="1"/>
            <p:nvPr/>
          </p:nvSpPr>
          <p:spPr>
            <a:xfrm>
              <a:off x="792482" y="1149256"/>
              <a:ext cx="21706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注意交通安全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92482" y="1531936"/>
              <a:ext cx="5158451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 smtClean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寒假期间，下雪路滑，请各位同学们</a:t>
              </a:r>
              <a:r>
                <a:rPr lang="zh-CN" altLang="zh-CN" dirty="0" smtClean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自觉</a:t>
              </a:r>
              <a:r>
                <a:rPr lang="zh-CN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遵守交通规则，不在公路上跑闹、玩耍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470248" y="865208"/>
            <a:ext cx="1956121" cy="1956121"/>
          </a:xfrm>
          <a:prstGeom prst="rect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横穿公路要走斑马线、人行天桥等，不得随意</a:t>
            </a:r>
            <a:r>
              <a:rPr lang="zh-CN" altLang="zh-CN" dirty="0" smtClean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横穿</a:t>
            </a:r>
            <a:r>
              <a:rPr lang="zh-CN" altLang="en-US" dirty="0" smtClean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斑马线</a:t>
            </a:r>
            <a:endParaRPr lang="zh-CN" altLang="en-US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58062" y="865208"/>
            <a:ext cx="1956121" cy="1956121"/>
          </a:xfrm>
          <a:prstGeom prst="rect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不得在马路上骑</a:t>
            </a:r>
            <a:r>
              <a:rPr lang="zh-CN" altLang="zh-CN" dirty="0" smtClean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自行车</a:t>
            </a:r>
            <a:r>
              <a:rPr lang="zh-CN" altLang="en-US" dirty="0" smtClean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，骑自行车要在自行车道</a:t>
            </a:r>
            <a:endParaRPr lang="zh-CN" altLang="en-US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70248" y="4036672"/>
            <a:ext cx="1956121" cy="1956121"/>
          </a:xfrm>
          <a:prstGeom prst="rect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遵守公共秩序，排队等车，车未停稳不得靠近车辆，上下车时不拥挤</a:t>
            </a:r>
            <a:endParaRPr lang="zh-CN" altLang="en-US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58062" y="4036672"/>
            <a:ext cx="1956121" cy="1956121"/>
          </a:xfrm>
          <a:prstGeom prst="rect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文明乘车，乘车时要系好安全带或抓牢扶手。不坐破旧车辆</a:t>
            </a:r>
            <a:endParaRPr lang="zh-CN" altLang="en-US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t="67993"/>
          <a:stretch>
            <a:fillRect/>
          </a:stretch>
        </p:blipFill>
        <p:spPr>
          <a:xfrm>
            <a:off x="0" y="4907131"/>
            <a:ext cx="12192000" cy="19508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12192000" cy="15625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32976" y="3306943"/>
            <a:ext cx="67260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寒假期间注意用水安全</a:t>
            </a:r>
            <a:endParaRPr lang="zh-CN" altLang="en-US" sz="4400" b="1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125603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75041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贰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24479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273918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03408" y="4037657"/>
            <a:ext cx="8785185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经过全体师生不懈的努力，我们已经完成了本学期的学习任务，从今天开始起，学校就正式放寒假，同学们就要过寒假生活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7" grpId="0" animBg="1"/>
      <p:bldP spid="8" grpId="0" animBg="1"/>
      <p:bldP spid="9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1" cstate="hqprint"/>
          <a:stretch>
            <a:fillRect/>
          </a:stretch>
        </p:blipFill>
        <p:spPr>
          <a:xfrm rot="5400000">
            <a:off x="-1155792" y="-519033"/>
            <a:ext cx="5632160" cy="789606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-1" y="11574"/>
            <a:ext cx="8624189" cy="705476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851642" y="633715"/>
            <a:ext cx="1352649" cy="5636871"/>
            <a:chOff x="9851642" y="633715"/>
            <a:chExt cx="1352649" cy="5636871"/>
          </a:xfrm>
        </p:grpSpPr>
        <p:sp>
          <p:nvSpPr>
            <p:cNvPr id="4" name="文本框 3"/>
            <p:cNvSpPr txBox="1"/>
            <p:nvPr/>
          </p:nvSpPr>
          <p:spPr>
            <a:xfrm>
              <a:off x="10299428" y="633715"/>
              <a:ext cx="904863" cy="563687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不要到河边、水库、池塘、水井等危险的地方玩耍、钓鱼等，到这些地方钓鱼、捉鱼等，必须有家长陪同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851642" y="656865"/>
              <a:ext cx="553998" cy="224602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注意用水安全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t="67993"/>
          <a:stretch>
            <a:fillRect/>
          </a:stretch>
        </p:blipFill>
        <p:spPr>
          <a:xfrm>
            <a:off x="0" y="4907131"/>
            <a:ext cx="12192000" cy="19508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12192000" cy="15625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32976" y="3306943"/>
            <a:ext cx="67260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寒假期间注意用电安全</a:t>
            </a:r>
            <a:endParaRPr lang="zh-CN" altLang="en-US" sz="4400" b="1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125603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75041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叁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24479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273918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03408" y="4037657"/>
            <a:ext cx="8785185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经过全体师生不懈的努力，我们已经完成了本学期的学习任务，从今天开始起，学校就正式放寒假，同学们就要过寒假生活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7" grpId="0" animBg="1"/>
      <p:bldP spid="8" grpId="0" animBg="1"/>
      <p:bldP spid="9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2330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567161" y="729205"/>
            <a:ext cx="2839363" cy="2699795"/>
            <a:chOff x="567161" y="729205"/>
            <a:chExt cx="2839363" cy="2699795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66" t="54009"/>
            <a:stretch>
              <a:fillRect/>
            </a:stretch>
          </p:blipFill>
          <p:spPr>
            <a:xfrm>
              <a:off x="567161" y="729205"/>
              <a:ext cx="2839363" cy="2699795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261642" y="1643604"/>
              <a:ext cx="1828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用电安全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566933" y="1547262"/>
            <a:ext cx="78109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寒假期间，各位同学在家一定要主义用电安全，不要在没有大人的监管下，自行用电，这样会很危险的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9475" y="4165440"/>
            <a:ext cx="1956121" cy="19561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要在家长的指导下逐步学会使用家用电器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17940" y="4165440"/>
            <a:ext cx="1956121" cy="19561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不要乱动、乱接电线、灯头、插座等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296405" y="4165440"/>
            <a:ext cx="1956121" cy="195612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不要在标有高压危险的地方玩耍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5" grpId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 t="67993"/>
          <a:stretch>
            <a:fillRect/>
          </a:stretch>
        </p:blipFill>
        <p:spPr>
          <a:xfrm>
            <a:off x="0" y="4907131"/>
            <a:ext cx="12192000" cy="195086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0" y="0"/>
            <a:ext cx="12192000" cy="156258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32976" y="3306943"/>
            <a:ext cx="67260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spc="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寒假期间注意用火安全</a:t>
            </a:r>
            <a:endParaRPr lang="zh-CN" altLang="en-US" sz="4400" b="1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125603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175041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24479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章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273918" y="2373527"/>
            <a:ext cx="792480" cy="792480"/>
          </a:xfrm>
          <a:prstGeom prst="ellipse">
            <a:avLst/>
          </a:prstGeom>
          <a:solidFill>
            <a:srgbClr val="233051"/>
          </a:solidFill>
          <a:ln>
            <a:noFill/>
          </a:ln>
          <a:effectLst>
            <a:outerShdw blurRad="63500" sx="101000" sy="101000" algn="ctr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03408" y="4037657"/>
            <a:ext cx="8785185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经过全体师生不懈的努力，我们已经完成了本学期的学习任务，从今天开始起，学校就正式放寒假，同学们就要过寒假生活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  <p:bldP spid="7" grpId="0" animBg="1"/>
      <p:bldP spid="8" grpId="0" animBg="1"/>
      <p:bldP spid="9" grpId="0" animBg="1"/>
      <p:bldP spid="11" grpId="0"/>
    </p:bldLst>
  </p:timing>
</p:sld>
</file>

<file path=ppt/tags/tag1.xml><?xml version="1.0" encoding="utf-8"?>
<p:tagLst xmlns:p="http://schemas.openxmlformats.org/presentationml/2006/main">
  <p:tag name="ISPRING_ULTRA_SCORM_COURSE_ID" val="ACEC283B-0B04-4878-A5C3-2F1748A24F5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OqbRUss20W9RjIAAElGAAAXAAAAdW5pdmVyc2FsL3VuaXZlcnNhbC5wbmftfHlYk9e6L63bbeuA2xZrkakVFQEBCyozqa0amSuIyJiKYEQmAQFDSGJt1QoIZUrKlFQZojJE5jGJLWUMEiFCgJBEhBAhCQFCEpKQcL/gsHfv7nPvOeePe8+9T/8AnrW+9b3rXe/8W2t93PnGA7xt8+7NGhoa25xPHffS0Ngg0dB4H/XB34GeoWenFoA/78V7gb/SqB7QnQUaf4Mecz+moVGTuWX1/Eag/eGVU37xGhofXVX/vMe6aHBNQ+MEy/n4sTPXggXMKEIlNMgJGfyxxfVdXw4ZqfYcdboKNvhHnbObm/fnN7xoH31/wjtk9MvNp120dh/8weXePZPfokMMa79+dCog8sA3zm0RwqNl9f1rqMp54fxYHfdIxIiyKMIJvNRb0DIPHemvtK3mFfgJzx2RiQkoYrKggX6WvMqxkLYv9ZlWQFZf7gIYfKKdLONgYq6KT6EIEwckBLKqdc92oP/jUyjPTE9JKqKA5KVui05leuLYphICST53ZQ/Q8S2cuDzkWpFUysw8+T7QZgj1ZLXtgx+oHymIU75k+fCVvwGNx0othVkOKmBBEIOC22SIngr1NTRstnYiKQeS2ijrjfQLxhJjwyRmAn2blAUXsh4bYa+F2DhSPEomlKtcEATBtWfD0sD6sFAxak2K6piFJnH68u4apCWwQ7GDKzlXd5MVE9thGRkjddETSEtPrLQk9nZeWCPBtKqkuiK45OQUwNPRbi++6KSCKURK71ozkyZiu+d+u7kF3uEkyqdu5Z7n1/cxu0GqRZ0ylSlE1jdXh1Py53Jwq9NzZBWPfEtU1Bh5oTHi8PwvXi/j7MFTyS3b9a+9+O5u0t908bQVJlQmTOHa+wphVDjrqDmVkU6JbzZowvXncFcvTZxv6CQFe87JT6ch0BhOetd7Gk8iM6pGM1nPfX8V3q7jH05DgBxOyO/d1k9mLNT9tAcZCL5ubSZxlVLCbZ+G4LInhO2nxghLE5rs34cinsTaznNMASMsMjLy58dPW+27T1SppGRUzPglVzc9s/4FN+8yQxBbSpIyfzaauowNjGEXNTGyKPmEmafGI7bEVvTHY1i3woTp/hu7WdWGolL+8S4937HAOHQnyYyWcBxE5x1WTuwyXtNG4zwdxc9Z9doYnu14caxg4LsJYT6oo2Re5A+upjcXEBotLB06aqvTCeGM+6yYiG0WguWWwKbPa1WRF9oGesRbhXgBBlHkUTfKlY1g3XMYhSG47muO+DgFz1ZcnUSMENp+Y3C65/F4LIZ7TjFBSfE765hZyy/j+pKLdrMiMOy+Wkywwchdiri1WEackYQVWimd1zQ1NF40F/c8XNkXgxaVO9JKP+UksyK5ycR8jw97mvtxky1Ya+YRCHFsYKEVG8aNU8w4xNl2zMVtdkMXW8/5xYz40nx/7Y2rm/eH1PN6mg8aYuqeHvF0h08MPBrFF3Gvrpo80cYxisPj4fGMeGI0PI8fONDcw0mP8ZylWjLur8moKJUZ71TsgF2tqt+3syY12Ryan9/YFTZuwm4oSgywqsyLjaqhHh22iyc2OnbUVhZYMAoElKsJRHT8R4As6JoVu7Evgzht+gpZPjeYSW0J5tjQOLIz1Kp0yuOJNZiq3n7biCNZznl+mOiPBKUweR2tsQn2dQMTBg3zkdBySpiGxs+dNTsV7bbUQk678YAOp/1e9Z5PWrCLsA0QS8/NX/b5mOO/beg8KJLG1EYEtQTGDDBixTPkYvPaDKRfg94YK53Ag8VDROW5pf31TZy9xRdrhA37jtIZJWxjpvGrfOs4VGiBXTZ2KIDzIDSwvLf+CKT8aa2l09Q4zKugwqap04mRBbusnRU7xvIfeHUK0VsfVRNDgZlVmEP9WoqiqFGPZveIhhtxP9AOSlqKuhMdq0XtvQIhzrtKIsvDwTyappZWUxNVB1FMUQVkIDuRuY8SnIw4Z22O4SXOiPczMPR7E6rEZPUy7xSl4qyHYRuCwF8ZTnnvXarzKTMBiU46xNRaBc24f9hzuCH9UppzVxjzSDUzA1ko55WhMbHEdGohEHUmsG4YimDg9lTiWTAfjpgdEGsxV7H+CXZIl5iMH6CtW6mIM7xZ7p1Bu9p0E6bMj+Zzbx5zGvr+MmU2bNw/Gm5rCbk1zDlYYcDyCJjy/C18l8IB7V0rauuLN+9YaiZwz2C7tbHdyFt0URPOPM6W4u5MFTVjDRWO5KW6oIHsQZE1RX8bRQ4YMCeR2FI8Np9OiYqiHtXQuK5dNArle/eL9rds9mXZNOGnTrK+8X2vctayMuOVT80lbm9cxDn0GPpGor08qq9QrPog+FYYDPY1Gy0OHGiNtw375RZnyZm8yB4JwYUwUReQdz1bCIZKbfRXRYqGjFE6YK7j2s8IhjfbXJKQZ2sGBldUr2BIA7E9D0OLoKTAbS/DeXFMi7Eu/oMHs3uayAaJRR5to/R440xucnTjzaau4XZB/KPi6MPVaAx3sFXtj/sES5RW+m1lsP1loqDx+YXPGW3zi0B4Z8wcJzsQMlicONYhrnsC8Vdq4WzudCBhKCim3Cpq5imn3xvHe1qfX5365UyFeKS5lRXjDfgh3+dlrSp5Ay6hfmM58/yzXTK3gBMv9kZG1HgaP/Jml5ixtLGL4ranHLsjTieaHd2daGdrgn35Ff34b6Et+Y2JH4RyvywuAPl7WDD8KFEW4JkKIMAJlNmA6fVyKq0YtAH4BLAisD674WMzesUCMG+MnOtrH1RPbUqOHo7yk67OYepKg5AR687VwErWe8SO19/QgqVoaBxKA9IRTMQ2uJvZHj6g8yqZVmQ9BOswQBwbWD1iHlNZsfdiQfvnhFhB8tzT5Ke06O5LhbV6+dXFTh30KsOp2qoj1am/OtvejcPcCGxCOHf5ZmVoMXKXtNg9K3I9DhQInJJXyegs3pFq5R4iUq+FwPviNKWy+ENbf6wlLmwa2lb3C8TDglfJacQYioaPcuLQwxkB45KcK+okJ2n8jLsYaD+4J1PZun2pDmsB05xOdmd4+NIaqYVasoKjvMBkpJjiN2RBrgyQlPOeNo4I0pOJ72tc99N1reGuFJ1suWAvY27Q0Lh9bzRGmxOd9OeNfN9gWJiYKETE/EvGBn5r7C8fBYY8+V0LDjR+/jlkvVTw5r8HJNiQVEeg4cbXo1cHBQQRk3eqRzyzV0lRa0lipRBloG7/9CdvuNVsAnzijjGQ1DQOffEfmibyO7AB4qr49489Nexf1XTr65DMI10AMtetlvutqJXBcEFD3o89rhbEqw+yCQCpJ9qwuYf4anLxrh0wQ4A/hv330OWCmuPrr/xkPb9nT8m0G3aQ1/WRevqBL518TfdYunj0GhCjD54Gpn2x9YBkT62W+uH+X0bTerzUjP18PcRij6v68bfvpxJ/PHhCTe3Dvwb+bwbGA7WbKXy+TUgadpRO1Pnopyz8SoyCry52E2Kq+vXfEKFm5c4UxpBgCTR3a/dJoFLbrLL9UW0HH3/DbwJhLCD6aG4URm+HJ0i5LA743OrkG+oMXNouC8000VbzoNaryrO6By1IKy/FrnHoN4woJdAzP0NjeVVNweSdhUYG9j1QCYdforaRv2kpBNQHh6h7oDq6e43F+Z417IwDgFEeeq8TqaBhONkWDyg7FiWFs54BHg3UowcRNexjGaO+DzMPBgw4qa3S7csatqr+REuDO+5riPwG2T0NETD39R+ofMLKNpxm5K5GtA0mRnvxFV4GqcrE4+94Jy2jowDp+N5iNENqDPLkwFoN31FOT42J9Nb05mNcEMDYHW8EFYM62WndaLzJTML7035jieLP6Bw1kxTm/lm/saQQ/Sf9ElPJJmMxEBrAb3RLVmrvZI+WVwL9Zn/Sf3CnQq0+mxTQHxZ4evFuVJ9XDehgJ9L+/j+FvtJ19EQNCPcvOkq5UHh/FEd9JzkrE1KN+2k+Ffpv02zZZa47t2UZoPNP+yh5qcPILQvBoZKkK1OZBs0Tpv8mGF4qIu5ZHOHfGOf78nO+z4X/G39hOSG4SP/5nf82DaDlWucW33/XlBc/R9lHDCHr/XFZcc9CcIGkFJiN579r67axpPf77U42RX+wvfW120bWeJ7kBP/RJlnZlkQz5x0GUVP7O51mKX+YDG/WXpUiC0wVHf00ChI6UR7+Pz/uq7M9VeP56I+yMQ9sXmj8zSHNXtgukleNOhhL/6C/3KnT4dhjLvLzSy/TLILJe6Ha797EIuWzRCotE5iw7driS3HAZ3VvnTJ+L/s6yLvF8yFV88N8+zdiwpkarzDmF7sNyKQGS/j/Q1ENlQKTz+J9pRPx1G3bnVZezAEeS+/GCqcTZ45a7JOeeI6ozw1qpV58ayeZFsal1syrtLmXnWkVATFE8a2tAb4XqSbGY0ksGFccAXZF5zFgsiUO72tWf5oFqdm62gVuDlCiH2X5tu1+M78B5FG9BFzkfcnKgZNUmC1wy3KqDvUr0dvYorRmp4iCf2VbAJp6y3c3BrD+0BWElNmUZMs5Qit9Ur68P4HooFqZgnfkaL3UmulpRsr8Tj7FJNTb/6O2ejeKEdVUBcTMemsHCjV/o/FEVAukSa9EEO29keQ5EnATRImgY3gN1f242JZAvyZH5+iI6PgucVNQhv47Br2+AneSbvlqD3AAn+TnjeYO5g5vrVgq2FN0I3DfEdrFc11lP0PHd2Nk3s8iWIEZLgCouIz/0hyK5R98AIuASxkZyDZw73LULLU9n7AZxtzl3Pg5jS6vvdugCiULehFZgl5qOjWx4Q+TPqovDywPRecO2oUUhxZI6l7l7y9rcEefFoXKE6HHzPETZ7+Idk28FSZPNPoqoL5Cw8jPI8jj6FjGIPQVozS0ifKgeFNe46ivX4z3CRCwLqXm96XzmRJJ3+Bb959yzRvRoubShjCTJo15gQTDyX0bj4ByDhrSSqdn4vRqqsUNohO3wlr3YqyC9nVEtABpIcbeEkk+M+nR6+H1O+M+8xNFq2NUbXUiA9OID/IoTETaJr8zpYe1Y5/MnpZ/VcCzrS2W+QsGX2nNmHAaMi5ZND1alTLqIDWAGrTJzrX9ubLIr1Ov5a3upVRw0l2u2UcyJfWUcCv/ct23yQdEOjPWT02Y3RKecVkadhhc553hHcJYKp5Ov/6ANs8Ql7lB5Y3pTVP0nYoERlZ66vKBfBLaB7/oO+fkYkkCDTvZv39ZZyTKkylJ5IK3MYRT79fC/sno0Lia0RtFewrOJ1y14xzZ2JTRyr26vJXS7FYY6xMsype06ht3nJ5tMjrRYibRxoXtVUSByUxetuy+Gcu5ysp5B/XwWPlWqsf19ApLMlsS2hYfYBXUJf2jCdl4u1RcMy8DbS4u/bn8CnhzZMCP8bZl1lNLVrRG58UqGO8UsoyN7Q8Av8hJzyyAMhPTG+HGxoyxaqcEA59xBvo+Nioiht0qcB5nYGUMhjk4840Xngg1fiOmXVllb0Jo8HH0Gy3Dd/il/jXwv8vA77r14Xx5wLUdWU0zMi7OgPSmCk8PbEsUyBlAv7VoOsdTE2KFVo+/cjLuuaqBHtymOht8PLShNVk8tyAO0Vsv5Z+VZDq1ymc9Ua19irhvm8Kg7FcJIaD/MvD4s5can1zIdGxMfnnH6Kynk2zaRDgI6/D2dGxIIv++Hbnw/SQi6dx20OrC3K+bDAIRk1sg5xDz8Tj7JHUFTGTsaqkqUVwXHVtHIrl71uYqCNWhdasvd5FHTRWZTvJXC6oJKnlNQRbmsbanvNhQERDdEoafiO3Wq1AIyahr5EPW6+s85ULUNbcgLg8tOAUZgauTap5Jay9cuLp2yGL98Y+GYjBli0X7oXYI2GsOvC/Jlwnkhg7FHVv1Qq78fSk/2Tb56KyVrZKVJW+K91fJ7q3Dph7Mr72DIjmPIFTAFCm2rAej860gJQ2kx4L0g9d5fiESd2NwSj60Q9G82glZ7Xw8GkdhgbVOSrXjX0MnGyB69CbtTJ+f6iHDdHb6sxbueKaEXCN/sWudNSC4tPcqbVtxom0LJV9RdJaYG2SaNwYR3Q5qJdhsMPLh44DSYhgoiyXIxvDb5JWXaXAMRp3K6Fx/HDIo34Jet3pUudDqVDvbqnAA8nKHwhZnaLBzPMFJUpMp0OtVvdgEah5cUD5Pca1tX82UDTZb+s/HtghJiltSPdE361zqlo/irwNZ2j1GDQ6qzSGkFETq8BwWPj+mg8VFjU8aPxNYJvtd9KJjhgimIo68OInVkkT06qhjSeSnqhSHZsnHLdhyJ5NaxcPiLZkOSz1XrgXUe/eglnJw/G0EwHKjxFUxCF6X5nVl4tlQGHuly7oaooMfkY5RkYkxsqha1ffzkZc4R+ulOqLXgtOtH4W0Xg0nrAS3X4slnAJva5MBmCi3mxTpOz5p+xsWl/URdnIXULF9cRDyAB167eA+WiPv8hZ43krow1Eos2HAi+fkhk2ee9g00X3bcYj5yWKiNqLG8/Pq7OI9uDh9n+WI7ifsNSWb/WmSeG5YZ+ryOXQOznnkdEdAA2kvhTDZ4C7zY8A+lZnfkJAumKvNv+i777UUulmeOzy+I9BYpj7zvAOwvthqLrSwbDJhGXm11KHjgrHSkhGC0/tHXlkIG7021QNY3QJasfJ4rY1kJjEeVC6YSHxeeM9FFFzagjJvmpKH5eYul7qs9mDIqxxiuFwclg82k8gw1wWI7sDXFgBgmCZmIiN4x7xnrKfXshWQHvxMFlw7PO+Pcl+hkCODUqDYyfwk9FzFWorqmDd+CjpW8n7bHRN2wlVH8ARj0pgjm0gpsxBmGS45912zTyGH4GSW1T4UauLesfCfZmv5keC2oo4lkIBbvm70NqdqCHsmMEsuXSdqz7zA3MK7QVdiP1FoyfmXftQSl4WAvGi6RxPsVEFJzCMHHxc+WCreU/yRnmwrPKCvxNK/a2jHijJVeUBgGVdP8hzQ/VQQaPMAJcOgYIypXNv1ePX3gfgaqiUvTbV0+ruyENRHYH68HVKFYDxojn5kxhbMCvGn+XS9GosW7GxdpV3FZ/YG4+GaU0DA0Hc6O4Z8pwi5rvJBCn4rNBBRjnj4hG7pUTFqNFYeSPAWRVwDMWO5FRDl3GOApAVb7Cc3GdTGGq7kFUTXp6ekKS9dA1GHMq6fRXwIAcVEsU97UpLsVO3vxC22lV8iH3ECN1U4+LZEky8RMpBcKKTa1MiPHzFWdgt3tQbim2E9iBGuRnp38OKXjUcE5MII0Bb2mk5riZbCbhuIV3HeDym4YpNBZdjroTze8bz3JmlzXGrsGT/PlhjP854PY/BVs0t11P2dyL1jhFGjhPIv7dvLdbSjuo/lKJLO+FsfMWELoIyIay4J8MMg0XC7M2I2OIIcQs51y/FeqKv7rDe5rtJEHDUG2oyfojqvR6QrAMAq7fFxtjAeQHgt8dZomEDhmk9wdli5WyY6Z9I1mx/Zw7FL+4zSI26cuBhwGbs7mHY3vXHq0GxmrsFxBJbk+D6WE3YO1F4ek1NLvLqcUs/v8bjurzrljpHFEd0HdM/5s4/ZvltUhxZ8zAElTUJZH6zmC1UKoYHTxbHg9WfvdapCcxTXzviPQZz2PwMFj0W/7Z6Oz6UtJo1tclr4bvICWlC2bnff8IH8YbBc8rJPpU4Ok1NoQem7B91i98W2V9Vt87udosc83tK5GqcQNG1PM1XAVyZv384Malwvd6BALVicouRBDNBnJdIWKiJ6ZTRM8dr0tBQ0ZxV+9UF9LWiNhtR/S2h5qSYTEXkucAy3Fg7a9DYwJ8tGmkhHDlbxqWv1uO/XSb94iMe2BttzSkXjEYQqfdRqrOZsGSb45Q+Oa6uiiqsi/oIOMZj/OjcsgNZEIHoE/seeQls3sO/rbLATchy9tJ69rdFvWAKKARePp3/cbMtNmUcut77ZovsP47THkBqUoIEuYU2QF37bUlHhS3if+ySe6tgkbSclCsbFULnNeq3xbVANSimm+4LWZFSpi5JiQW6XcyxQHxZtILQv9QWHoyRjUCnS/DX5SlOJsYZtq9EerpXCsXunmo0nrSG4kmTbMN/jA9BghHiYWCJ5w1XGaBo/Wlf9XjxQ0Iwx15eoCXDYprMuVaAICk1a32+yBVbVXwzFwi6KewwzJ65w+vKIqNMtzuteuMmjdRT/7eq0EajlPO232I965aiF7w0Cyfstk5YgpqSlPEIlgNYOLxcLU7jyXMq63HRtekNwhrfVwDRY9mOgqh/qVJf0w+LBpScbtkeeSTx+sefr7Y71vi9EE/LBTOTVC1y/xGBOCzpWIejxevf+b4O70opMVjstkIvyBpp7n0fi0R/7sVoyLWkZ12sgvdej/lwSOl1tCtwnzp8oclNJo/jQ0gnfOLvY8ofUTdJ9e0+0d53Y7L4PzI7/obZrXz45KLjLyM8z9ZsZQth80mHv0ICcr3DdotYhLBdc7peETn1HSyvVRGo8gvCqtXICS3gASEUXNHb5OhO85abGZrZEJ/xe6Hg/pmTJL8Ydt+iMxs1aRXWFyZWpWT2N+zOZkpZDLo4zdHf8umyvDEGwmI+K4/SNh6N+9bxDfXzU+PN8o94ssd1L7JnTzku2ysBoEAEX5pPlWVttJyY1lrjPxGAsLF3V0n9xK8dc4rw5MaML/+1z6I34UocyQ7pV+/Md8r1ljmHEruHZbmc0Hb2yV2S+U+wWQKk6ILGMmEs7QN9n37D0aZKJE+BT8Uan+d493r8rSl/gL5Xm0gd/X+WHtR407Cwrdx83XGqZ+ERsd4Ocq3XP3yObwivfNTYzXYPrjiHXPXIXfBBhIEW8MYNHo5mbT+iVUbkMXpxCWyo5kJIKh5d+EUZ2LMANZc+a+jwHYCctVD5+71kGZWFwYFOWthf1tkO1yCHcgAFTcWC5sVncIa831ObOrNpVkUg95nHPHcLasinGnxlzbKNsaPSB67lZrfp+wS4ud6kcrZ+PNpDccjgXZcYOQA5ihMIacj57aEGLwOQvNpTcyw4flx0fMIFVztjmdU8j0X3ENyrcqdCa03qh9SrbkC/I6gz02EFt1nql0pljxBp/IQ5Lzo8+U807FTbjnPUwIQwreYXMljHEYQXIfEG3RrZ/DLl4DzTPoUt0LsY1pQ8JOqje7VK70YvDJAfP4x6gsS+GMYpEsM/9t85TxK7nkEAR+14bPwAkBpKWduRJ2gzH/9dOx49+LQ0teBbz7jrrQFSpbXtN5pwvHwKEBh8Wniyfq6Df/rEH1qcOIMmTN3dVQ+CvN6rU7q+u6AgTG7jUOqpTW9OGmNcg5lsyEKBez/p/c7/qsXMNGYBBc2mQ1Zdz3jj587kOA9XCnFKIAh16qI7KbLg5SsFgBwepEVVdiu7b6LnGkpKaWq8t7rmiiZg2NPAjri5R6DhBzGsYPUoYRb362mD3J++/SLkGZBwCiMF+Dd4fV4+urXSD9D9578XqChC1YErtNclrMJfQqVIDmNsnNGxAqjmCak5upRK8Yd2Rf3T99aSfQ9Z0yIs6RfElbHtujnqyHPvImrVXYFBrMhCLbW+ro90qMd5JjVcO2XZisSHkgHVJFIV4etawzdal71GDx48KP1kniR+lefOT0tZJefNnjSVt60LqNZYsaymY60Y0rQVPTlVGr/MSl+ro2IlsOvAX+f9z5MHGEgP5s9tnmybiKFcCTWml30guqzJTpg07ZBmubRmrgeMzkbRLK/vR0eDoC8sdVJfoqbfW7yl83Om0T8LBQFgPtkIL3Aq7z/Fi1iQx0i4zRwk6FNtvv9t6qNoQhGm01d4GGYoGt2UkriilbDJ+xjZirPHthgSWdT5VaQSS9RLvI38KQT1bIg0coyyV8zxPdmAORoHtU8IL6t6xe9tYogbyrB0Kh4sZ/nxGrAwmJEpZK/l6H1AdRP1z6vtDLDurqAA38E0ZnK1g3a3bcDmFnBFI5bRuayCVonPEw82B1ZNl7Ax/MKg9FFuUjRNE0McspKUNDDr4jQsvZyxpK0xqS2Kr3Gi41LVnX29nfuqbSVx1A5JY7otcudwhxeXKUxqac9YDRQi3hKAxSyxCSWPLSB7FL9iL0ntVPLaSXsFpHBdcog9qxlhANx1rK3LDFe9KUB4Otce83X9JxvvwvYcqprte1c3K/Dp4yRlXoOcUN5Oi/KLD/Ma++ylWsGtMzOsR50p2f+KH9KKFEhuwWku76ZebSoLA9u3EotJR+mM3dnRHeE+i+dvwswxAEAtH0niscsmrsULDyOenik/pV6t036M277X/2OsFmPdplLcXrbSfnoweoWvGYIAfC6MEYr29pcfXjfFv94HwTVWdTjcdOpsynnM/SMmm+KTGt+RlT2DHg8FMzEhWieJI1IgvBQAPW5LKDXYuJNqPJ9R3MCgNJZ9jDCmVUbZmfux/2olNGqLa905UQ1kSsxkJk21NMasjXTXviHfc12LBMBY7583KR1RlCaVPoHoN7Xs76j6+p3z1JdpKfjDlqe9GRD2iIX0rVewP8eilxjEyPy26Fcn9J+0DnU4bm83KW1j6Web55cp+xRAwRUtgpw0E6zu1ZLUxob7fbifo0RNCADhPuJUwG4FF2hJfsxuPqpc63xqOA0uHnSmJZu8kmOHFz8/8K6r8/0deneIKybLCCvW5qBhIs5j4V0kAbrxNThowejtie5HB+ovRQTWe0S0c9HltjYHbt/WTX8nrlG9ypmKnQr3zd+7v12Vh3UwAuaQox1RvUq0yFREHhCRN1/cOEXLltw2QK//M7c41nljYTD6RCtQsHftf0yr8BL5jjPif3Jzt0FKgFE2oACUNpPyY+5xDwRDWysPor8/QNb353iqkuAJShUWpYAP3CAggwqFotbzXE942W79BOjcGxXF05XO+5GSltVnb2/1/QP5l7+JTKvHMWz/zrMG85QdQi9fb2sGxM9jkbcTAj7q+cyEt+MO34R0bYrHzL+KviQOqiWkTNA5XNbGSO9IsSNcQ/XHqyxfD7tbMqx1lrpjqTNu2UHvN7AKVetfTymU+09S3OpB81PddvPulU0VSzAcEtV+LFS/TPIVBZNGAvbTStdzdODpJIxRbFpfibxtZQxU8ZLDV+UzDI3f9LScwi/EyWbbEIRqu8LKL31NvWiIFd9ePIykuXitW7nofxmBwsUccHn0DVRUYgSLwx9Bj5qb0iMC2yn7yGT7vaFhrYHXCyLLfxSi4F4/yuHGUC60iMLui7r6VgJ7YSmL8xJis2AeWeSd7X1EYjhuTfH40pJVfM/JDejCoC6v9VxP+/uU26uGEkS/RCaKn1sI8vv/ZvAUT3hHqg1F8CtToePmdwIGjRkcQeeK9U7WVboXn8/dj6ooS7S2jyVY6A3ZvxZqUG0LuDV/J02LmTrjhanV9mhnv6+bvD7MVlf7c1LuSO5tI9Fmus/psY6tyFZm3gPQ74onbjS3emY9/+mAUmi+42uD9GWN0vvLH8X9dQPmorzOr/jm+X7LPttNmn43zpPuH0cODK4HztE94LuisWUVsAqK+0mQOUZvzOe1iSuKhZfzLJt4rTJbssn2cIo6o3kbSAN8fpdm71XiORWWmCjFuDE/cfUiZDZjPeIlbKrQsxil3KHKnygwlsjH0fGk1VNZg+Hk4nb2fcuoLz1pVJX7kiInE7+LOtb2MQlndXUHUgPxyC+PtITTN/lKN5z33HYQ4nQQXRGpkUHTOy8L3i2oL43TGbP/hPOMKG1goeh/HoWcJtDjp1OZK004S2hcvhLL8z0Z5lxFZ5qa0zFREV9i1xhJ00EbEGb6VOeWRgHK4JZAxao5vjA0oeWvnm8wkxlyfSNc8mcl4yfSPCX1RqbDN0eQNvzjl6Aswi2EkN9xkPoieo7VW4CQaWagkM29Jktu2JdifDG8qC4K6swkl5Z69VMEjwxWZ7bjkX8TMoYimU/4zLgfUfWLOFdn7bfKuldDw5v4d/yINatOv3ABWjpZMnqhIvAb3m7nzbp76US67cXjtp5g0hH27hcT2Bu58jWBtKQrzbo1A/Rv1HWQ3lqcdvCZSvexM61OiT74rBOJMVPsx3nPxxGwqC2p0PRLyzg1L05SAzy4fPeLRaPrOJHd3Bs/8+C+2xI1fEt+8FpVvsI0saGSclTKT2CxOSqMTfgZCSoEJWyP/1a2d2D/ghrC/sVRkedmksUj7LH5SsSZh6PzLSjEinb8i6X8v4k/OpymtybKnwxu2OzyxXRYTUEp5jH+i4zrZF4eAjJ5o+NeB8l8D/xr4/8LAa/ya7mryzV07YBFA7SybfHsbuachgl5Nvgv0W6nvFywcubCeY6B7wQIIXNDAi+GcOH5WfdShCbEYeX2A4ih/VVKBUy3jK9otNiUGJEruBhtJSv7zVxv+/D4EvBvg6KwvIVj9hdv+5QyIcs733fdkP/yX6GsG8XHw+ZZh9QGFvBu12j0MWRNDYorbhCR4DMMcQnKYQKo/nCiFl9FTZl0huxNx2qGMChxHkh7NzTZQvgLDRSeTWZdkjGp5eDTl1VH94XupCKS2weqLTb7q7SWtaLJS8nHbBoAdD5fk/uIkli3fts7uFIii+d2g5UX0DVBrFTj2RQiOaGqVJ88m7i1hxJ8Bql8/hILB1s/gIWascH6Oi79/HKMtEeHWUmJUZ+2xOT5SGDJTsLCKvRyIBAuaR1pnL18j8/epvy67sjIUN54gzawYQTbt65gnSllN20AeIMUYVRL8JOOCRbxAsDqfRLYPpNutyXBrLdZCLmhNNlm7fQ/Fhh9M5+s+be+u6baVhg9g+xAO/rs0DhHaqT/XwKP22JuebGrJk8JLYNTv2zG6zJkOuys1VJ2hwVtPXzSzV8ovEXlBQn9mAj2oY5G4ZZd5e9S5zcNtbOU8Mew4uqm6NDZF/emaDpksJQoRcHrEBJwlwhLPa1vLiXllsyNm8L0cO5q4g25mZP9+rcpfOjR1kRnVm2yFZEY5PMqZoBSAPigs6ssL97oBpthoFpIOcTPjJd9komN1l+QO/hYah3CiwDkKctOpuH+EHmbDYos4qicAAsg/qXPke90qHWZ5x4OvgjsvH3Y33ajekF5j3IJqCwaHTL4VHC5K15qxu1GMkwVNxw1UXsrEcuOUGV5YXo+sdRaNJu4VhcGUC2WcUJ2l0YpZrxXeYsPs0ZkPkHnyHBMJbOAuNq3b2F7zJC+6uIs3sh/6j6LpgZtxz6iV72kwZg+zrIsalPJ8xbfxqcrPy3TLviz7IcbrdyvEzkcJXgNH8zNKnJ3nKZHV+H/gV8uXRxYCq0tmBaeFaoG06Y30CYmgl6RoW1j6cmYb/289VPfGGnOon2yMwG0OtZh+1XKtKO5vKfXzI876+ywUgtin2l+XyDIKSyQah8g0G5vabRL7Q3EsUsC3oTmZeyO/qgHdd09TPmgWe42MlzwuKjqd/1S8G4vjld8tmz1Jk9IkJymQpqLBqXn18V5ANZjMGrQEd2RQwgVhelVtRwq4zZzGjJEgD972q8ElYN4mjZlDvKQCvS6kMnJXxiiYZBF+VbH9zSzITmPKqYcEWrWtH88lXhloHXXQ3bqAhGv0gX64DGgZXIOqGGwNKIFlMM6nKrudJDXDU5kgp9xY5XLhN/z3vo1u87r4dQ3q68Rp3Zkt+QGpyh1RXnxMakDvqvFZF+Vsr7AUZL+HbuWAf9QE8cJQEuTJEeGtCZTo23kpmqQgD7+mIlWdCMZ//nClyj2a4rdL0f6TUsleU87psFe6WNTBwwrt10sCalbUy49x5+7GjSo+B6LIz74ZExkqEs43VVl4VOn1ah/0LJ8sroox0y/2t54/MPBoFLr6oPnELXylsRhvcaK5LxF59gsPwPtjzOm7GGKIW9Nh5lAtWH6f6e/vYc5NW56LpUVTyhnnBmpHUTIKZP3sI7k4SODIBtMEUEB5l7DK0qvSjrkP4CCHjIpRg7Lnt4EwFt+3gzHIlojcAEGVpLiq8tWf3kXTSHeCX3NhkVdu11fg/SBAYZY5lSU83KPEsT2RZyefCvfZB7gE/CJqe8jmqu3Xsbb6DCHAg9T0Oa8y1mfGmtkVdxZwjFeK5TJb6D6HpR5DBenv6SPM3U/rPKICQO2p19bZ4EokNL0fAEZEvVnjHcjTgQPIfnjqObvPCiaPuKeX9yqqEwvOjpymvAKtQXig/l9Hcw5IGooFj8e7JroC2cuNI8tlxO3jsGQl4uo/biv3hHaqtM5Mhiimk3JCGGsZXkgrB/meCX9rQFYB+VCyhU9gU5G/tDUsMjnA47ehtNgMF9/qYGLriq4QTxEPbuFcYlYh5fv8EhVy7w7RHqzVndpiwcLI6TRENIRzQH1kd12mywF92CA0Gp92dN9JI0F8kEs5uImfL159VpadME38JtvKnCHmJmcvChbci47XEBjj2I1+0tPRF6qFSQHqCDkfNKCo8z/J2t7YMbKP8kCmaSIEbxfB4J36Nl+U7JpqPzc8K5WNCT+MQqwp2OzCaveZh7s4lv5JFcWNGHrhEPLgZw/Dl3bnLsrGNGP0ykbpmmmrsVW6jROmgDtiVilNg+xl92HFnfakHniqFt/u22/2tct9yu9q0QvKN1/JY/Z70/LaPR+GFEpNBXKe0rWrqcM6NrvTScirZWqjGT8tdyJnGy8WJBv4i54L+g839D/Q09FmW0w91hRZLGjBX/yeHpzO67ToNchDplRQh8JlJQlN8tkAXvaizysedJtQr3G0CZ7DiMPhbstKfhnd8CRQnZwm15nKkTwBsyB7jfEtwcpHXWC9vIHmQEKtfTLBZw7hovdzL3VvhyJ8nZuHdR/IFZdyGAXS8wD2Tmj8iomr8k9kZnZzfsFPm0qe3NEmfkoXtTk2hJeqRuu13XcBXJwU5SY8XIRt60ukb0kip9u41Rj0GmTxn9jwscFAPp6J1YX87Cv0HA+BdDZYSPIbp5UnvaAfjji0YClV/tF6v/RSB8Xf2/WGQEC8+EVnJnrVbYQ5comd2QjVqL885gcBzR+YJynmJxG1x2sgU7dBq5NzQ2WucPh9f210bAnsunWVqURBXBlOi1DcaF32P+SfFHHY0w+zGye+COfdbIOc1PWtAZm85kS4fU7ZeyAhOYVNMDFW+ZwVkSKMG6pVHyBQf1v7xaN2lA7eNC694jNh3VJV5vTI1s7foIGvZDH0nyOFZvBU5ZcucP2iXRbBgevHmEoORMUJWB3DKcfmgKwnZHGgOERi89YXlzpJ9ahKdPAWIGvcnTHmeU3VsSJjolwB4TwMwYEaZSVj2Fp2Bu82ULUcylTfc4xRBCC/Eav2Cn3mnpyqFxbOKX1vDZ+WND4H5zETSVkmogZWB/aWgZEfP74l2ru4+CeeYEEZHeHuq+0OkXaUC6OsE56hEPjRJK/nawvb164Q2rmnJrM9UXJaBUheAho3lZZwNKZ2TcnTvSxNyonu5Qbq8IivdO3iio2WWs9YTCgtX5amIhSbylSfnpB8lSnRXbfrjlz6WSIonG20PF6rI9ZebcwFoGBE95drGxG3Y4c6nS7b57RmHm2pSvgdJMqcJ3hJUSOMTPtU99YI1xrh9CnEZsWDfqnXfPwZEH4mE72xLXo5JNAC6Yy415vtYMBbxidYoF9bUKTnLAQ+Hm5Z3UgsJhedqckcpxRNx6meTSO1mUZApde/b60DmfO9niugv2OpCPvKgc2VtfbyCdjIaVFYAEM3jOFZMkpX5kw3hp5D7ndtOtL0MPGD51EEzsUC/8S21UFFbYddv8K2k5S19jHWmw/eh+zFO4kfDscoR2KqVJMGqvNig7VFA7fpLZCV31gZ2l1LN9AvHZOrIy/PdjYjMiwEHPeHBG9idgJhwzrDB3vTEspucUin8qt3zSfK4wDfGVfct5RvAArwJykZS073WLjlm3U+QuL4+YTjdpu2LJEqENuf4yGJA7vd0E5JpIe0A5LTjICmC2SGPzS9fIVuGWewLwE1vNC6BhZSNC+QpbmuWoqTHhVU6BzjpcoaJbKGd07hgLLOd01OWGuVzwAgHb24OLkddU1shFoy6ljqSVRfhM3tVr1qqX1YtmvK7mVgb1oU1hVWDR5hZMRAzoDX7dHPiPGTOPOWkXLBZjYEV7wF0WKgfA8o8b/16B6uuxj3USfyIoyMEQZ9ytylsK0LgYDJLtG/75/KCCFvGhCuqYTCKoKZQF2es8/+3dtuPHzpukLAVgma3LslOnl+rKtenU5LDgZ6N+dpws/119MwFFRCL95KiTgOcvBoHZXaf63GIAMY9edAUSgG1apTVUVSMIWawtvuRX41oC0KxyvqT4bQv+ljLCDIAO3+LAWydU26pmIzyi8o7vYdjAHChYFxX8LlM7hclQOgDvH6ymyjAQcBlzkBi3mR0js4PmX3wHZDp8p9k5IsduwkfWEiKbF8MIozKLGkFAKMYOw+CvYKBdPM3tQKxVdrYoS4BKn6pkA85TRDJVTAykbJkxJGDFvxUecg4rExYD+oeIw1Jeq85x0h5QWdJGlocsvZNCFcHRC2R9k1sh/0L5WXfKLgw3Qdd2V6J24GMq/dXUe2QhCmHMxEHi4SNjsuP/u6Q7xBQ7QyhCEdXrVHsQ5IYkaFyNEfQtg9GK54jewEwWIsBir22MiX2lfhDhCsNf50PsddfYP1AEVdFTqtyajb6cy+wyWwTO9oHpA8+Xf1nsKLNBU3TTWeSGzmyE8Kb4agUqAB+s2j3EvPLn1/8SfDiyWMM6ttbcxs1IUvTOrajSGB1snVur87oz7s339CUgoioH9z8o8RlnpWMUKNNmkcuk2zYwgPCqRO84c1B4rKSpDVpAQAytij6k8zomnWLNvLOMOFko/YimU8iOiLjDuDqj/44q7jgNHi/SK9v2+SzTxbjXW4QyTBjrFi8OdNGSkT4Pk62h7p4mlQ4UaNSAzNRrFYGTlEHRAJqPCxqRRh4osQAyvkzAXa+wv8Omq1aiVz7Zp4E2phE7wTcebV1JTB2gprUOmKMd+GAeDdlTNWuC+IA+VKvoNqy5OJ8inVyjSAzqbrNKxS5g3hNzTjzhBKH+ObUcslBgjXe55jVO4CSihFUjFnALhmNL93YMXedJMAapQg4frZPqw7uD2In3TMKR7VrZfEV+q0n72lXLgN0h0AptLAO/8JyJRk0IPhUTbqf1Myisx4jThZNfI10VwFQRO8/t9LeDIuDlUyuiank4OJS32mHXeA3usC0cs0i2okUCySTvNzchWDP6ghbmJvljxXPn2yhvD8b29QcKObHZz0wdrdyrNrBoFPaz/3GT3WAHRrOJ/wOF791bc3/gdQSwMEFAACAAgA6ptFS3yF9/FeAAAAagAAABsAAAB1bml2ZXJzYWwvdW5pdmVyc2FsLnBuZy54bWwtjFsKgCAQAP+D7iB7gE1xzYTMyyQp9KLE7PZFNH8zH9O7ssws++OM22pBIAc31FW/Hz5Hf7HyNoGGfwC7LZDAVv16xTEFC1oQEjdGagMs+DiFZEFJhR3XpCRB8y4fUEsBAgAAFAACAAgARJRXRyO0Tvv7AgAAsAgAABQAAAAAAAAAAQAAAAAAAAAAAHVuaXZlcnNhbC9wbGF5ZXIueG1sUEsBAgAAFAACAAgA6ptFSyzbRb1GMgAASUYAABcAAAAAAAAAAAAAAAAALQMAAHVuaXZlcnNhbC91bml2ZXJzYWwucG5nUEsBAgAAFAACAAgA6ptFS3yF9/FeAAAAagAAABsAAAAAAAAAAQAAAAAAqDUAAHVuaXZlcnNhbC91bml2ZXJzYWwucG5nLnhtbFBLBQYAAAAAAwADANAAAAA/NgAAAAA="/>
  <p:tag name="ISPRING_PRESENTATION_TITLE" val="冬季寒假安全教育课件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1605</Words>
  <Application>WPS 演示</Application>
  <PresentationFormat>宽屏</PresentationFormat>
  <Paragraphs>206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Impact</vt:lpstr>
      <vt:lpstr>思源黑体 CN Normal</vt:lpstr>
      <vt:lpstr>黑体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冬季寒假安全教育课件</dc:title>
  <dc:creator>Administrator</dc:creator>
  <cp:lastModifiedBy>一颗西柚科科</cp:lastModifiedBy>
  <cp:revision>14</cp:revision>
  <dcterms:created xsi:type="dcterms:W3CDTF">2019-11-19T10:20:00Z</dcterms:created>
  <dcterms:modified xsi:type="dcterms:W3CDTF">2019-12-20T03:03:13Z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