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5"/>
  </p:notesMasterIdLst>
  <p:sldIdLst>
    <p:sldId id="256" r:id="rId2"/>
    <p:sldId id="257" r:id="rId3"/>
    <p:sldId id="258"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Lst>
  <p:sldSz cx="12192000" cy="6858000"/>
  <p:notesSz cx="6858000" cy="9144000"/>
  <p:embeddedFontLst>
    <p:embeddedFont>
      <p:font typeface="等线 Light" panose="02010600030101010101" pitchFamily="2" charset="-122"/>
      <p:regular r:id="rId26"/>
    </p:embeddedFont>
    <p:embeddedFont>
      <p:font typeface="字魂95号-手刻宋" panose="02010600030101010101" charset="-122"/>
      <p:regular r:id="rId27"/>
    </p:embeddedFont>
    <p:embeddedFont>
      <p:font typeface="字魂50号-白鸽天行体" panose="02010600030101010101" charset="-122"/>
      <p:regular r:id="rId28"/>
    </p:embeddedFont>
    <p:embeddedFont>
      <p:font typeface="等线" panose="02010600030101010101" pitchFamily="2" charset="-122"/>
      <p:regular r:id="rId29"/>
      <p:bold r:id="rId3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201B"/>
    <a:srgbClr val="F8BD16"/>
    <a:srgbClr val="F4DD27"/>
    <a:srgbClr val="EDDCC5"/>
    <a:srgbClr val="F4EADC"/>
    <a:srgbClr val="CA5154"/>
    <a:srgbClr val="F6EEE2"/>
    <a:srgbClr val="F3E9D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80" autoAdjust="0"/>
    <p:restoredTop sz="94660"/>
  </p:normalViewPr>
  <p:slideViewPr>
    <p:cSldViewPr snapToGrid="0" showGuides="1">
      <p:cViewPr varScale="1">
        <p:scale>
          <a:sx n="108" d="100"/>
          <a:sy n="108" d="100"/>
        </p:scale>
        <p:origin x="132" y="2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26CB61-01EA-404C-8283-CB271556544D}" type="datetimeFigureOut">
              <a:rPr lang="zh-CN" altLang="en-US" smtClean="0"/>
              <a:t>2019/9/11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43220-3FF5-4EBC-AD6F-E9DE1D6BB74C}" type="slidenum">
              <a:rPr lang="zh-CN" altLang="en-US" smtClean="0"/>
              <a:t>‹#›</a:t>
            </a:fld>
            <a:endParaRPr lang="zh-CN" altLang="en-US"/>
          </a:p>
        </p:txBody>
      </p:sp>
    </p:spTree>
    <p:extLst>
      <p:ext uri="{BB962C8B-B14F-4D97-AF65-F5344CB8AC3E}">
        <p14:creationId xmlns:p14="http://schemas.microsoft.com/office/powerpoint/2010/main" val="1481476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a:t>
            </a:fld>
            <a:endParaRPr lang="zh-CN" altLang="en-US"/>
          </a:p>
        </p:txBody>
      </p:sp>
    </p:spTree>
    <p:extLst>
      <p:ext uri="{BB962C8B-B14F-4D97-AF65-F5344CB8AC3E}">
        <p14:creationId xmlns:p14="http://schemas.microsoft.com/office/powerpoint/2010/main" val="3362351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10</a:t>
            </a:fld>
            <a:endParaRPr lang="zh-CN" altLang="en-US"/>
          </a:p>
        </p:txBody>
      </p:sp>
    </p:spTree>
    <p:extLst>
      <p:ext uri="{BB962C8B-B14F-4D97-AF65-F5344CB8AC3E}">
        <p14:creationId xmlns:p14="http://schemas.microsoft.com/office/powerpoint/2010/main" val="1118478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11</a:t>
            </a:fld>
            <a:endParaRPr lang="zh-CN" altLang="en-US"/>
          </a:p>
        </p:txBody>
      </p:sp>
    </p:spTree>
    <p:extLst>
      <p:ext uri="{BB962C8B-B14F-4D97-AF65-F5344CB8AC3E}">
        <p14:creationId xmlns:p14="http://schemas.microsoft.com/office/powerpoint/2010/main" val="2329442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12</a:t>
            </a:fld>
            <a:endParaRPr lang="zh-CN" altLang="en-US"/>
          </a:p>
        </p:txBody>
      </p:sp>
    </p:spTree>
    <p:extLst>
      <p:ext uri="{BB962C8B-B14F-4D97-AF65-F5344CB8AC3E}">
        <p14:creationId xmlns:p14="http://schemas.microsoft.com/office/powerpoint/2010/main" val="10099542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13</a:t>
            </a:fld>
            <a:endParaRPr lang="zh-CN" altLang="en-US"/>
          </a:p>
        </p:txBody>
      </p:sp>
    </p:spTree>
    <p:extLst>
      <p:ext uri="{BB962C8B-B14F-4D97-AF65-F5344CB8AC3E}">
        <p14:creationId xmlns:p14="http://schemas.microsoft.com/office/powerpoint/2010/main" val="3651887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14</a:t>
            </a:fld>
            <a:endParaRPr lang="zh-CN" altLang="en-US"/>
          </a:p>
        </p:txBody>
      </p:sp>
    </p:spTree>
    <p:extLst>
      <p:ext uri="{BB962C8B-B14F-4D97-AF65-F5344CB8AC3E}">
        <p14:creationId xmlns:p14="http://schemas.microsoft.com/office/powerpoint/2010/main" val="2561054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15</a:t>
            </a:fld>
            <a:endParaRPr lang="zh-CN" altLang="en-US"/>
          </a:p>
        </p:txBody>
      </p:sp>
    </p:spTree>
    <p:extLst>
      <p:ext uri="{BB962C8B-B14F-4D97-AF65-F5344CB8AC3E}">
        <p14:creationId xmlns:p14="http://schemas.microsoft.com/office/powerpoint/2010/main" val="4095935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16</a:t>
            </a:fld>
            <a:endParaRPr lang="zh-CN" altLang="en-US"/>
          </a:p>
        </p:txBody>
      </p:sp>
    </p:spTree>
    <p:extLst>
      <p:ext uri="{BB962C8B-B14F-4D97-AF65-F5344CB8AC3E}">
        <p14:creationId xmlns:p14="http://schemas.microsoft.com/office/powerpoint/2010/main" val="1572474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17</a:t>
            </a:fld>
            <a:endParaRPr lang="zh-CN" altLang="en-US"/>
          </a:p>
        </p:txBody>
      </p:sp>
    </p:spTree>
    <p:extLst>
      <p:ext uri="{BB962C8B-B14F-4D97-AF65-F5344CB8AC3E}">
        <p14:creationId xmlns:p14="http://schemas.microsoft.com/office/powerpoint/2010/main" val="24318573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18</a:t>
            </a:fld>
            <a:endParaRPr lang="zh-CN" altLang="en-US"/>
          </a:p>
        </p:txBody>
      </p:sp>
    </p:spTree>
    <p:extLst>
      <p:ext uri="{BB962C8B-B14F-4D97-AF65-F5344CB8AC3E}">
        <p14:creationId xmlns:p14="http://schemas.microsoft.com/office/powerpoint/2010/main" val="18171608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19</a:t>
            </a:fld>
            <a:endParaRPr lang="zh-CN" altLang="en-US"/>
          </a:p>
        </p:txBody>
      </p:sp>
    </p:spTree>
    <p:extLst>
      <p:ext uri="{BB962C8B-B14F-4D97-AF65-F5344CB8AC3E}">
        <p14:creationId xmlns:p14="http://schemas.microsoft.com/office/powerpoint/2010/main" val="2824967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2</a:t>
            </a:fld>
            <a:endParaRPr lang="zh-CN" altLang="en-US"/>
          </a:p>
        </p:txBody>
      </p:sp>
    </p:spTree>
    <p:extLst>
      <p:ext uri="{BB962C8B-B14F-4D97-AF65-F5344CB8AC3E}">
        <p14:creationId xmlns:p14="http://schemas.microsoft.com/office/powerpoint/2010/main" val="29142523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20</a:t>
            </a:fld>
            <a:endParaRPr lang="zh-CN" altLang="en-US"/>
          </a:p>
        </p:txBody>
      </p:sp>
    </p:spTree>
    <p:extLst>
      <p:ext uri="{BB962C8B-B14F-4D97-AF65-F5344CB8AC3E}">
        <p14:creationId xmlns:p14="http://schemas.microsoft.com/office/powerpoint/2010/main" val="2956305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21</a:t>
            </a:fld>
            <a:endParaRPr lang="zh-CN" altLang="en-US"/>
          </a:p>
        </p:txBody>
      </p:sp>
    </p:spTree>
    <p:extLst>
      <p:ext uri="{BB962C8B-B14F-4D97-AF65-F5344CB8AC3E}">
        <p14:creationId xmlns:p14="http://schemas.microsoft.com/office/powerpoint/2010/main" val="1044980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22</a:t>
            </a:fld>
            <a:endParaRPr lang="zh-CN" altLang="en-US"/>
          </a:p>
        </p:txBody>
      </p:sp>
    </p:spTree>
    <p:extLst>
      <p:ext uri="{BB962C8B-B14F-4D97-AF65-F5344CB8AC3E}">
        <p14:creationId xmlns:p14="http://schemas.microsoft.com/office/powerpoint/2010/main" val="2072754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23</a:t>
            </a:fld>
            <a:endParaRPr lang="zh-CN" altLang="en-US"/>
          </a:p>
        </p:txBody>
      </p:sp>
    </p:spTree>
    <p:extLst>
      <p:ext uri="{BB962C8B-B14F-4D97-AF65-F5344CB8AC3E}">
        <p14:creationId xmlns:p14="http://schemas.microsoft.com/office/powerpoint/2010/main" val="39178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3</a:t>
            </a:fld>
            <a:endParaRPr lang="zh-CN" altLang="en-US"/>
          </a:p>
        </p:txBody>
      </p:sp>
    </p:spTree>
    <p:extLst>
      <p:ext uri="{BB962C8B-B14F-4D97-AF65-F5344CB8AC3E}">
        <p14:creationId xmlns:p14="http://schemas.microsoft.com/office/powerpoint/2010/main" val="10373569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4</a:t>
            </a:fld>
            <a:endParaRPr lang="zh-CN" altLang="en-US"/>
          </a:p>
        </p:txBody>
      </p:sp>
    </p:spTree>
    <p:extLst>
      <p:ext uri="{BB962C8B-B14F-4D97-AF65-F5344CB8AC3E}">
        <p14:creationId xmlns:p14="http://schemas.microsoft.com/office/powerpoint/2010/main" val="500366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5</a:t>
            </a:fld>
            <a:endParaRPr lang="zh-CN" altLang="en-US"/>
          </a:p>
        </p:txBody>
      </p:sp>
    </p:spTree>
    <p:extLst>
      <p:ext uri="{BB962C8B-B14F-4D97-AF65-F5344CB8AC3E}">
        <p14:creationId xmlns:p14="http://schemas.microsoft.com/office/powerpoint/2010/main" val="1502110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6</a:t>
            </a:fld>
            <a:endParaRPr lang="zh-CN" altLang="en-US"/>
          </a:p>
        </p:txBody>
      </p:sp>
    </p:spTree>
    <p:extLst>
      <p:ext uri="{BB962C8B-B14F-4D97-AF65-F5344CB8AC3E}">
        <p14:creationId xmlns:p14="http://schemas.microsoft.com/office/powerpoint/2010/main" val="1416068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7</a:t>
            </a:fld>
            <a:endParaRPr lang="zh-CN" altLang="en-US"/>
          </a:p>
        </p:txBody>
      </p:sp>
    </p:spTree>
    <p:extLst>
      <p:ext uri="{BB962C8B-B14F-4D97-AF65-F5344CB8AC3E}">
        <p14:creationId xmlns:p14="http://schemas.microsoft.com/office/powerpoint/2010/main" val="1436307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8</a:t>
            </a:fld>
            <a:endParaRPr lang="zh-CN" altLang="en-US"/>
          </a:p>
        </p:txBody>
      </p:sp>
    </p:spTree>
    <p:extLst>
      <p:ext uri="{BB962C8B-B14F-4D97-AF65-F5344CB8AC3E}">
        <p14:creationId xmlns:p14="http://schemas.microsoft.com/office/powerpoint/2010/main" val="3604946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78F43220-3FF5-4EBC-AD6F-E9DE1D6BB74C}" type="slidenum">
              <a:rPr lang="zh-CN" altLang="en-US" smtClean="0"/>
              <a:t>9</a:t>
            </a:fld>
            <a:endParaRPr lang="zh-CN" altLang="en-US"/>
          </a:p>
        </p:txBody>
      </p:sp>
    </p:spTree>
    <p:extLst>
      <p:ext uri="{BB962C8B-B14F-4D97-AF65-F5344CB8AC3E}">
        <p14:creationId xmlns:p14="http://schemas.microsoft.com/office/powerpoint/2010/main" val="471258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52CB142-596F-46F4-A593-44E3A3338D0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D73754C-EB61-4B6E-BB1E-E1EB73F564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A40B2C23-7B20-4BB5-94A8-5AA71DA878CD}"/>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5" name="页脚占位符 4">
            <a:extLst>
              <a:ext uri="{FF2B5EF4-FFF2-40B4-BE49-F238E27FC236}">
                <a16:creationId xmlns:a16="http://schemas.microsoft.com/office/drawing/2014/main" id="{62F415BC-0B07-4C18-BD17-115B90F965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C725458-3B9E-4617-BF74-FC0B0D1EED3C}"/>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5372180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5043E6-5BC8-4363-BDF9-7FD52B6F0AA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02CA1DE7-6991-4AEE-8752-5CB1C989424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1B1E502-4EC6-4C26-B8BC-EACDFB87D705}"/>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5" name="页脚占位符 4">
            <a:extLst>
              <a:ext uri="{FF2B5EF4-FFF2-40B4-BE49-F238E27FC236}">
                <a16:creationId xmlns:a16="http://schemas.microsoft.com/office/drawing/2014/main" id="{3E1EAA8A-1887-498D-89A4-75E0EA5F2B4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2235EEA-B0A3-42D9-BF80-D86DB380835C}"/>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33021809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4B45195-0153-4700-832C-44A62686CC8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1D1345BD-4B46-4593-9A40-05C1CFFB647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DBA3E77-FB26-4FE4-8D42-FB9B87DC28DB}"/>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5" name="页脚占位符 4">
            <a:extLst>
              <a:ext uri="{FF2B5EF4-FFF2-40B4-BE49-F238E27FC236}">
                <a16:creationId xmlns:a16="http://schemas.microsoft.com/office/drawing/2014/main" id="{E7094D89-C3D8-46BE-A4E1-F0B961ED03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D44C9A1-DCBD-43E0-8D22-8D006CF92B7D}"/>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1308963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FE51F8-1267-4B1D-8BD7-6AB25587997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CC31DF2-B7BF-4E3F-8F90-AF0B1406761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C1975A1-C113-4E49-9468-8E27A6C13999}"/>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5" name="页脚占位符 4">
            <a:extLst>
              <a:ext uri="{FF2B5EF4-FFF2-40B4-BE49-F238E27FC236}">
                <a16:creationId xmlns:a16="http://schemas.microsoft.com/office/drawing/2014/main" id="{CFC556D6-BA8A-4BD6-85F4-C13CFE7149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8CDC4EA-4434-489F-AD17-EB4592FB2F00}"/>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23383307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9EA3AD-0A6B-4528-9357-62035B8653C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8C96CA43-68E2-46DC-B6FA-B4BB9153CE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D8FFF87-2827-4965-A445-F1AF7635C69B}"/>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5" name="页脚占位符 4">
            <a:extLst>
              <a:ext uri="{FF2B5EF4-FFF2-40B4-BE49-F238E27FC236}">
                <a16:creationId xmlns:a16="http://schemas.microsoft.com/office/drawing/2014/main" id="{85996211-B810-48F5-BCCF-1FB3A84E5E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FAB178B-B8B9-411F-8F70-6661313FA07B}"/>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936350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703216-AC7E-41C4-AA32-A82660F94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B17AA893-4A01-49EF-A644-D5977054AD6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223223E2-F384-42E5-A6BB-838E0AD1C83D}"/>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9550571-D96E-4BEE-A3D4-F0E27A938E70}"/>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6" name="页脚占位符 5">
            <a:extLst>
              <a:ext uri="{FF2B5EF4-FFF2-40B4-BE49-F238E27FC236}">
                <a16:creationId xmlns:a16="http://schemas.microsoft.com/office/drawing/2014/main" id="{C0F46B06-2E3A-421E-8415-B4C977932D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809AF48-0FA8-4ECB-8954-F6938F5D7F85}"/>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470925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3288AE-24D3-4E61-99AB-F66EBCAA93E1}"/>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69AE973-4E2F-48D9-A9BE-AE214476E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60C32897-B2DA-49DC-8F23-4113731F3808}"/>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80A58F7C-BEBD-48DB-AC33-786FCAF908B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05CB4BD2-CA1F-49C7-9EE6-3E722CABEB9B}"/>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8E9F2B1E-F3B1-4C61-B0F9-737D62572954}"/>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8" name="页脚占位符 7">
            <a:extLst>
              <a:ext uri="{FF2B5EF4-FFF2-40B4-BE49-F238E27FC236}">
                <a16:creationId xmlns:a16="http://schemas.microsoft.com/office/drawing/2014/main" id="{14022850-2418-4AAD-871F-278D168D373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2E6E9A2-505E-4AEC-8335-7329E5203CCC}"/>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4233490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80624B-1A17-4FAE-8A2B-FBA19ADCF48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B30E36B6-8C3A-4CB6-BDA9-5C92DEF1FA4E}"/>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4" name="页脚占位符 3">
            <a:extLst>
              <a:ext uri="{FF2B5EF4-FFF2-40B4-BE49-F238E27FC236}">
                <a16:creationId xmlns:a16="http://schemas.microsoft.com/office/drawing/2014/main" id="{7FF3B080-CEE9-4FCE-B7A2-F7BED9D4C5D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B72E76A-2C4A-4E71-9616-154CED75E57F}"/>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20434578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273AF9D7-18DB-4A29-B264-48F91FDC37B1}"/>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3" name="页脚占位符 2">
            <a:extLst>
              <a:ext uri="{FF2B5EF4-FFF2-40B4-BE49-F238E27FC236}">
                <a16:creationId xmlns:a16="http://schemas.microsoft.com/office/drawing/2014/main" id="{E26EC3F5-AD24-48FA-BDDB-E6558078030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0D6367E-1186-4C7B-AFC4-BDAEA7E50839}"/>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3464040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196303-0A32-4113-88FC-188FF2A5775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274E44CF-7914-413E-A599-CBE474A394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385AE38C-9A40-4D1C-B5EE-6C74DA9BF9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B94752A-C144-4375-A9C9-ADD017CAFA77}"/>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6" name="页脚占位符 5">
            <a:extLst>
              <a:ext uri="{FF2B5EF4-FFF2-40B4-BE49-F238E27FC236}">
                <a16:creationId xmlns:a16="http://schemas.microsoft.com/office/drawing/2014/main" id="{2D947DC4-7861-4179-AC28-7FF4FD05840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579EFE1A-91A5-43AB-BC8A-53C5543A2B93}"/>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2361390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6FFF7E-2836-4653-AB71-27AC96F980A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9727FCD-2531-442B-8554-4DA641EA920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86C8569-9337-4102-934C-77FAD5E87C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249C91C-0757-4621-AC94-96C40006BB33}"/>
              </a:ext>
            </a:extLst>
          </p:cNvPr>
          <p:cNvSpPr>
            <a:spLocks noGrp="1"/>
          </p:cNvSpPr>
          <p:nvPr>
            <p:ph type="dt" sz="half" idx="10"/>
          </p:nvPr>
        </p:nvSpPr>
        <p:spPr/>
        <p:txBody>
          <a:bodyPr/>
          <a:lstStyle/>
          <a:p>
            <a:fld id="{C3196AD2-5109-4833-A528-99A76BBB2DFC}" type="datetimeFigureOut">
              <a:rPr lang="zh-CN" altLang="en-US" smtClean="0"/>
              <a:t>2019/9/11</a:t>
            </a:fld>
            <a:endParaRPr lang="zh-CN" altLang="en-US"/>
          </a:p>
        </p:txBody>
      </p:sp>
      <p:sp>
        <p:nvSpPr>
          <p:cNvPr id="6" name="页脚占位符 5">
            <a:extLst>
              <a:ext uri="{FF2B5EF4-FFF2-40B4-BE49-F238E27FC236}">
                <a16:creationId xmlns:a16="http://schemas.microsoft.com/office/drawing/2014/main" id="{00886E79-8664-4F32-9295-4A2638536D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5EC58C1-57A8-4E61-A7E8-F74734922A1F}"/>
              </a:ext>
            </a:extLst>
          </p:cNvPr>
          <p:cNvSpPr>
            <a:spLocks noGrp="1"/>
          </p:cNvSpPr>
          <p:nvPr>
            <p:ph type="sldNum" sz="quarter" idx="12"/>
          </p:nvPr>
        </p:nvSpPr>
        <p:spPr/>
        <p:txBody>
          <a:body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4213288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4AB19C84-B467-4736-A82D-5B4FC31127F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258303-4F5A-4EAB-8E10-C0AA78EC12B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7519339-3650-4C1D-8F4E-7CCAB5F08C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196AD2-5109-4833-A528-99A76BBB2DFC}" type="datetimeFigureOut">
              <a:rPr lang="zh-CN" altLang="en-US" smtClean="0"/>
              <a:t>2019/9/11</a:t>
            </a:fld>
            <a:endParaRPr lang="zh-CN" altLang="en-US"/>
          </a:p>
        </p:txBody>
      </p:sp>
      <p:sp>
        <p:nvSpPr>
          <p:cNvPr id="5" name="页脚占位符 4">
            <a:extLst>
              <a:ext uri="{FF2B5EF4-FFF2-40B4-BE49-F238E27FC236}">
                <a16:creationId xmlns:a16="http://schemas.microsoft.com/office/drawing/2014/main" id="{814AA43E-801B-490F-8F3B-0BCC8E35A2C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26DEA48-A9C7-44E8-9380-363200C0B71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6B8F8C-8881-49DE-BCB9-BCB35892E3BB}" type="slidenum">
              <a:rPr lang="zh-CN" altLang="en-US" smtClean="0"/>
              <a:t>‹#›</a:t>
            </a:fld>
            <a:endParaRPr lang="zh-CN" altLang="en-US"/>
          </a:p>
        </p:txBody>
      </p:sp>
    </p:spTree>
    <p:extLst>
      <p:ext uri="{BB962C8B-B14F-4D97-AF65-F5344CB8AC3E}">
        <p14:creationId xmlns:p14="http://schemas.microsoft.com/office/powerpoint/2010/main" val="801268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47A6F1D-3322-44FE-B973-FB3D919A9322}"/>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9" name="组合 38">
            <a:extLst>
              <a:ext uri="{FF2B5EF4-FFF2-40B4-BE49-F238E27FC236}">
                <a16:creationId xmlns:a16="http://schemas.microsoft.com/office/drawing/2014/main" id="{BE796D20-4C2E-4A01-9E18-A8FA6A74DA67}"/>
              </a:ext>
            </a:extLst>
          </p:cNvPr>
          <p:cNvGrpSpPr/>
          <p:nvPr/>
        </p:nvGrpSpPr>
        <p:grpSpPr>
          <a:xfrm>
            <a:off x="-480651" y="-1425262"/>
            <a:ext cx="13172417" cy="8593297"/>
            <a:chOff x="-480651" y="-820970"/>
            <a:chExt cx="13172417" cy="8593297"/>
          </a:xfrm>
        </p:grpSpPr>
        <p:sp>
          <p:nvSpPr>
            <p:cNvPr id="3" name="椭圆 2">
              <a:extLst>
                <a:ext uri="{FF2B5EF4-FFF2-40B4-BE49-F238E27FC236}">
                  <a16:creationId xmlns:a16="http://schemas.microsoft.com/office/drawing/2014/main" id="{86C8BF7C-4B58-453B-B3C2-C4C589E74C8E}"/>
                </a:ext>
              </a:extLst>
            </p:cNvPr>
            <p:cNvSpPr/>
            <p:nvPr/>
          </p:nvSpPr>
          <p:spPr>
            <a:xfrm>
              <a:off x="4724401" y="2069218"/>
              <a:ext cx="2723909" cy="2719563"/>
            </a:xfrm>
            <a:prstGeom prst="ellipse">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a:extLst>
                <a:ext uri="{FF2B5EF4-FFF2-40B4-BE49-F238E27FC236}">
                  <a16:creationId xmlns:a16="http://schemas.microsoft.com/office/drawing/2014/main" id="{249390C2-2940-4875-8B96-F03787E2728C}"/>
                </a:ext>
              </a:extLst>
            </p:cNvPr>
            <p:cNvSpPr/>
            <p:nvPr/>
          </p:nvSpPr>
          <p:spPr>
            <a:xfrm>
              <a:off x="5687212" y="4450622"/>
              <a:ext cx="798286" cy="2719563"/>
            </a:xfrm>
            <a:prstGeom prst="trapezoid">
              <a:avLst>
                <a:gd name="adj" fmla="val 30455"/>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梯形 28">
              <a:extLst>
                <a:ext uri="{FF2B5EF4-FFF2-40B4-BE49-F238E27FC236}">
                  <a16:creationId xmlns:a16="http://schemas.microsoft.com/office/drawing/2014/main" id="{9B0B70F2-82A8-4332-9575-1556E3BD4341}"/>
                </a:ext>
              </a:extLst>
            </p:cNvPr>
            <p:cNvSpPr/>
            <p:nvPr/>
          </p:nvSpPr>
          <p:spPr>
            <a:xfrm flipV="1">
              <a:off x="5687212" y="-312185"/>
              <a:ext cx="798286" cy="2719563"/>
            </a:xfrm>
            <a:prstGeom prst="trapezoid">
              <a:avLst>
                <a:gd name="adj" fmla="val 30455"/>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186C3252-878F-46D2-A7FB-468ECD83939C}"/>
                </a:ext>
              </a:extLst>
            </p:cNvPr>
            <p:cNvGrpSpPr/>
            <p:nvPr/>
          </p:nvGrpSpPr>
          <p:grpSpPr>
            <a:xfrm>
              <a:off x="3775519" y="-820970"/>
              <a:ext cx="4588130" cy="8593297"/>
              <a:chOff x="3775519" y="-820970"/>
              <a:chExt cx="4588130" cy="8593297"/>
            </a:xfrm>
          </p:grpSpPr>
          <p:sp>
            <p:nvSpPr>
              <p:cNvPr id="30" name="梯形 29">
                <a:extLst>
                  <a:ext uri="{FF2B5EF4-FFF2-40B4-BE49-F238E27FC236}">
                    <a16:creationId xmlns:a16="http://schemas.microsoft.com/office/drawing/2014/main" id="{D555C208-4ABE-4D9D-9FD9-74FF9D824954}"/>
                  </a:ext>
                </a:extLst>
              </p:cNvPr>
              <p:cNvSpPr/>
              <p:nvPr/>
            </p:nvSpPr>
            <p:spPr>
              <a:xfrm rot="2257602" flipV="1">
                <a:off x="7282611" y="-820970"/>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梯形 30">
                <a:extLst>
                  <a:ext uri="{FF2B5EF4-FFF2-40B4-BE49-F238E27FC236}">
                    <a16:creationId xmlns:a16="http://schemas.microsoft.com/office/drawing/2014/main" id="{A5505968-994E-4AC8-B31E-61AFDA4CB69D}"/>
                  </a:ext>
                </a:extLst>
              </p:cNvPr>
              <p:cNvSpPr/>
              <p:nvPr/>
            </p:nvSpPr>
            <p:spPr>
              <a:xfrm rot="2257602" flipH="1">
                <a:off x="3775519" y="4041307"/>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梯形 31">
              <a:extLst>
                <a:ext uri="{FF2B5EF4-FFF2-40B4-BE49-F238E27FC236}">
                  <a16:creationId xmlns:a16="http://schemas.microsoft.com/office/drawing/2014/main" id="{CE41E432-BDB8-4B92-910C-35AD666ACDE7}"/>
                </a:ext>
              </a:extLst>
            </p:cNvPr>
            <p:cNvSpPr/>
            <p:nvPr/>
          </p:nvSpPr>
          <p:spPr>
            <a:xfrm rot="4291404" flipV="1">
              <a:off x="9289356" y="-568943"/>
              <a:ext cx="1085589"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梯形 32">
              <a:extLst>
                <a:ext uri="{FF2B5EF4-FFF2-40B4-BE49-F238E27FC236}">
                  <a16:creationId xmlns:a16="http://schemas.microsoft.com/office/drawing/2014/main" id="{55805C13-5CF0-4618-AA55-E843DA3AC0C3}"/>
                </a:ext>
              </a:extLst>
            </p:cNvPr>
            <p:cNvSpPr/>
            <p:nvPr/>
          </p:nvSpPr>
          <p:spPr>
            <a:xfrm rot="4291404" flipH="1">
              <a:off x="1787777" y="2051511"/>
              <a:ext cx="1085589"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梯形 33">
              <a:extLst>
                <a:ext uri="{FF2B5EF4-FFF2-40B4-BE49-F238E27FC236}">
                  <a16:creationId xmlns:a16="http://schemas.microsoft.com/office/drawing/2014/main" id="{DFF275C3-0F80-43FA-82AB-32599E199EE7}"/>
                </a:ext>
              </a:extLst>
            </p:cNvPr>
            <p:cNvSpPr/>
            <p:nvPr/>
          </p:nvSpPr>
          <p:spPr>
            <a:xfrm rot="6209736" flipV="1">
              <a:off x="9392102" y="1716851"/>
              <a:ext cx="1177206"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梯形 34">
              <a:extLst>
                <a:ext uri="{FF2B5EF4-FFF2-40B4-BE49-F238E27FC236}">
                  <a16:creationId xmlns:a16="http://schemas.microsoft.com/office/drawing/2014/main" id="{FEB94061-57ED-49C3-85D3-C71E8169EEC0}"/>
                </a:ext>
              </a:extLst>
            </p:cNvPr>
            <p:cNvSpPr/>
            <p:nvPr/>
          </p:nvSpPr>
          <p:spPr>
            <a:xfrm rot="6209736" flipH="1">
              <a:off x="1641807" y="-286217"/>
              <a:ext cx="1177206"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DD6E975B-BA1F-4487-A3AD-35DD8CFD86DD}"/>
                </a:ext>
              </a:extLst>
            </p:cNvPr>
            <p:cNvGrpSpPr/>
            <p:nvPr/>
          </p:nvGrpSpPr>
          <p:grpSpPr>
            <a:xfrm flipH="1">
              <a:off x="3774388" y="-820970"/>
              <a:ext cx="4588130" cy="8593297"/>
              <a:chOff x="3775519" y="-820970"/>
              <a:chExt cx="4588130" cy="8593297"/>
            </a:xfrm>
          </p:grpSpPr>
          <p:sp>
            <p:nvSpPr>
              <p:cNvPr id="37" name="梯形 36">
                <a:extLst>
                  <a:ext uri="{FF2B5EF4-FFF2-40B4-BE49-F238E27FC236}">
                    <a16:creationId xmlns:a16="http://schemas.microsoft.com/office/drawing/2014/main" id="{E41DA7BC-28AF-4331-8CA6-1E1B23AC6CB8}"/>
                  </a:ext>
                </a:extLst>
              </p:cNvPr>
              <p:cNvSpPr/>
              <p:nvPr/>
            </p:nvSpPr>
            <p:spPr>
              <a:xfrm rot="2257602" flipV="1">
                <a:off x="7282611" y="-820970"/>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梯形 37">
                <a:extLst>
                  <a:ext uri="{FF2B5EF4-FFF2-40B4-BE49-F238E27FC236}">
                    <a16:creationId xmlns:a16="http://schemas.microsoft.com/office/drawing/2014/main" id="{E542F1F5-C7B1-4C4D-8F3E-F8E5408B6245}"/>
                  </a:ext>
                </a:extLst>
              </p:cNvPr>
              <p:cNvSpPr/>
              <p:nvPr/>
            </p:nvSpPr>
            <p:spPr>
              <a:xfrm rot="2257602" flipH="1">
                <a:off x="3775519" y="4041307"/>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3" name="图片 12">
            <a:extLst>
              <a:ext uri="{FF2B5EF4-FFF2-40B4-BE49-F238E27FC236}">
                <a16:creationId xmlns:a16="http://schemas.microsoft.com/office/drawing/2014/main" id="{4CFF78A4-0D6B-43D1-81F5-9B3C96FE937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239492" y="2423309"/>
            <a:ext cx="6711801" cy="5493105"/>
          </a:xfrm>
          <a:prstGeom prst="rect">
            <a:avLst/>
          </a:prstGeom>
        </p:spPr>
      </p:pic>
      <p:pic>
        <p:nvPicPr>
          <p:cNvPr id="41" name="图片 40">
            <a:extLst>
              <a:ext uri="{FF2B5EF4-FFF2-40B4-BE49-F238E27FC236}">
                <a16:creationId xmlns:a16="http://schemas.microsoft.com/office/drawing/2014/main" id="{AA118835-30BE-46F7-9375-821F439D578E}"/>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7012" y="3604338"/>
            <a:ext cx="2804904" cy="2804904"/>
          </a:xfrm>
          <a:prstGeom prst="rect">
            <a:avLst/>
          </a:prstGeom>
        </p:spPr>
      </p:pic>
      <p:pic>
        <p:nvPicPr>
          <p:cNvPr id="19" name="图片 18">
            <a:extLst>
              <a:ext uri="{FF2B5EF4-FFF2-40B4-BE49-F238E27FC236}">
                <a16:creationId xmlns:a16="http://schemas.microsoft.com/office/drawing/2014/main" id="{31E74A9E-BD96-413A-8558-F01DCBB4FADD}"/>
              </a:ext>
            </a:extLst>
          </p:cNvPr>
          <p:cNvPicPr>
            <a:picLocks noChangeAspect="1"/>
          </p:cNvPicPr>
          <p:nvPr/>
        </p:nvPicPr>
        <p:blipFill rotWithShape="1">
          <a:blip r:embed="rId5">
            <a:extLst>
              <a:ext uri="{28A0092B-C50C-407E-A947-70E740481C1C}">
                <a14:useLocalDpi xmlns:a14="http://schemas.microsoft.com/office/drawing/2010/main" val="0"/>
              </a:ext>
            </a:extLst>
          </a:blip>
          <a:srcRect t="43863"/>
          <a:stretch/>
        </p:blipFill>
        <p:spPr>
          <a:xfrm flipH="1">
            <a:off x="0" y="3008120"/>
            <a:ext cx="12192001" cy="3849880"/>
          </a:xfrm>
          <a:prstGeom prst="rect">
            <a:avLst/>
          </a:prstGeom>
        </p:spPr>
      </p:pic>
      <p:pic>
        <p:nvPicPr>
          <p:cNvPr id="6" name="图片 5">
            <a:extLst>
              <a:ext uri="{FF2B5EF4-FFF2-40B4-BE49-F238E27FC236}">
                <a16:creationId xmlns:a16="http://schemas.microsoft.com/office/drawing/2014/main" id="{9D9AE78F-FE5A-4D99-914D-E4A880B32F8A}"/>
              </a:ext>
            </a:extLst>
          </p:cNvPr>
          <p:cNvPicPr>
            <a:picLocks noChangeAspect="1"/>
          </p:cNvPicPr>
          <p:nvPr/>
        </p:nvPicPr>
        <p:blipFill rotWithShape="1">
          <a:blip r:embed="rId6">
            <a:extLst>
              <a:ext uri="{28A0092B-C50C-407E-A947-70E740481C1C}">
                <a14:useLocalDpi xmlns:a14="http://schemas.microsoft.com/office/drawing/2010/main" val="0"/>
              </a:ext>
            </a:extLst>
          </a:blip>
          <a:srcRect r="66771" b="52917"/>
          <a:stretch/>
        </p:blipFill>
        <p:spPr>
          <a:xfrm>
            <a:off x="2" y="0"/>
            <a:ext cx="4673138" cy="3310750"/>
          </a:xfrm>
          <a:prstGeom prst="rect">
            <a:avLst/>
          </a:prstGeom>
        </p:spPr>
      </p:pic>
      <p:pic>
        <p:nvPicPr>
          <p:cNvPr id="16" name="图片 15">
            <a:extLst>
              <a:ext uri="{FF2B5EF4-FFF2-40B4-BE49-F238E27FC236}">
                <a16:creationId xmlns:a16="http://schemas.microsoft.com/office/drawing/2014/main" id="{71050981-7EF6-49B4-829B-DAF703A1F447}"/>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7554316" y="-18084"/>
            <a:ext cx="2543247" cy="1695497"/>
          </a:xfrm>
          <a:prstGeom prst="rect">
            <a:avLst/>
          </a:prstGeom>
        </p:spPr>
      </p:pic>
      <p:sp>
        <p:nvSpPr>
          <p:cNvPr id="44" name="文本框 43">
            <a:extLst>
              <a:ext uri="{FF2B5EF4-FFF2-40B4-BE49-F238E27FC236}">
                <a16:creationId xmlns:a16="http://schemas.microsoft.com/office/drawing/2014/main" id="{E432D307-94E6-44F5-8C3E-0A55AE9431EE}"/>
              </a:ext>
            </a:extLst>
          </p:cNvPr>
          <p:cNvSpPr txBox="1"/>
          <p:nvPr/>
        </p:nvSpPr>
        <p:spPr>
          <a:xfrm>
            <a:off x="5003976" y="5029797"/>
            <a:ext cx="2184048" cy="461665"/>
          </a:xfrm>
          <a:prstGeom prst="rect">
            <a:avLst/>
          </a:prstGeom>
          <a:noFill/>
        </p:spPr>
        <p:txBody>
          <a:bodyPr wrap="square" rtlCol="0">
            <a:spAutoFit/>
          </a:bodyPr>
          <a:lstStyle/>
          <a:p>
            <a:pPr algn="dist"/>
            <a:r>
              <a:rPr lang="en-US" altLang="zh-CN" sz="2400" dirty="0" smtClean="0">
                <a:solidFill>
                  <a:schemeClr val="tx1">
                    <a:lumMod val="65000"/>
                    <a:lumOff val="35000"/>
                  </a:schemeClr>
                </a:solidFill>
                <a:latin typeface="字魂95号-手刻宋" panose="00000500000000000000" pitchFamily="2" charset="-122"/>
                <a:ea typeface="字魂95号-手刻宋" panose="00000500000000000000" pitchFamily="2" charset="-122"/>
              </a:rPr>
              <a:t>XXX</a:t>
            </a:r>
            <a:r>
              <a:rPr lang="zh-CN" altLang="en-US" sz="2400" dirty="0" smtClean="0">
                <a:solidFill>
                  <a:schemeClr val="tx1">
                    <a:lumMod val="65000"/>
                    <a:lumOff val="35000"/>
                  </a:schemeClr>
                </a:solidFill>
                <a:latin typeface="字魂95号-手刻宋" panose="00000500000000000000" pitchFamily="2" charset="-122"/>
                <a:ea typeface="字魂95号-手刻宋" panose="00000500000000000000" pitchFamily="2" charset="-122"/>
              </a:rPr>
              <a:t>出品</a:t>
            </a:r>
            <a:endPar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cxnSp>
        <p:nvCxnSpPr>
          <p:cNvPr id="18" name="直接连接符 17">
            <a:extLst>
              <a:ext uri="{FF2B5EF4-FFF2-40B4-BE49-F238E27FC236}">
                <a16:creationId xmlns:a16="http://schemas.microsoft.com/office/drawing/2014/main" id="{F20D54B2-E9B2-4199-9B51-25E2587DCC0E}"/>
              </a:ext>
            </a:extLst>
          </p:cNvPr>
          <p:cNvCxnSpPr/>
          <p:nvPr/>
        </p:nvCxnSpPr>
        <p:spPr>
          <a:xfrm>
            <a:off x="4067610" y="5279132"/>
            <a:ext cx="809146" cy="0"/>
          </a:xfrm>
          <a:prstGeom prst="line">
            <a:avLst/>
          </a:prstGeom>
          <a:ln w="15875">
            <a:solidFill>
              <a:srgbClr val="CF201B"/>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88E16C4-9E57-4669-9BEA-ED7984ABCB26}"/>
              </a:ext>
            </a:extLst>
          </p:cNvPr>
          <p:cNvCxnSpPr/>
          <p:nvPr/>
        </p:nvCxnSpPr>
        <p:spPr>
          <a:xfrm>
            <a:off x="7298559" y="5279132"/>
            <a:ext cx="809146" cy="0"/>
          </a:xfrm>
          <a:prstGeom prst="line">
            <a:avLst/>
          </a:prstGeom>
          <a:ln w="15875">
            <a:solidFill>
              <a:srgbClr val="CF201B"/>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1A1FE42E-D0E0-4760-A4DE-F15725CDF6E2}"/>
              </a:ext>
            </a:extLst>
          </p:cNvPr>
          <p:cNvPicPr>
            <a:picLocks noChangeAspect="1"/>
          </p:cNvPicPr>
          <p:nvPr/>
        </p:nvPicPr>
        <p:blipFill>
          <a:blip r:embed="rId8" cstate="hqprint">
            <a:extLst>
              <a:ext uri="{28A0092B-C50C-407E-A947-70E740481C1C}">
                <a14:useLocalDpi xmlns:a14="http://schemas.microsoft.com/office/drawing/2010/main" val="0"/>
              </a:ext>
            </a:extLst>
          </a:blip>
          <a:stretch>
            <a:fillRect/>
          </a:stretch>
        </p:blipFill>
        <p:spPr>
          <a:xfrm>
            <a:off x="2718980" y="448758"/>
            <a:ext cx="6919057" cy="4612704"/>
          </a:xfrm>
          <a:prstGeom prst="rect">
            <a:avLst/>
          </a:prstGeom>
        </p:spPr>
      </p:pic>
      <p:sp>
        <p:nvSpPr>
          <p:cNvPr id="11" name="文本框 10">
            <a:extLst>
              <a:ext uri="{FF2B5EF4-FFF2-40B4-BE49-F238E27FC236}">
                <a16:creationId xmlns:a16="http://schemas.microsoft.com/office/drawing/2014/main" id="{5F4AA25D-A7E2-47BA-8402-9CEB23112266}"/>
              </a:ext>
            </a:extLst>
          </p:cNvPr>
          <p:cNvSpPr txBox="1"/>
          <p:nvPr/>
        </p:nvSpPr>
        <p:spPr>
          <a:xfrm>
            <a:off x="3106651" y="3980882"/>
            <a:ext cx="5865900" cy="52322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字魂95号-手刻宋" panose="00000500000000000000" pitchFamily="2" charset="-122"/>
                <a:ea typeface="字魂95号-手刻宋" panose="00000500000000000000" pitchFamily="2" charset="-122"/>
              </a:rPr>
              <a:t>红色党建征兵科普模板</a:t>
            </a:r>
          </a:p>
        </p:txBody>
      </p:sp>
    </p:spTree>
    <p:extLst>
      <p:ext uri="{BB962C8B-B14F-4D97-AF65-F5344CB8AC3E}">
        <p14:creationId xmlns:p14="http://schemas.microsoft.com/office/powerpoint/2010/main" val="3108659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政策规定</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pic>
        <p:nvPicPr>
          <p:cNvPr id="17" name="图片 16">
            <a:extLst>
              <a:ext uri="{FF2B5EF4-FFF2-40B4-BE49-F238E27FC236}">
                <a16:creationId xmlns:a16="http://schemas.microsoft.com/office/drawing/2014/main" id="{0815A700-C72F-4A5B-925B-770030CD8C8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65431" y="1347703"/>
            <a:ext cx="4553304" cy="3485467"/>
          </a:xfrm>
          <a:prstGeom prst="rect">
            <a:avLst/>
          </a:prstGeom>
        </p:spPr>
      </p:pic>
      <p:sp>
        <p:nvSpPr>
          <p:cNvPr id="4" name="矩形 3">
            <a:extLst>
              <a:ext uri="{FF2B5EF4-FFF2-40B4-BE49-F238E27FC236}">
                <a16:creationId xmlns:a16="http://schemas.microsoft.com/office/drawing/2014/main" id="{3725ADC0-7B0D-44B4-BA77-66B90511A959}"/>
              </a:ext>
            </a:extLst>
          </p:cNvPr>
          <p:cNvSpPr/>
          <p:nvPr/>
        </p:nvSpPr>
        <p:spPr>
          <a:xfrm>
            <a:off x="378708" y="1606899"/>
            <a:ext cx="3749692" cy="3783343"/>
          </a:xfrm>
          <a:prstGeom prst="rect">
            <a:avLst/>
          </a:prstGeom>
        </p:spPr>
        <p:txBody>
          <a:bodyPr wrap="square">
            <a:spAutoFit/>
          </a:bodyPr>
          <a:lstStyle/>
          <a:p>
            <a:pPr algn="r">
              <a:lnSpc>
                <a:spcPct val="150000"/>
              </a:lnSpc>
            </a:pPr>
            <a:r>
              <a:rPr lang="zh-CN" altLang="en-US" dirty="0">
                <a:solidFill>
                  <a:srgbClr val="000000"/>
                </a:solidFill>
                <a:latin typeface="字魂95号-手刻宋" panose="00000500000000000000" pitchFamily="2" charset="-122"/>
                <a:ea typeface="字魂95号-手刻宋" panose="00000500000000000000" pitchFamily="2" charset="-122"/>
              </a:rPr>
              <a:t>从 </a:t>
            </a:r>
            <a:r>
              <a:rPr lang="en-US" altLang="zh-CN" dirty="0">
                <a:solidFill>
                  <a:srgbClr val="000000"/>
                </a:solidFill>
                <a:latin typeface="字魂95号-手刻宋" panose="00000500000000000000" pitchFamily="2" charset="-122"/>
                <a:ea typeface="字魂95号-手刻宋" panose="00000500000000000000" pitchFamily="2" charset="-122"/>
              </a:rPr>
              <a:t>2013 </a:t>
            </a:r>
            <a:r>
              <a:rPr lang="zh-CN" altLang="en-US" dirty="0">
                <a:solidFill>
                  <a:srgbClr val="000000"/>
                </a:solidFill>
                <a:latin typeface="字魂95号-手刻宋" panose="00000500000000000000" pitchFamily="2" charset="-122"/>
                <a:ea typeface="字魂95号-手刻宋" panose="00000500000000000000" pitchFamily="2" charset="-122"/>
              </a:rPr>
              <a:t>年起，我国的征兵时间由冬季调整到夏秋季。全国的征兵时间是从 </a:t>
            </a:r>
            <a:r>
              <a:rPr lang="en-US" altLang="zh-CN" dirty="0">
                <a:solidFill>
                  <a:srgbClr val="000000"/>
                </a:solidFill>
                <a:latin typeface="字魂95号-手刻宋" panose="00000500000000000000" pitchFamily="2" charset="-122"/>
                <a:ea typeface="字魂95号-手刻宋" panose="00000500000000000000" pitchFamily="2" charset="-122"/>
              </a:rPr>
              <a:t>8 </a:t>
            </a:r>
            <a:r>
              <a:rPr lang="zh-CN" altLang="en-US" dirty="0">
                <a:solidFill>
                  <a:srgbClr val="000000"/>
                </a:solidFill>
                <a:latin typeface="字魂95号-手刻宋" panose="00000500000000000000" pitchFamily="2" charset="-122"/>
                <a:ea typeface="字魂95号-手刻宋" panose="00000500000000000000" pitchFamily="2" charset="-122"/>
              </a:rPr>
              <a:t>月 </a:t>
            </a:r>
            <a:r>
              <a:rPr lang="en-US" altLang="zh-CN" dirty="0">
                <a:solidFill>
                  <a:srgbClr val="000000"/>
                </a:solidFill>
                <a:latin typeface="字魂95号-手刻宋" panose="00000500000000000000" pitchFamily="2" charset="-122"/>
                <a:ea typeface="字魂95号-手刻宋" panose="00000500000000000000" pitchFamily="2" charset="-122"/>
              </a:rPr>
              <a:t>1 </a:t>
            </a:r>
            <a:r>
              <a:rPr lang="zh-CN" altLang="en-US" dirty="0">
                <a:solidFill>
                  <a:srgbClr val="000000"/>
                </a:solidFill>
                <a:latin typeface="字魂95号-手刻宋" panose="00000500000000000000" pitchFamily="2" charset="-122"/>
                <a:ea typeface="字魂95号-手刻宋" panose="00000500000000000000" pitchFamily="2" charset="-122"/>
              </a:rPr>
              <a:t>日开始、</a:t>
            </a:r>
            <a:r>
              <a:rPr lang="en-US" altLang="zh-CN" dirty="0">
                <a:solidFill>
                  <a:srgbClr val="000000"/>
                </a:solidFill>
                <a:latin typeface="字魂95号-手刻宋" panose="00000500000000000000" pitchFamily="2" charset="-122"/>
                <a:ea typeface="字魂95号-手刻宋" panose="00000500000000000000" pitchFamily="2" charset="-122"/>
              </a:rPr>
              <a:t>9 </a:t>
            </a:r>
            <a:r>
              <a:rPr lang="zh-CN" altLang="en-US" dirty="0">
                <a:solidFill>
                  <a:srgbClr val="000000"/>
                </a:solidFill>
                <a:latin typeface="字魂95号-手刻宋" panose="00000500000000000000" pitchFamily="2" charset="-122"/>
                <a:ea typeface="字魂95号-手刻宋" panose="00000500000000000000" pitchFamily="2" charset="-122"/>
              </a:rPr>
              <a:t>月 </a:t>
            </a:r>
            <a:r>
              <a:rPr lang="en-US" altLang="zh-CN" dirty="0">
                <a:solidFill>
                  <a:srgbClr val="000000"/>
                </a:solidFill>
                <a:latin typeface="字魂95号-手刻宋" panose="00000500000000000000" pitchFamily="2" charset="-122"/>
                <a:ea typeface="字魂95号-手刻宋" panose="00000500000000000000" pitchFamily="2" charset="-122"/>
              </a:rPr>
              <a:t>1 </a:t>
            </a:r>
            <a:r>
              <a:rPr lang="zh-CN" altLang="en-US" dirty="0">
                <a:solidFill>
                  <a:srgbClr val="000000"/>
                </a:solidFill>
                <a:latin typeface="字魂95号-手刻宋" panose="00000500000000000000" pitchFamily="2" charset="-122"/>
                <a:ea typeface="字魂95号-手刻宋" panose="00000500000000000000" pitchFamily="2" charset="-122"/>
              </a:rPr>
              <a:t>日批准入伍、</a:t>
            </a:r>
            <a:r>
              <a:rPr lang="en-US" altLang="zh-CN" dirty="0">
                <a:solidFill>
                  <a:srgbClr val="000000"/>
                </a:solidFill>
                <a:latin typeface="字魂95号-手刻宋" panose="00000500000000000000" pitchFamily="2" charset="-122"/>
                <a:ea typeface="字魂95号-手刻宋" panose="00000500000000000000" pitchFamily="2" charset="-122"/>
              </a:rPr>
              <a:t>9 </a:t>
            </a:r>
            <a:r>
              <a:rPr lang="zh-CN" altLang="en-US" dirty="0">
                <a:solidFill>
                  <a:srgbClr val="000000"/>
                </a:solidFill>
                <a:latin typeface="字魂95号-手刻宋" panose="00000500000000000000" pitchFamily="2" charset="-122"/>
                <a:ea typeface="字魂95号-手刻宋" panose="00000500000000000000" pitchFamily="2" charset="-122"/>
              </a:rPr>
              <a:t>月 </a:t>
            </a:r>
            <a:r>
              <a:rPr lang="en-US" altLang="zh-CN" dirty="0">
                <a:solidFill>
                  <a:srgbClr val="000000"/>
                </a:solidFill>
                <a:latin typeface="字魂95号-手刻宋" panose="00000500000000000000" pitchFamily="2" charset="-122"/>
                <a:ea typeface="字魂95号-手刻宋" panose="00000500000000000000" pitchFamily="2" charset="-122"/>
              </a:rPr>
              <a:t>5 </a:t>
            </a:r>
            <a:r>
              <a:rPr lang="zh-CN" altLang="en-US" dirty="0">
                <a:solidFill>
                  <a:srgbClr val="000000"/>
                </a:solidFill>
                <a:latin typeface="字魂95号-手刻宋" panose="00000500000000000000" pitchFamily="2" charset="-122"/>
                <a:ea typeface="字魂95号-手刻宋" panose="00000500000000000000" pitchFamily="2" charset="-122"/>
              </a:rPr>
              <a:t>日起运新兵、</a:t>
            </a:r>
            <a:r>
              <a:rPr lang="en-US" altLang="zh-CN" dirty="0">
                <a:solidFill>
                  <a:srgbClr val="000000"/>
                </a:solidFill>
                <a:latin typeface="字魂95号-手刻宋" panose="00000500000000000000" pitchFamily="2" charset="-122"/>
                <a:ea typeface="字魂95号-手刻宋" panose="00000500000000000000" pitchFamily="2" charset="-122"/>
              </a:rPr>
              <a:t>9 </a:t>
            </a:r>
            <a:r>
              <a:rPr lang="zh-CN" altLang="en-US" dirty="0">
                <a:solidFill>
                  <a:srgbClr val="000000"/>
                </a:solidFill>
                <a:latin typeface="字魂95号-手刻宋" panose="00000500000000000000" pitchFamily="2" charset="-122"/>
                <a:ea typeface="字魂95号-手刻宋" panose="00000500000000000000" pitchFamily="2" charset="-122"/>
              </a:rPr>
              <a:t>月 </a:t>
            </a:r>
            <a:r>
              <a:rPr lang="en-US" altLang="zh-CN" dirty="0">
                <a:solidFill>
                  <a:srgbClr val="000000"/>
                </a:solidFill>
                <a:latin typeface="字魂95号-手刻宋" panose="00000500000000000000" pitchFamily="2" charset="-122"/>
                <a:ea typeface="字魂95号-手刻宋" panose="00000500000000000000" pitchFamily="2" charset="-122"/>
              </a:rPr>
              <a:t>30 </a:t>
            </a:r>
            <a:r>
              <a:rPr lang="zh-CN" altLang="en-US" dirty="0">
                <a:solidFill>
                  <a:srgbClr val="000000"/>
                </a:solidFill>
                <a:latin typeface="字魂95号-手刻宋" panose="00000500000000000000" pitchFamily="2" charset="-122"/>
                <a:ea typeface="字魂95号-手刻宋" panose="00000500000000000000" pitchFamily="2" charset="-122"/>
              </a:rPr>
              <a:t>日征兵结束。为便于大学生参 军入伍，高校比较集中的地区一般会将征兵时间提前到 </a:t>
            </a:r>
            <a:r>
              <a:rPr lang="en-US" altLang="zh-CN" dirty="0">
                <a:solidFill>
                  <a:srgbClr val="000000"/>
                </a:solidFill>
                <a:latin typeface="字魂95号-手刻宋" panose="00000500000000000000" pitchFamily="2" charset="-122"/>
                <a:ea typeface="字魂95号-手刻宋" panose="00000500000000000000" pitchFamily="2" charset="-122"/>
              </a:rPr>
              <a:t>6 </a:t>
            </a:r>
            <a:r>
              <a:rPr lang="zh-CN" altLang="en-US" dirty="0">
                <a:solidFill>
                  <a:srgbClr val="000000"/>
                </a:solidFill>
                <a:latin typeface="字魂95号-手刻宋" panose="00000500000000000000" pitchFamily="2" charset="-122"/>
                <a:ea typeface="字魂95号-手刻宋" panose="00000500000000000000" pitchFamily="2" charset="-122"/>
              </a:rPr>
              <a:t>月份开始组织实施，在学生毕 业离校或放假前，完成初检、初审和预定兵工作。</a:t>
            </a:r>
            <a:endParaRPr lang="zh-CN" altLang="en-US" dirty="0">
              <a:latin typeface="字魂95号-手刻宋" panose="00000500000000000000" pitchFamily="2" charset="-122"/>
              <a:ea typeface="字魂95号-手刻宋" panose="00000500000000000000" pitchFamily="2" charset="-122"/>
            </a:endParaRPr>
          </a:p>
        </p:txBody>
      </p:sp>
      <p:sp>
        <p:nvSpPr>
          <p:cNvPr id="11" name="矩形 10">
            <a:extLst>
              <a:ext uri="{FF2B5EF4-FFF2-40B4-BE49-F238E27FC236}">
                <a16:creationId xmlns:a16="http://schemas.microsoft.com/office/drawing/2014/main" id="{56FEB43E-9A6A-4DFC-ADF5-E84C695F2BFC}"/>
              </a:ext>
            </a:extLst>
          </p:cNvPr>
          <p:cNvSpPr/>
          <p:nvPr/>
        </p:nvSpPr>
        <p:spPr>
          <a:xfrm>
            <a:off x="7918045" y="1598517"/>
            <a:ext cx="3749691" cy="3367845"/>
          </a:xfrm>
          <a:prstGeom prst="rect">
            <a:avLst/>
          </a:prstGeom>
        </p:spPr>
        <p:txBody>
          <a:bodyPr wrap="square">
            <a:spAutoFit/>
          </a:bodyPr>
          <a:lstStyle/>
          <a:p>
            <a:pPr>
              <a:lnSpc>
                <a:spcPct val="150000"/>
              </a:lnSpc>
            </a:pPr>
            <a:r>
              <a:rPr lang="zh-CN" altLang="en-US" dirty="0">
                <a:solidFill>
                  <a:srgbClr val="000000"/>
                </a:solidFill>
                <a:latin typeface="字魂95号-手刻宋" panose="00000500000000000000" pitchFamily="2" charset="-122"/>
                <a:ea typeface="字魂95号-手刻宋" panose="00000500000000000000" pitchFamily="2" charset="-122"/>
              </a:rPr>
              <a:t>征集的青年应当热爱中国共产党，热爱社会主义祖国，热爱人民军队，遵纪守法， 品德优良，决心为抵抗侵略、保卫祖国、保卫人民的和平劳动而英勇奋斗。主要了解应 征青年本人的现实表现、个人基本情况、主要经历、奖惩情况以及家庭成员和主要社会 关系成员的有关情况等。 </a:t>
            </a:r>
            <a:endParaRPr lang="zh-CN" altLang="en-US" dirty="0">
              <a:latin typeface="字魂95号-手刻宋" panose="00000500000000000000" pitchFamily="2" charset="-122"/>
              <a:ea typeface="字魂95号-手刻宋" panose="00000500000000000000" pitchFamily="2" charset="-122"/>
            </a:endParaRPr>
          </a:p>
        </p:txBody>
      </p:sp>
    </p:spTree>
    <p:extLst>
      <p:ext uri="{BB962C8B-B14F-4D97-AF65-F5344CB8AC3E}">
        <p14:creationId xmlns:p14="http://schemas.microsoft.com/office/powerpoint/2010/main" val="14880208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政策规定</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8" name="组合 7">
            <a:extLst>
              <a:ext uri="{FF2B5EF4-FFF2-40B4-BE49-F238E27FC236}">
                <a16:creationId xmlns:a16="http://schemas.microsoft.com/office/drawing/2014/main" id="{9DBAD87F-E109-4151-9255-1CB9F7549551}"/>
              </a:ext>
            </a:extLst>
          </p:cNvPr>
          <p:cNvGrpSpPr/>
          <p:nvPr/>
        </p:nvGrpSpPr>
        <p:grpSpPr>
          <a:xfrm>
            <a:off x="3940015" y="1735768"/>
            <a:ext cx="4311969" cy="3301532"/>
            <a:chOff x="3489006" y="1402900"/>
            <a:chExt cx="5446853" cy="4170475"/>
          </a:xfrm>
        </p:grpSpPr>
        <p:grpSp>
          <p:nvGrpSpPr>
            <p:cNvPr id="3" name="组合 2">
              <a:extLst>
                <a:ext uri="{FF2B5EF4-FFF2-40B4-BE49-F238E27FC236}">
                  <a16:creationId xmlns:a16="http://schemas.microsoft.com/office/drawing/2014/main" id="{25CDF09E-E305-4E24-8227-9E94FE064AFE}"/>
                </a:ext>
              </a:extLst>
            </p:cNvPr>
            <p:cNvGrpSpPr/>
            <p:nvPr/>
          </p:nvGrpSpPr>
          <p:grpSpPr>
            <a:xfrm>
              <a:off x="3489006" y="1402900"/>
              <a:ext cx="5446853" cy="4149527"/>
              <a:chOff x="3372574" y="1960698"/>
              <a:chExt cx="5446853" cy="4149527"/>
            </a:xfrm>
          </p:grpSpPr>
          <p:sp>
            <p:nvSpPr>
              <p:cNvPr id="10" name="Circular Arrow 2">
                <a:extLst>
                  <a:ext uri="{FF2B5EF4-FFF2-40B4-BE49-F238E27FC236}">
                    <a16:creationId xmlns:a16="http://schemas.microsoft.com/office/drawing/2014/main" id="{D73E5F08-2566-421B-BAB1-BBA05A1A6073}"/>
                  </a:ext>
                </a:extLst>
              </p:cNvPr>
              <p:cNvSpPr/>
              <p:nvPr/>
            </p:nvSpPr>
            <p:spPr>
              <a:xfrm>
                <a:off x="4163237" y="2099044"/>
                <a:ext cx="3940480" cy="3941507"/>
              </a:xfrm>
              <a:prstGeom prst="circularArrow">
                <a:avLst>
                  <a:gd name="adj1" fmla="val 4668"/>
                  <a:gd name="adj2" fmla="val 272909"/>
                  <a:gd name="adj3" fmla="val 12840990"/>
                  <a:gd name="adj4" fmla="val 18024320"/>
                  <a:gd name="adj5" fmla="val 4847"/>
                </a:avLst>
              </a:prstGeom>
              <a:solidFill>
                <a:schemeClr val="bg1">
                  <a:lumMod val="75000"/>
                </a:schemeClr>
              </a:solidFill>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sp>
            <p:nvSpPr>
              <p:cNvPr id="11" name="Rounded Rectangle 3">
                <a:extLst>
                  <a:ext uri="{FF2B5EF4-FFF2-40B4-BE49-F238E27FC236}">
                    <a16:creationId xmlns:a16="http://schemas.microsoft.com/office/drawing/2014/main" id="{52B6F1FE-96B6-4E72-9233-6BB6926C1943}"/>
                  </a:ext>
                </a:extLst>
              </p:cNvPr>
              <p:cNvSpPr/>
              <p:nvPr/>
            </p:nvSpPr>
            <p:spPr>
              <a:xfrm>
                <a:off x="4819767" y="4801201"/>
                <a:ext cx="2617367" cy="1309024"/>
              </a:xfrm>
              <a:prstGeom prst="roundRect">
                <a:avLst/>
              </a:prstGeom>
              <a:solidFill>
                <a:srgbClr val="CF201B"/>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2" name="Rounded Rectangle 4">
                <a:extLst>
                  <a:ext uri="{FF2B5EF4-FFF2-40B4-BE49-F238E27FC236}">
                    <a16:creationId xmlns:a16="http://schemas.microsoft.com/office/drawing/2014/main" id="{D8716FD1-8362-4963-BB47-EC83C1841020}"/>
                  </a:ext>
                </a:extLst>
              </p:cNvPr>
              <p:cNvSpPr/>
              <p:nvPr/>
            </p:nvSpPr>
            <p:spPr>
              <a:xfrm>
                <a:off x="3372574" y="3410449"/>
                <a:ext cx="2617367" cy="1309024"/>
              </a:xfrm>
              <a:prstGeom prst="roundRect">
                <a:avLst/>
              </a:prstGeom>
              <a:solidFill>
                <a:srgbClr val="CF201B"/>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3" name="Rounded Rectangle 5">
                <a:extLst>
                  <a:ext uri="{FF2B5EF4-FFF2-40B4-BE49-F238E27FC236}">
                    <a16:creationId xmlns:a16="http://schemas.microsoft.com/office/drawing/2014/main" id="{49AF375F-C4BC-4934-8A3A-B73BA80F0D88}"/>
                  </a:ext>
                </a:extLst>
              </p:cNvPr>
              <p:cNvSpPr/>
              <p:nvPr/>
            </p:nvSpPr>
            <p:spPr>
              <a:xfrm>
                <a:off x="6202060" y="3408207"/>
                <a:ext cx="2617367" cy="1309024"/>
              </a:xfrm>
              <a:prstGeom prst="roundRect">
                <a:avLst/>
              </a:prstGeom>
              <a:solidFill>
                <a:srgbClr val="CF201B"/>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4" name="Rounded Rectangle 6">
                <a:extLst>
                  <a:ext uri="{FF2B5EF4-FFF2-40B4-BE49-F238E27FC236}">
                    <a16:creationId xmlns:a16="http://schemas.microsoft.com/office/drawing/2014/main" id="{F923782B-345C-4F2E-93A4-15D2AD2C8208}"/>
                  </a:ext>
                </a:extLst>
              </p:cNvPr>
              <p:cNvSpPr/>
              <p:nvPr/>
            </p:nvSpPr>
            <p:spPr>
              <a:xfrm>
                <a:off x="4837027" y="1960698"/>
                <a:ext cx="2617367" cy="1309024"/>
              </a:xfrm>
              <a:prstGeom prst="roundRect">
                <a:avLst/>
              </a:prstGeom>
              <a:solidFill>
                <a:srgbClr val="CF201B"/>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nvGrpSpPr>
              <p:cNvPr id="19" name="Group 14">
                <a:extLst>
                  <a:ext uri="{FF2B5EF4-FFF2-40B4-BE49-F238E27FC236}">
                    <a16:creationId xmlns:a16="http://schemas.microsoft.com/office/drawing/2014/main" id="{7D32E332-2667-4423-94B8-63011F712AB3}"/>
                  </a:ext>
                </a:extLst>
              </p:cNvPr>
              <p:cNvGrpSpPr/>
              <p:nvPr/>
            </p:nvGrpSpPr>
            <p:grpSpPr>
              <a:xfrm>
                <a:off x="5957340" y="5079782"/>
                <a:ext cx="376877" cy="428578"/>
                <a:chOff x="9805987" y="1155701"/>
                <a:chExt cx="439738" cy="500062"/>
              </a:xfrm>
              <a:solidFill>
                <a:schemeClr val="bg2"/>
              </a:solidFill>
            </p:grpSpPr>
            <p:sp>
              <p:nvSpPr>
                <p:cNvPr id="20" name="Freeform 108">
                  <a:extLst>
                    <a:ext uri="{FF2B5EF4-FFF2-40B4-BE49-F238E27FC236}">
                      <a16:creationId xmlns:a16="http://schemas.microsoft.com/office/drawing/2014/main" id="{1E4AFFB1-102B-47B4-9CD0-84D2A86686C5}"/>
                    </a:ext>
                  </a:extLst>
                </p:cNvPr>
                <p:cNvSpPr>
                  <a:spLocks noEditPoints="1"/>
                </p:cNvSpPr>
                <p:nvPr/>
              </p:nvSpPr>
              <p:spPr bwMode="auto">
                <a:xfrm>
                  <a:off x="9899650" y="1155701"/>
                  <a:ext cx="252413" cy="12541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1" name="Freeform 109">
                  <a:extLst>
                    <a:ext uri="{FF2B5EF4-FFF2-40B4-BE49-F238E27FC236}">
                      <a16:creationId xmlns:a16="http://schemas.microsoft.com/office/drawing/2014/main" id="{35D346AB-25C4-4FFB-AA8B-FE76E26A0A65}"/>
                    </a:ext>
                  </a:extLst>
                </p:cNvPr>
                <p:cNvSpPr>
                  <a:spLocks noEditPoints="1"/>
                </p:cNvSpPr>
                <p:nvPr/>
              </p:nvSpPr>
              <p:spPr bwMode="auto">
                <a:xfrm>
                  <a:off x="9805987" y="1217613"/>
                  <a:ext cx="439738" cy="438150"/>
                </a:xfrm>
                <a:custGeom>
                  <a:avLst/>
                  <a:gdLst>
                    <a:gd name="T0" fmla="*/ 237 w 277"/>
                    <a:gd name="T1" fmla="*/ 0 h 276"/>
                    <a:gd name="T2" fmla="*/ 237 w 277"/>
                    <a:gd name="T3" fmla="*/ 59 h 276"/>
                    <a:gd name="T4" fmla="*/ 40 w 277"/>
                    <a:gd name="T5" fmla="*/ 59 h 276"/>
                    <a:gd name="T6" fmla="*/ 40 w 277"/>
                    <a:gd name="T7" fmla="*/ 0 h 276"/>
                    <a:gd name="T8" fmla="*/ 0 w 277"/>
                    <a:gd name="T9" fmla="*/ 0 h 276"/>
                    <a:gd name="T10" fmla="*/ 0 w 277"/>
                    <a:gd name="T11" fmla="*/ 276 h 276"/>
                    <a:gd name="T12" fmla="*/ 277 w 277"/>
                    <a:gd name="T13" fmla="*/ 276 h 276"/>
                    <a:gd name="T14" fmla="*/ 277 w 277"/>
                    <a:gd name="T15" fmla="*/ 0 h 276"/>
                    <a:gd name="T16" fmla="*/ 237 w 277"/>
                    <a:gd name="T17" fmla="*/ 0 h 276"/>
                    <a:gd name="T18" fmla="*/ 129 w 277"/>
                    <a:gd name="T19" fmla="*/ 232 h 276"/>
                    <a:gd name="T20" fmla="*/ 114 w 277"/>
                    <a:gd name="T21" fmla="*/ 222 h 276"/>
                    <a:gd name="T22" fmla="*/ 59 w 277"/>
                    <a:gd name="T23" fmla="*/ 163 h 276"/>
                    <a:gd name="T24" fmla="*/ 89 w 277"/>
                    <a:gd name="T25" fmla="*/ 138 h 276"/>
                    <a:gd name="T26" fmla="*/ 129 w 277"/>
                    <a:gd name="T27" fmla="*/ 178 h 276"/>
                    <a:gd name="T28" fmla="*/ 208 w 277"/>
                    <a:gd name="T29" fmla="*/ 99 h 276"/>
                    <a:gd name="T30" fmla="*/ 237 w 277"/>
                    <a:gd name="T31" fmla="*/ 128 h 276"/>
                    <a:gd name="T32" fmla="*/ 129 w 277"/>
                    <a:gd name="T33" fmla="*/ 232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76">
                      <a:moveTo>
                        <a:pt x="237" y="0"/>
                      </a:moveTo>
                      <a:lnTo>
                        <a:pt x="237" y="59"/>
                      </a:lnTo>
                      <a:lnTo>
                        <a:pt x="40" y="59"/>
                      </a:lnTo>
                      <a:lnTo>
                        <a:pt x="40" y="0"/>
                      </a:lnTo>
                      <a:lnTo>
                        <a:pt x="0" y="0"/>
                      </a:lnTo>
                      <a:lnTo>
                        <a:pt x="0" y="276"/>
                      </a:lnTo>
                      <a:lnTo>
                        <a:pt x="277" y="276"/>
                      </a:lnTo>
                      <a:lnTo>
                        <a:pt x="277" y="0"/>
                      </a:lnTo>
                      <a:lnTo>
                        <a:pt x="237" y="0"/>
                      </a:lnTo>
                      <a:close/>
                      <a:moveTo>
                        <a:pt x="129" y="232"/>
                      </a:moveTo>
                      <a:lnTo>
                        <a:pt x="114" y="222"/>
                      </a:lnTo>
                      <a:lnTo>
                        <a:pt x="59" y="163"/>
                      </a:lnTo>
                      <a:lnTo>
                        <a:pt x="89" y="138"/>
                      </a:lnTo>
                      <a:lnTo>
                        <a:pt x="129" y="178"/>
                      </a:lnTo>
                      <a:lnTo>
                        <a:pt x="208" y="99"/>
                      </a:lnTo>
                      <a:lnTo>
                        <a:pt x="237" y="128"/>
                      </a:lnTo>
                      <a:lnTo>
                        <a:pt x="129"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2" name="Group 17">
                <a:extLst>
                  <a:ext uri="{FF2B5EF4-FFF2-40B4-BE49-F238E27FC236}">
                    <a16:creationId xmlns:a16="http://schemas.microsoft.com/office/drawing/2014/main" id="{E4FD39CB-A5C0-469D-9C76-D2DE750B071A}"/>
                  </a:ext>
                </a:extLst>
              </p:cNvPr>
              <p:cNvGrpSpPr/>
              <p:nvPr/>
            </p:nvGrpSpPr>
            <p:grpSpPr>
              <a:xfrm>
                <a:off x="7322359" y="3666173"/>
                <a:ext cx="376767" cy="438280"/>
                <a:chOff x="9309100" y="825501"/>
                <a:chExt cx="700088" cy="814388"/>
              </a:xfrm>
              <a:solidFill>
                <a:schemeClr val="bg2"/>
              </a:solidFill>
            </p:grpSpPr>
            <p:sp>
              <p:nvSpPr>
                <p:cNvPr id="23" name="Freeform 5">
                  <a:extLst>
                    <a:ext uri="{FF2B5EF4-FFF2-40B4-BE49-F238E27FC236}">
                      <a16:creationId xmlns:a16="http://schemas.microsoft.com/office/drawing/2014/main" id="{8235FC11-80EF-49D1-9EF8-83B958A2192F}"/>
                    </a:ext>
                  </a:extLst>
                </p:cNvPr>
                <p:cNvSpPr>
                  <a:spLocks/>
                </p:cNvSpPr>
                <p:nvPr/>
              </p:nvSpPr>
              <p:spPr bwMode="auto">
                <a:xfrm>
                  <a:off x="9693275" y="974726"/>
                  <a:ext cx="309563" cy="409575"/>
                </a:xfrm>
                <a:custGeom>
                  <a:avLst/>
                  <a:gdLst>
                    <a:gd name="T0" fmla="*/ 0 w 254"/>
                    <a:gd name="T1" fmla="*/ 236 h 336"/>
                    <a:gd name="T2" fmla="*/ 236 w 254"/>
                    <a:gd name="T3" fmla="*/ 336 h 336"/>
                    <a:gd name="T4" fmla="*/ 254 w 254"/>
                    <a:gd name="T5" fmla="*/ 240 h 336"/>
                    <a:gd name="T6" fmla="*/ 102 w 254"/>
                    <a:gd name="T7" fmla="*/ 0 h 336"/>
                    <a:gd name="T8" fmla="*/ 0 w 254"/>
                    <a:gd name="T9" fmla="*/ 236 h 336"/>
                  </a:gdLst>
                  <a:ahLst/>
                  <a:cxnLst>
                    <a:cxn ang="0">
                      <a:pos x="T0" y="T1"/>
                    </a:cxn>
                    <a:cxn ang="0">
                      <a:pos x="T2" y="T3"/>
                    </a:cxn>
                    <a:cxn ang="0">
                      <a:pos x="T4" y="T5"/>
                    </a:cxn>
                    <a:cxn ang="0">
                      <a:pos x="T6" y="T7"/>
                    </a:cxn>
                    <a:cxn ang="0">
                      <a:pos x="T8" y="T9"/>
                    </a:cxn>
                  </a:cxnLst>
                  <a:rect l="0" t="0" r="r" b="b"/>
                  <a:pathLst>
                    <a:path w="254" h="336">
                      <a:moveTo>
                        <a:pt x="0" y="236"/>
                      </a:moveTo>
                      <a:cubicBezTo>
                        <a:pt x="236" y="336"/>
                        <a:pt x="236" y="336"/>
                        <a:pt x="236" y="336"/>
                      </a:cubicBezTo>
                      <a:cubicBezTo>
                        <a:pt x="247" y="307"/>
                        <a:pt x="254" y="274"/>
                        <a:pt x="254" y="240"/>
                      </a:cubicBezTo>
                      <a:cubicBezTo>
                        <a:pt x="254" y="134"/>
                        <a:pt x="192" y="43"/>
                        <a:pt x="102" y="0"/>
                      </a:cubicBezTo>
                      <a:lnTo>
                        <a:pt x="0"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5" name="Freeform 6">
                  <a:extLst>
                    <a:ext uri="{FF2B5EF4-FFF2-40B4-BE49-F238E27FC236}">
                      <a16:creationId xmlns:a16="http://schemas.microsoft.com/office/drawing/2014/main" id="{876ECFE5-52F9-4696-941D-BB0E561F6ACD}"/>
                    </a:ext>
                  </a:extLst>
                </p:cNvPr>
                <p:cNvSpPr>
                  <a:spLocks/>
                </p:cNvSpPr>
                <p:nvPr/>
              </p:nvSpPr>
              <p:spPr bwMode="auto">
                <a:xfrm>
                  <a:off x="9309100" y="920751"/>
                  <a:ext cx="700088" cy="719138"/>
                </a:xfrm>
                <a:custGeom>
                  <a:avLst/>
                  <a:gdLst>
                    <a:gd name="T0" fmla="*/ 293 w 574"/>
                    <a:gd name="T1" fmla="*/ 296 h 590"/>
                    <a:gd name="T2" fmla="*/ 216 w 574"/>
                    <a:gd name="T3" fmla="*/ 0 h 590"/>
                    <a:gd name="T4" fmla="*/ 0 w 574"/>
                    <a:gd name="T5" fmla="*/ 289 h 590"/>
                    <a:gd name="T6" fmla="*/ 301 w 574"/>
                    <a:gd name="T7" fmla="*/ 590 h 590"/>
                    <a:gd name="T8" fmla="*/ 574 w 574"/>
                    <a:gd name="T9" fmla="*/ 416 h 590"/>
                    <a:gd name="T10" fmla="*/ 293 w 574"/>
                    <a:gd name="T11" fmla="*/ 296 h 590"/>
                  </a:gdLst>
                  <a:ahLst/>
                  <a:cxnLst>
                    <a:cxn ang="0">
                      <a:pos x="T0" y="T1"/>
                    </a:cxn>
                    <a:cxn ang="0">
                      <a:pos x="T2" y="T3"/>
                    </a:cxn>
                    <a:cxn ang="0">
                      <a:pos x="T4" y="T5"/>
                    </a:cxn>
                    <a:cxn ang="0">
                      <a:pos x="T6" y="T7"/>
                    </a:cxn>
                    <a:cxn ang="0">
                      <a:pos x="T8" y="T9"/>
                    </a:cxn>
                    <a:cxn ang="0">
                      <a:pos x="T10" y="T11"/>
                    </a:cxn>
                  </a:cxnLst>
                  <a:rect l="0" t="0" r="r" b="b"/>
                  <a:pathLst>
                    <a:path w="574" h="590">
                      <a:moveTo>
                        <a:pt x="293" y="296"/>
                      </a:moveTo>
                      <a:cubicBezTo>
                        <a:pt x="216" y="0"/>
                        <a:pt x="216" y="0"/>
                        <a:pt x="216" y="0"/>
                      </a:cubicBezTo>
                      <a:cubicBezTo>
                        <a:pt x="91" y="37"/>
                        <a:pt x="0" y="152"/>
                        <a:pt x="0" y="289"/>
                      </a:cubicBezTo>
                      <a:cubicBezTo>
                        <a:pt x="0" y="455"/>
                        <a:pt x="135" y="590"/>
                        <a:pt x="301" y="590"/>
                      </a:cubicBezTo>
                      <a:cubicBezTo>
                        <a:pt x="422" y="590"/>
                        <a:pt x="527" y="519"/>
                        <a:pt x="574" y="416"/>
                      </a:cubicBezTo>
                      <a:lnTo>
                        <a:pt x="293" y="2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26" name="Freeform 7">
                  <a:extLst>
                    <a:ext uri="{FF2B5EF4-FFF2-40B4-BE49-F238E27FC236}">
                      <a16:creationId xmlns:a16="http://schemas.microsoft.com/office/drawing/2014/main" id="{C74E5FE5-3100-41F6-98E0-6990D24874E8}"/>
                    </a:ext>
                  </a:extLst>
                </p:cNvPr>
                <p:cNvSpPr>
                  <a:spLocks/>
                </p:cNvSpPr>
                <p:nvPr/>
              </p:nvSpPr>
              <p:spPr bwMode="auto">
                <a:xfrm>
                  <a:off x="9574213" y="825501"/>
                  <a:ext cx="268288" cy="409575"/>
                </a:xfrm>
                <a:custGeom>
                  <a:avLst/>
                  <a:gdLst>
                    <a:gd name="T0" fmla="*/ 85 w 219"/>
                    <a:gd name="T1" fmla="*/ 336 h 336"/>
                    <a:gd name="T2" fmla="*/ 219 w 219"/>
                    <a:gd name="T3" fmla="*/ 27 h 336"/>
                    <a:gd name="T4" fmla="*/ 82 w 219"/>
                    <a:gd name="T5" fmla="*/ 0 h 336"/>
                    <a:gd name="T6" fmla="*/ 0 w 219"/>
                    <a:gd name="T7" fmla="*/ 10 h 336"/>
                    <a:gd name="T8" fmla="*/ 85 w 219"/>
                    <a:gd name="T9" fmla="*/ 336 h 336"/>
                  </a:gdLst>
                  <a:ahLst/>
                  <a:cxnLst>
                    <a:cxn ang="0">
                      <a:pos x="T0" y="T1"/>
                    </a:cxn>
                    <a:cxn ang="0">
                      <a:pos x="T2" y="T3"/>
                    </a:cxn>
                    <a:cxn ang="0">
                      <a:pos x="T4" y="T5"/>
                    </a:cxn>
                    <a:cxn ang="0">
                      <a:pos x="T6" y="T7"/>
                    </a:cxn>
                    <a:cxn ang="0">
                      <a:pos x="T8" y="T9"/>
                    </a:cxn>
                  </a:cxnLst>
                  <a:rect l="0" t="0" r="r" b="b"/>
                  <a:pathLst>
                    <a:path w="219" h="336">
                      <a:moveTo>
                        <a:pt x="85" y="336"/>
                      </a:moveTo>
                      <a:cubicBezTo>
                        <a:pt x="219" y="27"/>
                        <a:pt x="219" y="27"/>
                        <a:pt x="219" y="27"/>
                      </a:cubicBezTo>
                      <a:cubicBezTo>
                        <a:pt x="177" y="10"/>
                        <a:pt x="131" y="0"/>
                        <a:pt x="82" y="0"/>
                      </a:cubicBezTo>
                      <a:cubicBezTo>
                        <a:pt x="54" y="0"/>
                        <a:pt x="26" y="4"/>
                        <a:pt x="0" y="10"/>
                      </a:cubicBezTo>
                      <a:lnTo>
                        <a:pt x="85" y="3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27" name="Group 21">
                <a:extLst>
                  <a:ext uri="{FF2B5EF4-FFF2-40B4-BE49-F238E27FC236}">
                    <a16:creationId xmlns:a16="http://schemas.microsoft.com/office/drawing/2014/main" id="{4E8627E5-D133-4AE1-94E6-AC1CBE099C9B}"/>
                  </a:ext>
                </a:extLst>
              </p:cNvPr>
              <p:cNvGrpSpPr/>
              <p:nvPr/>
            </p:nvGrpSpPr>
            <p:grpSpPr>
              <a:xfrm>
                <a:off x="4491190" y="3699887"/>
                <a:ext cx="380133" cy="380134"/>
                <a:chOff x="8756835" y="3387391"/>
                <a:chExt cx="380133" cy="380134"/>
              </a:xfrm>
              <a:solidFill>
                <a:schemeClr val="bg2"/>
              </a:solidFill>
            </p:grpSpPr>
            <p:sp>
              <p:nvSpPr>
                <p:cNvPr id="28" name="Freeform 11">
                  <a:extLst>
                    <a:ext uri="{FF2B5EF4-FFF2-40B4-BE49-F238E27FC236}">
                      <a16:creationId xmlns:a16="http://schemas.microsoft.com/office/drawing/2014/main" id="{95F52030-0EC2-4974-BCBC-CC16A34F5786}"/>
                    </a:ext>
                  </a:extLst>
                </p:cNvPr>
                <p:cNvSpPr>
                  <a:spLocks/>
                </p:cNvSpPr>
                <p:nvPr/>
              </p:nvSpPr>
              <p:spPr bwMode="auto">
                <a:xfrm>
                  <a:off x="8957479" y="3387391"/>
                  <a:ext cx="179489" cy="179490"/>
                </a:xfrm>
                <a:custGeom>
                  <a:avLst/>
                  <a:gdLst>
                    <a:gd name="T0" fmla="*/ 12 w 117"/>
                    <a:gd name="T1" fmla="*/ 98 h 117"/>
                    <a:gd name="T2" fmla="*/ 16 w 117"/>
                    <a:gd name="T3" fmla="*/ 94 h 117"/>
                    <a:gd name="T4" fmla="*/ 23 w 117"/>
                    <a:gd name="T5" fmla="*/ 94 h 117"/>
                    <a:gd name="T6" fmla="*/ 23 w 117"/>
                    <a:gd name="T7" fmla="*/ 101 h 117"/>
                    <a:gd name="T8" fmla="*/ 19 w 117"/>
                    <a:gd name="T9" fmla="*/ 105 h 117"/>
                    <a:gd name="T10" fmla="*/ 31 w 117"/>
                    <a:gd name="T11" fmla="*/ 117 h 117"/>
                    <a:gd name="T12" fmla="*/ 53 w 117"/>
                    <a:gd name="T13" fmla="*/ 95 h 117"/>
                    <a:gd name="T14" fmla="*/ 101 w 117"/>
                    <a:gd name="T15" fmla="*/ 83 h 117"/>
                    <a:gd name="T16" fmla="*/ 113 w 117"/>
                    <a:gd name="T17" fmla="*/ 39 h 117"/>
                    <a:gd name="T18" fmla="*/ 87 w 117"/>
                    <a:gd name="T19" fmla="*/ 65 h 117"/>
                    <a:gd name="T20" fmla="*/ 68 w 117"/>
                    <a:gd name="T21" fmla="*/ 65 h 117"/>
                    <a:gd name="T22" fmla="*/ 52 w 117"/>
                    <a:gd name="T23" fmla="*/ 49 h 117"/>
                    <a:gd name="T24" fmla="*/ 52 w 117"/>
                    <a:gd name="T25" fmla="*/ 30 h 117"/>
                    <a:gd name="T26" fmla="*/ 78 w 117"/>
                    <a:gd name="T27" fmla="*/ 4 h 117"/>
                    <a:gd name="T28" fmla="*/ 34 w 117"/>
                    <a:gd name="T29" fmla="*/ 17 h 117"/>
                    <a:gd name="T30" fmla="*/ 22 w 117"/>
                    <a:gd name="T31" fmla="*/ 64 h 117"/>
                    <a:gd name="T32" fmla="*/ 0 w 117"/>
                    <a:gd name="T33" fmla="*/ 86 h 117"/>
                    <a:gd name="T34" fmla="*/ 12 w 117"/>
                    <a:gd name="T35" fmla="*/ 9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17">
                      <a:moveTo>
                        <a:pt x="12" y="98"/>
                      </a:moveTo>
                      <a:cubicBezTo>
                        <a:pt x="16" y="94"/>
                        <a:pt x="16" y="94"/>
                        <a:pt x="16" y="94"/>
                      </a:cubicBezTo>
                      <a:cubicBezTo>
                        <a:pt x="18" y="92"/>
                        <a:pt x="21" y="92"/>
                        <a:pt x="23" y="94"/>
                      </a:cubicBezTo>
                      <a:cubicBezTo>
                        <a:pt x="25" y="96"/>
                        <a:pt x="25" y="99"/>
                        <a:pt x="23" y="101"/>
                      </a:cubicBezTo>
                      <a:cubicBezTo>
                        <a:pt x="19" y="105"/>
                        <a:pt x="19" y="105"/>
                        <a:pt x="19" y="105"/>
                      </a:cubicBezTo>
                      <a:cubicBezTo>
                        <a:pt x="31" y="117"/>
                        <a:pt x="31" y="117"/>
                        <a:pt x="31" y="117"/>
                      </a:cubicBezTo>
                      <a:cubicBezTo>
                        <a:pt x="53" y="95"/>
                        <a:pt x="53" y="95"/>
                        <a:pt x="53" y="95"/>
                      </a:cubicBezTo>
                      <a:cubicBezTo>
                        <a:pt x="69" y="100"/>
                        <a:pt x="88" y="96"/>
                        <a:pt x="101" y="83"/>
                      </a:cubicBezTo>
                      <a:cubicBezTo>
                        <a:pt x="113" y="71"/>
                        <a:pt x="117" y="54"/>
                        <a:pt x="113" y="39"/>
                      </a:cubicBezTo>
                      <a:cubicBezTo>
                        <a:pt x="87" y="65"/>
                        <a:pt x="87" y="65"/>
                        <a:pt x="87" y="65"/>
                      </a:cubicBezTo>
                      <a:cubicBezTo>
                        <a:pt x="82" y="70"/>
                        <a:pt x="74" y="70"/>
                        <a:pt x="68" y="65"/>
                      </a:cubicBezTo>
                      <a:cubicBezTo>
                        <a:pt x="52" y="49"/>
                        <a:pt x="52" y="49"/>
                        <a:pt x="52" y="49"/>
                      </a:cubicBezTo>
                      <a:cubicBezTo>
                        <a:pt x="47" y="44"/>
                        <a:pt x="47" y="35"/>
                        <a:pt x="52" y="30"/>
                      </a:cubicBezTo>
                      <a:cubicBezTo>
                        <a:pt x="78" y="4"/>
                        <a:pt x="78" y="4"/>
                        <a:pt x="78" y="4"/>
                      </a:cubicBezTo>
                      <a:cubicBezTo>
                        <a:pt x="63" y="0"/>
                        <a:pt x="46" y="5"/>
                        <a:pt x="34" y="17"/>
                      </a:cubicBezTo>
                      <a:cubicBezTo>
                        <a:pt x="21" y="29"/>
                        <a:pt x="17" y="48"/>
                        <a:pt x="22" y="64"/>
                      </a:cubicBezTo>
                      <a:cubicBezTo>
                        <a:pt x="0" y="86"/>
                        <a:pt x="0" y="86"/>
                        <a:pt x="0" y="86"/>
                      </a:cubicBezTo>
                      <a:lnTo>
                        <a:pt x="12" y="98"/>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29" name="Freeform 12">
                  <a:extLst>
                    <a:ext uri="{FF2B5EF4-FFF2-40B4-BE49-F238E27FC236}">
                      <a16:creationId xmlns:a16="http://schemas.microsoft.com/office/drawing/2014/main" id="{F97C214C-384B-42EF-B6F7-CCE7A82824A9}"/>
                    </a:ext>
                  </a:extLst>
                </p:cNvPr>
                <p:cNvSpPr>
                  <a:spLocks/>
                </p:cNvSpPr>
                <p:nvPr/>
              </p:nvSpPr>
              <p:spPr bwMode="auto">
                <a:xfrm>
                  <a:off x="8756835" y="3589958"/>
                  <a:ext cx="177566" cy="177567"/>
                </a:xfrm>
                <a:custGeom>
                  <a:avLst/>
                  <a:gdLst>
                    <a:gd name="T0" fmla="*/ 105 w 116"/>
                    <a:gd name="T1" fmla="*/ 19 h 116"/>
                    <a:gd name="T2" fmla="*/ 101 w 116"/>
                    <a:gd name="T3" fmla="*/ 23 h 116"/>
                    <a:gd name="T4" fmla="*/ 93 w 116"/>
                    <a:gd name="T5" fmla="*/ 23 h 116"/>
                    <a:gd name="T6" fmla="*/ 93 w 116"/>
                    <a:gd name="T7" fmla="*/ 15 h 116"/>
                    <a:gd name="T8" fmla="*/ 97 w 116"/>
                    <a:gd name="T9" fmla="*/ 11 h 116"/>
                    <a:gd name="T10" fmla="*/ 86 w 116"/>
                    <a:gd name="T11" fmla="*/ 0 h 116"/>
                    <a:gd name="T12" fmla="*/ 64 w 116"/>
                    <a:gd name="T13" fmla="*/ 22 h 116"/>
                    <a:gd name="T14" fmla="*/ 16 w 116"/>
                    <a:gd name="T15" fmla="*/ 34 h 116"/>
                    <a:gd name="T16" fmla="*/ 4 w 116"/>
                    <a:gd name="T17" fmla="*/ 78 h 116"/>
                    <a:gd name="T18" fmla="*/ 30 w 116"/>
                    <a:gd name="T19" fmla="*/ 52 h 116"/>
                    <a:gd name="T20" fmla="*/ 48 w 116"/>
                    <a:gd name="T21" fmla="*/ 52 h 116"/>
                    <a:gd name="T22" fmla="*/ 64 w 116"/>
                    <a:gd name="T23" fmla="*/ 68 h 116"/>
                    <a:gd name="T24" fmla="*/ 64 w 116"/>
                    <a:gd name="T25" fmla="*/ 86 h 116"/>
                    <a:gd name="T26" fmla="*/ 38 w 116"/>
                    <a:gd name="T27" fmla="*/ 113 h 116"/>
                    <a:gd name="T28" fmla="*/ 83 w 116"/>
                    <a:gd name="T29" fmla="*/ 100 h 116"/>
                    <a:gd name="T30" fmla="*/ 94 w 116"/>
                    <a:gd name="T31" fmla="*/ 52 h 116"/>
                    <a:gd name="T32" fmla="*/ 116 w 116"/>
                    <a:gd name="T33" fmla="*/ 30 h 116"/>
                    <a:gd name="T34" fmla="*/ 105 w 116"/>
                    <a:gd name="T35" fmla="*/ 1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16">
                      <a:moveTo>
                        <a:pt x="105" y="19"/>
                      </a:moveTo>
                      <a:cubicBezTo>
                        <a:pt x="101" y="23"/>
                        <a:pt x="101" y="23"/>
                        <a:pt x="101" y="23"/>
                      </a:cubicBezTo>
                      <a:cubicBezTo>
                        <a:pt x="99" y="25"/>
                        <a:pt x="95" y="25"/>
                        <a:pt x="93" y="23"/>
                      </a:cubicBezTo>
                      <a:cubicBezTo>
                        <a:pt x="91" y="21"/>
                        <a:pt x="91" y="17"/>
                        <a:pt x="93" y="15"/>
                      </a:cubicBezTo>
                      <a:cubicBezTo>
                        <a:pt x="97" y="11"/>
                        <a:pt x="97" y="11"/>
                        <a:pt x="97" y="11"/>
                      </a:cubicBezTo>
                      <a:cubicBezTo>
                        <a:pt x="86" y="0"/>
                        <a:pt x="86" y="0"/>
                        <a:pt x="86" y="0"/>
                      </a:cubicBezTo>
                      <a:cubicBezTo>
                        <a:pt x="64" y="22"/>
                        <a:pt x="64" y="22"/>
                        <a:pt x="64" y="22"/>
                      </a:cubicBezTo>
                      <a:cubicBezTo>
                        <a:pt x="47" y="17"/>
                        <a:pt x="29" y="21"/>
                        <a:pt x="16" y="34"/>
                      </a:cubicBezTo>
                      <a:cubicBezTo>
                        <a:pt x="4" y="46"/>
                        <a:pt x="0" y="63"/>
                        <a:pt x="4" y="78"/>
                      </a:cubicBezTo>
                      <a:cubicBezTo>
                        <a:pt x="30" y="52"/>
                        <a:pt x="30" y="52"/>
                        <a:pt x="30" y="52"/>
                      </a:cubicBezTo>
                      <a:cubicBezTo>
                        <a:pt x="35" y="47"/>
                        <a:pt x="43" y="47"/>
                        <a:pt x="48" y="52"/>
                      </a:cubicBezTo>
                      <a:cubicBezTo>
                        <a:pt x="64" y="68"/>
                        <a:pt x="64" y="68"/>
                        <a:pt x="64" y="68"/>
                      </a:cubicBezTo>
                      <a:cubicBezTo>
                        <a:pt x="69" y="73"/>
                        <a:pt x="69" y="81"/>
                        <a:pt x="64" y="86"/>
                      </a:cubicBezTo>
                      <a:cubicBezTo>
                        <a:pt x="38" y="113"/>
                        <a:pt x="38" y="113"/>
                        <a:pt x="38" y="113"/>
                      </a:cubicBezTo>
                      <a:cubicBezTo>
                        <a:pt x="53" y="116"/>
                        <a:pt x="71" y="112"/>
                        <a:pt x="83" y="100"/>
                      </a:cubicBezTo>
                      <a:cubicBezTo>
                        <a:pt x="95" y="87"/>
                        <a:pt x="99" y="69"/>
                        <a:pt x="94" y="52"/>
                      </a:cubicBezTo>
                      <a:cubicBezTo>
                        <a:pt x="116" y="30"/>
                        <a:pt x="116" y="30"/>
                        <a:pt x="116" y="30"/>
                      </a:cubicBezTo>
                      <a:lnTo>
                        <a:pt x="105" y="19"/>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0" name="Freeform 13">
                  <a:extLst>
                    <a:ext uri="{FF2B5EF4-FFF2-40B4-BE49-F238E27FC236}">
                      <a16:creationId xmlns:a16="http://schemas.microsoft.com/office/drawing/2014/main" id="{EC71EE8D-A6B0-4769-9C55-2443CCE1FDD7}"/>
                    </a:ext>
                  </a:extLst>
                </p:cNvPr>
                <p:cNvSpPr>
                  <a:spLocks noEditPoints="1"/>
                </p:cNvSpPr>
                <p:nvPr/>
              </p:nvSpPr>
              <p:spPr bwMode="auto">
                <a:xfrm>
                  <a:off x="8756835" y="3387391"/>
                  <a:ext cx="380133" cy="380134"/>
                </a:xfrm>
                <a:custGeom>
                  <a:avLst/>
                  <a:gdLst>
                    <a:gd name="T0" fmla="*/ 232 w 248"/>
                    <a:gd name="T1" fmla="*/ 166 h 248"/>
                    <a:gd name="T2" fmla="*/ 184 w 248"/>
                    <a:gd name="T3" fmla="*/ 154 h 248"/>
                    <a:gd name="T4" fmla="*/ 94 w 248"/>
                    <a:gd name="T5" fmla="*/ 64 h 248"/>
                    <a:gd name="T6" fmla="*/ 83 w 248"/>
                    <a:gd name="T7" fmla="*/ 17 h 248"/>
                    <a:gd name="T8" fmla="*/ 38 w 248"/>
                    <a:gd name="T9" fmla="*/ 4 h 248"/>
                    <a:gd name="T10" fmla="*/ 64 w 248"/>
                    <a:gd name="T11" fmla="*/ 30 h 248"/>
                    <a:gd name="T12" fmla="*/ 64 w 248"/>
                    <a:gd name="T13" fmla="*/ 49 h 248"/>
                    <a:gd name="T14" fmla="*/ 48 w 248"/>
                    <a:gd name="T15" fmla="*/ 65 h 248"/>
                    <a:gd name="T16" fmla="*/ 30 w 248"/>
                    <a:gd name="T17" fmla="*/ 65 h 248"/>
                    <a:gd name="T18" fmla="*/ 4 w 248"/>
                    <a:gd name="T19" fmla="*/ 39 h 248"/>
                    <a:gd name="T20" fmla="*/ 16 w 248"/>
                    <a:gd name="T21" fmla="*/ 83 h 248"/>
                    <a:gd name="T22" fmla="*/ 64 w 248"/>
                    <a:gd name="T23" fmla="*/ 95 h 248"/>
                    <a:gd name="T24" fmla="*/ 153 w 248"/>
                    <a:gd name="T25" fmla="*/ 184 h 248"/>
                    <a:gd name="T26" fmla="*/ 165 w 248"/>
                    <a:gd name="T27" fmla="*/ 232 h 248"/>
                    <a:gd name="T28" fmla="*/ 209 w 248"/>
                    <a:gd name="T29" fmla="*/ 245 h 248"/>
                    <a:gd name="T30" fmla="*/ 183 w 248"/>
                    <a:gd name="T31" fmla="*/ 218 h 248"/>
                    <a:gd name="T32" fmla="*/ 183 w 248"/>
                    <a:gd name="T33" fmla="*/ 200 h 248"/>
                    <a:gd name="T34" fmla="*/ 199 w 248"/>
                    <a:gd name="T35" fmla="*/ 184 h 248"/>
                    <a:gd name="T36" fmla="*/ 218 w 248"/>
                    <a:gd name="T37" fmla="*/ 184 h 248"/>
                    <a:gd name="T38" fmla="*/ 244 w 248"/>
                    <a:gd name="T39" fmla="*/ 210 h 248"/>
                    <a:gd name="T40" fmla="*/ 232 w 248"/>
                    <a:gd name="T41" fmla="*/ 166 h 248"/>
                    <a:gd name="T42" fmla="*/ 154 w 248"/>
                    <a:gd name="T43" fmla="*/ 155 h 248"/>
                    <a:gd name="T44" fmla="*/ 147 w 248"/>
                    <a:gd name="T45" fmla="*/ 155 h 248"/>
                    <a:gd name="T46" fmla="*/ 93 w 248"/>
                    <a:gd name="T47" fmla="*/ 101 h 248"/>
                    <a:gd name="T48" fmla="*/ 93 w 248"/>
                    <a:gd name="T49" fmla="*/ 94 h 248"/>
                    <a:gd name="T50" fmla="*/ 101 w 248"/>
                    <a:gd name="T51" fmla="*/ 94 h 248"/>
                    <a:gd name="T52" fmla="*/ 154 w 248"/>
                    <a:gd name="T53" fmla="*/ 147 h 248"/>
                    <a:gd name="T54" fmla="*/ 154 w 248"/>
                    <a:gd name="T55" fmla="*/ 15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248">
                      <a:moveTo>
                        <a:pt x="232" y="166"/>
                      </a:moveTo>
                      <a:cubicBezTo>
                        <a:pt x="219" y="153"/>
                        <a:pt x="200" y="149"/>
                        <a:pt x="184" y="154"/>
                      </a:cubicBezTo>
                      <a:cubicBezTo>
                        <a:pt x="94" y="64"/>
                        <a:pt x="94" y="64"/>
                        <a:pt x="94" y="64"/>
                      </a:cubicBezTo>
                      <a:cubicBezTo>
                        <a:pt x="99" y="48"/>
                        <a:pt x="95" y="29"/>
                        <a:pt x="83" y="17"/>
                      </a:cubicBezTo>
                      <a:cubicBezTo>
                        <a:pt x="71" y="5"/>
                        <a:pt x="53" y="0"/>
                        <a:pt x="38" y="4"/>
                      </a:cubicBezTo>
                      <a:cubicBezTo>
                        <a:pt x="64" y="30"/>
                        <a:pt x="64" y="30"/>
                        <a:pt x="64" y="30"/>
                      </a:cubicBezTo>
                      <a:cubicBezTo>
                        <a:pt x="69" y="35"/>
                        <a:pt x="69" y="44"/>
                        <a:pt x="64" y="49"/>
                      </a:cubicBezTo>
                      <a:cubicBezTo>
                        <a:pt x="48" y="65"/>
                        <a:pt x="48" y="65"/>
                        <a:pt x="48" y="65"/>
                      </a:cubicBezTo>
                      <a:cubicBezTo>
                        <a:pt x="43" y="70"/>
                        <a:pt x="35" y="70"/>
                        <a:pt x="30" y="65"/>
                      </a:cubicBezTo>
                      <a:cubicBezTo>
                        <a:pt x="4" y="39"/>
                        <a:pt x="4" y="39"/>
                        <a:pt x="4" y="39"/>
                      </a:cubicBezTo>
                      <a:cubicBezTo>
                        <a:pt x="0" y="54"/>
                        <a:pt x="4" y="71"/>
                        <a:pt x="16" y="83"/>
                      </a:cubicBezTo>
                      <a:cubicBezTo>
                        <a:pt x="29" y="96"/>
                        <a:pt x="47" y="100"/>
                        <a:pt x="64" y="95"/>
                      </a:cubicBezTo>
                      <a:cubicBezTo>
                        <a:pt x="153" y="184"/>
                        <a:pt x="153" y="184"/>
                        <a:pt x="153" y="184"/>
                      </a:cubicBezTo>
                      <a:cubicBezTo>
                        <a:pt x="148" y="201"/>
                        <a:pt x="152" y="219"/>
                        <a:pt x="165" y="232"/>
                      </a:cubicBezTo>
                      <a:cubicBezTo>
                        <a:pt x="177" y="244"/>
                        <a:pt x="194" y="248"/>
                        <a:pt x="209" y="245"/>
                      </a:cubicBezTo>
                      <a:cubicBezTo>
                        <a:pt x="183" y="218"/>
                        <a:pt x="183" y="218"/>
                        <a:pt x="183" y="218"/>
                      </a:cubicBezTo>
                      <a:cubicBezTo>
                        <a:pt x="178" y="213"/>
                        <a:pt x="178" y="205"/>
                        <a:pt x="183" y="200"/>
                      </a:cubicBezTo>
                      <a:cubicBezTo>
                        <a:pt x="199" y="184"/>
                        <a:pt x="199" y="184"/>
                        <a:pt x="199" y="184"/>
                      </a:cubicBezTo>
                      <a:cubicBezTo>
                        <a:pt x="205" y="179"/>
                        <a:pt x="213" y="179"/>
                        <a:pt x="218" y="184"/>
                      </a:cubicBezTo>
                      <a:cubicBezTo>
                        <a:pt x="244" y="210"/>
                        <a:pt x="244" y="210"/>
                        <a:pt x="244" y="210"/>
                      </a:cubicBezTo>
                      <a:cubicBezTo>
                        <a:pt x="248" y="195"/>
                        <a:pt x="244" y="178"/>
                        <a:pt x="232" y="166"/>
                      </a:cubicBezTo>
                      <a:close/>
                      <a:moveTo>
                        <a:pt x="154" y="155"/>
                      </a:moveTo>
                      <a:cubicBezTo>
                        <a:pt x="152" y="157"/>
                        <a:pt x="149" y="157"/>
                        <a:pt x="147" y="155"/>
                      </a:cubicBezTo>
                      <a:cubicBezTo>
                        <a:pt x="93" y="101"/>
                        <a:pt x="93" y="101"/>
                        <a:pt x="93" y="101"/>
                      </a:cubicBezTo>
                      <a:cubicBezTo>
                        <a:pt x="91" y="99"/>
                        <a:pt x="91" y="96"/>
                        <a:pt x="93" y="94"/>
                      </a:cubicBezTo>
                      <a:cubicBezTo>
                        <a:pt x="95" y="92"/>
                        <a:pt x="99" y="92"/>
                        <a:pt x="101" y="94"/>
                      </a:cubicBezTo>
                      <a:cubicBezTo>
                        <a:pt x="154" y="147"/>
                        <a:pt x="154" y="147"/>
                        <a:pt x="154" y="147"/>
                      </a:cubicBezTo>
                      <a:cubicBezTo>
                        <a:pt x="156" y="149"/>
                        <a:pt x="156" y="153"/>
                        <a:pt x="154" y="155"/>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nvGrpSpPr>
              <p:cNvPr id="31" name="Group 25">
                <a:extLst>
                  <a:ext uri="{FF2B5EF4-FFF2-40B4-BE49-F238E27FC236}">
                    <a16:creationId xmlns:a16="http://schemas.microsoft.com/office/drawing/2014/main" id="{9590E9CD-CEBA-4E6F-971F-FC5EFDDA30CE}"/>
                  </a:ext>
                </a:extLst>
              </p:cNvPr>
              <p:cNvGrpSpPr/>
              <p:nvPr/>
            </p:nvGrpSpPr>
            <p:grpSpPr>
              <a:xfrm>
                <a:off x="5906484" y="2174893"/>
                <a:ext cx="478452" cy="477399"/>
                <a:chOff x="5698585" y="3432349"/>
                <a:chExt cx="720725" cy="719138"/>
              </a:xfrm>
              <a:solidFill>
                <a:schemeClr val="bg2"/>
              </a:solidFill>
            </p:grpSpPr>
            <p:sp>
              <p:nvSpPr>
                <p:cNvPr id="32" name="Freeform 49">
                  <a:extLst>
                    <a:ext uri="{FF2B5EF4-FFF2-40B4-BE49-F238E27FC236}">
                      <a16:creationId xmlns:a16="http://schemas.microsoft.com/office/drawing/2014/main" id="{E1D5AD68-A701-4548-9888-2DC512989E5E}"/>
                    </a:ext>
                  </a:extLst>
                </p:cNvPr>
                <p:cNvSpPr>
                  <a:spLocks/>
                </p:cNvSpPr>
                <p:nvPr/>
              </p:nvSpPr>
              <p:spPr bwMode="auto">
                <a:xfrm>
                  <a:off x="5698585" y="3526012"/>
                  <a:ext cx="622300" cy="625475"/>
                </a:xfrm>
                <a:custGeom>
                  <a:avLst/>
                  <a:gdLst>
                    <a:gd name="T0" fmla="*/ 158 w 166"/>
                    <a:gd name="T1" fmla="*/ 51 h 166"/>
                    <a:gd name="T2" fmla="*/ 144 w 166"/>
                    <a:gd name="T3" fmla="*/ 45 h 166"/>
                    <a:gd name="T4" fmla="*/ 133 w 166"/>
                    <a:gd name="T5" fmla="*/ 55 h 166"/>
                    <a:gd name="T6" fmla="*/ 140 w 166"/>
                    <a:gd name="T7" fmla="*/ 83 h 166"/>
                    <a:gd name="T8" fmla="*/ 83 w 166"/>
                    <a:gd name="T9" fmla="*/ 140 h 166"/>
                    <a:gd name="T10" fmla="*/ 26 w 166"/>
                    <a:gd name="T11" fmla="*/ 83 h 166"/>
                    <a:gd name="T12" fmla="*/ 83 w 166"/>
                    <a:gd name="T13" fmla="*/ 26 h 166"/>
                    <a:gd name="T14" fmla="*/ 112 w 166"/>
                    <a:gd name="T15" fmla="*/ 34 h 166"/>
                    <a:gd name="T16" fmla="*/ 122 w 166"/>
                    <a:gd name="T17" fmla="*/ 24 h 166"/>
                    <a:gd name="T18" fmla="*/ 116 w 166"/>
                    <a:gd name="T19" fmla="*/ 9 h 166"/>
                    <a:gd name="T20" fmla="*/ 115 w 166"/>
                    <a:gd name="T21" fmla="*/ 6 h 166"/>
                    <a:gd name="T22" fmla="*/ 83 w 166"/>
                    <a:gd name="T23" fmla="*/ 0 h 166"/>
                    <a:gd name="T24" fmla="*/ 0 w 166"/>
                    <a:gd name="T25" fmla="*/ 83 h 166"/>
                    <a:gd name="T26" fmla="*/ 83 w 166"/>
                    <a:gd name="T27" fmla="*/ 166 h 166"/>
                    <a:gd name="T28" fmla="*/ 166 w 166"/>
                    <a:gd name="T29" fmla="*/ 83 h 166"/>
                    <a:gd name="T30" fmla="*/ 160 w 166"/>
                    <a:gd name="T31" fmla="*/ 52 h 166"/>
                    <a:gd name="T32" fmla="*/ 158 w 166"/>
                    <a:gd name="T33" fmla="*/ 5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66">
                      <a:moveTo>
                        <a:pt x="158" y="51"/>
                      </a:moveTo>
                      <a:cubicBezTo>
                        <a:pt x="144" y="45"/>
                        <a:pt x="144" y="45"/>
                        <a:pt x="144" y="45"/>
                      </a:cubicBezTo>
                      <a:cubicBezTo>
                        <a:pt x="133" y="55"/>
                        <a:pt x="133" y="55"/>
                        <a:pt x="133" y="55"/>
                      </a:cubicBezTo>
                      <a:cubicBezTo>
                        <a:pt x="137" y="64"/>
                        <a:pt x="140" y="73"/>
                        <a:pt x="140" y="83"/>
                      </a:cubicBezTo>
                      <a:cubicBezTo>
                        <a:pt x="140" y="114"/>
                        <a:pt x="114" y="140"/>
                        <a:pt x="83" y="140"/>
                      </a:cubicBezTo>
                      <a:cubicBezTo>
                        <a:pt x="51" y="140"/>
                        <a:pt x="26" y="114"/>
                        <a:pt x="26" y="83"/>
                      </a:cubicBezTo>
                      <a:cubicBezTo>
                        <a:pt x="26" y="51"/>
                        <a:pt x="51" y="26"/>
                        <a:pt x="83" y="26"/>
                      </a:cubicBezTo>
                      <a:cubicBezTo>
                        <a:pt x="93" y="26"/>
                        <a:pt x="103" y="29"/>
                        <a:pt x="112" y="34"/>
                      </a:cubicBezTo>
                      <a:cubicBezTo>
                        <a:pt x="122" y="24"/>
                        <a:pt x="122" y="24"/>
                        <a:pt x="122" y="24"/>
                      </a:cubicBezTo>
                      <a:cubicBezTo>
                        <a:pt x="116" y="9"/>
                        <a:pt x="116" y="9"/>
                        <a:pt x="116" y="9"/>
                      </a:cubicBezTo>
                      <a:cubicBezTo>
                        <a:pt x="115" y="6"/>
                        <a:pt x="115" y="6"/>
                        <a:pt x="115" y="6"/>
                      </a:cubicBezTo>
                      <a:cubicBezTo>
                        <a:pt x="105" y="2"/>
                        <a:pt x="94" y="0"/>
                        <a:pt x="83" y="0"/>
                      </a:cubicBezTo>
                      <a:cubicBezTo>
                        <a:pt x="37" y="0"/>
                        <a:pt x="0" y="37"/>
                        <a:pt x="0" y="83"/>
                      </a:cubicBezTo>
                      <a:cubicBezTo>
                        <a:pt x="0" y="129"/>
                        <a:pt x="37" y="166"/>
                        <a:pt x="83" y="166"/>
                      </a:cubicBezTo>
                      <a:cubicBezTo>
                        <a:pt x="129" y="166"/>
                        <a:pt x="166" y="129"/>
                        <a:pt x="166" y="83"/>
                      </a:cubicBezTo>
                      <a:cubicBezTo>
                        <a:pt x="166" y="72"/>
                        <a:pt x="164" y="61"/>
                        <a:pt x="160" y="52"/>
                      </a:cubicBezTo>
                      <a:lnTo>
                        <a:pt x="158" y="51"/>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3" name="Freeform 50">
                  <a:extLst>
                    <a:ext uri="{FF2B5EF4-FFF2-40B4-BE49-F238E27FC236}">
                      <a16:creationId xmlns:a16="http://schemas.microsoft.com/office/drawing/2014/main" id="{6600122D-863E-4721-90BE-13EDCE3AE692}"/>
                    </a:ext>
                  </a:extLst>
                </p:cNvPr>
                <p:cNvSpPr>
                  <a:spLocks/>
                </p:cNvSpPr>
                <p:nvPr/>
              </p:nvSpPr>
              <p:spPr bwMode="auto">
                <a:xfrm>
                  <a:off x="5993860" y="3432349"/>
                  <a:ext cx="425450" cy="425450"/>
                </a:xfrm>
                <a:custGeom>
                  <a:avLst/>
                  <a:gdLst>
                    <a:gd name="T0" fmla="*/ 97 w 113"/>
                    <a:gd name="T1" fmla="*/ 16 h 113"/>
                    <a:gd name="T2" fmla="*/ 88 w 113"/>
                    <a:gd name="T3" fmla="*/ 16 h 113"/>
                    <a:gd name="T4" fmla="*/ 84 w 113"/>
                    <a:gd name="T5" fmla="*/ 20 h 113"/>
                    <a:gd name="T6" fmla="*/ 75 w 113"/>
                    <a:gd name="T7" fmla="*/ 0 h 113"/>
                    <a:gd name="T8" fmla="*/ 45 w 113"/>
                    <a:gd name="T9" fmla="*/ 31 h 113"/>
                    <a:gd name="T10" fmla="*/ 53 w 113"/>
                    <a:gd name="T11" fmla="*/ 51 h 113"/>
                    <a:gd name="T12" fmla="*/ 2 w 113"/>
                    <a:gd name="T13" fmla="*/ 102 h 113"/>
                    <a:gd name="T14" fmla="*/ 2 w 113"/>
                    <a:gd name="T15" fmla="*/ 111 h 113"/>
                    <a:gd name="T16" fmla="*/ 11 w 113"/>
                    <a:gd name="T17" fmla="*/ 111 h 113"/>
                    <a:gd name="T18" fmla="*/ 63 w 113"/>
                    <a:gd name="T19" fmla="*/ 60 h 113"/>
                    <a:gd name="T20" fmla="*/ 82 w 113"/>
                    <a:gd name="T21" fmla="*/ 68 h 113"/>
                    <a:gd name="T22" fmla="*/ 113 w 113"/>
                    <a:gd name="T23" fmla="*/ 38 h 113"/>
                    <a:gd name="T24" fmla="*/ 93 w 113"/>
                    <a:gd name="T25" fmla="*/ 29 h 113"/>
                    <a:gd name="T26" fmla="*/ 97 w 113"/>
                    <a:gd name="T27" fmla="*/ 25 h 113"/>
                    <a:gd name="T28" fmla="*/ 97 w 113"/>
                    <a:gd name="T29"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97" y="16"/>
                      </a:moveTo>
                      <a:cubicBezTo>
                        <a:pt x="95" y="13"/>
                        <a:pt x="91" y="13"/>
                        <a:pt x="88" y="16"/>
                      </a:cubicBezTo>
                      <a:cubicBezTo>
                        <a:pt x="84" y="20"/>
                        <a:pt x="84" y="20"/>
                        <a:pt x="84" y="20"/>
                      </a:cubicBezTo>
                      <a:cubicBezTo>
                        <a:pt x="75" y="0"/>
                        <a:pt x="75" y="0"/>
                        <a:pt x="75" y="0"/>
                      </a:cubicBezTo>
                      <a:cubicBezTo>
                        <a:pt x="45" y="31"/>
                        <a:pt x="45" y="31"/>
                        <a:pt x="45" y="31"/>
                      </a:cubicBezTo>
                      <a:cubicBezTo>
                        <a:pt x="53" y="51"/>
                        <a:pt x="53" y="51"/>
                        <a:pt x="53" y="51"/>
                      </a:cubicBezTo>
                      <a:cubicBezTo>
                        <a:pt x="2" y="102"/>
                        <a:pt x="2" y="102"/>
                        <a:pt x="2" y="102"/>
                      </a:cubicBezTo>
                      <a:cubicBezTo>
                        <a:pt x="0" y="104"/>
                        <a:pt x="0" y="108"/>
                        <a:pt x="2" y="111"/>
                      </a:cubicBezTo>
                      <a:cubicBezTo>
                        <a:pt x="5" y="113"/>
                        <a:pt x="9" y="113"/>
                        <a:pt x="11" y="111"/>
                      </a:cubicBezTo>
                      <a:cubicBezTo>
                        <a:pt x="63" y="60"/>
                        <a:pt x="63" y="60"/>
                        <a:pt x="63" y="60"/>
                      </a:cubicBezTo>
                      <a:cubicBezTo>
                        <a:pt x="82" y="68"/>
                        <a:pt x="82" y="68"/>
                        <a:pt x="82" y="68"/>
                      </a:cubicBezTo>
                      <a:cubicBezTo>
                        <a:pt x="113" y="38"/>
                        <a:pt x="113" y="38"/>
                        <a:pt x="113" y="38"/>
                      </a:cubicBezTo>
                      <a:cubicBezTo>
                        <a:pt x="93" y="29"/>
                        <a:pt x="93" y="29"/>
                        <a:pt x="93" y="29"/>
                      </a:cubicBezTo>
                      <a:cubicBezTo>
                        <a:pt x="97" y="25"/>
                        <a:pt x="97" y="25"/>
                        <a:pt x="97" y="25"/>
                      </a:cubicBezTo>
                      <a:cubicBezTo>
                        <a:pt x="100" y="22"/>
                        <a:pt x="100" y="18"/>
                        <a:pt x="97"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sp>
              <p:nvSpPr>
                <p:cNvPr id="34" name="Freeform 51">
                  <a:extLst>
                    <a:ext uri="{FF2B5EF4-FFF2-40B4-BE49-F238E27FC236}">
                      <a16:creationId xmlns:a16="http://schemas.microsoft.com/office/drawing/2014/main" id="{CE47C529-A52A-48F4-82DF-7BB548939812}"/>
                    </a:ext>
                  </a:extLst>
                </p:cNvPr>
                <p:cNvSpPr>
                  <a:spLocks/>
                </p:cNvSpPr>
                <p:nvPr/>
              </p:nvSpPr>
              <p:spPr bwMode="auto">
                <a:xfrm>
                  <a:off x="5855748" y="3684762"/>
                  <a:ext cx="307975" cy="307975"/>
                </a:xfrm>
                <a:custGeom>
                  <a:avLst/>
                  <a:gdLst>
                    <a:gd name="T0" fmla="*/ 55 w 82"/>
                    <a:gd name="T1" fmla="*/ 50 h 82"/>
                    <a:gd name="T2" fmla="*/ 33 w 82"/>
                    <a:gd name="T3" fmla="*/ 50 h 82"/>
                    <a:gd name="T4" fmla="*/ 33 w 82"/>
                    <a:gd name="T5" fmla="*/ 28 h 82"/>
                    <a:gd name="T6" fmla="*/ 58 w 82"/>
                    <a:gd name="T7" fmla="*/ 4 h 82"/>
                    <a:gd name="T8" fmla="*/ 41 w 82"/>
                    <a:gd name="T9" fmla="*/ 0 h 82"/>
                    <a:gd name="T10" fmla="*/ 0 w 82"/>
                    <a:gd name="T11" fmla="*/ 41 h 82"/>
                    <a:gd name="T12" fmla="*/ 41 w 82"/>
                    <a:gd name="T13" fmla="*/ 82 h 82"/>
                    <a:gd name="T14" fmla="*/ 82 w 82"/>
                    <a:gd name="T15" fmla="*/ 41 h 82"/>
                    <a:gd name="T16" fmla="*/ 79 w 82"/>
                    <a:gd name="T17" fmla="*/ 26 h 82"/>
                    <a:gd name="T18" fmla="*/ 55 w 82"/>
                    <a:gd name="T19"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55" y="50"/>
                      </a:moveTo>
                      <a:cubicBezTo>
                        <a:pt x="49" y="56"/>
                        <a:pt x="39" y="56"/>
                        <a:pt x="33" y="50"/>
                      </a:cubicBezTo>
                      <a:cubicBezTo>
                        <a:pt x="27" y="44"/>
                        <a:pt x="27" y="34"/>
                        <a:pt x="33" y="28"/>
                      </a:cubicBezTo>
                      <a:cubicBezTo>
                        <a:pt x="58" y="4"/>
                        <a:pt x="58" y="4"/>
                        <a:pt x="58" y="4"/>
                      </a:cubicBezTo>
                      <a:cubicBezTo>
                        <a:pt x="53" y="1"/>
                        <a:pt x="47" y="0"/>
                        <a:pt x="41" y="0"/>
                      </a:cubicBezTo>
                      <a:cubicBezTo>
                        <a:pt x="18" y="0"/>
                        <a:pt x="0" y="18"/>
                        <a:pt x="0" y="41"/>
                      </a:cubicBezTo>
                      <a:cubicBezTo>
                        <a:pt x="0" y="63"/>
                        <a:pt x="18" y="82"/>
                        <a:pt x="41" y="82"/>
                      </a:cubicBezTo>
                      <a:cubicBezTo>
                        <a:pt x="63" y="82"/>
                        <a:pt x="82" y="63"/>
                        <a:pt x="82" y="41"/>
                      </a:cubicBezTo>
                      <a:cubicBezTo>
                        <a:pt x="82" y="35"/>
                        <a:pt x="81" y="30"/>
                        <a:pt x="79" y="26"/>
                      </a:cubicBezTo>
                      <a:lnTo>
                        <a:pt x="55" y="50"/>
                      </a:lnTo>
                      <a:close/>
                    </a:path>
                  </a:pathLst>
                </a:custGeom>
                <a:grpFill/>
                <a:ln>
                  <a:noFill/>
                </a:ln>
              </p:spPr>
              <p:txBody>
                <a:bodyPr vert="horz" wrap="square" lIns="91440" tIns="45720" rIns="91440" bIns="45720" numCol="1" anchor="t" anchorCtr="0" compatLnSpc="1">
                  <a:prstTxWarp prst="textNoShape">
                    <a:avLst/>
                  </a:prstTxWarp>
                </a:bodyPr>
                <a:lstStyle/>
                <a:p>
                  <a:endParaRPr lang="id-ID"/>
                </a:p>
              </p:txBody>
            </p:sp>
          </p:grpSp>
        </p:grpSp>
        <p:sp>
          <p:nvSpPr>
            <p:cNvPr id="4" name="文本框 3">
              <a:extLst>
                <a:ext uri="{FF2B5EF4-FFF2-40B4-BE49-F238E27FC236}">
                  <a16:creationId xmlns:a16="http://schemas.microsoft.com/office/drawing/2014/main" id="{19B8F1A6-BE70-4D4D-B0E0-3CCE3C7C6BCE}"/>
                </a:ext>
              </a:extLst>
            </p:cNvPr>
            <p:cNvSpPr txBox="1"/>
            <p:nvPr/>
          </p:nvSpPr>
          <p:spPr>
            <a:xfrm>
              <a:off x="5697742" y="2200275"/>
              <a:ext cx="1042023" cy="505416"/>
            </a:xfrm>
            <a:prstGeom prst="rect">
              <a:avLst/>
            </a:prstGeom>
            <a:noFill/>
          </p:spPr>
          <p:txBody>
            <a:bodyPr wrap="square" rtlCol="0">
              <a:spAutoFit/>
            </a:bodyPr>
            <a:lstStyle/>
            <a:p>
              <a:pPr algn="ctr"/>
              <a:r>
                <a:rPr lang="zh-CN" altLang="en-US" sz="2000" spc="300" dirty="0">
                  <a:solidFill>
                    <a:schemeClr val="bg1"/>
                  </a:solidFill>
                  <a:latin typeface="字魂95号-手刻宋" panose="00000500000000000000" pitchFamily="2" charset="-122"/>
                  <a:ea typeface="字魂95号-手刻宋" panose="00000500000000000000" pitchFamily="2" charset="-122"/>
                </a:rPr>
                <a:t>身高</a:t>
              </a:r>
            </a:p>
          </p:txBody>
        </p:sp>
        <p:sp>
          <p:nvSpPr>
            <p:cNvPr id="61" name="文本框 60">
              <a:extLst>
                <a:ext uri="{FF2B5EF4-FFF2-40B4-BE49-F238E27FC236}">
                  <a16:creationId xmlns:a16="http://schemas.microsoft.com/office/drawing/2014/main" id="{513AB0EE-ED02-448C-82D2-9F44926E927D}"/>
                </a:ext>
              </a:extLst>
            </p:cNvPr>
            <p:cNvSpPr txBox="1"/>
            <p:nvPr/>
          </p:nvSpPr>
          <p:spPr>
            <a:xfrm>
              <a:off x="4328883" y="3616302"/>
              <a:ext cx="1042023" cy="505416"/>
            </a:xfrm>
            <a:prstGeom prst="rect">
              <a:avLst/>
            </a:prstGeom>
            <a:noFill/>
          </p:spPr>
          <p:txBody>
            <a:bodyPr wrap="square" rtlCol="0">
              <a:spAutoFit/>
            </a:bodyPr>
            <a:lstStyle/>
            <a:p>
              <a:pPr algn="ctr"/>
              <a:r>
                <a:rPr lang="zh-CN" altLang="en-US" sz="2000" spc="300" dirty="0">
                  <a:solidFill>
                    <a:schemeClr val="bg1"/>
                  </a:solidFill>
                  <a:latin typeface="字魂95号-手刻宋" panose="00000500000000000000" pitchFamily="2" charset="-122"/>
                  <a:ea typeface="字魂95号-手刻宋" panose="00000500000000000000" pitchFamily="2" charset="-122"/>
                </a:rPr>
                <a:t>体重</a:t>
              </a:r>
            </a:p>
          </p:txBody>
        </p:sp>
        <p:sp>
          <p:nvSpPr>
            <p:cNvPr id="62" name="文本框 61">
              <a:extLst>
                <a:ext uri="{FF2B5EF4-FFF2-40B4-BE49-F238E27FC236}">
                  <a16:creationId xmlns:a16="http://schemas.microsoft.com/office/drawing/2014/main" id="{2FE0FC41-0B69-4025-B104-B001873D65C8}"/>
                </a:ext>
              </a:extLst>
            </p:cNvPr>
            <p:cNvSpPr txBox="1"/>
            <p:nvPr/>
          </p:nvSpPr>
          <p:spPr>
            <a:xfrm>
              <a:off x="7178127" y="3616302"/>
              <a:ext cx="1042023" cy="505416"/>
            </a:xfrm>
            <a:prstGeom prst="rect">
              <a:avLst/>
            </a:prstGeom>
            <a:noFill/>
          </p:spPr>
          <p:txBody>
            <a:bodyPr wrap="square" rtlCol="0">
              <a:spAutoFit/>
            </a:bodyPr>
            <a:lstStyle/>
            <a:p>
              <a:pPr algn="ctr"/>
              <a:r>
                <a:rPr lang="zh-CN" altLang="en-US" sz="2000" spc="300" dirty="0">
                  <a:solidFill>
                    <a:schemeClr val="bg1"/>
                  </a:solidFill>
                  <a:latin typeface="字魂95号-手刻宋" panose="00000500000000000000" pitchFamily="2" charset="-122"/>
                  <a:ea typeface="字魂95号-手刻宋" panose="00000500000000000000" pitchFamily="2" charset="-122"/>
                </a:rPr>
                <a:t>视力</a:t>
              </a:r>
            </a:p>
          </p:txBody>
        </p:sp>
        <p:sp>
          <p:nvSpPr>
            <p:cNvPr id="63" name="文本框 62">
              <a:extLst>
                <a:ext uri="{FF2B5EF4-FFF2-40B4-BE49-F238E27FC236}">
                  <a16:creationId xmlns:a16="http://schemas.microsoft.com/office/drawing/2014/main" id="{EAEDE495-F57B-4D31-9572-0209A8691C2A}"/>
                </a:ext>
              </a:extLst>
            </p:cNvPr>
            <p:cNvSpPr txBox="1"/>
            <p:nvPr/>
          </p:nvSpPr>
          <p:spPr>
            <a:xfrm>
              <a:off x="5805838" y="5067959"/>
              <a:ext cx="1042023" cy="505416"/>
            </a:xfrm>
            <a:prstGeom prst="rect">
              <a:avLst/>
            </a:prstGeom>
            <a:noFill/>
          </p:spPr>
          <p:txBody>
            <a:bodyPr wrap="square" rtlCol="0">
              <a:spAutoFit/>
            </a:bodyPr>
            <a:lstStyle/>
            <a:p>
              <a:pPr algn="ctr"/>
              <a:r>
                <a:rPr lang="zh-CN" altLang="en-US" sz="2000" spc="300" dirty="0">
                  <a:solidFill>
                    <a:schemeClr val="bg1"/>
                  </a:solidFill>
                  <a:latin typeface="字魂95号-手刻宋" panose="00000500000000000000" pitchFamily="2" charset="-122"/>
                  <a:ea typeface="字魂95号-手刻宋" panose="00000500000000000000" pitchFamily="2" charset="-122"/>
                </a:rPr>
                <a:t>其他</a:t>
              </a:r>
            </a:p>
          </p:txBody>
        </p:sp>
      </p:grpSp>
      <p:sp>
        <p:nvSpPr>
          <p:cNvPr id="9" name="矩形 8">
            <a:extLst>
              <a:ext uri="{FF2B5EF4-FFF2-40B4-BE49-F238E27FC236}">
                <a16:creationId xmlns:a16="http://schemas.microsoft.com/office/drawing/2014/main" id="{1F803C18-F830-4703-87AA-F08638E982BB}"/>
              </a:ext>
            </a:extLst>
          </p:cNvPr>
          <p:cNvSpPr/>
          <p:nvPr/>
        </p:nvSpPr>
        <p:spPr>
          <a:xfrm>
            <a:off x="8452009" y="2696446"/>
            <a:ext cx="2577941" cy="1290353"/>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右眼裸眼视力不低于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4.9</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，左 眼裸眼视力不低于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4.8</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a:t>
            </a:r>
          </a:p>
        </p:txBody>
      </p:sp>
      <p:sp>
        <p:nvSpPr>
          <p:cNvPr id="35" name="矩形 34">
            <a:extLst>
              <a:ext uri="{FF2B5EF4-FFF2-40B4-BE49-F238E27FC236}">
                <a16:creationId xmlns:a16="http://schemas.microsoft.com/office/drawing/2014/main" id="{AFFC80C9-8DF5-4828-A755-CF80E21EF32C}"/>
              </a:ext>
            </a:extLst>
          </p:cNvPr>
          <p:cNvSpPr/>
          <p:nvPr/>
        </p:nvSpPr>
        <p:spPr>
          <a:xfrm>
            <a:off x="7236938" y="961000"/>
            <a:ext cx="2674039" cy="874855"/>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男性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162cm </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以上，女性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160cm </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以上。   </a:t>
            </a:r>
          </a:p>
        </p:txBody>
      </p:sp>
      <p:sp>
        <p:nvSpPr>
          <p:cNvPr id="64" name="矩形 63">
            <a:extLst>
              <a:ext uri="{FF2B5EF4-FFF2-40B4-BE49-F238E27FC236}">
                <a16:creationId xmlns:a16="http://schemas.microsoft.com/office/drawing/2014/main" id="{D278AD1D-7BFE-4716-A7D2-E0E311A76ECB}"/>
              </a:ext>
            </a:extLst>
          </p:cNvPr>
          <p:cNvSpPr/>
          <p:nvPr/>
        </p:nvSpPr>
        <p:spPr>
          <a:xfrm>
            <a:off x="977915" y="1796611"/>
            <a:ext cx="2702477" cy="2121350"/>
          </a:xfrm>
          <a:prstGeom prst="rect">
            <a:avLst/>
          </a:prstGeom>
        </p:spPr>
        <p:txBody>
          <a:bodyPr wrap="square">
            <a:spAutoFit/>
          </a:bodyPr>
          <a:lstStyle/>
          <a:p>
            <a:pPr algn="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标准体重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（身高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-110</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kg</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。男性不超过标准体重的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25</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 </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不低于标准体重 的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15</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；女性不超过也不低于标准体重的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15</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 </a:t>
            </a:r>
          </a:p>
        </p:txBody>
      </p:sp>
      <p:sp>
        <p:nvSpPr>
          <p:cNvPr id="65" name="矩形 64">
            <a:extLst>
              <a:ext uri="{FF2B5EF4-FFF2-40B4-BE49-F238E27FC236}">
                <a16:creationId xmlns:a16="http://schemas.microsoft.com/office/drawing/2014/main" id="{35E7BDDC-4B5B-408B-9E6B-8F2E0D9BB5B7}"/>
              </a:ext>
            </a:extLst>
          </p:cNvPr>
          <p:cNvSpPr/>
          <p:nvPr/>
        </p:nvSpPr>
        <p:spPr>
          <a:xfrm>
            <a:off x="2057364" y="4273502"/>
            <a:ext cx="2780091" cy="1290353"/>
          </a:xfrm>
          <a:prstGeom prst="rect">
            <a:avLst/>
          </a:prstGeom>
        </p:spPr>
        <p:txBody>
          <a:bodyPr wrap="square">
            <a:spAutoFit/>
          </a:bodyPr>
          <a:lstStyle/>
          <a:p>
            <a:pPr algn="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具体身体条件要符合国防部颁布的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应征公民体格检查标准</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和有关规定。 </a:t>
            </a:r>
          </a:p>
        </p:txBody>
      </p:sp>
    </p:spTree>
    <p:extLst>
      <p:ext uri="{BB962C8B-B14F-4D97-AF65-F5344CB8AC3E}">
        <p14:creationId xmlns:p14="http://schemas.microsoft.com/office/powerpoint/2010/main" val="31561048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9763D1E1-28F5-4FD9-A5D6-A45510C4EA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495" y="1552035"/>
            <a:ext cx="6735070" cy="5253565"/>
          </a:xfrm>
          <a:prstGeom prst="rect">
            <a:avLst/>
          </a:prstGeom>
        </p:spPr>
      </p:pic>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4">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政策规定</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sp>
        <p:nvSpPr>
          <p:cNvPr id="3" name="矩形 2">
            <a:extLst>
              <a:ext uri="{FF2B5EF4-FFF2-40B4-BE49-F238E27FC236}">
                <a16:creationId xmlns:a16="http://schemas.microsoft.com/office/drawing/2014/main" id="{C68E2D05-6D9E-40CA-80BD-3712FF7F694C}"/>
              </a:ext>
            </a:extLst>
          </p:cNvPr>
          <p:cNvSpPr/>
          <p:nvPr/>
        </p:nvSpPr>
        <p:spPr>
          <a:xfrm>
            <a:off x="6505575" y="932724"/>
            <a:ext cx="5076825" cy="4614340"/>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大学生参军入伍除享受义务兵正常优待外，还享受优先报名应征、优先体检政审、 优先审批定兵、优先安排使用的政策，大学生合格一个批准入伍一个，对在本辖区难以 解决的，由省（区、市）统一协调解决，合格的大学生未被批准入伍前，不得批准高中 以下文化程度青年入伍。对批准入伍的大学生在安排去向时，优先安排到军兵种或专业 技术要求高的部队服役。在部队服役期间，还可优先选改士官，高校毕业生士兵还可直 接选拔为军官。退役后，在就业安置、考研升学等方面享受更多优惠政策。</a:t>
            </a:r>
          </a:p>
        </p:txBody>
      </p:sp>
    </p:spTree>
    <p:extLst>
      <p:ext uri="{BB962C8B-B14F-4D97-AF65-F5344CB8AC3E}">
        <p14:creationId xmlns:p14="http://schemas.microsoft.com/office/powerpoint/2010/main" val="11756812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2C866BD9-A8E9-4263-A3E6-6F1401C465A5}"/>
              </a:ext>
            </a:extLst>
          </p:cNvPr>
          <p:cNvSpPr/>
          <p:nvPr/>
        </p:nvSpPr>
        <p:spPr>
          <a:xfrm>
            <a:off x="-1"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a16="http://schemas.microsoft.com/office/drawing/2014/main" id="{D4A3A481-242F-4781-B167-69FAEB3CE3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10550" y="2668502"/>
            <a:ext cx="3857764" cy="3857764"/>
          </a:xfrm>
          <a:prstGeom prst="rect">
            <a:avLst/>
          </a:prstGeom>
        </p:spPr>
      </p:pic>
      <p:pic>
        <p:nvPicPr>
          <p:cNvPr id="12" name="图片 11">
            <a:extLst>
              <a:ext uri="{FF2B5EF4-FFF2-40B4-BE49-F238E27FC236}">
                <a16:creationId xmlns:a16="http://schemas.microsoft.com/office/drawing/2014/main" id="{7C874D93-F5C3-4041-9EDF-91195AEF527D}"/>
              </a:ext>
            </a:extLst>
          </p:cNvPr>
          <p:cNvPicPr>
            <a:picLocks noChangeAspect="1"/>
          </p:cNvPicPr>
          <p:nvPr/>
        </p:nvPicPr>
        <p:blipFill rotWithShape="1">
          <a:blip r:embed="rId4">
            <a:extLst>
              <a:ext uri="{28A0092B-C50C-407E-A947-70E740481C1C}">
                <a14:useLocalDpi xmlns:a14="http://schemas.microsoft.com/office/drawing/2010/main" val="0"/>
              </a:ext>
            </a:extLst>
          </a:blip>
          <a:srcRect t="43863"/>
          <a:stretch/>
        </p:blipFill>
        <p:spPr>
          <a:xfrm flipH="1">
            <a:off x="-1" y="3008120"/>
            <a:ext cx="12192001" cy="3849880"/>
          </a:xfrm>
          <a:prstGeom prst="rect">
            <a:avLst/>
          </a:prstGeom>
        </p:spPr>
      </p:pic>
      <p:pic>
        <p:nvPicPr>
          <p:cNvPr id="14" name="图片 13">
            <a:extLst>
              <a:ext uri="{FF2B5EF4-FFF2-40B4-BE49-F238E27FC236}">
                <a16:creationId xmlns:a16="http://schemas.microsoft.com/office/drawing/2014/main" id="{5E0CD91C-C627-4616-8540-3E94B82D52F5}"/>
              </a:ext>
            </a:extLst>
          </p:cNvPr>
          <p:cNvPicPr>
            <a:picLocks noChangeAspect="1"/>
          </p:cNvPicPr>
          <p:nvPr/>
        </p:nvPicPr>
        <p:blipFill rotWithShape="1">
          <a:blip r:embed="rId5">
            <a:extLst>
              <a:ext uri="{28A0092B-C50C-407E-A947-70E740481C1C}">
                <a14:useLocalDpi xmlns:a14="http://schemas.microsoft.com/office/drawing/2010/main" val="0"/>
              </a:ext>
            </a:extLst>
          </a:blip>
          <a:srcRect r="66771" b="52917"/>
          <a:stretch/>
        </p:blipFill>
        <p:spPr>
          <a:xfrm>
            <a:off x="-1" y="0"/>
            <a:ext cx="5118807" cy="3626492"/>
          </a:xfrm>
          <a:prstGeom prst="rect">
            <a:avLst/>
          </a:prstGeom>
        </p:spPr>
      </p:pic>
      <p:sp>
        <p:nvSpPr>
          <p:cNvPr id="2" name="文本框 1">
            <a:extLst>
              <a:ext uri="{FF2B5EF4-FFF2-40B4-BE49-F238E27FC236}">
                <a16:creationId xmlns:a16="http://schemas.microsoft.com/office/drawing/2014/main" id="{A6507FB4-B503-4D86-A3B6-8C2FCCE7F23D}"/>
              </a:ext>
            </a:extLst>
          </p:cNvPr>
          <p:cNvSpPr txBox="1"/>
          <p:nvPr/>
        </p:nvSpPr>
        <p:spPr>
          <a:xfrm>
            <a:off x="2757486" y="-503504"/>
            <a:ext cx="6677025" cy="6447919"/>
          </a:xfrm>
          <a:prstGeom prst="rect">
            <a:avLst/>
          </a:prstGeom>
          <a:noFill/>
        </p:spPr>
        <p:txBody>
          <a:bodyPr wrap="square" rtlCol="0">
            <a:spAutoFit/>
          </a:bodyPr>
          <a:lstStyle/>
          <a:p>
            <a:pPr algn="ctr"/>
            <a:r>
              <a:rPr lang="en-US" altLang="zh-CN" sz="41300" dirty="0">
                <a:solidFill>
                  <a:srgbClr val="CF201B">
                    <a:alpha val="14000"/>
                  </a:srgbClr>
                </a:solidFill>
                <a:latin typeface="字魂95号-手刻宋" panose="00000500000000000000" pitchFamily="2" charset="-122"/>
                <a:ea typeface="字魂95号-手刻宋" panose="00000500000000000000" pitchFamily="2" charset="-122"/>
              </a:rPr>
              <a:t>03</a:t>
            </a:r>
            <a:endParaRPr lang="zh-CN" altLang="en-US" sz="41300" dirty="0">
              <a:solidFill>
                <a:srgbClr val="CF201B">
                  <a:alpha val="14000"/>
                </a:srgbClr>
              </a:solidFill>
              <a:latin typeface="字魂95号-手刻宋" panose="00000500000000000000" pitchFamily="2" charset="-122"/>
              <a:ea typeface="字魂95号-手刻宋" panose="00000500000000000000" pitchFamily="2" charset="-122"/>
            </a:endParaRPr>
          </a:p>
        </p:txBody>
      </p:sp>
      <p:sp>
        <p:nvSpPr>
          <p:cNvPr id="3" name="文本框 2">
            <a:extLst>
              <a:ext uri="{FF2B5EF4-FFF2-40B4-BE49-F238E27FC236}">
                <a16:creationId xmlns:a16="http://schemas.microsoft.com/office/drawing/2014/main" id="{F8FCF0B5-48F6-412D-A7EE-AE9DAEE8A585}"/>
              </a:ext>
            </a:extLst>
          </p:cNvPr>
          <p:cNvSpPr txBox="1"/>
          <p:nvPr/>
        </p:nvSpPr>
        <p:spPr>
          <a:xfrm>
            <a:off x="5118807" y="44344"/>
            <a:ext cx="1954381" cy="6229349"/>
          </a:xfrm>
          <a:prstGeom prst="rect">
            <a:avLst/>
          </a:prstGeom>
          <a:noFill/>
        </p:spPr>
        <p:txBody>
          <a:bodyPr vert="eaVert" wrap="square" rtlCol="0">
            <a:spAutoFit/>
          </a:bodyPr>
          <a:lstStyle/>
          <a:p>
            <a:pPr algn="ctr"/>
            <a:r>
              <a:rPr lang="zh-CN" altLang="en-US" sz="11500" dirty="0">
                <a:solidFill>
                  <a:srgbClr val="CF201B"/>
                </a:solidFill>
                <a:latin typeface="字魂50号-白鸽天行体" panose="00000500000000000000" pitchFamily="2" charset="-122"/>
                <a:ea typeface="字魂50号-白鸽天行体" panose="00000500000000000000" pitchFamily="2" charset="-122"/>
              </a:rPr>
              <a:t>报名流程</a:t>
            </a:r>
          </a:p>
        </p:txBody>
      </p:sp>
    </p:spTree>
    <p:extLst>
      <p:ext uri="{BB962C8B-B14F-4D97-AF65-F5344CB8AC3E}">
        <p14:creationId xmlns:p14="http://schemas.microsoft.com/office/powerpoint/2010/main" val="25340269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F2F06485-B096-45F8-AC3D-D5034D5BA3DC}"/>
              </a:ext>
            </a:extLst>
          </p:cNvPr>
          <p:cNvGrpSpPr/>
          <p:nvPr/>
        </p:nvGrpSpPr>
        <p:grpSpPr>
          <a:xfrm>
            <a:off x="4559239" y="142875"/>
            <a:ext cx="7045956" cy="6715125"/>
            <a:chOff x="4770962" y="0"/>
            <a:chExt cx="7226329" cy="6887029"/>
          </a:xfrm>
        </p:grpSpPr>
        <p:grpSp>
          <p:nvGrpSpPr>
            <p:cNvPr id="12" name="Group 2">
              <a:extLst>
                <a:ext uri="{FF2B5EF4-FFF2-40B4-BE49-F238E27FC236}">
                  <a16:creationId xmlns:a16="http://schemas.microsoft.com/office/drawing/2014/main" id="{8A48C9E9-C974-461B-BC70-7ABBA6D26C03}"/>
                </a:ext>
              </a:extLst>
            </p:cNvPr>
            <p:cNvGrpSpPr/>
            <p:nvPr/>
          </p:nvGrpSpPr>
          <p:grpSpPr>
            <a:xfrm>
              <a:off x="5583338" y="0"/>
              <a:ext cx="6413953" cy="6887029"/>
              <a:chOff x="2606222" y="2935741"/>
              <a:chExt cx="8845551" cy="3951287"/>
            </a:xfrm>
          </p:grpSpPr>
          <p:sp>
            <p:nvSpPr>
              <p:cNvPr id="13" name="Freeform 8">
                <a:extLst>
                  <a:ext uri="{FF2B5EF4-FFF2-40B4-BE49-F238E27FC236}">
                    <a16:creationId xmlns:a16="http://schemas.microsoft.com/office/drawing/2014/main" id="{935BCECC-5525-47AF-B86B-2606DBC24652}"/>
                  </a:ext>
                </a:extLst>
              </p:cNvPr>
              <p:cNvSpPr>
                <a:spLocks/>
              </p:cNvSpPr>
              <p:nvPr/>
            </p:nvSpPr>
            <p:spPr bwMode="auto">
              <a:xfrm>
                <a:off x="2606222" y="2935741"/>
                <a:ext cx="8845551" cy="3951287"/>
              </a:xfrm>
              <a:custGeom>
                <a:avLst/>
                <a:gdLst>
                  <a:gd name="T0" fmla="*/ 2339 w 3076"/>
                  <a:gd name="T1" fmla="*/ 212 h 1372"/>
                  <a:gd name="T2" fmla="*/ 1696 w 3076"/>
                  <a:gd name="T3" fmla="*/ 69 h 1372"/>
                  <a:gd name="T4" fmla="*/ 1942 w 3076"/>
                  <a:gd name="T5" fmla="*/ 0 h 1372"/>
                  <a:gd name="T6" fmla="*/ 1920 w 3076"/>
                  <a:gd name="T7" fmla="*/ 0 h 1372"/>
                  <a:gd name="T8" fmla="*/ 1567 w 3076"/>
                  <a:gd name="T9" fmla="*/ 43 h 1372"/>
                  <a:gd name="T10" fmla="*/ 1835 w 3076"/>
                  <a:gd name="T11" fmla="*/ 196 h 1372"/>
                  <a:gd name="T12" fmla="*/ 1888 w 3076"/>
                  <a:gd name="T13" fmla="*/ 574 h 1372"/>
                  <a:gd name="T14" fmla="*/ 0 w 3076"/>
                  <a:gd name="T15" fmla="*/ 1364 h 1372"/>
                  <a:gd name="T16" fmla="*/ 0 w 3076"/>
                  <a:gd name="T17" fmla="*/ 1372 h 1372"/>
                  <a:gd name="T18" fmla="*/ 2499 w 3076"/>
                  <a:gd name="T19" fmla="*/ 1372 h 1372"/>
                  <a:gd name="T20" fmla="*/ 2832 w 3076"/>
                  <a:gd name="T21" fmla="*/ 944 h 1372"/>
                  <a:gd name="T22" fmla="*/ 2339 w 3076"/>
                  <a:gd name="T23" fmla="*/ 212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076" h="1372">
                    <a:moveTo>
                      <a:pt x="2339" y="212"/>
                    </a:moveTo>
                    <a:cubicBezTo>
                      <a:pt x="1881" y="99"/>
                      <a:pt x="1736" y="99"/>
                      <a:pt x="1696" y="69"/>
                    </a:cubicBezTo>
                    <a:cubicBezTo>
                      <a:pt x="1661" y="43"/>
                      <a:pt x="1885" y="8"/>
                      <a:pt x="1942" y="0"/>
                    </a:cubicBezTo>
                    <a:cubicBezTo>
                      <a:pt x="1920" y="0"/>
                      <a:pt x="1920" y="0"/>
                      <a:pt x="1920" y="0"/>
                    </a:cubicBezTo>
                    <a:cubicBezTo>
                      <a:pt x="1861" y="4"/>
                      <a:pt x="1734" y="14"/>
                      <a:pt x="1567" y="43"/>
                    </a:cubicBezTo>
                    <a:cubicBezTo>
                      <a:pt x="1354" y="79"/>
                      <a:pt x="1620" y="150"/>
                      <a:pt x="1835" y="196"/>
                    </a:cubicBezTo>
                    <a:cubicBezTo>
                      <a:pt x="2050" y="243"/>
                      <a:pt x="2255" y="353"/>
                      <a:pt x="1888" y="574"/>
                    </a:cubicBezTo>
                    <a:cubicBezTo>
                      <a:pt x="996" y="1111"/>
                      <a:pt x="256" y="1307"/>
                      <a:pt x="0" y="1364"/>
                    </a:cubicBezTo>
                    <a:cubicBezTo>
                      <a:pt x="0" y="1372"/>
                      <a:pt x="0" y="1372"/>
                      <a:pt x="0" y="1372"/>
                    </a:cubicBezTo>
                    <a:cubicBezTo>
                      <a:pt x="2499" y="1372"/>
                      <a:pt x="2499" y="1372"/>
                      <a:pt x="2499" y="1372"/>
                    </a:cubicBezTo>
                    <a:cubicBezTo>
                      <a:pt x="2628" y="1226"/>
                      <a:pt x="2767" y="1050"/>
                      <a:pt x="2832" y="944"/>
                    </a:cubicBezTo>
                    <a:cubicBezTo>
                      <a:pt x="3076" y="549"/>
                      <a:pt x="2796" y="324"/>
                      <a:pt x="2339" y="21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id-ID">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14" name="Freeform 9">
                <a:extLst>
                  <a:ext uri="{FF2B5EF4-FFF2-40B4-BE49-F238E27FC236}">
                    <a16:creationId xmlns:a16="http://schemas.microsoft.com/office/drawing/2014/main" id="{72B36CC8-D75A-43BE-BD62-B40D15978A76}"/>
                  </a:ext>
                </a:extLst>
              </p:cNvPr>
              <p:cNvSpPr>
                <a:spLocks/>
              </p:cNvSpPr>
              <p:nvPr/>
            </p:nvSpPr>
            <p:spPr bwMode="auto">
              <a:xfrm>
                <a:off x="6532110" y="2935741"/>
                <a:ext cx="3271838" cy="3951287"/>
              </a:xfrm>
              <a:custGeom>
                <a:avLst/>
                <a:gdLst>
                  <a:gd name="T0" fmla="*/ 1070 w 1138"/>
                  <a:gd name="T1" fmla="*/ 369 h 1372"/>
                  <a:gd name="T2" fmla="*/ 878 w 1138"/>
                  <a:gd name="T3" fmla="*/ 253 h 1372"/>
                  <a:gd name="T4" fmla="*/ 680 w 1138"/>
                  <a:gd name="T5" fmla="*/ 193 h 1372"/>
                  <a:gd name="T6" fmla="*/ 332 w 1138"/>
                  <a:gd name="T7" fmla="*/ 117 h 1372"/>
                  <a:gd name="T8" fmla="*/ 259 w 1138"/>
                  <a:gd name="T9" fmla="*/ 98 h 1372"/>
                  <a:gd name="T10" fmla="*/ 229 w 1138"/>
                  <a:gd name="T11" fmla="*/ 82 h 1372"/>
                  <a:gd name="T12" fmla="*/ 245 w 1138"/>
                  <a:gd name="T13" fmla="*/ 61 h 1372"/>
                  <a:gd name="T14" fmla="*/ 363 w 1138"/>
                  <a:gd name="T15" fmla="*/ 30 h 1372"/>
                  <a:gd name="T16" fmla="*/ 572 w 1138"/>
                  <a:gd name="T17" fmla="*/ 0 h 1372"/>
                  <a:gd name="T18" fmla="*/ 563 w 1138"/>
                  <a:gd name="T19" fmla="*/ 0 h 1372"/>
                  <a:gd name="T20" fmla="*/ 363 w 1138"/>
                  <a:gd name="T21" fmla="*/ 27 h 1372"/>
                  <a:gd name="T22" fmla="*/ 244 w 1138"/>
                  <a:gd name="T23" fmla="*/ 58 h 1372"/>
                  <a:gd name="T24" fmla="*/ 226 w 1138"/>
                  <a:gd name="T25" fmla="*/ 84 h 1372"/>
                  <a:gd name="T26" fmla="*/ 258 w 1138"/>
                  <a:gd name="T27" fmla="*/ 101 h 1372"/>
                  <a:gd name="T28" fmla="*/ 332 w 1138"/>
                  <a:gd name="T29" fmla="*/ 120 h 1372"/>
                  <a:gd name="T30" fmla="*/ 679 w 1138"/>
                  <a:gd name="T31" fmla="*/ 198 h 1372"/>
                  <a:gd name="T32" fmla="*/ 876 w 1138"/>
                  <a:gd name="T33" fmla="*/ 258 h 1372"/>
                  <a:gd name="T34" fmla="*/ 1065 w 1138"/>
                  <a:gd name="T35" fmla="*/ 373 h 1372"/>
                  <a:gd name="T36" fmla="*/ 1085 w 1138"/>
                  <a:gd name="T37" fmla="*/ 592 h 1372"/>
                  <a:gd name="T38" fmla="*/ 917 w 1138"/>
                  <a:gd name="T39" fmla="*/ 780 h 1372"/>
                  <a:gd name="T40" fmla="*/ 0 w 1138"/>
                  <a:gd name="T41" fmla="*/ 1372 h 1372"/>
                  <a:gd name="T42" fmla="*/ 66 w 1138"/>
                  <a:gd name="T43" fmla="*/ 1372 h 1372"/>
                  <a:gd name="T44" fmla="*/ 926 w 1138"/>
                  <a:gd name="T45" fmla="*/ 786 h 1372"/>
                  <a:gd name="T46" fmla="*/ 1090 w 1138"/>
                  <a:gd name="T47" fmla="*/ 594 h 1372"/>
                  <a:gd name="T48" fmla="*/ 1070 w 1138"/>
                  <a:gd name="T49" fmla="*/ 369 h 1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8" h="1372">
                    <a:moveTo>
                      <a:pt x="1070" y="369"/>
                    </a:moveTo>
                    <a:cubicBezTo>
                      <a:pt x="1016" y="311"/>
                      <a:pt x="945" y="280"/>
                      <a:pt x="878" y="253"/>
                    </a:cubicBezTo>
                    <a:cubicBezTo>
                      <a:pt x="811" y="228"/>
                      <a:pt x="744" y="209"/>
                      <a:pt x="680" y="193"/>
                    </a:cubicBezTo>
                    <a:cubicBezTo>
                      <a:pt x="551" y="163"/>
                      <a:pt x="435" y="139"/>
                      <a:pt x="332" y="117"/>
                    </a:cubicBezTo>
                    <a:cubicBezTo>
                      <a:pt x="307" y="111"/>
                      <a:pt x="282" y="105"/>
                      <a:pt x="259" y="98"/>
                    </a:cubicBezTo>
                    <a:cubicBezTo>
                      <a:pt x="248" y="94"/>
                      <a:pt x="236" y="90"/>
                      <a:pt x="229" y="82"/>
                    </a:cubicBezTo>
                    <a:cubicBezTo>
                      <a:pt x="221" y="73"/>
                      <a:pt x="237" y="65"/>
                      <a:pt x="245" y="61"/>
                    </a:cubicBezTo>
                    <a:cubicBezTo>
                      <a:pt x="286" y="44"/>
                      <a:pt x="327" y="37"/>
                      <a:pt x="363" y="30"/>
                    </a:cubicBezTo>
                    <a:cubicBezTo>
                      <a:pt x="468" y="11"/>
                      <a:pt x="540" y="3"/>
                      <a:pt x="572" y="0"/>
                    </a:cubicBezTo>
                    <a:cubicBezTo>
                      <a:pt x="563" y="0"/>
                      <a:pt x="563" y="0"/>
                      <a:pt x="563" y="0"/>
                    </a:cubicBezTo>
                    <a:cubicBezTo>
                      <a:pt x="528" y="3"/>
                      <a:pt x="459" y="11"/>
                      <a:pt x="363" y="27"/>
                    </a:cubicBezTo>
                    <a:cubicBezTo>
                      <a:pt x="327" y="35"/>
                      <a:pt x="286" y="41"/>
                      <a:pt x="244" y="58"/>
                    </a:cubicBezTo>
                    <a:cubicBezTo>
                      <a:pt x="236" y="62"/>
                      <a:pt x="216" y="70"/>
                      <a:pt x="226" y="84"/>
                    </a:cubicBezTo>
                    <a:cubicBezTo>
                      <a:pt x="235" y="93"/>
                      <a:pt x="247" y="97"/>
                      <a:pt x="258" y="101"/>
                    </a:cubicBezTo>
                    <a:cubicBezTo>
                      <a:pt x="281" y="109"/>
                      <a:pt x="306" y="115"/>
                      <a:pt x="332" y="120"/>
                    </a:cubicBezTo>
                    <a:cubicBezTo>
                      <a:pt x="434" y="143"/>
                      <a:pt x="551" y="168"/>
                      <a:pt x="679" y="198"/>
                    </a:cubicBezTo>
                    <a:cubicBezTo>
                      <a:pt x="743" y="214"/>
                      <a:pt x="809" y="233"/>
                      <a:pt x="876" y="258"/>
                    </a:cubicBezTo>
                    <a:cubicBezTo>
                      <a:pt x="943" y="284"/>
                      <a:pt x="1013" y="316"/>
                      <a:pt x="1065" y="373"/>
                    </a:cubicBezTo>
                    <a:cubicBezTo>
                      <a:pt x="1119" y="428"/>
                      <a:pt x="1132" y="522"/>
                      <a:pt x="1085" y="592"/>
                    </a:cubicBezTo>
                    <a:cubicBezTo>
                      <a:pt x="1043" y="662"/>
                      <a:pt x="982" y="722"/>
                      <a:pt x="917" y="780"/>
                    </a:cubicBezTo>
                    <a:cubicBezTo>
                      <a:pt x="660" y="998"/>
                      <a:pt x="341" y="1188"/>
                      <a:pt x="0" y="1372"/>
                    </a:cubicBezTo>
                    <a:cubicBezTo>
                      <a:pt x="66" y="1372"/>
                      <a:pt x="66" y="1372"/>
                      <a:pt x="66" y="1372"/>
                    </a:cubicBezTo>
                    <a:cubicBezTo>
                      <a:pt x="399" y="1190"/>
                      <a:pt x="672" y="1003"/>
                      <a:pt x="926" y="786"/>
                    </a:cubicBezTo>
                    <a:cubicBezTo>
                      <a:pt x="991" y="728"/>
                      <a:pt x="1048" y="666"/>
                      <a:pt x="1090" y="594"/>
                    </a:cubicBezTo>
                    <a:cubicBezTo>
                      <a:pt x="1138" y="524"/>
                      <a:pt x="1125" y="426"/>
                      <a:pt x="1070" y="369"/>
                    </a:cubicBezTo>
                    <a:close/>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id-ID"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grpSp>
        <p:grpSp>
          <p:nvGrpSpPr>
            <p:cNvPr id="15" name="Group 5">
              <a:extLst>
                <a:ext uri="{FF2B5EF4-FFF2-40B4-BE49-F238E27FC236}">
                  <a16:creationId xmlns:a16="http://schemas.microsoft.com/office/drawing/2014/main" id="{4AC380F0-3040-4EBC-A91C-20C628C73199}"/>
                </a:ext>
              </a:extLst>
            </p:cNvPr>
            <p:cNvGrpSpPr/>
            <p:nvPr/>
          </p:nvGrpSpPr>
          <p:grpSpPr>
            <a:xfrm>
              <a:off x="6802326" y="5098973"/>
              <a:ext cx="865694" cy="1255791"/>
              <a:chOff x="2682876" y="1790701"/>
              <a:chExt cx="514350" cy="746125"/>
            </a:xfrm>
            <a:effectLst>
              <a:outerShdw blurRad="76200" dir="18900000" sy="23000" kx="-1200000" algn="bl" rotWithShape="0">
                <a:prstClr val="black">
                  <a:alpha val="20000"/>
                </a:prstClr>
              </a:outerShdw>
            </a:effectLst>
          </p:grpSpPr>
          <p:sp>
            <p:nvSpPr>
              <p:cNvPr id="16" name="Freeform 6">
                <a:extLst>
                  <a:ext uri="{FF2B5EF4-FFF2-40B4-BE49-F238E27FC236}">
                    <a16:creationId xmlns:a16="http://schemas.microsoft.com/office/drawing/2014/main" id="{905BC5E8-A01F-4097-8715-8F4B27370FAB}"/>
                  </a:ext>
                </a:extLst>
              </p:cNvPr>
              <p:cNvSpPr>
                <a:spLocks/>
              </p:cNvSpPr>
              <p:nvPr/>
            </p:nvSpPr>
            <p:spPr bwMode="auto">
              <a:xfrm>
                <a:off x="2682876" y="1790701"/>
                <a:ext cx="514350" cy="746125"/>
              </a:xfrm>
              <a:custGeom>
                <a:avLst/>
                <a:gdLst>
                  <a:gd name="T0" fmla="*/ 298 w 298"/>
                  <a:gd name="T1" fmla="*/ 149 h 435"/>
                  <a:gd name="T2" fmla="*/ 149 w 298"/>
                  <a:gd name="T3" fmla="*/ 435 h 435"/>
                  <a:gd name="T4" fmla="*/ 0 w 298"/>
                  <a:gd name="T5" fmla="*/ 149 h 435"/>
                  <a:gd name="T6" fmla="*/ 149 w 298"/>
                  <a:gd name="T7" fmla="*/ 0 h 435"/>
                  <a:gd name="T8" fmla="*/ 298 w 298"/>
                  <a:gd name="T9" fmla="*/ 149 h 435"/>
                </a:gdLst>
                <a:ahLst/>
                <a:cxnLst>
                  <a:cxn ang="0">
                    <a:pos x="T0" y="T1"/>
                  </a:cxn>
                  <a:cxn ang="0">
                    <a:pos x="T2" y="T3"/>
                  </a:cxn>
                  <a:cxn ang="0">
                    <a:pos x="T4" y="T5"/>
                  </a:cxn>
                  <a:cxn ang="0">
                    <a:pos x="T6" y="T7"/>
                  </a:cxn>
                  <a:cxn ang="0">
                    <a:pos x="T8" y="T9"/>
                  </a:cxn>
                </a:cxnLst>
                <a:rect l="0" t="0" r="r" b="b"/>
                <a:pathLst>
                  <a:path w="298" h="435">
                    <a:moveTo>
                      <a:pt x="298" y="149"/>
                    </a:moveTo>
                    <a:cubicBezTo>
                      <a:pt x="298" y="268"/>
                      <a:pt x="149" y="435"/>
                      <a:pt x="149" y="435"/>
                    </a:cubicBezTo>
                    <a:cubicBezTo>
                      <a:pt x="149" y="435"/>
                      <a:pt x="0" y="265"/>
                      <a:pt x="0" y="149"/>
                    </a:cubicBezTo>
                    <a:cubicBezTo>
                      <a:pt x="0" y="67"/>
                      <a:pt x="67" y="0"/>
                      <a:pt x="149" y="0"/>
                    </a:cubicBezTo>
                    <a:cubicBezTo>
                      <a:pt x="231" y="0"/>
                      <a:pt x="298" y="67"/>
                      <a:pt x="298" y="149"/>
                    </a:cubicBezTo>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17" name="Freeform 7">
                <a:extLst>
                  <a:ext uri="{FF2B5EF4-FFF2-40B4-BE49-F238E27FC236}">
                    <a16:creationId xmlns:a16="http://schemas.microsoft.com/office/drawing/2014/main" id="{42E9E2EE-942F-4760-9A26-EDD440D26ADF}"/>
                  </a:ext>
                </a:extLst>
              </p:cNvPr>
              <p:cNvSpPr>
                <a:spLocks/>
              </p:cNvSpPr>
              <p:nvPr/>
            </p:nvSpPr>
            <p:spPr bwMode="auto">
              <a:xfrm>
                <a:off x="2940051" y="1790701"/>
                <a:ext cx="257175" cy="746125"/>
              </a:xfrm>
              <a:custGeom>
                <a:avLst/>
                <a:gdLst>
                  <a:gd name="T0" fmla="*/ 0 w 149"/>
                  <a:gd name="T1" fmla="*/ 0 h 435"/>
                  <a:gd name="T2" fmla="*/ 0 w 149"/>
                  <a:gd name="T3" fmla="*/ 435 h 435"/>
                  <a:gd name="T4" fmla="*/ 149 w 149"/>
                  <a:gd name="T5" fmla="*/ 149 h 435"/>
                  <a:gd name="T6" fmla="*/ 0 w 149"/>
                  <a:gd name="T7" fmla="*/ 0 h 435"/>
                </a:gdLst>
                <a:ahLst/>
                <a:cxnLst>
                  <a:cxn ang="0">
                    <a:pos x="T0" y="T1"/>
                  </a:cxn>
                  <a:cxn ang="0">
                    <a:pos x="T2" y="T3"/>
                  </a:cxn>
                  <a:cxn ang="0">
                    <a:pos x="T4" y="T5"/>
                  </a:cxn>
                  <a:cxn ang="0">
                    <a:pos x="T6" y="T7"/>
                  </a:cxn>
                </a:cxnLst>
                <a:rect l="0" t="0" r="r" b="b"/>
                <a:pathLst>
                  <a:path w="149" h="435">
                    <a:moveTo>
                      <a:pt x="0" y="0"/>
                    </a:moveTo>
                    <a:cubicBezTo>
                      <a:pt x="0" y="435"/>
                      <a:pt x="0" y="435"/>
                      <a:pt x="0" y="435"/>
                    </a:cubicBezTo>
                    <a:cubicBezTo>
                      <a:pt x="0" y="435"/>
                      <a:pt x="149" y="268"/>
                      <a:pt x="149" y="149"/>
                    </a:cubicBezTo>
                    <a:cubicBezTo>
                      <a:pt x="149" y="67"/>
                      <a:pt x="82" y="0"/>
                      <a:pt x="0" y="0"/>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18" name="Oval 8">
                <a:extLst>
                  <a:ext uri="{FF2B5EF4-FFF2-40B4-BE49-F238E27FC236}">
                    <a16:creationId xmlns:a16="http://schemas.microsoft.com/office/drawing/2014/main" id="{C4945CEF-F37E-444A-A2E5-DB7148FD44AB}"/>
                  </a:ext>
                </a:extLst>
              </p:cNvPr>
              <p:cNvSpPr>
                <a:spLocks noChangeArrowheads="1"/>
              </p:cNvSpPr>
              <p:nvPr/>
            </p:nvSpPr>
            <p:spPr bwMode="auto">
              <a:xfrm>
                <a:off x="2746376" y="1855788"/>
                <a:ext cx="387350" cy="38258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grpSp>
        <p:grpSp>
          <p:nvGrpSpPr>
            <p:cNvPr id="19" name="Group 11">
              <a:extLst>
                <a:ext uri="{FF2B5EF4-FFF2-40B4-BE49-F238E27FC236}">
                  <a16:creationId xmlns:a16="http://schemas.microsoft.com/office/drawing/2014/main" id="{289CF04F-496A-4513-9D3A-9AE0C3A52A47}"/>
                </a:ext>
              </a:extLst>
            </p:cNvPr>
            <p:cNvGrpSpPr/>
            <p:nvPr/>
          </p:nvGrpSpPr>
          <p:grpSpPr>
            <a:xfrm>
              <a:off x="8144279" y="3835031"/>
              <a:ext cx="760890" cy="1103760"/>
              <a:chOff x="2682876" y="1790701"/>
              <a:chExt cx="514350" cy="746125"/>
            </a:xfrm>
            <a:effectLst>
              <a:outerShdw blurRad="76200" dir="18900000" sy="23000" kx="-1200000" algn="bl" rotWithShape="0">
                <a:prstClr val="black">
                  <a:alpha val="20000"/>
                </a:prstClr>
              </a:outerShdw>
            </a:effectLst>
          </p:grpSpPr>
          <p:sp>
            <p:nvSpPr>
              <p:cNvPr id="20" name="Freeform 12">
                <a:extLst>
                  <a:ext uri="{FF2B5EF4-FFF2-40B4-BE49-F238E27FC236}">
                    <a16:creationId xmlns:a16="http://schemas.microsoft.com/office/drawing/2014/main" id="{4B47FC04-0360-43B5-A47A-BCA1704306A8}"/>
                  </a:ext>
                </a:extLst>
              </p:cNvPr>
              <p:cNvSpPr>
                <a:spLocks/>
              </p:cNvSpPr>
              <p:nvPr/>
            </p:nvSpPr>
            <p:spPr bwMode="auto">
              <a:xfrm>
                <a:off x="2682876" y="1790701"/>
                <a:ext cx="514350" cy="746125"/>
              </a:xfrm>
              <a:custGeom>
                <a:avLst/>
                <a:gdLst>
                  <a:gd name="T0" fmla="*/ 298 w 298"/>
                  <a:gd name="T1" fmla="*/ 149 h 435"/>
                  <a:gd name="T2" fmla="*/ 149 w 298"/>
                  <a:gd name="T3" fmla="*/ 435 h 435"/>
                  <a:gd name="T4" fmla="*/ 0 w 298"/>
                  <a:gd name="T5" fmla="*/ 149 h 435"/>
                  <a:gd name="T6" fmla="*/ 149 w 298"/>
                  <a:gd name="T7" fmla="*/ 0 h 435"/>
                  <a:gd name="T8" fmla="*/ 298 w 298"/>
                  <a:gd name="T9" fmla="*/ 149 h 435"/>
                </a:gdLst>
                <a:ahLst/>
                <a:cxnLst>
                  <a:cxn ang="0">
                    <a:pos x="T0" y="T1"/>
                  </a:cxn>
                  <a:cxn ang="0">
                    <a:pos x="T2" y="T3"/>
                  </a:cxn>
                  <a:cxn ang="0">
                    <a:pos x="T4" y="T5"/>
                  </a:cxn>
                  <a:cxn ang="0">
                    <a:pos x="T6" y="T7"/>
                  </a:cxn>
                  <a:cxn ang="0">
                    <a:pos x="T8" y="T9"/>
                  </a:cxn>
                </a:cxnLst>
                <a:rect l="0" t="0" r="r" b="b"/>
                <a:pathLst>
                  <a:path w="298" h="435">
                    <a:moveTo>
                      <a:pt x="298" y="149"/>
                    </a:moveTo>
                    <a:cubicBezTo>
                      <a:pt x="298" y="268"/>
                      <a:pt x="149" y="435"/>
                      <a:pt x="149" y="435"/>
                    </a:cubicBezTo>
                    <a:cubicBezTo>
                      <a:pt x="149" y="435"/>
                      <a:pt x="0" y="265"/>
                      <a:pt x="0" y="149"/>
                    </a:cubicBezTo>
                    <a:cubicBezTo>
                      <a:pt x="0" y="67"/>
                      <a:pt x="67" y="0"/>
                      <a:pt x="149" y="0"/>
                    </a:cubicBezTo>
                    <a:cubicBezTo>
                      <a:pt x="231" y="0"/>
                      <a:pt x="298" y="67"/>
                      <a:pt x="298" y="149"/>
                    </a:cubicBezTo>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21" name="Freeform 13">
                <a:extLst>
                  <a:ext uri="{FF2B5EF4-FFF2-40B4-BE49-F238E27FC236}">
                    <a16:creationId xmlns:a16="http://schemas.microsoft.com/office/drawing/2014/main" id="{8515D80A-6425-462F-A1A0-69114A7F96CF}"/>
                  </a:ext>
                </a:extLst>
              </p:cNvPr>
              <p:cNvSpPr>
                <a:spLocks/>
              </p:cNvSpPr>
              <p:nvPr/>
            </p:nvSpPr>
            <p:spPr bwMode="auto">
              <a:xfrm>
                <a:off x="2940051" y="1790701"/>
                <a:ext cx="257175" cy="746125"/>
              </a:xfrm>
              <a:custGeom>
                <a:avLst/>
                <a:gdLst>
                  <a:gd name="T0" fmla="*/ 0 w 149"/>
                  <a:gd name="T1" fmla="*/ 0 h 435"/>
                  <a:gd name="T2" fmla="*/ 0 w 149"/>
                  <a:gd name="T3" fmla="*/ 435 h 435"/>
                  <a:gd name="T4" fmla="*/ 149 w 149"/>
                  <a:gd name="T5" fmla="*/ 149 h 435"/>
                  <a:gd name="T6" fmla="*/ 0 w 149"/>
                  <a:gd name="T7" fmla="*/ 0 h 435"/>
                </a:gdLst>
                <a:ahLst/>
                <a:cxnLst>
                  <a:cxn ang="0">
                    <a:pos x="T0" y="T1"/>
                  </a:cxn>
                  <a:cxn ang="0">
                    <a:pos x="T2" y="T3"/>
                  </a:cxn>
                  <a:cxn ang="0">
                    <a:pos x="T4" y="T5"/>
                  </a:cxn>
                  <a:cxn ang="0">
                    <a:pos x="T6" y="T7"/>
                  </a:cxn>
                </a:cxnLst>
                <a:rect l="0" t="0" r="r" b="b"/>
                <a:pathLst>
                  <a:path w="149" h="435">
                    <a:moveTo>
                      <a:pt x="0" y="0"/>
                    </a:moveTo>
                    <a:cubicBezTo>
                      <a:pt x="0" y="435"/>
                      <a:pt x="0" y="435"/>
                      <a:pt x="0" y="435"/>
                    </a:cubicBezTo>
                    <a:cubicBezTo>
                      <a:pt x="0" y="435"/>
                      <a:pt x="149" y="268"/>
                      <a:pt x="149" y="149"/>
                    </a:cubicBezTo>
                    <a:cubicBezTo>
                      <a:pt x="149" y="67"/>
                      <a:pt x="82" y="0"/>
                      <a:pt x="0" y="0"/>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22" name="Oval 14">
                <a:extLst>
                  <a:ext uri="{FF2B5EF4-FFF2-40B4-BE49-F238E27FC236}">
                    <a16:creationId xmlns:a16="http://schemas.microsoft.com/office/drawing/2014/main" id="{A7D57FD0-8F98-445A-8C31-BE5C352A8AA6}"/>
                  </a:ext>
                </a:extLst>
              </p:cNvPr>
              <p:cNvSpPr>
                <a:spLocks noChangeArrowheads="1"/>
              </p:cNvSpPr>
              <p:nvPr/>
            </p:nvSpPr>
            <p:spPr bwMode="auto">
              <a:xfrm>
                <a:off x="2746376" y="1855788"/>
                <a:ext cx="387350" cy="38258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grpSp>
        <p:cxnSp>
          <p:nvCxnSpPr>
            <p:cNvPr id="32" name="Straight Arrow Connector 35">
              <a:extLst>
                <a:ext uri="{FF2B5EF4-FFF2-40B4-BE49-F238E27FC236}">
                  <a16:creationId xmlns:a16="http://schemas.microsoft.com/office/drawing/2014/main" id="{51038F2C-5123-4320-8A31-307DD105B57B}"/>
                </a:ext>
              </a:extLst>
            </p:cNvPr>
            <p:cNvCxnSpPr/>
            <p:nvPr/>
          </p:nvCxnSpPr>
          <p:spPr>
            <a:xfrm flipH="1">
              <a:off x="4770962" y="5511800"/>
              <a:ext cx="1921938" cy="0"/>
            </a:xfrm>
            <a:prstGeom prst="straightConnector1">
              <a:avLst/>
            </a:prstGeom>
            <a:ln w="19050">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3" name="Straight Arrow Connector 36">
              <a:extLst>
                <a:ext uri="{FF2B5EF4-FFF2-40B4-BE49-F238E27FC236}">
                  <a16:creationId xmlns:a16="http://schemas.microsoft.com/office/drawing/2014/main" id="{12DC1177-91EE-4B3B-A97E-D3D4426433AB}"/>
                </a:ext>
              </a:extLst>
            </p:cNvPr>
            <p:cNvCxnSpPr/>
            <p:nvPr/>
          </p:nvCxnSpPr>
          <p:spPr>
            <a:xfrm flipH="1">
              <a:off x="6438900" y="4203700"/>
              <a:ext cx="1557226" cy="0"/>
            </a:xfrm>
            <a:prstGeom prst="straightConnector1">
              <a:avLst/>
            </a:prstGeom>
            <a:ln w="19050">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4" name="Straight Arrow Connector 38">
              <a:extLst>
                <a:ext uri="{FF2B5EF4-FFF2-40B4-BE49-F238E27FC236}">
                  <a16:creationId xmlns:a16="http://schemas.microsoft.com/office/drawing/2014/main" id="{E6CFD177-1369-42E3-8279-991A1B30E3C5}"/>
                </a:ext>
              </a:extLst>
            </p:cNvPr>
            <p:cNvCxnSpPr/>
            <p:nvPr/>
          </p:nvCxnSpPr>
          <p:spPr>
            <a:xfrm flipH="1">
              <a:off x="7651406" y="3060700"/>
              <a:ext cx="1557226" cy="0"/>
            </a:xfrm>
            <a:prstGeom prst="straightConnector1">
              <a:avLst/>
            </a:prstGeom>
            <a:ln w="19050">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Straight Arrow Connector 39">
              <a:extLst>
                <a:ext uri="{FF2B5EF4-FFF2-40B4-BE49-F238E27FC236}">
                  <a16:creationId xmlns:a16="http://schemas.microsoft.com/office/drawing/2014/main" id="{7CF0E9CC-FA1A-4D2C-9731-E005A80401EE}"/>
                </a:ext>
              </a:extLst>
            </p:cNvPr>
            <p:cNvCxnSpPr/>
            <p:nvPr/>
          </p:nvCxnSpPr>
          <p:spPr>
            <a:xfrm flipH="1">
              <a:off x="8811232" y="1832684"/>
              <a:ext cx="984210" cy="0"/>
            </a:xfrm>
            <a:prstGeom prst="straightConnector1">
              <a:avLst/>
            </a:prstGeom>
            <a:ln w="19050">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23" name="Group 15">
              <a:extLst>
                <a:ext uri="{FF2B5EF4-FFF2-40B4-BE49-F238E27FC236}">
                  <a16:creationId xmlns:a16="http://schemas.microsoft.com/office/drawing/2014/main" id="{B35D7B1E-4C99-4056-AE4B-534FE80E3E9F}"/>
                </a:ext>
              </a:extLst>
            </p:cNvPr>
            <p:cNvGrpSpPr/>
            <p:nvPr/>
          </p:nvGrpSpPr>
          <p:grpSpPr>
            <a:xfrm>
              <a:off x="9278470" y="2790338"/>
              <a:ext cx="614821" cy="891870"/>
              <a:chOff x="2682876" y="1790701"/>
              <a:chExt cx="514350" cy="746125"/>
            </a:xfrm>
            <a:effectLst>
              <a:outerShdw blurRad="76200" dir="18900000" sy="23000" kx="-1200000" algn="bl" rotWithShape="0">
                <a:prstClr val="black">
                  <a:alpha val="20000"/>
                </a:prstClr>
              </a:outerShdw>
            </a:effectLst>
          </p:grpSpPr>
          <p:sp>
            <p:nvSpPr>
              <p:cNvPr id="25" name="Freeform 16">
                <a:extLst>
                  <a:ext uri="{FF2B5EF4-FFF2-40B4-BE49-F238E27FC236}">
                    <a16:creationId xmlns:a16="http://schemas.microsoft.com/office/drawing/2014/main" id="{8905092C-CCC9-410D-9A1F-EB5A87A34C9D}"/>
                  </a:ext>
                </a:extLst>
              </p:cNvPr>
              <p:cNvSpPr>
                <a:spLocks/>
              </p:cNvSpPr>
              <p:nvPr/>
            </p:nvSpPr>
            <p:spPr bwMode="auto">
              <a:xfrm>
                <a:off x="2682876" y="1790701"/>
                <a:ext cx="514350" cy="746125"/>
              </a:xfrm>
              <a:custGeom>
                <a:avLst/>
                <a:gdLst>
                  <a:gd name="T0" fmla="*/ 298 w 298"/>
                  <a:gd name="T1" fmla="*/ 149 h 435"/>
                  <a:gd name="T2" fmla="*/ 149 w 298"/>
                  <a:gd name="T3" fmla="*/ 435 h 435"/>
                  <a:gd name="T4" fmla="*/ 0 w 298"/>
                  <a:gd name="T5" fmla="*/ 149 h 435"/>
                  <a:gd name="T6" fmla="*/ 149 w 298"/>
                  <a:gd name="T7" fmla="*/ 0 h 435"/>
                  <a:gd name="T8" fmla="*/ 298 w 298"/>
                  <a:gd name="T9" fmla="*/ 149 h 435"/>
                </a:gdLst>
                <a:ahLst/>
                <a:cxnLst>
                  <a:cxn ang="0">
                    <a:pos x="T0" y="T1"/>
                  </a:cxn>
                  <a:cxn ang="0">
                    <a:pos x="T2" y="T3"/>
                  </a:cxn>
                  <a:cxn ang="0">
                    <a:pos x="T4" y="T5"/>
                  </a:cxn>
                  <a:cxn ang="0">
                    <a:pos x="T6" y="T7"/>
                  </a:cxn>
                  <a:cxn ang="0">
                    <a:pos x="T8" y="T9"/>
                  </a:cxn>
                </a:cxnLst>
                <a:rect l="0" t="0" r="r" b="b"/>
                <a:pathLst>
                  <a:path w="298" h="435">
                    <a:moveTo>
                      <a:pt x="298" y="149"/>
                    </a:moveTo>
                    <a:cubicBezTo>
                      <a:pt x="298" y="268"/>
                      <a:pt x="149" y="435"/>
                      <a:pt x="149" y="435"/>
                    </a:cubicBezTo>
                    <a:cubicBezTo>
                      <a:pt x="149" y="435"/>
                      <a:pt x="0" y="265"/>
                      <a:pt x="0" y="149"/>
                    </a:cubicBezTo>
                    <a:cubicBezTo>
                      <a:pt x="0" y="67"/>
                      <a:pt x="67" y="0"/>
                      <a:pt x="149" y="0"/>
                    </a:cubicBezTo>
                    <a:cubicBezTo>
                      <a:pt x="231" y="0"/>
                      <a:pt x="298" y="67"/>
                      <a:pt x="298" y="149"/>
                    </a:cubicBezTo>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26" name="Freeform 17">
                <a:extLst>
                  <a:ext uri="{FF2B5EF4-FFF2-40B4-BE49-F238E27FC236}">
                    <a16:creationId xmlns:a16="http://schemas.microsoft.com/office/drawing/2014/main" id="{E15DC0AC-294C-4DAA-A6D5-8B8D4D97792D}"/>
                  </a:ext>
                </a:extLst>
              </p:cNvPr>
              <p:cNvSpPr>
                <a:spLocks/>
              </p:cNvSpPr>
              <p:nvPr/>
            </p:nvSpPr>
            <p:spPr bwMode="auto">
              <a:xfrm>
                <a:off x="2940051" y="1790701"/>
                <a:ext cx="257175" cy="746125"/>
              </a:xfrm>
              <a:custGeom>
                <a:avLst/>
                <a:gdLst>
                  <a:gd name="T0" fmla="*/ 0 w 149"/>
                  <a:gd name="T1" fmla="*/ 0 h 435"/>
                  <a:gd name="T2" fmla="*/ 0 w 149"/>
                  <a:gd name="T3" fmla="*/ 435 h 435"/>
                  <a:gd name="T4" fmla="*/ 149 w 149"/>
                  <a:gd name="T5" fmla="*/ 149 h 435"/>
                  <a:gd name="T6" fmla="*/ 0 w 149"/>
                  <a:gd name="T7" fmla="*/ 0 h 435"/>
                </a:gdLst>
                <a:ahLst/>
                <a:cxnLst>
                  <a:cxn ang="0">
                    <a:pos x="T0" y="T1"/>
                  </a:cxn>
                  <a:cxn ang="0">
                    <a:pos x="T2" y="T3"/>
                  </a:cxn>
                  <a:cxn ang="0">
                    <a:pos x="T4" y="T5"/>
                  </a:cxn>
                  <a:cxn ang="0">
                    <a:pos x="T6" y="T7"/>
                  </a:cxn>
                </a:cxnLst>
                <a:rect l="0" t="0" r="r" b="b"/>
                <a:pathLst>
                  <a:path w="149" h="435">
                    <a:moveTo>
                      <a:pt x="0" y="0"/>
                    </a:moveTo>
                    <a:cubicBezTo>
                      <a:pt x="0" y="435"/>
                      <a:pt x="0" y="435"/>
                      <a:pt x="0" y="435"/>
                    </a:cubicBezTo>
                    <a:cubicBezTo>
                      <a:pt x="0" y="435"/>
                      <a:pt x="149" y="268"/>
                      <a:pt x="149" y="149"/>
                    </a:cubicBezTo>
                    <a:cubicBezTo>
                      <a:pt x="149" y="67"/>
                      <a:pt x="82" y="0"/>
                      <a:pt x="0" y="0"/>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27" name="Oval 18">
                <a:extLst>
                  <a:ext uri="{FF2B5EF4-FFF2-40B4-BE49-F238E27FC236}">
                    <a16:creationId xmlns:a16="http://schemas.microsoft.com/office/drawing/2014/main" id="{AB5F155E-B1C3-4FAF-992C-AC9CD915EA65}"/>
                  </a:ext>
                </a:extLst>
              </p:cNvPr>
              <p:cNvSpPr>
                <a:spLocks noChangeArrowheads="1"/>
              </p:cNvSpPr>
              <p:nvPr/>
            </p:nvSpPr>
            <p:spPr bwMode="auto">
              <a:xfrm>
                <a:off x="2746376" y="1855788"/>
                <a:ext cx="387350" cy="38258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grpSp>
        <p:grpSp>
          <p:nvGrpSpPr>
            <p:cNvPr id="28" name="Group 19">
              <a:extLst>
                <a:ext uri="{FF2B5EF4-FFF2-40B4-BE49-F238E27FC236}">
                  <a16:creationId xmlns:a16="http://schemas.microsoft.com/office/drawing/2014/main" id="{F0DE2827-7CAC-458F-B690-7C0A354D9809}"/>
                </a:ext>
              </a:extLst>
            </p:cNvPr>
            <p:cNvGrpSpPr/>
            <p:nvPr/>
          </p:nvGrpSpPr>
          <p:grpSpPr>
            <a:xfrm>
              <a:off x="10045691" y="1553139"/>
              <a:ext cx="510869" cy="741075"/>
              <a:chOff x="2682876" y="1790701"/>
              <a:chExt cx="514350" cy="746125"/>
            </a:xfrm>
            <a:effectLst>
              <a:outerShdw blurRad="76200" dir="18900000" sy="23000" kx="-1200000" algn="bl" rotWithShape="0">
                <a:prstClr val="black">
                  <a:alpha val="20000"/>
                </a:prstClr>
              </a:outerShdw>
            </a:effectLst>
          </p:grpSpPr>
          <p:sp>
            <p:nvSpPr>
              <p:cNvPr id="29" name="Freeform 20">
                <a:extLst>
                  <a:ext uri="{FF2B5EF4-FFF2-40B4-BE49-F238E27FC236}">
                    <a16:creationId xmlns:a16="http://schemas.microsoft.com/office/drawing/2014/main" id="{356A0AE4-8C18-4673-8700-26771CFBB056}"/>
                  </a:ext>
                </a:extLst>
              </p:cNvPr>
              <p:cNvSpPr>
                <a:spLocks/>
              </p:cNvSpPr>
              <p:nvPr/>
            </p:nvSpPr>
            <p:spPr bwMode="auto">
              <a:xfrm>
                <a:off x="2682876" y="1790701"/>
                <a:ext cx="514350" cy="746125"/>
              </a:xfrm>
              <a:custGeom>
                <a:avLst/>
                <a:gdLst>
                  <a:gd name="T0" fmla="*/ 298 w 298"/>
                  <a:gd name="T1" fmla="*/ 149 h 435"/>
                  <a:gd name="T2" fmla="*/ 149 w 298"/>
                  <a:gd name="T3" fmla="*/ 435 h 435"/>
                  <a:gd name="T4" fmla="*/ 0 w 298"/>
                  <a:gd name="T5" fmla="*/ 149 h 435"/>
                  <a:gd name="T6" fmla="*/ 149 w 298"/>
                  <a:gd name="T7" fmla="*/ 0 h 435"/>
                  <a:gd name="T8" fmla="*/ 298 w 298"/>
                  <a:gd name="T9" fmla="*/ 149 h 435"/>
                </a:gdLst>
                <a:ahLst/>
                <a:cxnLst>
                  <a:cxn ang="0">
                    <a:pos x="T0" y="T1"/>
                  </a:cxn>
                  <a:cxn ang="0">
                    <a:pos x="T2" y="T3"/>
                  </a:cxn>
                  <a:cxn ang="0">
                    <a:pos x="T4" y="T5"/>
                  </a:cxn>
                  <a:cxn ang="0">
                    <a:pos x="T6" y="T7"/>
                  </a:cxn>
                  <a:cxn ang="0">
                    <a:pos x="T8" y="T9"/>
                  </a:cxn>
                </a:cxnLst>
                <a:rect l="0" t="0" r="r" b="b"/>
                <a:pathLst>
                  <a:path w="298" h="435">
                    <a:moveTo>
                      <a:pt x="298" y="149"/>
                    </a:moveTo>
                    <a:cubicBezTo>
                      <a:pt x="298" y="268"/>
                      <a:pt x="149" y="435"/>
                      <a:pt x="149" y="435"/>
                    </a:cubicBezTo>
                    <a:cubicBezTo>
                      <a:pt x="149" y="435"/>
                      <a:pt x="0" y="265"/>
                      <a:pt x="0" y="149"/>
                    </a:cubicBezTo>
                    <a:cubicBezTo>
                      <a:pt x="0" y="67"/>
                      <a:pt x="67" y="0"/>
                      <a:pt x="149" y="0"/>
                    </a:cubicBezTo>
                    <a:cubicBezTo>
                      <a:pt x="231" y="0"/>
                      <a:pt x="298" y="67"/>
                      <a:pt x="298" y="149"/>
                    </a:cubicBezTo>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30" name="Freeform 21">
                <a:extLst>
                  <a:ext uri="{FF2B5EF4-FFF2-40B4-BE49-F238E27FC236}">
                    <a16:creationId xmlns:a16="http://schemas.microsoft.com/office/drawing/2014/main" id="{CFF7DCC1-30C6-42EC-93FA-3CE3542184FC}"/>
                  </a:ext>
                </a:extLst>
              </p:cNvPr>
              <p:cNvSpPr>
                <a:spLocks/>
              </p:cNvSpPr>
              <p:nvPr/>
            </p:nvSpPr>
            <p:spPr bwMode="auto">
              <a:xfrm>
                <a:off x="2940051" y="1790701"/>
                <a:ext cx="257175" cy="746125"/>
              </a:xfrm>
              <a:custGeom>
                <a:avLst/>
                <a:gdLst>
                  <a:gd name="T0" fmla="*/ 0 w 149"/>
                  <a:gd name="T1" fmla="*/ 0 h 435"/>
                  <a:gd name="T2" fmla="*/ 0 w 149"/>
                  <a:gd name="T3" fmla="*/ 435 h 435"/>
                  <a:gd name="T4" fmla="*/ 149 w 149"/>
                  <a:gd name="T5" fmla="*/ 149 h 435"/>
                  <a:gd name="T6" fmla="*/ 0 w 149"/>
                  <a:gd name="T7" fmla="*/ 0 h 435"/>
                </a:gdLst>
                <a:ahLst/>
                <a:cxnLst>
                  <a:cxn ang="0">
                    <a:pos x="T0" y="T1"/>
                  </a:cxn>
                  <a:cxn ang="0">
                    <a:pos x="T2" y="T3"/>
                  </a:cxn>
                  <a:cxn ang="0">
                    <a:pos x="T4" y="T5"/>
                  </a:cxn>
                  <a:cxn ang="0">
                    <a:pos x="T6" y="T7"/>
                  </a:cxn>
                </a:cxnLst>
                <a:rect l="0" t="0" r="r" b="b"/>
                <a:pathLst>
                  <a:path w="149" h="435">
                    <a:moveTo>
                      <a:pt x="0" y="0"/>
                    </a:moveTo>
                    <a:cubicBezTo>
                      <a:pt x="0" y="435"/>
                      <a:pt x="0" y="435"/>
                      <a:pt x="0" y="435"/>
                    </a:cubicBezTo>
                    <a:cubicBezTo>
                      <a:pt x="0" y="435"/>
                      <a:pt x="149" y="268"/>
                      <a:pt x="149" y="149"/>
                    </a:cubicBezTo>
                    <a:cubicBezTo>
                      <a:pt x="149" y="67"/>
                      <a:pt x="82" y="0"/>
                      <a:pt x="0" y="0"/>
                    </a:cubicBezTo>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31" name="Oval 22">
                <a:extLst>
                  <a:ext uri="{FF2B5EF4-FFF2-40B4-BE49-F238E27FC236}">
                    <a16:creationId xmlns:a16="http://schemas.microsoft.com/office/drawing/2014/main" id="{F17B3729-D910-4BE1-96F5-B8CE3AE75573}"/>
                  </a:ext>
                </a:extLst>
              </p:cNvPr>
              <p:cNvSpPr>
                <a:spLocks noChangeArrowheads="1"/>
              </p:cNvSpPr>
              <p:nvPr/>
            </p:nvSpPr>
            <p:spPr bwMode="auto">
              <a:xfrm>
                <a:off x="2746376" y="1855788"/>
                <a:ext cx="387350" cy="382588"/>
              </a:xfrm>
              <a:prstGeom prst="ellipse">
                <a:avLst/>
              </a:pr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grpSp>
        <p:sp>
          <p:nvSpPr>
            <p:cNvPr id="37" name="TextBox 41">
              <a:extLst>
                <a:ext uri="{FF2B5EF4-FFF2-40B4-BE49-F238E27FC236}">
                  <a16:creationId xmlns:a16="http://schemas.microsoft.com/office/drawing/2014/main" id="{D3DB5717-DB74-48E7-8673-377354504475}"/>
                </a:ext>
              </a:extLst>
            </p:cNvPr>
            <p:cNvSpPr txBox="1"/>
            <p:nvPr/>
          </p:nvSpPr>
          <p:spPr>
            <a:xfrm>
              <a:off x="6976231" y="5313095"/>
              <a:ext cx="511625" cy="473483"/>
            </a:xfrm>
            <a:prstGeom prst="rect">
              <a:avLst/>
            </a:prstGeom>
            <a:noFill/>
          </p:spPr>
          <p:txBody>
            <a:bodyPr wrap="none" rtlCol="0">
              <a:spAutoFit/>
            </a:bodyPr>
            <a:lstStyle/>
            <a:p>
              <a:pPr algn="ctr"/>
              <a:r>
                <a:rPr lang="en-US" sz="2400" b="1" dirty="0">
                  <a:solidFill>
                    <a:schemeClr val="tx1">
                      <a:lumMod val="65000"/>
                      <a:lumOff val="35000"/>
                    </a:schemeClr>
                  </a:solidFill>
                  <a:latin typeface="字魂95号-手刻宋" panose="00000500000000000000" pitchFamily="2" charset="-122"/>
                  <a:ea typeface="字魂95号-手刻宋" panose="00000500000000000000" pitchFamily="2" charset="-122"/>
                </a:rPr>
                <a:t>01</a:t>
              </a:r>
              <a:endParaRPr lang="id-ID" sz="2400" b="1"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38" name="TextBox 42">
              <a:extLst>
                <a:ext uri="{FF2B5EF4-FFF2-40B4-BE49-F238E27FC236}">
                  <a16:creationId xmlns:a16="http://schemas.microsoft.com/office/drawing/2014/main" id="{CFA2333F-22B5-421A-B8CB-6B6FA3DDC7CC}"/>
                </a:ext>
              </a:extLst>
            </p:cNvPr>
            <p:cNvSpPr txBox="1"/>
            <p:nvPr/>
          </p:nvSpPr>
          <p:spPr>
            <a:xfrm>
              <a:off x="8305392" y="4034949"/>
              <a:ext cx="447507" cy="378787"/>
            </a:xfrm>
            <a:prstGeom prst="rect">
              <a:avLst/>
            </a:prstGeom>
            <a:noFill/>
          </p:spPr>
          <p:txBody>
            <a:bodyPr wrap="none" rtlCol="0">
              <a:spAutoFit/>
            </a:bodyPr>
            <a:lstStyle/>
            <a:p>
              <a:pPr algn="ctr"/>
              <a:r>
                <a:rPr lang="en-US" b="1" dirty="0">
                  <a:solidFill>
                    <a:schemeClr val="tx1">
                      <a:lumMod val="65000"/>
                      <a:lumOff val="35000"/>
                    </a:schemeClr>
                  </a:solidFill>
                  <a:latin typeface="字魂95号-手刻宋" panose="00000500000000000000" pitchFamily="2" charset="-122"/>
                  <a:ea typeface="字魂95号-手刻宋" panose="00000500000000000000" pitchFamily="2" charset="-122"/>
                </a:rPr>
                <a:t>02</a:t>
              </a:r>
              <a:endParaRPr lang="id-ID" b="1"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41" name="TextBox 43">
              <a:extLst>
                <a:ext uri="{FF2B5EF4-FFF2-40B4-BE49-F238E27FC236}">
                  <a16:creationId xmlns:a16="http://schemas.microsoft.com/office/drawing/2014/main" id="{FC0541A5-392C-4B7C-8D7F-E4E73E351582}"/>
                </a:ext>
              </a:extLst>
            </p:cNvPr>
            <p:cNvSpPr txBox="1"/>
            <p:nvPr/>
          </p:nvSpPr>
          <p:spPr>
            <a:xfrm>
              <a:off x="9377649" y="2929129"/>
              <a:ext cx="427038" cy="315656"/>
            </a:xfrm>
            <a:prstGeom prst="rect">
              <a:avLst/>
            </a:prstGeom>
            <a:noFill/>
          </p:spPr>
          <p:txBody>
            <a:bodyPr wrap="square" rtlCol="0">
              <a:spAutoFit/>
            </a:bodyPr>
            <a:lstStyle/>
            <a:p>
              <a:pPr algn="ctr"/>
              <a:r>
                <a:rPr lang="en-US" sz="1400" b="1" dirty="0">
                  <a:solidFill>
                    <a:schemeClr val="tx1">
                      <a:lumMod val="65000"/>
                      <a:lumOff val="35000"/>
                    </a:schemeClr>
                  </a:solidFill>
                  <a:latin typeface="字魂95号-手刻宋" panose="00000500000000000000" pitchFamily="2" charset="-122"/>
                  <a:ea typeface="字魂95号-手刻宋" panose="00000500000000000000" pitchFamily="2" charset="-122"/>
                </a:rPr>
                <a:t>03</a:t>
              </a:r>
              <a:endParaRPr lang="id-ID" sz="1400" b="1"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42" name="TextBox 44">
              <a:extLst>
                <a:ext uri="{FF2B5EF4-FFF2-40B4-BE49-F238E27FC236}">
                  <a16:creationId xmlns:a16="http://schemas.microsoft.com/office/drawing/2014/main" id="{E2FEBA01-04CD-4CF4-9789-2F1A93C87355}"/>
                </a:ext>
              </a:extLst>
            </p:cNvPr>
            <p:cNvSpPr txBox="1"/>
            <p:nvPr/>
          </p:nvSpPr>
          <p:spPr>
            <a:xfrm>
              <a:off x="10084289" y="1640550"/>
              <a:ext cx="393254" cy="315656"/>
            </a:xfrm>
            <a:prstGeom prst="rect">
              <a:avLst/>
            </a:prstGeom>
            <a:noFill/>
          </p:spPr>
          <p:txBody>
            <a:bodyPr wrap="none" rtlCol="0">
              <a:spAutoFit/>
            </a:bodyPr>
            <a:lstStyle/>
            <a:p>
              <a:pPr algn="ctr"/>
              <a:r>
                <a:rPr lang="en-US" sz="1400" b="1" dirty="0">
                  <a:solidFill>
                    <a:schemeClr val="tx1">
                      <a:lumMod val="65000"/>
                      <a:lumOff val="35000"/>
                    </a:schemeClr>
                  </a:solidFill>
                  <a:latin typeface="字魂95号-手刻宋" panose="00000500000000000000" pitchFamily="2" charset="-122"/>
                  <a:ea typeface="字魂95号-手刻宋" panose="00000500000000000000" pitchFamily="2" charset="-122"/>
                </a:rPr>
                <a:t>04</a:t>
              </a:r>
              <a:endParaRPr lang="id-ID" sz="1400" b="1"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gr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报名流程</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sp>
        <p:nvSpPr>
          <p:cNvPr id="8" name="矩形 7">
            <a:extLst>
              <a:ext uri="{FF2B5EF4-FFF2-40B4-BE49-F238E27FC236}">
                <a16:creationId xmlns:a16="http://schemas.microsoft.com/office/drawing/2014/main" id="{F2F707C0-683E-4EEA-B5FE-5F6C2EFCA02E}"/>
              </a:ext>
            </a:extLst>
          </p:cNvPr>
          <p:cNvSpPr/>
          <p:nvPr/>
        </p:nvSpPr>
        <p:spPr>
          <a:xfrm>
            <a:off x="7018928" y="1698981"/>
            <a:ext cx="1415772" cy="461665"/>
          </a:xfrm>
          <a:prstGeom prst="rect">
            <a:avLst/>
          </a:prstGeom>
        </p:spPr>
        <p:txBody>
          <a:bodyPr wrap="none">
            <a:spAutoFit/>
          </a:bodyPr>
          <a:lstStyle/>
          <a:p>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网上登记</a:t>
            </a:r>
          </a:p>
        </p:txBody>
      </p:sp>
      <p:sp>
        <p:nvSpPr>
          <p:cNvPr id="9" name="矩形 8">
            <a:extLst>
              <a:ext uri="{FF2B5EF4-FFF2-40B4-BE49-F238E27FC236}">
                <a16:creationId xmlns:a16="http://schemas.microsoft.com/office/drawing/2014/main" id="{5A5D7EB8-A6AD-4182-B71C-F6B9C056EB0C}"/>
              </a:ext>
            </a:extLst>
          </p:cNvPr>
          <p:cNvSpPr/>
          <p:nvPr/>
        </p:nvSpPr>
        <p:spPr>
          <a:xfrm>
            <a:off x="1509961" y="1577677"/>
            <a:ext cx="5378545" cy="700961"/>
          </a:xfrm>
          <a:prstGeom prst="rect">
            <a:avLst/>
          </a:prstGeom>
        </p:spPr>
        <p:txBody>
          <a:bodyPr wrap="square">
            <a:spAutoFit/>
          </a:bodyPr>
          <a:lstStyle/>
          <a:p>
            <a:pPr algn="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每年 </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8 </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月 </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5 </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日前，有应征意向的男性大学生（含在校生、应届毕 业生）可登录“全国征兵网”（网址</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http://www.gfbzb.gov.cn</a:t>
            </a:r>
            <a:endPar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
        <p:nvSpPr>
          <p:cNvPr id="47" name="矩形 46">
            <a:extLst>
              <a:ext uri="{FF2B5EF4-FFF2-40B4-BE49-F238E27FC236}">
                <a16:creationId xmlns:a16="http://schemas.microsoft.com/office/drawing/2014/main" id="{7D816363-6DE2-4482-A565-B3EE239712AE}"/>
              </a:ext>
            </a:extLst>
          </p:cNvPr>
          <p:cNvSpPr/>
          <p:nvPr/>
        </p:nvSpPr>
        <p:spPr>
          <a:xfrm>
            <a:off x="5861526" y="2863468"/>
            <a:ext cx="1415772" cy="461665"/>
          </a:xfrm>
          <a:prstGeom prst="rect">
            <a:avLst/>
          </a:prstGeom>
        </p:spPr>
        <p:txBody>
          <a:bodyPr wrap="none">
            <a:spAutoFit/>
          </a:bodyPr>
          <a:lstStyle/>
          <a:p>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初审体检</a:t>
            </a:r>
          </a:p>
        </p:txBody>
      </p:sp>
      <p:sp>
        <p:nvSpPr>
          <p:cNvPr id="48" name="矩形 47">
            <a:extLst>
              <a:ext uri="{FF2B5EF4-FFF2-40B4-BE49-F238E27FC236}">
                <a16:creationId xmlns:a16="http://schemas.microsoft.com/office/drawing/2014/main" id="{18C87DBB-EEF1-41D9-8216-FFE26730E5E7}"/>
              </a:ext>
            </a:extLst>
          </p:cNvPr>
          <p:cNvSpPr/>
          <p:nvPr/>
        </p:nvSpPr>
        <p:spPr>
          <a:xfrm>
            <a:off x="4630468" y="3990781"/>
            <a:ext cx="1415772" cy="461665"/>
          </a:xfrm>
          <a:prstGeom prst="rect">
            <a:avLst/>
          </a:prstGeom>
        </p:spPr>
        <p:txBody>
          <a:bodyPr wrap="none">
            <a:spAutoFit/>
          </a:bodyPr>
          <a:lstStyle/>
          <a:p>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体检政审</a:t>
            </a:r>
          </a:p>
        </p:txBody>
      </p:sp>
      <p:sp>
        <p:nvSpPr>
          <p:cNvPr id="49" name="矩形 48">
            <a:extLst>
              <a:ext uri="{FF2B5EF4-FFF2-40B4-BE49-F238E27FC236}">
                <a16:creationId xmlns:a16="http://schemas.microsoft.com/office/drawing/2014/main" id="{B0792AEB-B732-4F99-9BB5-1BEE4ABE58D5}"/>
              </a:ext>
            </a:extLst>
          </p:cNvPr>
          <p:cNvSpPr/>
          <p:nvPr/>
        </p:nvSpPr>
        <p:spPr>
          <a:xfrm>
            <a:off x="3099537" y="5275052"/>
            <a:ext cx="1415772" cy="461665"/>
          </a:xfrm>
          <a:prstGeom prst="rect">
            <a:avLst/>
          </a:prstGeom>
        </p:spPr>
        <p:txBody>
          <a:bodyPr wrap="none">
            <a:spAutoFit/>
          </a:bodyPr>
          <a:lstStyle/>
          <a:p>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走访调查</a:t>
            </a:r>
          </a:p>
        </p:txBody>
      </p:sp>
      <p:sp>
        <p:nvSpPr>
          <p:cNvPr id="11" name="矩形 10">
            <a:extLst>
              <a:ext uri="{FF2B5EF4-FFF2-40B4-BE49-F238E27FC236}">
                <a16:creationId xmlns:a16="http://schemas.microsoft.com/office/drawing/2014/main" id="{A19123A6-6EF6-4E99-B486-EF6EF5E49F9D}"/>
              </a:ext>
            </a:extLst>
          </p:cNvPr>
          <p:cNvSpPr/>
          <p:nvPr/>
        </p:nvSpPr>
        <p:spPr>
          <a:xfrm>
            <a:off x="1110295" y="2530452"/>
            <a:ext cx="4767505" cy="1024127"/>
          </a:xfrm>
          <a:prstGeom prst="rect">
            <a:avLst/>
          </a:prstGeom>
        </p:spPr>
        <p:txBody>
          <a:bodyPr wrap="square">
            <a:spAutoFit/>
          </a:bodyPr>
          <a:lstStyle/>
          <a:p>
            <a:pPr algn="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携带本人身份证（户 口簿）、毕业证书（高校在校生持学生证），按规定的时间到指定的地点参加学校所在地县级兵役机关组织的初审初检，</a:t>
            </a:r>
          </a:p>
        </p:txBody>
      </p:sp>
      <p:sp>
        <p:nvSpPr>
          <p:cNvPr id="50" name="矩形 49">
            <a:extLst>
              <a:ext uri="{FF2B5EF4-FFF2-40B4-BE49-F238E27FC236}">
                <a16:creationId xmlns:a16="http://schemas.microsoft.com/office/drawing/2014/main" id="{F9A141F5-0CA0-48D1-8F78-20594F77CF72}"/>
              </a:ext>
            </a:extLst>
          </p:cNvPr>
          <p:cNvSpPr/>
          <p:nvPr/>
        </p:nvSpPr>
        <p:spPr>
          <a:xfrm>
            <a:off x="1100412" y="3755791"/>
            <a:ext cx="3530056" cy="1024127"/>
          </a:xfrm>
          <a:prstGeom prst="rect">
            <a:avLst/>
          </a:prstGeom>
        </p:spPr>
        <p:txBody>
          <a:bodyPr wrap="square">
            <a:spAutoFit/>
          </a:bodyPr>
          <a:lstStyle/>
          <a:p>
            <a:pPr algn="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大学生可在学校所在地或者入学前户籍所在地、经常居住地选择 一个作为自己参军入伍的应征地。</a:t>
            </a:r>
          </a:p>
        </p:txBody>
      </p:sp>
      <p:sp>
        <p:nvSpPr>
          <p:cNvPr id="51" name="矩形 50">
            <a:extLst>
              <a:ext uri="{FF2B5EF4-FFF2-40B4-BE49-F238E27FC236}">
                <a16:creationId xmlns:a16="http://schemas.microsoft.com/office/drawing/2014/main" id="{9689AEA4-03E0-4286-B062-3143A63E2584}"/>
              </a:ext>
            </a:extLst>
          </p:cNvPr>
          <p:cNvSpPr/>
          <p:nvPr/>
        </p:nvSpPr>
        <p:spPr>
          <a:xfrm>
            <a:off x="1063695" y="5186151"/>
            <a:ext cx="1975084" cy="700961"/>
          </a:xfrm>
          <a:prstGeom prst="rect">
            <a:avLst/>
          </a:prstGeom>
        </p:spPr>
        <p:txBody>
          <a:bodyPr wrap="square">
            <a:spAutoFit/>
          </a:bodyPr>
          <a:lstStyle/>
          <a:p>
            <a:pPr algn="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政治联审和体检初步合格者，将安排走访调查。 </a:t>
            </a:r>
          </a:p>
        </p:txBody>
      </p:sp>
    </p:spTree>
    <p:extLst>
      <p:ext uri="{BB962C8B-B14F-4D97-AF65-F5344CB8AC3E}">
        <p14:creationId xmlns:p14="http://schemas.microsoft.com/office/powerpoint/2010/main" val="2252275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报名流程</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pic>
        <p:nvPicPr>
          <p:cNvPr id="10" name="图片 9">
            <a:extLst>
              <a:ext uri="{FF2B5EF4-FFF2-40B4-BE49-F238E27FC236}">
                <a16:creationId xmlns:a16="http://schemas.microsoft.com/office/drawing/2014/main" id="{D1CCC7EF-53AB-446F-8E46-2FF6C45F69D3}"/>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l="26895" r="26895"/>
          <a:stretch/>
        </p:blipFill>
        <p:spPr>
          <a:xfrm>
            <a:off x="4839853" y="1483171"/>
            <a:ext cx="3131128" cy="4517243"/>
          </a:xfrm>
          <a:prstGeom prst="rect">
            <a:avLst/>
          </a:prstGeom>
        </p:spPr>
      </p:pic>
      <p:sp>
        <p:nvSpPr>
          <p:cNvPr id="3" name="矩形 2">
            <a:extLst>
              <a:ext uri="{FF2B5EF4-FFF2-40B4-BE49-F238E27FC236}">
                <a16:creationId xmlns:a16="http://schemas.microsoft.com/office/drawing/2014/main" id="{ED8110D5-567C-46ED-BA75-199C90CF2682}"/>
              </a:ext>
            </a:extLst>
          </p:cNvPr>
          <p:cNvSpPr/>
          <p:nvPr/>
        </p:nvSpPr>
        <p:spPr>
          <a:xfrm>
            <a:off x="849745" y="1562727"/>
            <a:ext cx="4073236" cy="1024127"/>
          </a:xfrm>
          <a:prstGeom prst="rect">
            <a:avLst/>
          </a:prstGeom>
        </p:spPr>
        <p:txBody>
          <a:bodyPr wrap="square">
            <a:spAutoFit/>
          </a:bodyPr>
          <a:lstStyle/>
          <a:p>
            <a:pPr algn="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县级征兵办公室对体检和政审双合格者进行全面衡量，确定预定 批准入伍对象，同等条件下，优先确定学历高的应届毕业生为预定新兵。 </a:t>
            </a:r>
          </a:p>
        </p:txBody>
      </p:sp>
      <p:sp>
        <p:nvSpPr>
          <p:cNvPr id="4" name="矩形 3">
            <a:extLst>
              <a:ext uri="{FF2B5EF4-FFF2-40B4-BE49-F238E27FC236}">
                <a16:creationId xmlns:a16="http://schemas.microsoft.com/office/drawing/2014/main" id="{A32EBC45-CFDF-4BA1-A2B6-D9C1E7076538}"/>
              </a:ext>
            </a:extLst>
          </p:cNvPr>
          <p:cNvSpPr/>
          <p:nvPr/>
        </p:nvSpPr>
        <p:spPr>
          <a:xfrm>
            <a:off x="849745" y="4535661"/>
            <a:ext cx="4073236" cy="1024127"/>
          </a:xfrm>
          <a:prstGeom prst="rect">
            <a:avLst/>
          </a:prstGeom>
        </p:spPr>
        <p:txBody>
          <a:bodyPr wrap="square">
            <a:spAutoFit/>
          </a:bodyPr>
          <a:lstStyle/>
          <a:p>
            <a:pPr algn="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对预定新兵名单将在县（市、区）、乡（镇、街道）张榜公示， 接受群众监督，公示时间不少于 </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5 </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天。 </a:t>
            </a:r>
          </a:p>
        </p:txBody>
      </p:sp>
      <p:sp>
        <p:nvSpPr>
          <p:cNvPr id="8" name="矩形 7">
            <a:extLst>
              <a:ext uri="{FF2B5EF4-FFF2-40B4-BE49-F238E27FC236}">
                <a16:creationId xmlns:a16="http://schemas.microsoft.com/office/drawing/2014/main" id="{9DA9E872-6DD7-4AD1-BBEA-7E7F0B358416}"/>
              </a:ext>
            </a:extLst>
          </p:cNvPr>
          <p:cNvSpPr/>
          <p:nvPr/>
        </p:nvSpPr>
        <p:spPr>
          <a:xfrm>
            <a:off x="7970982" y="2197859"/>
            <a:ext cx="3445164" cy="2639953"/>
          </a:xfrm>
          <a:prstGeom prst="rect">
            <a:avLst/>
          </a:prstGeom>
        </p:spPr>
        <p:txBody>
          <a:bodyPr wrap="square">
            <a:spAutoFit/>
          </a:bodyPr>
          <a:lstStyle/>
          <a:p>
            <a:pPr>
              <a:lnSpc>
                <a:spcPct val="150000"/>
              </a:lnSpc>
            </a:pP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体检、政审合格并经公示的，由县级征兵办公室正式批准入伍， 发放</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入伍通知书</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。学生凭</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入伍通知书</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办理户口注销、享受义务兵优待，等待交 接起运，统一输送至部队服役。申请学费资助的，还要将加盖有县级征兵办公室公章的 </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申请表</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原件和</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入伍通知书</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400" dirty="0">
                <a:solidFill>
                  <a:schemeClr val="tx1">
                    <a:lumMod val="65000"/>
                    <a:lumOff val="35000"/>
                  </a:schemeClr>
                </a:solidFill>
                <a:latin typeface="字魂95号-手刻宋" panose="00000500000000000000" pitchFamily="2" charset="-122"/>
                <a:ea typeface="字魂95号-手刻宋" panose="00000500000000000000" pitchFamily="2" charset="-122"/>
              </a:rPr>
              <a:t>复印件，寄送至原就读高校学生资助管理部门。</a:t>
            </a:r>
          </a:p>
        </p:txBody>
      </p:sp>
    </p:spTree>
    <p:extLst>
      <p:ext uri="{BB962C8B-B14F-4D97-AF65-F5344CB8AC3E}">
        <p14:creationId xmlns:p14="http://schemas.microsoft.com/office/powerpoint/2010/main" val="26033871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报名流程</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3" name="组合 2">
            <a:extLst>
              <a:ext uri="{FF2B5EF4-FFF2-40B4-BE49-F238E27FC236}">
                <a16:creationId xmlns:a16="http://schemas.microsoft.com/office/drawing/2014/main" id="{DF08399E-B104-43AA-8738-6D7219E02FA0}"/>
              </a:ext>
            </a:extLst>
          </p:cNvPr>
          <p:cNvGrpSpPr/>
          <p:nvPr/>
        </p:nvGrpSpPr>
        <p:grpSpPr>
          <a:xfrm>
            <a:off x="4275652" y="1556059"/>
            <a:ext cx="3640696" cy="3517733"/>
            <a:chOff x="6398472" y="1974852"/>
            <a:chExt cx="4637617" cy="4480983"/>
          </a:xfrm>
        </p:grpSpPr>
        <p:sp>
          <p:nvSpPr>
            <p:cNvPr id="10" name="Freeform 2">
              <a:extLst>
                <a:ext uri="{FF2B5EF4-FFF2-40B4-BE49-F238E27FC236}">
                  <a16:creationId xmlns:a16="http://schemas.microsoft.com/office/drawing/2014/main" id="{B8282FE2-A4B5-4CDA-90BA-0F734113A64D}"/>
                </a:ext>
              </a:extLst>
            </p:cNvPr>
            <p:cNvSpPr>
              <a:spLocks/>
            </p:cNvSpPr>
            <p:nvPr/>
          </p:nvSpPr>
          <p:spPr bwMode="auto">
            <a:xfrm>
              <a:off x="8692939" y="2040468"/>
              <a:ext cx="1667933" cy="1464733"/>
            </a:xfrm>
            <a:custGeom>
              <a:avLst/>
              <a:gdLst>
                <a:gd name="T0" fmla="*/ 503 w 644"/>
                <a:gd name="T1" fmla="*/ 292 h 566"/>
                <a:gd name="T2" fmla="*/ 464 w 644"/>
                <a:gd name="T3" fmla="*/ 219 h 566"/>
                <a:gd name="T4" fmla="*/ 389 w 644"/>
                <a:gd name="T5" fmla="*/ 79 h 566"/>
                <a:gd name="T6" fmla="*/ 366 w 644"/>
                <a:gd name="T7" fmla="*/ 47 h 566"/>
                <a:gd name="T8" fmla="*/ 221 w 644"/>
                <a:gd name="T9" fmla="*/ 10 h 566"/>
                <a:gd name="T10" fmla="*/ 20 w 644"/>
                <a:gd name="T11" fmla="*/ 207 h 566"/>
                <a:gd name="T12" fmla="*/ 2 w 644"/>
                <a:gd name="T13" fmla="*/ 239 h 566"/>
                <a:gd name="T14" fmla="*/ 140 w 644"/>
                <a:gd name="T15" fmla="*/ 496 h 566"/>
                <a:gd name="T16" fmla="*/ 21 w 644"/>
                <a:gd name="T17" fmla="*/ 563 h 566"/>
                <a:gd name="T18" fmla="*/ 443 w 644"/>
                <a:gd name="T19" fmla="*/ 566 h 566"/>
                <a:gd name="T20" fmla="*/ 644 w 644"/>
                <a:gd name="T21" fmla="*/ 213 h 566"/>
                <a:gd name="T22" fmla="*/ 503 w 644"/>
                <a:gd name="T23" fmla="*/ 292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44" h="566">
                  <a:moveTo>
                    <a:pt x="503" y="292"/>
                  </a:moveTo>
                  <a:cubicBezTo>
                    <a:pt x="490" y="268"/>
                    <a:pt x="477" y="243"/>
                    <a:pt x="464" y="219"/>
                  </a:cubicBezTo>
                  <a:cubicBezTo>
                    <a:pt x="439" y="173"/>
                    <a:pt x="413" y="126"/>
                    <a:pt x="389" y="79"/>
                  </a:cubicBezTo>
                  <a:cubicBezTo>
                    <a:pt x="383" y="66"/>
                    <a:pt x="375" y="56"/>
                    <a:pt x="366" y="47"/>
                  </a:cubicBezTo>
                  <a:cubicBezTo>
                    <a:pt x="330" y="8"/>
                    <a:pt x="277" y="0"/>
                    <a:pt x="221" y="10"/>
                  </a:cubicBezTo>
                  <a:cubicBezTo>
                    <a:pt x="111" y="29"/>
                    <a:pt x="69" y="120"/>
                    <a:pt x="20" y="207"/>
                  </a:cubicBezTo>
                  <a:cubicBezTo>
                    <a:pt x="19" y="210"/>
                    <a:pt x="0" y="236"/>
                    <a:pt x="2" y="239"/>
                  </a:cubicBezTo>
                  <a:cubicBezTo>
                    <a:pt x="2" y="239"/>
                    <a:pt x="140" y="496"/>
                    <a:pt x="140" y="496"/>
                  </a:cubicBezTo>
                  <a:cubicBezTo>
                    <a:pt x="21" y="563"/>
                    <a:pt x="21" y="563"/>
                    <a:pt x="21" y="563"/>
                  </a:cubicBezTo>
                  <a:cubicBezTo>
                    <a:pt x="443" y="566"/>
                    <a:pt x="443" y="566"/>
                    <a:pt x="443" y="566"/>
                  </a:cubicBezTo>
                  <a:cubicBezTo>
                    <a:pt x="644" y="213"/>
                    <a:pt x="644" y="213"/>
                    <a:pt x="644" y="213"/>
                  </a:cubicBezTo>
                  <a:lnTo>
                    <a:pt x="503" y="292"/>
                  </a:lnTo>
                  <a:close/>
                </a:path>
              </a:pathLst>
            </a:custGeom>
            <a:solidFill>
              <a:srgbClr val="CF201B"/>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1" name="Freeform 3">
              <a:extLst>
                <a:ext uri="{FF2B5EF4-FFF2-40B4-BE49-F238E27FC236}">
                  <a16:creationId xmlns:a16="http://schemas.microsoft.com/office/drawing/2014/main" id="{1193DE09-0679-4285-84A2-A25FC15840D4}"/>
                </a:ext>
              </a:extLst>
            </p:cNvPr>
            <p:cNvSpPr>
              <a:spLocks/>
            </p:cNvSpPr>
            <p:nvPr/>
          </p:nvSpPr>
          <p:spPr bwMode="auto">
            <a:xfrm>
              <a:off x="7109672" y="1974852"/>
              <a:ext cx="2091267" cy="1593851"/>
            </a:xfrm>
            <a:custGeom>
              <a:avLst/>
              <a:gdLst>
                <a:gd name="T0" fmla="*/ 667 w 808"/>
                <a:gd name="T1" fmla="*/ 109 h 616"/>
                <a:gd name="T2" fmla="*/ 688 w 808"/>
                <a:gd name="T3" fmla="*/ 83 h 616"/>
                <a:gd name="T4" fmla="*/ 808 w 808"/>
                <a:gd name="T5" fmla="*/ 9 h 616"/>
                <a:gd name="T6" fmla="*/ 752 w 808"/>
                <a:gd name="T7" fmla="*/ 7 h 616"/>
                <a:gd name="T8" fmla="*/ 395 w 808"/>
                <a:gd name="T9" fmla="*/ 2 h 616"/>
                <a:gd name="T10" fmla="*/ 165 w 808"/>
                <a:gd name="T11" fmla="*/ 108 h 616"/>
                <a:gd name="T12" fmla="*/ 0 w 808"/>
                <a:gd name="T13" fmla="*/ 408 h 616"/>
                <a:gd name="T14" fmla="*/ 379 w 808"/>
                <a:gd name="T15" fmla="*/ 616 h 616"/>
                <a:gd name="T16" fmla="*/ 463 w 808"/>
                <a:gd name="T17" fmla="*/ 468 h 616"/>
                <a:gd name="T18" fmla="*/ 608 w 808"/>
                <a:gd name="T19" fmla="*/ 211 h 616"/>
                <a:gd name="T20" fmla="*/ 667 w 808"/>
                <a:gd name="T21" fmla="*/ 109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8" h="616">
                  <a:moveTo>
                    <a:pt x="667" y="109"/>
                  </a:moveTo>
                  <a:cubicBezTo>
                    <a:pt x="673" y="100"/>
                    <a:pt x="680" y="91"/>
                    <a:pt x="688" y="83"/>
                  </a:cubicBezTo>
                  <a:cubicBezTo>
                    <a:pt x="715" y="55"/>
                    <a:pt x="767" y="9"/>
                    <a:pt x="808" y="9"/>
                  </a:cubicBezTo>
                  <a:cubicBezTo>
                    <a:pt x="777" y="9"/>
                    <a:pt x="752" y="7"/>
                    <a:pt x="752" y="7"/>
                  </a:cubicBezTo>
                  <a:cubicBezTo>
                    <a:pt x="752" y="7"/>
                    <a:pt x="534" y="5"/>
                    <a:pt x="395" y="2"/>
                  </a:cubicBezTo>
                  <a:cubicBezTo>
                    <a:pt x="286" y="0"/>
                    <a:pt x="206" y="49"/>
                    <a:pt x="165" y="108"/>
                  </a:cubicBezTo>
                  <a:cubicBezTo>
                    <a:pt x="0" y="408"/>
                    <a:pt x="0" y="408"/>
                    <a:pt x="0" y="408"/>
                  </a:cubicBezTo>
                  <a:cubicBezTo>
                    <a:pt x="379" y="616"/>
                    <a:pt x="379" y="616"/>
                    <a:pt x="379" y="616"/>
                  </a:cubicBezTo>
                  <a:cubicBezTo>
                    <a:pt x="407" y="566"/>
                    <a:pt x="435" y="517"/>
                    <a:pt x="463" y="468"/>
                  </a:cubicBezTo>
                  <a:cubicBezTo>
                    <a:pt x="511" y="383"/>
                    <a:pt x="560" y="297"/>
                    <a:pt x="608" y="211"/>
                  </a:cubicBezTo>
                  <a:cubicBezTo>
                    <a:pt x="628" y="177"/>
                    <a:pt x="644" y="141"/>
                    <a:pt x="667" y="109"/>
                  </a:cubicBez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2" name="Freeform 4">
              <a:extLst>
                <a:ext uri="{FF2B5EF4-FFF2-40B4-BE49-F238E27FC236}">
                  <a16:creationId xmlns:a16="http://schemas.microsoft.com/office/drawing/2014/main" id="{E9201A7C-BA3A-465E-94CB-C560C6F0A64A}"/>
                </a:ext>
              </a:extLst>
            </p:cNvPr>
            <p:cNvSpPr>
              <a:spLocks/>
            </p:cNvSpPr>
            <p:nvPr/>
          </p:nvSpPr>
          <p:spPr bwMode="auto">
            <a:xfrm>
              <a:off x="8733156" y="4610102"/>
              <a:ext cx="1627717" cy="1845733"/>
            </a:xfrm>
            <a:custGeom>
              <a:avLst/>
              <a:gdLst>
                <a:gd name="T0" fmla="*/ 210 w 629"/>
                <a:gd name="T1" fmla="*/ 552 h 714"/>
                <a:gd name="T2" fmla="*/ 292 w 629"/>
                <a:gd name="T3" fmla="*/ 554 h 714"/>
                <a:gd name="T4" fmla="*/ 451 w 629"/>
                <a:gd name="T5" fmla="*/ 557 h 714"/>
                <a:gd name="T6" fmla="*/ 491 w 629"/>
                <a:gd name="T7" fmla="*/ 552 h 714"/>
                <a:gd name="T8" fmla="*/ 593 w 629"/>
                <a:gd name="T9" fmla="*/ 444 h 714"/>
                <a:gd name="T10" fmla="*/ 519 w 629"/>
                <a:gd name="T11" fmla="*/ 172 h 714"/>
                <a:gd name="T12" fmla="*/ 500 w 629"/>
                <a:gd name="T13" fmla="*/ 140 h 714"/>
                <a:gd name="T14" fmla="*/ 208 w 629"/>
                <a:gd name="T15" fmla="*/ 136 h 714"/>
                <a:gd name="T16" fmla="*/ 208 w 629"/>
                <a:gd name="T17" fmla="*/ 0 h 714"/>
                <a:gd name="T18" fmla="*/ 0 w 629"/>
                <a:gd name="T19" fmla="*/ 366 h 714"/>
                <a:gd name="T20" fmla="*/ 210 w 629"/>
                <a:gd name="T21" fmla="*/ 714 h 714"/>
                <a:gd name="T22" fmla="*/ 210 w 629"/>
                <a:gd name="T23" fmla="*/ 55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9" h="714">
                  <a:moveTo>
                    <a:pt x="210" y="552"/>
                  </a:moveTo>
                  <a:cubicBezTo>
                    <a:pt x="237" y="553"/>
                    <a:pt x="265" y="553"/>
                    <a:pt x="292" y="554"/>
                  </a:cubicBezTo>
                  <a:cubicBezTo>
                    <a:pt x="345" y="554"/>
                    <a:pt x="398" y="555"/>
                    <a:pt x="451" y="557"/>
                  </a:cubicBezTo>
                  <a:cubicBezTo>
                    <a:pt x="465" y="557"/>
                    <a:pt x="478" y="556"/>
                    <a:pt x="491" y="552"/>
                  </a:cubicBezTo>
                  <a:cubicBezTo>
                    <a:pt x="541" y="539"/>
                    <a:pt x="575" y="497"/>
                    <a:pt x="593" y="444"/>
                  </a:cubicBezTo>
                  <a:cubicBezTo>
                    <a:pt x="629" y="340"/>
                    <a:pt x="570" y="257"/>
                    <a:pt x="519" y="172"/>
                  </a:cubicBezTo>
                  <a:cubicBezTo>
                    <a:pt x="513" y="162"/>
                    <a:pt x="506" y="151"/>
                    <a:pt x="500" y="140"/>
                  </a:cubicBezTo>
                  <a:cubicBezTo>
                    <a:pt x="208" y="136"/>
                    <a:pt x="208" y="136"/>
                    <a:pt x="208" y="136"/>
                  </a:cubicBezTo>
                  <a:cubicBezTo>
                    <a:pt x="208" y="0"/>
                    <a:pt x="208" y="0"/>
                    <a:pt x="208" y="0"/>
                  </a:cubicBezTo>
                  <a:cubicBezTo>
                    <a:pt x="0" y="366"/>
                    <a:pt x="0" y="366"/>
                    <a:pt x="0" y="366"/>
                  </a:cubicBezTo>
                  <a:cubicBezTo>
                    <a:pt x="210" y="714"/>
                    <a:pt x="210" y="714"/>
                    <a:pt x="210" y="714"/>
                  </a:cubicBezTo>
                  <a:lnTo>
                    <a:pt x="210" y="552"/>
                  </a:lnTo>
                  <a:close/>
                </a:path>
              </a:pathLst>
            </a:custGeom>
            <a:solidFill>
              <a:srgbClr val="CF201B"/>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3" name="Freeform 5">
              <a:extLst>
                <a:ext uri="{FF2B5EF4-FFF2-40B4-BE49-F238E27FC236}">
                  <a16:creationId xmlns:a16="http://schemas.microsoft.com/office/drawing/2014/main" id="{4B07C2FA-ABD8-4C6E-BB13-E74D0DF418B2}"/>
                </a:ext>
              </a:extLst>
            </p:cNvPr>
            <p:cNvSpPr>
              <a:spLocks/>
            </p:cNvSpPr>
            <p:nvPr/>
          </p:nvSpPr>
          <p:spPr bwMode="auto">
            <a:xfrm>
              <a:off x="9526905" y="3403601"/>
              <a:ext cx="1509184" cy="2330451"/>
            </a:xfrm>
            <a:custGeom>
              <a:avLst/>
              <a:gdLst>
                <a:gd name="T0" fmla="*/ 302 w 583"/>
                <a:gd name="T1" fmla="*/ 729 h 901"/>
                <a:gd name="T2" fmla="*/ 318 w 583"/>
                <a:gd name="T3" fmla="*/ 770 h 901"/>
                <a:gd name="T4" fmla="*/ 321 w 583"/>
                <a:gd name="T5" fmla="*/ 901 h 901"/>
                <a:gd name="T6" fmla="*/ 350 w 583"/>
                <a:gd name="T7" fmla="*/ 852 h 901"/>
                <a:gd name="T8" fmla="*/ 528 w 583"/>
                <a:gd name="T9" fmla="*/ 542 h 901"/>
                <a:gd name="T10" fmla="*/ 548 w 583"/>
                <a:gd name="T11" fmla="*/ 290 h 901"/>
                <a:gd name="T12" fmla="*/ 366 w 583"/>
                <a:gd name="T13" fmla="*/ 0 h 901"/>
                <a:gd name="T14" fmla="*/ 0 w 583"/>
                <a:gd name="T15" fmla="*/ 230 h 901"/>
                <a:gd name="T16" fmla="*/ 95 w 583"/>
                <a:gd name="T17" fmla="*/ 387 h 901"/>
                <a:gd name="T18" fmla="*/ 254 w 583"/>
                <a:gd name="T19" fmla="*/ 647 h 901"/>
                <a:gd name="T20" fmla="*/ 302 w 583"/>
                <a:gd name="T21" fmla="*/ 729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901">
                  <a:moveTo>
                    <a:pt x="302" y="729"/>
                  </a:moveTo>
                  <a:cubicBezTo>
                    <a:pt x="308" y="742"/>
                    <a:pt x="314" y="756"/>
                    <a:pt x="318" y="770"/>
                  </a:cubicBezTo>
                  <a:cubicBezTo>
                    <a:pt x="327" y="804"/>
                    <a:pt x="339" y="868"/>
                    <a:pt x="321" y="901"/>
                  </a:cubicBezTo>
                  <a:cubicBezTo>
                    <a:pt x="337" y="873"/>
                    <a:pt x="350" y="852"/>
                    <a:pt x="350" y="852"/>
                  </a:cubicBezTo>
                  <a:cubicBezTo>
                    <a:pt x="350" y="852"/>
                    <a:pt x="458" y="663"/>
                    <a:pt x="528" y="542"/>
                  </a:cubicBezTo>
                  <a:cubicBezTo>
                    <a:pt x="583" y="449"/>
                    <a:pt x="580" y="355"/>
                    <a:pt x="548" y="290"/>
                  </a:cubicBezTo>
                  <a:cubicBezTo>
                    <a:pt x="366" y="0"/>
                    <a:pt x="366" y="0"/>
                    <a:pt x="366" y="0"/>
                  </a:cubicBezTo>
                  <a:cubicBezTo>
                    <a:pt x="0" y="230"/>
                    <a:pt x="0" y="230"/>
                    <a:pt x="0" y="230"/>
                  </a:cubicBezTo>
                  <a:cubicBezTo>
                    <a:pt x="32" y="282"/>
                    <a:pt x="64" y="334"/>
                    <a:pt x="95" y="387"/>
                  </a:cubicBezTo>
                  <a:cubicBezTo>
                    <a:pt x="148" y="474"/>
                    <a:pt x="201" y="561"/>
                    <a:pt x="254" y="647"/>
                  </a:cubicBezTo>
                  <a:cubicBezTo>
                    <a:pt x="271" y="674"/>
                    <a:pt x="288" y="700"/>
                    <a:pt x="302" y="729"/>
                  </a:cubicBez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4" name="Freeform 6">
              <a:extLst>
                <a:ext uri="{FF2B5EF4-FFF2-40B4-BE49-F238E27FC236}">
                  <a16:creationId xmlns:a16="http://schemas.microsoft.com/office/drawing/2014/main" id="{378F797C-9D7D-4BD8-9440-C46E8C575941}"/>
                </a:ext>
              </a:extLst>
            </p:cNvPr>
            <p:cNvSpPr>
              <a:spLocks/>
            </p:cNvSpPr>
            <p:nvPr/>
          </p:nvSpPr>
          <p:spPr bwMode="auto">
            <a:xfrm>
              <a:off x="6398472" y="3475569"/>
              <a:ext cx="1642533" cy="1437217"/>
            </a:xfrm>
            <a:custGeom>
              <a:avLst/>
              <a:gdLst>
                <a:gd name="T0" fmla="*/ 164 w 635"/>
                <a:gd name="T1" fmla="*/ 85 h 555"/>
                <a:gd name="T2" fmla="*/ 119 w 635"/>
                <a:gd name="T3" fmla="*/ 154 h 555"/>
                <a:gd name="T4" fmla="*/ 33 w 635"/>
                <a:gd name="T5" fmla="*/ 288 h 555"/>
                <a:gd name="T6" fmla="*/ 16 w 635"/>
                <a:gd name="T7" fmla="*/ 324 h 555"/>
                <a:gd name="T8" fmla="*/ 55 w 635"/>
                <a:gd name="T9" fmla="*/ 468 h 555"/>
                <a:gd name="T10" fmla="*/ 169 w 635"/>
                <a:gd name="T11" fmla="*/ 540 h 555"/>
                <a:gd name="T12" fmla="*/ 361 w 635"/>
                <a:gd name="T13" fmla="*/ 550 h 555"/>
                <a:gd name="T14" fmla="*/ 519 w 635"/>
                <a:gd name="T15" fmla="*/ 302 h 555"/>
                <a:gd name="T16" fmla="*/ 635 w 635"/>
                <a:gd name="T17" fmla="*/ 373 h 555"/>
                <a:gd name="T18" fmla="*/ 432 w 635"/>
                <a:gd name="T19" fmla="*/ 4 h 555"/>
                <a:gd name="T20" fmla="*/ 26 w 635"/>
                <a:gd name="T21" fmla="*/ 0 h 555"/>
                <a:gd name="T22" fmla="*/ 164 w 635"/>
                <a:gd name="T23" fmla="*/ 85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5" h="555">
                  <a:moveTo>
                    <a:pt x="164" y="85"/>
                  </a:moveTo>
                  <a:cubicBezTo>
                    <a:pt x="149" y="108"/>
                    <a:pt x="134" y="131"/>
                    <a:pt x="119" y="154"/>
                  </a:cubicBezTo>
                  <a:cubicBezTo>
                    <a:pt x="91" y="199"/>
                    <a:pt x="63" y="244"/>
                    <a:pt x="33" y="288"/>
                  </a:cubicBezTo>
                  <a:cubicBezTo>
                    <a:pt x="25" y="300"/>
                    <a:pt x="20" y="312"/>
                    <a:pt x="16" y="324"/>
                  </a:cubicBezTo>
                  <a:cubicBezTo>
                    <a:pt x="0" y="374"/>
                    <a:pt x="19" y="424"/>
                    <a:pt x="55" y="468"/>
                  </a:cubicBezTo>
                  <a:cubicBezTo>
                    <a:pt x="84" y="504"/>
                    <a:pt x="124" y="528"/>
                    <a:pt x="169" y="540"/>
                  </a:cubicBezTo>
                  <a:cubicBezTo>
                    <a:pt x="223" y="555"/>
                    <a:pt x="355" y="550"/>
                    <a:pt x="361" y="550"/>
                  </a:cubicBezTo>
                  <a:cubicBezTo>
                    <a:pt x="519" y="302"/>
                    <a:pt x="519" y="302"/>
                    <a:pt x="519" y="302"/>
                  </a:cubicBezTo>
                  <a:cubicBezTo>
                    <a:pt x="635" y="373"/>
                    <a:pt x="635" y="373"/>
                    <a:pt x="635" y="373"/>
                  </a:cubicBezTo>
                  <a:cubicBezTo>
                    <a:pt x="432" y="4"/>
                    <a:pt x="432" y="4"/>
                    <a:pt x="432" y="4"/>
                  </a:cubicBezTo>
                  <a:cubicBezTo>
                    <a:pt x="26" y="0"/>
                    <a:pt x="26" y="0"/>
                    <a:pt x="26" y="0"/>
                  </a:cubicBezTo>
                  <a:lnTo>
                    <a:pt x="164" y="85"/>
                  </a:lnTo>
                  <a:close/>
                </a:path>
              </a:pathLst>
            </a:custGeom>
            <a:solidFill>
              <a:srgbClr val="CF201B"/>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5" name="Freeform 7">
              <a:extLst>
                <a:ext uri="{FF2B5EF4-FFF2-40B4-BE49-F238E27FC236}">
                  <a16:creationId xmlns:a16="http://schemas.microsoft.com/office/drawing/2014/main" id="{58EF60DA-2F77-41C5-812D-C620EC784C81}"/>
                </a:ext>
              </a:extLst>
            </p:cNvPr>
            <p:cNvSpPr>
              <a:spLocks/>
            </p:cNvSpPr>
            <p:nvPr/>
          </p:nvSpPr>
          <p:spPr bwMode="auto">
            <a:xfrm>
              <a:off x="6512772" y="4777318"/>
              <a:ext cx="1921933" cy="1327151"/>
            </a:xfrm>
            <a:custGeom>
              <a:avLst/>
              <a:gdLst>
                <a:gd name="T0" fmla="*/ 0 w 743"/>
                <a:gd name="T1" fmla="*/ 0 h 513"/>
                <a:gd name="T2" fmla="*/ 26 w 743"/>
                <a:gd name="T3" fmla="*/ 49 h 513"/>
                <a:gd name="T4" fmla="*/ 196 w 743"/>
                <a:gd name="T5" fmla="*/ 364 h 513"/>
                <a:gd name="T6" fmla="*/ 400 w 743"/>
                <a:gd name="T7" fmla="*/ 513 h 513"/>
                <a:gd name="T8" fmla="*/ 743 w 743"/>
                <a:gd name="T9" fmla="*/ 511 h 513"/>
                <a:gd name="T10" fmla="*/ 739 w 743"/>
                <a:gd name="T11" fmla="*/ 78 h 513"/>
                <a:gd name="T12" fmla="*/ 689 w 743"/>
                <a:gd name="T13" fmla="*/ 78 h 513"/>
                <a:gd name="T14" fmla="*/ 565 w 743"/>
                <a:gd name="T15" fmla="*/ 78 h 513"/>
                <a:gd name="T16" fmla="*/ 412 w 743"/>
                <a:gd name="T17" fmla="*/ 77 h 513"/>
                <a:gd name="T18" fmla="*/ 268 w 743"/>
                <a:gd name="T19" fmla="*/ 76 h 513"/>
                <a:gd name="T20" fmla="*/ 89 w 743"/>
                <a:gd name="T21" fmla="*/ 56 h 513"/>
                <a:gd name="T22" fmla="*/ 43 w 743"/>
                <a:gd name="T23" fmla="*/ 34 h 513"/>
                <a:gd name="T24" fmla="*/ 0 w 743"/>
                <a:gd name="T25"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3" h="513">
                  <a:moveTo>
                    <a:pt x="0" y="0"/>
                  </a:moveTo>
                  <a:cubicBezTo>
                    <a:pt x="15" y="27"/>
                    <a:pt x="26" y="49"/>
                    <a:pt x="26" y="49"/>
                  </a:cubicBezTo>
                  <a:cubicBezTo>
                    <a:pt x="26" y="49"/>
                    <a:pt x="131" y="241"/>
                    <a:pt x="196" y="364"/>
                  </a:cubicBezTo>
                  <a:cubicBezTo>
                    <a:pt x="247" y="460"/>
                    <a:pt x="329" y="506"/>
                    <a:pt x="400" y="513"/>
                  </a:cubicBezTo>
                  <a:cubicBezTo>
                    <a:pt x="743" y="511"/>
                    <a:pt x="743" y="511"/>
                    <a:pt x="743" y="511"/>
                  </a:cubicBezTo>
                  <a:cubicBezTo>
                    <a:pt x="739" y="78"/>
                    <a:pt x="739" y="78"/>
                    <a:pt x="739" y="78"/>
                  </a:cubicBezTo>
                  <a:cubicBezTo>
                    <a:pt x="723" y="78"/>
                    <a:pt x="706" y="78"/>
                    <a:pt x="689" y="78"/>
                  </a:cubicBezTo>
                  <a:cubicBezTo>
                    <a:pt x="648" y="78"/>
                    <a:pt x="607" y="78"/>
                    <a:pt x="565" y="78"/>
                  </a:cubicBezTo>
                  <a:cubicBezTo>
                    <a:pt x="514" y="77"/>
                    <a:pt x="463" y="77"/>
                    <a:pt x="412" y="77"/>
                  </a:cubicBezTo>
                  <a:cubicBezTo>
                    <a:pt x="364" y="77"/>
                    <a:pt x="316" y="76"/>
                    <a:pt x="268" y="76"/>
                  </a:cubicBezTo>
                  <a:cubicBezTo>
                    <a:pt x="207" y="76"/>
                    <a:pt x="147" y="79"/>
                    <a:pt x="89" y="56"/>
                  </a:cubicBezTo>
                  <a:cubicBezTo>
                    <a:pt x="73" y="50"/>
                    <a:pt x="58" y="42"/>
                    <a:pt x="43" y="34"/>
                  </a:cubicBezTo>
                  <a:cubicBezTo>
                    <a:pt x="30" y="26"/>
                    <a:pt x="8" y="13"/>
                    <a:pt x="0" y="0"/>
                  </a:cubicBez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en-US" sz="2400"/>
            </a:p>
          </p:txBody>
        </p:sp>
        <p:sp>
          <p:nvSpPr>
            <p:cNvPr id="16" name="TextBox 8">
              <a:extLst>
                <a:ext uri="{FF2B5EF4-FFF2-40B4-BE49-F238E27FC236}">
                  <a16:creationId xmlns:a16="http://schemas.microsoft.com/office/drawing/2014/main" id="{AAF6803F-1B72-4887-9DFB-3F5E424CF3EB}"/>
                </a:ext>
              </a:extLst>
            </p:cNvPr>
            <p:cNvSpPr txBox="1"/>
            <p:nvPr/>
          </p:nvSpPr>
          <p:spPr>
            <a:xfrm rot="17954847">
              <a:off x="7454838" y="2426868"/>
              <a:ext cx="933580" cy="535726"/>
            </a:xfrm>
            <a:prstGeom prst="rect">
              <a:avLst/>
            </a:prstGeom>
            <a:noFill/>
          </p:spPr>
          <p:txBody>
            <a:bodyPr wrap="none" rtlCol="0">
              <a:spAutoFit/>
            </a:bodyPr>
            <a:lstStyle/>
            <a:p>
              <a:pPr algn="ctr"/>
              <a:r>
                <a:rPr lang="zh-CN" altLang="en-US" sz="2133" dirty="0">
                  <a:solidFill>
                    <a:schemeClr val="bg2"/>
                  </a:solidFill>
                  <a:latin typeface="字魂95号-手刻宋" panose="00000500000000000000" pitchFamily="2" charset="-122"/>
                  <a:ea typeface="字魂95号-手刻宋" panose="00000500000000000000" pitchFamily="2" charset="-122"/>
                </a:rPr>
                <a:t>女生</a:t>
              </a:r>
              <a:endParaRPr lang="id-ID" sz="2133" dirty="0">
                <a:solidFill>
                  <a:schemeClr val="bg2"/>
                </a:solidFill>
                <a:latin typeface="字魂95号-手刻宋" panose="00000500000000000000" pitchFamily="2" charset="-122"/>
                <a:ea typeface="字魂95号-手刻宋" panose="00000500000000000000" pitchFamily="2" charset="-122"/>
              </a:endParaRPr>
            </a:p>
          </p:txBody>
        </p:sp>
        <p:sp>
          <p:nvSpPr>
            <p:cNvPr id="17" name="TextBox 9">
              <a:extLst>
                <a:ext uri="{FF2B5EF4-FFF2-40B4-BE49-F238E27FC236}">
                  <a16:creationId xmlns:a16="http://schemas.microsoft.com/office/drawing/2014/main" id="{208C6DE5-B6E1-48C5-834A-5A380D435AAA}"/>
                </a:ext>
              </a:extLst>
            </p:cNvPr>
            <p:cNvSpPr txBox="1"/>
            <p:nvPr/>
          </p:nvSpPr>
          <p:spPr>
            <a:xfrm rot="3424795">
              <a:off x="9947023" y="4082344"/>
              <a:ext cx="888656" cy="509671"/>
            </a:xfrm>
            <a:prstGeom prst="rect">
              <a:avLst/>
            </a:prstGeom>
            <a:noFill/>
          </p:spPr>
          <p:txBody>
            <a:bodyPr wrap="none" rtlCol="0">
              <a:spAutoFit/>
            </a:bodyPr>
            <a:lstStyle/>
            <a:p>
              <a:pPr algn="ctr"/>
              <a:r>
                <a:rPr lang="zh-CN" altLang="en-US" sz="2000" dirty="0">
                  <a:solidFill>
                    <a:schemeClr val="bg2"/>
                  </a:solidFill>
                  <a:latin typeface="字魂95号-手刻宋" panose="00000500000000000000" pitchFamily="2" charset="-122"/>
                  <a:ea typeface="字魂95号-手刻宋" panose="00000500000000000000" pitchFamily="2" charset="-122"/>
                </a:rPr>
                <a:t>女生</a:t>
              </a:r>
              <a:endParaRPr lang="id-ID" altLang="zh-CN" sz="2000" dirty="0">
                <a:solidFill>
                  <a:schemeClr val="bg2"/>
                </a:solidFill>
                <a:latin typeface="字魂95号-手刻宋" panose="00000500000000000000" pitchFamily="2" charset="-122"/>
                <a:ea typeface="字魂95号-手刻宋" panose="00000500000000000000" pitchFamily="2" charset="-122"/>
              </a:endParaRPr>
            </a:p>
          </p:txBody>
        </p:sp>
        <p:sp>
          <p:nvSpPr>
            <p:cNvPr id="18" name="TextBox 10">
              <a:extLst>
                <a:ext uri="{FF2B5EF4-FFF2-40B4-BE49-F238E27FC236}">
                  <a16:creationId xmlns:a16="http://schemas.microsoft.com/office/drawing/2014/main" id="{3DD21D0E-F983-48AC-9AED-E51F35A2A3A2}"/>
                </a:ext>
              </a:extLst>
            </p:cNvPr>
            <p:cNvSpPr txBox="1"/>
            <p:nvPr/>
          </p:nvSpPr>
          <p:spPr>
            <a:xfrm>
              <a:off x="7233080" y="5282647"/>
              <a:ext cx="933579" cy="535726"/>
            </a:xfrm>
            <a:prstGeom prst="rect">
              <a:avLst/>
            </a:prstGeom>
            <a:noFill/>
          </p:spPr>
          <p:txBody>
            <a:bodyPr wrap="none" rtlCol="0">
              <a:spAutoFit/>
            </a:bodyPr>
            <a:lstStyle/>
            <a:p>
              <a:pPr algn="ctr"/>
              <a:r>
                <a:rPr lang="zh-CN" altLang="en-US" sz="2133" dirty="0">
                  <a:solidFill>
                    <a:schemeClr val="bg2"/>
                  </a:solidFill>
                  <a:latin typeface="字魂95号-手刻宋" panose="00000500000000000000" pitchFamily="2" charset="-122"/>
                  <a:ea typeface="字魂95号-手刻宋" panose="00000500000000000000" pitchFamily="2" charset="-122"/>
                </a:rPr>
                <a:t>女生</a:t>
              </a:r>
              <a:endParaRPr lang="id-ID" altLang="zh-CN" sz="2133" dirty="0">
                <a:solidFill>
                  <a:schemeClr val="bg2"/>
                </a:solidFill>
                <a:latin typeface="字魂95号-手刻宋" panose="00000500000000000000" pitchFamily="2" charset="-122"/>
                <a:ea typeface="字魂95号-手刻宋" panose="00000500000000000000" pitchFamily="2" charset="-122"/>
              </a:endParaRPr>
            </a:p>
          </p:txBody>
        </p:sp>
        <p:grpSp>
          <p:nvGrpSpPr>
            <p:cNvPr id="19" name="Group 17">
              <a:extLst>
                <a:ext uri="{FF2B5EF4-FFF2-40B4-BE49-F238E27FC236}">
                  <a16:creationId xmlns:a16="http://schemas.microsoft.com/office/drawing/2014/main" id="{7DA2CD10-117E-48EC-B9E5-2920EFA1AF5F}"/>
                </a:ext>
              </a:extLst>
            </p:cNvPr>
            <p:cNvGrpSpPr/>
            <p:nvPr/>
          </p:nvGrpSpPr>
          <p:grpSpPr>
            <a:xfrm>
              <a:off x="9264280" y="5167542"/>
              <a:ext cx="632883" cy="641349"/>
              <a:chOff x="8091488" y="1544638"/>
              <a:chExt cx="474662" cy="481012"/>
            </a:xfrm>
            <a:solidFill>
              <a:schemeClr val="bg2"/>
            </a:solidFill>
          </p:grpSpPr>
          <p:sp>
            <p:nvSpPr>
              <p:cNvPr id="20" name="Freeform 18">
                <a:extLst>
                  <a:ext uri="{FF2B5EF4-FFF2-40B4-BE49-F238E27FC236}">
                    <a16:creationId xmlns:a16="http://schemas.microsoft.com/office/drawing/2014/main" id="{2CEC31BA-7476-43A3-95DA-EAB55528BA2F}"/>
                  </a:ext>
                </a:extLst>
              </p:cNvPr>
              <p:cNvSpPr>
                <a:spLocks noEditPoints="1"/>
              </p:cNvSpPr>
              <p:nvPr/>
            </p:nvSpPr>
            <p:spPr bwMode="auto">
              <a:xfrm>
                <a:off x="8253413" y="1709738"/>
                <a:ext cx="150812" cy="150812"/>
              </a:xfrm>
              <a:custGeom>
                <a:avLst/>
                <a:gdLst>
                  <a:gd name="T0" fmla="*/ 20 w 40"/>
                  <a:gd name="T1" fmla="*/ 40 h 40"/>
                  <a:gd name="T2" fmla="*/ 20 w 40"/>
                  <a:gd name="T3" fmla="*/ 40 h 40"/>
                  <a:gd name="T4" fmla="*/ 6 w 40"/>
                  <a:gd name="T5" fmla="*/ 34 h 40"/>
                  <a:gd name="T6" fmla="*/ 0 w 40"/>
                  <a:gd name="T7" fmla="*/ 20 h 40"/>
                  <a:gd name="T8" fmla="*/ 20 w 40"/>
                  <a:gd name="T9" fmla="*/ 0 h 40"/>
                  <a:gd name="T10" fmla="*/ 34 w 40"/>
                  <a:gd name="T11" fmla="*/ 6 h 40"/>
                  <a:gd name="T12" fmla="*/ 40 w 40"/>
                  <a:gd name="T13" fmla="*/ 20 h 40"/>
                  <a:gd name="T14" fmla="*/ 20 w 40"/>
                  <a:gd name="T15" fmla="*/ 40 h 40"/>
                  <a:gd name="T16" fmla="*/ 20 w 40"/>
                  <a:gd name="T17" fmla="*/ 8 h 40"/>
                  <a:gd name="T18" fmla="*/ 8 w 40"/>
                  <a:gd name="T19" fmla="*/ 20 h 40"/>
                  <a:gd name="T20" fmla="*/ 11 w 40"/>
                  <a:gd name="T21" fmla="*/ 28 h 40"/>
                  <a:gd name="T22" fmla="*/ 20 w 40"/>
                  <a:gd name="T23" fmla="*/ 32 h 40"/>
                  <a:gd name="T24" fmla="*/ 20 w 40"/>
                  <a:gd name="T25" fmla="*/ 36 h 40"/>
                  <a:gd name="T26" fmla="*/ 20 w 40"/>
                  <a:gd name="T27" fmla="*/ 32 h 40"/>
                  <a:gd name="T28" fmla="*/ 32 w 40"/>
                  <a:gd name="T29" fmla="*/ 20 h 40"/>
                  <a:gd name="T30" fmla="*/ 28 w 40"/>
                  <a:gd name="T31" fmla="*/ 12 h 40"/>
                  <a:gd name="T32" fmla="*/ 20 w 40"/>
                  <a:gd name="T3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40">
                    <a:moveTo>
                      <a:pt x="20" y="40"/>
                    </a:moveTo>
                    <a:cubicBezTo>
                      <a:pt x="20" y="40"/>
                      <a:pt x="20" y="40"/>
                      <a:pt x="20" y="40"/>
                    </a:cubicBezTo>
                    <a:cubicBezTo>
                      <a:pt x="15" y="40"/>
                      <a:pt x="9" y="38"/>
                      <a:pt x="6" y="34"/>
                    </a:cubicBezTo>
                    <a:cubicBezTo>
                      <a:pt x="2" y="30"/>
                      <a:pt x="0" y="25"/>
                      <a:pt x="0" y="20"/>
                    </a:cubicBezTo>
                    <a:cubicBezTo>
                      <a:pt x="0" y="9"/>
                      <a:pt x="9" y="0"/>
                      <a:pt x="20" y="0"/>
                    </a:cubicBezTo>
                    <a:cubicBezTo>
                      <a:pt x="25" y="0"/>
                      <a:pt x="30" y="2"/>
                      <a:pt x="34" y="6"/>
                    </a:cubicBezTo>
                    <a:cubicBezTo>
                      <a:pt x="38" y="10"/>
                      <a:pt x="40" y="15"/>
                      <a:pt x="40" y="20"/>
                    </a:cubicBezTo>
                    <a:cubicBezTo>
                      <a:pt x="40" y="31"/>
                      <a:pt x="31" y="40"/>
                      <a:pt x="20" y="40"/>
                    </a:cubicBezTo>
                    <a:close/>
                    <a:moveTo>
                      <a:pt x="20" y="8"/>
                    </a:moveTo>
                    <a:cubicBezTo>
                      <a:pt x="13" y="8"/>
                      <a:pt x="8" y="13"/>
                      <a:pt x="8" y="20"/>
                    </a:cubicBezTo>
                    <a:cubicBezTo>
                      <a:pt x="8" y="23"/>
                      <a:pt x="9" y="26"/>
                      <a:pt x="11" y="28"/>
                    </a:cubicBezTo>
                    <a:cubicBezTo>
                      <a:pt x="14" y="31"/>
                      <a:pt x="17" y="32"/>
                      <a:pt x="20" y="32"/>
                    </a:cubicBezTo>
                    <a:cubicBezTo>
                      <a:pt x="20" y="36"/>
                      <a:pt x="20" y="36"/>
                      <a:pt x="20" y="36"/>
                    </a:cubicBezTo>
                    <a:cubicBezTo>
                      <a:pt x="20" y="32"/>
                      <a:pt x="20" y="32"/>
                      <a:pt x="20" y="32"/>
                    </a:cubicBezTo>
                    <a:cubicBezTo>
                      <a:pt x="27" y="32"/>
                      <a:pt x="32" y="27"/>
                      <a:pt x="32" y="20"/>
                    </a:cubicBezTo>
                    <a:cubicBezTo>
                      <a:pt x="32" y="17"/>
                      <a:pt x="31" y="14"/>
                      <a:pt x="28" y="12"/>
                    </a:cubicBezTo>
                    <a:cubicBezTo>
                      <a:pt x="26" y="9"/>
                      <a:pt x="23" y="8"/>
                      <a:pt x="2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1" name="Line 21">
                <a:extLst>
                  <a:ext uri="{FF2B5EF4-FFF2-40B4-BE49-F238E27FC236}">
                    <a16:creationId xmlns:a16="http://schemas.microsoft.com/office/drawing/2014/main" id="{C8AC6EBC-DCA9-49B6-8BDE-7C69F74AD619}"/>
                  </a:ext>
                </a:extLst>
              </p:cNvPr>
              <p:cNvSpPr>
                <a:spLocks noChangeShapeType="1"/>
              </p:cNvSpPr>
              <p:nvPr/>
            </p:nvSpPr>
            <p:spPr bwMode="auto">
              <a:xfrm>
                <a:off x="8247063" y="1905000"/>
                <a:ext cx="0" cy="0"/>
              </a:xfrm>
              <a:prstGeom prst="line">
                <a:avLst/>
              </a:prstGeom>
              <a:grpFill/>
              <a:ln w="30163" cap="flat">
                <a:solidFill>
                  <a:srgbClr val="4DFFBA"/>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20">
                <a:extLst>
                  <a:ext uri="{FF2B5EF4-FFF2-40B4-BE49-F238E27FC236}">
                    <a16:creationId xmlns:a16="http://schemas.microsoft.com/office/drawing/2014/main" id="{245C084B-123D-4E6D-9924-18D025426857}"/>
                  </a:ext>
                </a:extLst>
              </p:cNvPr>
              <p:cNvSpPr>
                <a:spLocks/>
              </p:cNvSpPr>
              <p:nvPr/>
            </p:nvSpPr>
            <p:spPr bwMode="auto">
              <a:xfrm>
                <a:off x="8091488" y="1544638"/>
                <a:ext cx="474662" cy="481012"/>
              </a:xfrm>
              <a:custGeom>
                <a:avLst/>
                <a:gdLst>
                  <a:gd name="T0" fmla="*/ 51 w 126"/>
                  <a:gd name="T1" fmla="*/ 128 h 128"/>
                  <a:gd name="T2" fmla="*/ 33 w 126"/>
                  <a:gd name="T3" fmla="*/ 102 h 128"/>
                  <a:gd name="T4" fmla="*/ 2 w 126"/>
                  <a:gd name="T5" fmla="*/ 85 h 128"/>
                  <a:gd name="T6" fmla="*/ 14 w 126"/>
                  <a:gd name="T7" fmla="*/ 64 h 128"/>
                  <a:gd name="T8" fmla="*/ 0 w 126"/>
                  <a:gd name="T9" fmla="*/ 43 h 128"/>
                  <a:gd name="T10" fmla="*/ 32 w 126"/>
                  <a:gd name="T11" fmla="*/ 26 h 128"/>
                  <a:gd name="T12" fmla="*/ 46 w 126"/>
                  <a:gd name="T13" fmla="*/ 15 h 128"/>
                  <a:gd name="T14" fmla="*/ 53 w 126"/>
                  <a:gd name="T15" fmla="*/ 25 h 128"/>
                  <a:gd name="T16" fmla="*/ 36 w 126"/>
                  <a:gd name="T17" fmla="*/ 34 h 128"/>
                  <a:gd name="T18" fmla="*/ 17 w 126"/>
                  <a:gd name="T19" fmla="*/ 30 h 128"/>
                  <a:gd name="T20" fmla="*/ 23 w 126"/>
                  <a:gd name="T21" fmla="*/ 54 h 128"/>
                  <a:gd name="T22" fmla="*/ 22 w 126"/>
                  <a:gd name="T23" fmla="*/ 64 h 128"/>
                  <a:gd name="T24" fmla="*/ 23 w 126"/>
                  <a:gd name="T25" fmla="*/ 75 h 128"/>
                  <a:gd name="T26" fmla="*/ 19 w 126"/>
                  <a:gd name="T27" fmla="*/ 97 h 128"/>
                  <a:gd name="T28" fmla="*/ 36 w 126"/>
                  <a:gd name="T29" fmla="*/ 95 h 128"/>
                  <a:gd name="T30" fmla="*/ 53 w 126"/>
                  <a:gd name="T31" fmla="*/ 103 h 128"/>
                  <a:gd name="T32" fmla="*/ 70 w 126"/>
                  <a:gd name="T33" fmla="*/ 120 h 128"/>
                  <a:gd name="T34" fmla="*/ 77 w 126"/>
                  <a:gd name="T35" fmla="*/ 101 h 128"/>
                  <a:gd name="T36" fmla="*/ 89 w 126"/>
                  <a:gd name="T37" fmla="*/ 93 h 128"/>
                  <a:gd name="T38" fmla="*/ 114 w 126"/>
                  <a:gd name="T39" fmla="*/ 87 h 128"/>
                  <a:gd name="T40" fmla="*/ 101 w 126"/>
                  <a:gd name="T41" fmla="*/ 72 h 128"/>
                  <a:gd name="T42" fmla="*/ 101 w 126"/>
                  <a:gd name="T43" fmla="*/ 58 h 128"/>
                  <a:gd name="T44" fmla="*/ 116 w 126"/>
                  <a:gd name="T45" fmla="*/ 42 h 128"/>
                  <a:gd name="T46" fmla="*/ 90 w 126"/>
                  <a:gd name="T47" fmla="*/ 36 h 128"/>
                  <a:gd name="T48" fmla="*/ 77 w 126"/>
                  <a:gd name="T49" fmla="*/ 27 h 128"/>
                  <a:gd name="T50" fmla="*/ 71 w 126"/>
                  <a:gd name="T51" fmla="*/ 8 h 128"/>
                  <a:gd name="T52" fmla="*/ 50 w 126"/>
                  <a:gd name="T53" fmla="*/ 0 h 128"/>
                  <a:gd name="T54" fmla="*/ 82 w 126"/>
                  <a:gd name="T55" fmla="*/ 20 h 128"/>
                  <a:gd name="T56" fmla="*/ 113 w 126"/>
                  <a:gd name="T57" fmla="*/ 21 h 128"/>
                  <a:gd name="T58" fmla="*/ 110 w 126"/>
                  <a:gd name="T59" fmla="*/ 59 h 128"/>
                  <a:gd name="T60" fmla="*/ 109 w 126"/>
                  <a:gd name="T61" fmla="*/ 71 h 128"/>
                  <a:gd name="T62" fmla="*/ 111 w 126"/>
                  <a:gd name="T63" fmla="*/ 107 h 128"/>
                  <a:gd name="T64" fmla="*/ 82 w 126"/>
                  <a:gd name="T65" fmla="*/ 10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128">
                    <a:moveTo>
                      <a:pt x="76" y="128"/>
                    </a:moveTo>
                    <a:cubicBezTo>
                      <a:pt x="51" y="128"/>
                      <a:pt x="51" y="128"/>
                      <a:pt x="51" y="128"/>
                    </a:cubicBezTo>
                    <a:cubicBezTo>
                      <a:pt x="46" y="109"/>
                      <a:pt x="46" y="109"/>
                      <a:pt x="46" y="109"/>
                    </a:cubicBezTo>
                    <a:cubicBezTo>
                      <a:pt x="41" y="108"/>
                      <a:pt x="37" y="105"/>
                      <a:pt x="33" y="102"/>
                    </a:cubicBezTo>
                    <a:cubicBezTo>
                      <a:pt x="15" y="107"/>
                      <a:pt x="15" y="107"/>
                      <a:pt x="15" y="107"/>
                    </a:cubicBezTo>
                    <a:cubicBezTo>
                      <a:pt x="2" y="85"/>
                      <a:pt x="2" y="85"/>
                      <a:pt x="2" y="85"/>
                    </a:cubicBezTo>
                    <a:cubicBezTo>
                      <a:pt x="15" y="72"/>
                      <a:pt x="15" y="72"/>
                      <a:pt x="15" y="72"/>
                    </a:cubicBezTo>
                    <a:cubicBezTo>
                      <a:pt x="14" y="69"/>
                      <a:pt x="14" y="67"/>
                      <a:pt x="14" y="64"/>
                    </a:cubicBezTo>
                    <a:cubicBezTo>
                      <a:pt x="14" y="62"/>
                      <a:pt x="14" y="59"/>
                      <a:pt x="14" y="57"/>
                    </a:cubicBezTo>
                    <a:cubicBezTo>
                      <a:pt x="0" y="43"/>
                      <a:pt x="0" y="43"/>
                      <a:pt x="0" y="43"/>
                    </a:cubicBezTo>
                    <a:cubicBezTo>
                      <a:pt x="13" y="21"/>
                      <a:pt x="13" y="21"/>
                      <a:pt x="13" y="21"/>
                    </a:cubicBezTo>
                    <a:cubicBezTo>
                      <a:pt x="32" y="26"/>
                      <a:pt x="32" y="26"/>
                      <a:pt x="32" y="26"/>
                    </a:cubicBezTo>
                    <a:cubicBezTo>
                      <a:pt x="37" y="23"/>
                      <a:pt x="41" y="20"/>
                      <a:pt x="46" y="19"/>
                    </a:cubicBezTo>
                    <a:cubicBezTo>
                      <a:pt x="46" y="15"/>
                      <a:pt x="46" y="15"/>
                      <a:pt x="46" y="15"/>
                    </a:cubicBezTo>
                    <a:cubicBezTo>
                      <a:pt x="54" y="16"/>
                      <a:pt x="54" y="16"/>
                      <a:pt x="54" y="16"/>
                    </a:cubicBezTo>
                    <a:cubicBezTo>
                      <a:pt x="53" y="25"/>
                      <a:pt x="53" y="25"/>
                      <a:pt x="53" y="25"/>
                    </a:cubicBezTo>
                    <a:cubicBezTo>
                      <a:pt x="51" y="26"/>
                      <a:pt x="51" y="26"/>
                      <a:pt x="51" y="26"/>
                    </a:cubicBezTo>
                    <a:cubicBezTo>
                      <a:pt x="45" y="27"/>
                      <a:pt x="40" y="30"/>
                      <a:pt x="36" y="34"/>
                    </a:cubicBezTo>
                    <a:cubicBezTo>
                      <a:pt x="34" y="35"/>
                      <a:pt x="34" y="35"/>
                      <a:pt x="34" y="35"/>
                    </a:cubicBezTo>
                    <a:cubicBezTo>
                      <a:pt x="17" y="30"/>
                      <a:pt x="17" y="30"/>
                      <a:pt x="17" y="30"/>
                    </a:cubicBezTo>
                    <a:cubicBezTo>
                      <a:pt x="10" y="41"/>
                      <a:pt x="10" y="41"/>
                      <a:pt x="10" y="41"/>
                    </a:cubicBezTo>
                    <a:cubicBezTo>
                      <a:pt x="23" y="54"/>
                      <a:pt x="23" y="54"/>
                      <a:pt x="23" y="54"/>
                    </a:cubicBezTo>
                    <a:cubicBezTo>
                      <a:pt x="23" y="56"/>
                      <a:pt x="23" y="56"/>
                      <a:pt x="23" y="56"/>
                    </a:cubicBezTo>
                    <a:cubicBezTo>
                      <a:pt x="22" y="59"/>
                      <a:pt x="22" y="61"/>
                      <a:pt x="22" y="64"/>
                    </a:cubicBezTo>
                    <a:cubicBezTo>
                      <a:pt x="22" y="67"/>
                      <a:pt x="22" y="70"/>
                      <a:pt x="23" y="73"/>
                    </a:cubicBezTo>
                    <a:cubicBezTo>
                      <a:pt x="23" y="75"/>
                      <a:pt x="23" y="75"/>
                      <a:pt x="23" y="75"/>
                    </a:cubicBezTo>
                    <a:cubicBezTo>
                      <a:pt x="12" y="86"/>
                      <a:pt x="12" y="86"/>
                      <a:pt x="12" y="86"/>
                    </a:cubicBezTo>
                    <a:cubicBezTo>
                      <a:pt x="19" y="97"/>
                      <a:pt x="19" y="97"/>
                      <a:pt x="19" y="97"/>
                    </a:cubicBezTo>
                    <a:cubicBezTo>
                      <a:pt x="35" y="93"/>
                      <a:pt x="35" y="93"/>
                      <a:pt x="35" y="93"/>
                    </a:cubicBezTo>
                    <a:cubicBezTo>
                      <a:pt x="36" y="95"/>
                      <a:pt x="36" y="95"/>
                      <a:pt x="36" y="95"/>
                    </a:cubicBezTo>
                    <a:cubicBezTo>
                      <a:pt x="40" y="98"/>
                      <a:pt x="45" y="101"/>
                      <a:pt x="51" y="102"/>
                    </a:cubicBezTo>
                    <a:cubicBezTo>
                      <a:pt x="53" y="103"/>
                      <a:pt x="53" y="103"/>
                      <a:pt x="53" y="103"/>
                    </a:cubicBezTo>
                    <a:cubicBezTo>
                      <a:pt x="57" y="120"/>
                      <a:pt x="57" y="120"/>
                      <a:pt x="57" y="120"/>
                    </a:cubicBezTo>
                    <a:cubicBezTo>
                      <a:pt x="70" y="120"/>
                      <a:pt x="70" y="120"/>
                      <a:pt x="70" y="120"/>
                    </a:cubicBezTo>
                    <a:cubicBezTo>
                      <a:pt x="75" y="102"/>
                      <a:pt x="75" y="102"/>
                      <a:pt x="75" y="102"/>
                    </a:cubicBezTo>
                    <a:cubicBezTo>
                      <a:pt x="77" y="101"/>
                      <a:pt x="77" y="101"/>
                      <a:pt x="77" y="101"/>
                    </a:cubicBezTo>
                    <a:cubicBezTo>
                      <a:pt x="81" y="99"/>
                      <a:pt x="85" y="97"/>
                      <a:pt x="88" y="94"/>
                    </a:cubicBezTo>
                    <a:cubicBezTo>
                      <a:pt x="89" y="93"/>
                      <a:pt x="89" y="93"/>
                      <a:pt x="89" y="93"/>
                    </a:cubicBezTo>
                    <a:cubicBezTo>
                      <a:pt x="107" y="98"/>
                      <a:pt x="107" y="98"/>
                      <a:pt x="107" y="98"/>
                    </a:cubicBezTo>
                    <a:cubicBezTo>
                      <a:pt x="114" y="87"/>
                      <a:pt x="114" y="87"/>
                      <a:pt x="114" y="87"/>
                    </a:cubicBezTo>
                    <a:cubicBezTo>
                      <a:pt x="101" y="74"/>
                      <a:pt x="101" y="74"/>
                      <a:pt x="101" y="74"/>
                    </a:cubicBezTo>
                    <a:cubicBezTo>
                      <a:pt x="101" y="72"/>
                      <a:pt x="101" y="72"/>
                      <a:pt x="101" y="72"/>
                    </a:cubicBezTo>
                    <a:cubicBezTo>
                      <a:pt x="102" y="69"/>
                      <a:pt x="102" y="67"/>
                      <a:pt x="102" y="64"/>
                    </a:cubicBezTo>
                    <a:cubicBezTo>
                      <a:pt x="102" y="62"/>
                      <a:pt x="102" y="61"/>
                      <a:pt x="101" y="58"/>
                    </a:cubicBezTo>
                    <a:cubicBezTo>
                      <a:pt x="101" y="56"/>
                      <a:pt x="101" y="56"/>
                      <a:pt x="101" y="56"/>
                    </a:cubicBezTo>
                    <a:cubicBezTo>
                      <a:pt x="116" y="42"/>
                      <a:pt x="116" y="42"/>
                      <a:pt x="116" y="42"/>
                    </a:cubicBezTo>
                    <a:cubicBezTo>
                      <a:pt x="109" y="31"/>
                      <a:pt x="109" y="31"/>
                      <a:pt x="109" y="31"/>
                    </a:cubicBezTo>
                    <a:cubicBezTo>
                      <a:pt x="90" y="36"/>
                      <a:pt x="90" y="36"/>
                      <a:pt x="90" y="36"/>
                    </a:cubicBezTo>
                    <a:cubicBezTo>
                      <a:pt x="88" y="34"/>
                      <a:pt x="88" y="34"/>
                      <a:pt x="88" y="34"/>
                    </a:cubicBezTo>
                    <a:cubicBezTo>
                      <a:pt x="85" y="31"/>
                      <a:pt x="81" y="29"/>
                      <a:pt x="77" y="27"/>
                    </a:cubicBezTo>
                    <a:cubicBezTo>
                      <a:pt x="75" y="26"/>
                      <a:pt x="75" y="26"/>
                      <a:pt x="75" y="26"/>
                    </a:cubicBezTo>
                    <a:cubicBezTo>
                      <a:pt x="71" y="8"/>
                      <a:pt x="71" y="8"/>
                      <a:pt x="71" y="8"/>
                    </a:cubicBezTo>
                    <a:cubicBezTo>
                      <a:pt x="50" y="8"/>
                      <a:pt x="50" y="8"/>
                      <a:pt x="50" y="8"/>
                    </a:cubicBezTo>
                    <a:cubicBezTo>
                      <a:pt x="50" y="0"/>
                      <a:pt x="50" y="0"/>
                      <a:pt x="50" y="0"/>
                    </a:cubicBezTo>
                    <a:cubicBezTo>
                      <a:pt x="77" y="0"/>
                      <a:pt x="77" y="0"/>
                      <a:pt x="77" y="0"/>
                    </a:cubicBezTo>
                    <a:cubicBezTo>
                      <a:pt x="82" y="20"/>
                      <a:pt x="82" y="20"/>
                      <a:pt x="82" y="20"/>
                    </a:cubicBezTo>
                    <a:cubicBezTo>
                      <a:pt x="86" y="22"/>
                      <a:pt x="89" y="24"/>
                      <a:pt x="92" y="27"/>
                    </a:cubicBezTo>
                    <a:cubicBezTo>
                      <a:pt x="113" y="21"/>
                      <a:pt x="113" y="21"/>
                      <a:pt x="113" y="21"/>
                    </a:cubicBezTo>
                    <a:cubicBezTo>
                      <a:pt x="126" y="43"/>
                      <a:pt x="126" y="43"/>
                      <a:pt x="126" y="43"/>
                    </a:cubicBezTo>
                    <a:cubicBezTo>
                      <a:pt x="110" y="59"/>
                      <a:pt x="110" y="59"/>
                      <a:pt x="110" y="59"/>
                    </a:cubicBezTo>
                    <a:cubicBezTo>
                      <a:pt x="110" y="61"/>
                      <a:pt x="110" y="63"/>
                      <a:pt x="110" y="64"/>
                    </a:cubicBezTo>
                    <a:cubicBezTo>
                      <a:pt x="110" y="66"/>
                      <a:pt x="110" y="69"/>
                      <a:pt x="109" y="71"/>
                    </a:cubicBezTo>
                    <a:cubicBezTo>
                      <a:pt x="124" y="85"/>
                      <a:pt x="124" y="85"/>
                      <a:pt x="124" y="85"/>
                    </a:cubicBezTo>
                    <a:cubicBezTo>
                      <a:pt x="111" y="107"/>
                      <a:pt x="111" y="107"/>
                      <a:pt x="111" y="107"/>
                    </a:cubicBezTo>
                    <a:cubicBezTo>
                      <a:pt x="91" y="102"/>
                      <a:pt x="91" y="102"/>
                      <a:pt x="91" y="102"/>
                    </a:cubicBezTo>
                    <a:cubicBezTo>
                      <a:pt x="88" y="104"/>
                      <a:pt x="85" y="106"/>
                      <a:pt x="82" y="108"/>
                    </a:cubicBezTo>
                    <a:lnTo>
                      <a:pt x="76"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23" name="Group 21">
              <a:extLst>
                <a:ext uri="{FF2B5EF4-FFF2-40B4-BE49-F238E27FC236}">
                  <a16:creationId xmlns:a16="http://schemas.microsoft.com/office/drawing/2014/main" id="{1D12C9D6-E990-4CAE-AAC0-AF7E7CD836F4}"/>
                </a:ext>
              </a:extLst>
            </p:cNvPr>
            <p:cNvGrpSpPr/>
            <p:nvPr/>
          </p:nvGrpSpPr>
          <p:grpSpPr>
            <a:xfrm>
              <a:off x="6832390" y="3970882"/>
              <a:ext cx="641349" cy="527049"/>
              <a:chOff x="10558463" y="4059238"/>
              <a:chExt cx="481012" cy="395287"/>
            </a:xfrm>
            <a:solidFill>
              <a:schemeClr val="bg2"/>
            </a:solidFill>
          </p:grpSpPr>
          <p:sp>
            <p:nvSpPr>
              <p:cNvPr id="25" name="Line 23">
                <a:extLst>
                  <a:ext uri="{FF2B5EF4-FFF2-40B4-BE49-F238E27FC236}">
                    <a16:creationId xmlns:a16="http://schemas.microsoft.com/office/drawing/2014/main" id="{C833821C-2939-4B33-BA1A-2AEFDFECE593}"/>
                  </a:ext>
                </a:extLst>
              </p:cNvPr>
              <p:cNvSpPr>
                <a:spLocks noChangeShapeType="1"/>
              </p:cNvSpPr>
              <p:nvPr/>
            </p:nvSpPr>
            <p:spPr bwMode="auto">
              <a:xfrm>
                <a:off x="10663238" y="4376738"/>
                <a:ext cx="0" cy="0"/>
              </a:xfrm>
              <a:prstGeom prst="line">
                <a:avLst/>
              </a:prstGeom>
              <a:grpFill/>
              <a:ln w="30163" cap="flat">
                <a:solidFill>
                  <a:srgbClr val="4DFFBA"/>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24">
                <a:extLst>
                  <a:ext uri="{FF2B5EF4-FFF2-40B4-BE49-F238E27FC236}">
                    <a16:creationId xmlns:a16="http://schemas.microsoft.com/office/drawing/2014/main" id="{A27B6945-4B2D-4688-AAF2-DCF3BC412C52}"/>
                  </a:ext>
                </a:extLst>
              </p:cNvPr>
              <p:cNvSpPr>
                <a:spLocks/>
              </p:cNvSpPr>
              <p:nvPr/>
            </p:nvSpPr>
            <p:spPr bwMode="auto">
              <a:xfrm>
                <a:off x="10709275" y="4059238"/>
                <a:ext cx="330200" cy="331787"/>
              </a:xfrm>
              <a:custGeom>
                <a:avLst/>
                <a:gdLst>
                  <a:gd name="T0" fmla="*/ 44 w 88"/>
                  <a:gd name="T1" fmla="*/ 88 h 88"/>
                  <a:gd name="T2" fmla="*/ 44 w 88"/>
                  <a:gd name="T3" fmla="*/ 80 h 88"/>
                  <a:gd name="T4" fmla="*/ 80 w 88"/>
                  <a:gd name="T5" fmla="*/ 44 h 88"/>
                  <a:gd name="T6" fmla="*/ 44 w 88"/>
                  <a:gd name="T7" fmla="*/ 8 h 88"/>
                  <a:gd name="T8" fmla="*/ 8 w 88"/>
                  <a:gd name="T9" fmla="*/ 41 h 88"/>
                  <a:gd name="T10" fmla="*/ 8 w 88"/>
                  <a:gd name="T11" fmla="*/ 43 h 88"/>
                  <a:gd name="T12" fmla="*/ 8 w 88"/>
                  <a:gd name="T13" fmla="*/ 44 h 88"/>
                  <a:gd name="T14" fmla="*/ 0 w 88"/>
                  <a:gd name="T15" fmla="*/ 44 h 88"/>
                  <a:gd name="T16" fmla="*/ 0 w 88"/>
                  <a:gd name="T17" fmla="*/ 43 h 88"/>
                  <a:gd name="T18" fmla="*/ 0 w 88"/>
                  <a:gd name="T19" fmla="*/ 40 h 88"/>
                  <a:gd name="T20" fmla="*/ 44 w 88"/>
                  <a:gd name="T21" fmla="*/ 0 h 88"/>
                  <a:gd name="T22" fmla="*/ 44 w 88"/>
                  <a:gd name="T23" fmla="*/ 0 h 88"/>
                  <a:gd name="T24" fmla="*/ 45 w 88"/>
                  <a:gd name="T25" fmla="*/ 0 h 88"/>
                  <a:gd name="T26" fmla="*/ 88 w 88"/>
                  <a:gd name="T27" fmla="*/ 44 h 88"/>
                  <a:gd name="T28" fmla="*/ 44 w 88"/>
                  <a:gd name="T2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88">
                    <a:moveTo>
                      <a:pt x="44" y="88"/>
                    </a:moveTo>
                    <a:cubicBezTo>
                      <a:pt x="44" y="80"/>
                      <a:pt x="44" y="80"/>
                      <a:pt x="44" y="80"/>
                    </a:cubicBezTo>
                    <a:cubicBezTo>
                      <a:pt x="64" y="80"/>
                      <a:pt x="80" y="64"/>
                      <a:pt x="80" y="44"/>
                    </a:cubicBezTo>
                    <a:cubicBezTo>
                      <a:pt x="80" y="24"/>
                      <a:pt x="64" y="8"/>
                      <a:pt x="44" y="8"/>
                    </a:cubicBezTo>
                    <a:cubicBezTo>
                      <a:pt x="26" y="8"/>
                      <a:pt x="10" y="22"/>
                      <a:pt x="8" y="41"/>
                    </a:cubicBezTo>
                    <a:cubicBezTo>
                      <a:pt x="8" y="41"/>
                      <a:pt x="8" y="42"/>
                      <a:pt x="8" y="43"/>
                    </a:cubicBezTo>
                    <a:cubicBezTo>
                      <a:pt x="8" y="43"/>
                      <a:pt x="8" y="44"/>
                      <a:pt x="8" y="44"/>
                    </a:cubicBezTo>
                    <a:cubicBezTo>
                      <a:pt x="0" y="44"/>
                      <a:pt x="0" y="44"/>
                      <a:pt x="0" y="44"/>
                    </a:cubicBezTo>
                    <a:cubicBezTo>
                      <a:pt x="0" y="44"/>
                      <a:pt x="0" y="43"/>
                      <a:pt x="0" y="43"/>
                    </a:cubicBezTo>
                    <a:cubicBezTo>
                      <a:pt x="0" y="42"/>
                      <a:pt x="0" y="41"/>
                      <a:pt x="0" y="40"/>
                    </a:cubicBezTo>
                    <a:cubicBezTo>
                      <a:pt x="2" y="18"/>
                      <a:pt x="21" y="0"/>
                      <a:pt x="44" y="0"/>
                    </a:cubicBezTo>
                    <a:cubicBezTo>
                      <a:pt x="44" y="0"/>
                      <a:pt x="44" y="0"/>
                      <a:pt x="44" y="0"/>
                    </a:cubicBezTo>
                    <a:cubicBezTo>
                      <a:pt x="45" y="0"/>
                      <a:pt x="45" y="0"/>
                      <a:pt x="45" y="0"/>
                    </a:cubicBezTo>
                    <a:cubicBezTo>
                      <a:pt x="69" y="0"/>
                      <a:pt x="88" y="20"/>
                      <a:pt x="88" y="44"/>
                    </a:cubicBezTo>
                    <a:cubicBezTo>
                      <a:pt x="88" y="68"/>
                      <a:pt x="68" y="88"/>
                      <a:pt x="4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7" name="Freeform 25">
                <a:extLst>
                  <a:ext uri="{FF2B5EF4-FFF2-40B4-BE49-F238E27FC236}">
                    <a16:creationId xmlns:a16="http://schemas.microsoft.com/office/drawing/2014/main" id="{DFAA3ED3-69E2-4268-BD24-96E38212F128}"/>
                  </a:ext>
                </a:extLst>
              </p:cNvPr>
              <p:cNvSpPr>
                <a:spLocks/>
              </p:cNvSpPr>
              <p:nvPr/>
            </p:nvSpPr>
            <p:spPr bwMode="auto">
              <a:xfrm>
                <a:off x="10769600" y="4119563"/>
                <a:ext cx="104775" cy="106362"/>
              </a:xfrm>
              <a:custGeom>
                <a:avLst/>
                <a:gdLst>
                  <a:gd name="T0" fmla="*/ 8 w 28"/>
                  <a:gd name="T1" fmla="*/ 28 h 28"/>
                  <a:gd name="T2" fmla="*/ 0 w 28"/>
                  <a:gd name="T3" fmla="*/ 28 h 28"/>
                  <a:gd name="T4" fmla="*/ 0 w 28"/>
                  <a:gd name="T5" fmla="*/ 26 h 28"/>
                  <a:gd name="T6" fmla="*/ 0 w 28"/>
                  <a:gd name="T7" fmla="*/ 26 h 28"/>
                  <a:gd name="T8" fmla="*/ 0 w 28"/>
                  <a:gd name="T9" fmla="*/ 25 h 28"/>
                  <a:gd name="T10" fmla="*/ 28 w 28"/>
                  <a:gd name="T11" fmla="*/ 0 h 28"/>
                  <a:gd name="T12" fmla="*/ 28 w 28"/>
                  <a:gd name="T13" fmla="*/ 8 h 28"/>
                  <a:gd name="T14" fmla="*/ 8 w 28"/>
                  <a:gd name="T15" fmla="*/ 26 h 28"/>
                  <a:gd name="T16" fmla="*/ 8 w 28"/>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8" y="28"/>
                    </a:moveTo>
                    <a:cubicBezTo>
                      <a:pt x="0" y="28"/>
                      <a:pt x="0" y="28"/>
                      <a:pt x="0" y="28"/>
                    </a:cubicBezTo>
                    <a:cubicBezTo>
                      <a:pt x="0" y="27"/>
                      <a:pt x="0" y="27"/>
                      <a:pt x="0" y="26"/>
                    </a:cubicBezTo>
                    <a:cubicBezTo>
                      <a:pt x="0" y="26"/>
                      <a:pt x="0" y="26"/>
                      <a:pt x="0" y="26"/>
                    </a:cubicBezTo>
                    <a:cubicBezTo>
                      <a:pt x="0" y="25"/>
                      <a:pt x="0" y="25"/>
                      <a:pt x="0" y="25"/>
                    </a:cubicBezTo>
                    <a:cubicBezTo>
                      <a:pt x="1" y="12"/>
                      <a:pt x="14" y="0"/>
                      <a:pt x="28" y="0"/>
                    </a:cubicBezTo>
                    <a:cubicBezTo>
                      <a:pt x="28" y="8"/>
                      <a:pt x="28" y="8"/>
                      <a:pt x="28" y="8"/>
                    </a:cubicBezTo>
                    <a:cubicBezTo>
                      <a:pt x="18" y="8"/>
                      <a:pt x="9" y="16"/>
                      <a:pt x="8" y="26"/>
                    </a:cubicBezTo>
                    <a:cubicBezTo>
                      <a:pt x="8" y="27"/>
                      <a:pt x="8" y="27"/>
                      <a:pt x="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8" name="Freeform 26">
                <a:extLst>
                  <a:ext uri="{FF2B5EF4-FFF2-40B4-BE49-F238E27FC236}">
                    <a16:creationId xmlns:a16="http://schemas.microsoft.com/office/drawing/2014/main" id="{805FDCCC-69E2-480C-85CB-35B0C95212CC}"/>
                  </a:ext>
                </a:extLst>
              </p:cNvPr>
              <p:cNvSpPr>
                <a:spLocks/>
              </p:cNvSpPr>
              <p:nvPr/>
            </p:nvSpPr>
            <p:spPr bwMode="auto">
              <a:xfrm>
                <a:off x="10558463" y="4149725"/>
                <a:ext cx="165100" cy="241300"/>
              </a:xfrm>
              <a:custGeom>
                <a:avLst/>
                <a:gdLst>
                  <a:gd name="T0" fmla="*/ 44 w 44"/>
                  <a:gd name="T1" fmla="*/ 64 h 64"/>
                  <a:gd name="T2" fmla="*/ 32 w 44"/>
                  <a:gd name="T3" fmla="*/ 64 h 64"/>
                  <a:gd name="T4" fmla="*/ 0 w 44"/>
                  <a:gd name="T5" fmla="*/ 32 h 64"/>
                  <a:gd name="T6" fmla="*/ 32 w 44"/>
                  <a:gd name="T7" fmla="*/ 0 h 64"/>
                  <a:gd name="T8" fmla="*/ 32 w 44"/>
                  <a:gd name="T9" fmla="*/ 8 h 64"/>
                  <a:gd name="T10" fmla="*/ 8 w 44"/>
                  <a:gd name="T11" fmla="*/ 32 h 64"/>
                  <a:gd name="T12" fmla="*/ 32 w 44"/>
                  <a:gd name="T13" fmla="*/ 56 h 64"/>
                  <a:gd name="T14" fmla="*/ 44 w 44"/>
                  <a:gd name="T15" fmla="*/ 56 h 64"/>
                  <a:gd name="T16" fmla="*/ 44 w 44"/>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4" y="64"/>
                    </a:moveTo>
                    <a:cubicBezTo>
                      <a:pt x="32" y="64"/>
                      <a:pt x="32" y="64"/>
                      <a:pt x="32" y="64"/>
                    </a:cubicBezTo>
                    <a:cubicBezTo>
                      <a:pt x="14" y="64"/>
                      <a:pt x="0" y="50"/>
                      <a:pt x="0" y="32"/>
                    </a:cubicBezTo>
                    <a:cubicBezTo>
                      <a:pt x="0" y="14"/>
                      <a:pt x="14" y="0"/>
                      <a:pt x="32" y="0"/>
                    </a:cubicBezTo>
                    <a:cubicBezTo>
                      <a:pt x="32" y="8"/>
                      <a:pt x="32" y="8"/>
                      <a:pt x="32" y="8"/>
                    </a:cubicBezTo>
                    <a:cubicBezTo>
                      <a:pt x="19" y="8"/>
                      <a:pt x="8" y="19"/>
                      <a:pt x="8" y="32"/>
                    </a:cubicBezTo>
                    <a:cubicBezTo>
                      <a:pt x="8" y="45"/>
                      <a:pt x="19" y="56"/>
                      <a:pt x="32" y="56"/>
                    </a:cubicBezTo>
                    <a:cubicBezTo>
                      <a:pt x="44" y="56"/>
                      <a:pt x="44" y="56"/>
                      <a:pt x="44" y="56"/>
                    </a:cubicBezTo>
                    <a:lnTo>
                      <a:pt x="4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29" name="Rectangle 27">
                <a:extLst>
                  <a:ext uri="{FF2B5EF4-FFF2-40B4-BE49-F238E27FC236}">
                    <a16:creationId xmlns:a16="http://schemas.microsoft.com/office/drawing/2014/main" id="{717188AC-E8AA-429F-A651-7CBEF855EDE3}"/>
                  </a:ext>
                </a:extLst>
              </p:cNvPr>
              <p:cNvSpPr>
                <a:spLocks noChangeArrowheads="1"/>
              </p:cNvSpPr>
              <p:nvPr/>
            </p:nvSpPr>
            <p:spPr bwMode="auto">
              <a:xfrm>
                <a:off x="10783888" y="4316413"/>
                <a:ext cx="30162"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0" name="Freeform 28">
                <a:extLst>
                  <a:ext uri="{FF2B5EF4-FFF2-40B4-BE49-F238E27FC236}">
                    <a16:creationId xmlns:a16="http://schemas.microsoft.com/office/drawing/2014/main" id="{1B453E20-3321-411C-95BE-67B0C8A32214}"/>
                  </a:ext>
                </a:extLst>
              </p:cNvPr>
              <p:cNvSpPr>
                <a:spLocks/>
              </p:cNvSpPr>
              <p:nvPr/>
            </p:nvSpPr>
            <p:spPr bwMode="auto">
              <a:xfrm>
                <a:off x="10742613" y="4379913"/>
                <a:ext cx="112712" cy="74612"/>
              </a:xfrm>
              <a:custGeom>
                <a:avLst/>
                <a:gdLst>
                  <a:gd name="T0" fmla="*/ 36 w 71"/>
                  <a:gd name="T1" fmla="*/ 47 h 47"/>
                  <a:gd name="T2" fmla="*/ 0 w 71"/>
                  <a:gd name="T3" fmla="*/ 14 h 47"/>
                  <a:gd name="T4" fmla="*/ 14 w 71"/>
                  <a:gd name="T5" fmla="*/ 0 h 47"/>
                  <a:gd name="T6" fmla="*/ 36 w 71"/>
                  <a:gd name="T7" fmla="*/ 21 h 47"/>
                  <a:gd name="T8" fmla="*/ 57 w 71"/>
                  <a:gd name="T9" fmla="*/ 0 h 47"/>
                  <a:gd name="T10" fmla="*/ 71 w 71"/>
                  <a:gd name="T11" fmla="*/ 14 h 47"/>
                  <a:gd name="T12" fmla="*/ 36 w 71"/>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1" h="47">
                    <a:moveTo>
                      <a:pt x="36" y="47"/>
                    </a:moveTo>
                    <a:lnTo>
                      <a:pt x="0" y="14"/>
                    </a:lnTo>
                    <a:lnTo>
                      <a:pt x="14" y="0"/>
                    </a:lnTo>
                    <a:lnTo>
                      <a:pt x="36" y="21"/>
                    </a:lnTo>
                    <a:lnTo>
                      <a:pt x="57" y="0"/>
                    </a:lnTo>
                    <a:lnTo>
                      <a:pt x="71" y="14"/>
                    </a:lnTo>
                    <a:lnTo>
                      <a:pt x="36"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nvGrpSpPr>
            <p:cNvPr id="31" name="Group 28">
              <a:extLst>
                <a:ext uri="{FF2B5EF4-FFF2-40B4-BE49-F238E27FC236}">
                  <a16:creationId xmlns:a16="http://schemas.microsoft.com/office/drawing/2014/main" id="{AD1700AF-0E34-4618-815F-CA713BE57970}"/>
                </a:ext>
              </a:extLst>
            </p:cNvPr>
            <p:cNvGrpSpPr/>
            <p:nvPr/>
          </p:nvGrpSpPr>
          <p:grpSpPr>
            <a:xfrm>
              <a:off x="9093097" y="2558242"/>
              <a:ext cx="643465" cy="503767"/>
              <a:chOff x="9323388" y="4059238"/>
              <a:chExt cx="482599" cy="377825"/>
            </a:xfrm>
            <a:solidFill>
              <a:schemeClr val="bg2"/>
            </a:solidFill>
          </p:grpSpPr>
          <p:sp>
            <p:nvSpPr>
              <p:cNvPr id="32" name="Line 29">
                <a:extLst>
                  <a:ext uri="{FF2B5EF4-FFF2-40B4-BE49-F238E27FC236}">
                    <a16:creationId xmlns:a16="http://schemas.microsoft.com/office/drawing/2014/main" id="{1E3975C0-6B35-4E83-B866-347491CD2584}"/>
                  </a:ext>
                </a:extLst>
              </p:cNvPr>
              <p:cNvSpPr>
                <a:spLocks noChangeShapeType="1"/>
              </p:cNvSpPr>
              <p:nvPr/>
            </p:nvSpPr>
            <p:spPr bwMode="auto">
              <a:xfrm>
                <a:off x="9428163" y="4376738"/>
                <a:ext cx="0" cy="0"/>
              </a:xfrm>
              <a:prstGeom prst="line">
                <a:avLst/>
              </a:prstGeom>
              <a:grpFill/>
              <a:ln w="30163" cap="flat">
                <a:solidFill>
                  <a:srgbClr val="4DFFBA"/>
                </a:solidFill>
                <a:prstDash val="solid"/>
                <a:miter lim="800000"/>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3" name="Freeform 30">
                <a:extLst>
                  <a:ext uri="{FF2B5EF4-FFF2-40B4-BE49-F238E27FC236}">
                    <a16:creationId xmlns:a16="http://schemas.microsoft.com/office/drawing/2014/main" id="{EF58F5BC-9385-4158-BFC2-AFB35D029AA1}"/>
                  </a:ext>
                </a:extLst>
              </p:cNvPr>
              <p:cNvSpPr>
                <a:spLocks/>
              </p:cNvSpPr>
              <p:nvPr/>
            </p:nvSpPr>
            <p:spPr bwMode="auto">
              <a:xfrm>
                <a:off x="9474200" y="4059238"/>
                <a:ext cx="331787" cy="331787"/>
              </a:xfrm>
              <a:custGeom>
                <a:avLst/>
                <a:gdLst>
                  <a:gd name="T0" fmla="*/ 44 w 88"/>
                  <a:gd name="T1" fmla="*/ 88 h 88"/>
                  <a:gd name="T2" fmla="*/ 44 w 88"/>
                  <a:gd name="T3" fmla="*/ 80 h 88"/>
                  <a:gd name="T4" fmla="*/ 80 w 88"/>
                  <a:gd name="T5" fmla="*/ 44 h 88"/>
                  <a:gd name="T6" fmla="*/ 44 w 88"/>
                  <a:gd name="T7" fmla="*/ 8 h 88"/>
                  <a:gd name="T8" fmla="*/ 8 w 88"/>
                  <a:gd name="T9" fmla="*/ 41 h 88"/>
                  <a:gd name="T10" fmla="*/ 8 w 88"/>
                  <a:gd name="T11" fmla="*/ 43 h 88"/>
                  <a:gd name="T12" fmla="*/ 8 w 88"/>
                  <a:gd name="T13" fmla="*/ 44 h 88"/>
                  <a:gd name="T14" fmla="*/ 0 w 88"/>
                  <a:gd name="T15" fmla="*/ 44 h 88"/>
                  <a:gd name="T16" fmla="*/ 0 w 88"/>
                  <a:gd name="T17" fmla="*/ 43 h 88"/>
                  <a:gd name="T18" fmla="*/ 0 w 88"/>
                  <a:gd name="T19" fmla="*/ 40 h 88"/>
                  <a:gd name="T20" fmla="*/ 44 w 88"/>
                  <a:gd name="T21" fmla="*/ 0 h 88"/>
                  <a:gd name="T22" fmla="*/ 44 w 88"/>
                  <a:gd name="T23" fmla="*/ 0 h 88"/>
                  <a:gd name="T24" fmla="*/ 45 w 88"/>
                  <a:gd name="T25" fmla="*/ 0 h 88"/>
                  <a:gd name="T26" fmla="*/ 88 w 88"/>
                  <a:gd name="T27" fmla="*/ 44 h 88"/>
                  <a:gd name="T28" fmla="*/ 44 w 88"/>
                  <a:gd name="T29" fmla="*/ 8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88">
                    <a:moveTo>
                      <a:pt x="44" y="88"/>
                    </a:moveTo>
                    <a:cubicBezTo>
                      <a:pt x="44" y="80"/>
                      <a:pt x="44" y="80"/>
                      <a:pt x="44" y="80"/>
                    </a:cubicBezTo>
                    <a:cubicBezTo>
                      <a:pt x="64" y="80"/>
                      <a:pt x="80" y="64"/>
                      <a:pt x="80" y="44"/>
                    </a:cubicBezTo>
                    <a:cubicBezTo>
                      <a:pt x="80" y="24"/>
                      <a:pt x="64" y="8"/>
                      <a:pt x="44" y="8"/>
                    </a:cubicBezTo>
                    <a:cubicBezTo>
                      <a:pt x="26" y="8"/>
                      <a:pt x="10" y="22"/>
                      <a:pt x="8" y="41"/>
                    </a:cubicBezTo>
                    <a:cubicBezTo>
                      <a:pt x="8" y="41"/>
                      <a:pt x="8" y="42"/>
                      <a:pt x="8" y="43"/>
                    </a:cubicBezTo>
                    <a:cubicBezTo>
                      <a:pt x="8" y="43"/>
                      <a:pt x="8" y="44"/>
                      <a:pt x="8" y="44"/>
                    </a:cubicBezTo>
                    <a:cubicBezTo>
                      <a:pt x="0" y="44"/>
                      <a:pt x="0" y="44"/>
                      <a:pt x="0" y="44"/>
                    </a:cubicBezTo>
                    <a:cubicBezTo>
                      <a:pt x="0" y="44"/>
                      <a:pt x="0" y="43"/>
                      <a:pt x="0" y="43"/>
                    </a:cubicBezTo>
                    <a:cubicBezTo>
                      <a:pt x="0" y="42"/>
                      <a:pt x="0" y="41"/>
                      <a:pt x="0" y="40"/>
                    </a:cubicBezTo>
                    <a:cubicBezTo>
                      <a:pt x="2" y="18"/>
                      <a:pt x="21" y="0"/>
                      <a:pt x="44" y="0"/>
                    </a:cubicBezTo>
                    <a:cubicBezTo>
                      <a:pt x="44" y="0"/>
                      <a:pt x="44" y="0"/>
                      <a:pt x="44" y="0"/>
                    </a:cubicBezTo>
                    <a:cubicBezTo>
                      <a:pt x="45" y="0"/>
                      <a:pt x="45" y="0"/>
                      <a:pt x="45" y="0"/>
                    </a:cubicBezTo>
                    <a:cubicBezTo>
                      <a:pt x="69" y="0"/>
                      <a:pt x="88" y="20"/>
                      <a:pt x="88" y="44"/>
                    </a:cubicBezTo>
                    <a:cubicBezTo>
                      <a:pt x="88" y="68"/>
                      <a:pt x="68" y="88"/>
                      <a:pt x="44"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4" name="Freeform 31">
                <a:extLst>
                  <a:ext uri="{FF2B5EF4-FFF2-40B4-BE49-F238E27FC236}">
                    <a16:creationId xmlns:a16="http://schemas.microsoft.com/office/drawing/2014/main" id="{604DB58D-0C16-4776-81E3-BA468E7267F0}"/>
                  </a:ext>
                </a:extLst>
              </p:cNvPr>
              <p:cNvSpPr>
                <a:spLocks/>
              </p:cNvSpPr>
              <p:nvPr/>
            </p:nvSpPr>
            <p:spPr bwMode="auto">
              <a:xfrm>
                <a:off x="9534525" y="4119563"/>
                <a:ext cx="104775" cy="106362"/>
              </a:xfrm>
              <a:custGeom>
                <a:avLst/>
                <a:gdLst>
                  <a:gd name="T0" fmla="*/ 8 w 28"/>
                  <a:gd name="T1" fmla="*/ 28 h 28"/>
                  <a:gd name="T2" fmla="*/ 0 w 28"/>
                  <a:gd name="T3" fmla="*/ 28 h 28"/>
                  <a:gd name="T4" fmla="*/ 0 w 28"/>
                  <a:gd name="T5" fmla="*/ 26 h 28"/>
                  <a:gd name="T6" fmla="*/ 0 w 28"/>
                  <a:gd name="T7" fmla="*/ 26 h 28"/>
                  <a:gd name="T8" fmla="*/ 0 w 28"/>
                  <a:gd name="T9" fmla="*/ 25 h 28"/>
                  <a:gd name="T10" fmla="*/ 28 w 28"/>
                  <a:gd name="T11" fmla="*/ 0 h 28"/>
                  <a:gd name="T12" fmla="*/ 28 w 28"/>
                  <a:gd name="T13" fmla="*/ 8 h 28"/>
                  <a:gd name="T14" fmla="*/ 8 w 28"/>
                  <a:gd name="T15" fmla="*/ 26 h 28"/>
                  <a:gd name="T16" fmla="*/ 8 w 28"/>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8" y="28"/>
                    </a:moveTo>
                    <a:cubicBezTo>
                      <a:pt x="0" y="28"/>
                      <a:pt x="0" y="28"/>
                      <a:pt x="0" y="28"/>
                    </a:cubicBezTo>
                    <a:cubicBezTo>
                      <a:pt x="0" y="27"/>
                      <a:pt x="0" y="27"/>
                      <a:pt x="0" y="26"/>
                    </a:cubicBezTo>
                    <a:cubicBezTo>
                      <a:pt x="0" y="26"/>
                      <a:pt x="0" y="26"/>
                      <a:pt x="0" y="26"/>
                    </a:cubicBezTo>
                    <a:cubicBezTo>
                      <a:pt x="0" y="25"/>
                      <a:pt x="0" y="25"/>
                      <a:pt x="0" y="25"/>
                    </a:cubicBezTo>
                    <a:cubicBezTo>
                      <a:pt x="1" y="12"/>
                      <a:pt x="14" y="0"/>
                      <a:pt x="28" y="0"/>
                    </a:cubicBezTo>
                    <a:cubicBezTo>
                      <a:pt x="28" y="8"/>
                      <a:pt x="28" y="8"/>
                      <a:pt x="28" y="8"/>
                    </a:cubicBezTo>
                    <a:cubicBezTo>
                      <a:pt x="18" y="8"/>
                      <a:pt x="9" y="16"/>
                      <a:pt x="8" y="26"/>
                    </a:cubicBezTo>
                    <a:cubicBezTo>
                      <a:pt x="8" y="27"/>
                      <a:pt x="8" y="27"/>
                      <a:pt x="8"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5" name="Freeform 32">
                <a:extLst>
                  <a:ext uri="{FF2B5EF4-FFF2-40B4-BE49-F238E27FC236}">
                    <a16:creationId xmlns:a16="http://schemas.microsoft.com/office/drawing/2014/main" id="{5BAE690F-F934-4B85-A5B3-80A1F954A33D}"/>
                  </a:ext>
                </a:extLst>
              </p:cNvPr>
              <p:cNvSpPr>
                <a:spLocks/>
              </p:cNvSpPr>
              <p:nvPr/>
            </p:nvSpPr>
            <p:spPr bwMode="auto">
              <a:xfrm>
                <a:off x="9323388" y="4149725"/>
                <a:ext cx="165100" cy="241300"/>
              </a:xfrm>
              <a:custGeom>
                <a:avLst/>
                <a:gdLst>
                  <a:gd name="T0" fmla="*/ 44 w 44"/>
                  <a:gd name="T1" fmla="*/ 64 h 64"/>
                  <a:gd name="T2" fmla="*/ 32 w 44"/>
                  <a:gd name="T3" fmla="*/ 64 h 64"/>
                  <a:gd name="T4" fmla="*/ 0 w 44"/>
                  <a:gd name="T5" fmla="*/ 32 h 64"/>
                  <a:gd name="T6" fmla="*/ 32 w 44"/>
                  <a:gd name="T7" fmla="*/ 0 h 64"/>
                  <a:gd name="T8" fmla="*/ 32 w 44"/>
                  <a:gd name="T9" fmla="*/ 8 h 64"/>
                  <a:gd name="T10" fmla="*/ 8 w 44"/>
                  <a:gd name="T11" fmla="*/ 32 h 64"/>
                  <a:gd name="T12" fmla="*/ 32 w 44"/>
                  <a:gd name="T13" fmla="*/ 56 h 64"/>
                  <a:gd name="T14" fmla="*/ 44 w 44"/>
                  <a:gd name="T15" fmla="*/ 56 h 64"/>
                  <a:gd name="T16" fmla="*/ 44 w 44"/>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64">
                    <a:moveTo>
                      <a:pt x="44" y="64"/>
                    </a:moveTo>
                    <a:cubicBezTo>
                      <a:pt x="32" y="64"/>
                      <a:pt x="32" y="64"/>
                      <a:pt x="32" y="64"/>
                    </a:cubicBezTo>
                    <a:cubicBezTo>
                      <a:pt x="14" y="64"/>
                      <a:pt x="0" y="50"/>
                      <a:pt x="0" y="32"/>
                    </a:cubicBezTo>
                    <a:cubicBezTo>
                      <a:pt x="0" y="14"/>
                      <a:pt x="14" y="0"/>
                      <a:pt x="32" y="0"/>
                    </a:cubicBezTo>
                    <a:cubicBezTo>
                      <a:pt x="32" y="8"/>
                      <a:pt x="32" y="8"/>
                      <a:pt x="32" y="8"/>
                    </a:cubicBezTo>
                    <a:cubicBezTo>
                      <a:pt x="19" y="8"/>
                      <a:pt x="8" y="19"/>
                      <a:pt x="8" y="32"/>
                    </a:cubicBezTo>
                    <a:cubicBezTo>
                      <a:pt x="8" y="45"/>
                      <a:pt x="19" y="56"/>
                      <a:pt x="32" y="56"/>
                    </a:cubicBezTo>
                    <a:cubicBezTo>
                      <a:pt x="44" y="56"/>
                      <a:pt x="44" y="56"/>
                      <a:pt x="44" y="56"/>
                    </a:cubicBezTo>
                    <a:lnTo>
                      <a:pt x="44"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7" name="Rectangle 33">
                <a:extLst>
                  <a:ext uri="{FF2B5EF4-FFF2-40B4-BE49-F238E27FC236}">
                    <a16:creationId xmlns:a16="http://schemas.microsoft.com/office/drawing/2014/main" id="{140FD330-A0A3-4103-BBA7-CB02F184D854}"/>
                  </a:ext>
                </a:extLst>
              </p:cNvPr>
              <p:cNvSpPr>
                <a:spLocks noChangeArrowheads="1"/>
              </p:cNvSpPr>
              <p:nvPr/>
            </p:nvSpPr>
            <p:spPr bwMode="auto">
              <a:xfrm>
                <a:off x="9548813" y="4316413"/>
                <a:ext cx="30162" cy="120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sp>
            <p:nvSpPr>
              <p:cNvPr id="38" name="Freeform 34">
                <a:extLst>
                  <a:ext uri="{FF2B5EF4-FFF2-40B4-BE49-F238E27FC236}">
                    <a16:creationId xmlns:a16="http://schemas.microsoft.com/office/drawing/2014/main" id="{0F9A81A5-4049-4EF4-9975-4F628A4F8BD7}"/>
                  </a:ext>
                </a:extLst>
              </p:cNvPr>
              <p:cNvSpPr>
                <a:spLocks/>
              </p:cNvSpPr>
              <p:nvPr/>
            </p:nvSpPr>
            <p:spPr bwMode="auto">
              <a:xfrm>
                <a:off x="9507538" y="4297363"/>
                <a:ext cx="112712" cy="74612"/>
              </a:xfrm>
              <a:custGeom>
                <a:avLst/>
                <a:gdLst>
                  <a:gd name="T0" fmla="*/ 57 w 71"/>
                  <a:gd name="T1" fmla="*/ 47 h 47"/>
                  <a:gd name="T2" fmla="*/ 36 w 71"/>
                  <a:gd name="T3" fmla="*/ 26 h 47"/>
                  <a:gd name="T4" fmla="*/ 14 w 71"/>
                  <a:gd name="T5" fmla="*/ 47 h 47"/>
                  <a:gd name="T6" fmla="*/ 0 w 71"/>
                  <a:gd name="T7" fmla="*/ 33 h 47"/>
                  <a:gd name="T8" fmla="*/ 36 w 71"/>
                  <a:gd name="T9" fmla="*/ 0 h 47"/>
                  <a:gd name="T10" fmla="*/ 71 w 71"/>
                  <a:gd name="T11" fmla="*/ 33 h 47"/>
                  <a:gd name="T12" fmla="*/ 57 w 71"/>
                  <a:gd name="T13" fmla="*/ 47 h 47"/>
                </a:gdLst>
                <a:ahLst/>
                <a:cxnLst>
                  <a:cxn ang="0">
                    <a:pos x="T0" y="T1"/>
                  </a:cxn>
                  <a:cxn ang="0">
                    <a:pos x="T2" y="T3"/>
                  </a:cxn>
                  <a:cxn ang="0">
                    <a:pos x="T4" y="T5"/>
                  </a:cxn>
                  <a:cxn ang="0">
                    <a:pos x="T6" y="T7"/>
                  </a:cxn>
                  <a:cxn ang="0">
                    <a:pos x="T8" y="T9"/>
                  </a:cxn>
                  <a:cxn ang="0">
                    <a:pos x="T10" y="T11"/>
                  </a:cxn>
                  <a:cxn ang="0">
                    <a:pos x="T12" y="T13"/>
                  </a:cxn>
                </a:cxnLst>
                <a:rect l="0" t="0" r="r" b="b"/>
                <a:pathLst>
                  <a:path w="71" h="47">
                    <a:moveTo>
                      <a:pt x="57" y="47"/>
                    </a:moveTo>
                    <a:lnTo>
                      <a:pt x="36" y="26"/>
                    </a:lnTo>
                    <a:lnTo>
                      <a:pt x="14" y="47"/>
                    </a:lnTo>
                    <a:lnTo>
                      <a:pt x="0" y="33"/>
                    </a:lnTo>
                    <a:lnTo>
                      <a:pt x="36" y="0"/>
                    </a:lnTo>
                    <a:lnTo>
                      <a:pt x="71" y="33"/>
                    </a:lnTo>
                    <a:lnTo>
                      <a:pt x="57"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p>
            </p:txBody>
          </p:sp>
        </p:grpSp>
      </p:grpSp>
      <p:sp>
        <p:nvSpPr>
          <p:cNvPr id="4" name="矩形 3">
            <a:extLst>
              <a:ext uri="{FF2B5EF4-FFF2-40B4-BE49-F238E27FC236}">
                <a16:creationId xmlns:a16="http://schemas.microsoft.com/office/drawing/2014/main" id="{E576EEFB-4751-4159-8A14-E649065CAEB9}"/>
              </a:ext>
            </a:extLst>
          </p:cNvPr>
          <p:cNvSpPr/>
          <p:nvPr/>
        </p:nvSpPr>
        <p:spPr>
          <a:xfrm>
            <a:off x="8148652" y="1287484"/>
            <a:ext cx="3283482" cy="2265236"/>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女青年持</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审核表</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、本人身份证（户口簿）、毕业证书（高校 在校生持学生证）等相关证件，按兵役机关通知要求参加地市级征兵办公室组织的初审 初检，合格者确定为送检对象并张榜公示。</a:t>
            </a:r>
          </a:p>
        </p:txBody>
      </p:sp>
      <p:sp>
        <p:nvSpPr>
          <p:cNvPr id="8" name="矩形 7">
            <a:extLst>
              <a:ext uri="{FF2B5EF4-FFF2-40B4-BE49-F238E27FC236}">
                <a16:creationId xmlns:a16="http://schemas.microsoft.com/office/drawing/2014/main" id="{D08ECCA7-1F8C-4519-BCAC-65AAC32C73A1}"/>
              </a:ext>
            </a:extLst>
          </p:cNvPr>
          <p:cNvSpPr/>
          <p:nvPr/>
        </p:nvSpPr>
        <p:spPr>
          <a:xfrm>
            <a:off x="905024" y="1287484"/>
            <a:ext cx="3073192" cy="2265236"/>
          </a:xfrm>
          <a:prstGeom prst="rect">
            <a:avLst/>
          </a:prstGeom>
        </p:spPr>
        <p:txBody>
          <a:bodyPr wrap="square">
            <a:spAutoFit/>
          </a:bodyPr>
          <a:lstStyle/>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征兵开始后，送检对象根据兵役机关通知，携带本人身份证（户 口簿）、毕业证书（高校在校生持学生证）等相关证件，到指定的体检站参加体格检查 和综合素质考评。</a:t>
            </a:r>
          </a:p>
        </p:txBody>
      </p:sp>
      <p:sp>
        <p:nvSpPr>
          <p:cNvPr id="9" name="矩形 8">
            <a:extLst>
              <a:ext uri="{FF2B5EF4-FFF2-40B4-BE49-F238E27FC236}">
                <a16:creationId xmlns:a16="http://schemas.microsoft.com/office/drawing/2014/main" id="{3DB75A59-095C-4EF7-8BAE-8105B54CF488}"/>
              </a:ext>
            </a:extLst>
          </p:cNvPr>
          <p:cNvSpPr/>
          <p:nvPr/>
        </p:nvSpPr>
        <p:spPr>
          <a:xfrm>
            <a:off x="2593008" y="5028780"/>
            <a:ext cx="7005979" cy="787908"/>
          </a:xfrm>
          <a:prstGeom prst="rect">
            <a:avLst/>
          </a:prstGeom>
        </p:spPr>
        <p:txBody>
          <a:bodyPr wrap="square">
            <a:spAutoFit/>
          </a:bodyPr>
          <a:lstStyle/>
          <a:p>
            <a:pPr algn="ct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体格检查和综合素质考评后，由县级兵役机关会同当地公安、教育等部门，对其进行政治联审和走访调查。</a:t>
            </a:r>
          </a:p>
        </p:txBody>
      </p:sp>
    </p:spTree>
    <p:extLst>
      <p:ext uri="{BB962C8B-B14F-4D97-AF65-F5344CB8AC3E}">
        <p14:creationId xmlns:p14="http://schemas.microsoft.com/office/powerpoint/2010/main" val="2397677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BC80060A-180C-4445-A448-F6F19533F8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024" y="1199159"/>
            <a:ext cx="5711249" cy="5711249"/>
          </a:xfrm>
          <a:prstGeom prst="rect">
            <a:avLst/>
          </a:prstGeom>
        </p:spPr>
      </p:pic>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4">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报名流程</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sp>
        <p:nvSpPr>
          <p:cNvPr id="3" name="矩形 2">
            <a:extLst>
              <a:ext uri="{FF2B5EF4-FFF2-40B4-BE49-F238E27FC236}">
                <a16:creationId xmlns:a16="http://schemas.microsoft.com/office/drawing/2014/main" id="{752B756B-E29B-445F-A213-71A8A046F976}"/>
              </a:ext>
            </a:extLst>
          </p:cNvPr>
          <p:cNvSpPr/>
          <p:nvPr/>
        </p:nvSpPr>
        <p:spPr>
          <a:xfrm>
            <a:off x="4645890" y="1199159"/>
            <a:ext cx="6096000" cy="4459682"/>
          </a:xfrm>
          <a:prstGeom prst="rect">
            <a:avLst/>
          </a:prstGeom>
        </p:spPr>
        <p:txBody>
          <a:bodyPr>
            <a:spAutoFit/>
          </a:bodyPr>
          <a:lstStyle/>
          <a:p>
            <a:pPr>
              <a:lnSpc>
                <a:spcPct val="150000"/>
              </a:lnSpc>
            </a:pP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经公示未被举报和反映有问题的，确定为批准入伍对象，由县级 征兵办公室办理批准入伍手续，发放</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入伍通知书</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。学生凭</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入伍通知书</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办理户口 注销、享受义务兵优待，等待交接起运，统一输送至部队服役。申请学费资助的，还要 将加盖有县级征兵办公室公章的</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申请表</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原件和</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入伍通知书</a:t>
            </a:r>
            <a:r>
              <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复印件，寄送至原就 读高校学生资助管理部门</a:t>
            </a:r>
          </a:p>
        </p:txBody>
      </p:sp>
    </p:spTree>
    <p:extLst>
      <p:ext uri="{BB962C8B-B14F-4D97-AF65-F5344CB8AC3E}">
        <p14:creationId xmlns:p14="http://schemas.microsoft.com/office/powerpoint/2010/main" val="39960110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2C866BD9-A8E9-4263-A3E6-6F1401C465A5}"/>
              </a:ext>
            </a:extLst>
          </p:cNvPr>
          <p:cNvSpPr/>
          <p:nvPr/>
        </p:nvSpPr>
        <p:spPr>
          <a:xfrm>
            <a:off x="-1"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a16="http://schemas.microsoft.com/office/drawing/2014/main" id="{D4A3A481-242F-4781-B167-69FAEB3CE3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10550" y="2668502"/>
            <a:ext cx="3857764" cy="3857764"/>
          </a:xfrm>
          <a:prstGeom prst="rect">
            <a:avLst/>
          </a:prstGeom>
        </p:spPr>
      </p:pic>
      <p:pic>
        <p:nvPicPr>
          <p:cNvPr id="12" name="图片 11">
            <a:extLst>
              <a:ext uri="{FF2B5EF4-FFF2-40B4-BE49-F238E27FC236}">
                <a16:creationId xmlns:a16="http://schemas.microsoft.com/office/drawing/2014/main" id="{7C874D93-F5C3-4041-9EDF-91195AEF527D}"/>
              </a:ext>
            </a:extLst>
          </p:cNvPr>
          <p:cNvPicPr>
            <a:picLocks noChangeAspect="1"/>
          </p:cNvPicPr>
          <p:nvPr/>
        </p:nvPicPr>
        <p:blipFill rotWithShape="1">
          <a:blip r:embed="rId4">
            <a:extLst>
              <a:ext uri="{28A0092B-C50C-407E-A947-70E740481C1C}">
                <a14:useLocalDpi xmlns:a14="http://schemas.microsoft.com/office/drawing/2010/main" val="0"/>
              </a:ext>
            </a:extLst>
          </a:blip>
          <a:srcRect t="43863"/>
          <a:stretch/>
        </p:blipFill>
        <p:spPr>
          <a:xfrm flipH="1">
            <a:off x="-1" y="3008120"/>
            <a:ext cx="12192001" cy="3849880"/>
          </a:xfrm>
          <a:prstGeom prst="rect">
            <a:avLst/>
          </a:prstGeom>
        </p:spPr>
      </p:pic>
      <p:pic>
        <p:nvPicPr>
          <p:cNvPr id="14" name="图片 13">
            <a:extLst>
              <a:ext uri="{FF2B5EF4-FFF2-40B4-BE49-F238E27FC236}">
                <a16:creationId xmlns:a16="http://schemas.microsoft.com/office/drawing/2014/main" id="{5E0CD91C-C627-4616-8540-3E94B82D52F5}"/>
              </a:ext>
            </a:extLst>
          </p:cNvPr>
          <p:cNvPicPr>
            <a:picLocks noChangeAspect="1"/>
          </p:cNvPicPr>
          <p:nvPr/>
        </p:nvPicPr>
        <p:blipFill rotWithShape="1">
          <a:blip r:embed="rId5">
            <a:extLst>
              <a:ext uri="{28A0092B-C50C-407E-A947-70E740481C1C}">
                <a14:useLocalDpi xmlns:a14="http://schemas.microsoft.com/office/drawing/2010/main" val="0"/>
              </a:ext>
            </a:extLst>
          </a:blip>
          <a:srcRect r="66771" b="52917"/>
          <a:stretch/>
        </p:blipFill>
        <p:spPr>
          <a:xfrm>
            <a:off x="-1" y="0"/>
            <a:ext cx="5118807" cy="3626492"/>
          </a:xfrm>
          <a:prstGeom prst="rect">
            <a:avLst/>
          </a:prstGeom>
        </p:spPr>
      </p:pic>
      <p:sp>
        <p:nvSpPr>
          <p:cNvPr id="2" name="文本框 1">
            <a:extLst>
              <a:ext uri="{FF2B5EF4-FFF2-40B4-BE49-F238E27FC236}">
                <a16:creationId xmlns:a16="http://schemas.microsoft.com/office/drawing/2014/main" id="{A6507FB4-B503-4D86-A3B6-8C2FCCE7F23D}"/>
              </a:ext>
            </a:extLst>
          </p:cNvPr>
          <p:cNvSpPr txBox="1"/>
          <p:nvPr/>
        </p:nvSpPr>
        <p:spPr>
          <a:xfrm>
            <a:off x="2757486" y="-503504"/>
            <a:ext cx="6677025" cy="6447919"/>
          </a:xfrm>
          <a:prstGeom prst="rect">
            <a:avLst/>
          </a:prstGeom>
          <a:noFill/>
        </p:spPr>
        <p:txBody>
          <a:bodyPr wrap="square" rtlCol="0">
            <a:spAutoFit/>
          </a:bodyPr>
          <a:lstStyle/>
          <a:p>
            <a:pPr algn="ctr"/>
            <a:r>
              <a:rPr lang="en-US" altLang="zh-CN" sz="41300" dirty="0">
                <a:solidFill>
                  <a:srgbClr val="CF201B">
                    <a:alpha val="14000"/>
                  </a:srgbClr>
                </a:solidFill>
                <a:latin typeface="字魂95号-手刻宋" panose="00000500000000000000" pitchFamily="2" charset="-122"/>
                <a:ea typeface="字魂95号-手刻宋" panose="00000500000000000000" pitchFamily="2" charset="-122"/>
              </a:rPr>
              <a:t>04</a:t>
            </a:r>
            <a:endParaRPr lang="zh-CN" altLang="en-US" sz="41300" dirty="0">
              <a:solidFill>
                <a:srgbClr val="CF201B">
                  <a:alpha val="14000"/>
                </a:srgbClr>
              </a:solidFill>
              <a:latin typeface="字魂95号-手刻宋" panose="00000500000000000000" pitchFamily="2" charset="-122"/>
              <a:ea typeface="字魂95号-手刻宋" panose="00000500000000000000" pitchFamily="2" charset="-122"/>
            </a:endParaRPr>
          </a:p>
        </p:txBody>
      </p:sp>
      <p:sp>
        <p:nvSpPr>
          <p:cNvPr id="3" name="文本框 2">
            <a:extLst>
              <a:ext uri="{FF2B5EF4-FFF2-40B4-BE49-F238E27FC236}">
                <a16:creationId xmlns:a16="http://schemas.microsoft.com/office/drawing/2014/main" id="{F8FCF0B5-48F6-412D-A7EE-AE9DAEE8A585}"/>
              </a:ext>
            </a:extLst>
          </p:cNvPr>
          <p:cNvSpPr txBox="1"/>
          <p:nvPr/>
        </p:nvSpPr>
        <p:spPr>
          <a:xfrm>
            <a:off x="5118807" y="44344"/>
            <a:ext cx="1954381" cy="6229349"/>
          </a:xfrm>
          <a:prstGeom prst="rect">
            <a:avLst/>
          </a:prstGeom>
          <a:noFill/>
        </p:spPr>
        <p:txBody>
          <a:bodyPr vert="eaVert" wrap="square" rtlCol="0">
            <a:spAutoFit/>
          </a:bodyPr>
          <a:lstStyle/>
          <a:p>
            <a:pPr algn="ctr"/>
            <a:r>
              <a:rPr lang="zh-CN" altLang="en-US" sz="11500" dirty="0">
                <a:solidFill>
                  <a:srgbClr val="CF201B"/>
                </a:solidFill>
                <a:latin typeface="字魂50号-白鸽天行体" panose="00000500000000000000" pitchFamily="2" charset="-122"/>
                <a:ea typeface="字魂50号-白鸽天行体" panose="00000500000000000000" pitchFamily="2" charset="-122"/>
              </a:rPr>
              <a:t>退役安置</a:t>
            </a:r>
          </a:p>
        </p:txBody>
      </p:sp>
    </p:spTree>
    <p:extLst>
      <p:ext uri="{BB962C8B-B14F-4D97-AF65-F5344CB8AC3E}">
        <p14:creationId xmlns:p14="http://schemas.microsoft.com/office/powerpoint/2010/main" val="22942531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9EC5F08E-9EC6-414B-89DF-9653DB71B8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4600" y="1190625"/>
            <a:ext cx="5667375" cy="5667375"/>
          </a:xfrm>
          <a:prstGeom prst="rect">
            <a:avLst/>
          </a:prstGeom>
        </p:spPr>
      </p:pic>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4">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退役安置</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sp>
        <p:nvSpPr>
          <p:cNvPr id="8" name="矩形 7">
            <a:extLst>
              <a:ext uri="{FF2B5EF4-FFF2-40B4-BE49-F238E27FC236}">
                <a16:creationId xmlns:a16="http://schemas.microsoft.com/office/drawing/2014/main" id="{34EB9925-AA34-45BF-96E3-C2CE5D5386A8}"/>
              </a:ext>
            </a:extLst>
          </p:cNvPr>
          <p:cNvSpPr/>
          <p:nvPr/>
        </p:nvSpPr>
        <p:spPr>
          <a:xfrm>
            <a:off x="1078808" y="1694648"/>
            <a:ext cx="5522431" cy="3783343"/>
          </a:xfrm>
          <a:prstGeom prst="rect">
            <a:avLst/>
          </a:prstGeom>
        </p:spPr>
        <p:txBody>
          <a:bodyPr wrap="square">
            <a:spAutoFit/>
          </a:bodyPr>
          <a:lstStyle/>
          <a:p>
            <a:pPr algn="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对义务兵和服现役不满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12 </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年的士官退出现役时，由部队发给一次性退役金，地方 人民政府根据当地实际情况给予经济补助，免费参加职业教育、技能培训，经考试考核 合格的，发给相应的学历证书、职业资格证书并推荐就业，享受国家规定的就业服务、 教育优待、小额贷款、个体经营减免费用和税收等优惠政策，从事个体经营的，</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3 </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年内 限额减免营业税、城市维护建设税、教育费附加和个人所得税，限额标准为每户每年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8000 </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元，最高上浮 </a:t>
            </a:r>
            <a:r>
              <a:rPr lang="en-US" altLang="zh-CN" dirty="0">
                <a:solidFill>
                  <a:schemeClr val="tx1">
                    <a:lumMod val="65000"/>
                    <a:lumOff val="35000"/>
                  </a:schemeClr>
                </a:solidFill>
                <a:latin typeface="字魂95号-手刻宋" panose="00000500000000000000" pitchFamily="2" charset="-122"/>
                <a:ea typeface="字魂95号-手刻宋" panose="00000500000000000000" pitchFamily="2" charset="-122"/>
              </a:rPr>
              <a:t>20</a:t>
            </a:r>
            <a:r>
              <a:rPr lang="en-US" altLang="zh-CN" sz="1400" dirty="0">
                <a:solidFill>
                  <a:schemeClr val="tx1">
                    <a:lumMod val="65000"/>
                    <a:lumOff val="35000"/>
                  </a:schemeClr>
                </a:solidFill>
                <a:latin typeface="字魂95号-手刻宋" panose="00000500000000000000" pitchFamily="2" charset="-122"/>
                <a:ea typeface="字魂95号-手刻宋" panose="00000500000000000000" pitchFamily="2" charset="-122"/>
              </a:rPr>
              <a:t>%</a:t>
            </a: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a:t>
            </a:r>
            <a:endParaRPr lang="zh-CN" altLang="en-US" sz="4000"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spTree>
    <p:extLst>
      <p:ext uri="{BB962C8B-B14F-4D97-AF65-F5344CB8AC3E}">
        <p14:creationId xmlns:p14="http://schemas.microsoft.com/office/powerpoint/2010/main" val="37638948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551688" y="521209"/>
            <a:ext cx="11088624" cy="5815582"/>
          </a:xfrm>
          <a:prstGeom prst="roundRect">
            <a:avLst>
              <a:gd name="adj" fmla="val 3136"/>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9B5FFEFB-CDC6-4469-BE6D-27EAB55BC4E6}"/>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27361" t="10367" r="30277" b="8523"/>
          <a:stretch/>
        </p:blipFill>
        <p:spPr>
          <a:xfrm>
            <a:off x="10328147" y="3008120"/>
            <a:ext cx="1772413" cy="3393735"/>
          </a:xfrm>
          <a:prstGeom prst="rect">
            <a:avLst/>
          </a:prstGeom>
        </p:spPr>
      </p:pic>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4">
            <a:extLst>
              <a:ext uri="{28A0092B-C50C-407E-A947-70E740481C1C}">
                <a14:useLocalDpi xmlns:a14="http://schemas.microsoft.com/office/drawing/2010/main" val="0"/>
              </a:ext>
            </a:extLst>
          </a:blip>
          <a:srcRect t="43863"/>
          <a:stretch/>
        </p:blipFill>
        <p:spPr>
          <a:xfrm flipH="1">
            <a:off x="0" y="3008120"/>
            <a:ext cx="12192001" cy="3849880"/>
          </a:xfrm>
          <a:prstGeom prst="rect">
            <a:avLst/>
          </a:prstGeom>
        </p:spPr>
      </p:pic>
      <p:sp>
        <p:nvSpPr>
          <p:cNvPr id="10" name="文本框 9">
            <a:extLst>
              <a:ext uri="{FF2B5EF4-FFF2-40B4-BE49-F238E27FC236}">
                <a16:creationId xmlns:a16="http://schemas.microsoft.com/office/drawing/2014/main" id="{5CDD83DF-B795-4E03-BF41-6D8D3A590E19}"/>
              </a:ext>
            </a:extLst>
          </p:cNvPr>
          <p:cNvSpPr txBox="1"/>
          <p:nvPr/>
        </p:nvSpPr>
        <p:spPr>
          <a:xfrm>
            <a:off x="4992624" y="718185"/>
            <a:ext cx="2206752" cy="1200329"/>
          </a:xfrm>
          <a:prstGeom prst="rect">
            <a:avLst/>
          </a:prstGeom>
          <a:noFill/>
        </p:spPr>
        <p:txBody>
          <a:bodyPr wrap="square" rtlCol="0">
            <a:spAutoFit/>
          </a:bodyPr>
          <a:lstStyle/>
          <a:p>
            <a:pPr algn="ctr"/>
            <a:r>
              <a:rPr lang="zh-CN" altLang="en-US" sz="7200" spc="300" dirty="0">
                <a:solidFill>
                  <a:srgbClr val="CF201B"/>
                </a:solidFill>
                <a:latin typeface="字魂50号-白鸽天行体" panose="00000500000000000000" pitchFamily="2" charset="-122"/>
                <a:ea typeface="字魂50号-白鸽天行体" panose="00000500000000000000" pitchFamily="2" charset="-122"/>
              </a:rPr>
              <a:t>目录</a:t>
            </a:r>
          </a:p>
        </p:txBody>
      </p:sp>
      <p:sp>
        <p:nvSpPr>
          <p:cNvPr id="11" name="矩形 10">
            <a:extLst>
              <a:ext uri="{FF2B5EF4-FFF2-40B4-BE49-F238E27FC236}">
                <a16:creationId xmlns:a16="http://schemas.microsoft.com/office/drawing/2014/main" id="{ADE2789F-8A83-4B91-A39B-807E41C10625}"/>
              </a:ext>
            </a:extLst>
          </p:cNvPr>
          <p:cNvSpPr/>
          <p:nvPr/>
        </p:nvSpPr>
        <p:spPr>
          <a:xfrm>
            <a:off x="5733287" y="2050288"/>
            <a:ext cx="704088" cy="54864"/>
          </a:xfrm>
          <a:prstGeom prst="rect">
            <a:avLst/>
          </a:prstGeom>
          <a:solidFill>
            <a:srgbClr val="CF201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3" name="图片 52">
            <a:extLst>
              <a:ext uri="{FF2B5EF4-FFF2-40B4-BE49-F238E27FC236}">
                <a16:creationId xmlns:a16="http://schemas.microsoft.com/office/drawing/2014/main" id="{E795DD00-E1B4-47EA-8F2E-E04394F9ACF5}"/>
              </a:ext>
            </a:extLst>
          </p:cNvPr>
          <p:cNvPicPr>
            <a:picLocks noChangeAspect="1"/>
          </p:cNvPicPr>
          <p:nvPr/>
        </p:nvPicPr>
        <p:blipFill rotWithShape="1">
          <a:blip r:embed="rId5" cstate="hqprint">
            <a:extLst>
              <a:ext uri="{28A0092B-C50C-407E-A947-70E740481C1C}">
                <a14:useLocalDpi xmlns:a14="http://schemas.microsoft.com/office/drawing/2010/main" val="0"/>
              </a:ext>
            </a:extLst>
          </a:blip>
          <a:srcRect r="66771" b="52917"/>
          <a:stretch/>
        </p:blipFill>
        <p:spPr>
          <a:xfrm>
            <a:off x="0" y="0"/>
            <a:ext cx="3438525" cy="2436072"/>
          </a:xfrm>
          <a:prstGeom prst="rect">
            <a:avLst/>
          </a:prstGeom>
        </p:spPr>
      </p:pic>
      <p:grpSp>
        <p:nvGrpSpPr>
          <p:cNvPr id="20" name="组合 19">
            <a:extLst>
              <a:ext uri="{FF2B5EF4-FFF2-40B4-BE49-F238E27FC236}">
                <a16:creationId xmlns:a16="http://schemas.microsoft.com/office/drawing/2014/main" id="{5BCB740F-AE22-4DA8-96C3-CAE9F000735D}"/>
              </a:ext>
            </a:extLst>
          </p:cNvPr>
          <p:cNvGrpSpPr/>
          <p:nvPr/>
        </p:nvGrpSpPr>
        <p:grpSpPr>
          <a:xfrm>
            <a:off x="1997965" y="2635122"/>
            <a:ext cx="3332988" cy="727858"/>
            <a:chOff x="1908049" y="2482722"/>
            <a:chExt cx="3332988" cy="727858"/>
          </a:xfrm>
        </p:grpSpPr>
        <p:grpSp>
          <p:nvGrpSpPr>
            <p:cNvPr id="17" name="组合 16">
              <a:extLst>
                <a:ext uri="{FF2B5EF4-FFF2-40B4-BE49-F238E27FC236}">
                  <a16:creationId xmlns:a16="http://schemas.microsoft.com/office/drawing/2014/main" id="{F8294D8E-B574-4FEB-8DD7-04E83AEC0D2F}"/>
                </a:ext>
              </a:extLst>
            </p:cNvPr>
            <p:cNvGrpSpPr/>
            <p:nvPr/>
          </p:nvGrpSpPr>
          <p:grpSpPr>
            <a:xfrm>
              <a:off x="1908049" y="2482722"/>
              <a:ext cx="3172968" cy="677798"/>
              <a:chOff x="1216150" y="2330322"/>
              <a:chExt cx="3172968" cy="677798"/>
            </a:xfrm>
          </p:grpSpPr>
          <p:grpSp>
            <p:nvGrpSpPr>
              <p:cNvPr id="15" name="组合 14">
                <a:extLst>
                  <a:ext uri="{FF2B5EF4-FFF2-40B4-BE49-F238E27FC236}">
                    <a16:creationId xmlns:a16="http://schemas.microsoft.com/office/drawing/2014/main" id="{017B9AE0-7DB7-42D8-8B65-6D4ACC3DEFE8}"/>
                  </a:ext>
                </a:extLst>
              </p:cNvPr>
              <p:cNvGrpSpPr/>
              <p:nvPr/>
            </p:nvGrpSpPr>
            <p:grpSpPr>
              <a:xfrm>
                <a:off x="1216150" y="2486911"/>
                <a:ext cx="841250" cy="521209"/>
                <a:chOff x="1216150" y="2486911"/>
                <a:chExt cx="841250" cy="521209"/>
              </a:xfrm>
            </p:grpSpPr>
            <p:sp>
              <p:nvSpPr>
                <p:cNvPr id="13" name="矩形: 圆角 12">
                  <a:extLst>
                    <a:ext uri="{FF2B5EF4-FFF2-40B4-BE49-F238E27FC236}">
                      <a16:creationId xmlns:a16="http://schemas.microsoft.com/office/drawing/2014/main" id="{0EF87BF7-0DBB-499E-927D-52150A7368D8}"/>
                    </a:ext>
                  </a:extLst>
                </p:cNvPr>
                <p:cNvSpPr/>
                <p:nvPr/>
              </p:nvSpPr>
              <p:spPr>
                <a:xfrm>
                  <a:off x="1376171" y="2486911"/>
                  <a:ext cx="521209" cy="521209"/>
                </a:xfrm>
                <a:prstGeom prst="roundRect">
                  <a:avLst>
                    <a:gd name="adj" fmla="val 7895"/>
                  </a:avLst>
                </a:prstGeom>
                <a:solidFill>
                  <a:srgbClr val="CF201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D2E63630-6A29-423F-921B-56B9E07496CF}"/>
                    </a:ext>
                  </a:extLst>
                </p:cNvPr>
                <p:cNvSpPr txBox="1"/>
                <p:nvPr/>
              </p:nvSpPr>
              <p:spPr>
                <a:xfrm>
                  <a:off x="1216150" y="2516682"/>
                  <a:ext cx="841250" cy="461665"/>
                </a:xfrm>
                <a:prstGeom prst="rect">
                  <a:avLst/>
                </a:prstGeom>
                <a:noFill/>
              </p:spPr>
              <p:txBody>
                <a:bodyPr wrap="square" rtlCol="0">
                  <a:spAutoFit/>
                </a:bodyPr>
                <a:lstStyle/>
                <a:p>
                  <a:pPr algn="ctr"/>
                  <a:r>
                    <a:rPr lang="en-US" altLang="zh-CN" sz="2400" dirty="0">
                      <a:solidFill>
                        <a:schemeClr val="bg1"/>
                      </a:solidFill>
                      <a:latin typeface="字魂95号-手刻宋" panose="00000500000000000000" pitchFamily="2" charset="-122"/>
                      <a:ea typeface="字魂95号-手刻宋" panose="00000500000000000000" pitchFamily="2" charset="-122"/>
                    </a:rPr>
                    <a:t>01</a:t>
                  </a:r>
                  <a:endParaRPr lang="zh-CN" altLang="en-US" sz="2400" dirty="0">
                    <a:solidFill>
                      <a:schemeClr val="bg1"/>
                    </a:solidFill>
                    <a:latin typeface="字魂95号-手刻宋" panose="00000500000000000000" pitchFamily="2" charset="-122"/>
                    <a:ea typeface="字魂95号-手刻宋" panose="00000500000000000000" pitchFamily="2" charset="-122"/>
                  </a:endParaRPr>
                </a:p>
              </p:txBody>
            </p:sp>
          </p:grpSp>
          <p:sp>
            <p:nvSpPr>
              <p:cNvPr id="16" name="文本框 15">
                <a:extLst>
                  <a:ext uri="{FF2B5EF4-FFF2-40B4-BE49-F238E27FC236}">
                    <a16:creationId xmlns:a16="http://schemas.microsoft.com/office/drawing/2014/main" id="{4D1E9846-DEC9-4D3A-A1FB-DAAC469A38AD}"/>
                  </a:ext>
                </a:extLst>
              </p:cNvPr>
              <p:cNvSpPr txBox="1"/>
              <p:nvPr/>
            </p:nvSpPr>
            <p:spPr>
              <a:xfrm>
                <a:off x="2057400" y="23303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青年寄语</a:t>
                </a:r>
              </a:p>
            </p:txBody>
          </p:sp>
        </p:grpSp>
        <p:sp>
          <p:nvSpPr>
            <p:cNvPr id="18" name="矩形 17">
              <a:extLst>
                <a:ext uri="{FF2B5EF4-FFF2-40B4-BE49-F238E27FC236}">
                  <a16:creationId xmlns:a16="http://schemas.microsoft.com/office/drawing/2014/main" id="{8F516E0F-268B-4633-BAAF-73B268C38C43}"/>
                </a:ext>
              </a:extLst>
            </p:cNvPr>
            <p:cNvSpPr/>
            <p:nvPr/>
          </p:nvSpPr>
          <p:spPr>
            <a:xfrm>
              <a:off x="2820926" y="2979748"/>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nvGrpSpPr>
          <p:cNvPr id="54" name="组合 53">
            <a:extLst>
              <a:ext uri="{FF2B5EF4-FFF2-40B4-BE49-F238E27FC236}">
                <a16:creationId xmlns:a16="http://schemas.microsoft.com/office/drawing/2014/main" id="{0BCDDDFE-52B8-4DFF-A9D8-D31C4645DC9C}"/>
              </a:ext>
            </a:extLst>
          </p:cNvPr>
          <p:cNvGrpSpPr/>
          <p:nvPr/>
        </p:nvGrpSpPr>
        <p:grpSpPr>
          <a:xfrm>
            <a:off x="6777229" y="2635122"/>
            <a:ext cx="3332988" cy="727858"/>
            <a:chOff x="1908049" y="2482722"/>
            <a:chExt cx="3332988" cy="727858"/>
          </a:xfrm>
        </p:grpSpPr>
        <p:grpSp>
          <p:nvGrpSpPr>
            <p:cNvPr id="55" name="组合 54">
              <a:extLst>
                <a:ext uri="{FF2B5EF4-FFF2-40B4-BE49-F238E27FC236}">
                  <a16:creationId xmlns:a16="http://schemas.microsoft.com/office/drawing/2014/main" id="{57383FAE-CA82-45F7-B3E1-E47DB7E358F6}"/>
                </a:ext>
              </a:extLst>
            </p:cNvPr>
            <p:cNvGrpSpPr/>
            <p:nvPr/>
          </p:nvGrpSpPr>
          <p:grpSpPr>
            <a:xfrm>
              <a:off x="1908049" y="2482722"/>
              <a:ext cx="3172968" cy="677798"/>
              <a:chOff x="1216150" y="2330322"/>
              <a:chExt cx="3172968" cy="677798"/>
            </a:xfrm>
          </p:grpSpPr>
          <p:grpSp>
            <p:nvGrpSpPr>
              <p:cNvPr id="57" name="组合 56">
                <a:extLst>
                  <a:ext uri="{FF2B5EF4-FFF2-40B4-BE49-F238E27FC236}">
                    <a16:creationId xmlns:a16="http://schemas.microsoft.com/office/drawing/2014/main" id="{338ED230-F9E2-4E72-A21D-B991651540C6}"/>
                  </a:ext>
                </a:extLst>
              </p:cNvPr>
              <p:cNvGrpSpPr/>
              <p:nvPr/>
            </p:nvGrpSpPr>
            <p:grpSpPr>
              <a:xfrm>
                <a:off x="1216150" y="2486911"/>
                <a:ext cx="841250" cy="521209"/>
                <a:chOff x="1216150" y="2486911"/>
                <a:chExt cx="841250" cy="521209"/>
              </a:xfrm>
            </p:grpSpPr>
            <p:sp>
              <p:nvSpPr>
                <p:cNvPr id="59" name="矩形: 圆角 58">
                  <a:extLst>
                    <a:ext uri="{FF2B5EF4-FFF2-40B4-BE49-F238E27FC236}">
                      <a16:creationId xmlns:a16="http://schemas.microsoft.com/office/drawing/2014/main" id="{C3D1CEC2-EE49-4341-96E8-50FDBD5D6FAC}"/>
                    </a:ext>
                  </a:extLst>
                </p:cNvPr>
                <p:cNvSpPr/>
                <p:nvPr/>
              </p:nvSpPr>
              <p:spPr>
                <a:xfrm>
                  <a:off x="1376171" y="2486911"/>
                  <a:ext cx="521209" cy="521209"/>
                </a:xfrm>
                <a:prstGeom prst="roundRect">
                  <a:avLst>
                    <a:gd name="adj" fmla="val 7895"/>
                  </a:avLst>
                </a:prstGeom>
                <a:solidFill>
                  <a:srgbClr val="CF201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CCA82449-4855-4A1A-9211-204478609BAA}"/>
                    </a:ext>
                  </a:extLst>
                </p:cNvPr>
                <p:cNvSpPr txBox="1"/>
                <p:nvPr/>
              </p:nvSpPr>
              <p:spPr>
                <a:xfrm>
                  <a:off x="1216150" y="2516682"/>
                  <a:ext cx="841250" cy="461665"/>
                </a:xfrm>
                <a:prstGeom prst="rect">
                  <a:avLst/>
                </a:prstGeom>
                <a:noFill/>
              </p:spPr>
              <p:txBody>
                <a:bodyPr wrap="square" rtlCol="0">
                  <a:spAutoFit/>
                </a:bodyPr>
                <a:lstStyle/>
                <a:p>
                  <a:pPr algn="ctr"/>
                  <a:r>
                    <a:rPr lang="en-US" altLang="zh-CN" sz="2400" dirty="0">
                      <a:solidFill>
                        <a:schemeClr val="bg1"/>
                      </a:solidFill>
                      <a:latin typeface="字魂95号-手刻宋" panose="00000500000000000000" pitchFamily="2" charset="-122"/>
                      <a:ea typeface="字魂95号-手刻宋" panose="00000500000000000000" pitchFamily="2" charset="-122"/>
                    </a:rPr>
                    <a:t>02</a:t>
                  </a:r>
                  <a:endParaRPr lang="zh-CN" altLang="en-US" sz="2400" dirty="0">
                    <a:solidFill>
                      <a:schemeClr val="bg1"/>
                    </a:solidFill>
                    <a:latin typeface="字魂95号-手刻宋" panose="00000500000000000000" pitchFamily="2" charset="-122"/>
                    <a:ea typeface="字魂95号-手刻宋" panose="00000500000000000000" pitchFamily="2" charset="-122"/>
                  </a:endParaRPr>
                </a:p>
              </p:txBody>
            </p:sp>
          </p:grpSp>
          <p:sp>
            <p:nvSpPr>
              <p:cNvPr id="58" name="文本框 57">
                <a:extLst>
                  <a:ext uri="{FF2B5EF4-FFF2-40B4-BE49-F238E27FC236}">
                    <a16:creationId xmlns:a16="http://schemas.microsoft.com/office/drawing/2014/main" id="{8D20E777-215D-45AF-B25C-9D553FAA1837}"/>
                  </a:ext>
                </a:extLst>
              </p:cNvPr>
              <p:cNvSpPr txBox="1"/>
              <p:nvPr/>
            </p:nvSpPr>
            <p:spPr>
              <a:xfrm>
                <a:off x="2057400" y="23303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政策规定</a:t>
                </a:r>
              </a:p>
            </p:txBody>
          </p:sp>
        </p:grpSp>
        <p:sp>
          <p:nvSpPr>
            <p:cNvPr id="56" name="矩形 55">
              <a:extLst>
                <a:ext uri="{FF2B5EF4-FFF2-40B4-BE49-F238E27FC236}">
                  <a16:creationId xmlns:a16="http://schemas.microsoft.com/office/drawing/2014/main" id="{A5301220-F5AE-447D-A8CD-9C706DD960D7}"/>
                </a:ext>
              </a:extLst>
            </p:cNvPr>
            <p:cNvSpPr/>
            <p:nvPr/>
          </p:nvSpPr>
          <p:spPr>
            <a:xfrm>
              <a:off x="2820926" y="2979748"/>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nvGrpSpPr>
          <p:cNvPr id="61" name="组合 60">
            <a:extLst>
              <a:ext uri="{FF2B5EF4-FFF2-40B4-BE49-F238E27FC236}">
                <a16:creationId xmlns:a16="http://schemas.microsoft.com/office/drawing/2014/main" id="{12CC5FF5-8D0D-4FCE-B0DE-6F231A18ABB1}"/>
              </a:ext>
            </a:extLst>
          </p:cNvPr>
          <p:cNvGrpSpPr/>
          <p:nvPr/>
        </p:nvGrpSpPr>
        <p:grpSpPr>
          <a:xfrm>
            <a:off x="1997965" y="4044822"/>
            <a:ext cx="3332988" cy="727858"/>
            <a:chOff x="1908049" y="2482722"/>
            <a:chExt cx="3332988" cy="727858"/>
          </a:xfrm>
        </p:grpSpPr>
        <p:grpSp>
          <p:nvGrpSpPr>
            <p:cNvPr id="62" name="组合 61">
              <a:extLst>
                <a:ext uri="{FF2B5EF4-FFF2-40B4-BE49-F238E27FC236}">
                  <a16:creationId xmlns:a16="http://schemas.microsoft.com/office/drawing/2014/main" id="{D516BF92-5136-462E-AAB0-09706A16D9B6}"/>
                </a:ext>
              </a:extLst>
            </p:cNvPr>
            <p:cNvGrpSpPr/>
            <p:nvPr/>
          </p:nvGrpSpPr>
          <p:grpSpPr>
            <a:xfrm>
              <a:off x="1908049" y="2482722"/>
              <a:ext cx="3172968" cy="677798"/>
              <a:chOff x="1216150" y="2330322"/>
              <a:chExt cx="3172968" cy="677798"/>
            </a:xfrm>
          </p:grpSpPr>
          <p:grpSp>
            <p:nvGrpSpPr>
              <p:cNvPr id="64" name="组合 63">
                <a:extLst>
                  <a:ext uri="{FF2B5EF4-FFF2-40B4-BE49-F238E27FC236}">
                    <a16:creationId xmlns:a16="http://schemas.microsoft.com/office/drawing/2014/main" id="{66CCC8CD-5CB6-4439-A6DC-ED37E0CBBA1B}"/>
                  </a:ext>
                </a:extLst>
              </p:cNvPr>
              <p:cNvGrpSpPr/>
              <p:nvPr/>
            </p:nvGrpSpPr>
            <p:grpSpPr>
              <a:xfrm>
                <a:off x="1216150" y="2486911"/>
                <a:ext cx="841250" cy="521209"/>
                <a:chOff x="1216150" y="2486911"/>
                <a:chExt cx="841250" cy="521209"/>
              </a:xfrm>
            </p:grpSpPr>
            <p:sp>
              <p:nvSpPr>
                <p:cNvPr id="66" name="矩形: 圆角 65">
                  <a:extLst>
                    <a:ext uri="{FF2B5EF4-FFF2-40B4-BE49-F238E27FC236}">
                      <a16:creationId xmlns:a16="http://schemas.microsoft.com/office/drawing/2014/main" id="{41261A8D-9B9D-4494-A959-2BB551497DDD}"/>
                    </a:ext>
                  </a:extLst>
                </p:cNvPr>
                <p:cNvSpPr/>
                <p:nvPr/>
              </p:nvSpPr>
              <p:spPr>
                <a:xfrm>
                  <a:off x="1376171" y="2486911"/>
                  <a:ext cx="521209" cy="521209"/>
                </a:xfrm>
                <a:prstGeom prst="roundRect">
                  <a:avLst>
                    <a:gd name="adj" fmla="val 7895"/>
                  </a:avLst>
                </a:prstGeom>
                <a:solidFill>
                  <a:srgbClr val="CF201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a:extLst>
                    <a:ext uri="{FF2B5EF4-FFF2-40B4-BE49-F238E27FC236}">
                      <a16:creationId xmlns:a16="http://schemas.microsoft.com/office/drawing/2014/main" id="{B3FDAF54-B605-45DA-92A6-B6922881EB94}"/>
                    </a:ext>
                  </a:extLst>
                </p:cNvPr>
                <p:cNvSpPr txBox="1"/>
                <p:nvPr/>
              </p:nvSpPr>
              <p:spPr>
                <a:xfrm>
                  <a:off x="1216150" y="2516682"/>
                  <a:ext cx="841250" cy="461665"/>
                </a:xfrm>
                <a:prstGeom prst="rect">
                  <a:avLst/>
                </a:prstGeom>
                <a:noFill/>
              </p:spPr>
              <p:txBody>
                <a:bodyPr wrap="square" rtlCol="0">
                  <a:spAutoFit/>
                </a:bodyPr>
                <a:lstStyle/>
                <a:p>
                  <a:pPr algn="ctr"/>
                  <a:r>
                    <a:rPr lang="en-US" altLang="zh-CN" sz="2400" dirty="0">
                      <a:solidFill>
                        <a:schemeClr val="bg1"/>
                      </a:solidFill>
                      <a:latin typeface="字魂95号-手刻宋" panose="00000500000000000000" pitchFamily="2" charset="-122"/>
                      <a:ea typeface="字魂95号-手刻宋" panose="00000500000000000000" pitchFamily="2" charset="-122"/>
                    </a:rPr>
                    <a:t>03</a:t>
                  </a:r>
                  <a:endParaRPr lang="zh-CN" altLang="en-US" sz="2400" dirty="0">
                    <a:solidFill>
                      <a:schemeClr val="bg1"/>
                    </a:solidFill>
                    <a:latin typeface="字魂95号-手刻宋" panose="00000500000000000000" pitchFamily="2" charset="-122"/>
                    <a:ea typeface="字魂95号-手刻宋" panose="00000500000000000000" pitchFamily="2" charset="-122"/>
                  </a:endParaRPr>
                </a:p>
              </p:txBody>
            </p:sp>
          </p:grpSp>
          <p:sp>
            <p:nvSpPr>
              <p:cNvPr id="65" name="文本框 64">
                <a:extLst>
                  <a:ext uri="{FF2B5EF4-FFF2-40B4-BE49-F238E27FC236}">
                    <a16:creationId xmlns:a16="http://schemas.microsoft.com/office/drawing/2014/main" id="{DBE969BD-0FD9-4DBD-B26A-CC1D83142A71}"/>
                  </a:ext>
                </a:extLst>
              </p:cNvPr>
              <p:cNvSpPr txBox="1"/>
              <p:nvPr/>
            </p:nvSpPr>
            <p:spPr>
              <a:xfrm>
                <a:off x="2057400" y="23303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报名流程</a:t>
                </a:r>
              </a:p>
            </p:txBody>
          </p:sp>
        </p:grpSp>
        <p:sp>
          <p:nvSpPr>
            <p:cNvPr id="63" name="矩形 62">
              <a:extLst>
                <a:ext uri="{FF2B5EF4-FFF2-40B4-BE49-F238E27FC236}">
                  <a16:creationId xmlns:a16="http://schemas.microsoft.com/office/drawing/2014/main" id="{D2DDD217-C1CC-40AF-89F4-573B7FD62F93}"/>
                </a:ext>
              </a:extLst>
            </p:cNvPr>
            <p:cNvSpPr/>
            <p:nvPr/>
          </p:nvSpPr>
          <p:spPr>
            <a:xfrm>
              <a:off x="2820926" y="2979748"/>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nvGrpSpPr>
          <p:cNvPr id="68" name="组合 67">
            <a:extLst>
              <a:ext uri="{FF2B5EF4-FFF2-40B4-BE49-F238E27FC236}">
                <a16:creationId xmlns:a16="http://schemas.microsoft.com/office/drawing/2014/main" id="{9838171A-C4D4-432B-9EC6-C4E802523C0C}"/>
              </a:ext>
            </a:extLst>
          </p:cNvPr>
          <p:cNvGrpSpPr/>
          <p:nvPr/>
        </p:nvGrpSpPr>
        <p:grpSpPr>
          <a:xfrm>
            <a:off x="6777229" y="4044822"/>
            <a:ext cx="3332988" cy="727858"/>
            <a:chOff x="1908049" y="2482722"/>
            <a:chExt cx="3332988" cy="727858"/>
          </a:xfrm>
        </p:grpSpPr>
        <p:grpSp>
          <p:nvGrpSpPr>
            <p:cNvPr id="69" name="组合 68">
              <a:extLst>
                <a:ext uri="{FF2B5EF4-FFF2-40B4-BE49-F238E27FC236}">
                  <a16:creationId xmlns:a16="http://schemas.microsoft.com/office/drawing/2014/main" id="{C7F77002-4D64-4A36-A95A-2CB919B7FB58}"/>
                </a:ext>
              </a:extLst>
            </p:cNvPr>
            <p:cNvGrpSpPr/>
            <p:nvPr/>
          </p:nvGrpSpPr>
          <p:grpSpPr>
            <a:xfrm>
              <a:off x="1908049" y="2482722"/>
              <a:ext cx="3172968" cy="677798"/>
              <a:chOff x="1216150" y="2330322"/>
              <a:chExt cx="3172968" cy="677798"/>
            </a:xfrm>
          </p:grpSpPr>
          <p:grpSp>
            <p:nvGrpSpPr>
              <p:cNvPr id="71" name="组合 70">
                <a:extLst>
                  <a:ext uri="{FF2B5EF4-FFF2-40B4-BE49-F238E27FC236}">
                    <a16:creationId xmlns:a16="http://schemas.microsoft.com/office/drawing/2014/main" id="{02A093D1-B54C-4E83-AE4B-6C56120281F8}"/>
                  </a:ext>
                </a:extLst>
              </p:cNvPr>
              <p:cNvGrpSpPr/>
              <p:nvPr/>
            </p:nvGrpSpPr>
            <p:grpSpPr>
              <a:xfrm>
                <a:off x="1216150" y="2486911"/>
                <a:ext cx="841250" cy="521209"/>
                <a:chOff x="1216150" y="2486911"/>
                <a:chExt cx="841250" cy="521209"/>
              </a:xfrm>
            </p:grpSpPr>
            <p:sp>
              <p:nvSpPr>
                <p:cNvPr id="73" name="矩形: 圆角 72">
                  <a:extLst>
                    <a:ext uri="{FF2B5EF4-FFF2-40B4-BE49-F238E27FC236}">
                      <a16:creationId xmlns:a16="http://schemas.microsoft.com/office/drawing/2014/main" id="{B7FD96C2-1275-4C3A-B2C6-F2E7D6B75FE7}"/>
                    </a:ext>
                  </a:extLst>
                </p:cNvPr>
                <p:cNvSpPr/>
                <p:nvPr/>
              </p:nvSpPr>
              <p:spPr>
                <a:xfrm>
                  <a:off x="1376171" y="2486911"/>
                  <a:ext cx="521209" cy="521209"/>
                </a:xfrm>
                <a:prstGeom prst="roundRect">
                  <a:avLst>
                    <a:gd name="adj" fmla="val 7895"/>
                  </a:avLst>
                </a:prstGeom>
                <a:solidFill>
                  <a:srgbClr val="CF201B"/>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文本框 73">
                  <a:extLst>
                    <a:ext uri="{FF2B5EF4-FFF2-40B4-BE49-F238E27FC236}">
                      <a16:creationId xmlns:a16="http://schemas.microsoft.com/office/drawing/2014/main" id="{AC267D67-4740-4072-A8F9-9FCFF2C581FF}"/>
                    </a:ext>
                  </a:extLst>
                </p:cNvPr>
                <p:cNvSpPr txBox="1"/>
                <p:nvPr/>
              </p:nvSpPr>
              <p:spPr>
                <a:xfrm>
                  <a:off x="1216150" y="2516682"/>
                  <a:ext cx="841250" cy="461665"/>
                </a:xfrm>
                <a:prstGeom prst="rect">
                  <a:avLst/>
                </a:prstGeom>
                <a:noFill/>
              </p:spPr>
              <p:txBody>
                <a:bodyPr wrap="square" rtlCol="0">
                  <a:spAutoFit/>
                </a:bodyPr>
                <a:lstStyle/>
                <a:p>
                  <a:pPr algn="ctr"/>
                  <a:r>
                    <a:rPr lang="en-US" altLang="zh-CN" sz="2400" dirty="0">
                      <a:solidFill>
                        <a:schemeClr val="bg1"/>
                      </a:solidFill>
                      <a:latin typeface="字魂95号-手刻宋" panose="00000500000000000000" pitchFamily="2" charset="-122"/>
                      <a:ea typeface="字魂95号-手刻宋" panose="00000500000000000000" pitchFamily="2" charset="-122"/>
                    </a:rPr>
                    <a:t>04</a:t>
                  </a:r>
                  <a:endParaRPr lang="zh-CN" altLang="en-US" sz="2400" dirty="0">
                    <a:solidFill>
                      <a:schemeClr val="bg1"/>
                    </a:solidFill>
                    <a:latin typeface="字魂95号-手刻宋" panose="00000500000000000000" pitchFamily="2" charset="-122"/>
                    <a:ea typeface="字魂95号-手刻宋" panose="00000500000000000000" pitchFamily="2" charset="-122"/>
                  </a:endParaRPr>
                </a:p>
              </p:txBody>
            </p:sp>
          </p:grpSp>
          <p:sp>
            <p:nvSpPr>
              <p:cNvPr id="72" name="文本框 71">
                <a:extLst>
                  <a:ext uri="{FF2B5EF4-FFF2-40B4-BE49-F238E27FC236}">
                    <a16:creationId xmlns:a16="http://schemas.microsoft.com/office/drawing/2014/main" id="{E8024748-EF99-4E74-B0D2-16CA037F4732}"/>
                  </a:ext>
                </a:extLst>
              </p:cNvPr>
              <p:cNvSpPr txBox="1"/>
              <p:nvPr/>
            </p:nvSpPr>
            <p:spPr>
              <a:xfrm>
                <a:off x="2057400" y="23303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退役安置</a:t>
                </a:r>
              </a:p>
            </p:txBody>
          </p:sp>
        </p:grpSp>
        <p:sp>
          <p:nvSpPr>
            <p:cNvPr id="70" name="矩形 69">
              <a:extLst>
                <a:ext uri="{FF2B5EF4-FFF2-40B4-BE49-F238E27FC236}">
                  <a16:creationId xmlns:a16="http://schemas.microsoft.com/office/drawing/2014/main" id="{FE4B42BC-8221-47B1-B8F1-B8D87A334ADF}"/>
                </a:ext>
              </a:extLst>
            </p:cNvPr>
            <p:cNvSpPr/>
            <p:nvPr/>
          </p:nvSpPr>
          <p:spPr>
            <a:xfrm>
              <a:off x="2820926" y="2979748"/>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spTree>
    <p:extLst>
      <p:ext uri="{BB962C8B-B14F-4D97-AF65-F5344CB8AC3E}">
        <p14:creationId xmlns:p14="http://schemas.microsoft.com/office/powerpoint/2010/main" val="28575842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退役安置</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3" name="组合 2">
            <a:extLst>
              <a:ext uri="{FF2B5EF4-FFF2-40B4-BE49-F238E27FC236}">
                <a16:creationId xmlns:a16="http://schemas.microsoft.com/office/drawing/2014/main" id="{F3A68BAB-687A-48ED-8179-74A48D2D9267}"/>
              </a:ext>
            </a:extLst>
          </p:cNvPr>
          <p:cNvGrpSpPr/>
          <p:nvPr/>
        </p:nvGrpSpPr>
        <p:grpSpPr>
          <a:xfrm>
            <a:off x="3660585" y="1901709"/>
            <a:ext cx="4496386" cy="2905491"/>
            <a:chOff x="3667760" y="2345054"/>
            <a:chExt cx="4496386" cy="2905491"/>
          </a:xfrm>
        </p:grpSpPr>
        <p:sp>
          <p:nvSpPr>
            <p:cNvPr id="10" name="Freeform 5">
              <a:extLst>
                <a:ext uri="{FF2B5EF4-FFF2-40B4-BE49-F238E27FC236}">
                  <a16:creationId xmlns:a16="http://schemas.microsoft.com/office/drawing/2014/main" id="{67999400-4985-42C0-96CD-6A871792DB98}"/>
                </a:ext>
              </a:extLst>
            </p:cNvPr>
            <p:cNvSpPr>
              <a:spLocks/>
            </p:cNvSpPr>
            <p:nvPr/>
          </p:nvSpPr>
          <p:spPr bwMode="auto">
            <a:xfrm rot="21337677">
              <a:off x="4619553" y="2445069"/>
              <a:ext cx="1635798" cy="2056540"/>
            </a:xfrm>
            <a:custGeom>
              <a:avLst/>
              <a:gdLst>
                <a:gd name="T0" fmla="*/ 551 w 1060"/>
                <a:gd name="T1" fmla="*/ 1078 h 1333"/>
                <a:gd name="T2" fmla="*/ 520 w 1060"/>
                <a:gd name="T3" fmla="*/ 925 h 1333"/>
                <a:gd name="T4" fmla="*/ 917 w 1060"/>
                <a:gd name="T5" fmla="*/ 521 h 1333"/>
                <a:gd name="T6" fmla="*/ 1060 w 1060"/>
                <a:gd name="T7" fmla="*/ 259 h 1333"/>
                <a:gd name="T8" fmla="*/ 918 w 1060"/>
                <a:gd name="T9" fmla="*/ 0 h 1333"/>
                <a:gd name="T10" fmla="*/ 0 w 1060"/>
                <a:gd name="T11" fmla="*/ 925 h 1333"/>
                <a:gd name="T12" fmla="*/ 94 w 1060"/>
                <a:gd name="T13" fmla="*/ 1333 h 1333"/>
                <a:gd name="T14" fmla="*/ 244 w 1060"/>
                <a:gd name="T15" fmla="*/ 1086 h 1333"/>
                <a:gd name="T16" fmla="*/ 551 w 1060"/>
                <a:gd name="T17" fmla="*/ 1078 h 1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0" h="1333">
                  <a:moveTo>
                    <a:pt x="551" y="1078"/>
                  </a:moveTo>
                  <a:cubicBezTo>
                    <a:pt x="531" y="1031"/>
                    <a:pt x="520" y="979"/>
                    <a:pt x="520" y="925"/>
                  </a:cubicBezTo>
                  <a:cubicBezTo>
                    <a:pt x="520" y="704"/>
                    <a:pt x="697" y="525"/>
                    <a:pt x="917" y="521"/>
                  </a:cubicBezTo>
                  <a:cubicBezTo>
                    <a:pt x="1060" y="259"/>
                    <a:pt x="1060" y="259"/>
                    <a:pt x="1060" y="259"/>
                  </a:cubicBezTo>
                  <a:cubicBezTo>
                    <a:pt x="918" y="0"/>
                    <a:pt x="918" y="0"/>
                    <a:pt x="918" y="0"/>
                  </a:cubicBezTo>
                  <a:cubicBezTo>
                    <a:pt x="410" y="4"/>
                    <a:pt x="0" y="416"/>
                    <a:pt x="0" y="925"/>
                  </a:cubicBezTo>
                  <a:cubicBezTo>
                    <a:pt x="0" y="1071"/>
                    <a:pt x="34" y="1210"/>
                    <a:pt x="94" y="1333"/>
                  </a:cubicBezTo>
                  <a:cubicBezTo>
                    <a:pt x="244" y="1086"/>
                    <a:pt x="244" y="1086"/>
                    <a:pt x="244" y="1086"/>
                  </a:cubicBezTo>
                  <a:lnTo>
                    <a:pt x="551" y="1078"/>
                  </a:lnTo>
                  <a:close/>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A9B5246F-790B-4BCF-B5E8-0BDB67095490}"/>
                </a:ext>
              </a:extLst>
            </p:cNvPr>
            <p:cNvSpPr>
              <a:spLocks/>
            </p:cNvSpPr>
            <p:nvPr/>
          </p:nvSpPr>
          <p:spPr bwMode="auto">
            <a:xfrm rot="21337677">
              <a:off x="6121580" y="2345054"/>
              <a:ext cx="1349958" cy="2132953"/>
            </a:xfrm>
            <a:custGeom>
              <a:avLst/>
              <a:gdLst>
                <a:gd name="T0" fmla="*/ 0 w 875"/>
                <a:gd name="T1" fmla="*/ 522 h 1383"/>
                <a:gd name="T2" fmla="*/ 355 w 875"/>
                <a:gd name="T3" fmla="*/ 923 h 1383"/>
                <a:gd name="T4" fmla="*/ 299 w 875"/>
                <a:gd name="T5" fmla="*/ 1127 h 1383"/>
                <a:gd name="T6" fmla="*/ 453 w 875"/>
                <a:gd name="T7" fmla="*/ 1377 h 1383"/>
                <a:gd name="T8" fmla="*/ 753 w 875"/>
                <a:gd name="T9" fmla="*/ 1383 h 1383"/>
                <a:gd name="T10" fmla="*/ 875 w 875"/>
                <a:gd name="T11" fmla="*/ 923 h 1383"/>
                <a:gd name="T12" fmla="*/ 3 w 875"/>
                <a:gd name="T13" fmla="*/ 0 h 1383"/>
                <a:gd name="T14" fmla="*/ 144 w 875"/>
                <a:gd name="T15" fmla="*/ 257 h 1383"/>
                <a:gd name="T16" fmla="*/ 0 w 875"/>
                <a:gd name="T17" fmla="*/ 522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5" h="1383">
                  <a:moveTo>
                    <a:pt x="0" y="522"/>
                  </a:moveTo>
                  <a:cubicBezTo>
                    <a:pt x="200" y="546"/>
                    <a:pt x="355" y="717"/>
                    <a:pt x="355" y="923"/>
                  </a:cubicBezTo>
                  <a:cubicBezTo>
                    <a:pt x="355" y="997"/>
                    <a:pt x="334" y="1067"/>
                    <a:pt x="299" y="1127"/>
                  </a:cubicBezTo>
                  <a:cubicBezTo>
                    <a:pt x="453" y="1377"/>
                    <a:pt x="453" y="1377"/>
                    <a:pt x="453" y="1377"/>
                  </a:cubicBezTo>
                  <a:cubicBezTo>
                    <a:pt x="753" y="1383"/>
                    <a:pt x="753" y="1383"/>
                    <a:pt x="753" y="1383"/>
                  </a:cubicBezTo>
                  <a:cubicBezTo>
                    <a:pt x="831" y="1248"/>
                    <a:pt x="875" y="1091"/>
                    <a:pt x="875" y="923"/>
                  </a:cubicBezTo>
                  <a:cubicBezTo>
                    <a:pt x="875" y="430"/>
                    <a:pt x="489" y="27"/>
                    <a:pt x="3" y="0"/>
                  </a:cubicBezTo>
                  <a:cubicBezTo>
                    <a:pt x="144" y="257"/>
                    <a:pt x="144" y="257"/>
                    <a:pt x="144" y="257"/>
                  </a:cubicBezTo>
                  <a:lnTo>
                    <a:pt x="0" y="522"/>
                  </a:lnTo>
                  <a:close/>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F8C29AA5-8836-469A-943C-1D5A1B5A39DB}"/>
                </a:ext>
              </a:extLst>
            </p:cNvPr>
            <p:cNvSpPr>
              <a:spLocks/>
            </p:cNvSpPr>
            <p:nvPr/>
          </p:nvSpPr>
          <p:spPr bwMode="auto">
            <a:xfrm rot="21337677">
              <a:off x="4903289" y="4138316"/>
              <a:ext cx="2426340" cy="1112229"/>
            </a:xfrm>
            <a:custGeom>
              <a:avLst/>
              <a:gdLst>
                <a:gd name="T0" fmla="*/ 1120 w 1573"/>
                <a:gd name="T1" fmla="*/ 46 h 721"/>
                <a:gd name="T2" fmla="*/ 802 w 1573"/>
                <a:gd name="T3" fmla="*/ 200 h 721"/>
                <a:gd name="T4" fmla="*/ 454 w 1573"/>
                <a:gd name="T5" fmla="*/ 0 h 721"/>
                <a:gd name="T6" fmla="*/ 151 w 1573"/>
                <a:gd name="T7" fmla="*/ 8 h 721"/>
                <a:gd name="T8" fmla="*/ 0 w 1573"/>
                <a:gd name="T9" fmla="*/ 257 h 721"/>
                <a:gd name="T10" fmla="*/ 802 w 1573"/>
                <a:gd name="T11" fmla="*/ 721 h 721"/>
                <a:gd name="T12" fmla="*/ 1573 w 1573"/>
                <a:gd name="T13" fmla="*/ 307 h 721"/>
                <a:gd name="T14" fmla="*/ 1276 w 1573"/>
                <a:gd name="T15" fmla="*/ 301 h 721"/>
                <a:gd name="T16" fmla="*/ 1120 w 1573"/>
                <a:gd name="T17" fmla="*/ 46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73" h="721">
                  <a:moveTo>
                    <a:pt x="1120" y="46"/>
                  </a:moveTo>
                  <a:cubicBezTo>
                    <a:pt x="1046" y="140"/>
                    <a:pt x="931" y="200"/>
                    <a:pt x="802" y="200"/>
                  </a:cubicBezTo>
                  <a:cubicBezTo>
                    <a:pt x="654" y="200"/>
                    <a:pt x="524" y="120"/>
                    <a:pt x="454" y="0"/>
                  </a:cubicBezTo>
                  <a:cubicBezTo>
                    <a:pt x="151" y="8"/>
                    <a:pt x="151" y="8"/>
                    <a:pt x="151" y="8"/>
                  </a:cubicBezTo>
                  <a:cubicBezTo>
                    <a:pt x="0" y="257"/>
                    <a:pt x="0" y="257"/>
                    <a:pt x="0" y="257"/>
                  </a:cubicBezTo>
                  <a:cubicBezTo>
                    <a:pt x="160" y="534"/>
                    <a:pt x="459" y="721"/>
                    <a:pt x="802" y="721"/>
                  </a:cubicBezTo>
                  <a:cubicBezTo>
                    <a:pt x="1124" y="721"/>
                    <a:pt x="1407" y="556"/>
                    <a:pt x="1573" y="307"/>
                  </a:cubicBezTo>
                  <a:cubicBezTo>
                    <a:pt x="1276" y="301"/>
                    <a:pt x="1276" y="301"/>
                    <a:pt x="1276" y="301"/>
                  </a:cubicBezTo>
                  <a:lnTo>
                    <a:pt x="1120" y="46"/>
                  </a:lnTo>
                  <a:close/>
                </a:path>
              </a:pathLst>
            </a:custGeom>
            <a:solidFill>
              <a:srgbClr val="CF201B"/>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23">
              <a:extLst>
                <a:ext uri="{FF2B5EF4-FFF2-40B4-BE49-F238E27FC236}">
                  <a16:creationId xmlns:a16="http://schemas.microsoft.com/office/drawing/2014/main" id="{99DA4F45-0D9B-4F14-96F5-A82C2DD06FEB}"/>
                </a:ext>
              </a:extLst>
            </p:cNvPr>
            <p:cNvSpPr>
              <a:spLocks noEditPoints="1"/>
            </p:cNvSpPr>
            <p:nvPr/>
          </p:nvSpPr>
          <p:spPr bwMode="auto">
            <a:xfrm>
              <a:off x="5005109" y="3017287"/>
              <a:ext cx="423863" cy="417513"/>
            </a:xfrm>
            <a:custGeom>
              <a:avLst/>
              <a:gdLst>
                <a:gd name="T0" fmla="*/ 113 w 113"/>
                <a:gd name="T1" fmla="*/ 26 h 111"/>
                <a:gd name="T2" fmla="*/ 107 w 113"/>
                <a:gd name="T3" fmla="*/ 42 h 111"/>
                <a:gd name="T4" fmla="*/ 109 w 113"/>
                <a:gd name="T5" fmla="*/ 58 h 111"/>
                <a:gd name="T6" fmla="*/ 102 w 113"/>
                <a:gd name="T7" fmla="*/ 85 h 111"/>
                <a:gd name="T8" fmla="*/ 83 w 113"/>
                <a:gd name="T9" fmla="*/ 104 h 111"/>
                <a:gd name="T10" fmla="*/ 57 w 113"/>
                <a:gd name="T11" fmla="*/ 111 h 111"/>
                <a:gd name="T12" fmla="*/ 31 w 113"/>
                <a:gd name="T13" fmla="*/ 104 h 111"/>
                <a:gd name="T14" fmla="*/ 12 w 113"/>
                <a:gd name="T15" fmla="*/ 85 h 111"/>
                <a:gd name="T16" fmla="*/ 5 w 113"/>
                <a:gd name="T17" fmla="*/ 58 h 111"/>
                <a:gd name="T18" fmla="*/ 7 w 113"/>
                <a:gd name="T19" fmla="*/ 43 h 111"/>
                <a:gd name="T20" fmla="*/ 0 w 113"/>
                <a:gd name="T21" fmla="*/ 26 h 111"/>
                <a:gd name="T22" fmla="*/ 8 w 113"/>
                <a:gd name="T23" fmla="*/ 8 h 111"/>
                <a:gd name="T24" fmla="*/ 25 w 113"/>
                <a:gd name="T25" fmla="*/ 0 h 111"/>
                <a:gd name="T26" fmla="*/ 43 w 113"/>
                <a:gd name="T27" fmla="*/ 8 h 111"/>
                <a:gd name="T28" fmla="*/ 57 w 113"/>
                <a:gd name="T29" fmla="*/ 6 h 111"/>
                <a:gd name="T30" fmla="*/ 71 w 113"/>
                <a:gd name="T31" fmla="*/ 8 h 111"/>
                <a:gd name="T32" fmla="*/ 88 w 113"/>
                <a:gd name="T33" fmla="*/ 0 h 111"/>
                <a:gd name="T34" fmla="*/ 106 w 113"/>
                <a:gd name="T35" fmla="*/ 8 h 111"/>
                <a:gd name="T36" fmla="*/ 113 w 113"/>
                <a:gd name="T37" fmla="*/ 26 h 111"/>
                <a:gd name="T38" fmla="*/ 28 w 113"/>
                <a:gd name="T39" fmla="*/ 88 h 111"/>
                <a:gd name="T40" fmla="*/ 57 w 113"/>
                <a:gd name="T41" fmla="*/ 100 h 111"/>
                <a:gd name="T42" fmla="*/ 86 w 113"/>
                <a:gd name="T43" fmla="*/ 88 h 111"/>
                <a:gd name="T44" fmla="*/ 99 w 113"/>
                <a:gd name="T45" fmla="*/ 58 h 111"/>
                <a:gd name="T46" fmla="*/ 86 w 113"/>
                <a:gd name="T47" fmla="*/ 29 h 111"/>
                <a:gd name="T48" fmla="*/ 57 w 113"/>
                <a:gd name="T49" fmla="*/ 17 h 111"/>
                <a:gd name="T50" fmla="*/ 28 w 113"/>
                <a:gd name="T51" fmla="*/ 29 h 111"/>
                <a:gd name="T52" fmla="*/ 16 w 113"/>
                <a:gd name="T53" fmla="*/ 58 h 111"/>
                <a:gd name="T54" fmla="*/ 28 w 113"/>
                <a:gd name="T55" fmla="*/ 88 h 111"/>
                <a:gd name="T56" fmla="*/ 55 w 113"/>
                <a:gd name="T57" fmla="*/ 20 h 111"/>
                <a:gd name="T58" fmla="*/ 57 w 113"/>
                <a:gd name="T59" fmla="*/ 19 h 111"/>
                <a:gd name="T60" fmla="*/ 60 w 113"/>
                <a:gd name="T61" fmla="*/ 20 h 111"/>
                <a:gd name="T62" fmla="*/ 61 w 113"/>
                <a:gd name="T63" fmla="*/ 23 h 111"/>
                <a:gd name="T64" fmla="*/ 61 w 113"/>
                <a:gd name="T65" fmla="*/ 58 h 111"/>
                <a:gd name="T66" fmla="*/ 61 w 113"/>
                <a:gd name="T67" fmla="*/ 59 h 111"/>
                <a:gd name="T68" fmla="*/ 61 w 113"/>
                <a:gd name="T69" fmla="*/ 59 h 111"/>
                <a:gd name="T70" fmla="*/ 61 w 113"/>
                <a:gd name="T71" fmla="*/ 60 h 111"/>
                <a:gd name="T72" fmla="*/ 60 w 113"/>
                <a:gd name="T73" fmla="*/ 61 h 111"/>
                <a:gd name="T74" fmla="*/ 60 w 113"/>
                <a:gd name="T75" fmla="*/ 61 h 111"/>
                <a:gd name="T76" fmla="*/ 60 w 113"/>
                <a:gd name="T77" fmla="*/ 61 h 111"/>
                <a:gd name="T78" fmla="*/ 59 w 113"/>
                <a:gd name="T79" fmla="*/ 62 h 111"/>
                <a:gd name="T80" fmla="*/ 59 w 113"/>
                <a:gd name="T81" fmla="*/ 62 h 111"/>
                <a:gd name="T82" fmla="*/ 59 w 113"/>
                <a:gd name="T83" fmla="*/ 62 h 111"/>
                <a:gd name="T84" fmla="*/ 35 w 113"/>
                <a:gd name="T85" fmla="*/ 72 h 111"/>
                <a:gd name="T86" fmla="*/ 33 w 113"/>
                <a:gd name="T87" fmla="*/ 73 h 111"/>
                <a:gd name="T88" fmla="*/ 30 w 113"/>
                <a:gd name="T89" fmla="*/ 70 h 111"/>
                <a:gd name="T90" fmla="*/ 30 w 113"/>
                <a:gd name="T91" fmla="*/ 68 h 111"/>
                <a:gd name="T92" fmla="*/ 32 w 113"/>
                <a:gd name="T93" fmla="*/ 66 h 111"/>
                <a:gd name="T94" fmla="*/ 54 w 113"/>
                <a:gd name="T95" fmla="*/ 56 h 111"/>
                <a:gd name="T96" fmla="*/ 54 w 113"/>
                <a:gd name="T97" fmla="*/ 23 h 111"/>
                <a:gd name="T98" fmla="*/ 55 w 113"/>
                <a:gd name="T99"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3" h="111">
                  <a:moveTo>
                    <a:pt x="113" y="26"/>
                  </a:moveTo>
                  <a:cubicBezTo>
                    <a:pt x="113" y="32"/>
                    <a:pt x="111" y="38"/>
                    <a:pt x="107" y="42"/>
                  </a:cubicBezTo>
                  <a:cubicBezTo>
                    <a:pt x="109" y="48"/>
                    <a:pt x="109" y="53"/>
                    <a:pt x="109" y="58"/>
                  </a:cubicBezTo>
                  <a:cubicBezTo>
                    <a:pt x="109" y="68"/>
                    <a:pt x="107" y="77"/>
                    <a:pt x="102" y="85"/>
                  </a:cubicBezTo>
                  <a:cubicBezTo>
                    <a:pt x="98" y="93"/>
                    <a:pt x="91" y="99"/>
                    <a:pt x="83" y="104"/>
                  </a:cubicBezTo>
                  <a:cubicBezTo>
                    <a:pt x="75" y="108"/>
                    <a:pt x="67" y="111"/>
                    <a:pt x="57" y="111"/>
                  </a:cubicBezTo>
                  <a:cubicBezTo>
                    <a:pt x="48" y="111"/>
                    <a:pt x="39" y="108"/>
                    <a:pt x="31" y="104"/>
                  </a:cubicBezTo>
                  <a:cubicBezTo>
                    <a:pt x="23" y="99"/>
                    <a:pt x="17" y="93"/>
                    <a:pt x="12" y="85"/>
                  </a:cubicBezTo>
                  <a:cubicBezTo>
                    <a:pt x="7" y="77"/>
                    <a:pt x="5" y="68"/>
                    <a:pt x="5" y="58"/>
                  </a:cubicBezTo>
                  <a:cubicBezTo>
                    <a:pt x="5" y="53"/>
                    <a:pt x="6" y="48"/>
                    <a:pt x="7" y="43"/>
                  </a:cubicBezTo>
                  <a:cubicBezTo>
                    <a:pt x="3" y="38"/>
                    <a:pt x="0" y="32"/>
                    <a:pt x="0" y="26"/>
                  </a:cubicBezTo>
                  <a:cubicBezTo>
                    <a:pt x="0" y="19"/>
                    <a:pt x="3" y="13"/>
                    <a:pt x="8" y="8"/>
                  </a:cubicBezTo>
                  <a:cubicBezTo>
                    <a:pt x="13" y="3"/>
                    <a:pt x="19" y="0"/>
                    <a:pt x="25" y="0"/>
                  </a:cubicBezTo>
                  <a:cubicBezTo>
                    <a:pt x="32" y="0"/>
                    <a:pt x="38" y="3"/>
                    <a:pt x="43" y="8"/>
                  </a:cubicBezTo>
                  <a:cubicBezTo>
                    <a:pt x="48" y="7"/>
                    <a:pt x="53" y="6"/>
                    <a:pt x="57" y="6"/>
                  </a:cubicBezTo>
                  <a:cubicBezTo>
                    <a:pt x="62" y="6"/>
                    <a:pt x="66" y="7"/>
                    <a:pt x="71" y="8"/>
                  </a:cubicBezTo>
                  <a:cubicBezTo>
                    <a:pt x="75" y="3"/>
                    <a:pt x="81" y="0"/>
                    <a:pt x="88" y="0"/>
                  </a:cubicBezTo>
                  <a:cubicBezTo>
                    <a:pt x="95" y="0"/>
                    <a:pt x="101" y="3"/>
                    <a:pt x="106" y="8"/>
                  </a:cubicBezTo>
                  <a:cubicBezTo>
                    <a:pt x="111" y="13"/>
                    <a:pt x="113" y="19"/>
                    <a:pt x="113" y="26"/>
                  </a:cubicBezTo>
                  <a:close/>
                  <a:moveTo>
                    <a:pt x="28" y="88"/>
                  </a:moveTo>
                  <a:cubicBezTo>
                    <a:pt x="36" y="96"/>
                    <a:pt x="46" y="100"/>
                    <a:pt x="57" y="100"/>
                  </a:cubicBezTo>
                  <a:cubicBezTo>
                    <a:pt x="69" y="100"/>
                    <a:pt x="78" y="96"/>
                    <a:pt x="86" y="88"/>
                  </a:cubicBezTo>
                  <a:cubicBezTo>
                    <a:pt x="95" y="80"/>
                    <a:pt x="99" y="70"/>
                    <a:pt x="99" y="58"/>
                  </a:cubicBezTo>
                  <a:cubicBezTo>
                    <a:pt x="99" y="47"/>
                    <a:pt x="95" y="37"/>
                    <a:pt x="86" y="29"/>
                  </a:cubicBezTo>
                  <a:cubicBezTo>
                    <a:pt x="78" y="21"/>
                    <a:pt x="69" y="17"/>
                    <a:pt x="57" y="17"/>
                  </a:cubicBezTo>
                  <a:cubicBezTo>
                    <a:pt x="46" y="17"/>
                    <a:pt x="36" y="21"/>
                    <a:pt x="28" y="29"/>
                  </a:cubicBezTo>
                  <a:cubicBezTo>
                    <a:pt x="20" y="37"/>
                    <a:pt x="16" y="47"/>
                    <a:pt x="16" y="58"/>
                  </a:cubicBezTo>
                  <a:cubicBezTo>
                    <a:pt x="16" y="70"/>
                    <a:pt x="20" y="80"/>
                    <a:pt x="28" y="88"/>
                  </a:cubicBezTo>
                  <a:close/>
                  <a:moveTo>
                    <a:pt x="55" y="20"/>
                  </a:moveTo>
                  <a:cubicBezTo>
                    <a:pt x="55" y="20"/>
                    <a:pt x="56" y="19"/>
                    <a:pt x="57" y="19"/>
                  </a:cubicBezTo>
                  <a:cubicBezTo>
                    <a:pt x="58" y="19"/>
                    <a:pt x="59" y="20"/>
                    <a:pt x="60" y="20"/>
                  </a:cubicBezTo>
                  <a:cubicBezTo>
                    <a:pt x="60" y="21"/>
                    <a:pt x="61" y="22"/>
                    <a:pt x="61" y="23"/>
                  </a:cubicBezTo>
                  <a:cubicBezTo>
                    <a:pt x="61" y="58"/>
                    <a:pt x="61" y="58"/>
                    <a:pt x="61" y="58"/>
                  </a:cubicBezTo>
                  <a:cubicBezTo>
                    <a:pt x="61" y="59"/>
                    <a:pt x="61" y="59"/>
                    <a:pt x="61" y="59"/>
                  </a:cubicBezTo>
                  <a:cubicBezTo>
                    <a:pt x="61" y="59"/>
                    <a:pt x="61" y="59"/>
                    <a:pt x="61" y="59"/>
                  </a:cubicBezTo>
                  <a:cubicBezTo>
                    <a:pt x="61" y="60"/>
                    <a:pt x="61" y="60"/>
                    <a:pt x="61" y="60"/>
                  </a:cubicBezTo>
                  <a:cubicBezTo>
                    <a:pt x="60" y="60"/>
                    <a:pt x="60" y="60"/>
                    <a:pt x="60" y="61"/>
                  </a:cubicBezTo>
                  <a:cubicBezTo>
                    <a:pt x="60" y="61"/>
                    <a:pt x="60" y="61"/>
                    <a:pt x="60" y="61"/>
                  </a:cubicBezTo>
                  <a:cubicBezTo>
                    <a:pt x="60" y="61"/>
                    <a:pt x="60" y="61"/>
                    <a:pt x="60" y="61"/>
                  </a:cubicBezTo>
                  <a:cubicBezTo>
                    <a:pt x="60" y="61"/>
                    <a:pt x="59" y="61"/>
                    <a:pt x="59" y="62"/>
                  </a:cubicBezTo>
                  <a:cubicBezTo>
                    <a:pt x="59" y="62"/>
                    <a:pt x="59" y="62"/>
                    <a:pt x="59" y="62"/>
                  </a:cubicBezTo>
                  <a:cubicBezTo>
                    <a:pt x="59" y="62"/>
                    <a:pt x="59" y="62"/>
                    <a:pt x="59" y="62"/>
                  </a:cubicBezTo>
                  <a:cubicBezTo>
                    <a:pt x="35" y="72"/>
                    <a:pt x="35" y="72"/>
                    <a:pt x="35" y="72"/>
                  </a:cubicBezTo>
                  <a:cubicBezTo>
                    <a:pt x="34" y="73"/>
                    <a:pt x="34" y="73"/>
                    <a:pt x="33" y="73"/>
                  </a:cubicBezTo>
                  <a:cubicBezTo>
                    <a:pt x="32" y="73"/>
                    <a:pt x="31" y="72"/>
                    <a:pt x="30" y="70"/>
                  </a:cubicBezTo>
                  <a:cubicBezTo>
                    <a:pt x="30" y="69"/>
                    <a:pt x="30" y="69"/>
                    <a:pt x="30" y="68"/>
                  </a:cubicBezTo>
                  <a:cubicBezTo>
                    <a:pt x="30" y="67"/>
                    <a:pt x="31" y="66"/>
                    <a:pt x="32" y="66"/>
                  </a:cubicBezTo>
                  <a:cubicBezTo>
                    <a:pt x="54" y="56"/>
                    <a:pt x="54" y="56"/>
                    <a:pt x="54" y="56"/>
                  </a:cubicBezTo>
                  <a:cubicBezTo>
                    <a:pt x="54" y="23"/>
                    <a:pt x="54" y="23"/>
                    <a:pt x="54" y="23"/>
                  </a:cubicBezTo>
                  <a:cubicBezTo>
                    <a:pt x="54" y="22"/>
                    <a:pt x="54" y="21"/>
                    <a:pt x="55" y="2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26">
              <a:extLst>
                <a:ext uri="{FF2B5EF4-FFF2-40B4-BE49-F238E27FC236}">
                  <a16:creationId xmlns:a16="http://schemas.microsoft.com/office/drawing/2014/main" id="{20E5A369-C796-42C5-A05E-632B96B7B261}"/>
                </a:ext>
              </a:extLst>
            </p:cNvPr>
            <p:cNvSpPr>
              <a:spLocks noEditPoints="1"/>
            </p:cNvSpPr>
            <p:nvPr/>
          </p:nvSpPr>
          <p:spPr bwMode="auto">
            <a:xfrm>
              <a:off x="6778190" y="3039512"/>
              <a:ext cx="395288" cy="395288"/>
            </a:xfrm>
            <a:custGeom>
              <a:avLst/>
              <a:gdLst>
                <a:gd name="T0" fmla="*/ 52 w 105"/>
                <a:gd name="T1" fmla="*/ 105 h 105"/>
                <a:gd name="T2" fmla="*/ 53 w 105"/>
                <a:gd name="T3" fmla="*/ 30 h 105"/>
                <a:gd name="T4" fmla="*/ 52 w 105"/>
                <a:gd name="T5" fmla="*/ 29 h 105"/>
                <a:gd name="T6" fmla="*/ 50 w 105"/>
                <a:gd name="T7" fmla="*/ 28 h 105"/>
                <a:gd name="T8" fmla="*/ 45 w 105"/>
                <a:gd name="T9" fmla="*/ 31 h 105"/>
                <a:gd name="T10" fmla="*/ 52 w 105"/>
                <a:gd name="T11" fmla="*/ 24 h 105"/>
                <a:gd name="T12" fmla="*/ 59 w 105"/>
                <a:gd name="T13" fmla="*/ 26 h 105"/>
                <a:gd name="T14" fmla="*/ 63 w 105"/>
                <a:gd name="T15" fmla="*/ 26 h 105"/>
                <a:gd name="T16" fmla="*/ 65 w 105"/>
                <a:gd name="T17" fmla="*/ 27 h 105"/>
                <a:gd name="T18" fmla="*/ 76 w 105"/>
                <a:gd name="T19" fmla="*/ 25 h 105"/>
                <a:gd name="T20" fmla="*/ 80 w 105"/>
                <a:gd name="T21" fmla="*/ 25 h 105"/>
                <a:gd name="T22" fmla="*/ 82 w 105"/>
                <a:gd name="T23" fmla="*/ 24 h 105"/>
                <a:gd name="T24" fmla="*/ 82 w 105"/>
                <a:gd name="T25" fmla="*/ 23 h 105"/>
                <a:gd name="T26" fmla="*/ 26 w 105"/>
                <a:gd name="T27" fmla="*/ 23 h 105"/>
                <a:gd name="T28" fmla="*/ 25 w 105"/>
                <a:gd name="T29" fmla="*/ 25 h 105"/>
                <a:gd name="T30" fmla="*/ 14 w 105"/>
                <a:gd name="T31" fmla="*/ 61 h 105"/>
                <a:gd name="T32" fmla="*/ 17 w 105"/>
                <a:gd name="T33" fmla="*/ 63 h 105"/>
                <a:gd name="T34" fmla="*/ 19 w 105"/>
                <a:gd name="T35" fmla="*/ 72 h 105"/>
                <a:gd name="T36" fmla="*/ 92 w 105"/>
                <a:gd name="T37" fmla="*/ 59 h 105"/>
                <a:gd name="T38" fmla="*/ 94 w 105"/>
                <a:gd name="T39" fmla="*/ 53 h 105"/>
                <a:gd name="T40" fmla="*/ 87 w 105"/>
                <a:gd name="T41" fmla="*/ 50 h 105"/>
                <a:gd name="T42" fmla="*/ 82 w 105"/>
                <a:gd name="T43" fmla="*/ 57 h 105"/>
                <a:gd name="T44" fmla="*/ 76 w 105"/>
                <a:gd name="T45" fmla="*/ 48 h 105"/>
                <a:gd name="T46" fmla="*/ 68 w 105"/>
                <a:gd name="T47" fmla="*/ 48 h 105"/>
                <a:gd name="T48" fmla="*/ 69 w 105"/>
                <a:gd name="T49" fmla="*/ 54 h 105"/>
                <a:gd name="T50" fmla="*/ 59 w 105"/>
                <a:gd name="T51" fmla="*/ 47 h 105"/>
                <a:gd name="T52" fmla="*/ 66 w 105"/>
                <a:gd name="T53" fmla="*/ 60 h 105"/>
                <a:gd name="T54" fmla="*/ 59 w 105"/>
                <a:gd name="T55" fmla="*/ 73 h 105"/>
                <a:gd name="T56" fmla="*/ 50 w 105"/>
                <a:gd name="T57" fmla="*/ 78 h 105"/>
                <a:gd name="T58" fmla="*/ 48 w 105"/>
                <a:gd name="T59" fmla="*/ 66 h 105"/>
                <a:gd name="T60" fmla="*/ 45 w 105"/>
                <a:gd name="T61" fmla="*/ 60 h 105"/>
                <a:gd name="T62" fmla="*/ 35 w 105"/>
                <a:gd name="T63" fmla="*/ 59 h 105"/>
                <a:gd name="T64" fmla="*/ 32 w 105"/>
                <a:gd name="T65" fmla="*/ 51 h 105"/>
                <a:gd name="T66" fmla="*/ 45 w 105"/>
                <a:gd name="T67" fmla="*/ 42 h 105"/>
                <a:gd name="T68" fmla="*/ 54 w 105"/>
                <a:gd name="T69" fmla="*/ 45 h 105"/>
                <a:gd name="T70" fmla="*/ 60 w 105"/>
                <a:gd name="T71" fmla="*/ 43 h 105"/>
                <a:gd name="T72" fmla="*/ 54 w 105"/>
                <a:gd name="T73" fmla="*/ 41 h 105"/>
                <a:gd name="T74" fmla="*/ 48 w 105"/>
                <a:gd name="T75" fmla="*/ 38 h 105"/>
                <a:gd name="T76" fmla="*/ 50 w 105"/>
                <a:gd name="T77" fmla="*/ 41 h 105"/>
                <a:gd name="T78" fmla="*/ 41 w 105"/>
                <a:gd name="T79" fmla="*/ 40 h 105"/>
                <a:gd name="T80" fmla="*/ 37 w 105"/>
                <a:gd name="T81" fmla="*/ 42 h 105"/>
                <a:gd name="T82" fmla="*/ 39 w 105"/>
                <a:gd name="T83" fmla="*/ 36 h 105"/>
                <a:gd name="T84" fmla="*/ 45 w 105"/>
                <a:gd name="T85" fmla="*/ 33 h 105"/>
                <a:gd name="T86" fmla="*/ 50 w 105"/>
                <a:gd name="T87" fmla="*/ 32 h 105"/>
                <a:gd name="T88" fmla="*/ 27 w 105"/>
                <a:gd name="T89" fmla="*/ 27 h 105"/>
                <a:gd name="T90" fmla="*/ 37 w 105"/>
                <a:gd name="T91" fmla="*/ 33 h 105"/>
                <a:gd name="T92" fmla="*/ 37 w 105"/>
                <a:gd name="T93" fmla="*/ 31 h 105"/>
                <a:gd name="T94" fmla="*/ 42 w 105"/>
                <a:gd name="T95" fmla="*/ 34 h 105"/>
                <a:gd name="T96" fmla="*/ 42 w 105"/>
                <a:gd name="T97" fmla="*/ 40 h 105"/>
                <a:gd name="T98" fmla="*/ 48 w 105"/>
                <a:gd name="T99" fmla="*/ 42 h 105"/>
                <a:gd name="T100" fmla="*/ 56 w 105"/>
                <a:gd name="T101" fmla="*/ 38 h 105"/>
                <a:gd name="T102" fmla="*/ 60 w 105"/>
                <a:gd name="T103" fmla="*/ 37 h 105"/>
                <a:gd name="T104" fmla="*/ 57 w 105"/>
                <a:gd name="T105" fmla="*/ 29 h 105"/>
                <a:gd name="T106" fmla="*/ 59 w 105"/>
                <a:gd name="T107" fmla="*/ 62 h 105"/>
                <a:gd name="T108" fmla="*/ 68 w 105"/>
                <a:gd name="T109" fmla="*/ 70 h 105"/>
                <a:gd name="T110" fmla="*/ 69 w 105"/>
                <a:gd name="T111" fmla="*/ 42 h 105"/>
                <a:gd name="T112" fmla="*/ 66 w 105"/>
                <a:gd name="T113" fmla="*/ 38 h 105"/>
                <a:gd name="T114" fmla="*/ 70 w 105"/>
                <a:gd name="T115" fmla="*/ 38 h 105"/>
                <a:gd name="T116" fmla="*/ 69 w 105"/>
                <a:gd name="T117" fmla="*/ 40 h 105"/>
                <a:gd name="T118" fmla="*/ 70 w 105"/>
                <a:gd name="T119" fmla="*/ 24 h 105"/>
                <a:gd name="T120" fmla="*/ 77 w 105"/>
                <a:gd name="T121" fmla="*/ 20 h 105"/>
                <a:gd name="T122" fmla="*/ 84 w 105"/>
                <a:gd name="T123" fmla="*/ 5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5" h="105">
                  <a:moveTo>
                    <a:pt x="26" y="7"/>
                  </a:moveTo>
                  <a:cubicBezTo>
                    <a:pt x="34" y="3"/>
                    <a:pt x="43" y="0"/>
                    <a:pt x="52" y="0"/>
                  </a:cubicBezTo>
                  <a:cubicBezTo>
                    <a:pt x="62" y="0"/>
                    <a:pt x="71" y="3"/>
                    <a:pt x="79" y="7"/>
                  </a:cubicBezTo>
                  <a:cubicBezTo>
                    <a:pt x="87" y="12"/>
                    <a:pt x="93" y="18"/>
                    <a:pt x="98" y="26"/>
                  </a:cubicBezTo>
                  <a:cubicBezTo>
                    <a:pt x="103" y="34"/>
                    <a:pt x="105" y="43"/>
                    <a:pt x="105" y="52"/>
                  </a:cubicBezTo>
                  <a:cubicBezTo>
                    <a:pt x="105" y="62"/>
                    <a:pt x="103" y="71"/>
                    <a:pt x="98" y="79"/>
                  </a:cubicBezTo>
                  <a:cubicBezTo>
                    <a:pt x="93" y="87"/>
                    <a:pt x="87" y="93"/>
                    <a:pt x="79" y="98"/>
                  </a:cubicBezTo>
                  <a:cubicBezTo>
                    <a:pt x="71" y="102"/>
                    <a:pt x="62" y="105"/>
                    <a:pt x="52" y="105"/>
                  </a:cubicBezTo>
                  <a:cubicBezTo>
                    <a:pt x="43" y="105"/>
                    <a:pt x="34" y="102"/>
                    <a:pt x="26" y="98"/>
                  </a:cubicBezTo>
                  <a:cubicBezTo>
                    <a:pt x="18" y="93"/>
                    <a:pt x="12" y="87"/>
                    <a:pt x="7" y="79"/>
                  </a:cubicBezTo>
                  <a:cubicBezTo>
                    <a:pt x="2" y="71"/>
                    <a:pt x="0" y="62"/>
                    <a:pt x="0" y="52"/>
                  </a:cubicBezTo>
                  <a:cubicBezTo>
                    <a:pt x="0" y="43"/>
                    <a:pt x="2" y="34"/>
                    <a:pt x="7" y="26"/>
                  </a:cubicBezTo>
                  <a:cubicBezTo>
                    <a:pt x="12" y="18"/>
                    <a:pt x="18" y="12"/>
                    <a:pt x="26" y="7"/>
                  </a:cubicBezTo>
                  <a:close/>
                  <a:moveTo>
                    <a:pt x="52" y="32"/>
                  </a:moveTo>
                  <a:cubicBezTo>
                    <a:pt x="52" y="31"/>
                    <a:pt x="53" y="31"/>
                    <a:pt x="54" y="31"/>
                  </a:cubicBezTo>
                  <a:cubicBezTo>
                    <a:pt x="54" y="31"/>
                    <a:pt x="53" y="31"/>
                    <a:pt x="53" y="30"/>
                  </a:cubicBezTo>
                  <a:cubicBezTo>
                    <a:pt x="55" y="30"/>
                    <a:pt x="55" y="30"/>
                    <a:pt x="55" y="30"/>
                  </a:cubicBezTo>
                  <a:cubicBezTo>
                    <a:pt x="56" y="30"/>
                    <a:pt x="56" y="30"/>
                    <a:pt x="56" y="30"/>
                  </a:cubicBezTo>
                  <a:cubicBezTo>
                    <a:pt x="56" y="30"/>
                    <a:pt x="56" y="30"/>
                    <a:pt x="56" y="29"/>
                  </a:cubicBezTo>
                  <a:cubicBezTo>
                    <a:pt x="55" y="29"/>
                    <a:pt x="55" y="29"/>
                    <a:pt x="55" y="29"/>
                  </a:cubicBezTo>
                  <a:cubicBezTo>
                    <a:pt x="54" y="29"/>
                    <a:pt x="54" y="29"/>
                    <a:pt x="54" y="29"/>
                  </a:cubicBezTo>
                  <a:cubicBezTo>
                    <a:pt x="54" y="29"/>
                    <a:pt x="54" y="29"/>
                    <a:pt x="53" y="30"/>
                  </a:cubicBezTo>
                  <a:cubicBezTo>
                    <a:pt x="53" y="30"/>
                    <a:pt x="53" y="30"/>
                    <a:pt x="53" y="29"/>
                  </a:cubicBezTo>
                  <a:cubicBezTo>
                    <a:pt x="52" y="29"/>
                    <a:pt x="52" y="29"/>
                    <a:pt x="52" y="29"/>
                  </a:cubicBezTo>
                  <a:cubicBezTo>
                    <a:pt x="52" y="28"/>
                    <a:pt x="52" y="28"/>
                    <a:pt x="53" y="28"/>
                  </a:cubicBezTo>
                  <a:cubicBezTo>
                    <a:pt x="54" y="27"/>
                    <a:pt x="55" y="26"/>
                    <a:pt x="54" y="26"/>
                  </a:cubicBezTo>
                  <a:cubicBezTo>
                    <a:pt x="53" y="26"/>
                    <a:pt x="53" y="26"/>
                    <a:pt x="53" y="26"/>
                  </a:cubicBezTo>
                  <a:cubicBezTo>
                    <a:pt x="52" y="26"/>
                    <a:pt x="52" y="26"/>
                    <a:pt x="52" y="26"/>
                  </a:cubicBezTo>
                  <a:cubicBezTo>
                    <a:pt x="52" y="27"/>
                    <a:pt x="52" y="27"/>
                    <a:pt x="52" y="27"/>
                  </a:cubicBezTo>
                  <a:cubicBezTo>
                    <a:pt x="52" y="27"/>
                    <a:pt x="52" y="27"/>
                    <a:pt x="52" y="28"/>
                  </a:cubicBezTo>
                  <a:cubicBezTo>
                    <a:pt x="52" y="28"/>
                    <a:pt x="51" y="28"/>
                    <a:pt x="51" y="28"/>
                  </a:cubicBezTo>
                  <a:cubicBezTo>
                    <a:pt x="51" y="28"/>
                    <a:pt x="50" y="28"/>
                    <a:pt x="50" y="28"/>
                  </a:cubicBezTo>
                  <a:cubicBezTo>
                    <a:pt x="50" y="29"/>
                    <a:pt x="50" y="29"/>
                    <a:pt x="50" y="29"/>
                  </a:cubicBezTo>
                  <a:cubicBezTo>
                    <a:pt x="51" y="29"/>
                    <a:pt x="51" y="30"/>
                    <a:pt x="50" y="30"/>
                  </a:cubicBezTo>
                  <a:cubicBezTo>
                    <a:pt x="50" y="31"/>
                    <a:pt x="50" y="31"/>
                    <a:pt x="50" y="31"/>
                  </a:cubicBezTo>
                  <a:cubicBezTo>
                    <a:pt x="50" y="31"/>
                    <a:pt x="49" y="31"/>
                    <a:pt x="48" y="32"/>
                  </a:cubicBezTo>
                  <a:cubicBezTo>
                    <a:pt x="47" y="32"/>
                    <a:pt x="47" y="32"/>
                    <a:pt x="47" y="31"/>
                  </a:cubicBezTo>
                  <a:cubicBezTo>
                    <a:pt x="47" y="30"/>
                    <a:pt x="47" y="30"/>
                    <a:pt x="47" y="30"/>
                  </a:cubicBezTo>
                  <a:cubicBezTo>
                    <a:pt x="46" y="30"/>
                    <a:pt x="46" y="30"/>
                    <a:pt x="46" y="30"/>
                  </a:cubicBezTo>
                  <a:cubicBezTo>
                    <a:pt x="46" y="31"/>
                    <a:pt x="46" y="31"/>
                    <a:pt x="45" y="31"/>
                  </a:cubicBezTo>
                  <a:cubicBezTo>
                    <a:pt x="45" y="31"/>
                    <a:pt x="45" y="31"/>
                    <a:pt x="44" y="31"/>
                  </a:cubicBezTo>
                  <a:cubicBezTo>
                    <a:pt x="44" y="31"/>
                    <a:pt x="44" y="30"/>
                    <a:pt x="44" y="30"/>
                  </a:cubicBezTo>
                  <a:cubicBezTo>
                    <a:pt x="44" y="30"/>
                    <a:pt x="44" y="30"/>
                    <a:pt x="44" y="29"/>
                  </a:cubicBezTo>
                  <a:cubicBezTo>
                    <a:pt x="43" y="29"/>
                    <a:pt x="43" y="29"/>
                    <a:pt x="43" y="29"/>
                  </a:cubicBezTo>
                  <a:cubicBezTo>
                    <a:pt x="43" y="28"/>
                    <a:pt x="44" y="28"/>
                    <a:pt x="45" y="28"/>
                  </a:cubicBezTo>
                  <a:cubicBezTo>
                    <a:pt x="47" y="27"/>
                    <a:pt x="48" y="27"/>
                    <a:pt x="48" y="26"/>
                  </a:cubicBezTo>
                  <a:cubicBezTo>
                    <a:pt x="49" y="25"/>
                    <a:pt x="49" y="25"/>
                    <a:pt x="49" y="25"/>
                  </a:cubicBezTo>
                  <a:cubicBezTo>
                    <a:pt x="50" y="24"/>
                    <a:pt x="51" y="24"/>
                    <a:pt x="52" y="24"/>
                  </a:cubicBezTo>
                  <a:cubicBezTo>
                    <a:pt x="53" y="24"/>
                    <a:pt x="54" y="24"/>
                    <a:pt x="54" y="24"/>
                  </a:cubicBezTo>
                  <a:cubicBezTo>
                    <a:pt x="55" y="24"/>
                    <a:pt x="56" y="24"/>
                    <a:pt x="58" y="24"/>
                  </a:cubicBezTo>
                  <a:cubicBezTo>
                    <a:pt x="59" y="25"/>
                    <a:pt x="59" y="25"/>
                    <a:pt x="59" y="25"/>
                  </a:cubicBezTo>
                  <a:cubicBezTo>
                    <a:pt x="59" y="25"/>
                    <a:pt x="60" y="25"/>
                    <a:pt x="62" y="25"/>
                  </a:cubicBezTo>
                  <a:cubicBezTo>
                    <a:pt x="64" y="25"/>
                    <a:pt x="64" y="26"/>
                    <a:pt x="64" y="26"/>
                  </a:cubicBezTo>
                  <a:cubicBezTo>
                    <a:pt x="63" y="26"/>
                    <a:pt x="62" y="26"/>
                    <a:pt x="62" y="26"/>
                  </a:cubicBezTo>
                  <a:cubicBezTo>
                    <a:pt x="61" y="26"/>
                    <a:pt x="61" y="26"/>
                    <a:pt x="60" y="26"/>
                  </a:cubicBezTo>
                  <a:cubicBezTo>
                    <a:pt x="60" y="26"/>
                    <a:pt x="59" y="26"/>
                    <a:pt x="59" y="26"/>
                  </a:cubicBezTo>
                  <a:cubicBezTo>
                    <a:pt x="60" y="26"/>
                    <a:pt x="60" y="27"/>
                    <a:pt x="60" y="27"/>
                  </a:cubicBezTo>
                  <a:cubicBezTo>
                    <a:pt x="60" y="27"/>
                    <a:pt x="60" y="27"/>
                    <a:pt x="60" y="27"/>
                  </a:cubicBezTo>
                  <a:cubicBezTo>
                    <a:pt x="61" y="27"/>
                    <a:pt x="61" y="27"/>
                    <a:pt x="61" y="27"/>
                  </a:cubicBezTo>
                  <a:cubicBezTo>
                    <a:pt x="61" y="27"/>
                    <a:pt x="62" y="27"/>
                    <a:pt x="62" y="27"/>
                  </a:cubicBezTo>
                  <a:cubicBezTo>
                    <a:pt x="62" y="27"/>
                    <a:pt x="62" y="27"/>
                    <a:pt x="62" y="27"/>
                  </a:cubicBezTo>
                  <a:cubicBezTo>
                    <a:pt x="62" y="27"/>
                    <a:pt x="62" y="27"/>
                    <a:pt x="62" y="26"/>
                  </a:cubicBezTo>
                  <a:cubicBezTo>
                    <a:pt x="62" y="26"/>
                    <a:pt x="62" y="26"/>
                    <a:pt x="63" y="26"/>
                  </a:cubicBezTo>
                  <a:cubicBezTo>
                    <a:pt x="63" y="26"/>
                    <a:pt x="63" y="26"/>
                    <a:pt x="63" y="26"/>
                  </a:cubicBezTo>
                  <a:cubicBezTo>
                    <a:pt x="63" y="26"/>
                    <a:pt x="64" y="26"/>
                    <a:pt x="64" y="26"/>
                  </a:cubicBezTo>
                  <a:cubicBezTo>
                    <a:pt x="64" y="26"/>
                    <a:pt x="64" y="26"/>
                    <a:pt x="64" y="26"/>
                  </a:cubicBezTo>
                  <a:cubicBezTo>
                    <a:pt x="64" y="26"/>
                    <a:pt x="64" y="26"/>
                    <a:pt x="64" y="26"/>
                  </a:cubicBezTo>
                  <a:cubicBezTo>
                    <a:pt x="64" y="26"/>
                    <a:pt x="64" y="26"/>
                    <a:pt x="64" y="26"/>
                  </a:cubicBezTo>
                  <a:cubicBezTo>
                    <a:pt x="64" y="25"/>
                    <a:pt x="64" y="25"/>
                    <a:pt x="65" y="25"/>
                  </a:cubicBezTo>
                  <a:cubicBezTo>
                    <a:pt x="65" y="25"/>
                    <a:pt x="66" y="25"/>
                    <a:pt x="66" y="25"/>
                  </a:cubicBezTo>
                  <a:cubicBezTo>
                    <a:pt x="66" y="25"/>
                    <a:pt x="66" y="26"/>
                    <a:pt x="65" y="27"/>
                  </a:cubicBezTo>
                  <a:cubicBezTo>
                    <a:pt x="64" y="28"/>
                    <a:pt x="64" y="28"/>
                    <a:pt x="65" y="27"/>
                  </a:cubicBezTo>
                  <a:cubicBezTo>
                    <a:pt x="66" y="26"/>
                    <a:pt x="66" y="25"/>
                    <a:pt x="67" y="25"/>
                  </a:cubicBezTo>
                  <a:cubicBezTo>
                    <a:pt x="68" y="25"/>
                    <a:pt x="68" y="25"/>
                    <a:pt x="68" y="25"/>
                  </a:cubicBezTo>
                  <a:cubicBezTo>
                    <a:pt x="71" y="25"/>
                    <a:pt x="71" y="25"/>
                    <a:pt x="71" y="25"/>
                  </a:cubicBezTo>
                  <a:cubicBezTo>
                    <a:pt x="71" y="25"/>
                    <a:pt x="71" y="25"/>
                    <a:pt x="71" y="25"/>
                  </a:cubicBezTo>
                  <a:cubicBezTo>
                    <a:pt x="72" y="25"/>
                    <a:pt x="72" y="25"/>
                    <a:pt x="72" y="25"/>
                  </a:cubicBezTo>
                  <a:cubicBezTo>
                    <a:pt x="72" y="25"/>
                    <a:pt x="73" y="25"/>
                    <a:pt x="73" y="25"/>
                  </a:cubicBezTo>
                  <a:cubicBezTo>
                    <a:pt x="73" y="24"/>
                    <a:pt x="74" y="24"/>
                    <a:pt x="74" y="24"/>
                  </a:cubicBezTo>
                  <a:cubicBezTo>
                    <a:pt x="75" y="25"/>
                    <a:pt x="75" y="25"/>
                    <a:pt x="76" y="25"/>
                  </a:cubicBezTo>
                  <a:cubicBezTo>
                    <a:pt x="78" y="25"/>
                    <a:pt x="78" y="25"/>
                    <a:pt x="78" y="25"/>
                  </a:cubicBezTo>
                  <a:cubicBezTo>
                    <a:pt x="78" y="25"/>
                    <a:pt x="78" y="25"/>
                    <a:pt x="77" y="24"/>
                  </a:cubicBezTo>
                  <a:cubicBezTo>
                    <a:pt x="76" y="24"/>
                    <a:pt x="76" y="24"/>
                    <a:pt x="77" y="23"/>
                  </a:cubicBezTo>
                  <a:cubicBezTo>
                    <a:pt x="79" y="22"/>
                    <a:pt x="79" y="22"/>
                    <a:pt x="79" y="22"/>
                  </a:cubicBezTo>
                  <a:cubicBezTo>
                    <a:pt x="79" y="22"/>
                    <a:pt x="79" y="22"/>
                    <a:pt x="79" y="22"/>
                  </a:cubicBezTo>
                  <a:cubicBezTo>
                    <a:pt x="79" y="23"/>
                    <a:pt x="80" y="23"/>
                    <a:pt x="80" y="23"/>
                  </a:cubicBezTo>
                  <a:cubicBezTo>
                    <a:pt x="80" y="23"/>
                    <a:pt x="80" y="23"/>
                    <a:pt x="80" y="24"/>
                  </a:cubicBezTo>
                  <a:cubicBezTo>
                    <a:pt x="80" y="24"/>
                    <a:pt x="80" y="25"/>
                    <a:pt x="80" y="25"/>
                  </a:cubicBezTo>
                  <a:cubicBezTo>
                    <a:pt x="80" y="25"/>
                    <a:pt x="80" y="25"/>
                    <a:pt x="79" y="26"/>
                  </a:cubicBezTo>
                  <a:cubicBezTo>
                    <a:pt x="79" y="26"/>
                    <a:pt x="78" y="26"/>
                    <a:pt x="79" y="26"/>
                  </a:cubicBezTo>
                  <a:cubicBezTo>
                    <a:pt x="80" y="26"/>
                    <a:pt x="80" y="26"/>
                    <a:pt x="80" y="26"/>
                  </a:cubicBezTo>
                  <a:cubicBezTo>
                    <a:pt x="81" y="25"/>
                    <a:pt x="82" y="24"/>
                    <a:pt x="82" y="25"/>
                  </a:cubicBezTo>
                  <a:cubicBezTo>
                    <a:pt x="82" y="25"/>
                    <a:pt x="82" y="25"/>
                    <a:pt x="83" y="25"/>
                  </a:cubicBezTo>
                  <a:cubicBezTo>
                    <a:pt x="83" y="25"/>
                    <a:pt x="83" y="25"/>
                    <a:pt x="83" y="25"/>
                  </a:cubicBezTo>
                  <a:cubicBezTo>
                    <a:pt x="83" y="25"/>
                    <a:pt x="83" y="25"/>
                    <a:pt x="83" y="24"/>
                  </a:cubicBezTo>
                  <a:cubicBezTo>
                    <a:pt x="83" y="24"/>
                    <a:pt x="82" y="24"/>
                    <a:pt x="82" y="24"/>
                  </a:cubicBezTo>
                  <a:cubicBezTo>
                    <a:pt x="81" y="25"/>
                    <a:pt x="81" y="25"/>
                    <a:pt x="81" y="25"/>
                  </a:cubicBezTo>
                  <a:cubicBezTo>
                    <a:pt x="81" y="25"/>
                    <a:pt x="81" y="25"/>
                    <a:pt x="81" y="24"/>
                  </a:cubicBezTo>
                  <a:cubicBezTo>
                    <a:pt x="81" y="23"/>
                    <a:pt x="81" y="23"/>
                    <a:pt x="81" y="23"/>
                  </a:cubicBezTo>
                  <a:cubicBezTo>
                    <a:pt x="81" y="23"/>
                    <a:pt x="81" y="23"/>
                    <a:pt x="81" y="23"/>
                  </a:cubicBezTo>
                  <a:cubicBezTo>
                    <a:pt x="81" y="22"/>
                    <a:pt x="81" y="22"/>
                    <a:pt x="81" y="22"/>
                  </a:cubicBezTo>
                  <a:cubicBezTo>
                    <a:pt x="81" y="23"/>
                    <a:pt x="81" y="23"/>
                    <a:pt x="81" y="23"/>
                  </a:cubicBezTo>
                  <a:cubicBezTo>
                    <a:pt x="81" y="24"/>
                    <a:pt x="82" y="24"/>
                    <a:pt x="82" y="24"/>
                  </a:cubicBezTo>
                  <a:cubicBezTo>
                    <a:pt x="82" y="23"/>
                    <a:pt x="82" y="23"/>
                    <a:pt x="82" y="23"/>
                  </a:cubicBezTo>
                  <a:cubicBezTo>
                    <a:pt x="74" y="15"/>
                    <a:pt x="65" y="11"/>
                    <a:pt x="55" y="11"/>
                  </a:cubicBezTo>
                  <a:cubicBezTo>
                    <a:pt x="54" y="11"/>
                    <a:pt x="54" y="11"/>
                    <a:pt x="54" y="11"/>
                  </a:cubicBezTo>
                  <a:cubicBezTo>
                    <a:pt x="44" y="11"/>
                    <a:pt x="36" y="14"/>
                    <a:pt x="29" y="19"/>
                  </a:cubicBezTo>
                  <a:cubicBezTo>
                    <a:pt x="27" y="19"/>
                    <a:pt x="27" y="20"/>
                    <a:pt x="28" y="20"/>
                  </a:cubicBezTo>
                  <a:cubicBezTo>
                    <a:pt x="28" y="21"/>
                    <a:pt x="28" y="21"/>
                    <a:pt x="28" y="22"/>
                  </a:cubicBezTo>
                  <a:cubicBezTo>
                    <a:pt x="28" y="22"/>
                    <a:pt x="28" y="22"/>
                    <a:pt x="28" y="22"/>
                  </a:cubicBezTo>
                  <a:cubicBezTo>
                    <a:pt x="27" y="22"/>
                    <a:pt x="27" y="22"/>
                    <a:pt x="27" y="22"/>
                  </a:cubicBezTo>
                  <a:cubicBezTo>
                    <a:pt x="26" y="22"/>
                    <a:pt x="26" y="23"/>
                    <a:pt x="26" y="23"/>
                  </a:cubicBezTo>
                  <a:cubicBezTo>
                    <a:pt x="26" y="23"/>
                    <a:pt x="26" y="23"/>
                    <a:pt x="26" y="23"/>
                  </a:cubicBezTo>
                  <a:cubicBezTo>
                    <a:pt x="26" y="23"/>
                    <a:pt x="26" y="24"/>
                    <a:pt x="26" y="24"/>
                  </a:cubicBezTo>
                  <a:cubicBezTo>
                    <a:pt x="27" y="24"/>
                    <a:pt x="26" y="24"/>
                    <a:pt x="26" y="24"/>
                  </a:cubicBezTo>
                  <a:cubicBezTo>
                    <a:pt x="25" y="24"/>
                    <a:pt x="25" y="24"/>
                    <a:pt x="25" y="24"/>
                  </a:cubicBezTo>
                  <a:cubicBezTo>
                    <a:pt x="25" y="23"/>
                    <a:pt x="25" y="23"/>
                    <a:pt x="25" y="23"/>
                  </a:cubicBezTo>
                  <a:cubicBezTo>
                    <a:pt x="24" y="24"/>
                    <a:pt x="24" y="24"/>
                    <a:pt x="24" y="24"/>
                  </a:cubicBezTo>
                  <a:cubicBezTo>
                    <a:pt x="24" y="24"/>
                    <a:pt x="24" y="24"/>
                    <a:pt x="24" y="24"/>
                  </a:cubicBezTo>
                  <a:cubicBezTo>
                    <a:pt x="25" y="24"/>
                    <a:pt x="25" y="24"/>
                    <a:pt x="25" y="25"/>
                  </a:cubicBezTo>
                  <a:cubicBezTo>
                    <a:pt x="23" y="25"/>
                    <a:pt x="23" y="25"/>
                    <a:pt x="23" y="25"/>
                  </a:cubicBezTo>
                  <a:cubicBezTo>
                    <a:pt x="23" y="25"/>
                    <a:pt x="22" y="25"/>
                    <a:pt x="22" y="25"/>
                  </a:cubicBezTo>
                  <a:cubicBezTo>
                    <a:pt x="21" y="26"/>
                    <a:pt x="21" y="26"/>
                    <a:pt x="21" y="26"/>
                  </a:cubicBezTo>
                  <a:cubicBezTo>
                    <a:pt x="14" y="33"/>
                    <a:pt x="11" y="42"/>
                    <a:pt x="11" y="52"/>
                  </a:cubicBezTo>
                  <a:cubicBezTo>
                    <a:pt x="11" y="54"/>
                    <a:pt x="11" y="56"/>
                    <a:pt x="12" y="59"/>
                  </a:cubicBezTo>
                  <a:cubicBezTo>
                    <a:pt x="12" y="59"/>
                    <a:pt x="13" y="59"/>
                    <a:pt x="13" y="60"/>
                  </a:cubicBezTo>
                  <a:cubicBezTo>
                    <a:pt x="13" y="60"/>
                    <a:pt x="13" y="61"/>
                    <a:pt x="14" y="61"/>
                  </a:cubicBezTo>
                  <a:cubicBezTo>
                    <a:pt x="14" y="61"/>
                    <a:pt x="14" y="61"/>
                    <a:pt x="14" y="61"/>
                  </a:cubicBezTo>
                  <a:cubicBezTo>
                    <a:pt x="14" y="62"/>
                    <a:pt x="13" y="62"/>
                    <a:pt x="13" y="62"/>
                  </a:cubicBezTo>
                  <a:cubicBezTo>
                    <a:pt x="12" y="62"/>
                    <a:pt x="12" y="62"/>
                    <a:pt x="12" y="62"/>
                  </a:cubicBezTo>
                  <a:cubicBezTo>
                    <a:pt x="13" y="63"/>
                    <a:pt x="13" y="62"/>
                    <a:pt x="14" y="62"/>
                  </a:cubicBezTo>
                  <a:cubicBezTo>
                    <a:pt x="14" y="62"/>
                    <a:pt x="15" y="62"/>
                    <a:pt x="14" y="63"/>
                  </a:cubicBezTo>
                  <a:cubicBezTo>
                    <a:pt x="14" y="63"/>
                    <a:pt x="14" y="63"/>
                    <a:pt x="14" y="63"/>
                  </a:cubicBezTo>
                  <a:cubicBezTo>
                    <a:pt x="14" y="63"/>
                    <a:pt x="14" y="63"/>
                    <a:pt x="14" y="63"/>
                  </a:cubicBezTo>
                  <a:cubicBezTo>
                    <a:pt x="14" y="63"/>
                    <a:pt x="15" y="62"/>
                    <a:pt x="15" y="62"/>
                  </a:cubicBezTo>
                  <a:cubicBezTo>
                    <a:pt x="17" y="63"/>
                    <a:pt x="17" y="63"/>
                    <a:pt x="17" y="63"/>
                  </a:cubicBezTo>
                  <a:cubicBezTo>
                    <a:pt x="18" y="63"/>
                    <a:pt x="18" y="63"/>
                    <a:pt x="18" y="63"/>
                  </a:cubicBezTo>
                  <a:cubicBezTo>
                    <a:pt x="19" y="63"/>
                    <a:pt x="19" y="63"/>
                    <a:pt x="19" y="64"/>
                  </a:cubicBezTo>
                  <a:cubicBezTo>
                    <a:pt x="20" y="64"/>
                    <a:pt x="20" y="64"/>
                    <a:pt x="21" y="65"/>
                  </a:cubicBezTo>
                  <a:cubicBezTo>
                    <a:pt x="22" y="65"/>
                    <a:pt x="22" y="66"/>
                    <a:pt x="22" y="66"/>
                  </a:cubicBezTo>
                  <a:cubicBezTo>
                    <a:pt x="22" y="67"/>
                    <a:pt x="21" y="68"/>
                    <a:pt x="20" y="69"/>
                  </a:cubicBezTo>
                  <a:cubicBezTo>
                    <a:pt x="20" y="69"/>
                    <a:pt x="19" y="69"/>
                    <a:pt x="20" y="70"/>
                  </a:cubicBezTo>
                  <a:cubicBezTo>
                    <a:pt x="20" y="70"/>
                    <a:pt x="20" y="71"/>
                    <a:pt x="19" y="71"/>
                  </a:cubicBezTo>
                  <a:cubicBezTo>
                    <a:pt x="19" y="72"/>
                    <a:pt x="19" y="72"/>
                    <a:pt x="19" y="72"/>
                  </a:cubicBezTo>
                  <a:cubicBezTo>
                    <a:pt x="19" y="72"/>
                    <a:pt x="19" y="72"/>
                    <a:pt x="19" y="73"/>
                  </a:cubicBezTo>
                  <a:cubicBezTo>
                    <a:pt x="19" y="73"/>
                    <a:pt x="19" y="73"/>
                    <a:pt x="18" y="74"/>
                  </a:cubicBezTo>
                  <a:cubicBezTo>
                    <a:pt x="18" y="74"/>
                    <a:pt x="18" y="74"/>
                    <a:pt x="17" y="74"/>
                  </a:cubicBezTo>
                  <a:cubicBezTo>
                    <a:pt x="25" y="87"/>
                    <a:pt x="38" y="94"/>
                    <a:pt x="55" y="94"/>
                  </a:cubicBezTo>
                  <a:cubicBezTo>
                    <a:pt x="63" y="94"/>
                    <a:pt x="71" y="91"/>
                    <a:pt x="79" y="84"/>
                  </a:cubicBezTo>
                  <a:cubicBezTo>
                    <a:pt x="87" y="78"/>
                    <a:pt x="91" y="70"/>
                    <a:pt x="93" y="60"/>
                  </a:cubicBezTo>
                  <a:cubicBezTo>
                    <a:pt x="93" y="60"/>
                    <a:pt x="93" y="60"/>
                    <a:pt x="93" y="60"/>
                  </a:cubicBezTo>
                  <a:cubicBezTo>
                    <a:pt x="92" y="59"/>
                    <a:pt x="92" y="59"/>
                    <a:pt x="92" y="59"/>
                  </a:cubicBezTo>
                  <a:cubicBezTo>
                    <a:pt x="92" y="59"/>
                    <a:pt x="93" y="59"/>
                    <a:pt x="93" y="59"/>
                  </a:cubicBezTo>
                  <a:cubicBezTo>
                    <a:pt x="93" y="59"/>
                    <a:pt x="93" y="59"/>
                    <a:pt x="93" y="59"/>
                  </a:cubicBezTo>
                  <a:cubicBezTo>
                    <a:pt x="94" y="58"/>
                    <a:pt x="94" y="58"/>
                    <a:pt x="93" y="57"/>
                  </a:cubicBezTo>
                  <a:cubicBezTo>
                    <a:pt x="93" y="57"/>
                    <a:pt x="93" y="57"/>
                    <a:pt x="94" y="57"/>
                  </a:cubicBezTo>
                  <a:cubicBezTo>
                    <a:pt x="94" y="56"/>
                    <a:pt x="94" y="56"/>
                    <a:pt x="94" y="56"/>
                  </a:cubicBezTo>
                  <a:cubicBezTo>
                    <a:pt x="94" y="56"/>
                    <a:pt x="94" y="56"/>
                    <a:pt x="94" y="56"/>
                  </a:cubicBezTo>
                  <a:cubicBezTo>
                    <a:pt x="94" y="56"/>
                    <a:pt x="94" y="55"/>
                    <a:pt x="94" y="55"/>
                  </a:cubicBezTo>
                  <a:cubicBezTo>
                    <a:pt x="94" y="53"/>
                    <a:pt x="94" y="53"/>
                    <a:pt x="94" y="53"/>
                  </a:cubicBezTo>
                  <a:cubicBezTo>
                    <a:pt x="94" y="53"/>
                    <a:pt x="93" y="53"/>
                    <a:pt x="93" y="53"/>
                  </a:cubicBezTo>
                  <a:cubicBezTo>
                    <a:pt x="92" y="54"/>
                    <a:pt x="92" y="54"/>
                    <a:pt x="92" y="54"/>
                  </a:cubicBezTo>
                  <a:cubicBezTo>
                    <a:pt x="92" y="54"/>
                    <a:pt x="91" y="54"/>
                    <a:pt x="91" y="53"/>
                  </a:cubicBezTo>
                  <a:cubicBezTo>
                    <a:pt x="92" y="52"/>
                    <a:pt x="91" y="52"/>
                    <a:pt x="91" y="51"/>
                  </a:cubicBezTo>
                  <a:cubicBezTo>
                    <a:pt x="90" y="50"/>
                    <a:pt x="90" y="50"/>
                    <a:pt x="90" y="50"/>
                  </a:cubicBezTo>
                  <a:cubicBezTo>
                    <a:pt x="90" y="50"/>
                    <a:pt x="90" y="50"/>
                    <a:pt x="90" y="50"/>
                  </a:cubicBezTo>
                  <a:cubicBezTo>
                    <a:pt x="89" y="50"/>
                    <a:pt x="89" y="50"/>
                    <a:pt x="88" y="50"/>
                  </a:cubicBezTo>
                  <a:cubicBezTo>
                    <a:pt x="88" y="50"/>
                    <a:pt x="88" y="50"/>
                    <a:pt x="87" y="50"/>
                  </a:cubicBezTo>
                  <a:cubicBezTo>
                    <a:pt x="87" y="51"/>
                    <a:pt x="87" y="51"/>
                    <a:pt x="87" y="51"/>
                  </a:cubicBezTo>
                  <a:cubicBezTo>
                    <a:pt x="87" y="51"/>
                    <a:pt x="87" y="51"/>
                    <a:pt x="87" y="51"/>
                  </a:cubicBezTo>
                  <a:cubicBezTo>
                    <a:pt x="86" y="51"/>
                    <a:pt x="86" y="52"/>
                    <a:pt x="86" y="52"/>
                  </a:cubicBezTo>
                  <a:cubicBezTo>
                    <a:pt x="85" y="52"/>
                    <a:pt x="85" y="53"/>
                    <a:pt x="85" y="53"/>
                  </a:cubicBezTo>
                  <a:cubicBezTo>
                    <a:pt x="84" y="53"/>
                    <a:pt x="84" y="54"/>
                    <a:pt x="84" y="54"/>
                  </a:cubicBezTo>
                  <a:cubicBezTo>
                    <a:pt x="84" y="55"/>
                    <a:pt x="84" y="56"/>
                    <a:pt x="83" y="57"/>
                  </a:cubicBezTo>
                  <a:cubicBezTo>
                    <a:pt x="83" y="58"/>
                    <a:pt x="82" y="58"/>
                    <a:pt x="82" y="58"/>
                  </a:cubicBezTo>
                  <a:cubicBezTo>
                    <a:pt x="82" y="58"/>
                    <a:pt x="82" y="58"/>
                    <a:pt x="82" y="57"/>
                  </a:cubicBezTo>
                  <a:cubicBezTo>
                    <a:pt x="82" y="57"/>
                    <a:pt x="82" y="56"/>
                    <a:pt x="81" y="55"/>
                  </a:cubicBezTo>
                  <a:cubicBezTo>
                    <a:pt x="80" y="54"/>
                    <a:pt x="80" y="54"/>
                    <a:pt x="80" y="54"/>
                  </a:cubicBezTo>
                  <a:cubicBezTo>
                    <a:pt x="80" y="52"/>
                    <a:pt x="80" y="52"/>
                    <a:pt x="80" y="52"/>
                  </a:cubicBezTo>
                  <a:cubicBezTo>
                    <a:pt x="80" y="50"/>
                    <a:pt x="80" y="50"/>
                    <a:pt x="80" y="50"/>
                  </a:cubicBezTo>
                  <a:cubicBezTo>
                    <a:pt x="79" y="51"/>
                    <a:pt x="79" y="51"/>
                    <a:pt x="79" y="51"/>
                  </a:cubicBezTo>
                  <a:cubicBezTo>
                    <a:pt x="78" y="51"/>
                    <a:pt x="78" y="50"/>
                    <a:pt x="78" y="50"/>
                  </a:cubicBezTo>
                  <a:cubicBezTo>
                    <a:pt x="78" y="50"/>
                    <a:pt x="78" y="49"/>
                    <a:pt x="78" y="49"/>
                  </a:cubicBezTo>
                  <a:cubicBezTo>
                    <a:pt x="77" y="49"/>
                    <a:pt x="77" y="49"/>
                    <a:pt x="76" y="48"/>
                  </a:cubicBezTo>
                  <a:cubicBezTo>
                    <a:pt x="74" y="49"/>
                    <a:pt x="74" y="49"/>
                    <a:pt x="74" y="49"/>
                  </a:cubicBezTo>
                  <a:cubicBezTo>
                    <a:pt x="73" y="49"/>
                    <a:pt x="72" y="48"/>
                    <a:pt x="72" y="48"/>
                  </a:cubicBezTo>
                  <a:cubicBezTo>
                    <a:pt x="71" y="48"/>
                    <a:pt x="71" y="47"/>
                    <a:pt x="71" y="48"/>
                  </a:cubicBezTo>
                  <a:cubicBezTo>
                    <a:pt x="70" y="48"/>
                    <a:pt x="70" y="48"/>
                    <a:pt x="69" y="48"/>
                  </a:cubicBezTo>
                  <a:cubicBezTo>
                    <a:pt x="69" y="47"/>
                    <a:pt x="68" y="47"/>
                    <a:pt x="68" y="46"/>
                  </a:cubicBezTo>
                  <a:cubicBezTo>
                    <a:pt x="68" y="45"/>
                    <a:pt x="67" y="45"/>
                    <a:pt x="67" y="46"/>
                  </a:cubicBezTo>
                  <a:cubicBezTo>
                    <a:pt x="67" y="46"/>
                    <a:pt x="67" y="46"/>
                    <a:pt x="67" y="46"/>
                  </a:cubicBezTo>
                  <a:cubicBezTo>
                    <a:pt x="68" y="48"/>
                    <a:pt x="68" y="48"/>
                    <a:pt x="68" y="48"/>
                  </a:cubicBezTo>
                  <a:cubicBezTo>
                    <a:pt x="68" y="48"/>
                    <a:pt x="68" y="48"/>
                    <a:pt x="68" y="48"/>
                  </a:cubicBezTo>
                  <a:cubicBezTo>
                    <a:pt x="69" y="49"/>
                    <a:pt x="69" y="49"/>
                    <a:pt x="69" y="49"/>
                  </a:cubicBezTo>
                  <a:cubicBezTo>
                    <a:pt x="69" y="49"/>
                    <a:pt x="69" y="49"/>
                    <a:pt x="69" y="49"/>
                  </a:cubicBezTo>
                  <a:cubicBezTo>
                    <a:pt x="69" y="49"/>
                    <a:pt x="70" y="49"/>
                    <a:pt x="71" y="48"/>
                  </a:cubicBezTo>
                  <a:cubicBezTo>
                    <a:pt x="73" y="50"/>
                    <a:pt x="73" y="50"/>
                    <a:pt x="73" y="50"/>
                  </a:cubicBezTo>
                  <a:cubicBezTo>
                    <a:pt x="73" y="50"/>
                    <a:pt x="73" y="50"/>
                    <a:pt x="72" y="51"/>
                  </a:cubicBezTo>
                  <a:cubicBezTo>
                    <a:pt x="72" y="52"/>
                    <a:pt x="71" y="52"/>
                    <a:pt x="70" y="53"/>
                  </a:cubicBezTo>
                  <a:cubicBezTo>
                    <a:pt x="70" y="53"/>
                    <a:pt x="69" y="53"/>
                    <a:pt x="69" y="54"/>
                  </a:cubicBezTo>
                  <a:cubicBezTo>
                    <a:pt x="69" y="54"/>
                    <a:pt x="68" y="54"/>
                    <a:pt x="68" y="54"/>
                  </a:cubicBezTo>
                  <a:cubicBezTo>
                    <a:pt x="68" y="54"/>
                    <a:pt x="67" y="54"/>
                    <a:pt x="66" y="55"/>
                  </a:cubicBezTo>
                  <a:cubicBezTo>
                    <a:pt x="65" y="55"/>
                    <a:pt x="64" y="55"/>
                    <a:pt x="64" y="53"/>
                  </a:cubicBezTo>
                  <a:cubicBezTo>
                    <a:pt x="63" y="52"/>
                    <a:pt x="63" y="51"/>
                    <a:pt x="62" y="51"/>
                  </a:cubicBezTo>
                  <a:cubicBezTo>
                    <a:pt x="62" y="51"/>
                    <a:pt x="61" y="50"/>
                    <a:pt x="61" y="49"/>
                  </a:cubicBezTo>
                  <a:cubicBezTo>
                    <a:pt x="61" y="48"/>
                    <a:pt x="61" y="48"/>
                    <a:pt x="61" y="48"/>
                  </a:cubicBezTo>
                  <a:cubicBezTo>
                    <a:pt x="60" y="47"/>
                    <a:pt x="60" y="47"/>
                    <a:pt x="60" y="47"/>
                  </a:cubicBezTo>
                  <a:cubicBezTo>
                    <a:pt x="60" y="47"/>
                    <a:pt x="60" y="47"/>
                    <a:pt x="59" y="47"/>
                  </a:cubicBezTo>
                  <a:cubicBezTo>
                    <a:pt x="59" y="47"/>
                    <a:pt x="60" y="48"/>
                    <a:pt x="61" y="51"/>
                  </a:cubicBezTo>
                  <a:cubicBezTo>
                    <a:pt x="62" y="53"/>
                    <a:pt x="63" y="54"/>
                    <a:pt x="63" y="54"/>
                  </a:cubicBezTo>
                  <a:cubicBezTo>
                    <a:pt x="64" y="54"/>
                    <a:pt x="64" y="55"/>
                    <a:pt x="64" y="56"/>
                  </a:cubicBezTo>
                  <a:cubicBezTo>
                    <a:pt x="64" y="56"/>
                    <a:pt x="64" y="56"/>
                    <a:pt x="64" y="56"/>
                  </a:cubicBezTo>
                  <a:cubicBezTo>
                    <a:pt x="64" y="56"/>
                    <a:pt x="64" y="56"/>
                    <a:pt x="64" y="56"/>
                  </a:cubicBezTo>
                  <a:cubicBezTo>
                    <a:pt x="68" y="56"/>
                    <a:pt x="68" y="56"/>
                    <a:pt x="68" y="56"/>
                  </a:cubicBezTo>
                  <a:cubicBezTo>
                    <a:pt x="68" y="57"/>
                    <a:pt x="68" y="57"/>
                    <a:pt x="68" y="57"/>
                  </a:cubicBezTo>
                  <a:cubicBezTo>
                    <a:pt x="66" y="60"/>
                    <a:pt x="66" y="60"/>
                    <a:pt x="66" y="60"/>
                  </a:cubicBezTo>
                  <a:cubicBezTo>
                    <a:pt x="66" y="60"/>
                    <a:pt x="66" y="61"/>
                    <a:pt x="66" y="61"/>
                  </a:cubicBezTo>
                  <a:cubicBezTo>
                    <a:pt x="65" y="61"/>
                    <a:pt x="64" y="61"/>
                    <a:pt x="64" y="62"/>
                  </a:cubicBezTo>
                  <a:cubicBezTo>
                    <a:pt x="63" y="63"/>
                    <a:pt x="63" y="63"/>
                    <a:pt x="63" y="63"/>
                  </a:cubicBezTo>
                  <a:cubicBezTo>
                    <a:pt x="62" y="64"/>
                    <a:pt x="62" y="64"/>
                    <a:pt x="62" y="64"/>
                  </a:cubicBezTo>
                  <a:cubicBezTo>
                    <a:pt x="62" y="64"/>
                    <a:pt x="62" y="65"/>
                    <a:pt x="62" y="66"/>
                  </a:cubicBezTo>
                  <a:cubicBezTo>
                    <a:pt x="63" y="68"/>
                    <a:pt x="63" y="68"/>
                    <a:pt x="63" y="68"/>
                  </a:cubicBezTo>
                  <a:cubicBezTo>
                    <a:pt x="63" y="70"/>
                    <a:pt x="62" y="71"/>
                    <a:pt x="61" y="72"/>
                  </a:cubicBezTo>
                  <a:cubicBezTo>
                    <a:pt x="60" y="72"/>
                    <a:pt x="59" y="73"/>
                    <a:pt x="59" y="73"/>
                  </a:cubicBezTo>
                  <a:cubicBezTo>
                    <a:pt x="60" y="74"/>
                    <a:pt x="60" y="74"/>
                    <a:pt x="60" y="75"/>
                  </a:cubicBezTo>
                  <a:cubicBezTo>
                    <a:pt x="60" y="75"/>
                    <a:pt x="60" y="75"/>
                    <a:pt x="59" y="75"/>
                  </a:cubicBezTo>
                  <a:cubicBezTo>
                    <a:pt x="59" y="76"/>
                    <a:pt x="58" y="76"/>
                    <a:pt x="59" y="76"/>
                  </a:cubicBezTo>
                  <a:cubicBezTo>
                    <a:pt x="59" y="77"/>
                    <a:pt x="58" y="77"/>
                    <a:pt x="57" y="79"/>
                  </a:cubicBezTo>
                  <a:cubicBezTo>
                    <a:pt x="56" y="80"/>
                    <a:pt x="55" y="80"/>
                    <a:pt x="54" y="80"/>
                  </a:cubicBezTo>
                  <a:cubicBezTo>
                    <a:pt x="53" y="80"/>
                    <a:pt x="52" y="80"/>
                    <a:pt x="52" y="81"/>
                  </a:cubicBezTo>
                  <a:cubicBezTo>
                    <a:pt x="51" y="81"/>
                    <a:pt x="51" y="81"/>
                    <a:pt x="50" y="80"/>
                  </a:cubicBezTo>
                  <a:cubicBezTo>
                    <a:pt x="50" y="78"/>
                    <a:pt x="50" y="78"/>
                    <a:pt x="50" y="78"/>
                  </a:cubicBezTo>
                  <a:cubicBezTo>
                    <a:pt x="49" y="77"/>
                    <a:pt x="49" y="77"/>
                    <a:pt x="49" y="77"/>
                  </a:cubicBezTo>
                  <a:cubicBezTo>
                    <a:pt x="49" y="77"/>
                    <a:pt x="49" y="76"/>
                    <a:pt x="49" y="76"/>
                  </a:cubicBezTo>
                  <a:cubicBezTo>
                    <a:pt x="49" y="76"/>
                    <a:pt x="49" y="76"/>
                    <a:pt x="49" y="75"/>
                  </a:cubicBezTo>
                  <a:cubicBezTo>
                    <a:pt x="49" y="74"/>
                    <a:pt x="48" y="74"/>
                    <a:pt x="48" y="73"/>
                  </a:cubicBezTo>
                  <a:cubicBezTo>
                    <a:pt x="47" y="72"/>
                    <a:pt x="47" y="71"/>
                    <a:pt x="47" y="71"/>
                  </a:cubicBezTo>
                  <a:cubicBezTo>
                    <a:pt x="47" y="70"/>
                    <a:pt x="47" y="69"/>
                    <a:pt x="48" y="69"/>
                  </a:cubicBezTo>
                  <a:cubicBezTo>
                    <a:pt x="48" y="68"/>
                    <a:pt x="48" y="68"/>
                    <a:pt x="48" y="68"/>
                  </a:cubicBezTo>
                  <a:cubicBezTo>
                    <a:pt x="48" y="67"/>
                    <a:pt x="48" y="67"/>
                    <a:pt x="48" y="66"/>
                  </a:cubicBezTo>
                  <a:cubicBezTo>
                    <a:pt x="48" y="66"/>
                    <a:pt x="48" y="66"/>
                    <a:pt x="48" y="65"/>
                  </a:cubicBezTo>
                  <a:cubicBezTo>
                    <a:pt x="47" y="65"/>
                    <a:pt x="47" y="65"/>
                    <a:pt x="47" y="64"/>
                  </a:cubicBezTo>
                  <a:cubicBezTo>
                    <a:pt x="46" y="64"/>
                    <a:pt x="46" y="63"/>
                    <a:pt x="46" y="63"/>
                  </a:cubicBezTo>
                  <a:cubicBezTo>
                    <a:pt x="45" y="63"/>
                    <a:pt x="45" y="63"/>
                    <a:pt x="45" y="62"/>
                  </a:cubicBezTo>
                  <a:cubicBezTo>
                    <a:pt x="46" y="62"/>
                    <a:pt x="46" y="62"/>
                    <a:pt x="46" y="61"/>
                  </a:cubicBezTo>
                  <a:cubicBezTo>
                    <a:pt x="46" y="61"/>
                    <a:pt x="46" y="61"/>
                    <a:pt x="46" y="60"/>
                  </a:cubicBezTo>
                  <a:cubicBezTo>
                    <a:pt x="46" y="60"/>
                    <a:pt x="46" y="60"/>
                    <a:pt x="46" y="60"/>
                  </a:cubicBezTo>
                  <a:cubicBezTo>
                    <a:pt x="45" y="59"/>
                    <a:pt x="45" y="59"/>
                    <a:pt x="45" y="60"/>
                  </a:cubicBezTo>
                  <a:cubicBezTo>
                    <a:pt x="44" y="60"/>
                    <a:pt x="44" y="60"/>
                    <a:pt x="44" y="60"/>
                  </a:cubicBezTo>
                  <a:cubicBezTo>
                    <a:pt x="43" y="59"/>
                    <a:pt x="43" y="59"/>
                    <a:pt x="43" y="59"/>
                  </a:cubicBezTo>
                  <a:cubicBezTo>
                    <a:pt x="43" y="58"/>
                    <a:pt x="42" y="58"/>
                    <a:pt x="41" y="58"/>
                  </a:cubicBezTo>
                  <a:cubicBezTo>
                    <a:pt x="40" y="59"/>
                    <a:pt x="40" y="59"/>
                    <a:pt x="40" y="59"/>
                  </a:cubicBezTo>
                  <a:cubicBezTo>
                    <a:pt x="38" y="59"/>
                    <a:pt x="38" y="59"/>
                    <a:pt x="38" y="59"/>
                  </a:cubicBezTo>
                  <a:cubicBezTo>
                    <a:pt x="37" y="59"/>
                    <a:pt x="37" y="59"/>
                    <a:pt x="37" y="60"/>
                  </a:cubicBezTo>
                  <a:cubicBezTo>
                    <a:pt x="37" y="60"/>
                    <a:pt x="36" y="60"/>
                    <a:pt x="36" y="60"/>
                  </a:cubicBezTo>
                  <a:cubicBezTo>
                    <a:pt x="35" y="59"/>
                    <a:pt x="35" y="59"/>
                    <a:pt x="35" y="59"/>
                  </a:cubicBezTo>
                  <a:cubicBezTo>
                    <a:pt x="34" y="58"/>
                    <a:pt x="34" y="58"/>
                    <a:pt x="33" y="57"/>
                  </a:cubicBezTo>
                  <a:cubicBezTo>
                    <a:pt x="33" y="57"/>
                    <a:pt x="33" y="56"/>
                    <a:pt x="32" y="56"/>
                  </a:cubicBezTo>
                  <a:cubicBezTo>
                    <a:pt x="32" y="56"/>
                    <a:pt x="31" y="56"/>
                    <a:pt x="31" y="55"/>
                  </a:cubicBezTo>
                  <a:cubicBezTo>
                    <a:pt x="31" y="55"/>
                    <a:pt x="31" y="55"/>
                    <a:pt x="31" y="55"/>
                  </a:cubicBezTo>
                  <a:cubicBezTo>
                    <a:pt x="31" y="55"/>
                    <a:pt x="32" y="55"/>
                    <a:pt x="32" y="55"/>
                  </a:cubicBezTo>
                  <a:cubicBezTo>
                    <a:pt x="32" y="54"/>
                    <a:pt x="31" y="54"/>
                    <a:pt x="31" y="54"/>
                  </a:cubicBezTo>
                  <a:cubicBezTo>
                    <a:pt x="31" y="54"/>
                    <a:pt x="31" y="54"/>
                    <a:pt x="31" y="54"/>
                  </a:cubicBezTo>
                  <a:cubicBezTo>
                    <a:pt x="32" y="53"/>
                    <a:pt x="32" y="52"/>
                    <a:pt x="32" y="51"/>
                  </a:cubicBezTo>
                  <a:cubicBezTo>
                    <a:pt x="32" y="50"/>
                    <a:pt x="32" y="50"/>
                    <a:pt x="32" y="50"/>
                  </a:cubicBezTo>
                  <a:cubicBezTo>
                    <a:pt x="32" y="49"/>
                    <a:pt x="32" y="49"/>
                    <a:pt x="33" y="48"/>
                  </a:cubicBezTo>
                  <a:cubicBezTo>
                    <a:pt x="33" y="48"/>
                    <a:pt x="34" y="47"/>
                    <a:pt x="34" y="47"/>
                  </a:cubicBezTo>
                  <a:cubicBezTo>
                    <a:pt x="35" y="46"/>
                    <a:pt x="35" y="46"/>
                    <a:pt x="35" y="45"/>
                  </a:cubicBezTo>
                  <a:cubicBezTo>
                    <a:pt x="35" y="44"/>
                    <a:pt x="36" y="44"/>
                    <a:pt x="36" y="44"/>
                  </a:cubicBezTo>
                  <a:cubicBezTo>
                    <a:pt x="37" y="43"/>
                    <a:pt x="38" y="43"/>
                    <a:pt x="39" y="43"/>
                  </a:cubicBezTo>
                  <a:cubicBezTo>
                    <a:pt x="42" y="42"/>
                    <a:pt x="42" y="42"/>
                    <a:pt x="42" y="42"/>
                  </a:cubicBezTo>
                  <a:cubicBezTo>
                    <a:pt x="44" y="42"/>
                    <a:pt x="45" y="42"/>
                    <a:pt x="45" y="42"/>
                  </a:cubicBezTo>
                  <a:cubicBezTo>
                    <a:pt x="46" y="41"/>
                    <a:pt x="46" y="42"/>
                    <a:pt x="46" y="42"/>
                  </a:cubicBezTo>
                  <a:cubicBezTo>
                    <a:pt x="47" y="43"/>
                    <a:pt x="47" y="43"/>
                    <a:pt x="47" y="43"/>
                  </a:cubicBezTo>
                  <a:cubicBezTo>
                    <a:pt x="46" y="43"/>
                    <a:pt x="46" y="43"/>
                    <a:pt x="46" y="44"/>
                  </a:cubicBezTo>
                  <a:cubicBezTo>
                    <a:pt x="47" y="44"/>
                    <a:pt x="47" y="44"/>
                    <a:pt x="48" y="44"/>
                  </a:cubicBezTo>
                  <a:cubicBezTo>
                    <a:pt x="50" y="45"/>
                    <a:pt x="50" y="45"/>
                    <a:pt x="50" y="45"/>
                  </a:cubicBezTo>
                  <a:cubicBezTo>
                    <a:pt x="51" y="45"/>
                    <a:pt x="51" y="45"/>
                    <a:pt x="52" y="45"/>
                  </a:cubicBezTo>
                  <a:cubicBezTo>
                    <a:pt x="52" y="44"/>
                    <a:pt x="52" y="44"/>
                    <a:pt x="53" y="44"/>
                  </a:cubicBezTo>
                  <a:cubicBezTo>
                    <a:pt x="54" y="45"/>
                    <a:pt x="54" y="45"/>
                    <a:pt x="54" y="45"/>
                  </a:cubicBezTo>
                  <a:cubicBezTo>
                    <a:pt x="55" y="45"/>
                    <a:pt x="56" y="45"/>
                    <a:pt x="56" y="45"/>
                  </a:cubicBezTo>
                  <a:cubicBezTo>
                    <a:pt x="56" y="45"/>
                    <a:pt x="56" y="45"/>
                    <a:pt x="56" y="45"/>
                  </a:cubicBezTo>
                  <a:cubicBezTo>
                    <a:pt x="55" y="46"/>
                    <a:pt x="55" y="46"/>
                    <a:pt x="55" y="46"/>
                  </a:cubicBezTo>
                  <a:cubicBezTo>
                    <a:pt x="55" y="46"/>
                    <a:pt x="55" y="46"/>
                    <a:pt x="55" y="46"/>
                  </a:cubicBezTo>
                  <a:cubicBezTo>
                    <a:pt x="56" y="45"/>
                    <a:pt x="56" y="45"/>
                    <a:pt x="57" y="45"/>
                  </a:cubicBezTo>
                  <a:cubicBezTo>
                    <a:pt x="57" y="45"/>
                    <a:pt x="58" y="45"/>
                    <a:pt x="58" y="45"/>
                  </a:cubicBezTo>
                  <a:cubicBezTo>
                    <a:pt x="58" y="45"/>
                    <a:pt x="58" y="45"/>
                    <a:pt x="59" y="45"/>
                  </a:cubicBezTo>
                  <a:cubicBezTo>
                    <a:pt x="59" y="45"/>
                    <a:pt x="60" y="44"/>
                    <a:pt x="60" y="43"/>
                  </a:cubicBezTo>
                  <a:cubicBezTo>
                    <a:pt x="60" y="42"/>
                    <a:pt x="60" y="42"/>
                    <a:pt x="59" y="42"/>
                  </a:cubicBezTo>
                  <a:cubicBezTo>
                    <a:pt x="59" y="42"/>
                    <a:pt x="58" y="43"/>
                    <a:pt x="58" y="43"/>
                  </a:cubicBezTo>
                  <a:cubicBezTo>
                    <a:pt x="56" y="42"/>
                    <a:pt x="56" y="42"/>
                    <a:pt x="56" y="42"/>
                  </a:cubicBezTo>
                  <a:cubicBezTo>
                    <a:pt x="56" y="42"/>
                    <a:pt x="56" y="42"/>
                    <a:pt x="55" y="42"/>
                  </a:cubicBezTo>
                  <a:cubicBezTo>
                    <a:pt x="55" y="42"/>
                    <a:pt x="55" y="41"/>
                    <a:pt x="55" y="41"/>
                  </a:cubicBezTo>
                  <a:cubicBezTo>
                    <a:pt x="55" y="40"/>
                    <a:pt x="54" y="40"/>
                    <a:pt x="54" y="40"/>
                  </a:cubicBezTo>
                  <a:cubicBezTo>
                    <a:pt x="53" y="40"/>
                    <a:pt x="53" y="41"/>
                    <a:pt x="53" y="41"/>
                  </a:cubicBezTo>
                  <a:cubicBezTo>
                    <a:pt x="54" y="41"/>
                    <a:pt x="54" y="41"/>
                    <a:pt x="54" y="41"/>
                  </a:cubicBezTo>
                  <a:cubicBezTo>
                    <a:pt x="54" y="42"/>
                    <a:pt x="54" y="42"/>
                    <a:pt x="53" y="42"/>
                  </a:cubicBezTo>
                  <a:cubicBezTo>
                    <a:pt x="53" y="42"/>
                    <a:pt x="52" y="43"/>
                    <a:pt x="52" y="42"/>
                  </a:cubicBezTo>
                  <a:cubicBezTo>
                    <a:pt x="52" y="42"/>
                    <a:pt x="52" y="42"/>
                    <a:pt x="52" y="42"/>
                  </a:cubicBezTo>
                  <a:cubicBezTo>
                    <a:pt x="52" y="41"/>
                    <a:pt x="52" y="41"/>
                    <a:pt x="51" y="40"/>
                  </a:cubicBezTo>
                  <a:cubicBezTo>
                    <a:pt x="51" y="40"/>
                    <a:pt x="51" y="40"/>
                    <a:pt x="51" y="40"/>
                  </a:cubicBezTo>
                  <a:cubicBezTo>
                    <a:pt x="51" y="40"/>
                    <a:pt x="51" y="39"/>
                    <a:pt x="50" y="39"/>
                  </a:cubicBezTo>
                  <a:cubicBezTo>
                    <a:pt x="50" y="39"/>
                    <a:pt x="50" y="39"/>
                    <a:pt x="50" y="39"/>
                  </a:cubicBezTo>
                  <a:cubicBezTo>
                    <a:pt x="50" y="38"/>
                    <a:pt x="49" y="38"/>
                    <a:pt x="48" y="38"/>
                  </a:cubicBezTo>
                  <a:cubicBezTo>
                    <a:pt x="48" y="37"/>
                    <a:pt x="47" y="37"/>
                    <a:pt x="47" y="38"/>
                  </a:cubicBezTo>
                  <a:cubicBezTo>
                    <a:pt x="47" y="38"/>
                    <a:pt x="47" y="38"/>
                    <a:pt x="48" y="38"/>
                  </a:cubicBezTo>
                  <a:cubicBezTo>
                    <a:pt x="48" y="38"/>
                    <a:pt x="48" y="38"/>
                    <a:pt x="48" y="39"/>
                  </a:cubicBezTo>
                  <a:cubicBezTo>
                    <a:pt x="48" y="39"/>
                    <a:pt x="49" y="39"/>
                    <a:pt x="49" y="39"/>
                  </a:cubicBezTo>
                  <a:cubicBezTo>
                    <a:pt x="51" y="40"/>
                    <a:pt x="51" y="40"/>
                    <a:pt x="51" y="40"/>
                  </a:cubicBezTo>
                  <a:cubicBezTo>
                    <a:pt x="50" y="40"/>
                    <a:pt x="50" y="40"/>
                    <a:pt x="50" y="40"/>
                  </a:cubicBezTo>
                  <a:cubicBezTo>
                    <a:pt x="50" y="40"/>
                    <a:pt x="50" y="41"/>
                    <a:pt x="50" y="41"/>
                  </a:cubicBezTo>
                  <a:cubicBezTo>
                    <a:pt x="50" y="41"/>
                    <a:pt x="50" y="41"/>
                    <a:pt x="50" y="41"/>
                  </a:cubicBezTo>
                  <a:cubicBezTo>
                    <a:pt x="49" y="41"/>
                    <a:pt x="49" y="41"/>
                    <a:pt x="49" y="41"/>
                  </a:cubicBezTo>
                  <a:cubicBezTo>
                    <a:pt x="49" y="40"/>
                    <a:pt x="48" y="40"/>
                    <a:pt x="48" y="39"/>
                  </a:cubicBezTo>
                  <a:cubicBezTo>
                    <a:pt x="47" y="39"/>
                    <a:pt x="46" y="39"/>
                    <a:pt x="46" y="38"/>
                  </a:cubicBezTo>
                  <a:cubicBezTo>
                    <a:pt x="46" y="38"/>
                    <a:pt x="46" y="38"/>
                    <a:pt x="45" y="38"/>
                  </a:cubicBezTo>
                  <a:cubicBezTo>
                    <a:pt x="44" y="39"/>
                    <a:pt x="44" y="39"/>
                    <a:pt x="44" y="39"/>
                  </a:cubicBezTo>
                  <a:cubicBezTo>
                    <a:pt x="43" y="38"/>
                    <a:pt x="43" y="38"/>
                    <a:pt x="43" y="38"/>
                  </a:cubicBezTo>
                  <a:cubicBezTo>
                    <a:pt x="43" y="38"/>
                    <a:pt x="43" y="39"/>
                    <a:pt x="42" y="39"/>
                  </a:cubicBezTo>
                  <a:cubicBezTo>
                    <a:pt x="42" y="39"/>
                    <a:pt x="42" y="40"/>
                    <a:pt x="41" y="40"/>
                  </a:cubicBezTo>
                  <a:cubicBezTo>
                    <a:pt x="41" y="40"/>
                    <a:pt x="41" y="40"/>
                    <a:pt x="41" y="41"/>
                  </a:cubicBezTo>
                  <a:cubicBezTo>
                    <a:pt x="41" y="41"/>
                    <a:pt x="41" y="41"/>
                    <a:pt x="41" y="41"/>
                  </a:cubicBezTo>
                  <a:cubicBezTo>
                    <a:pt x="40" y="42"/>
                    <a:pt x="40" y="42"/>
                    <a:pt x="40" y="42"/>
                  </a:cubicBezTo>
                  <a:cubicBezTo>
                    <a:pt x="39" y="42"/>
                    <a:pt x="38" y="42"/>
                    <a:pt x="38" y="42"/>
                  </a:cubicBezTo>
                  <a:cubicBezTo>
                    <a:pt x="38" y="42"/>
                    <a:pt x="38" y="42"/>
                    <a:pt x="38" y="43"/>
                  </a:cubicBezTo>
                  <a:cubicBezTo>
                    <a:pt x="38" y="43"/>
                    <a:pt x="38" y="43"/>
                    <a:pt x="38" y="43"/>
                  </a:cubicBezTo>
                  <a:cubicBezTo>
                    <a:pt x="37" y="42"/>
                    <a:pt x="37" y="42"/>
                    <a:pt x="37" y="42"/>
                  </a:cubicBezTo>
                  <a:cubicBezTo>
                    <a:pt x="37" y="42"/>
                    <a:pt x="37" y="42"/>
                    <a:pt x="37" y="42"/>
                  </a:cubicBezTo>
                  <a:cubicBezTo>
                    <a:pt x="36" y="42"/>
                    <a:pt x="36" y="42"/>
                    <a:pt x="36" y="42"/>
                  </a:cubicBezTo>
                  <a:cubicBezTo>
                    <a:pt x="36" y="42"/>
                    <a:pt x="35" y="41"/>
                    <a:pt x="35" y="41"/>
                  </a:cubicBezTo>
                  <a:cubicBezTo>
                    <a:pt x="35" y="41"/>
                    <a:pt x="35" y="41"/>
                    <a:pt x="36" y="41"/>
                  </a:cubicBezTo>
                  <a:cubicBezTo>
                    <a:pt x="36" y="40"/>
                    <a:pt x="36" y="40"/>
                    <a:pt x="36" y="39"/>
                  </a:cubicBezTo>
                  <a:cubicBezTo>
                    <a:pt x="35" y="39"/>
                    <a:pt x="35" y="39"/>
                    <a:pt x="36" y="38"/>
                  </a:cubicBezTo>
                  <a:cubicBezTo>
                    <a:pt x="38" y="38"/>
                    <a:pt x="38" y="38"/>
                    <a:pt x="38" y="38"/>
                  </a:cubicBezTo>
                  <a:cubicBezTo>
                    <a:pt x="39" y="38"/>
                    <a:pt x="40" y="38"/>
                    <a:pt x="40" y="38"/>
                  </a:cubicBezTo>
                  <a:cubicBezTo>
                    <a:pt x="41" y="37"/>
                    <a:pt x="40" y="36"/>
                    <a:pt x="39" y="36"/>
                  </a:cubicBezTo>
                  <a:cubicBezTo>
                    <a:pt x="38" y="36"/>
                    <a:pt x="38" y="36"/>
                    <a:pt x="38" y="36"/>
                  </a:cubicBezTo>
                  <a:cubicBezTo>
                    <a:pt x="38" y="36"/>
                    <a:pt x="38" y="36"/>
                    <a:pt x="38" y="36"/>
                  </a:cubicBezTo>
                  <a:cubicBezTo>
                    <a:pt x="39" y="36"/>
                    <a:pt x="39" y="36"/>
                    <a:pt x="39" y="36"/>
                  </a:cubicBezTo>
                  <a:cubicBezTo>
                    <a:pt x="40" y="35"/>
                    <a:pt x="40" y="35"/>
                    <a:pt x="40" y="35"/>
                  </a:cubicBezTo>
                  <a:cubicBezTo>
                    <a:pt x="41" y="35"/>
                    <a:pt x="41" y="35"/>
                    <a:pt x="41" y="35"/>
                  </a:cubicBezTo>
                  <a:cubicBezTo>
                    <a:pt x="41" y="35"/>
                    <a:pt x="42" y="35"/>
                    <a:pt x="42" y="34"/>
                  </a:cubicBezTo>
                  <a:cubicBezTo>
                    <a:pt x="43" y="34"/>
                    <a:pt x="43" y="34"/>
                    <a:pt x="43" y="34"/>
                  </a:cubicBezTo>
                  <a:cubicBezTo>
                    <a:pt x="44" y="33"/>
                    <a:pt x="44" y="33"/>
                    <a:pt x="45" y="33"/>
                  </a:cubicBezTo>
                  <a:cubicBezTo>
                    <a:pt x="45" y="33"/>
                    <a:pt x="45" y="33"/>
                    <a:pt x="45" y="33"/>
                  </a:cubicBezTo>
                  <a:cubicBezTo>
                    <a:pt x="45" y="32"/>
                    <a:pt x="45" y="31"/>
                    <a:pt x="46" y="31"/>
                  </a:cubicBezTo>
                  <a:cubicBezTo>
                    <a:pt x="46" y="31"/>
                    <a:pt x="46" y="31"/>
                    <a:pt x="46" y="32"/>
                  </a:cubicBezTo>
                  <a:cubicBezTo>
                    <a:pt x="46" y="32"/>
                    <a:pt x="46" y="32"/>
                    <a:pt x="46" y="32"/>
                  </a:cubicBezTo>
                  <a:cubicBezTo>
                    <a:pt x="47" y="33"/>
                    <a:pt x="47" y="33"/>
                    <a:pt x="47" y="33"/>
                  </a:cubicBezTo>
                  <a:cubicBezTo>
                    <a:pt x="48" y="33"/>
                    <a:pt x="48" y="33"/>
                    <a:pt x="48" y="33"/>
                  </a:cubicBezTo>
                  <a:cubicBezTo>
                    <a:pt x="49" y="33"/>
                    <a:pt x="49" y="33"/>
                    <a:pt x="49" y="33"/>
                  </a:cubicBezTo>
                  <a:cubicBezTo>
                    <a:pt x="49" y="33"/>
                    <a:pt x="50" y="33"/>
                    <a:pt x="50" y="32"/>
                  </a:cubicBezTo>
                  <a:cubicBezTo>
                    <a:pt x="50" y="32"/>
                    <a:pt x="50" y="32"/>
                    <a:pt x="51" y="32"/>
                  </a:cubicBezTo>
                  <a:cubicBezTo>
                    <a:pt x="51" y="33"/>
                    <a:pt x="52" y="33"/>
                    <a:pt x="52" y="32"/>
                  </a:cubicBezTo>
                  <a:close/>
                  <a:moveTo>
                    <a:pt x="32" y="27"/>
                  </a:moveTo>
                  <a:cubicBezTo>
                    <a:pt x="32" y="26"/>
                    <a:pt x="31" y="26"/>
                    <a:pt x="30" y="26"/>
                  </a:cubicBezTo>
                  <a:cubicBezTo>
                    <a:pt x="29" y="26"/>
                    <a:pt x="29" y="26"/>
                    <a:pt x="29" y="26"/>
                  </a:cubicBezTo>
                  <a:cubicBezTo>
                    <a:pt x="28" y="26"/>
                    <a:pt x="28" y="26"/>
                    <a:pt x="28" y="26"/>
                  </a:cubicBezTo>
                  <a:cubicBezTo>
                    <a:pt x="28" y="26"/>
                    <a:pt x="28" y="26"/>
                    <a:pt x="27" y="26"/>
                  </a:cubicBezTo>
                  <a:cubicBezTo>
                    <a:pt x="27" y="26"/>
                    <a:pt x="27" y="27"/>
                    <a:pt x="27" y="27"/>
                  </a:cubicBezTo>
                  <a:cubicBezTo>
                    <a:pt x="27" y="27"/>
                    <a:pt x="28" y="27"/>
                    <a:pt x="28" y="27"/>
                  </a:cubicBezTo>
                  <a:cubicBezTo>
                    <a:pt x="29" y="27"/>
                    <a:pt x="29" y="27"/>
                    <a:pt x="29" y="28"/>
                  </a:cubicBezTo>
                  <a:cubicBezTo>
                    <a:pt x="29" y="28"/>
                    <a:pt x="29" y="28"/>
                    <a:pt x="30" y="28"/>
                  </a:cubicBezTo>
                  <a:cubicBezTo>
                    <a:pt x="30" y="28"/>
                    <a:pt x="30" y="28"/>
                    <a:pt x="30" y="28"/>
                  </a:cubicBezTo>
                  <a:cubicBezTo>
                    <a:pt x="31" y="28"/>
                    <a:pt x="31" y="28"/>
                    <a:pt x="31" y="28"/>
                  </a:cubicBezTo>
                  <a:cubicBezTo>
                    <a:pt x="32" y="27"/>
                    <a:pt x="32" y="27"/>
                    <a:pt x="32" y="27"/>
                  </a:cubicBezTo>
                  <a:cubicBezTo>
                    <a:pt x="32" y="27"/>
                    <a:pt x="32" y="27"/>
                    <a:pt x="32" y="27"/>
                  </a:cubicBezTo>
                  <a:close/>
                  <a:moveTo>
                    <a:pt x="37" y="33"/>
                  </a:moveTo>
                  <a:cubicBezTo>
                    <a:pt x="37" y="32"/>
                    <a:pt x="37" y="32"/>
                    <a:pt x="36" y="32"/>
                  </a:cubicBezTo>
                  <a:cubicBezTo>
                    <a:pt x="35" y="32"/>
                    <a:pt x="35" y="33"/>
                    <a:pt x="35" y="33"/>
                  </a:cubicBezTo>
                  <a:cubicBezTo>
                    <a:pt x="35" y="33"/>
                    <a:pt x="35" y="33"/>
                    <a:pt x="35" y="34"/>
                  </a:cubicBezTo>
                  <a:cubicBezTo>
                    <a:pt x="35" y="34"/>
                    <a:pt x="35" y="34"/>
                    <a:pt x="36" y="34"/>
                  </a:cubicBezTo>
                  <a:cubicBezTo>
                    <a:pt x="37" y="34"/>
                    <a:pt x="37" y="34"/>
                    <a:pt x="37" y="33"/>
                  </a:cubicBezTo>
                  <a:close/>
                  <a:moveTo>
                    <a:pt x="39" y="30"/>
                  </a:moveTo>
                  <a:cubicBezTo>
                    <a:pt x="37" y="31"/>
                    <a:pt x="37" y="31"/>
                    <a:pt x="37" y="31"/>
                  </a:cubicBezTo>
                  <a:cubicBezTo>
                    <a:pt x="36" y="31"/>
                    <a:pt x="36" y="31"/>
                    <a:pt x="37" y="31"/>
                  </a:cubicBezTo>
                  <a:cubicBezTo>
                    <a:pt x="37" y="32"/>
                    <a:pt x="38" y="33"/>
                    <a:pt x="39" y="33"/>
                  </a:cubicBezTo>
                  <a:cubicBezTo>
                    <a:pt x="40" y="33"/>
                    <a:pt x="40" y="33"/>
                    <a:pt x="39" y="33"/>
                  </a:cubicBezTo>
                  <a:cubicBezTo>
                    <a:pt x="38" y="33"/>
                    <a:pt x="38" y="33"/>
                    <a:pt x="38" y="34"/>
                  </a:cubicBezTo>
                  <a:cubicBezTo>
                    <a:pt x="38" y="34"/>
                    <a:pt x="38" y="34"/>
                    <a:pt x="39" y="34"/>
                  </a:cubicBezTo>
                  <a:cubicBezTo>
                    <a:pt x="39" y="35"/>
                    <a:pt x="39" y="35"/>
                    <a:pt x="39" y="35"/>
                  </a:cubicBezTo>
                  <a:cubicBezTo>
                    <a:pt x="39" y="34"/>
                    <a:pt x="39" y="34"/>
                    <a:pt x="39" y="34"/>
                  </a:cubicBezTo>
                  <a:cubicBezTo>
                    <a:pt x="41" y="35"/>
                    <a:pt x="41" y="35"/>
                    <a:pt x="41" y="35"/>
                  </a:cubicBezTo>
                  <a:cubicBezTo>
                    <a:pt x="41" y="35"/>
                    <a:pt x="42" y="34"/>
                    <a:pt x="42" y="34"/>
                  </a:cubicBezTo>
                  <a:cubicBezTo>
                    <a:pt x="42" y="33"/>
                    <a:pt x="41" y="33"/>
                    <a:pt x="41" y="33"/>
                  </a:cubicBezTo>
                  <a:cubicBezTo>
                    <a:pt x="41" y="33"/>
                    <a:pt x="40" y="33"/>
                    <a:pt x="40" y="32"/>
                  </a:cubicBezTo>
                  <a:cubicBezTo>
                    <a:pt x="40" y="32"/>
                    <a:pt x="40" y="32"/>
                    <a:pt x="40" y="32"/>
                  </a:cubicBezTo>
                  <a:cubicBezTo>
                    <a:pt x="40" y="32"/>
                    <a:pt x="40" y="32"/>
                    <a:pt x="40" y="31"/>
                  </a:cubicBezTo>
                  <a:cubicBezTo>
                    <a:pt x="40" y="31"/>
                    <a:pt x="39" y="30"/>
                    <a:pt x="39" y="30"/>
                  </a:cubicBezTo>
                  <a:close/>
                  <a:moveTo>
                    <a:pt x="42" y="40"/>
                  </a:moveTo>
                  <a:cubicBezTo>
                    <a:pt x="42" y="40"/>
                    <a:pt x="42" y="40"/>
                    <a:pt x="42" y="40"/>
                  </a:cubicBezTo>
                  <a:cubicBezTo>
                    <a:pt x="42" y="40"/>
                    <a:pt x="42" y="40"/>
                    <a:pt x="42" y="40"/>
                  </a:cubicBezTo>
                  <a:close/>
                  <a:moveTo>
                    <a:pt x="45" y="40"/>
                  </a:moveTo>
                  <a:cubicBezTo>
                    <a:pt x="45" y="40"/>
                    <a:pt x="45" y="40"/>
                    <a:pt x="45" y="40"/>
                  </a:cubicBezTo>
                  <a:cubicBezTo>
                    <a:pt x="45" y="40"/>
                    <a:pt x="45" y="41"/>
                    <a:pt x="45" y="41"/>
                  </a:cubicBezTo>
                  <a:cubicBezTo>
                    <a:pt x="45" y="41"/>
                    <a:pt x="46" y="41"/>
                    <a:pt x="46" y="41"/>
                  </a:cubicBezTo>
                  <a:cubicBezTo>
                    <a:pt x="46" y="40"/>
                    <a:pt x="46" y="40"/>
                    <a:pt x="46" y="40"/>
                  </a:cubicBezTo>
                  <a:cubicBezTo>
                    <a:pt x="46" y="40"/>
                    <a:pt x="45" y="40"/>
                    <a:pt x="45" y="40"/>
                  </a:cubicBezTo>
                  <a:close/>
                  <a:moveTo>
                    <a:pt x="47" y="41"/>
                  </a:moveTo>
                  <a:cubicBezTo>
                    <a:pt x="47" y="41"/>
                    <a:pt x="47" y="42"/>
                    <a:pt x="48" y="42"/>
                  </a:cubicBezTo>
                  <a:cubicBezTo>
                    <a:pt x="48" y="42"/>
                    <a:pt x="48" y="42"/>
                    <a:pt x="49" y="42"/>
                  </a:cubicBezTo>
                  <a:cubicBezTo>
                    <a:pt x="49" y="42"/>
                    <a:pt x="49" y="42"/>
                    <a:pt x="49" y="42"/>
                  </a:cubicBezTo>
                  <a:cubicBezTo>
                    <a:pt x="49" y="41"/>
                    <a:pt x="49" y="41"/>
                    <a:pt x="48" y="41"/>
                  </a:cubicBezTo>
                  <a:lnTo>
                    <a:pt x="47" y="41"/>
                  </a:lnTo>
                  <a:close/>
                  <a:moveTo>
                    <a:pt x="57" y="40"/>
                  </a:moveTo>
                  <a:cubicBezTo>
                    <a:pt x="56" y="40"/>
                    <a:pt x="56" y="40"/>
                    <a:pt x="56" y="40"/>
                  </a:cubicBezTo>
                  <a:cubicBezTo>
                    <a:pt x="56" y="39"/>
                    <a:pt x="56" y="39"/>
                    <a:pt x="56" y="39"/>
                  </a:cubicBezTo>
                  <a:cubicBezTo>
                    <a:pt x="55" y="39"/>
                    <a:pt x="55" y="38"/>
                    <a:pt x="56" y="38"/>
                  </a:cubicBezTo>
                  <a:cubicBezTo>
                    <a:pt x="56" y="38"/>
                    <a:pt x="56" y="38"/>
                    <a:pt x="57" y="37"/>
                  </a:cubicBezTo>
                  <a:cubicBezTo>
                    <a:pt x="57" y="37"/>
                    <a:pt x="57" y="37"/>
                    <a:pt x="58" y="37"/>
                  </a:cubicBezTo>
                  <a:cubicBezTo>
                    <a:pt x="58" y="37"/>
                    <a:pt x="58" y="37"/>
                    <a:pt x="58" y="37"/>
                  </a:cubicBezTo>
                  <a:cubicBezTo>
                    <a:pt x="59" y="38"/>
                    <a:pt x="59" y="38"/>
                    <a:pt x="59" y="38"/>
                  </a:cubicBezTo>
                  <a:cubicBezTo>
                    <a:pt x="60" y="38"/>
                    <a:pt x="60" y="37"/>
                    <a:pt x="60" y="37"/>
                  </a:cubicBezTo>
                  <a:cubicBezTo>
                    <a:pt x="60" y="37"/>
                    <a:pt x="60" y="37"/>
                    <a:pt x="61" y="37"/>
                  </a:cubicBezTo>
                  <a:cubicBezTo>
                    <a:pt x="61" y="37"/>
                    <a:pt x="61" y="37"/>
                    <a:pt x="61" y="37"/>
                  </a:cubicBezTo>
                  <a:cubicBezTo>
                    <a:pt x="61" y="37"/>
                    <a:pt x="61" y="37"/>
                    <a:pt x="60" y="37"/>
                  </a:cubicBezTo>
                  <a:cubicBezTo>
                    <a:pt x="60" y="37"/>
                    <a:pt x="60" y="37"/>
                    <a:pt x="61" y="38"/>
                  </a:cubicBezTo>
                  <a:cubicBezTo>
                    <a:pt x="61" y="38"/>
                    <a:pt x="61" y="38"/>
                    <a:pt x="62" y="38"/>
                  </a:cubicBezTo>
                  <a:cubicBezTo>
                    <a:pt x="62" y="38"/>
                    <a:pt x="62" y="39"/>
                    <a:pt x="63" y="39"/>
                  </a:cubicBezTo>
                  <a:cubicBezTo>
                    <a:pt x="63" y="39"/>
                    <a:pt x="63" y="39"/>
                    <a:pt x="63" y="40"/>
                  </a:cubicBezTo>
                  <a:cubicBezTo>
                    <a:pt x="62" y="40"/>
                    <a:pt x="61" y="40"/>
                    <a:pt x="60" y="40"/>
                  </a:cubicBezTo>
                  <a:cubicBezTo>
                    <a:pt x="59" y="39"/>
                    <a:pt x="58" y="39"/>
                    <a:pt x="58" y="39"/>
                  </a:cubicBezTo>
                  <a:cubicBezTo>
                    <a:pt x="58" y="40"/>
                    <a:pt x="58" y="40"/>
                    <a:pt x="57" y="40"/>
                  </a:cubicBezTo>
                  <a:close/>
                  <a:moveTo>
                    <a:pt x="57" y="29"/>
                  </a:moveTo>
                  <a:cubicBezTo>
                    <a:pt x="58" y="28"/>
                    <a:pt x="58" y="28"/>
                    <a:pt x="58" y="29"/>
                  </a:cubicBezTo>
                  <a:cubicBezTo>
                    <a:pt x="58" y="29"/>
                    <a:pt x="59" y="29"/>
                    <a:pt x="59" y="29"/>
                  </a:cubicBezTo>
                  <a:cubicBezTo>
                    <a:pt x="58" y="30"/>
                    <a:pt x="58" y="30"/>
                    <a:pt x="58" y="29"/>
                  </a:cubicBezTo>
                  <a:cubicBezTo>
                    <a:pt x="57" y="29"/>
                    <a:pt x="57" y="29"/>
                    <a:pt x="57" y="29"/>
                  </a:cubicBezTo>
                  <a:close/>
                  <a:moveTo>
                    <a:pt x="58" y="63"/>
                  </a:moveTo>
                  <a:cubicBezTo>
                    <a:pt x="58" y="63"/>
                    <a:pt x="58" y="63"/>
                    <a:pt x="58" y="62"/>
                  </a:cubicBezTo>
                  <a:cubicBezTo>
                    <a:pt x="58" y="62"/>
                    <a:pt x="58" y="62"/>
                    <a:pt x="58" y="62"/>
                  </a:cubicBezTo>
                  <a:cubicBezTo>
                    <a:pt x="59" y="62"/>
                    <a:pt x="59" y="62"/>
                    <a:pt x="59" y="62"/>
                  </a:cubicBezTo>
                  <a:cubicBezTo>
                    <a:pt x="59" y="62"/>
                    <a:pt x="59" y="62"/>
                    <a:pt x="59" y="63"/>
                  </a:cubicBezTo>
                  <a:cubicBezTo>
                    <a:pt x="59" y="63"/>
                    <a:pt x="58" y="63"/>
                    <a:pt x="58" y="63"/>
                  </a:cubicBezTo>
                  <a:close/>
                  <a:moveTo>
                    <a:pt x="64" y="74"/>
                  </a:moveTo>
                  <a:cubicBezTo>
                    <a:pt x="64" y="75"/>
                    <a:pt x="64" y="75"/>
                    <a:pt x="64" y="75"/>
                  </a:cubicBezTo>
                  <a:cubicBezTo>
                    <a:pt x="64" y="76"/>
                    <a:pt x="65" y="76"/>
                    <a:pt x="65" y="76"/>
                  </a:cubicBezTo>
                  <a:cubicBezTo>
                    <a:pt x="66" y="76"/>
                    <a:pt x="66" y="75"/>
                    <a:pt x="67" y="74"/>
                  </a:cubicBezTo>
                  <a:cubicBezTo>
                    <a:pt x="67" y="72"/>
                    <a:pt x="67" y="71"/>
                    <a:pt x="68" y="71"/>
                  </a:cubicBezTo>
                  <a:cubicBezTo>
                    <a:pt x="68" y="71"/>
                    <a:pt x="68" y="71"/>
                    <a:pt x="68" y="70"/>
                  </a:cubicBezTo>
                  <a:cubicBezTo>
                    <a:pt x="68" y="69"/>
                    <a:pt x="68" y="69"/>
                    <a:pt x="67" y="68"/>
                  </a:cubicBezTo>
                  <a:cubicBezTo>
                    <a:pt x="67" y="68"/>
                    <a:pt x="67" y="69"/>
                    <a:pt x="67" y="69"/>
                  </a:cubicBezTo>
                  <a:cubicBezTo>
                    <a:pt x="66" y="70"/>
                    <a:pt x="66" y="71"/>
                    <a:pt x="65" y="70"/>
                  </a:cubicBezTo>
                  <a:cubicBezTo>
                    <a:pt x="64" y="70"/>
                    <a:pt x="64" y="71"/>
                    <a:pt x="64" y="72"/>
                  </a:cubicBezTo>
                  <a:cubicBezTo>
                    <a:pt x="65" y="72"/>
                    <a:pt x="65" y="73"/>
                    <a:pt x="64" y="73"/>
                  </a:cubicBezTo>
                  <a:cubicBezTo>
                    <a:pt x="64" y="73"/>
                    <a:pt x="64" y="74"/>
                    <a:pt x="64" y="74"/>
                  </a:cubicBezTo>
                  <a:close/>
                  <a:moveTo>
                    <a:pt x="70" y="42"/>
                  </a:moveTo>
                  <a:cubicBezTo>
                    <a:pt x="70" y="42"/>
                    <a:pt x="69" y="42"/>
                    <a:pt x="69" y="42"/>
                  </a:cubicBezTo>
                  <a:cubicBezTo>
                    <a:pt x="67" y="42"/>
                    <a:pt x="67" y="42"/>
                    <a:pt x="67" y="42"/>
                  </a:cubicBezTo>
                  <a:cubicBezTo>
                    <a:pt x="67" y="42"/>
                    <a:pt x="67" y="41"/>
                    <a:pt x="67" y="41"/>
                  </a:cubicBezTo>
                  <a:cubicBezTo>
                    <a:pt x="67" y="41"/>
                    <a:pt x="67" y="40"/>
                    <a:pt x="67" y="40"/>
                  </a:cubicBezTo>
                  <a:cubicBezTo>
                    <a:pt x="67" y="41"/>
                    <a:pt x="67" y="40"/>
                    <a:pt x="68" y="40"/>
                  </a:cubicBezTo>
                  <a:cubicBezTo>
                    <a:pt x="68" y="40"/>
                    <a:pt x="68" y="40"/>
                    <a:pt x="68" y="39"/>
                  </a:cubicBezTo>
                  <a:cubicBezTo>
                    <a:pt x="67" y="39"/>
                    <a:pt x="67" y="39"/>
                    <a:pt x="67" y="39"/>
                  </a:cubicBezTo>
                  <a:cubicBezTo>
                    <a:pt x="67" y="39"/>
                    <a:pt x="67" y="39"/>
                    <a:pt x="67" y="39"/>
                  </a:cubicBezTo>
                  <a:cubicBezTo>
                    <a:pt x="67" y="39"/>
                    <a:pt x="66" y="39"/>
                    <a:pt x="66" y="38"/>
                  </a:cubicBezTo>
                  <a:cubicBezTo>
                    <a:pt x="65" y="38"/>
                    <a:pt x="65" y="37"/>
                    <a:pt x="66" y="37"/>
                  </a:cubicBezTo>
                  <a:cubicBezTo>
                    <a:pt x="66" y="37"/>
                    <a:pt x="66" y="37"/>
                    <a:pt x="67" y="37"/>
                  </a:cubicBezTo>
                  <a:cubicBezTo>
                    <a:pt x="67" y="37"/>
                    <a:pt x="67" y="37"/>
                    <a:pt x="68" y="37"/>
                  </a:cubicBezTo>
                  <a:cubicBezTo>
                    <a:pt x="68" y="36"/>
                    <a:pt x="68" y="36"/>
                    <a:pt x="68" y="36"/>
                  </a:cubicBezTo>
                  <a:cubicBezTo>
                    <a:pt x="68" y="36"/>
                    <a:pt x="69" y="36"/>
                    <a:pt x="69" y="36"/>
                  </a:cubicBezTo>
                  <a:cubicBezTo>
                    <a:pt x="69" y="36"/>
                    <a:pt x="70" y="36"/>
                    <a:pt x="70" y="37"/>
                  </a:cubicBezTo>
                  <a:cubicBezTo>
                    <a:pt x="70" y="37"/>
                    <a:pt x="70" y="37"/>
                    <a:pt x="70" y="37"/>
                  </a:cubicBezTo>
                  <a:cubicBezTo>
                    <a:pt x="70" y="37"/>
                    <a:pt x="70" y="37"/>
                    <a:pt x="70" y="38"/>
                  </a:cubicBezTo>
                  <a:cubicBezTo>
                    <a:pt x="69" y="38"/>
                    <a:pt x="69" y="38"/>
                    <a:pt x="69" y="38"/>
                  </a:cubicBezTo>
                  <a:cubicBezTo>
                    <a:pt x="69" y="37"/>
                    <a:pt x="68" y="37"/>
                    <a:pt x="68" y="37"/>
                  </a:cubicBezTo>
                  <a:cubicBezTo>
                    <a:pt x="68" y="38"/>
                    <a:pt x="68" y="38"/>
                    <a:pt x="68" y="38"/>
                  </a:cubicBezTo>
                  <a:cubicBezTo>
                    <a:pt x="68" y="38"/>
                    <a:pt x="68" y="38"/>
                    <a:pt x="68" y="38"/>
                  </a:cubicBezTo>
                  <a:cubicBezTo>
                    <a:pt x="68" y="38"/>
                    <a:pt x="68" y="38"/>
                    <a:pt x="69" y="39"/>
                  </a:cubicBezTo>
                  <a:cubicBezTo>
                    <a:pt x="69" y="39"/>
                    <a:pt x="69" y="39"/>
                    <a:pt x="69" y="39"/>
                  </a:cubicBezTo>
                  <a:cubicBezTo>
                    <a:pt x="69" y="39"/>
                    <a:pt x="69" y="39"/>
                    <a:pt x="70" y="39"/>
                  </a:cubicBezTo>
                  <a:cubicBezTo>
                    <a:pt x="70" y="39"/>
                    <a:pt x="70" y="40"/>
                    <a:pt x="69" y="40"/>
                  </a:cubicBezTo>
                  <a:cubicBezTo>
                    <a:pt x="69" y="40"/>
                    <a:pt x="69" y="40"/>
                    <a:pt x="69" y="40"/>
                  </a:cubicBezTo>
                  <a:cubicBezTo>
                    <a:pt x="70" y="40"/>
                    <a:pt x="70" y="41"/>
                    <a:pt x="70" y="42"/>
                  </a:cubicBezTo>
                  <a:close/>
                  <a:moveTo>
                    <a:pt x="75" y="21"/>
                  </a:moveTo>
                  <a:cubicBezTo>
                    <a:pt x="72" y="21"/>
                    <a:pt x="72" y="21"/>
                    <a:pt x="72" y="21"/>
                  </a:cubicBezTo>
                  <a:cubicBezTo>
                    <a:pt x="72" y="21"/>
                    <a:pt x="72" y="21"/>
                    <a:pt x="71" y="21"/>
                  </a:cubicBezTo>
                  <a:cubicBezTo>
                    <a:pt x="71" y="22"/>
                    <a:pt x="70" y="22"/>
                    <a:pt x="69" y="22"/>
                  </a:cubicBezTo>
                  <a:cubicBezTo>
                    <a:pt x="68" y="23"/>
                    <a:pt x="68" y="23"/>
                    <a:pt x="68" y="23"/>
                  </a:cubicBezTo>
                  <a:cubicBezTo>
                    <a:pt x="69" y="24"/>
                    <a:pt x="70" y="24"/>
                    <a:pt x="70" y="24"/>
                  </a:cubicBezTo>
                  <a:cubicBezTo>
                    <a:pt x="71" y="24"/>
                    <a:pt x="71" y="24"/>
                    <a:pt x="72" y="24"/>
                  </a:cubicBezTo>
                  <a:cubicBezTo>
                    <a:pt x="72" y="23"/>
                    <a:pt x="72" y="23"/>
                    <a:pt x="71" y="23"/>
                  </a:cubicBezTo>
                  <a:cubicBezTo>
                    <a:pt x="71" y="23"/>
                    <a:pt x="71" y="23"/>
                    <a:pt x="71" y="22"/>
                  </a:cubicBezTo>
                  <a:cubicBezTo>
                    <a:pt x="73" y="21"/>
                    <a:pt x="74" y="21"/>
                    <a:pt x="75" y="21"/>
                  </a:cubicBezTo>
                  <a:cubicBezTo>
                    <a:pt x="76" y="21"/>
                    <a:pt x="77" y="21"/>
                    <a:pt x="77" y="21"/>
                  </a:cubicBezTo>
                  <a:cubicBezTo>
                    <a:pt x="78" y="21"/>
                    <a:pt x="78" y="20"/>
                    <a:pt x="77" y="20"/>
                  </a:cubicBezTo>
                  <a:cubicBezTo>
                    <a:pt x="77" y="20"/>
                    <a:pt x="77" y="20"/>
                    <a:pt x="77" y="20"/>
                  </a:cubicBezTo>
                  <a:cubicBezTo>
                    <a:pt x="77" y="20"/>
                    <a:pt x="77" y="20"/>
                    <a:pt x="77" y="20"/>
                  </a:cubicBezTo>
                  <a:cubicBezTo>
                    <a:pt x="77" y="21"/>
                    <a:pt x="76" y="21"/>
                    <a:pt x="76" y="21"/>
                  </a:cubicBezTo>
                  <a:lnTo>
                    <a:pt x="75" y="21"/>
                  </a:lnTo>
                  <a:close/>
                  <a:moveTo>
                    <a:pt x="84" y="57"/>
                  </a:moveTo>
                  <a:cubicBezTo>
                    <a:pt x="84" y="57"/>
                    <a:pt x="84" y="57"/>
                    <a:pt x="84" y="58"/>
                  </a:cubicBezTo>
                  <a:cubicBezTo>
                    <a:pt x="84" y="58"/>
                    <a:pt x="84" y="59"/>
                    <a:pt x="84" y="59"/>
                  </a:cubicBezTo>
                  <a:cubicBezTo>
                    <a:pt x="84" y="59"/>
                    <a:pt x="84" y="59"/>
                    <a:pt x="84" y="58"/>
                  </a:cubicBezTo>
                  <a:cubicBezTo>
                    <a:pt x="84" y="58"/>
                    <a:pt x="85" y="58"/>
                    <a:pt x="85" y="58"/>
                  </a:cubicBezTo>
                  <a:cubicBezTo>
                    <a:pt x="85" y="58"/>
                    <a:pt x="84" y="57"/>
                    <a:pt x="84" y="57"/>
                  </a:cubicBezTo>
                  <a:cubicBezTo>
                    <a:pt x="84" y="57"/>
                    <a:pt x="84" y="57"/>
                    <a:pt x="84" y="57"/>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65">
              <a:extLst>
                <a:ext uri="{FF2B5EF4-FFF2-40B4-BE49-F238E27FC236}">
                  <a16:creationId xmlns:a16="http://schemas.microsoft.com/office/drawing/2014/main" id="{6A789F69-8E27-4346-BCE7-E28715B126E5}"/>
                </a:ext>
              </a:extLst>
            </p:cNvPr>
            <p:cNvSpPr>
              <a:spLocks noEditPoints="1"/>
            </p:cNvSpPr>
            <p:nvPr/>
          </p:nvSpPr>
          <p:spPr bwMode="auto">
            <a:xfrm>
              <a:off x="5843011" y="4615369"/>
              <a:ext cx="398463" cy="390525"/>
            </a:xfrm>
            <a:custGeom>
              <a:avLst/>
              <a:gdLst>
                <a:gd name="T0" fmla="*/ 92 w 106"/>
                <a:gd name="T1" fmla="*/ 55 h 104"/>
                <a:gd name="T2" fmla="*/ 91 w 106"/>
                <a:gd name="T3" fmla="*/ 65 h 104"/>
                <a:gd name="T4" fmla="*/ 101 w 106"/>
                <a:gd name="T5" fmla="*/ 76 h 104"/>
                <a:gd name="T6" fmla="*/ 97 w 106"/>
                <a:gd name="T7" fmla="*/ 83 h 104"/>
                <a:gd name="T8" fmla="*/ 82 w 106"/>
                <a:gd name="T9" fmla="*/ 80 h 104"/>
                <a:gd name="T10" fmla="*/ 74 w 106"/>
                <a:gd name="T11" fmla="*/ 86 h 104"/>
                <a:gd name="T12" fmla="*/ 75 w 106"/>
                <a:gd name="T13" fmla="*/ 101 h 104"/>
                <a:gd name="T14" fmla="*/ 67 w 106"/>
                <a:gd name="T15" fmla="*/ 104 h 104"/>
                <a:gd name="T16" fmla="*/ 58 w 106"/>
                <a:gd name="T17" fmla="*/ 92 h 104"/>
                <a:gd name="T18" fmla="*/ 53 w 106"/>
                <a:gd name="T19" fmla="*/ 93 h 104"/>
                <a:gd name="T20" fmla="*/ 48 w 106"/>
                <a:gd name="T21" fmla="*/ 92 h 104"/>
                <a:gd name="T22" fmla="*/ 39 w 106"/>
                <a:gd name="T23" fmla="*/ 104 h 104"/>
                <a:gd name="T24" fmla="*/ 31 w 106"/>
                <a:gd name="T25" fmla="*/ 101 h 104"/>
                <a:gd name="T26" fmla="*/ 32 w 106"/>
                <a:gd name="T27" fmla="*/ 87 h 104"/>
                <a:gd name="T28" fmla="*/ 24 w 106"/>
                <a:gd name="T29" fmla="*/ 80 h 104"/>
                <a:gd name="T30" fmla="*/ 9 w 106"/>
                <a:gd name="T31" fmla="*/ 83 h 104"/>
                <a:gd name="T32" fmla="*/ 5 w 106"/>
                <a:gd name="T33" fmla="*/ 76 h 104"/>
                <a:gd name="T34" fmla="*/ 15 w 106"/>
                <a:gd name="T35" fmla="*/ 65 h 104"/>
                <a:gd name="T36" fmla="*/ 13 w 106"/>
                <a:gd name="T37" fmla="*/ 55 h 104"/>
                <a:gd name="T38" fmla="*/ 0 w 106"/>
                <a:gd name="T39" fmla="*/ 48 h 104"/>
                <a:gd name="T40" fmla="*/ 2 w 106"/>
                <a:gd name="T41" fmla="*/ 40 h 104"/>
                <a:gd name="T42" fmla="*/ 16 w 106"/>
                <a:gd name="T43" fmla="*/ 38 h 104"/>
                <a:gd name="T44" fmla="*/ 22 w 106"/>
                <a:gd name="T45" fmla="*/ 29 h 104"/>
                <a:gd name="T46" fmla="*/ 16 w 106"/>
                <a:gd name="T47" fmla="*/ 15 h 104"/>
                <a:gd name="T48" fmla="*/ 22 w 106"/>
                <a:gd name="T49" fmla="*/ 10 h 104"/>
                <a:gd name="T50" fmla="*/ 35 w 106"/>
                <a:gd name="T51" fmla="*/ 18 h 104"/>
                <a:gd name="T52" fmla="*/ 45 w 106"/>
                <a:gd name="T53" fmla="*/ 14 h 104"/>
                <a:gd name="T54" fmla="*/ 49 w 106"/>
                <a:gd name="T55" fmla="*/ 0 h 104"/>
                <a:gd name="T56" fmla="*/ 53 w 106"/>
                <a:gd name="T57" fmla="*/ 0 h 104"/>
                <a:gd name="T58" fmla="*/ 57 w 106"/>
                <a:gd name="T59" fmla="*/ 0 h 104"/>
                <a:gd name="T60" fmla="*/ 61 w 106"/>
                <a:gd name="T61" fmla="*/ 15 h 104"/>
                <a:gd name="T62" fmla="*/ 71 w 106"/>
                <a:gd name="T63" fmla="*/ 18 h 104"/>
                <a:gd name="T64" fmla="*/ 84 w 106"/>
                <a:gd name="T65" fmla="*/ 10 h 104"/>
                <a:gd name="T66" fmla="*/ 90 w 106"/>
                <a:gd name="T67" fmla="*/ 15 h 104"/>
                <a:gd name="T68" fmla="*/ 84 w 106"/>
                <a:gd name="T69" fmla="*/ 29 h 104"/>
                <a:gd name="T70" fmla="*/ 89 w 106"/>
                <a:gd name="T71" fmla="*/ 38 h 104"/>
                <a:gd name="T72" fmla="*/ 104 w 106"/>
                <a:gd name="T73" fmla="*/ 40 h 104"/>
                <a:gd name="T74" fmla="*/ 106 w 106"/>
                <a:gd name="T75" fmla="*/ 48 h 104"/>
                <a:gd name="T76" fmla="*/ 92 w 106"/>
                <a:gd name="T77" fmla="*/ 55 h 104"/>
                <a:gd name="T78" fmla="*/ 70 w 106"/>
                <a:gd name="T79" fmla="*/ 72 h 104"/>
                <a:gd name="T80" fmla="*/ 66 w 106"/>
                <a:gd name="T81" fmla="*/ 66 h 104"/>
                <a:gd name="T82" fmla="*/ 71 w 106"/>
                <a:gd name="T83" fmla="*/ 53 h 104"/>
                <a:gd name="T84" fmla="*/ 66 w 106"/>
                <a:gd name="T85" fmla="*/ 40 h 104"/>
                <a:gd name="T86" fmla="*/ 53 w 106"/>
                <a:gd name="T87" fmla="*/ 35 h 104"/>
                <a:gd name="T88" fmla="*/ 40 w 106"/>
                <a:gd name="T89" fmla="*/ 40 h 104"/>
                <a:gd name="T90" fmla="*/ 34 w 106"/>
                <a:gd name="T91" fmla="*/ 53 h 104"/>
                <a:gd name="T92" fmla="*/ 40 w 106"/>
                <a:gd name="T93" fmla="*/ 66 h 104"/>
                <a:gd name="T94" fmla="*/ 53 w 106"/>
                <a:gd name="T95" fmla="*/ 71 h 104"/>
                <a:gd name="T96" fmla="*/ 59 w 106"/>
                <a:gd name="T97" fmla="*/ 70 h 104"/>
                <a:gd name="T98" fmla="*/ 63 w 106"/>
                <a:gd name="T99" fmla="*/ 76 h 104"/>
                <a:gd name="T100" fmla="*/ 70 w 106"/>
                <a:gd name="T101" fmla="*/ 7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6" h="104">
                  <a:moveTo>
                    <a:pt x="92" y="55"/>
                  </a:moveTo>
                  <a:cubicBezTo>
                    <a:pt x="92" y="59"/>
                    <a:pt x="92" y="62"/>
                    <a:pt x="91" y="65"/>
                  </a:cubicBezTo>
                  <a:cubicBezTo>
                    <a:pt x="101" y="76"/>
                    <a:pt x="101" y="76"/>
                    <a:pt x="101" y="76"/>
                  </a:cubicBezTo>
                  <a:cubicBezTo>
                    <a:pt x="100" y="79"/>
                    <a:pt x="98" y="81"/>
                    <a:pt x="97" y="83"/>
                  </a:cubicBezTo>
                  <a:cubicBezTo>
                    <a:pt x="82" y="80"/>
                    <a:pt x="82" y="80"/>
                    <a:pt x="82" y="80"/>
                  </a:cubicBezTo>
                  <a:cubicBezTo>
                    <a:pt x="80" y="82"/>
                    <a:pt x="77" y="85"/>
                    <a:pt x="74" y="86"/>
                  </a:cubicBezTo>
                  <a:cubicBezTo>
                    <a:pt x="75" y="101"/>
                    <a:pt x="75" y="101"/>
                    <a:pt x="75" y="101"/>
                  </a:cubicBezTo>
                  <a:cubicBezTo>
                    <a:pt x="72" y="102"/>
                    <a:pt x="70" y="103"/>
                    <a:pt x="67" y="104"/>
                  </a:cubicBezTo>
                  <a:cubicBezTo>
                    <a:pt x="58" y="92"/>
                    <a:pt x="58" y="92"/>
                    <a:pt x="58" y="92"/>
                  </a:cubicBezTo>
                  <a:cubicBezTo>
                    <a:pt x="56" y="93"/>
                    <a:pt x="54" y="93"/>
                    <a:pt x="53" y="93"/>
                  </a:cubicBezTo>
                  <a:cubicBezTo>
                    <a:pt x="51" y="93"/>
                    <a:pt x="50" y="93"/>
                    <a:pt x="48" y="92"/>
                  </a:cubicBezTo>
                  <a:cubicBezTo>
                    <a:pt x="39" y="104"/>
                    <a:pt x="39" y="104"/>
                    <a:pt x="39" y="104"/>
                  </a:cubicBezTo>
                  <a:cubicBezTo>
                    <a:pt x="36" y="104"/>
                    <a:pt x="34" y="103"/>
                    <a:pt x="31" y="101"/>
                  </a:cubicBezTo>
                  <a:cubicBezTo>
                    <a:pt x="32" y="87"/>
                    <a:pt x="32" y="87"/>
                    <a:pt x="32" y="87"/>
                  </a:cubicBezTo>
                  <a:cubicBezTo>
                    <a:pt x="29" y="85"/>
                    <a:pt x="26" y="83"/>
                    <a:pt x="24" y="80"/>
                  </a:cubicBezTo>
                  <a:cubicBezTo>
                    <a:pt x="9" y="83"/>
                    <a:pt x="9" y="83"/>
                    <a:pt x="9" y="83"/>
                  </a:cubicBezTo>
                  <a:cubicBezTo>
                    <a:pt x="8" y="81"/>
                    <a:pt x="7" y="79"/>
                    <a:pt x="5" y="76"/>
                  </a:cubicBezTo>
                  <a:cubicBezTo>
                    <a:pt x="15" y="65"/>
                    <a:pt x="15" y="65"/>
                    <a:pt x="15" y="65"/>
                  </a:cubicBezTo>
                  <a:cubicBezTo>
                    <a:pt x="14" y="62"/>
                    <a:pt x="13" y="58"/>
                    <a:pt x="13" y="55"/>
                  </a:cubicBezTo>
                  <a:cubicBezTo>
                    <a:pt x="0" y="48"/>
                    <a:pt x="0" y="48"/>
                    <a:pt x="0" y="48"/>
                  </a:cubicBezTo>
                  <a:cubicBezTo>
                    <a:pt x="0" y="46"/>
                    <a:pt x="1" y="43"/>
                    <a:pt x="2" y="40"/>
                  </a:cubicBezTo>
                  <a:cubicBezTo>
                    <a:pt x="16" y="38"/>
                    <a:pt x="16" y="38"/>
                    <a:pt x="16" y="38"/>
                  </a:cubicBezTo>
                  <a:cubicBezTo>
                    <a:pt x="18" y="35"/>
                    <a:pt x="19" y="32"/>
                    <a:pt x="22" y="29"/>
                  </a:cubicBezTo>
                  <a:cubicBezTo>
                    <a:pt x="16" y="15"/>
                    <a:pt x="16" y="15"/>
                    <a:pt x="16" y="15"/>
                  </a:cubicBezTo>
                  <a:cubicBezTo>
                    <a:pt x="18" y="13"/>
                    <a:pt x="20" y="12"/>
                    <a:pt x="22" y="10"/>
                  </a:cubicBezTo>
                  <a:cubicBezTo>
                    <a:pt x="35" y="18"/>
                    <a:pt x="35" y="18"/>
                    <a:pt x="35" y="18"/>
                  </a:cubicBezTo>
                  <a:cubicBezTo>
                    <a:pt x="38" y="16"/>
                    <a:pt x="41" y="15"/>
                    <a:pt x="45" y="14"/>
                  </a:cubicBezTo>
                  <a:cubicBezTo>
                    <a:pt x="49" y="0"/>
                    <a:pt x="49" y="0"/>
                    <a:pt x="49" y="0"/>
                  </a:cubicBezTo>
                  <a:cubicBezTo>
                    <a:pt x="51" y="0"/>
                    <a:pt x="52" y="0"/>
                    <a:pt x="53" y="0"/>
                  </a:cubicBezTo>
                  <a:cubicBezTo>
                    <a:pt x="54" y="0"/>
                    <a:pt x="55" y="0"/>
                    <a:pt x="57" y="0"/>
                  </a:cubicBezTo>
                  <a:cubicBezTo>
                    <a:pt x="61" y="15"/>
                    <a:pt x="61" y="15"/>
                    <a:pt x="61" y="15"/>
                  </a:cubicBezTo>
                  <a:cubicBezTo>
                    <a:pt x="65" y="15"/>
                    <a:pt x="68" y="17"/>
                    <a:pt x="71" y="18"/>
                  </a:cubicBezTo>
                  <a:cubicBezTo>
                    <a:pt x="84" y="10"/>
                    <a:pt x="84" y="10"/>
                    <a:pt x="84" y="10"/>
                  </a:cubicBezTo>
                  <a:cubicBezTo>
                    <a:pt x="86" y="12"/>
                    <a:pt x="88" y="13"/>
                    <a:pt x="90" y="15"/>
                  </a:cubicBezTo>
                  <a:cubicBezTo>
                    <a:pt x="84" y="29"/>
                    <a:pt x="84" y="29"/>
                    <a:pt x="84" y="29"/>
                  </a:cubicBezTo>
                  <a:cubicBezTo>
                    <a:pt x="86" y="32"/>
                    <a:pt x="88" y="35"/>
                    <a:pt x="89" y="38"/>
                  </a:cubicBezTo>
                  <a:cubicBezTo>
                    <a:pt x="104" y="40"/>
                    <a:pt x="104" y="40"/>
                    <a:pt x="104" y="40"/>
                  </a:cubicBezTo>
                  <a:cubicBezTo>
                    <a:pt x="105" y="43"/>
                    <a:pt x="106" y="45"/>
                    <a:pt x="106" y="48"/>
                  </a:cubicBezTo>
                  <a:lnTo>
                    <a:pt x="92" y="55"/>
                  </a:lnTo>
                  <a:close/>
                  <a:moveTo>
                    <a:pt x="70" y="72"/>
                  </a:moveTo>
                  <a:cubicBezTo>
                    <a:pt x="66" y="66"/>
                    <a:pt x="66" y="66"/>
                    <a:pt x="66" y="66"/>
                  </a:cubicBezTo>
                  <a:cubicBezTo>
                    <a:pt x="69" y="63"/>
                    <a:pt x="71" y="58"/>
                    <a:pt x="71" y="53"/>
                  </a:cubicBezTo>
                  <a:cubicBezTo>
                    <a:pt x="71" y="48"/>
                    <a:pt x="69" y="44"/>
                    <a:pt x="66" y="40"/>
                  </a:cubicBezTo>
                  <a:cubicBezTo>
                    <a:pt x="62" y="36"/>
                    <a:pt x="58" y="35"/>
                    <a:pt x="53" y="35"/>
                  </a:cubicBezTo>
                  <a:cubicBezTo>
                    <a:pt x="48" y="35"/>
                    <a:pt x="43" y="36"/>
                    <a:pt x="40" y="40"/>
                  </a:cubicBezTo>
                  <a:cubicBezTo>
                    <a:pt x="36" y="44"/>
                    <a:pt x="34" y="48"/>
                    <a:pt x="34" y="53"/>
                  </a:cubicBezTo>
                  <a:cubicBezTo>
                    <a:pt x="34" y="58"/>
                    <a:pt x="36" y="63"/>
                    <a:pt x="40" y="66"/>
                  </a:cubicBezTo>
                  <a:cubicBezTo>
                    <a:pt x="43" y="70"/>
                    <a:pt x="48" y="71"/>
                    <a:pt x="53" y="71"/>
                  </a:cubicBezTo>
                  <a:cubicBezTo>
                    <a:pt x="55" y="71"/>
                    <a:pt x="57" y="71"/>
                    <a:pt x="59" y="70"/>
                  </a:cubicBezTo>
                  <a:cubicBezTo>
                    <a:pt x="63" y="76"/>
                    <a:pt x="63" y="76"/>
                    <a:pt x="63" y="76"/>
                  </a:cubicBezTo>
                  <a:lnTo>
                    <a:pt x="70" y="7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16" name="Straight Arrow Connector 56">
              <a:extLst>
                <a:ext uri="{FF2B5EF4-FFF2-40B4-BE49-F238E27FC236}">
                  <a16:creationId xmlns:a16="http://schemas.microsoft.com/office/drawing/2014/main" id="{A0F077F4-0469-48B0-AB12-A1C6FAA1E4E2}"/>
                </a:ext>
              </a:extLst>
            </p:cNvPr>
            <p:cNvCxnSpPr/>
            <p:nvPr/>
          </p:nvCxnSpPr>
          <p:spPr>
            <a:xfrm flipH="1">
              <a:off x="3667760" y="3357700"/>
              <a:ext cx="957066" cy="0"/>
            </a:xfrm>
            <a:prstGeom prst="straightConnector1">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7" name="Group 58">
              <a:extLst>
                <a:ext uri="{FF2B5EF4-FFF2-40B4-BE49-F238E27FC236}">
                  <a16:creationId xmlns:a16="http://schemas.microsoft.com/office/drawing/2014/main" id="{318128DB-EC0F-421E-92ED-263C97837F9D}"/>
                </a:ext>
              </a:extLst>
            </p:cNvPr>
            <p:cNvGrpSpPr/>
            <p:nvPr/>
          </p:nvGrpSpPr>
          <p:grpSpPr>
            <a:xfrm flipH="1">
              <a:off x="7132628" y="2368091"/>
              <a:ext cx="1031518" cy="343013"/>
              <a:chOff x="3231020" y="2095999"/>
              <a:chExt cx="1031518" cy="343013"/>
            </a:xfrm>
          </p:grpSpPr>
          <p:cxnSp>
            <p:nvCxnSpPr>
              <p:cNvPr id="18" name="Straight Connector 59">
                <a:extLst>
                  <a:ext uri="{FF2B5EF4-FFF2-40B4-BE49-F238E27FC236}">
                    <a16:creationId xmlns:a16="http://schemas.microsoft.com/office/drawing/2014/main" id="{90D3C04A-A7E3-4480-A213-8651C0BD4D7F}"/>
                  </a:ext>
                </a:extLst>
              </p:cNvPr>
              <p:cNvCxnSpPr/>
              <p:nvPr/>
            </p:nvCxnSpPr>
            <p:spPr>
              <a:xfrm flipH="1" flipV="1">
                <a:off x="3919525" y="2095999"/>
                <a:ext cx="343013" cy="343013"/>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Arrow Connector 60">
                <a:extLst>
                  <a:ext uri="{FF2B5EF4-FFF2-40B4-BE49-F238E27FC236}">
                    <a16:creationId xmlns:a16="http://schemas.microsoft.com/office/drawing/2014/main" id="{71A49C2B-1DE7-43C6-A8EC-F50FC7A61F33}"/>
                  </a:ext>
                </a:extLst>
              </p:cNvPr>
              <p:cNvCxnSpPr/>
              <p:nvPr/>
            </p:nvCxnSpPr>
            <p:spPr>
              <a:xfrm flipH="1">
                <a:off x="3231020" y="2095999"/>
                <a:ext cx="689367" cy="0"/>
              </a:xfrm>
              <a:prstGeom prst="straightConnector1">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20" name="Group 61">
              <a:extLst>
                <a:ext uri="{FF2B5EF4-FFF2-40B4-BE49-F238E27FC236}">
                  <a16:creationId xmlns:a16="http://schemas.microsoft.com/office/drawing/2014/main" id="{2963BC37-7813-4931-8BA2-061224D700F6}"/>
                </a:ext>
              </a:extLst>
            </p:cNvPr>
            <p:cNvGrpSpPr/>
            <p:nvPr/>
          </p:nvGrpSpPr>
          <p:grpSpPr>
            <a:xfrm rot="10800000">
              <a:off x="6932006" y="5031385"/>
              <a:ext cx="618869" cy="200622"/>
              <a:chOff x="3643669" y="2238390"/>
              <a:chExt cx="618869" cy="200622"/>
            </a:xfrm>
          </p:grpSpPr>
          <p:cxnSp>
            <p:nvCxnSpPr>
              <p:cNvPr id="21" name="Straight Connector 62">
                <a:extLst>
                  <a:ext uri="{FF2B5EF4-FFF2-40B4-BE49-F238E27FC236}">
                    <a16:creationId xmlns:a16="http://schemas.microsoft.com/office/drawing/2014/main" id="{EA1FFD72-1631-452E-9E7A-36B4D0FFA5A5}"/>
                  </a:ext>
                </a:extLst>
              </p:cNvPr>
              <p:cNvCxnSpPr/>
              <p:nvPr/>
            </p:nvCxnSpPr>
            <p:spPr>
              <a:xfrm rot="10800000">
                <a:off x="4061916" y="2238390"/>
                <a:ext cx="200622" cy="200622"/>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63">
                <a:extLst>
                  <a:ext uri="{FF2B5EF4-FFF2-40B4-BE49-F238E27FC236}">
                    <a16:creationId xmlns:a16="http://schemas.microsoft.com/office/drawing/2014/main" id="{B708532C-EB2A-45C5-B899-2D6BF05F8BE0}"/>
                  </a:ext>
                </a:extLst>
              </p:cNvPr>
              <p:cNvCxnSpPr/>
              <p:nvPr/>
            </p:nvCxnSpPr>
            <p:spPr>
              <a:xfrm rot="10800000">
                <a:off x="3643669" y="2241514"/>
                <a:ext cx="418247" cy="0"/>
              </a:xfrm>
              <a:prstGeom prst="straightConnector1">
                <a:avLst/>
              </a:prstGeom>
              <a:ln w="12700">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grpSp>
      <p:sp>
        <p:nvSpPr>
          <p:cNvPr id="4" name="矩形 3">
            <a:extLst>
              <a:ext uri="{FF2B5EF4-FFF2-40B4-BE49-F238E27FC236}">
                <a16:creationId xmlns:a16="http://schemas.microsoft.com/office/drawing/2014/main" id="{3E7BA425-1A7F-4924-B189-3B37CDCF017A}"/>
              </a:ext>
            </a:extLst>
          </p:cNvPr>
          <p:cNvSpPr/>
          <p:nvPr/>
        </p:nvSpPr>
        <p:spPr>
          <a:xfrm>
            <a:off x="8356996" y="980029"/>
            <a:ext cx="3263574" cy="2634567"/>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退役大学生士兵入学或复学后免修军事技能训练，直接获得学分；普通高校应届毕 业生应征入伍服义务兵役退役后 </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3</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年内参加全国硕士研究生招生考试，初试总分加 </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10</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分， 立二等功及以上的免试（指初试）攻读硕士研究生；；</a:t>
            </a:r>
          </a:p>
        </p:txBody>
      </p:sp>
      <p:sp>
        <p:nvSpPr>
          <p:cNvPr id="8" name="矩形 7">
            <a:extLst>
              <a:ext uri="{FF2B5EF4-FFF2-40B4-BE49-F238E27FC236}">
                <a16:creationId xmlns:a16="http://schemas.microsoft.com/office/drawing/2014/main" id="{A0007201-800B-4358-8B7C-F9266B0D0AB4}"/>
              </a:ext>
            </a:extLst>
          </p:cNvPr>
          <p:cNvSpPr/>
          <p:nvPr/>
        </p:nvSpPr>
        <p:spPr>
          <a:xfrm>
            <a:off x="7767830" y="4144175"/>
            <a:ext cx="3066240" cy="115724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具有高职（专科）学历的，退役后 免试入读成人本科，或经过一定考核入读普通本科</a:t>
            </a:r>
          </a:p>
        </p:txBody>
      </p:sp>
      <p:sp>
        <p:nvSpPr>
          <p:cNvPr id="9" name="矩形 8">
            <a:extLst>
              <a:ext uri="{FF2B5EF4-FFF2-40B4-BE49-F238E27FC236}">
                <a16:creationId xmlns:a16="http://schemas.microsoft.com/office/drawing/2014/main" id="{F2E3D72C-9E0B-409A-8567-597A98DDBE2F}"/>
              </a:ext>
            </a:extLst>
          </p:cNvPr>
          <p:cNvSpPr/>
          <p:nvPr/>
        </p:nvSpPr>
        <p:spPr>
          <a:xfrm>
            <a:off x="521135" y="2297313"/>
            <a:ext cx="3043568" cy="2265236"/>
          </a:xfrm>
          <a:prstGeom prst="rect">
            <a:avLst/>
          </a:prstGeom>
        </p:spPr>
        <p:txBody>
          <a:bodyPr wrap="square">
            <a:spAutoFit/>
          </a:bodyPr>
          <a:lstStyle/>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荣立三等功以上奖励的，在完成高 职（专科）学业后，免试入读普通本科；应征入伍的高校毕业生退役后报考政法干警招 录培养体制改革试点招生时，教育考试笔试成绩总分加 </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10 </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分。</a:t>
            </a:r>
          </a:p>
        </p:txBody>
      </p:sp>
    </p:spTree>
    <p:extLst>
      <p:ext uri="{BB962C8B-B14F-4D97-AF65-F5344CB8AC3E}">
        <p14:creationId xmlns:p14="http://schemas.microsoft.com/office/powerpoint/2010/main" val="20354162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退役安置</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pic>
        <p:nvPicPr>
          <p:cNvPr id="10" name="图片 9">
            <a:extLst>
              <a:ext uri="{FF2B5EF4-FFF2-40B4-BE49-F238E27FC236}">
                <a16:creationId xmlns:a16="http://schemas.microsoft.com/office/drawing/2014/main" id="{9D72681D-1841-4B17-984F-E3037F86C7B4}"/>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489006" y="1636250"/>
            <a:ext cx="4899387" cy="4063225"/>
          </a:xfrm>
          <a:prstGeom prst="rect">
            <a:avLst/>
          </a:prstGeom>
        </p:spPr>
      </p:pic>
      <p:sp>
        <p:nvSpPr>
          <p:cNvPr id="3" name="矩形 2">
            <a:extLst>
              <a:ext uri="{FF2B5EF4-FFF2-40B4-BE49-F238E27FC236}">
                <a16:creationId xmlns:a16="http://schemas.microsoft.com/office/drawing/2014/main" id="{229F14F3-8BE4-4720-A1BF-4E157575FD6F}"/>
              </a:ext>
            </a:extLst>
          </p:cNvPr>
          <p:cNvSpPr/>
          <p:nvPr/>
        </p:nvSpPr>
        <p:spPr>
          <a:xfrm>
            <a:off x="486069" y="1493777"/>
            <a:ext cx="3168073" cy="4111895"/>
          </a:xfrm>
          <a:prstGeom prst="rect">
            <a:avLst/>
          </a:prstGeom>
        </p:spPr>
        <p:txBody>
          <a:bodyPr wrap="square">
            <a:spAutoFit/>
          </a:bodyPr>
          <a:lstStyle/>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符合政府安排工作条件的退役士兵，在报考公务员、参照公务员法管理机关（单位） 工作人员，应聘事业单位工作人员时，同等条件下优先录用（聘用）。 国家规定，边疆、民族地区乡镇机关招录公务员时，应拿出一定数量的职位，招录 符合职位要求、政府安排工作的退役士兵。退役士兵报考公务员、应聘事业单位职位的</a:t>
            </a:r>
          </a:p>
        </p:txBody>
      </p:sp>
      <p:sp>
        <p:nvSpPr>
          <p:cNvPr id="4" name="矩形 3">
            <a:extLst>
              <a:ext uri="{FF2B5EF4-FFF2-40B4-BE49-F238E27FC236}">
                <a16:creationId xmlns:a16="http://schemas.microsoft.com/office/drawing/2014/main" id="{49224334-0BEC-421B-9B86-CE3EDFE01038}"/>
              </a:ext>
            </a:extLst>
          </p:cNvPr>
          <p:cNvSpPr/>
          <p:nvPr/>
        </p:nvSpPr>
        <p:spPr>
          <a:xfrm>
            <a:off x="8280733" y="1493375"/>
            <a:ext cx="3406160" cy="3742563"/>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 在军队服现役经历视为基层工作经历，服现役年限计算为工龄。财政支付工资的各类工 勤辅助岗位遇有空缺时，应当首先用于接收由政府安排的符合岗位条件的退役士兵。 国有、国有控股和国有资本占主导地位企业在新招录职工时应拿出 </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5</a:t>
            </a:r>
            <a:r>
              <a:rPr lang="en-US" altLang="zh-CN" sz="1200" dirty="0">
                <a:solidFill>
                  <a:schemeClr val="tx1">
                    <a:lumMod val="65000"/>
                    <a:lumOff val="35000"/>
                  </a:schemeClr>
                </a:solidFill>
                <a:latin typeface="字魂95号-手刻宋" panose="00000500000000000000" pitchFamily="2" charset="-122"/>
                <a:ea typeface="字魂95号-手刻宋" panose="00000500000000000000" pitchFamily="2" charset="-122"/>
              </a:rPr>
              <a:t>% </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的工作岗位， 在符合政府安排工作条件的退役士兵之间公开竞争，用人单位择优招录。</a:t>
            </a:r>
          </a:p>
        </p:txBody>
      </p:sp>
    </p:spTree>
    <p:extLst>
      <p:ext uri="{BB962C8B-B14F-4D97-AF65-F5344CB8AC3E}">
        <p14:creationId xmlns:p14="http://schemas.microsoft.com/office/powerpoint/2010/main" val="25635365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退役安置</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3" name="组合 2">
            <a:extLst>
              <a:ext uri="{FF2B5EF4-FFF2-40B4-BE49-F238E27FC236}">
                <a16:creationId xmlns:a16="http://schemas.microsoft.com/office/drawing/2014/main" id="{8C925C17-8123-4BDB-B9C9-11C4A41ADE0A}"/>
              </a:ext>
            </a:extLst>
          </p:cNvPr>
          <p:cNvGrpSpPr/>
          <p:nvPr/>
        </p:nvGrpSpPr>
        <p:grpSpPr>
          <a:xfrm>
            <a:off x="3542589" y="1689682"/>
            <a:ext cx="5004314" cy="3478636"/>
            <a:chOff x="3098107" y="1738009"/>
            <a:chExt cx="5939020" cy="4128377"/>
          </a:xfrm>
        </p:grpSpPr>
        <p:sp>
          <p:nvSpPr>
            <p:cNvPr id="10" name="Oval 3">
              <a:extLst>
                <a:ext uri="{FF2B5EF4-FFF2-40B4-BE49-F238E27FC236}">
                  <a16:creationId xmlns:a16="http://schemas.microsoft.com/office/drawing/2014/main" id="{A4869119-5ED6-4EFB-80E4-780EA7151F3A}"/>
                </a:ext>
              </a:extLst>
            </p:cNvPr>
            <p:cNvSpPr/>
            <p:nvPr/>
          </p:nvSpPr>
          <p:spPr>
            <a:xfrm>
              <a:off x="4039083" y="1759614"/>
              <a:ext cx="1792501" cy="1792500"/>
            </a:xfrm>
            <a:prstGeom prst="ellipse">
              <a:avLst/>
            </a:prstGeom>
            <a:solidFill>
              <a:srgbClr val="CF201B"/>
            </a:solidFill>
            <a:ln w="317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9">
              <a:extLst>
                <a:ext uri="{FF2B5EF4-FFF2-40B4-BE49-F238E27FC236}">
                  <a16:creationId xmlns:a16="http://schemas.microsoft.com/office/drawing/2014/main" id="{5E7D7800-1ABC-42D9-8A2D-20E7E8590D60}"/>
                </a:ext>
              </a:extLst>
            </p:cNvPr>
            <p:cNvSpPr/>
            <p:nvPr/>
          </p:nvSpPr>
          <p:spPr>
            <a:xfrm>
              <a:off x="6359957" y="1738009"/>
              <a:ext cx="1792501" cy="1792500"/>
            </a:xfrm>
            <a:prstGeom prst="ellipse">
              <a:avLst/>
            </a:prstGeom>
            <a:solidFill>
              <a:srgbClr val="CF201B"/>
            </a:solidFill>
            <a:ln w="317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Oval 12">
              <a:extLst>
                <a:ext uri="{FF2B5EF4-FFF2-40B4-BE49-F238E27FC236}">
                  <a16:creationId xmlns:a16="http://schemas.microsoft.com/office/drawing/2014/main" id="{FAB40256-2FE8-4D0A-8172-0FAA1123BE0A}"/>
                </a:ext>
              </a:extLst>
            </p:cNvPr>
            <p:cNvSpPr/>
            <p:nvPr/>
          </p:nvSpPr>
          <p:spPr>
            <a:xfrm>
              <a:off x="6359957" y="4073886"/>
              <a:ext cx="1792501" cy="1792500"/>
            </a:xfrm>
            <a:prstGeom prst="ellipse">
              <a:avLst/>
            </a:prstGeom>
            <a:solidFill>
              <a:srgbClr val="CF201B"/>
            </a:solidFill>
            <a:ln w="317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Oval 15">
              <a:extLst>
                <a:ext uri="{FF2B5EF4-FFF2-40B4-BE49-F238E27FC236}">
                  <a16:creationId xmlns:a16="http://schemas.microsoft.com/office/drawing/2014/main" id="{787DA641-5C5A-4EF8-898C-82C4A8F93C0D}"/>
                </a:ext>
              </a:extLst>
            </p:cNvPr>
            <p:cNvSpPr/>
            <p:nvPr/>
          </p:nvSpPr>
          <p:spPr>
            <a:xfrm>
              <a:off x="4039083" y="4051360"/>
              <a:ext cx="1792501" cy="1792500"/>
            </a:xfrm>
            <a:prstGeom prst="ellipse">
              <a:avLst/>
            </a:prstGeom>
            <a:solidFill>
              <a:srgbClr val="CF201B"/>
            </a:solidFill>
            <a:ln w="317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Oval 2">
              <a:extLst>
                <a:ext uri="{FF2B5EF4-FFF2-40B4-BE49-F238E27FC236}">
                  <a16:creationId xmlns:a16="http://schemas.microsoft.com/office/drawing/2014/main" id="{20269549-BAF9-499E-B74A-50A548CDFC28}"/>
                </a:ext>
              </a:extLst>
            </p:cNvPr>
            <p:cNvSpPr/>
            <p:nvPr/>
          </p:nvSpPr>
          <p:spPr>
            <a:xfrm>
              <a:off x="4970849" y="2637726"/>
              <a:ext cx="2223395" cy="2223394"/>
            </a:xfrm>
            <a:prstGeom prst="ellipse">
              <a:avLst/>
            </a:prstGeom>
            <a:noFill/>
            <a:ln w="28575">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22">
              <a:extLst>
                <a:ext uri="{FF2B5EF4-FFF2-40B4-BE49-F238E27FC236}">
                  <a16:creationId xmlns:a16="http://schemas.microsoft.com/office/drawing/2014/main" id="{D0AA002F-7934-43D7-B0B2-925030231B0B}"/>
                </a:ext>
              </a:extLst>
            </p:cNvPr>
            <p:cNvSpPr/>
            <p:nvPr/>
          </p:nvSpPr>
          <p:spPr>
            <a:xfrm>
              <a:off x="5094340" y="2953481"/>
              <a:ext cx="249565" cy="249565"/>
            </a:xfrm>
            <a:prstGeom prst="ellipse">
              <a:avLst/>
            </a:prstGeom>
            <a:solidFill>
              <a:srgbClr val="C00000"/>
            </a:solidFill>
            <a:ln w="190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Oval 23">
              <a:extLst>
                <a:ext uri="{FF2B5EF4-FFF2-40B4-BE49-F238E27FC236}">
                  <a16:creationId xmlns:a16="http://schemas.microsoft.com/office/drawing/2014/main" id="{3AFAD9F1-F488-4FAE-9BD5-2B9E667EB370}"/>
                </a:ext>
              </a:extLst>
            </p:cNvPr>
            <p:cNvSpPr/>
            <p:nvPr/>
          </p:nvSpPr>
          <p:spPr>
            <a:xfrm>
              <a:off x="6841037" y="2953481"/>
              <a:ext cx="249565" cy="249565"/>
            </a:xfrm>
            <a:prstGeom prst="ellipse">
              <a:avLst/>
            </a:prstGeom>
            <a:solidFill>
              <a:srgbClr val="C00000"/>
            </a:solidFill>
            <a:ln w="190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Oval 24">
              <a:extLst>
                <a:ext uri="{FF2B5EF4-FFF2-40B4-BE49-F238E27FC236}">
                  <a16:creationId xmlns:a16="http://schemas.microsoft.com/office/drawing/2014/main" id="{534CA03F-B218-4D99-AAE8-9BE81C1BF909}"/>
                </a:ext>
              </a:extLst>
            </p:cNvPr>
            <p:cNvSpPr/>
            <p:nvPr/>
          </p:nvSpPr>
          <p:spPr>
            <a:xfrm>
              <a:off x="5094340" y="4312506"/>
              <a:ext cx="249565" cy="249565"/>
            </a:xfrm>
            <a:prstGeom prst="ellipse">
              <a:avLst/>
            </a:prstGeom>
            <a:solidFill>
              <a:srgbClr val="C00000"/>
            </a:solidFill>
            <a:ln w="190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Oval 25">
              <a:extLst>
                <a:ext uri="{FF2B5EF4-FFF2-40B4-BE49-F238E27FC236}">
                  <a16:creationId xmlns:a16="http://schemas.microsoft.com/office/drawing/2014/main" id="{585DC204-A5E2-4C2C-B116-342E308E9F78}"/>
                </a:ext>
              </a:extLst>
            </p:cNvPr>
            <p:cNvSpPr/>
            <p:nvPr/>
          </p:nvSpPr>
          <p:spPr>
            <a:xfrm>
              <a:off x="6841037" y="4312506"/>
              <a:ext cx="249565" cy="249565"/>
            </a:xfrm>
            <a:prstGeom prst="ellipse">
              <a:avLst/>
            </a:prstGeom>
            <a:solidFill>
              <a:srgbClr val="C00000"/>
            </a:solidFill>
            <a:ln w="19050">
              <a:solidFill>
                <a:schemeClr val="bg2">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0">
              <a:extLst>
                <a:ext uri="{FF2B5EF4-FFF2-40B4-BE49-F238E27FC236}">
                  <a16:creationId xmlns:a16="http://schemas.microsoft.com/office/drawing/2014/main" id="{FC46E1FB-DEC1-4960-B3EB-30C3BF09DB73}"/>
                </a:ext>
              </a:extLst>
            </p:cNvPr>
            <p:cNvSpPr txBox="1"/>
            <p:nvPr/>
          </p:nvSpPr>
          <p:spPr>
            <a:xfrm>
              <a:off x="8333788" y="2088070"/>
              <a:ext cx="703339" cy="670704"/>
            </a:xfrm>
            <a:prstGeom prst="rect">
              <a:avLst/>
            </a:prstGeom>
            <a:noFill/>
          </p:spPr>
          <p:txBody>
            <a:bodyPr wrap="none" lIns="72000" tIns="36000" rIns="72000" bIns="36000" rtlCol="0" anchor="t">
              <a:spAutoFit/>
            </a:bodyPr>
            <a:lstStyle/>
            <a:p>
              <a:r>
                <a:rPr lang="en-US" sz="3200" dirty="0">
                  <a:solidFill>
                    <a:srgbClr val="CF201B"/>
                  </a:solidFill>
                  <a:latin typeface="字魂95号-手刻宋" panose="00000500000000000000" pitchFamily="2" charset="-122"/>
                  <a:ea typeface="字魂95号-手刻宋" panose="00000500000000000000" pitchFamily="2" charset="-122"/>
                </a:rPr>
                <a:t>02</a:t>
              </a:r>
              <a:endParaRPr lang="id-ID" sz="3200" dirty="0">
                <a:solidFill>
                  <a:srgbClr val="CF201B"/>
                </a:solidFill>
                <a:latin typeface="字魂95号-手刻宋" panose="00000500000000000000" pitchFamily="2" charset="-122"/>
                <a:ea typeface="字魂95号-手刻宋" panose="00000500000000000000" pitchFamily="2" charset="-122"/>
              </a:endParaRPr>
            </a:p>
          </p:txBody>
        </p:sp>
        <p:sp>
          <p:nvSpPr>
            <p:cNvPr id="25" name="TextBox 27">
              <a:extLst>
                <a:ext uri="{FF2B5EF4-FFF2-40B4-BE49-F238E27FC236}">
                  <a16:creationId xmlns:a16="http://schemas.microsoft.com/office/drawing/2014/main" id="{0FA64597-AA00-4254-85EA-53190D9D84E6}"/>
                </a:ext>
              </a:extLst>
            </p:cNvPr>
            <p:cNvSpPr txBox="1"/>
            <p:nvPr/>
          </p:nvSpPr>
          <p:spPr>
            <a:xfrm>
              <a:off x="8333788" y="4808334"/>
              <a:ext cx="701436" cy="670704"/>
            </a:xfrm>
            <a:prstGeom prst="rect">
              <a:avLst/>
            </a:prstGeom>
            <a:noFill/>
          </p:spPr>
          <p:txBody>
            <a:bodyPr wrap="none" lIns="72000" tIns="36000" rIns="72000" bIns="36000" rtlCol="0" anchor="t">
              <a:spAutoFit/>
            </a:bodyPr>
            <a:lstStyle/>
            <a:p>
              <a:r>
                <a:rPr lang="en-US" sz="3200" dirty="0">
                  <a:solidFill>
                    <a:srgbClr val="CF201B"/>
                  </a:solidFill>
                  <a:latin typeface="字魂95号-手刻宋" panose="00000500000000000000" pitchFamily="2" charset="-122"/>
                  <a:ea typeface="字魂95号-手刻宋" panose="00000500000000000000" pitchFamily="2" charset="-122"/>
                </a:rPr>
                <a:t>03</a:t>
              </a:r>
              <a:endParaRPr lang="id-ID" sz="3200" dirty="0">
                <a:solidFill>
                  <a:srgbClr val="CF201B"/>
                </a:solidFill>
                <a:latin typeface="字魂95号-手刻宋" panose="00000500000000000000" pitchFamily="2" charset="-122"/>
                <a:ea typeface="字魂95号-手刻宋" panose="00000500000000000000" pitchFamily="2" charset="-122"/>
              </a:endParaRPr>
            </a:p>
          </p:txBody>
        </p:sp>
        <p:sp>
          <p:nvSpPr>
            <p:cNvPr id="26" name="TextBox 30">
              <a:extLst>
                <a:ext uri="{FF2B5EF4-FFF2-40B4-BE49-F238E27FC236}">
                  <a16:creationId xmlns:a16="http://schemas.microsoft.com/office/drawing/2014/main" id="{2B637216-396E-47D2-A514-176CEE7745E0}"/>
                </a:ext>
              </a:extLst>
            </p:cNvPr>
            <p:cNvSpPr txBox="1"/>
            <p:nvPr/>
          </p:nvSpPr>
          <p:spPr>
            <a:xfrm>
              <a:off x="3141862" y="2088070"/>
              <a:ext cx="667194" cy="670704"/>
            </a:xfrm>
            <a:prstGeom prst="rect">
              <a:avLst/>
            </a:prstGeom>
            <a:noFill/>
          </p:spPr>
          <p:txBody>
            <a:bodyPr wrap="none" lIns="72000" tIns="36000" rIns="72000" bIns="36000" rtlCol="0" anchor="t">
              <a:spAutoFit/>
            </a:bodyPr>
            <a:lstStyle/>
            <a:p>
              <a:pPr algn="r"/>
              <a:r>
                <a:rPr lang="en-US" sz="3200" dirty="0">
                  <a:solidFill>
                    <a:srgbClr val="CF201B"/>
                  </a:solidFill>
                  <a:latin typeface="字魂95号-手刻宋" panose="00000500000000000000" pitchFamily="2" charset="-122"/>
                  <a:ea typeface="字魂95号-手刻宋" panose="00000500000000000000" pitchFamily="2" charset="-122"/>
                </a:rPr>
                <a:t>01</a:t>
              </a:r>
              <a:endParaRPr lang="id-ID" sz="3200" dirty="0">
                <a:solidFill>
                  <a:srgbClr val="CF201B"/>
                </a:solidFill>
                <a:latin typeface="字魂95号-手刻宋" panose="00000500000000000000" pitchFamily="2" charset="-122"/>
                <a:ea typeface="字魂95号-手刻宋" panose="00000500000000000000" pitchFamily="2" charset="-122"/>
              </a:endParaRPr>
            </a:p>
          </p:txBody>
        </p:sp>
        <p:sp>
          <p:nvSpPr>
            <p:cNvPr id="27" name="TextBox 33">
              <a:extLst>
                <a:ext uri="{FF2B5EF4-FFF2-40B4-BE49-F238E27FC236}">
                  <a16:creationId xmlns:a16="http://schemas.microsoft.com/office/drawing/2014/main" id="{20A60453-F818-4898-8A6C-2ABB3167939D}"/>
                </a:ext>
              </a:extLst>
            </p:cNvPr>
            <p:cNvSpPr txBox="1"/>
            <p:nvPr/>
          </p:nvSpPr>
          <p:spPr>
            <a:xfrm>
              <a:off x="3098107" y="4808334"/>
              <a:ext cx="710949" cy="670704"/>
            </a:xfrm>
            <a:prstGeom prst="rect">
              <a:avLst/>
            </a:prstGeom>
            <a:noFill/>
          </p:spPr>
          <p:txBody>
            <a:bodyPr wrap="none" lIns="72000" tIns="36000" rIns="72000" bIns="36000" rtlCol="0" anchor="t">
              <a:spAutoFit/>
            </a:bodyPr>
            <a:lstStyle/>
            <a:p>
              <a:pPr algn="r"/>
              <a:r>
                <a:rPr lang="en-US" sz="3200" dirty="0">
                  <a:solidFill>
                    <a:srgbClr val="CF201B"/>
                  </a:solidFill>
                  <a:latin typeface="字魂95号-手刻宋" panose="00000500000000000000" pitchFamily="2" charset="-122"/>
                  <a:ea typeface="字魂95号-手刻宋" panose="00000500000000000000" pitchFamily="2" charset="-122"/>
                </a:rPr>
                <a:t>04</a:t>
              </a:r>
              <a:endParaRPr lang="id-ID" sz="3200" dirty="0">
                <a:solidFill>
                  <a:srgbClr val="CF201B"/>
                </a:solidFill>
                <a:latin typeface="字魂95号-手刻宋" panose="00000500000000000000" pitchFamily="2" charset="-122"/>
                <a:ea typeface="字魂95号-手刻宋" panose="00000500000000000000" pitchFamily="2" charset="-122"/>
              </a:endParaRPr>
            </a:p>
          </p:txBody>
        </p:sp>
        <p:sp>
          <p:nvSpPr>
            <p:cNvPr id="30" name="Freeform 39">
              <a:extLst>
                <a:ext uri="{FF2B5EF4-FFF2-40B4-BE49-F238E27FC236}">
                  <a16:creationId xmlns:a16="http://schemas.microsoft.com/office/drawing/2014/main" id="{73AA626E-350E-4121-A4E3-F80122BE230B}"/>
                </a:ext>
              </a:extLst>
            </p:cNvPr>
            <p:cNvSpPr>
              <a:spLocks noEditPoints="1"/>
            </p:cNvSpPr>
            <p:nvPr/>
          </p:nvSpPr>
          <p:spPr bwMode="auto">
            <a:xfrm>
              <a:off x="4749811" y="2353364"/>
              <a:ext cx="377089" cy="578891"/>
            </a:xfrm>
            <a:custGeom>
              <a:avLst/>
              <a:gdLst>
                <a:gd name="T0" fmla="*/ 78 w 108"/>
                <a:gd name="T1" fmla="*/ 143 h 166"/>
                <a:gd name="T2" fmla="*/ 33 w 108"/>
                <a:gd name="T3" fmla="*/ 147 h 166"/>
                <a:gd name="T4" fmla="*/ 29 w 108"/>
                <a:gd name="T5" fmla="*/ 143 h 166"/>
                <a:gd name="T6" fmla="*/ 74 w 108"/>
                <a:gd name="T7" fmla="*/ 139 h 166"/>
                <a:gd name="T8" fmla="*/ 74 w 108"/>
                <a:gd name="T9" fmla="*/ 150 h 166"/>
                <a:gd name="T10" fmla="*/ 29 w 108"/>
                <a:gd name="T11" fmla="*/ 154 h 166"/>
                <a:gd name="T12" fmla="*/ 33 w 108"/>
                <a:gd name="T13" fmla="*/ 160 h 166"/>
                <a:gd name="T14" fmla="*/ 38 w 108"/>
                <a:gd name="T15" fmla="*/ 162 h 166"/>
                <a:gd name="T16" fmla="*/ 66 w 108"/>
                <a:gd name="T17" fmla="*/ 166 h 166"/>
                <a:gd name="T18" fmla="*/ 70 w 108"/>
                <a:gd name="T19" fmla="*/ 160 h 166"/>
                <a:gd name="T20" fmla="*/ 78 w 108"/>
                <a:gd name="T21" fmla="*/ 156 h 166"/>
                <a:gd name="T22" fmla="*/ 74 w 108"/>
                <a:gd name="T23" fmla="*/ 150 h 166"/>
                <a:gd name="T24" fmla="*/ 33 w 108"/>
                <a:gd name="T25" fmla="*/ 127 h 166"/>
                <a:gd name="T26" fmla="*/ 29 w 108"/>
                <a:gd name="T27" fmla="*/ 132 h 166"/>
                <a:gd name="T28" fmla="*/ 74 w 108"/>
                <a:gd name="T29" fmla="*/ 136 h 166"/>
                <a:gd name="T30" fmla="*/ 78 w 108"/>
                <a:gd name="T31" fmla="*/ 131 h 166"/>
                <a:gd name="T32" fmla="*/ 108 w 108"/>
                <a:gd name="T33" fmla="*/ 53 h 166"/>
                <a:gd name="T34" fmla="*/ 76 w 108"/>
                <a:gd name="T35" fmla="*/ 123 h 166"/>
                <a:gd name="T36" fmla="*/ 15 w 108"/>
                <a:gd name="T37" fmla="*/ 90 h 166"/>
                <a:gd name="T38" fmla="*/ 54 w 108"/>
                <a:gd name="T39" fmla="*/ 0 h 166"/>
                <a:gd name="T40" fmla="*/ 54 w 108"/>
                <a:gd name="T41" fmla="*/ 0 h 166"/>
                <a:gd name="T42" fmla="*/ 61 w 108"/>
                <a:gd name="T43" fmla="*/ 115 h 166"/>
                <a:gd name="T44" fmla="*/ 67 w 108"/>
                <a:gd name="T45" fmla="*/ 73 h 166"/>
                <a:gd name="T46" fmla="*/ 63 w 108"/>
                <a:gd name="T47" fmla="*/ 77 h 166"/>
                <a:gd name="T48" fmla="*/ 54 w 108"/>
                <a:gd name="T49" fmla="*/ 69 h 166"/>
                <a:gd name="T50" fmla="*/ 45 w 108"/>
                <a:gd name="T51" fmla="*/ 76 h 166"/>
                <a:gd name="T52" fmla="*/ 39 w 108"/>
                <a:gd name="T53" fmla="*/ 73 h 166"/>
                <a:gd name="T54" fmla="*/ 61 w 108"/>
                <a:gd name="T55" fmla="*/ 115 h 166"/>
                <a:gd name="T56" fmla="*/ 54 w 108"/>
                <a:gd name="T57" fmla="*/ 8 h 166"/>
                <a:gd name="T58" fmla="*/ 54 w 108"/>
                <a:gd name="T59" fmla="*/ 8 h 166"/>
                <a:gd name="T60" fmla="*/ 20 w 108"/>
                <a:gd name="T61" fmla="*/ 85 h 166"/>
                <a:gd name="T62" fmla="*/ 21 w 108"/>
                <a:gd name="T63" fmla="*/ 85 h 166"/>
                <a:gd name="T64" fmla="*/ 34 w 108"/>
                <a:gd name="T65" fmla="*/ 115 h 166"/>
                <a:gd name="T66" fmla="*/ 35 w 108"/>
                <a:gd name="T67" fmla="*/ 73 h 166"/>
                <a:gd name="T68" fmla="*/ 31 w 108"/>
                <a:gd name="T69" fmla="*/ 72 h 166"/>
                <a:gd name="T70" fmla="*/ 35 w 108"/>
                <a:gd name="T71" fmla="*/ 71 h 166"/>
                <a:gd name="T72" fmla="*/ 36 w 108"/>
                <a:gd name="T73" fmla="*/ 67 h 166"/>
                <a:gd name="T74" fmla="*/ 39 w 108"/>
                <a:gd name="T75" fmla="*/ 71 h 166"/>
                <a:gd name="T76" fmla="*/ 42 w 108"/>
                <a:gd name="T77" fmla="*/ 71 h 166"/>
                <a:gd name="T78" fmla="*/ 53 w 108"/>
                <a:gd name="T79" fmla="*/ 67 h 166"/>
                <a:gd name="T80" fmla="*/ 63 w 108"/>
                <a:gd name="T81" fmla="*/ 74 h 166"/>
                <a:gd name="T82" fmla="*/ 67 w 108"/>
                <a:gd name="T83" fmla="*/ 71 h 166"/>
                <a:gd name="T84" fmla="*/ 69 w 108"/>
                <a:gd name="T85" fmla="*/ 69 h 166"/>
                <a:gd name="T86" fmla="*/ 73 w 108"/>
                <a:gd name="T87" fmla="*/ 69 h 166"/>
                <a:gd name="T88" fmla="*/ 75 w 108"/>
                <a:gd name="T89" fmla="*/ 71 h 166"/>
                <a:gd name="T90" fmla="*/ 75 w 108"/>
                <a:gd name="T91" fmla="*/ 73 h 166"/>
                <a:gd name="T92" fmla="*/ 65 w 108"/>
                <a:gd name="T93" fmla="*/ 115 h 166"/>
                <a:gd name="T94" fmla="*/ 73 w 108"/>
                <a:gd name="T95" fmla="*/ 115 h 166"/>
                <a:gd name="T96" fmla="*/ 87 w 108"/>
                <a:gd name="T97" fmla="*/ 85 h 166"/>
                <a:gd name="T98" fmla="*/ 100 w 108"/>
                <a:gd name="T99" fmla="*/ 5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8" h="166">
                  <a:moveTo>
                    <a:pt x="78" y="143"/>
                  </a:moveTo>
                  <a:cubicBezTo>
                    <a:pt x="78" y="143"/>
                    <a:pt x="78" y="143"/>
                    <a:pt x="78" y="143"/>
                  </a:cubicBezTo>
                  <a:cubicBezTo>
                    <a:pt x="78" y="145"/>
                    <a:pt x="76" y="147"/>
                    <a:pt x="74" y="147"/>
                  </a:cubicBezTo>
                  <a:cubicBezTo>
                    <a:pt x="33" y="147"/>
                    <a:pt x="33" y="147"/>
                    <a:pt x="33" y="147"/>
                  </a:cubicBezTo>
                  <a:cubicBezTo>
                    <a:pt x="31" y="147"/>
                    <a:pt x="29" y="145"/>
                    <a:pt x="29" y="143"/>
                  </a:cubicBezTo>
                  <a:cubicBezTo>
                    <a:pt x="29" y="143"/>
                    <a:pt x="29" y="143"/>
                    <a:pt x="29" y="143"/>
                  </a:cubicBezTo>
                  <a:cubicBezTo>
                    <a:pt x="29" y="141"/>
                    <a:pt x="31" y="139"/>
                    <a:pt x="33" y="139"/>
                  </a:cubicBezTo>
                  <a:cubicBezTo>
                    <a:pt x="74" y="139"/>
                    <a:pt x="74" y="139"/>
                    <a:pt x="74" y="139"/>
                  </a:cubicBezTo>
                  <a:cubicBezTo>
                    <a:pt x="76" y="139"/>
                    <a:pt x="78" y="141"/>
                    <a:pt x="78" y="143"/>
                  </a:cubicBezTo>
                  <a:moveTo>
                    <a:pt x="74" y="150"/>
                  </a:moveTo>
                  <a:cubicBezTo>
                    <a:pt x="33" y="150"/>
                    <a:pt x="33" y="150"/>
                    <a:pt x="33" y="150"/>
                  </a:cubicBezTo>
                  <a:cubicBezTo>
                    <a:pt x="31" y="150"/>
                    <a:pt x="29" y="152"/>
                    <a:pt x="29" y="154"/>
                  </a:cubicBezTo>
                  <a:cubicBezTo>
                    <a:pt x="29" y="156"/>
                    <a:pt x="29" y="156"/>
                    <a:pt x="29" y="156"/>
                  </a:cubicBezTo>
                  <a:cubicBezTo>
                    <a:pt x="29" y="159"/>
                    <a:pt x="31" y="160"/>
                    <a:pt x="33" y="160"/>
                  </a:cubicBezTo>
                  <a:cubicBezTo>
                    <a:pt x="38" y="160"/>
                    <a:pt x="38" y="160"/>
                    <a:pt x="38" y="160"/>
                  </a:cubicBezTo>
                  <a:cubicBezTo>
                    <a:pt x="38" y="162"/>
                    <a:pt x="38" y="162"/>
                    <a:pt x="38" y="162"/>
                  </a:cubicBezTo>
                  <a:cubicBezTo>
                    <a:pt x="38" y="164"/>
                    <a:pt x="39" y="166"/>
                    <a:pt x="42" y="166"/>
                  </a:cubicBezTo>
                  <a:cubicBezTo>
                    <a:pt x="66" y="166"/>
                    <a:pt x="66" y="166"/>
                    <a:pt x="66" y="166"/>
                  </a:cubicBezTo>
                  <a:cubicBezTo>
                    <a:pt x="68" y="166"/>
                    <a:pt x="70" y="164"/>
                    <a:pt x="70" y="162"/>
                  </a:cubicBezTo>
                  <a:cubicBezTo>
                    <a:pt x="70" y="160"/>
                    <a:pt x="70" y="160"/>
                    <a:pt x="70" y="160"/>
                  </a:cubicBezTo>
                  <a:cubicBezTo>
                    <a:pt x="74" y="160"/>
                    <a:pt x="74" y="160"/>
                    <a:pt x="74" y="160"/>
                  </a:cubicBezTo>
                  <a:cubicBezTo>
                    <a:pt x="76" y="160"/>
                    <a:pt x="78" y="159"/>
                    <a:pt x="78" y="156"/>
                  </a:cubicBezTo>
                  <a:cubicBezTo>
                    <a:pt x="78" y="154"/>
                    <a:pt x="78" y="154"/>
                    <a:pt x="78" y="154"/>
                  </a:cubicBezTo>
                  <a:cubicBezTo>
                    <a:pt x="78" y="152"/>
                    <a:pt x="76" y="150"/>
                    <a:pt x="74" y="150"/>
                  </a:cubicBezTo>
                  <a:moveTo>
                    <a:pt x="74" y="127"/>
                  </a:moveTo>
                  <a:cubicBezTo>
                    <a:pt x="33" y="127"/>
                    <a:pt x="33" y="127"/>
                    <a:pt x="33" y="127"/>
                  </a:cubicBezTo>
                  <a:cubicBezTo>
                    <a:pt x="31" y="127"/>
                    <a:pt x="29" y="129"/>
                    <a:pt x="29" y="131"/>
                  </a:cubicBezTo>
                  <a:cubicBezTo>
                    <a:pt x="29" y="132"/>
                    <a:pt x="29" y="132"/>
                    <a:pt x="29" y="132"/>
                  </a:cubicBezTo>
                  <a:cubicBezTo>
                    <a:pt x="29" y="134"/>
                    <a:pt x="31" y="136"/>
                    <a:pt x="33" y="136"/>
                  </a:cubicBezTo>
                  <a:cubicBezTo>
                    <a:pt x="74" y="136"/>
                    <a:pt x="74" y="136"/>
                    <a:pt x="74" y="136"/>
                  </a:cubicBezTo>
                  <a:cubicBezTo>
                    <a:pt x="76" y="136"/>
                    <a:pt x="78" y="134"/>
                    <a:pt x="78" y="132"/>
                  </a:cubicBezTo>
                  <a:cubicBezTo>
                    <a:pt x="78" y="131"/>
                    <a:pt x="78" y="131"/>
                    <a:pt x="78" y="131"/>
                  </a:cubicBezTo>
                  <a:cubicBezTo>
                    <a:pt x="78" y="129"/>
                    <a:pt x="76" y="127"/>
                    <a:pt x="74" y="127"/>
                  </a:cubicBezTo>
                  <a:moveTo>
                    <a:pt x="108" y="53"/>
                  </a:moveTo>
                  <a:cubicBezTo>
                    <a:pt x="108" y="68"/>
                    <a:pt x="102" y="81"/>
                    <a:pt x="93" y="90"/>
                  </a:cubicBezTo>
                  <a:cubicBezTo>
                    <a:pt x="75" y="111"/>
                    <a:pt x="86" y="123"/>
                    <a:pt x="76" y="123"/>
                  </a:cubicBezTo>
                  <a:cubicBezTo>
                    <a:pt x="32" y="123"/>
                    <a:pt x="32" y="123"/>
                    <a:pt x="32" y="123"/>
                  </a:cubicBezTo>
                  <a:cubicBezTo>
                    <a:pt x="22" y="123"/>
                    <a:pt x="32" y="111"/>
                    <a:pt x="15" y="90"/>
                  </a:cubicBezTo>
                  <a:cubicBezTo>
                    <a:pt x="6" y="81"/>
                    <a:pt x="0" y="68"/>
                    <a:pt x="0" y="53"/>
                  </a:cubicBezTo>
                  <a:cubicBezTo>
                    <a:pt x="0" y="24"/>
                    <a:pt x="24" y="0"/>
                    <a:pt x="54" y="0"/>
                  </a:cubicBezTo>
                  <a:cubicBezTo>
                    <a:pt x="54" y="0"/>
                    <a:pt x="54" y="0"/>
                    <a:pt x="54" y="0"/>
                  </a:cubicBezTo>
                  <a:cubicBezTo>
                    <a:pt x="54" y="0"/>
                    <a:pt x="54" y="0"/>
                    <a:pt x="54" y="0"/>
                  </a:cubicBezTo>
                  <a:cubicBezTo>
                    <a:pt x="84" y="0"/>
                    <a:pt x="108" y="24"/>
                    <a:pt x="108" y="53"/>
                  </a:cubicBezTo>
                  <a:moveTo>
                    <a:pt x="61" y="115"/>
                  </a:moveTo>
                  <a:cubicBezTo>
                    <a:pt x="68" y="73"/>
                    <a:pt x="68" y="73"/>
                    <a:pt x="68" y="73"/>
                  </a:cubicBezTo>
                  <a:cubicBezTo>
                    <a:pt x="67" y="73"/>
                    <a:pt x="67" y="73"/>
                    <a:pt x="67" y="73"/>
                  </a:cubicBezTo>
                  <a:cubicBezTo>
                    <a:pt x="63" y="76"/>
                    <a:pt x="63" y="76"/>
                    <a:pt x="63" y="76"/>
                  </a:cubicBezTo>
                  <a:cubicBezTo>
                    <a:pt x="63" y="76"/>
                    <a:pt x="63" y="77"/>
                    <a:pt x="63" y="77"/>
                  </a:cubicBezTo>
                  <a:cubicBezTo>
                    <a:pt x="62" y="77"/>
                    <a:pt x="62" y="76"/>
                    <a:pt x="62" y="76"/>
                  </a:cubicBezTo>
                  <a:cubicBezTo>
                    <a:pt x="54" y="69"/>
                    <a:pt x="54" y="69"/>
                    <a:pt x="54" y="69"/>
                  </a:cubicBezTo>
                  <a:cubicBezTo>
                    <a:pt x="46" y="76"/>
                    <a:pt x="46" y="76"/>
                    <a:pt x="46" y="76"/>
                  </a:cubicBezTo>
                  <a:cubicBezTo>
                    <a:pt x="46" y="77"/>
                    <a:pt x="45" y="77"/>
                    <a:pt x="45" y="76"/>
                  </a:cubicBezTo>
                  <a:cubicBezTo>
                    <a:pt x="41" y="73"/>
                    <a:pt x="41" y="73"/>
                    <a:pt x="41" y="73"/>
                  </a:cubicBezTo>
                  <a:cubicBezTo>
                    <a:pt x="39" y="73"/>
                    <a:pt x="39" y="73"/>
                    <a:pt x="39" y="73"/>
                  </a:cubicBezTo>
                  <a:cubicBezTo>
                    <a:pt x="47" y="115"/>
                    <a:pt x="47" y="115"/>
                    <a:pt x="47" y="115"/>
                  </a:cubicBezTo>
                  <a:lnTo>
                    <a:pt x="61" y="115"/>
                  </a:lnTo>
                  <a:close/>
                  <a:moveTo>
                    <a:pt x="100" y="53"/>
                  </a:moveTo>
                  <a:cubicBezTo>
                    <a:pt x="100" y="28"/>
                    <a:pt x="79" y="8"/>
                    <a:pt x="54" y="8"/>
                  </a:cubicBezTo>
                  <a:cubicBezTo>
                    <a:pt x="54" y="0"/>
                    <a:pt x="54" y="0"/>
                    <a:pt x="54" y="0"/>
                  </a:cubicBezTo>
                  <a:cubicBezTo>
                    <a:pt x="54" y="8"/>
                    <a:pt x="54" y="8"/>
                    <a:pt x="54" y="8"/>
                  </a:cubicBezTo>
                  <a:cubicBezTo>
                    <a:pt x="29" y="8"/>
                    <a:pt x="8" y="28"/>
                    <a:pt x="8" y="53"/>
                  </a:cubicBezTo>
                  <a:cubicBezTo>
                    <a:pt x="8" y="65"/>
                    <a:pt x="12" y="76"/>
                    <a:pt x="20" y="85"/>
                  </a:cubicBezTo>
                  <a:cubicBezTo>
                    <a:pt x="21" y="85"/>
                    <a:pt x="21" y="85"/>
                    <a:pt x="21" y="85"/>
                  </a:cubicBezTo>
                  <a:cubicBezTo>
                    <a:pt x="21" y="85"/>
                    <a:pt x="21" y="85"/>
                    <a:pt x="21" y="85"/>
                  </a:cubicBezTo>
                  <a:cubicBezTo>
                    <a:pt x="32" y="98"/>
                    <a:pt x="34" y="109"/>
                    <a:pt x="34" y="115"/>
                  </a:cubicBezTo>
                  <a:cubicBezTo>
                    <a:pt x="34" y="115"/>
                    <a:pt x="34" y="115"/>
                    <a:pt x="34" y="115"/>
                  </a:cubicBezTo>
                  <a:cubicBezTo>
                    <a:pt x="43" y="115"/>
                    <a:pt x="43" y="115"/>
                    <a:pt x="43" y="115"/>
                  </a:cubicBezTo>
                  <a:cubicBezTo>
                    <a:pt x="35" y="73"/>
                    <a:pt x="35" y="73"/>
                    <a:pt x="35" y="73"/>
                  </a:cubicBezTo>
                  <a:cubicBezTo>
                    <a:pt x="32" y="73"/>
                    <a:pt x="32" y="73"/>
                    <a:pt x="32" y="73"/>
                  </a:cubicBezTo>
                  <a:cubicBezTo>
                    <a:pt x="32" y="73"/>
                    <a:pt x="31" y="72"/>
                    <a:pt x="31" y="72"/>
                  </a:cubicBezTo>
                  <a:cubicBezTo>
                    <a:pt x="31" y="71"/>
                    <a:pt x="32" y="71"/>
                    <a:pt x="32" y="71"/>
                  </a:cubicBezTo>
                  <a:cubicBezTo>
                    <a:pt x="35" y="71"/>
                    <a:pt x="35" y="71"/>
                    <a:pt x="35" y="71"/>
                  </a:cubicBezTo>
                  <a:cubicBezTo>
                    <a:pt x="35" y="69"/>
                    <a:pt x="35" y="69"/>
                    <a:pt x="35" y="69"/>
                  </a:cubicBezTo>
                  <a:cubicBezTo>
                    <a:pt x="35" y="68"/>
                    <a:pt x="35" y="67"/>
                    <a:pt x="36" y="67"/>
                  </a:cubicBezTo>
                  <a:cubicBezTo>
                    <a:pt x="37" y="67"/>
                    <a:pt x="39" y="68"/>
                    <a:pt x="39" y="69"/>
                  </a:cubicBezTo>
                  <a:cubicBezTo>
                    <a:pt x="39" y="71"/>
                    <a:pt x="39" y="71"/>
                    <a:pt x="39" y="71"/>
                  </a:cubicBezTo>
                  <a:cubicBezTo>
                    <a:pt x="41" y="71"/>
                    <a:pt x="41" y="71"/>
                    <a:pt x="41" y="71"/>
                  </a:cubicBezTo>
                  <a:cubicBezTo>
                    <a:pt x="42" y="71"/>
                    <a:pt x="42" y="71"/>
                    <a:pt x="42" y="71"/>
                  </a:cubicBezTo>
                  <a:cubicBezTo>
                    <a:pt x="46" y="74"/>
                    <a:pt x="46" y="74"/>
                    <a:pt x="46" y="74"/>
                  </a:cubicBezTo>
                  <a:cubicBezTo>
                    <a:pt x="53" y="67"/>
                    <a:pt x="53" y="67"/>
                    <a:pt x="53" y="67"/>
                  </a:cubicBezTo>
                  <a:cubicBezTo>
                    <a:pt x="54" y="66"/>
                    <a:pt x="54" y="66"/>
                    <a:pt x="55" y="67"/>
                  </a:cubicBezTo>
                  <a:cubicBezTo>
                    <a:pt x="63" y="74"/>
                    <a:pt x="63" y="74"/>
                    <a:pt x="63" y="74"/>
                  </a:cubicBezTo>
                  <a:cubicBezTo>
                    <a:pt x="66" y="71"/>
                    <a:pt x="66" y="71"/>
                    <a:pt x="66" y="71"/>
                  </a:cubicBezTo>
                  <a:cubicBezTo>
                    <a:pt x="66" y="71"/>
                    <a:pt x="67" y="71"/>
                    <a:pt x="67" y="71"/>
                  </a:cubicBezTo>
                  <a:cubicBezTo>
                    <a:pt x="69" y="71"/>
                    <a:pt x="69" y="71"/>
                    <a:pt x="69" y="71"/>
                  </a:cubicBezTo>
                  <a:cubicBezTo>
                    <a:pt x="69" y="69"/>
                    <a:pt x="69" y="69"/>
                    <a:pt x="69" y="69"/>
                  </a:cubicBezTo>
                  <a:cubicBezTo>
                    <a:pt x="69" y="68"/>
                    <a:pt x="70" y="67"/>
                    <a:pt x="71" y="67"/>
                  </a:cubicBezTo>
                  <a:cubicBezTo>
                    <a:pt x="72" y="67"/>
                    <a:pt x="73" y="68"/>
                    <a:pt x="73" y="69"/>
                  </a:cubicBezTo>
                  <a:cubicBezTo>
                    <a:pt x="73" y="71"/>
                    <a:pt x="73" y="71"/>
                    <a:pt x="73" y="71"/>
                  </a:cubicBezTo>
                  <a:cubicBezTo>
                    <a:pt x="75" y="71"/>
                    <a:pt x="75" y="71"/>
                    <a:pt x="75" y="71"/>
                  </a:cubicBezTo>
                  <a:cubicBezTo>
                    <a:pt x="76" y="71"/>
                    <a:pt x="76" y="71"/>
                    <a:pt x="76" y="72"/>
                  </a:cubicBezTo>
                  <a:cubicBezTo>
                    <a:pt x="76" y="72"/>
                    <a:pt x="76" y="73"/>
                    <a:pt x="75" y="73"/>
                  </a:cubicBezTo>
                  <a:cubicBezTo>
                    <a:pt x="72" y="73"/>
                    <a:pt x="72" y="73"/>
                    <a:pt x="72" y="73"/>
                  </a:cubicBezTo>
                  <a:cubicBezTo>
                    <a:pt x="65" y="115"/>
                    <a:pt x="65" y="115"/>
                    <a:pt x="65" y="115"/>
                  </a:cubicBezTo>
                  <a:cubicBezTo>
                    <a:pt x="73" y="115"/>
                    <a:pt x="73" y="115"/>
                    <a:pt x="73" y="115"/>
                  </a:cubicBezTo>
                  <a:cubicBezTo>
                    <a:pt x="73" y="115"/>
                    <a:pt x="73" y="115"/>
                    <a:pt x="73" y="115"/>
                  </a:cubicBezTo>
                  <a:cubicBezTo>
                    <a:pt x="74" y="109"/>
                    <a:pt x="76" y="98"/>
                    <a:pt x="87" y="85"/>
                  </a:cubicBezTo>
                  <a:cubicBezTo>
                    <a:pt x="87" y="85"/>
                    <a:pt x="87" y="85"/>
                    <a:pt x="87" y="85"/>
                  </a:cubicBezTo>
                  <a:cubicBezTo>
                    <a:pt x="87" y="85"/>
                    <a:pt x="87" y="85"/>
                    <a:pt x="87" y="85"/>
                  </a:cubicBezTo>
                  <a:cubicBezTo>
                    <a:pt x="95" y="76"/>
                    <a:pt x="100" y="65"/>
                    <a:pt x="100" y="53"/>
                  </a:cubicBezTo>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40">
              <a:extLst>
                <a:ext uri="{FF2B5EF4-FFF2-40B4-BE49-F238E27FC236}">
                  <a16:creationId xmlns:a16="http://schemas.microsoft.com/office/drawing/2014/main" id="{AFCEA0D6-0543-4F7F-BD2C-7BEB4855DA9F}"/>
                </a:ext>
              </a:extLst>
            </p:cNvPr>
            <p:cNvSpPr>
              <a:spLocks/>
            </p:cNvSpPr>
            <p:nvPr/>
          </p:nvSpPr>
          <p:spPr bwMode="auto">
            <a:xfrm>
              <a:off x="7090601" y="2312546"/>
              <a:ext cx="372853" cy="551174"/>
            </a:xfrm>
            <a:custGeom>
              <a:avLst/>
              <a:gdLst>
                <a:gd name="T0" fmla="*/ 128 w 136"/>
                <a:gd name="T1" fmla="*/ 185 h 201"/>
                <a:gd name="T2" fmla="*/ 117 w 136"/>
                <a:gd name="T3" fmla="*/ 177 h 201"/>
                <a:gd name="T4" fmla="*/ 117 w 136"/>
                <a:gd name="T5" fmla="*/ 155 h 201"/>
                <a:gd name="T6" fmla="*/ 126 w 136"/>
                <a:gd name="T7" fmla="*/ 150 h 201"/>
                <a:gd name="T8" fmla="*/ 110 w 136"/>
                <a:gd name="T9" fmla="*/ 142 h 201"/>
                <a:gd name="T10" fmla="*/ 111 w 136"/>
                <a:gd name="T11" fmla="*/ 103 h 201"/>
                <a:gd name="T12" fmla="*/ 112 w 136"/>
                <a:gd name="T13" fmla="*/ 91 h 201"/>
                <a:gd name="T14" fmla="*/ 42 w 136"/>
                <a:gd name="T15" fmla="*/ 6 h 201"/>
                <a:gd name="T16" fmla="*/ 9 w 136"/>
                <a:gd name="T17" fmla="*/ 22 h 201"/>
                <a:gd name="T18" fmla="*/ 8 w 136"/>
                <a:gd name="T19" fmla="*/ 33 h 201"/>
                <a:gd name="T20" fmla="*/ 22 w 136"/>
                <a:gd name="T21" fmla="*/ 30 h 201"/>
                <a:gd name="T22" fmla="*/ 22 w 136"/>
                <a:gd name="T23" fmla="*/ 30 h 201"/>
                <a:gd name="T24" fmla="*/ 10 w 136"/>
                <a:gd name="T25" fmla="*/ 55 h 201"/>
                <a:gd name="T26" fmla="*/ 3 w 136"/>
                <a:gd name="T27" fmla="*/ 78 h 201"/>
                <a:gd name="T28" fmla="*/ 19 w 136"/>
                <a:gd name="T29" fmla="*/ 84 h 201"/>
                <a:gd name="T30" fmla="*/ 33 w 136"/>
                <a:gd name="T31" fmla="*/ 69 h 201"/>
                <a:gd name="T32" fmla="*/ 44 w 136"/>
                <a:gd name="T33" fmla="*/ 90 h 201"/>
                <a:gd name="T34" fmla="*/ 20 w 136"/>
                <a:gd name="T35" fmla="*/ 124 h 201"/>
                <a:gd name="T36" fmla="*/ 23 w 136"/>
                <a:gd name="T37" fmla="*/ 135 h 201"/>
                <a:gd name="T38" fmla="*/ 25 w 136"/>
                <a:gd name="T39" fmla="*/ 137 h 201"/>
                <a:gd name="T40" fmla="*/ 27 w 136"/>
                <a:gd name="T41" fmla="*/ 139 h 201"/>
                <a:gd name="T42" fmla="*/ 29 w 136"/>
                <a:gd name="T43" fmla="*/ 141 h 201"/>
                <a:gd name="T44" fmla="*/ 30 w 136"/>
                <a:gd name="T45" fmla="*/ 142 h 201"/>
                <a:gd name="T46" fmla="*/ 23 w 136"/>
                <a:gd name="T47" fmla="*/ 142 h 201"/>
                <a:gd name="T48" fmla="*/ 11 w 136"/>
                <a:gd name="T49" fmla="*/ 150 h 201"/>
                <a:gd name="T50" fmla="*/ 13 w 136"/>
                <a:gd name="T51" fmla="*/ 154 h 201"/>
                <a:gd name="T52" fmla="*/ 16 w 136"/>
                <a:gd name="T53" fmla="*/ 155 h 201"/>
                <a:gd name="T54" fmla="*/ 20 w 136"/>
                <a:gd name="T55" fmla="*/ 155 h 201"/>
                <a:gd name="T56" fmla="*/ 20 w 136"/>
                <a:gd name="T57" fmla="*/ 177 h 201"/>
                <a:gd name="T58" fmla="*/ 20 w 136"/>
                <a:gd name="T59" fmla="*/ 177 h 201"/>
                <a:gd name="T60" fmla="*/ 9 w 136"/>
                <a:gd name="T61" fmla="*/ 187 h 201"/>
                <a:gd name="T62" fmla="*/ 7 w 136"/>
                <a:gd name="T63" fmla="*/ 189 h 201"/>
                <a:gd name="T64" fmla="*/ 6 w 136"/>
                <a:gd name="T65" fmla="*/ 190 h 201"/>
                <a:gd name="T66" fmla="*/ 5 w 136"/>
                <a:gd name="T67" fmla="*/ 190 h 201"/>
                <a:gd name="T68" fmla="*/ 4 w 136"/>
                <a:gd name="T69" fmla="*/ 191 h 201"/>
                <a:gd name="T70" fmla="*/ 4 w 136"/>
                <a:gd name="T71" fmla="*/ 191 h 201"/>
                <a:gd name="T72" fmla="*/ 3 w 136"/>
                <a:gd name="T73" fmla="*/ 193 h 201"/>
                <a:gd name="T74" fmla="*/ 2 w 136"/>
                <a:gd name="T75" fmla="*/ 193 h 201"/>
                <a:gd name="T76" fmla="*/ 2 w 136"/>
                <a:gd name="T77" fmla="*/ 194 h 201"/>
                <a:gd name="T78" fmla="*/ 2 w 136"/>
                <a:gd name="T79" fmla="*/ 195 h 201"/>
                <a:gd name="T80" fmla="*/ 2 w 136"/>
                <a:gd name="T81" fmla="*/ 197 h 201"/>
                <a:gd name="T82" fmla="*/ 2 w 136"/>
                <a:gd name="T83" fmla="*/ 198 h 201"/>
                <a:gd name="T84" fmla="*/ 2 w 136"/>
                <a:gd name="T85" fmla="*/ 199 h 201"/>
                <a:gd name="T86" fmla="*/ 3 w 136"/>
                <a:gd name="T87" fmla="*/ 200 h 201"/>
                <a:gd name="T88" fmla="*/ 6 w 136"/>
                <a:gd name="T89" fmla="*/ 201 h 201"/>
                <a:gd name="T90" fmla="*/ 52 w 136"/>
                <a:gd name="T91" fmla="*/ 201 h 201"/>
                <a:gd name="T92" fmla="*/ 136 w 136"/>
                <a:gd name="T93" fmla="*/ 19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36" h="201">
                  <a:moveTo>
                    <a:pt x="128" y="188"/>
                  </a:moveTo>
                  <a:cubicBezTo>
                    <a:pt x="128" y="187"/>
                    <a:pt x="128" y="187"/>
                    <a:pt x="128" y="185"/>
                  </a:cubicBezTo>
                  <a:cubicBezTo>
                    <a:pt x="128" y="182"/>
                    <a:pt x="124" y="177"/>
                    <a:pt x="117" y="177"/>
                  </a:cubicBezTo>
                  <a:cubicBezTo>
                    <a:pt x="117" y="177"/>
                    <a:pt x="117" y="177"/>
                    <a:pt x="117" y="177"/>
                  </a:cubicBezTo>
                  <a:cubicBezTo>
                    <a:pt x="115" y="174"/>
                    <a:pt x="111" y="170"/>
                    <a:pt x="111" y="165"/>
                  </a:cubicBezTo>
                  <a:cubicBezTo>
                    <a:pt x="111" y="161"/>
                    <a:pt x="115" y="157"/>
                    <a:pt x="117" y="155"/>
                  </a:cubicBezTo>
                  <a:cubicBezTo>
                    <a:pt x="120" y="155"/>
                    <a:pt x="121" y="155"/>
                    <a:pt x="122" y="155"/>
                  </a:cubicBezTo>
                  <a:cubicBezTo>
                    <a:pt x="123" y="155"/>
                    <a:pt x="126" y="154"/>
                    <a:pt x="126" y="150"/>
                  </a:cubicBezTo>
                  <a:cubicBezTo>
                    <a:pt x="126" y="147"/>
                    <a:pt x="122" y="142"/>
                    <a:pt x="114" y="142"/>
                  </a:cubicBezTo>
                  <a:cubicBezTo>
                    <a:pt x="113" y="142"/>
                    <a:pt x="112" y="142"/>
                    <a:pt x="110" y="142"/>
                  </a:cubicBezTo>
                  <a:cubicBezTo>
                    <a:pt x="123" y="132"/>
                    <a:pt x="123" y="132"/>
                    <a:pt x="123" y="132"/>
                  </a:cubicBezTo>
                  <a:cubicBezTo>
                    <a:pt x="123" y="132"/>
                    <a:pt x="111" y="115"/>
                    <a:pt x="111" y="103"/>
                  </a:cubicBezTo>
                  <a:cubicBezTo>
                    <a:pt x="111" y="103"/>
                    <a:pt x="111" y="103"/>
                    <a:pt x="111" y="102"/>
                  </a:cubicBezTo>
                  <a:cubicBezTo>
                    <a:pt x="111" y="99"/>
                    <a:pt x="111" y="95"/>
                    <a:pt x="112" y="91"/>
                  </a:cubicBezTo>
                  <a:cubicBezTo>
                    <a:pt x="112" y="79"/>
                    <a:pt x="113" y="53"/>
                    <a:pt x="102" y="33"/>
                  </a:cubicBezTo>
                  <a:cubicBezTo>
                    <a:pt x="91" y="12"/>
                    <a:pt x="69" y="0"/>
                    <a:pt x="42" y="6"/>
                  </a:cubicBezTo>
                  <a:cubicBezTo>
                    <a:pt x="30" y="9"/>
                    <a:pt x="21" y="16"/>
                    <a:pt x="16" y="22"/>
                  </a:cubicBezTo>
                  <a:cubicBezTo>
                    <a:pt x="9" y="22"/>
                    <a:pt x="9" y="22"/>
                    <a:pt x="9" y="22"/>
                  </a:cubicBezTo>
                  <a:cubicBezTo>
                    <a:pt x="11" y="23"/>
                    <a:pt x="12" y="24"/>
                    <a:pt x="13" y="25"/>
                  </a:cubicBezTo>
                  <a:cubicBezTo>
                    <a:pt x="9" y="29"/>
                    <a:pt x="8" y="33"/>
                    <a:pt x="8" y="33"/>
                  </a:cubicBezTo>
                  <a:cubicBezTo>
                    <a:pt x="20" y="33"/>
                    <a:pt x="20" y="33"/>
                    <a:pt x="20" y="33"/>
                  </a:cubicBezTo>
                  <a:cubicBezTo>
                    <a:pt x="22" y="31"/>
                    <a:pt x="22" y="30"/>
                    <a:pt x="22" y="30"/>
                  </a:cubicBezTo>
                  <a:cubicBezTo>
                    <a:pt x="21" y="29"/>
                    <a:pt x="20" y="29"/>
                    <a:pt x="19" y="28"/>
                  </a:cubicBezTo>
                  <a:cubicBezTo>
                    <a:pt x="22" y="30"/>
                    <a:pt x="22" y="30"/>
                    <a:pt x="22" y="30"/>
                  </a:cubicBezTo>
                  <a:cubicBezTo>
                    <a:pt x="22" y="30"/>
                    <a:pt x="13" y="43"/>
                    <a:pt x="12" y="44"/>
                  </a:cubicBezTo>
                  <a:cubicBezTo>
                    <a:pt x="12" y="45"/>
                    <a:pt x="12" y="52"/>
                    <a:pt x="10" y="55"/>
                  </a:cubicBezTo>
                  <a:cubicBezTo>
                    <a:pt x="9" y="57"/>
                    <a:pt x="2" y="69"/>
                    <a:pt x="1" y="70"/>
                  </a:cubicBezTo>
                  <a:cubicBezTo>
                    <a:pt x="0" y="71"/>
                    <a:pt x="2" y="75"/>
                    <a:pt x="3" y="78"/>
                  </a:cubicBezTo>
                  <a:cubicBezTo>
                    <a:pt x="5" y="81"/>
                    <a:pt x="7" y="82"/>
                    <a:pt x="9" y="82"/>
                  </a:cubicBezTo>
                  <a:cubicBezTo>
                    <a:pt x="12" y="83"/>
                    <a:pt x="18" y="84"/>
                    <a:pt x="19" y="84"/>
                  </a:cubicBezTo>
                  <a:cubicBezTo>
                    <a:pt x="20" y="85"/>
                    <a:pt x="24" y="83"/>
                    <a:pt x="25" y="82"/>
                  </a:cubicBezTo>
                  <a:cubicBezTo>
                    <a:pt x="26" y="81"/>
                    <a:pt x="29" y="72"/>
                    <a:pt x="33" y="69"/>
                  </a:cubicBezTo>
                  <a:cubicBezTo>
                    <a:pt x="37" y="66"/>
                    <a:pt x="43" y="65"/>
                    <a:pt x="47" y="64"/>
                  </a:cubicBezTo>
                  <a:cubicBezTo>
                    <a:pt x="48" y="68"/>
                    <a:pt x="49" y="82"/>
                    <a:pt x="44" y="90"/>
                  </a:cubicBezTo>
                  <a:cubicBezTo>
                    <a:pt x="36" y="103"/>
                    <a:pt x="23" y="117"/>
                    <a:pt x="20" y="123"/>
                  </a:cubicBezTo>
                  <a:cubicBezTo>
                    <a:pt x="20" y="123"/>
                    <a:pt x="20" y="123"/>
                    <a:pt x="20" y="124"/>
                  </a:cubicBezTo>
                  <a:cubicBezTo>
                    <a:pt x="17" y="129"/>
                    <a:pt x="18" y="133"/>
                    <a:pt x="18" y="133"/>
                  </a:cubicBezTo>
                  <a:cubicBezTo>
                    <a:pt x="18" y="133"/>
                    <a:pt x="21" y="134"/>
                    <a:pt x="23" y="135"/>
                  </a:cubicBezTo>
                  <a:cubicBezTo>
                    <a:pt x="24" y="136"/>
                    <a:pt x="25" y="136"/>
                    <a:pt x="25" y="137"/>
                  </a:cubicBezTo>
                  <a:cubicBezTo>
                    <a:pt x="25" y="137"/>
                    <a:pt x="25" y="137"/>
                    <a:pt x="25" y="137"/>
                  </a:cubicBezTo>
                  <a:cubicBezTo>
                    <a:pt x="26" y="137"/>
                    <a:pt x="27" y="138"/>
                    <a:pt x="27" y="139"/>
                  </a:cubicBezTo>
                  <a:cubicBezTo>
                    <a:pt x="27" y="139"/>
                    <a:pt x="27" y="139"/>
                    <a:pt x="27" y="139"/>
                  </a:cubicBezTo>
                  <a:cubicBezTo>
                    <a:pt x="28" y="139"/>
                    <a:pt x="28" y="140"/>
                    <a:pt x="28" y="140"/>
                  </a:cubicBezTo>
                  <a:cubicBezTo>
                    <a:pt x="29" y="140"/>
                    <a:pt x="29" y="140"/>
                    <a:pt x="29" y="141"/>
                  </a:cubicBezTo>
                  <a:cubicBezTo>
                    <a:pt x="29" y="141"/>
                    <a:pt x="29" y="142"/>
                    <a:pt x="30" y="142"/>
                  </a:cubicBezTo>
                  <a:cubicBezTo>
                    <a:pt x="30" y="142"/>
                    <a:pt x="30" y="142"/>
                    <a:pt x="30" y="142"/>
                  </a:cubicBezTo>
                  <a:cubicBezTo>
                    <a:pt x="27" y="142"/>
                    <a:pt x="25" y="142"/>
                    <a:pt x="24" y="142"/>
                  </a:cubicBezTo>
                  <a:cubicBezTo>
                    <a:pt x="23" y="142"/>
                    <a:pt x="23" y="142"/>
                    <a:pt x="23" y="142"/>
                  </a:cubicBezTo>
                  <a:cubicBezTo>
                    <a:pt x="20" y="142"/>
                    <a:pt x="17" y="143"/>
                    <a:pt x="15" y="145"/>
                  </a:cubicBezTo>
                  <a:cubicBezTo>
                    <a:pt x="12" y="146"/>
                    <a:pt x="11" y="149"/>
                    <a:pt x="11" y="150"/>
                  </a:cubicBezTo>
                  <a:cubicBezTo>
                    <a:pt x="11" y="152"/>
                    <a:pt x="12" y="154"/>
                    <a:pt x="13" y="154"/>
                  </a:cubicBezTo>
                  <a:cubicBezTo>
                    <a:pt x="13" y="154"/>
                    <a:pt x="13" y="154"/>
                    <a:pt x="13" y="154"/>
                  </a:cubicBezTo>
                  <a:cubicBezTo>
                    <a:pt x="14" y="155"/>
                    <a:pt x="15" y="155"/>
                    <a:pt x="16" y="155"/>
                  </a:cubicBezTo>
                  <a:cubicBezTo>
                    <a:pt x="16" y="155"/>
                    <a:pt x="16" y="155"/>
                    <a:pt x="16" y="155"/>
                  </a:cubicBezTo>
                  <a:cubicBezTo>
                    <a:pt x="16" y="155"/>
                    <a:pt x="16" y="155"/>
                    <a:pt x="16" y="155"/>
                  </a:cubicBezTo>
                  <a:cubicBezTo>
                    <a:pt x="16" y="155"/>
                    <a:pt x="18" y="155"/>
                    <a:pt x="20" y="155"/>
                  </a:cubicBezTo>
                  <a:cubicBezTo>
                    <a:pt x="23" y="157"/>
                    <a:pt x="26" y="161"/>
                    <a:pt x="26" y="165"/>
                  </a:cubicBezTo>
                  <a:cubicBezTo>
                    <a:pt x="26" y="170"/>
                    <a:pt x="23" y="174"/>
                    <a:pt x="20" y="177"/>
                  </a:cubicBezTo>
                  <a:cubicBezTo>
                    <a:pt x="20" y="177"/>
                    <a:pt x="20" y="177"/>
                    <a:pt x="20" y="177"/>
                  </a:cubicBezTo>
                  <a:cubicBezTo>
                    <a:pt x="20" y="177"/>
                    <a:pt x="20" y="177"/>
                    <a:pt x="20" y="177"/>
                  </a:cubicBezTo>
                  <a:cubicBezTo>
                    <a:pt x="14" y="177"/>
                    <a:pt x="9" y="182"/>
                    <a:pt x="9" y="185"/>
                  </a:cubicBezTo>
                  <a:cubicBezTo>
                    <a:pt x="9" y="186"/>
                    <a:pt x="9" y="187"/>
                    <a:pt x="9" y="187"/>
                  </a:cubicBezTo>
                  <a:cubicBezTo>
                    <a:pt x="10" y="187"/>
                    <a:pt x="10" y="188"/>
                    <a:pt x="10" y="188"/>
                  </a:cubicBezTo>
                  <a:cubicBezTo>
                    <a:pt x="9" y="188"/>
                    <a:pt x="8" y="189"/>
                    <a:pt x="7" y="189"/>
                  </a:cubicBezTo>
                  <a:cubicBezTo>
                    <a:pt x="6" y="189"/>
                    <a:pt x="6" y="189"/>
                    <a:pt x="6" y="189"/>
                  </a:cubicBezTo>
                  <a:cubicBezTo>
                    <a:pt x="6" y="190"/>
                    <a:pt x="6" y="190"/>
                    <a:pt x="6" y="190"/>
                  </a:cubicBezTo>
                  <a:cubicBezTo>
                    <a:pt x="6" y="190"/>
                    <a:pt x="6" y="190"/>
                    <a:pt x="6" y="190"/>
                  </a:cubicBezTo>
                  <a:cubicBezTo>
                    <a:pt x="6" y="190"/>
                    <a:pt x="5" y="190"/>
                    <a:pt x="5" y="190"/>
                  </a:cubicBezTo>
                  <a:cubicBezTo>
                    <a:pt x="5" y="190"/>
                    <a:pt x="5" y="190"/>
                    <a:pt x="5" y="190"/>
                  </a:cubicBezTo>
                  <a:cubicBezTo>
                    <a:pt x="5" y="190"/>
                    <a:pt x="5" y="191"/>
                    <a:pt x="4" y="191"/>
                  </a:cubicBezTo>
                  <a:cubicBezTo>
                    <a:pt x="4" y="191"/>
                    <a:pt x="4" y="191"/>
                    <a:pt x="4" y="191"/>
                  </a:cubicBezTo>
                  <a:cubicBezTo>
                    <a:pt x="4" y="191"/>
                    <a:pt x="4" y="191"/>
                    <a:pt x="4" y="191"/>
                  </a:cubicBezTo>
                  <a:cubicBezTo>
                    <a:pt x="3" y="192"/>
                    <a:pt x="3" y="192"/>
                    <a:pt x="3" y="192"/>
                  </a:cubicBezTo>
                  <a:cubicBezTo>
                    <a:pt x="3" y="192"/>
                    <a:pt x="3" y="192"/>
                    <a:pt x="3" y="193"/>
                  </a:cubicBezTo>
                  <a:cubicBezTo>
                    <a:pt x="3" y="193"/>
                    <a:pt x="3" y="193"/>
                    <a:pt x="2" y="193"/>
                  </a:cubicBezTo>
                  <a:cubicBezTo>
                    <a:pt x="2" y="193"/>
                    <a:pt x="2" y="193"/>
                    <a:pt x="2" y="193"/>
                  </a:cubicBezTo>
                  <a:cubicBezTo>
                    <a:pt x="2" y="193"/>
                    <a:pt x="2" y="194"/>
                    <a:pt x="2" y="194"/>
                  </a:cubicBezTo>
                  <a:cubicBezTo>
                    <a:pt x="2" y="194"/>
                    <a:pt x="2" y="194"/>
                    <a:pt x="2" y="194"/>
                  </a:cubicBezTo>
                  <a:cubicBezTo>
                    <a:pt x="2" y="194"/>
                    <a:pt x="2" y="194"/>
                    <a:pt x="2" y="195"/>
                  </a:cubicBezTo>
                  <a:cubicBezTo>
                    <a:pt x="2" y="195"/>
                    <a:pt x="2" y="195"/>
                    <a:pt x="2" y="195"/>
                  </a:cubicBezTo>
                  <a:cubicBezTo>
                    <a:pt x="1" y="195"/>
                    <a:pt x="1" y="196"/>
                    <a:pt x="1" y="196"/>
                  </a:cubicBezTo>
                  <a:cubicBezTo>
                    <a:pt x="1" y="196"/>
                    <a:pt x="2" y="197"/>
                    <a:pt x="2" y="197"/>
                  </a:cubicBezTo>
                  <a:cubicBezTo>
                    <a:pt x="2" y="197"/>
                    <a:pt x="2" y="198"/>
                    <a:pt x="2" y="198"/>
                  </a:cubicBezTo>
                  <a:cubicBezTo>
                    <a:pt x="2" y="198"/>
                    <a:pt x="2" y="198"/>
                    <a:pt x="2" y="198"/>
                  </a:cubicBezTo>
                  <a:cubicBezTo>
                    <a:pt x="2" y="198"/>
                    <a:pt x="2" y="198"/>
                    <a:pt x="2" y="199"/>
                  </a:cubicBezTo>
                  <a:cubicBezTo>
                    <a:pt x="2" y="199"/>
                    <a:pt x="2" y="199"/>
                    <a:pt x="2" y="199"/>
                  </a:cubicBezTo>
                  <a:cubicBezTo>
                    <a:pt x="3" y="199"/>
                    <a:pt x="3" y="199"/>
                    <a:pt x="3" y="200"/>
                  </a:cubicBezTo>
                  <a:cubicBezTo>
                    <a:pt x="3" y="200"/>
                    <a:pt x="3" y="200"/>
                    <a:pt x="3" y="200"/>
                  </a:cubicBezTo>
                  <a:cubicBezTo>
                    <a:pt x="3" y="200"/>
                    <a:pt x="3" y="200"/>
                    <a:pt x="3" y="200"/>
                  </a:cubicBezTo>
                  <a:cubicBezTo>
                    <a:pt x="4" y="201"/>
                    <a:pt x="5" y="201"/>
                    <a:pt x="6" y="201"/>
                  </a:cubicBezTo>
                  <a:cubicBezTo>
                    <a:pt x="6" y="201"/>
                    <a:pt x="6" y="201"/>
                    <a:pt x="6" y="201"/>
                  </a:cubicBezTo>
                  <a:cubicBezTo>
                    <a:pt x="7" y="201"/>
                    <a:pt x="28" y="201"/>
                    <a:pt x="52" y="201"/>
                  </a:cubicBezTo>
                  <a:cubicBezTo>
                    <a:pt x="87" y="201"/>
                    <a:pt x="130" y="201"/>
                    <a:pt x="131" y="201"/>
                  </a:cubicBezTo>
                  <a:cubicBezTo>
                    <a:pt x="133" y="201"/>
                    <a:pt x="136" y="200"/>
                    <a:pt x="136" y="196"/>
                  </a:cubicBezTo>
                  <a:cubicBezTo>
                    <a:pt x="136" y="193"/>
                    <a:pt x="133" y="189"/>
                    <a:pt x="128" y="188"/>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41">
              <a:extLst>
                <a:ext uri="{FF2B5EF4-FFF2-40B4-BE49-F238E27FC236}">
                  <a16:creationId xmlns:a16="http://schemas.microsoft.com/office/drawing/2014/main" id="{707976D2-AF4C-4695-9739-4F619B2AD193}"/>
                </a:ext>
              </a:extLst>
            </p:cNvPr>
            <p:cNvSpPr>
              <a:spLocks noEditPoints="1"/>
            </p:cNvSpPr>
            <p:nvPr/>
          </p:nvSpPr>
          <p:spPr bwMode="auto">
            <a:xfrm>
              <a:off x="4689225" y="4730202"/>
              <a:ext cx="405274" cy="524543"/>
            </a:xfrm>
            <a:custGeom>
              <a:avLst/>
              <a:gdLst>
                <a:gd name="T0" fmla="*/ 130 w 148"/>
                <a:gd name="T1" fmla="*/ 112 h 191"/>
                <a:gd name="T2" fmla="*/ 148 w 148"/>
                <a:gd name="T3" fmla="*/ 67 h 191"/>
                <a:gd name="T4" fmla="*/ 82 w 148"/>
                <a:gd name="T5" fmla="*/ 0 h 191"/>
                <a:gd name="T6" fmla="*/ 45 w 148"/>
                <a:gd name="T7" fmla="*/ 12 h 191"/>
                <a:gd name="T8" fmla="*/ 44 w 148"/>
                <a:gd name="T9" fmla="*/ 12 h 191"/>
                <a:gd name="T10" fmla="*/ 43 w 148"/>
                <a:gd name="T11" fmla="*/ 13 h 191"/>
                <a:gd name="T12" fmla="*/ 28 w 148"/>
                <a:gd name="T13" fmla="*/ 28 h 191"/>
                <a:gd name="T14" fmla="*/ 17 w 148"/>
                <a:gd name="T15" fmla="*/ 53 h 191"/>
                <a:gd name="T16" fmla="*/ 20 w 148"/>
                <a:gd name="T17" fmla="*/ 74 h 191"/>
                <a:gd name="T18" fmla="*/ 2 w 148"/>
                <a:gd name="T19" fmla="*/ 101 h 191"/>
                <a:gd name="T20" fmla="*/ 7 w 148"/>
                <a:gd name="T21" fmla="*/ 110 h 191"/>
                <a:gd name="T22" fmla="*/ 18 w 148"/>
                <a:gd name="T23" fmla="*/ 110 h 191"/>
                <a:gd name="T24" fmla="*/ 19 w 148"/>
                <a:gd name="T25" fmla="*/ 118 h 191"/>
                <a:gd name="T26" fmla="*/ 22 w 148"/>
                <a:gd name="T27" fmla="*/ 122 h 191"/>
                <a:gd name="T28" fmla="*/ 20 w 148"/>
                <a:gd name="T29" fmla="*/ 129 h 191"/>
                <a:gd name="T30" fmla="*/ 25 w 148"/>
                <a:gd name="T31" fmla="*/ 133 h 191"/>
                <a:gd name="T32" fmla="*/ 35 w 148"/>
                <a:gd name="T33" fmla="*/ 152 h 191"/>
                <a:gd name="T34" fmla="*/ 44 w 148"/>
                <a:gd name="T35" fmla="*/ 151 h 191"/>
                <a:gd name="T36" fmla="*/ 51 w 148"/>
                <a:gd name="T37" fmla="*/ 150 h 191"/>
                <a:gd name="T38" fmla="*/ 60 w 148"/>
                <a:gd name="T39" fmla="*/ 159 h 191"/>
                <a:gd name="T40" fmla="*/ 58 w 148"/>
                <a:gd name="T41" fmla="*/ 171 h 191"/>
                <a:gd name="T42" fmla="*/ 49 w 148"/>
                <a:gd name="T43" fmla="*/ 191 h 191"/>
                <a:gd name="T44" fmla="*/ 89 w 148"/>
                <a:gd name="T45" fmla="*/ 171 h 191"/>
                <a:gd name="T46" fmla="*/ 131 w 148"/>
                <a:gd name="T47" fmla="*/ 163 h 191"/>
                <a:gd name="T48" fmla="*/ 130 w 148"/>
                <a:gd name="T49" fmla="*/ 112 h 191"/>
                <a:gd name="T50" fmla="*/ 104 w 148"/>
                <a:gd name="T51" fmla="*/ 76 h 191"/>
                <a:gd name="T52" fmla="*/ 101 w 148"/>
                <a:gd name="T53" fmla="*/ 72 h 191"/>
                <a:gd name="T54" fmla="*/ 70 w 148"/>
                <a:gd name="T55" fmla="*/ 114 h 191"/>
                <a:gd name="T56" fmla="*/ 76 w 148"/>
                <a:gd name="T57" fmla="*/ 78 h 191"/>
                <a:gd name="T58" fmla="*/ 63 w 148"/>
                <a:gd name="T59" fmla="*/ 78 h 191"/>
                <a:gd name="T60" fmla="*/ 68 w 148"/>
                <a:gd name="T61" fmla="*/ 59 h 191"/>
                <a:gd name="T62" fmla="*/ 62 w 148"/>
                <a:gd name="T63" fmla="*/ 59 h 191"/>
                <a:gd name="T64" fmla="*/ 49 w 148"/>
                <a:gd name="T65" fmla="*/ 22 h 191"/>
                <a:gd name="T66" fmla="*/ 49 w 148"/>
                <a:gd name="T67" fmla="*/ 21 h 191"/>
                <a:gd name="T68" fmla="*/ 49 w 148"/>
                <a:gd name="T69" fmla="*/ 21 h 191"/>
                <a:gd name="T70" fmla="*/ 49 w 148"/>
                <a:gd name="T71" fmla="*/ 21 h 191"/>
                <a:gd name="T72" fmla="*/ 50 w 148"/>
                <a:gd name="T73" fmla="*/ 21 h 191"/>
                <a:gd name="T74" fmla="*/ 82 w 148"/>
                <a:gd name="T75" fmla="*/ 11 h 191"/>
                <a:gd name="T76" fmla="*/ 135 w 148"/>
                <a:gd name="T77" fmla="*/ 48 h 191"/>
                <a:gd name="T78" fmla="*/ 135 w 148"/>
                <a:gd name="T79" fmla="*/ 70 h 191"/>
                <a:gd name="T80" fmla="*/ 104 w 148"/>
                <a:gd name="T81" fmla="*/ 76 h 191"/>
                <a:gd name="T82" fmla="*/ 90 w 148"/>
                <a:gd name="T83" fmla="*/ 61 h 191"/>
                <a:gd name="T84" fmla="*/ 103 w 148"/>
                <a:gd name="T85" fmla="*/ 61 h 191"/>
                <a:gd name="T86" fmla="*/ 75 w 148"/>
                <a:gd name="T87" fmla="*/ 102 h 191"/>
                <a:gd name="T88" fmla="*/ 81 w 148"/>
                <a:gd name="T89" fmla="*/ 74 h 191"/>
                <a:gd name="T90" fmla="*/ 68 w 148"/>
                <a:gd name="T91" fmla="*/ 74 h 191"/>
                <a:gd name="T92" fmla="*/ 76 w 148"/>
                <a:gd name="T93" fmla="*/ 40 h 191"/>
                <a:gd name="T94" fmla="*/ 97 w 148"/>
                <a:gd name="T95" fmla="*/ 40 h 191"/>
                <a:gd name="T96" fmla="*/ 90 w 148"/>
                <a:gd name="T97" fmla="*/ 6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8" h="191">
                  <a:moveTo>
                    <a:pt x="130" y="112"/>
                  </a:moveTo>
                  <a:cubicBezTo>
                    <a:pt x="142" y="92"/>
                    <a:pt x="148" y="84"/>
                    <a:pt x="148" y="67"/>
                  </a:cubicBezTo>
                  <a:cubicBezTo>
                    <a:pt x="148" y="30"/>
                    <a:pt x="118" y="0"/>
                    <a:pt x="82" y="0"/>
                  </a:cubicBezTo>
                  <a:cubicBezTo>
                    <a:pt x="68" y="0"/>
                    <a:pt x="55" y="5"/>
                    <a:pt x="45" y="12"/>
                  </a:cubicBezTo>
                  <a:cubicBezTo>
                    <a:pt x="44" y="12"/>
                    <a:pt x="44" y="12"/>
                    <a:pt x="44" y="12"/>
                  </a:cubicBezTo>
                  <a:cubicBezTo>
                    <a:pt x="44" y="12"/>
                    <a:pt x="44" y="12"/>
                    <a:pt x="43" y="13"/>
                  </a:cubicBezTo>
                  <a:cubicBezTo>
                    <a:pt x="37" y="17"/>
                    <a:pt x="32" y="22"/>
                    <a:pt x="28" y="28"/>
                  </a:cubicBezTo>
                  <a:cubicBezTo>
                    <a:pt x="23" y="35"/>
                    <a:pt x="19" y="44"/>
                    <a:pt x="17" y="53"/>
                  </a:cubicBezTo>
                  <a:cubicBezTo>
                    <a:pt x="14" y="68"/>
                    <a:pt x="20" y="68"/>
                    <a:pt x="20" y="74"/>
                  </a:cubicBezTo>
                  <a:cubicBezTo>
                    <a:pt x="20" y="79"/>
                    <a:pt x="11" y="89"/>
                    <a:pt x="2" y="101"/>
                  </a:cubicBezTo>
                  <a:cubicBezTo>
                    <a:pt x="0" y="104"/>
                    <a:pt x="1" y="110"/>
                    <a:pt x="7" y="110"/>
                  </a:cubicBezTo>
                  <a:cubicBezTo>
                    <a:pt x="18" y="110"/>
                    <a:pt x="18" y="110"/>
                    <a:pt x="18" y="110"/>
                  </a:cubicBezTo>
                  <a:cubicBezTo>
                    <a:pt x="25" y="110"/>
                    <a:pt x="20" y="117"/>
                    <a:pt x="19" y="118"/>
                  </a:cubicBezTo>
                  <a:cubicBezTo>
                    <a:pt x="19" y="119"/>
                    <a:pt x="22" y="122"/>
                    <a:pt x="22" y="122"/>
                  </a:cubicBezTo>
                  <a:cubicBezTo>
                    <a:pt x="22" y="122"/>
                    <a:pt x="18" y="126"/>
                    <a:pt x="20" y="129"/>
                  </a:cubicBezTo>
                  <a:cubicBezTo>
                    <a:pt x="20" y="130"/>
                    <a:pt x="26" y="129"/>
                    <a:pt x="25" y="133"/>
                  </a:cubicBezTo>
                  <a:cubicBezTo>
                    <a:pt x="21" y="150"/>
                    <a:pt x="30" y="152"/>
                    <a:pt x="35" y="152"/>
                  </a:cubicBezTo>
                  <a:cubicBezTo>
                    <a:pt x="38" y="152"/>
                    <a:pt x="41" y="152"/>
                    <a:pt x="44" y="151"/>
                  </a:cubicBezTo>
                  <a:cubicBezTo>
                    <a:pt x="46" y="150"/>
                    <a:pt x="49" y="150"/>
                    <a:pt x="51" y="150"/>
                  </a:cubicBezTo>
                  <a:cubicBezTo>
                    <a:pt x="57" y="150"/>
                    <a:pt x="61" y="153"/>
                    <a:pt x="60" y="159"/>
                  </a:cubicBezTo>
                  <a:cubicBezTo>
                    <a:pt x="58" y="164"/>
                    <a:pt x="58" y="167"/>
                    <a:pt x="58" y="171"/>
                  </a:cubicBezTo>
                  <a:cubicBezTo>
                    <a:pt x="57" y="175"/>
                    <a:pt x="49" y="191"/>
                    <a:pt x="49" y="191"/>
                  </a:cubicBezTo>
                  <a:cubicBezTo>
                    <a:pt x="49" y="191"/>
                    <a:pt x="62" y="182"/>
                    <a:pt x="89" y="171"/>
                  </a:cubicBezTo>
                  <a:cubicBezTo>
                    <a:pt x="115" y="159"/>
                    <a:pt x="131" y="163"/>
                    <a:pt x="131" y="163"/>
                  </a:cubicBezTo>
                  <a:cubicBezTo>
                    <a:pt x="131" y="163"/>
                    <a:pt x="118" y="132"/>
                    <a:pt x="130" y="112"/>
                  </a:cubicBezTo>
                  <a:close/>
                  <a:moveTo>
                    <a:pt x="104" y="76"/>
                  </a:moveTo>
                  <a:cubicBezTo>
                    <a:pt x="103" y="75"/>
                    <a:pt x="102" y="73"/>
                    <a:pt x="101" y="72"/>
                  </a:cubicBezTo>
                  <a:cubicBezTo>
                    <a:pt x="70" y="114"/>
                    <a:pt x="70" y="114"/>
                    <a:pt x="70" y="114"/>
                  </a:cubicBezTo>
                  <a:cubicBezTo>
                    <a:pt x="76" y="78"/>
                    <a:pt x="76" y="78"/>
                    <a:pt x="76" y="78"/>
                  </a:cubicBezTo>
                  <a:cubicBezTo>
                    <a:pt x="63" y="78"/>
                    <a:pt x="63" y="78"/>
                    <a:pt x="63" y="78"/>
                  </a:cubicBezTo>
                  <a:cubicBezTo>
                    <a:pt x="68" y="59"/>
                    <a:pt x="68" y="59"/>
                    <a:pt x="68" y="59"/>
                  </a:cubicBezTo>
                  <a:cubicBezTo>
                    <a:pt x="66" y="59"/>
                    <a:pt x="64" y="59"/>
                    <a:pt x="62" y="59"/>
                  </a:cubicBezTo>
                  <a:cubicBezTo>
                    <a:pt x="37" y="62"/>
                    <a:pt x="30" y="36"/>
                    <a:pt x="49" y="22"/>
                  </a:cubicBezTo>
                  <a:cubicBezTo>
                    <a:pt x="49" y="21"/>
                    <a:pt x="49" y="21"/>
                    <a:pt x="49" y="21"/>
                  </a:cubicBezTo>
                  <a:cubicBezTo>
                    <a:pt x="49" y="21"/>
                    <a:pt x="49" y="21"/>
                    <a:pt x="49" y="21"/>
                  </a:cubicBezTo>
                  <a:cubicBezTo>
                    <a:pt x="49" y="21"/>
                    <a:pt x="49" y="21"/>
                    <a:pt x="49" y="21"/>
                  </a:cubicBezTo>
                  <a:cubicBezTo>
                    <a:pt x="50" y="21"/>
                    <a:pt x="50" y="21"/>
                    <a:pt x="50" y="21"/>
                  </a:cubicBezTo>
                  <a:cubicBezTo>
                    <a:pt x="59" y="14"/>
                    <a:pt x="70" y="11"/>
                    <a:pt x="82" y="11"/>
                  </a:cubicBezTo>
                  <a:cubicBezTo>
                    <a:pt x="106" y="11"/>
                    <a:pt x="127" y="26"/>
                    <a:pt x="135" y="48"/>
                  </a:cubicBezTo>
                  <a:cubicBezTo>
                    <a:pt x="138" y="57"/>
                    <a:pt x="138" y="63"/>
                    <a:pt x="135" y="70"/>
                  </a:cubicBezTo>
                  <a:cubicBezTo>
                    <a:pt x="130" y="82"/>
                    <a:pt x="108" y="83"/>
                    <a:pt x="104" y="76"/>
                  </a:cubicBezTo>
                  <a:close/>
                  <a:moveTo>
                    <a:pt x="90" y="61"/>
                  </a:moveTo>
                  <a:cubicBezTo>
                    <a:pt x="103" y="61"/>
                    <a:pt x="103" y="61"/>
                    <a:pt x="103" y="61"/>
                  </a:cubicBezTo>
                  <a:cubicBezTo>
                    <a:pt x="75" y="102"/>
                    <a:pt x="75" y="102"/>
                    <a:pt x="75" y="102"/>
                  </a:cubicBezTo>
                  <a:cubicBezTo>
                    <a:pt x="81" y="74"/>
                    <a:pt x="81" y="74"/>
                    <a:pt x="81" y="74"/>
                  </a:cubicBezTo>
                  <a:cubicBezTo>
                    <a:pt x="68" y="74"/>
                    <a:pt x="68" y="74"/>
                    <a:pt x="68" y="74"/>
                  </a:cubicBezTo>
                  <a:cubicBezTo>
                    <a:pt x="76" y="40"/>
                    <a:pt x="76" y="40"/>
                    <a:pt x="76" y="40"/>
                  </a:cubicBezTo>
                  <a:cubicBezTo>
                    <a:pt x="97" y="40"/>
                    <a:pt x="97" y="40"/>
                    <a:pt x="97" y="40"/>
                  </a:cubicBezTo>
                  <a:lnTo>
                    <a:pt x="90" y="61"/>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3" name="Freeform 42">
              <a:extLst>
                <a:ext uri="{FF2B5EF4-FFF2-40B4-BE49-F238E27FC236}">
                  <a16:creationId xmlns:a16="http://schemas.microsoft.com/office/drawing/2014/main" id="{33D67C83-90F2-4C92-96A0-A6090E0F0103}"/>
                </a:ext>
              </a:extLst>
            </p:cNvPr>
            <p:cNvSpPr>
              <a:spLocks noEditPoints="1"/>
            </p:cNvSpPr>
            <p:nvPr/>
          </p:nvSpPr>
          <p:spPr bwMode="auto">
            <a:xfrm>
              <a:off x="6989305" y="4741592"/>
              <a:ext cx="533805" cy="543068"/>
            </a:xfrm>
            <a:custGeom>
              <a:avLst/>
              <a:gdLst>
                <a:gd name="T0" fmla="*/ 159 w 195"/>
                <a:gd name="T1" fmla="*/ 100 h 198"/>
                <a:gd name="T2" fmla="*/ 149 w 195"/>
                <a:gd name="T3" fmla="*/ 83 h 198"/>
                <a:gd name="T4" fmla="*/ 148 w 195"/>
                <a:gd name="T5" fmla="*/ 64 h 198"/>
                <a:gd name="T6" fmla="*/ 136 w 195"/>
                <a:gd name="T7" fmla="*/ 61 h 198"/>
                <a:gd name="T8" fmla="*/ 133 w 195"/>
                <a:gd name="T9" fmla="*/ 49 h 198"/>
                <a:gd name="T10" fmla="*/ 114 w 195"/>
                <a:gd name="T11" fmla="*/ 48 h 198"/>
                <a:gd name="T12" fmla="*/ 97 w 195"/>
                <a:gd name="T13" fmla="*/ 38 h 198"/>
                <a:gd name="T14" fmla="*/ 81 w 195"/>
                <a:gd name="T15" fmla="*/ 48 h 198"/>
                <a:gd name="T16" fmla="*/ 61 w 195"/>
                <a:gd name="T17" fmla="*/ 51 h 198"/>
                <a:gd name="T18" fmla="*/ 50 w 195"/>
                <a:gd name="T19" fmla="*/ 62 h 198"/>
                <a:gd name="T20" fmla="*/ 47 w 195"/>
                <a:gd name="T21" fmla="*/ 82 h 198"/>
                <a:gd name="T22" fmla="*/ 37 w 195"/>
                <a:gd name="T23" fmla="*/ 97 h 198"/>
                <a:gd name="T24" fmla="*/ 47 w 195"/>
                <a:gd name="T25" fmla="*/ 115 h 198"/>
                <a:gd name="T26" fmla="*/ 48 w 195"/>
                <a:gd name="T27" fmla="*/ 133 h 198"/>
                <a:gd name="T28" fmla="*/ 60 w 195"/>
                <a:gd name="T29" fmla="*/ 137 h 198"/>
                <a:gd name="T30" fmla="*/ 63 w 195"/>
                <a:gd name="T31" fmla="*/ 149 h 198"/>
                <a:gd name="T32" fmla="*/ 82 w 195"/>
                <a:gd name="T33" fmla="*/ 150 h 198"/>
                <a:gd name="T34" fmla="*/ 99 w 195"/>
                <a:gd name="T35" fmla="*/ 160 h 198"/>
                <a:gd name="T36" fmla="*/ 115 w 195"/>
                <a:gd name="T37" fmla="*/ 150 h 198"/>
                <a:gd name="T38" fmla="*/ 135 w 195"/>
                <a:gd name="T39" fmla="*/ 147 h 198"/>
                <a:gd name="T40" fmla="*/ 146 w 195"/>
                <a:gd name="T41" fmla="*/ 136 h 198"/>
                <a:gd name="T42" fmla="*/ 149 w 195"/>
                <a:gd name="T43" fmla="*/ 116 h 198"/>
                <a:gd name="T44" fmla="*/ 116 w 195"/>
                <a:gd name="T45" fmla="*/ 68 h 198"/>
                <a:gd name="T46" fmla="*/ 94 w 195"/>
                <a:gd name="T47" fmla="*/ 82 h 198"/>
                <a:gd name="T48" fmla="*/ 116 w 195"/>
                <a:gd name="T49" fmla="*/ 68 h 198"/>
                <a:gd name="T50" fmla="*/ 93 w 195"/>
                <a:gd name="T51" fmla="*/ 103 h 198"/>
                <a:gd name="T52" fmla="*/ 102 w 195"/>
                <a:gd name="T53" fmla="*/ 94 h 198"/>
                <a:gd name="T54" fmla="*/ 67 w 195"/>
                <a:gd name="T55" fmla="*/ 117 h 198"/>
                <a:gd name="T56" fmla="*/ 81 w 195"/>
                <a:gd name="T57" fmla="*/ 95 h 198"/>
                <a:gd name="T58" fmla="*/ 67 w 195"/>
                <a:gd name="T59" fmla="*/ 117 h 198"/>
                <a:gd name="T60" fmla="*/ 94 w 195"/>
                <a:gd name="T61" fmla="*/ 115 h 198"/>
                <a:gd name="T62" fmla="*/ 116 w 195"/>
                <a:gd name="T63" fmla="*/ 130 h 198"/>
                <a:gd name="T64" fmla="*/ 129 w 195"/>
                <a:gd name="T65" fmla="*/ 117 h 198"/>
                <a:gd name="T66" fmla="*/ 115 w 195"/>
                <a:gd name="T67" fmla="*/ 95 h 198"/>
                <a:gd name="T68" fmla="*/ 129 w 195"/>
                <a:gd name="T69" fmla="*/ 117 h 198"/>
                <a:gd name="T70" fmla="*/ 0 w 195"/>
                <a:gd name="T71" fmla="*/ 46 h 198"/>
                <a:gd name="T72" fmla="*/ 98 w 195"/>
                <a:gd name="T73" fmla="*/ 0 h 198"/>
                <a:gd name="T74" fmla="*/ 183 w 195"/>
                <a:gd name="T75" fmla="*/ 83 h 198"/>
                <a:gd name="T76" fmla="*/ 23 w 195"/>
                <a:gd name="T77" fmla="*/ 54 h 198"/>
                <a:gd name="T78" fmla="*/ 7 w 195"/>
                <a:gd name="T79" fmla="*/ 81 h 198"/>
                <a:gd name="T80" fmla="*/ 184 w 195"/>
                <a:gd name="T81" fmla="*/ 148 h 198"/>
                <a:gd name="T82" fmla="*/ 1 w 195"/>
                <a:gd name="T83" fmla="*/ 117 h 198"/>
                <a:gd name="T84" fmla="*/ 98 w 195"/>
                <a:gd name="T85" fmla="*/ 186 h 198"/>
                <a:gd name="T86" fmla="*/ 162 w 195"/>
                <a:gd name="T87" fmla="*/ 139 h 198"/>
                <a:gd name="T88" fmla="*/ 195 w 195"/>
                <a:gd name="T89" fmla="*/ 152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8">
                  <a:moveTo>
                    <a:pt x="156" y="116"/>
                  </a:moveTo>
                  <a:cubicBezTo>
                    <a:pt x="158" y="111"/>
                    <a:pt x="159" y="106"/>
                    <a:pt x="159" y="100"/>
                  </a:cubicBezTo>
                  <a:cubicBezTo>
                    <a:pt x="156" y="100"/>
                    <a:pt x="154" y="100"/>
                    <a:pt x="152" y="98"/>
                  </a:cubicBezTo>
                  <a:cubicBezTo>
                    <a:pt x="152" y="93"/>
                    <a:pt x="151" y="88"/>
                    <a:pt x="149" y="83"/>
                  </a:cubicBezTo>
                  <a:cubicBezTo>
                    <a:pt x="151" y="81"/>
                    <a:pt x="153" y="79"/>
                    <a:pt x="155" y="79"/>
                  </a:cubicBezTo>
                  <a:cubicBezTo>
                    <a:pt x="154" y="74"/>
                    <a:pt x="151" y="69"/>
                    <a:pt x="148" y="64"/>
                  </a:cubicBezTo>
                  <a:cubicBezTo>
                    <a:pt x="146" y="66"/>
                    <a:pt x="143" y="67"/>
                    <a:pt x="141" y="67"/>
                  </a:cubicBezTo>
                  <a:cubicBezTo>
                    <a:pt x="139" y="65"/>
                    <a:pt x="138" y="63"/>
                    <a:pt x="136" y="61"/>
                  </a:cubicBezTo>
                  <a:cubicBezTo>
                    <a:pt x="134" y="59"/>
                    <a:pt x="132" y="57"/>
                    <a:pt x="130" y="56"/>
                  </a:cubicBezTo>
                  <a:cubicBezTo>
                    <a:pt x="130" y="53"/>
                    <a:pt x="131" y="51"/>
                    <a:pt x="133" y="49"/>
                  </a:cubicBezTo>
                  <a:cubicBezTo>
                    <a:pt x="128" y="46"/>
                    <a:pt x="123" y="43"/>
                    <a:pt x="118" y="41"/>
                  </a:cubicBezTo>
                  <a:cubicBezTo>
                    <a:pt x="117" y="44"/>
                    <a:pt x="116" y="46"/>
                    <a:pt x="114" y="48"/>
                  </a:cubicBezTo>
                  <a:cubicBezTo>
                    <a:pt x="109" y="46"/>
                    <a:pt x="104" y="45"/>
                    <a:pt x="99" y="45"/>
                  </a:cubicBezTo>
                  <a:cubicBezTo>
                    <a:pt x="97" y="43"/>
                    <a:pt x="96" y="41"/>
                    <a:pt x="97" y="38"/>
                  </a:cubicBezTo>
                  <a:cubicBezTo>
                    <a:pt x="91" y="38"/>
                    <a:pt x="86" y="39"/>
                    <a:pt x="80" y="41"/>
                  </a:cubicBezTo>
                  <a:cubicBezTo>
                    <a:pt x="81" y="43"/>
                    <a:pt x="81" y="46"/>
                    <a:pt x="81" y="48"/>
                  </a:cubicBezTo>
                  <a:cubicBezTo>
                    <a:pt x="76" y="50"/>
                    <a:pt x="71" y="52"/>
                    <a:pt x="67" y="55"/>
                  </a:cubicBezTo>
                  <a:cubicBezTo>
                    <a:pt x="65" y="54"/>
                    <a:pt x="63" y="53"/>
                    <a:pt x="61" y="51"/>
                  </a:cubicBezTo>
                  <a:cubicBezTo>
                    <a:pt x="59" y="52"/>
                    <a:pt x="57" y="54"/>
                    <a:pt x="55" y="56"/>
                  </a:cubicBezTo>
                  <a:cubicBezTo>
                    <a:pt x="53" y="58"/>
                    <a:pt x="51" y="60"/>
                    <a:pt x="50" y="62"/>
                  </a:cubicBezTo>
                  <a:cubicBezTo>
                    <a:pt x="52" y="63"/>
                    <a:pt x="53" y="66"/>
                    <a:pt x="54" y="68"/>
                  </a:cubicBezTo>
                  <a:cubicBezTo>
                    <a:pt x="51" y="72"/>
                    <a:pt x="49" y="77"/>
                    <a:pt x="47" y="82"/>
                  </a:cubicBezTo>
                  <a:cubicBezTo>
                    <a:pt x="45" y="82"/>
                    <a:pt x="42" y="82"/>
                    <a:pt x="40" y="81"/>
                  </a:cubicBezTo>
                  <a:cubicBezTo>
                    <a:pt x="38" y="87"/>
                    <a:pt x="37" y="92"/>
                    <a:pt x="37" y="97"/>
                  </a:cubicBezTo>
                  <a:cubicBezTo>
                    <a:pt x="40" y="97"/>
                    <a:pt x="42" y="98"/>
                    <a:pt x="44" y="100"/>
                  </a:cubicBezTo>
                  <a:cubicBezTo>
                    <a:pt x="44" y="105"/>
                    <a:pt x="45" y="110"/>
                    <a:pt x="47" y="115"/>
                  </a:cubicBezTo>
                  <a:cubicBezTo>
                    <a:pt x="45" y="117"/>
                    <a:pt x="43" y="118"/>
                    <a:pt x="41" y="119"/>
                  </a:cubicBezTo>
                  <a:cubicBezTo>
                    <a:pt x="42" y="124"/>
                    <a:pt x="45" y="129"/>
                    <a:pt x="48" y="133"/>
                  </a:cubicBezTo>
                  <a:cubicBezTo>
                    <a:pt x="50" y="132"/>
                    <a:pt x="53" y="131"/>
                    <a:pt x="55" y="131"/>
                  </a:cubicBezTo>
                  <a:cubicBezTo>
                    <a:pt x="57" y="133"/>
                    <a:pt x="58" y="135"/>
                    <a:pt x="60" y="137"/>
                  </a:cubicBezTo>
                  <a:cubicBezTo>
                    <a:pt x="62" y="139"/>
                    <a:pt x="64" y="140"/>
                    <a:pt x="66" y="142"/>
                  </a:cubicBezTo>
                  <a:cubicBezTo>
                    <a:pt x="66" y="144"/>
                    <a:pt x="65" y="147"/>
                    <a:pt x="63" y="149"/>
                  </a:cubicBezTo>
                  <a:cubicBezTo>
                    <a:pt x="68" y="152"/>
                    <a:pt x="73" y="154"/>
                    <a:pt x="78" y="156"/>
                  </a:cubicBezTo>
                  <a:cubicBezTo>
                    <a:pt x="79" y="154"/>
                    <a:pt x="80" y="152"/>
                    <a:pt x="82" y="150"/>
                  </a:cubicBezTo>
                  <a:cubicBezTo>
                    <a:pt x="87" y="152"/>
                    <a:pt x="92" y="152"/>
                    <a:pt x="97" y="152"/>
                  </a:cubicBezTo>
                  <a:cubicBezTo>
                    <a:pt x="99" y="154"/>
                    <a:pt x="100" y="157"/>
                    <a:pt x="99" y="160"/>
                  </a:cubicBezTo>
                  <a:cubicBezTo>
                    <a:pt x="105" y="159"/>
                    <a:pt x="110" y="159"/>
                    <a:pt x="115" y="157"/>
                  </a:cubicBezTo>
                  <a:cubicBezTo>
                    <a:pt x="114" y="155"/>
                    <a:pt x="114" y="152"/>
                    <a:pt x="115" y="150"/>
                  </a:cubicBezTo>
                  <a:cubicBezTo>
                    <a:pt x="120" y="148"/>
                    <a:pt x="125" y="146"/>
                    <a:pt x="129" y="143"/>
                  </a:cubicBezTo>
                  <a:cubicBezTo>
                    <a:pt x="131" y="143"/>
                    <a:pt x="133" y="145"/>
                    <a:pt x="135" y="147"/>
                  </a:cubicBezTo>
                  <a:cubicBezTo>
                    <a:pt x="137" y="146"/>
                    <a:pt x="139" y="144"/>
                    <a:pt x="141" y="142"/>
                  </a:cubicBezTo>
                  <a:cubicBezTo>
                    <a:pt x="143" y="140"/>
                    <a:pt x="145" y="138"/>
                    <a:pt x="146" y="136"/>
                  </a:cubicBezTo>
                  <a:cubicBezTo>
                    <a:pt x="144" y="134"/>
                    <a:pt x="143" y="132"/>
                    <a:pt x="142" y="130"/>
                  </a:cubicBezTo>
                  <a:cubicBezTo>
                    <a:pt x="145" y="125"/>
                    <a:pt x="147" y="121"/>
                    <a:pt x="149" y="116"/>
                  </a:cubicBezTo>
                  <a:cubicBezTo>
                    <a:pt x="151" y="115"/>
                    <a:pt x="154" y="115"/>
                    <a:pt x="156" y="116"/>
                  </a:cubicBezTo>
                  <a:close/>
                  <a:moveTo>
                    <a:pt x="116" y="68"/>
                  </a:moveTo>
                  <a:cubicBezTo>
                    <a:pt x="102" y="82"/>
                    <a:pt x="102" y="82"/>
                    <a:pt x="102" y="82"/>
                  </a:cubicBezTo>
                  <a:cubicBezTo>
                    <a:pt x="99" y="82"/>
                    <a:pt x="97" y="82"/>
                    <a:pt x="94" y="82"/>
                  </a:cubicBezTo>
                  <a:cubicBezTo>
                    <a:pt x="80" y="68"/>
                    <a:pt x="80" y="68"/>
                    <a:pt x="80" y="68"/>
                  </a:cubicBezTo>
                  <a:cubicBezTo>
                    <a:pt x="91" y="62"/>
                    <a:pt x="105" y="62"/>
                    <a:pt x="116" y="68"/>
                  </a:cubicBezTo>
                  <a:close/>
                  <a:moveTo>
                    <a:pt x="102" y="103"/>
                  </a:moveTo>
                  <a:cubicBezTo>
                    <a:pt x="100" y="106"/>
                    <a:pt x="96" y="106"/>
                    <a:pt x="93" y="103"/>
                  </a:cubicBezTo>
                  <a:cubicBezTo>
                    <a:pt x="91" y="101"/>
                    <a:pt x="91" y="97"/>
                    <a:pt x="93" y="94"/>
                  </a:cubicBezTo>
                  <a:cubicBezTo>
                    <a:pt x="96" y="92"/>
                    <a:pt x="100" y="92"/>
                    <a:pt x="102" y="94"/>
                  </a:cubicBezTo>
                  <a:cubicBezTo>
                    <a:pt x="105" y="97"/>
                    <a:pt x="105" y="101"/>
                    <a:pt x="102" y="103"/>
                  </a:cubicBezTo>
                  <a:close/>
                  <a:moveTo>
                    <a:pt x="67" y="117"/>
                  </a:moveTo>
                  <a:cubicBezTo>
                    <a:pt x="61" y="106"/>
                    <a:pt x="61" y="92"/>
                    <a:pt x="67" y="81"/>
                  </a:cubicBezTo>
                  <a:cubicBezTo>
                    <a:pt x="81" y="95"/>
                    <a:pt x="81" y="95"/>
                    <a:pt x="81" y="95"/>
                  </a:cubicBezTo>
                  <a:cubicBezTo>
                    <a:pt x="81" y="97"/>
                    <a:pt x="81" y="100"/>
                    <a:pt x="81" y="103"/>
                  </a:cubicBezTo>
                  <a:lnTo>
                    <a:pt x="67" y="117"/>
                  </a:lnTo>
                  <a:close/>
                  <a:moveTo>
                    <a:pt x="80" y="130"/>
                  </a:moveTo>
                  <a:cubicBezTo>
                    <a:pt x="94" y="115"/>
                    <a:pt x="94" y="115"/>
                    <a:pt x="94" y="115"/>
                  </a:cubicBezTo>
                  <a:cubicBezTo>
                    <a:pt x="97" y="116"/>
                    <a:pt x="99" y="116"/>
                    <a:pt x="102" y="115"/>
                  </a:cubicBezTo>
                  <a:cubicBezTo>
                    <a:pt x="116" y="130"/>
                    <a:pt x="116" y="130"/>
                    <a:pt x="116" y="130"/>
                  </a:cubicBezTo>
                  <a:cubicBezTo>
                    <a:pt x="105" y="136"/>
                    <a:pt x="91" y="136"/>
                    <a:pt x="80" y="130"/>
                  </a:cubicBezTo>
                  <a:close/>
                  <a:moveTo>
                    <a:pt x="129" y="117"/>
                  </a:moveTo>
                  <a:cubicBezTo>
                    <a:pt x="115" y="103"/>
                    <a:pt x="115" y="103"/>
                    <a:pt x="115" y="103"/>
                  </a:cubicBezTo>
                  <a:cubicBezTo>
                    <a:pt x="115" y="100"/>
                    <a:pt x="115" y="97"/>
                    <a:pt x="115" y="95"/>
                  </a:cubicBezTo>
                  <a:cubicBezTo>
                    <a:pt x="129" y="81"/>
                    <a:pt x="129" y="81"/>
                    <a:pt x="129" y="81"/>
                  </a:cubicBezTo>
                  <a:cubicBezTo>
                    <a:pt x="135" y="92"/>
                    <a:pt x="135" y="106"/>
                    <a:pt x="129" y="117"/>
                  </a:cubicBezTo>
                  <a:close/>
                  <a:moveTo>
                    <a:pt x="7" y="81"/>
                  </a:moveTo>
                  <a:cubicBezTo>
                    <a:pt x="0" y="46"/>
                    <a:pt x="0" y="46"/>
                    <a:pt x="0" y="46"/>
                  </a:cubicBezTo>
                  <a:cubicBezTo>
                    <a:pt x="12" y="50"/>
                    <a:pt x="12" y="50"/>
                    <a:pt x="12" y="50"/>
                  </a:cubicBezTo>
                  <a:cubicBezTo>
                    <a:pt x="29" y="19"/>
                    <a:pt x="62" y="0"/>
                    <a:pt x="98" y="0"/>
                  </a:cubicBezTo>
                  <a:cubicBezTo>
                    <a:pt x="145" y="0"/>
                    <a:pt x="186" y="34"/>
                    <a:pt x="195" y="80"/>
                  </a:cubicBezTo>
                  <a:cubicBezTo>
                    <a:pt x="183" y="83"/>
                    <a:pt x="183" y="83"/>
                    <a:pt x="183" y="83"/>
                  </a:cubicBezTo>
                  <a:cubicBezTo>
                    <a:pt x="176" y="42"/>
                    <a:pt x="140" y="12"/>
                    <a:pt x="98" y="12"/>
                  </a:cubicBezTo>
                  <a:cubicBezTo>
                    <a:pt x="67" y="12"/>
                    <a:pt x="39" y="28"/>
                    <a:pt x="23" y="54"/>
                  </a:cubicBezTo>
                  <a:cubicBezTo>
                    <a:pt x="34" y="58"/>
                    <a:pt x="34" y="58"/>
                    <a:pt x="34" y="58"/>
                  </a:cubicBezTo>
                  <a:lnTo>
                    <a:pt x="7" y="81"/>
                  </a:lnTo>
                  <a:close/>
                  <a:moveTo>
                    <a:pt x="195" y="152"/>
                  </a:moveTo>
                  <a:cubicBezTo>
                    <a:pt x="184" y="148"/>
                    <a:pt x="184" y="148"/>
                    <a:pt x="184" y="148"/>
                  </a:cubicBezTo>
                  <a:cubicBezTo>
                    <a:pt x="167" y="179"/>
                    <a:pt x="134" y="198"/>
                    <a:pt x="98" y="198"/>
                  </a:cubicBezTo>
                  <a:cubicBezTo>
                    <a:pt x="50" y="198"/>
                    <a:pt x="10" y="164"/>
                    <a:pt x="1" y="117"/>
                  </a:cubicBezTo>
                  <a:cubicBezTo>
                    <a:pt x="13" y="115"/>
                    <a:pt x="13" y="115"/>
                    <a:pt x="13" y="115"/>
                  </a:cubicBezTo>
                  <a:cubicBezTo>
                    <a:pt x="20" y="156"/>
                    <a:pt x="56" y="186"/>
                    <a:pt x="98" y="186"/>
                  </a:cubicBezTo>
                  <a:cubicBezTo>
                    <a:pt x="129" y="186"/>
                    <a:pt x="157" y="170"/>
                    <a:pt x="173" y="143"/>
                  </a:cubicBezTo>
                  <a:cubicBezTo>
                    <a:pt x="162" y="139"/>
                    <a:pt x="162" y="139"/>
                    <a:pt x="162" y="139"/>
                  </a:cubicBezTo>
                  <a:cubicBezTo>
                    <a:pt x="189" y="116"/>
                    <a:pt x="189" y="116"/>
                    <a:pt x="189" y="116"/>
                  </a:cubicBezTo>
                  <a:lnTo>
                    <a:pt x="195" y="152"/>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4" name="矩形 3">
            <a:extLst>
              <a:ext uri="{FF2B5EF4-FFF2-40B4-BE49-F238E27FC236}">
                <a16:creationId xmlns:a16="http://schemas.microsoft.com/office/drawing/2014/main" id="{1458B647-B188-4930-A3F6-A70A9897581C}"/>
              </a:ext>
            </a:extLst>
          </p:cNvPr>
          <p:cNvSpPr/>
          <p:nvPr/>
        </p:nvSpPr>
        <p:spPr>
          <a:xfrm>
            <a:off x="624782" y="1450202"/>
            <a:ext cx="2807590" cy="1526572"/>
          </a:xfrm>
          <a:prstGeom prst="rect">
            <a:avLst/>
          </a:prstGeom>
        </p:spPr>
        <p:txBody>
          <a:bodyPr wrap="square">
            <a:spAutoFit/>
          </a:bodyPr>
          <a:lstStyle/>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用人单位应及时与退役士兵签订劳动合同或聘用合同，尽快安排上岗，依法合理确 定工资福利，</a:t>
            </a:r>
          </a:p>
        </p:txBody>
      </p:sp>
      <p:sp>
        <p:nvSpPr>
          <p:cNvPr id="8" name="矩形 7">
            <a:extLst>
              <a:ext uri="{FF2B5EF4-FFF2-40B4-BE49-F238E27FC236}">
                <a16:creationId xmlns:a16="http://schemas.microsoft.com/office/drawing/2014/main" id="{1AEA4A5B-6D91-4815-A440-C4F3C5288B49}"/>
              </a:ext>
            </a:extLst>
          </p:cNvPr>
          <p:cNvSpPr/>
          <p:nvPr/>
        </p:nvSpPr>
        <p:spPr>
          <a:xfrm>
            <a:off x="8699695" y="1688602"/>
            <a:ext cx="2807590" cy="115724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接续养老、医疗、失业等社会保险关系，保证享受本单位同等条件人员的 同等待遇，</a:t>
            </a:r>
          </a:p>
        </p:txBody>
      </p:sp>
      <p:sp>
        <p:nvSpPr>
          <p:cNvPr id="9" name="矩形 8">
            <a:extLst>
              <a:ext uri="{FF2B5EF4-FFF2-40B4-BE49-F238E27FC236}">
                <a16:creationId xmlns:a16="http://schemas.microsoft.com/office/drawing/2014/main" id="{1DBE5E9C-07FB-4257-A9C0-53EDE4CACF7E}"/>
              </a:ext>
            </a:extLst>
          </p:cNvPr>
          <p:cNvSpPr/>
          <p:nvPr/>
        </p:nvSpPr>
        <p:spPr>
          <a:xfrm>
            <a:off x="686058" y="3663014"/>
            <a:ext cx="2807590" cy="1895904"/>
          </a:xfrm>
          <a:prstGeom prst="rect">
            <a:avLst/>
          </a:prstGeom>
        </p:spPr>
        <p:txBody>
          <a:bodyPr wrap="square">
            <a:spAutoFit/>
          </a:bodyPr>
          <a:lstStyle/>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军龄 </a:t>
            </a:r>
            <a:r>
              <a:rPr lang="en-US" altLang="zh-CN" sz="1600" dirty="0">
                <a:solidFill>
                  <a:schemeClr val="tx1">
                    <a:lumMod val="65000"/>
                    <a:lumOff val="35000"/>
                  </a:schemeClr>
                </a:solidFill>
                <a:latin typeface="字魂95号-手刻宋" panose="00000500000000000000" pitchFamily="2" charset="-122"/>
                <a:ea typeface="字魂95号-手刻宋" panose="00000500000000000000" pitchFamily="2" charset="-122"/>
              </a:rPr>
              <a:t>10 </a:t>
            </a: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年以上的应当签订无固定期限劳动合同。 参加户籍所在地省级毕业生就业指导机构和原毕业高校就业招聘会，享受提供信息、 </a:t>
            </a:r>
          </a:p>
        </p:txBody>
      </p:sp>
      <p:sp>
        <p:nvSpPr>
          <p:cNvPr id="34" name="矩形 33">
            <a:extLst>
              <a:ext uri="{FF2B5EF4-FFF2-40B4-BE49-F238E27FC236}">
                <a16:creationId xmlns:a16="http://schemas.microsoft.com/office/drawing/2014/main" id="{58998B34-E663-4DC3-8BD6-05881BA16816}"/>
              </a:ext>
            </a:extLst>
          </p:cNvPr>
          <p:cNvSpPr/>
          <p:nvPr/>
        </p:nvSpPr>
        <p:spPr>
          <a:xfrm>
            <a:off x="8699695" y="3980740"/>
            <a:ext cx="2807590" cy="1157240"/>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重点推荐、就业指导等就业服务；享受国家扶持就业方面其它优惠政策。</a:t>
            </a:r>
          </a:p>
        </p:txBody>
      </p:sp>
    </p:spTree>
    <p:extLst>
      <p:ext uri="{BB962C8B-B14F-4D97-AF65-F5344CB8AC3E}">
        <p14:creationId xmlns:p14="http://schemas.microsoft.com/office/powerpoint/2010/main" val="1406562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47A6F1D-3322-44FE-B973-FB3D919A9322}"/>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9" name="组合 8">
            <a:extLst>
              <a:ext uri="{FF2B5EF4-FFF2-40B4-BE49-F238E27FC236}">
                <a16:creationId xmlns:a16="http://schemas.microsoft.com/office/drawing/2014/main" id="{432443F3-A60B-4349-9498-F1EA6770F86E}"/>
              </a:ext>
            </a:extLst>
          </p:cNvPr>
          <p:cNvGrpSpPr/>
          <p:nvPr/>
        </p:nvGrpSpPr>
        <p:grpSpPr>
          <a:xfrm>
            <a:off x="-480651" y="-1425262"/>
            <a:ext cx="13172417" cy="8593297"/>
            <a:chOff x="-480651" y="-820970"/>
            <a:chExt cx="13172417" cy="8593297"/>
          </a:xfrm>
        </p:grpSpPr>
        <p:sp>
          <p:nvSpPr>
            <p:cNvPr id="10" name="椭圆 9">
              <a:extLst>
                <a:ext uri="{FF2B5EF4-FFF2-40B4-BE49-F238E27FC236}">
                  <a16:creationId xmlns:a16="http://schemas.microsoft.com/office/drawing/2014/main" id="{7CFCDF97-C7F7-4EF5-AA10-7C8C9ACC4AF4}"/>
                </a:ext>
              </a:extLst>
            </p:cNvPr>
            <p:cNvSpPr/>
            <p:nvPr/>
          </p:nvSpPr>
          <p:spPr>
            <a:xfrm>
              <a:off x="4724401" y="2069218"/>
              <a:ext cx="2723909" cy="2719563"/>
            </a:xfrm>
            <a:prstGeom prst="ellipse">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a:extLst>
                <a:ext uri="{FF2B5EF4-FFF2-40B4-BE49-F238E27FC236}">
                  <a16:creationId xmlns:a16="http://schemas.microsoft.com/office/drawing/2014/main" id="{E7AB5C2C-2C74-46BC-942D-3CCB8E02AB4B}"/>
                </a:ext>
              </a:extLst>
            </p:cNvPr>
            <p:cNvSpPr/>
            <p:nvPr/>
          </p:nvSpPr>
          <p:spPr>
            <a:xfrm>
              <a:off x="5687212" y="4450622"/>
              <a:ext cx="798286" cy="2719563"/>
            </a:xfrm>
            <a:prstGeom prst="trapezoid">
              <a:avLst>
                <a:gd name="adj" fmla="val 30455"/>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梯形 11">
              <a:extLst>
                <a:ext uri="{FF2B5EF4-FFF2-40B4-BE49-F238E27FC236}">
                  <a16:creationId xmlns:a16="http://schemas.microsoft.com/office/drawing/2014/main" id="{CDCC573B-A15F-47D9-B2F2-11CA58BB7057}"/>
                </a:ext>
              </a:extLst>
            </p:cNvPr>
            <p:cNvSpPr/>
            <p:nvPr/>
          </p:nvSpPr>
          <p:spPr>
            <a:xfrm flipV="1">
              <a:off x="5687212" y="-312185"/>
              <a:ext cx="798286" cy="2719563"/>
            </a:xfrm>
            <a:prstGeom prst="trapezoid">
              <a:avLst>
                <a:gd name="adj" fmla="val 30455"/>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F78C8ADD-7B91-4387-B40E-8AF7E42DC704}"/>
                </a:ext>
              </a:extLst>
            </p:cNvPr>
            <p:cNvGrpSpPr/>
            <p:nvPr/>
          </p:nvGrpSpPr>
          <p:grpSpPr>
            <a:xfrm>
              <a:off x="3775519" y="-820970"/>
              <a:ext cx="4588130" cy="8593297"/>
              <a:chOff x="3775519" y="-820970"/>
              <a:chExt cx="4588130" cy="8593297"/>
            </a:xfrm>
          </p:grpSpPr>
          <p:sp>
            <p:nvSpPr>
              <p:cNvPr id="25" name="梯形 24">
                <a:extLst>
                  <a:ext uri="{FF2B5EF4-FFF2-40B4-BE49-F238E27FC236}">
                    <a16:creationId xmlns:a16="http://schemas.microsoft.com/office/drawing/2014/main" id="{186FCAEE-7BA9-49C7-B8F8-A0256B9C3C64}"/>
                  </a:ext>
                </a:extLst>
              </p:cNvPr>
              <p:cNvSpPr/>
              <p:nvPr/>
            </p:nvSpPr>
            <p:spPr>
              <a:xfrm rot="2257602" flipV="1">
                <a:off x="7282611" y="-820970"/>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a:extLst>
                  <a:ext uri="{FF2B5EF4-FFF2-40B4-BE49-F238E27FC236}">
                    <a16:creationId xmlns:a16="http://schemas.microsoft.com/office/drawing/2014/main" id="{364E2776-AC77-4DC0-995D-036A78D38623}"/>
                  </a:ext>
                </a:extLst>
              </p:cNvPr>
              <p:cNvSpPr/>
              <p:nvPr/>
            </p:nvSpPr>
            <p:spPr>
              <a:xfrm rot="2257602" flipH="1">
                <a:off x="3775519" y="4041307"/>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梯形 14">
              <a:extLst>
                <a:ext uri="{FF2B5EF4-FFF2-40B4-BE49-F238E27FC236}">
                  <a16:creationId xmlns:a16="http://schemas.microsoft.com/office/drawing/2014/main" id="{2C945F64-6A04-4FC9-933D-2B899DA144FD}"/>
                </a:ext>
              </a:extLst>
            </p:cNvPr>
            <p:cNvSpPr/>
            <p:nvPr/>
          </p:nvSpPr>
          <p:spPr>
            <a:xfrm rot="4291404" flipV="1">
              <a:off x="9289356" y="-568943"/>
              <a:ext cx="1085589"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梯形 16">
              <a:extLst>
                <a:ext uri="{FF2B5EF4-FFF2-40B4-BE49-F238E27FC236}">
                  <a16:creationId xmlns:a16="http://schemas.microsoft.com/office/drawing/2014/main" id="{EBA71CCA-CAF3-4545-9D62-7E0B2BB1036A}"/>
                </a:ext>
              </a:extLst>
            </p:cNvPr>
            <p:cNvSpPr/>
            <p:nvPr/>
          </p:nvSpPr>
          <p:spPr>
            <a:xfrm rot="4291404" flipH="1">
              <a:off x="1787777" y="2051511"/>
              <a:ext cx="1085589"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梯形 19">
              <a:extLst>
                <a:ext uri="{FF2B5EF4-FFF2-40B4-BE49-F238E27FC236}">
                  <a16:creationId xmlns:a16="http://schemas.microsoft.com/office/drawing/2014/main" id="{28D7B803-3330-4458-9856-34557C44D8C6}"/>
                </a:ext>
              </a:extLst>
            </p:cNvPr>
            <p:cNvSpPr/>
            <p:nvPr/>
          </p:nvSpPr>
          <p:spPr>
            <a:xfrm rot="6209736" flipV="1">
              <a:off x="9392102" y="1716851"/>
              <a:ext cx="1177206"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梯形 20">
              <a:extLst>
                <a:ext uri="{FF2B5EF4-FFF2-40B4-BE49-F238E27FC236}">
                  <a16:creationId xmlns:a16="http://schemas.microsoft.com/office/drawing/2014/main" id="{A2BDAA01-768E-406D-98E7-5DE7C893DCCF}"/>
                </a:ext>
              </a:extLst>
            </p:cNvPr>
            <p:cNvSpPr/>
            <p:nvPr/>
          </p:nvSpPr>
          <p:spPr>
            <a:xfrm rot="6209736" flipH="1">
              <a:off x="1641807" y="-286217"/>
              <a:ext cx="1177206" cy="5422122"/>
            </a:xfrm>
            <a:prstGeom prst="trapezoid">
              <a:avLst>
                <a:gd name="adj" fmla="val 28511"/>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a16="http://schemas.microsoft.com/office/drawing/2014/main" id="{6D67DE50-EF1A-43F1-99BF-70DBE7203918}"/>
                </a:ext>
              </a:extLst>
            </p:cNvPr>
            <p:cNvGrpSpPr/>
            <p:nvPr/>
          </p:nvGrpSpPr>
          <p:grpSpPr>
            <a:xfrm flipH="1">
              <a:off x="3774388" y="-820970"/>
              <a:ext cx="4588130" cy="8593297"/>
              <a:chOff x="3775519" y="-820970"/>
              <a:chExt cx="4588130" cy="8593297"/>
            </a:xfrm>
          </p:grpSpPr>
          <p:sp>
            <p:nvSpPr>
              <p:cNvPr id="23" name="梯形 22">
                <a:extLst>
                  <a:ext uri="{FF2B5EF4-FFF2-40B4-BE49-F238E27FC236}">
                    <a16:creationId xmlns:a16="http://schemas.microsoft.com/office/drawing/2014/main" id="{89FD199C-8071-488D-A70E-AA3BB1C5BEE5}"/>
                  </a:ext>
                </a:extLst>
              </p:cNvPr>
              <p:cNvSpPr/>
              <p:nvPr/>
            </p:nvSpPr>
            <p:spPr>
              <a:xfrm rot="2257602" flipV="1">
                <a:off x="7282611" y="-820970"/>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梯形 23">
                <a:extLst>
                  <a:ext uri="{FF2B5EF4-FFF2-40B4-BE49-F238E27FC236}">
                    <a16:creationId xmlns:a16="http://schemas.microsoft.com/office/drawing/2014/main" id="{3B1B3C86-EE47-411C-99BF-46A15D83FBBA}"/>
                  </a:ext>
                </a:extLst>
              </p:cNvPr>
              <p:cNvSpPr/>
              <p:nvPr/>
            </p:nvSpPr>
            <p:spPr>
              <a:xfrm rot="2257602" flipH="1">
                <a:off x="3775519" y="4041307"/>
                <a:ext cx="1081038" cy="3731020"/>
              </a:xfrm>
              <a:prstGeom prst="trapezoid">
                <a:avLst>
                  <a:gd name="adj" fmla="val 31889"/>
                </a:avLst>
              </a:prstGeom>
              <a:solidFill>
                <a:srgbClr val="EDD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8" name="图片 17">
            <a:extLst>
              <a:ext uri="{FF2B5EF4-FFF2-40B4-BE49-F238E27FC236}">
                <a16:creationId xmlns:a16="http://schemas.microsoft.com/office/drawing/2014/main" id="{D835F856-B5FA-4290-9D7F-C35D5434BB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3331545"/>
            <a:ext cx="3347068" cy="3347068"/>
          </a:xfrm>
          <a:prstGeom prst="rect">
            <a:avLst/>
          </a:prstGeom>
        </p:spPr>
      </p:pic>
      <p:pic>
        <p:nvPicPr>
          <p:cNvPr id="13" name="图片 12">
            <a:extLst>
              <a:ext uri="{FF2B5EF4-FFF2-40B4-BE49-F238E27FC236}">
                <a16:creationId xmlns:a16="http://schemas.microsoft.com/office/drawing/2014/main" id="{4CFF78A4-0D6B-43D1-81F5-9B3C96FE937A}"/>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7012997" y="2130710"/>
            <a:ext cx="7342639" cy="6009398"/>
          </a:xfrm>
          <a:prstGeom prst="rect">
            <a:avLst/>
          </a:prstGeom>
        </p:spPr>
      </p:pic>
      <p:pic>
        <p:nvPicPr>
          <p:cNvPr id="19" name="图片 18">
            <a:extLst>
              <a:ext uri="{FF2B5EF4-FFF2-40B4-BE49-F238E27FC236}">
                <a16:creationId xmlns:a16="http://schemas.microsoft.com/office/drawing/2014/main" id="{31E74A9E-BD96-413A-8558-F01DCBB4FADD}"/>
              </a:ext>
            </a:extLst>
          </p:cNvPr>
          <p:cNvPicPr>
            <a:picLocks noChangeAspect="1"/>
          </p:cNvPicPr>
          <p:nvPr/>
        </p:nvPicPr>
        <p:blipFill rotWithShape="1">
          <a:blip r:embed="rId5">
            <a:extLst>
              <a:ext uri="{28A0092B-C50C-407E-A947-70E740481C1C}">
                <a14:useLocalDpi xmlns:a14="http://schemas.microsoft.com/office/drawing/2010/main" val="0"/>
              </a:ext>
            </a:extLst>
          </a:blip>
          <a:srcRect t="43863"/>
          <a:stretch/>
        </p:blipFill>
        <p:spPr>
          <a:xfrm flipH="1">
            <a:off x="0" y="3008120"/>
            <a:ext cx="12192001" cy="3849880"/>
          </a:xfrm>
          <a:prstGeom prst="rect">
            <a:avLst/>
          </a:prstGeom>
        </p:spPr>
      </p:pic>
      <p:pic>
        <p:nvPicPr>
          <p:cNvPr id="6" name="图片 5">
            <a:extLst>
              <a:ext uri="{FF2B5EF4-FFF2-40B4-BE49-F238E27FC236}">
                <a16:creationId xmlns:a16="http://schemas.microsoft.com/office/drawing/2014/main" id="{9D9AE78F-FE5A-4D99-914D-E4A880B32F8A}"/>
              </a:ext>
            </a:extLst>
          </p:cNvPr>
          <p:cNvPicPr>
            <a:picLocks noChangeAspect="1"/>
          </p:cNvPicPr>
          <p:nvPr/>
        </p:nvPicPr>
        <p:blipFill rotWithShape="1">
          <a:blip r:embed="rId6">
            <a:extLst>
              <a:ext uri="{28A0092B-C50C-407E-A947-70E740481C1C}">
                <a14:useLocalDpi xmlns:a14="http://schemas.microsoft.com/office/drawing/2010/main" val="0"/>
              </a:ext>
            </a:extLst>
          </a:blip>
          <a:srcRect r="66771" b="52917"/>
          <a:stretch/>
        </p:blipFill>
        <p:spPr>
          <a:xfrm>
            <a:off x="1" y="0"/>
            <a:ext cx="4724400" cy="3347068"/>
          </a:xfrm>
          <a:prstGeom prst="rect">
            <a:avLst/>
          </a:prstGeom>
        </p:spPr>
      </p:pic>
      <p:pic>
        <p:nvPicPr>
          <p:cNvPr id="16" name="图片 15">
            <a:extLst>
              <a:ext uri="{FF2B5EF4-FFF2-40B4-BE49-F238E27FC236}">
                <a16:creationId xmlns:a16="http://schemas.microsoft.com/office/drawing/2014/main" id="{71050981-7EF6-49B4-829B-DAF703A1F447}"/>
              </a:ext>
            </a:extLst>
          </p:cNvPr>
          <p:cNvPicPr>
            <a:picLocks noChangeAspect="1"/>
          </p:cNvPicPr>
          <p:nvPr/>
        </p:nvPicPr>
        <p:blipFill>
          <a:blip r:embed="rId7" cstate="hqprint">
            <a:extLst>
              <a:ext uri="{28A0092B-C50C-407E-A947-70E740481C1C}">
                <a14:useLocalDpi xmlns:a14="http://schemas.microsoft.com/office/drawing/2010/main" val="0"/>
              </a:ext>
            </a:extLst>
          </a:blip>
          <a:stretch>
            <a:fillRect/>
          </a:stretch>
        </p:blipFill>
        <p:spPr>
          <a:xfrm>
            <a:off x="7666729" y="0"/>
            <a:ext cx="2712469" cy="1808312"/>
          </a:xfrm>
          <a:prstGeom prst="rect">
            <a:avLst/>
          </a:prstGeom>
        </p:spPr>
      </p:pic>
      <p:sp>
        <p:nvSpPr>
          <p:cNvPr id="2" name="文本框 1">
            <a:extLst>
              <a:ext uri="{FF2B5EF4-FFF2-40B4-BE49-F238E27FC236}">
                <a16:creationId xmlns:a16="http://schemas.microsoft.com/office/drawing/2014/main" id="{4E546C35-B471-4508-91D9-9146ECB1F5D9}"/>
              </a:ext>
            </a:extLst>
          </p:cNvPr>
          <p:cNvSpPr txBox="1"/>
          <p:nvPr/>
        </p:nvSpPr>
        <p:spPr>
          <a:xfrm>
            <a:off x="1823316" y="1302291"/>
            <a:ext cx="8639328" cy="2646878"/>
          </a:xfrm>
          <a:prstGeom prst="rect">
            <a:avLst/>
          </a:prstGeom>
          <a:noFill/>
        </p:spPr>
        <p:txBody>
          <a:bodyPr wrap="square" rtlCol="0">
            <a:spAutoFit/>
          </a:bodyPr>
          <a:lstStyle/>
          <a:p>
            <a:pPr algn="ctr"/>
            <a:r>
              <a:rPr lang="zh-CN" altLang="en-US" sz="16600" dirty="0">
                <a:solidFill>
                  <a:srgbClr val="CF201B"/>
                </a:solidFill>
                <a:latin typeface="字魂50号-白鸽天行体" panose="00000500000000000000" pitchFamily="2" charset="-122"/>
                <a:ea typeface="字魂50号-白鸽天行体" panose="00000500000000000000" pitchFamily="2" charset="-122"/>
              </a:rPr>
              <a:t>感谢观看</a:t>
            </a:r>
          </a:p>
        </p:txBody>
      </p:sp>
      <p:sp>
        <p:nvSpPr>
          <p:cNvPr id="27" name="文本框 26">
            <a:extLst>
              <a:ext uri="{FF2B5EF4-FFF2-40B4-BE49-F238E27FC236}">
                <a16:creationId xmlns:a16="http://schemas.microsoft.com/office/drawing/2014/main" id="{61761D31-7F83-46B1-A6C4-DBF9DEA4F151}"/>
              </a:ext>
            </a:extLst>
          </p:cNvPr>
          <p:cNvSpPr txBox="1"/>
          <p:nvPr/>
        </p:nvSpPr>
        <p:spPr>
          <a:xfrm>
            <a:off x="5003976" y="4800453"/>
            <a:ext cx="2184048" cy="461665"/>
          </a:xfrm>
          <a:prstGeom prst="rect">
            <a:avLst/>
          </a:prstGeom>
          <a:noFill/>
        </p:spPr>
        <p:txBody>
          <a:bodyPr wrap="square" rtlCol="0">
            <a:spAutoFit/>
          </a:bodyPr>
          <a:lstStyle/>
          <a:p>
            <a:pPr algn="dist"/>
            <a:r>
              <a:rPr lang="en-US" altLang="zh-CN" sz="2400" dirty="0" smtClean="0">
                <a:solidFill>
                  <a:schemeClr val="tx1">
                    <a:lumMod val="65000"/>
                    <a:lumOff val="35000"/>
                  </a:schemeClr>
                </a:solidFill>
                <a:latin typeface="字魂95号-手刻宋" panose="00000500000000000000" pitchFamily="2" charset="-122"/>
                <a:ea typeface="字魂95号-手刻宋" panose="00000500000000000000" pitchFamily="2" charset="-122"/>
              </a:rPr>
              <a:t>XXX</a:t>
            </a:r>
            <a:r>
              <a:rPr lang="zh-CN" altLang="en-US" sz="2400" dirty="0" smtClean="0">
                <a:solidFill>
                  <a:schemeClr val="tx1">
                    <a:lumMod val="65000"/>
                    <a:lumOff val="35000"/>
                  </a:schemeClr>
                </a:solidFill>
                <a:latin typeface="字魂95号-手刻宋" panose="00000500000000000000" pitchFamily="2" charset="-122"/>
                <a:ea typeface="字魂95号-手刻宋" panose="00000500000000000000" pitchFamily="2" charset="-122"/>
              </a:rPr>
              <a:t>出品</a:t>
            </a:r>
            <a:endPar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endParaRPr>
          </a:p>
        </p:txBody>
      </p:sp>
      <p:cxnSp>
        <p:nvCxnSpPr>
          <p:cNvPr id="28" name="直接连接符 27">
            <a:extLst>
              <a:ext uri="{FF2B5EF4-FFF2-40B4-BE49-F238E27FC236}">
                <a16:creationId xmlns:a16="http://schemas.microsoft.com/office/drawing/2014/main" id="{D9306983-31CE-41A9-90B8-4F89D22D42A3}"/>
              </a:ext>
            </a:extLst>
          </p:cNvPr>
          <p:cNvCxnSpPr/>
          <p:nvPr/>
        </p:nvCxnSpPr>
        <p:spPr>
          <a:xfrm>
            <a:off x="4067610" y="5049788"/>
            <a:ext cx="809146" cy="0"/>
          </a:xfrm>
          <a:prstGeom prst="line">
            <a:avLst/>
          </a:prstGeom>
          <a:ln w="15875">
            <a:solidFill>
              <a:srgbClr val="CF201B"/>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6AFC8F0E-9949-450F-B9E1-CE77B1D55F32}"/>
              </a:ext>
            </a:extLst>
          </p:cNvPr>
          <p:cNvCxnSpPr/>
          <p:nvPr/>
        </p:nvCxnSpPr>
        <p:spPr>
          <a:xfrm>
            <a:off x="7298559" y="5049788"/>
            <a:ext cx="809146" cy="0"/>
          </a:xfrm>
          <a:prstGeom prst="line">
            <a:avLst/>
          </a:prstGeom>
          <a:ln w="15875">
            <a:solidFill>
              <a:srgbClr val="CF201B"/>
            </a:solidFill>
          </a:ln>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a16="http://schemas.microsoft.com/office/drawing/2014/main" id="{39C913CD-5CE0-464F-9E17-1CFBDF0BDA18}"/>
              </a:ext>
            </a:extLst>
          </p:cNvPr>
          <p:cNvSpPr txBox="1"/>
          <p:nvPr/>
        </p:nvSpPr>
        <p:spPr>
          <a:xfrm>
            <a:off x="2739604" y="3575465"/>
            <a:ext cx="6806752" cy="523220"/>
          </a:xfrm>
          <a:prstGeom prst="rect">
            <a:avLst/>
          </a:prstGeom>
          <a:noFill/>
        </p:spPr>
        <p:txBody>
          <a:bodyPr wrap="square" rtlCol="0">
            <a:spAutoFit/>
          </a:bodyPr>
          <a:lstStyle/>
          <a:p>
            <a:pPr algn="dist"/>
            <a:r>
              <a:rPr lang="zh-CN" altLang="en-US" sz="2800" dirty="0">
                <a:solidFill>
                  <a:schemeClr val="tx1">
                    <a:lumMod val="65000"/>
                    <a:lumOff val="35000"/>
                  </a:schemeClr>
                </a:solidFill>
                <a:latin typeface="字魂95号-手刻宋" panose="00000500000000000000" pitchFamily="2" charset="-122"/>
                <a:ea typeface="字魂95号-手刻宋" panose="00000500000000000000" pitchFamily="2" charset="-122"/>
              </a:rPr>
              <a:t>红色党建征兵科普模板</a:t>
            </a:r>
          </a:p>
        </p:txBody>
      </p:sp>
    </p:spTree>
    <p:extLst>
      <p:ext uri="{BB962C8B-B14F-4D97-AF65-F5344CB8AC3E}">
        <p14:creationId xmlns:p14="http://schemas.microsoft.com/office/powerpoint/2010/main" val="3653017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2C866BD9-A8E9-4263-A3E6-6F1401C465A5}"/>
              </a:ext>
            </a:extLst>
          </p:cNvPr>
          <p:cNvSpPr/>
          <p:nvPr/>
        </p:nvSpPr>
        <p:spPr>
          <a:xfrm>
            <a:off x="-1"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a16="http://schemas.microsoft.com/office/drawing/2014/main" id="{D4A3A481-242F-4781-B167-69FAEB3CE3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10550" y="2668502"/>
            <a:ext cx="3857764" cy="3857764"/>
          </a:xfrm>
          <a:prstGeom prst="rect">
            <a:avLst/>
          </a:prstGeom>
        </p:spPr>
      </p:pic>
      <p:pic>
        <p:nvPicPr>
          <p:cNvPr id="12" name="图片 11">
            <a:extLst>
              <a:ext uri="{FF2B5EF4-FFF2-40B4-BE49-F238E27FC236}">
                <a16:creationId xmlns:a16="http://schemas.microsoft.com/office/drawing/2014/main" id="{7C874D93-F5C3-4041-9EDF-91195AEF527D}"/>
              </a:ext>
            </a:extLst>
          </p:cNvPr>
          <p:cNvPicPr>
            <a:picLocks noChangeAspect="1"/>
          </p:cNvPicPr>
          <p:nvPr/>
        </p:nvPicPr>
        <p:blipFill rotWithShape="1">
          <a:blip r:embed="rId4">
            <a:extLst>
              <a:ext uri="{28A0092B-C50C-407E-A947-70E740481C1C}">
                <a14:useLocalDpi xmlns:a14="http://schemas.microsoft.com/office/drawing/2010/main" val="0"/>
              </a:ext>
            </a:extLst>
          </a:blip>
          <a:srcRect t="43863"/>
          <a:stretch/>
        </p:blipFill>
        <p:spPr>
          <a:xfrm flipH="1">
            <a:off x="-1" y="3008120"/>
            <a:ext cx="12192001" cy="3849880"/>
          </a:xfrm>
          <a:prstGeom prst="rect">
            <a:avLst/>
          </a:prstGeom>
        </p:spPr>
      </p:pic>
      <p:pic>
        <p:nvPicPr>
          <p:cNvPr id="14" name="图片 13">
            <a:extLst>
              <a:ext uri="{FF2B5EF4-FFF2-40B4-BE49-F238E27FC236}">
                <a16:creationId xmlns:a16="http://schemas.microsoft.com/office/drawing/2014/main" id="{5E0CD91C-C627-4616-8540-3E94B82D52F5}"/>
              </a:ext>
            </a:extLst>
          </p:cNvPr>
          <p:cNvPicPr>
            <a:picLocks noChangeAspect="1"/>
          </p:cNvPicPr>
          <p:nvPr/>
        </p:nvPicPr>
        <p:blipFill rotWithShape="1">
          <a:blip r:embed="rId5">
            <a:extLst>
              <a:ext uri="{28A0092B-C50C-407E-A947-70E740481C1C}">
                <a14:useLocalDpi xmlns:a14="http://schemas.microsoft.com/office/drawing/2010/main" val="0"/>
              </a:ext>
            </a:extLst>
          </a:blip>
          <a:srcRect r="66771" b="52917"/>
          <a:stretch/>
        </p:blipFill>
        <p:spPr>
          <a:xfrm>
            <a:off x="-1" y="0"/>
            <a:ext cx="5118807" cy="3626492"/>
          </a:xfrm>
          <a:prstGeom prst="rect">
            <a:avLst/>
          </a:prstGeom>
        </p:spPr>
      </p:pic>
      <p:sp>
        <p:nvSpPr>
          <p:cNvPr id="2" name="文本框 1">
            <a:extLst>
              <a:ext uri="{FF2B5EF4-FFF2-40B4-BE49-F238E27FC236}">
                <a16:creationId xmlns:a16="http://schemas.microsoft.com/office/drawing/2014/main" id="{A6507FB4-B503-4D86-A3B6-8C2FCCE7F23D}"/>
              </a:ext>
            </a:extLst>
          </p:cNvPr>
          <p:cNvSpPr txBox="1"/>
          <p:nvPr/>
        </p:nvSpPr>
        <p:spPr>
          <a:xfrm>
            <a:off x="2757486" y="-503504"/>
            <a:ext cx="6677025" cy="6447919"/>
          </a:xfrm>
          <a:prstGeom prst="rect">
            <a:avLst/>
          </a:prstGeom>
          <a:noFill/>
        </p:spPr>
        <p:txBody>
          <a:bodyPr wrap="square" rtlCol="0">
            <a:spAutoFit/>
          </a:bodyPr>
          <a:lstStyle/>
          <a:p>
            <a:pPr algn="ctr"/>
            <a:r>
              <a:rPr lang="en-US" altLang="zh-CN" sz="41300" dirty="0">
                <a:solidFill>
                  <a:srgbClr val="CF201B">
                    <a:alpha val="14000"/>
                  </a:srgbClr>
                </a:solidFill>
                <a:latin typeface="字魂95号-手刻宋" panose="00000500000000000000" pitchFamily="2" charset="-122"/>
                <a:ea typeface="字魂95号-手刻宋" panose="00000500000000000000" pitchFamily="2" charset="-122"/>
              </a:rPr>
              <a:t>01</a:t>
            </a:r>
            <a:endParaRPr lang="zh-CN" altLang="en-US" sz="41300" dirty="0">
              <a:solidFill>
                <a:srgbClr val="CF201B">
                  <a:alpha val="14000"/>
                </a:srgbClr>
              </a:solidFill>
              <a:latin typeface="字魂95号-手刻宋" panose="00000500000000000000" pitchFamily="2" charset="-122"/>
              <a:ea typeface="字魂95号-手刻宋" panose="00000500000000000000" pitchFamily="2" charset="-122"/>
            </a:endParaRPr>
          </a:p>
        </p:txBody>
      </p:sp>
      <p:sp>
        <p:nvSpPr>
          <p:cNvPr id="3" name="文本框 2">
            <a:extLst>
              <a:ext uri="{FF2B5EF4-FFF2-40B4-BE49-F238E27FC236}">
                <a16:creationId xmlns:a16="http://schemas.microsoft.com/office/drawing/2014/main" id="{F8FCF0B5-48F6-412D-A7EE-AE9DAEE8A585}"/>
              </a:ext>
            </a:extLst>
          </p:cNvPr>
          <p:cNvSpPr txBox="1"/>
          <p:nvPr/>
        </p:nvSpPr>
        <p:spPr>
          <a:xfrm>
            <a:off x="5118807" y="44344"/>
            <a:ext cx="1954381" cy="6229349"/>
          </a:xfrm>
          <a:prstGeom prst="rect">
            <a:avLst/>
          </a:prstGeom>
          <a:noFill/>
        </p:spPr>
        <p:txBody>
          <a:bodyPr vert="eaVert" wrap="square" rtlCol="0">
            <a:spAutoFit/>
          </a:bodyPr>
          <a:lstStyle/>
          <a:p>
            <a:pPr algn="ctr"/>
            <a:r>
              <a:rPr lang="zh-CN" altLang="en-US" sz="11500" dirty="0">
                <a:solidFill>
                  <a:srgbClr val="CF201B"/>
                </a:solidFill>
                <a:latin typeface="字魂50号-白鸽天行体" panose="00000500000000000000" pitchFamily="2" charset="-122"/>
                <a:ea typeface="字魂50号-白鸽天行体" panose="00000500000000000000" pitchFamily="2" charset="-122"/>
              </a:rPr>
              <a:t>青年寄语</a:t>
            </a:r>
          </a:p>
        </p:txBody>
      </p:sp>
    </p:spTree>
    <p:extLst>
      <p:ext uri="{BB962C8B-B14F-4D97-AF65-F5344CB8AC3E}">
        <p14:creationId xmlns:p14="http://schemas.microsoft.com/office/powerpoint/2010/main" val="2935672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青年寄语</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pic>
        <p:nvPicPr>
          <p:cNvPr id="43" name="图片 42">
            <a:extLst>
              <a:ext uri="{FF2B5EF4-FFF2-40B4-BE49-F238E27FC236}">
                <a16:creationId xmlns:a16="http://schemas.microsoft.com/office/drawing/2014/main" id="{7779FE62-98E9-4C2A-AFD5-E9AED619399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078808" y="1618931"/>
            <a:ext cx="3706043" cy="3706043"/>
          </a:xfrm>
          <a:prstGeom prst="rect">
            <a:avLst/>
          </a:prstGeom>
        </p:spPr>
      </p:pic>
      <p:sp>
        <p:nvSpPr>
          <p:cNvPr id="9" name="矩形 8">
            <a:extLst>
              <a:ext uri="{FF2B5EF4-FFF2-40B4-BE49-F238E27FC236}">
                <a16:creationId xmlns:a16="http://schemas.microsoft.com/office/drawing/2014/main" id="{E4BB478F-0DF6-4193-AD7A-9C4FD91C2A55}"/>
              </a:ext>
            </a:extLst>
          </p:cNvPr>
          <p:cNvSpPr/>
          <p:nvPr/>
        </p:nvSpPr>
        <p:spPr>
          <a:xfrm>
            <a:off x="5356146" y="1767108"/>
            <a:ext cx="6096000" cy="3248582"/>
          </a:xfrm>
          <a:prstGeom prst="rect">
            <a:avLst/>
          </a:prstGeom>
        </p:spPr>
        <p:txBody>
          <a:bodyPr>
            <a:spAutoFit/>
          </a:bodyPr>
          <a:lstStyle/>
          <a:p>
            <a:pPr>
              <a:lnSpc>
                <a:spcPct val="150000"/>
              </a:lnSpc>
            </a:pPr>
            <a:r>
              <a:rPr lang="zh-CN" altLang="en-US" sz="2800" dirty="0">
                <a:solidFill>
                  <a:schemeClr val="tx1">
                    <a:lumMod val="65000"/>
                    <a:lumOff val="35000"/>
                  </a:schemeClr>
                </a:solidFill>
                <a:latin typeface="字魂95号-手刻宋" panose="00000500000000000000" pitchFamily="2" charset="-122"/>
                <a:ea typeface="字魂95号-手刻宋" panose="00000500000000000000" pitchFamily="2" charset="-122"/>
              </a:rPr>
              <a:t>毛主席曾经说过：你们青年人朝气蓬勃，正在兴旺时期，好像早晨八、九点钟的太阳。希望寄托在你们身上。世界是你们的，也是我们的，但是归根结底是你们的。</a:t>
            </a:r>
          </a:p>
        </p:txBody>
      </p:sp>
    </p:spTree>
    <p:extLst>
      <p:ext uri="{BB962C8B-B14F-4D97-AF65-F5344CB8AC3E}">
        <p14:creationId xmlns:p14="http://schemas.microsoft.com/office/powerpoint/2010/main" val="1863721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青年寄语</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4" name="组合 3">
            <a:extLst>
              <a:ext uri="{FF2B5EF4-FFF2-40B4-BE49-F238E27FC236}">
                <a16:creationId xmlns:a16="http://schemas.microsoft.com/office/drawing/2014/main" id="{B885D830-DBB8-46F3-9415-FBE2A2CFEF1B}"/>
              </a:ext>
            </a:extLst>
          </p:cNvPr>
          <p:cNvGrpSpPr/>
          <p:nvPr/>
        </p:nvGrpSpPr>
        <p:grpSpPr>
          <a:xfrm>
            <a:off x="1543839" y="1675433"/>
            <a:ext cx="9104322" cy="3507133"/>
            <a:chOff x="1078808" y="1682775"/>
            <a:chExt cx="9923991" cy="3822883"/>
          </a:xfrm>
          <a:solidFill>
            <a:srgbClr val="CF201B"/>
          </a:solidFill>
        </p:grpSpPr>
        <p:sp>
          <p:nvSpPr>
            <p:cNvPr id="10" name="Freeform 5">
              <a:extLst>
                <a:ext uri="{FF2B5EF4-FFF2-40B4-BE49-F238E27FC236}">
                  <a16:creationId xmlns:a16="http://schemas.microsoft.com/office/drawing/2014/main" id="{D5800B5F-1E49-49FB-95A3-19D5AC01131E}"/>
                </a:ext>
              </a:extLst>
            </p:cNvPr>
            <p:cNvSpPr>
              <a:spLocks/>
            </p:cNvSpPr>
            <p:nvPr/>
          </p:nvSpPr>
          <p:spPr bwMode="auto">
            <a:xfrm>
              <a:off x="3464383" y="1994886"/>
              <a:ext cx="2868654" cy="1906471"/>
            </a:xfrm>
            <a:custGeom>
              <a:avLst/>
              <a:gdLst>
                <a:gd name="T0" fmla="*/ 1443 w 1443"/>
                <a:gd name="T1" fmla="*/ 959 h 959"/>
                <a:gd name="T2" fmla="*/ 1397 w 1443"/>
                <a:gd name="T3" fmla="*/ 560 h 959"/>
                <a:gd name="T4" fmla="*/ 1300 w 1443"/>
                <a:gd name="T5" fmla="*/ 663 h 959"/>
                <a:gd name="T6" fmla="*/ 677 w 1443"/>
                <a:gd name="T7" fmla="*/ 0 h 959"/>
                <a:gd name="T8" fmla="*/ 0 w 1443"/>
                <a:gd name="T9" fmla="*/ 0 h 959"/>
                <a:gd name="T10" fmla="*/ 118 w 1443"/>
                <a:gd name="T11" fmla="*/ 99 h 959"/>
                <a:gd name="T12" fmla="*/ 4 w 1443"/>
                <a:gd name="T13" fmla="*/ 196 h 959"/>
                <a:gd name="T14" fmla="*/ 593 w 1443"/>
                <a:gd name="T15" fmla="*/ 196 h 959"/>
                <a:gd name="T16" fmla="*/ 1165 w 1443"/>
                <a:gd name="T17" fmla="*/ 804 h 959"/>
                <a:gd name="T18" fmla="*/ 1045 w 1443"/>
                <a:gd name="T19" fmla="*/ 930 h 959"/>
                <a:gd name="T20" fmla="*/ 1443 w 1443"/>
                <a:gd name="T21" fmla="*/ 959 h 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3" h="959">
                  <a:moveTo>
                    <a:pt x="1443" y="959"/>
                  </a:moveTo>
                  <a:lnTo>
                    <a:pt x="1397" y="560"/>
                  </a:lnTo>
                  <a:lnTo>
                    <a:pt x="1300" y="663"/>
                  </a:lnTo>
                  <a:lnTo>
                    <a:pt x="677" y="0"/>
                  </a:lnTo>
                  <a:lnTo>
                    <a:pt x="0" y="0"/>
                  </a:lnTo>
                  <a:lnTo>
                    <a:pt x="118" y="99"/>
                  </a:lnTo>
                  <a:lnTo>
                    <a:pt x="4" y="196"/>
                  </a:lnTo>
                  <a:lnTo>
                    <a:pt x="593" y="196"/>
                  </a:lnTo>
                  <a:lnTo>
                    <a:pt x="1165" y="804"/>
                  </a:lnTo>
                  <a:lnTo>
                    <a:pt x="1045" y="930"/>
                  </a:lnTo>
                  <a:lnTo>
                    <a:pt x="1443" y="959"/>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1" name="Freeform 6">
              <a:extLst>
                <a:ext uri="{FF2B5EF4-FFF2-40B4-BE49-F238E27FC236}">
                  <a16:creationId xmlns:a16="http://schemas.microsoft.com/office/drawing/2014/main" id="{DF5D4B3B-14F3-4D8B-8E6A-3DA79E842604}"/>
                </a:ext>
              </a:extLst>
            </p:cNvPr>
            <p:cNvSpPr>
              <a:spLocks/>
            </p:cNvSpPr>
            <p:nvPr/>
          </p:nvSpPr>
          <p:spPr bwMode="auto">
            <a:xfrm>
              <a:off x="1386944" y="1682775"/>
              <a:ext cx="2228525" cy="1665926"/>
            </a:xfrm>
            <a:custGeom>
              <a:avLst/>
              <a:gdLst>
                <a:gd name="T0" fmla="*/ 1121 w 1121"/>
                <a:gd name="T1" fmla="*/ 256 h 838"/>
                <a:gd name="T2" fmla="*/ 812 w 1121"/>
                <a:gd name="T3" fmla="*/ 0 h 838"/>
                <a:gd name="T4" fmla="*/ 812 w 1121"/>
                <a:gd name="T5" fmla="*/ 157 h 838"/>
                <a:gd name="T6" fmla="*/ 0 w 1121"/>
                <a:gd name="T7" fmla="*/ 157 h 838"/>
                <a:gd name="T8" fmla="*/ 0 w 1121"/>
                <a:gd name="T9" fmla="*/ 838 h 838"/>
                <a:gd name="T10" fmla="*/ 100 w 1121"/>
                <a:gd name="T11" fmla="*/ 715 h 838"/>
                <a:gd name="T12" fmla="*/ 195 w 1121"/>
                <a:gd name="T13" fmla="*/ 830 h 838"/>
                <a:gd name="T14" fmla="*/ 195 w 1121"/>
                <a:gd name="T15" fmla="*/ 353 h 838"/>
                <a:gd name="T16" fmla="*/ 812 w 1121"/>
                <a:gd name="T17" fmla="*/ 353 h 838"/>
                <a:gd name="T18" fmla="*/ 812 w 1121"/>
                <a:gd name="T19" fmla="*/ 512 h 838"/>
                <a:gd name="T20" fmla="*/ 1121 w 1121"/>
                <a:gd name="T21" fmla="*/ 256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1" h="838">
                  <a:moveTo>
                    <a:pt x="1121" y="256"/>
                  </a:moveTo>
                  <a:lnTo>
                    <a:pt x="812" y="0"/>
                  </a:lnTo>
                  <a:lnTo>
                    <a:pt x="812" y="157"/>
                  </a:lnTo>
                  <a:lnTo>
                    <a:pt x="0" y="157"/>
                  </a:lnTo>
                  <a:lnTo>
                    <a:pt x="0" y="838"/>
                  </a:lnTo>
                  <a:lnTo>
                    <a:pt x="100" y="715"/>
                  </a:lnTo>
                  <a:lnTo>
                    <a:pt x="195" y="830"/>
                  </a:lnTo>
                  <a:lnTo>
                    <a:pt x="195" y="353"/>
                  </a:lnTo>
                  <a:lnTo>
                    <a:pt x="812" y="353"/>
                  </a:lnTo>
                  <a:lnTo>
                    <a:pt x="812" y="512"/>
                  </a:lnTo>
                  <a:lnTo>
                    <a:pt x="1121" y="256"/>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2" name="Freeform 7">
              <a:extLst>
                <a:ext uri="{FF2B5EF4-FFF2-40B4-BE49-F238E27FC236}">
                  <a16:creationId xmlns:a16="http://schemas.microsoft.com/office/drawing/2014/main" id="{5A6F2630-F1EF-40BB-852E-F80CEC44C1F6}"/>
                </a:ext>
              </a:extLst>
            </p:cNvPr>
            <p:cNvSpPr>
              <a:spLocks/>
            </p:cNvSpPr>
            <p:nvPr/>
          </p:nvSpPr>
          <p:spPr bwMode="auto">
            <a:xfrm>
              <a:off x="1078808" y="3191650"/>
              <a:ext cx="2077438" cy="1993942"/>
            </a:xfrm>
            <a:custGeom>
              <a:avLst/>
              <a:gdLst>
                <a:gd name="T0" fmla="*/ 1045 w 1045"/>
                <a:gd name="T1" fmla="*/ 808 h 1003"/>
                <a:gd name="T2" fmla="*/ 350 w 1045"/>
                <a:gd name="T3" fmla="*/ 808 h 1003"/>
                <a:gd name="T4" fmla="*/ 350 w 1045"/>
                <a:gd name="T5" fmla="*/ 308 h 1003"/>
                <a:gd name="T6" fmla="*/ 511 w 1045"/>
                <a:gd name="T7" fmla="*/ 308 h 1003"/>
                <a:gd name="T8" fmla="*/ 255 w 1045"/>
                <a:gd name="T9" fmla="*/ 0 h 1003"/>
                <a:gd name="T10" fmla="*/ 0 w 1045"/>
                <a:gd name="T11" fmla="*/ 308 h 1003"/>
                <a:gd name="T12" fmla="*/ 155 w 1045"/>
                <a:gd name="T13" fmla="*/ 308 h 1003"/>
                <a:gd name="T14" fmla="*/ 155 w 1045"/>
                <a:gd name="T15" fmla="*/ 1003 h 1003"/>
                <a:gd name="T16" fmla="*/ 253 w 1045"/>
                <a:gd name="T17" fmla="*/ 1003 h 1003"/>
                <a:gd name="T18" fmla="*/ 1039 w 1045"/>
                <a:gd name="T19" fmla="*/ 1003 h 1003"/>
                <a:gd name="T20" fmla="*/ 923 w 1045"/>
                <a:gd name="T21" fmla="*/ 908 h 1003"/>
                <a:gd name="T22" fmla="*/ 1045 w 1045"/>
                <a:gd name="T23" fmla="*/ 808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5" h="1003">
                  <a:moveTo>
                    <a:pt x="1045" y="808"/>
                  </a:moveTo>
                  <a:lnTo>
                    <a:pt x="350" y="808"/>
                  </a:lnTo>
                  <a:lnTo>
                    <a:pt x="350" y="308"/>
                  </a:lnTo>
                  <a:lnTo>
                    <a:pt x="511" y="308"/>
                  </a:lnTo>
                  <a:lnTo>
                    <a:pt x="255" y="0"/>
                  </a:lnTo>
                  <a:lnTo>
                    <a:pt x="0" y="308"/>
                  </a:lnTo>
                  <a:lnTo>
                    <a:pt x="155" y="308"/>
                  </a:lnTo>
                  <a:lnTo>
                    <a:pt x="155" y="1003"/>
                  </a:lnTo>
                  <a:lnTo>
                    <a:pt x="253" y="1003"/>
                  </a:lnTo>
                  <a:lnTo>
                    <a:pt x="1039" y="1003"/>
                  </a:lnTo>
                  <a:lnTo>
                    <a:pt x="923" y="908"/>
                  </a:lnTo>
                  <a:lnTo>
                    <a:pt x="1045" y="80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3" name="Freeform 8">
              <a:extLst>
                <a:ext uri="{FF2B5EF4-FFF2-40B4-BE49-F238E27FC236}">
                  <a16:creationId xmlns:a16="http://schemas.microsoft.com/office/drawing/2014/main" id="{25CD66B1-BC81-49D2-B257-3986C3839D0F}"/>
                </a:ext>
              </a:extLst>
            </p:cNvPr>
            <p:cNvSpPr>
              <a:spLocks/>
            </p:cNvSpPr>
            <p:nvPr/>
          </p:nvSpPr>
          <p:spPr bwMode="auto">
            <a:xfrm>
              <a:off x="3001184" y="3897384"/>
              <a:ext cx="2987933" cy="1608274"/>
            </a:xfrm>
            <a:custGeom>
              <a:avLst/>
              <a:gdLst>
                <a:gd name="T0" fmla="*/ 1252 w 1503"/>
                <a:gd name="T1" fmla="*/ 0 h 809"/>
                <a:gd name="T2" fmla="*/ 826 w 1503"/>
                <a:gd name="T3" fmla="*/ 453 h 809"/>
                <a:gd name="T4" fmla="*/ 309 w 1503"/>
                <a:gd name="T5" fmla="*/ 453 h 809"/>
                <a:gd name="T6" fmla="*/ 309 w 1503"/>
                <a:gd name="T7" fmla="*/ 298 h 809"/>
                <a:gd name="T8" fmla="*/ 0 w 1503"/>
                <a:gd name="T9" fmla="*/ 553 h 809"/>
                <a:gd name="T10" fmla="*/ 309 w 1503"/>
                <a:gd name="T11" fmla="*/ 809 h 809"/>
                <a:gd name="T12" fmla="*/ 309 w 1503"/>
                <a:gd name="T13" fmla="*/ 648 h 809"/>
                <a:gd name="T14" fmla="*/ 868 w 1503"/>
                <a:gd name="T15" fmla="*/ 648 h 809"/>
                <a:gd name="T16" fmla="*/ 910 w 1503"/>
                <a:gd name="T17" fmla="*/ 648 h 809"/>
                <a:gd name="T18" fmla="*/ 1503 w 1503"/>
                <a:gd name="T19" fmla="*/ 18 h 809"/>
                <a:gd name="T20" fmla="*/ 1252 w 1503"/>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3" h="809">
                  <a:moveTo>
                    <a:pt x="1252" y="0"/>
                  </a:moveTo>
                  <a:lnTo>
                    <a:pt x="826" y="453"/>
                  </a:lnTo>
                  <a:lnTo>
                    <a:pt x="309" y="453"/>
                  </a:lnTo>
                  <a:lnTo>
                    <a:pt x="309" y="298"/>
                  </a:lnTo>
                  <a:lnTo>
                    <a:pt x="0" y="553"/>
                  </a:lnTo>
                  <a:lnTo>
                    <a:pt x="309" y="809"/>
                  </a:lnTo>
                  <a:lnTo>
                    <a:pt x="309" y="648"/>
                  </a:lnTo>
                  <a:lnTo>
                    <a:pt x="868" y="648"/>
                  </a:lnTo>
                  <a:lnTo>
                    <a:pt x="910" y="648"/>
                  </a:lnTo>
                  <a:lnTo>
                    <a:pt x="1503" y="18"/>
                  </a:lnTo>
                  <a:lnTo>
                    <a:pt x="1252" y="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9">
              <a:extLst>
                <a:ext uri="{FF2B5EF4-FFF2-40B4-BE49-F238E27FC236}">
                  <a16:creationId xmlns:a16="http://schemas.microsoft.com/office/drawing/2014/main" id="{33D5DA56-E534-4DB2-8619-2D55A0626EE7}"/>
                </a:ext>
              </a:extLst>
            </p:cNvPr>
            <p:cNvSpPr>
              <a:spLocks/>
            </p:cNvSpPr>
            <p:nvPr/>
          </p:nvSpPr>
          <p:spPr bwMode="auto">
            <a:xfrm>
              <a:off x="6289300" y="1994887"/>
              <a:ext cx="2308044" cy="1552611"/>
            </a:xfrm>
            <a:custGeom>
              <a:avLst/>
              <a:gdLst>
                <a:gd name="T0" fmla="*/ 578 w 1161"/>
                <a:gd name="T1" fmla="*/ 196 h 781"/>
                <a:gd name="T2" fmla="*/ 1155 w 1161"/>
                <a:gd name="T3" fmla="*/ 196 h 781"/>
                <a:gd name="T4" fmla="*/ 1041 w 1161"/>
                <a:gd name="T5" fmla="*/ 99 h 781"/>
                <a:gd name="T6" fmla="*/ 1161 w 1161"/>
                <a:gd name="T7" fmla="*/ 0 h 781"/>
                <a:gd name="T8" fmla="*/ 494 w 1161"/>
                <a:gd name="T9" fmla="*/ 0 h 781"/>
                <a:gd name="T10" fmla="*/ 0 w 1161"/>
                <a:gd name="T11" fmla="*/ 526 h 781"/>
                <a:gd name="T12" fmla="*/ 30 w 1161"/>
                <a:gd name="T13" fmla="*/ 781 h 781"/>
                <a:gd name="T14" fmla="*/ 578 w 1161"/>
                <a:gd name="T15" fmla="*/ 196 h 7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61" h="781">
                  <a:moveTo>
                    <a:pt x="578" y="196"/>
                  </a:moveTo>
                  <a:lnTo>
                    <a:pt x="1155" y="196"/>
                  </a:lnTo>
                  <a:lnTo>
                    <a:pt x="1041" y="99"/>
                  </a:lnTo>
                  <a:lnTo>
                    <a:pt x="1161" y="0"/>
                  </a:lnTo>
                  <a:lnTo>
                    <a:pt x="494" y="0"/>
                  </a:lnTo>
                  <a:lnTo>
                    <a:pt x="0" y="526"/>
                  </a:lnTo>
                  <a:lnTo>
                    <a:pt x="30" y="781"/>
                  </a:lnTo>
                  <a:lnTo>
                    <a:pt x="578" y="196"/>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10">
              <a:extLst>
                <a:ext uri="{FF2B5EF4-FFF2-40B4-BE49-F238E27FC236}">
                  <a16:creationId xmlns:a16="http://schemas.microsoft.com/office/drawing/2014/main" id="{B27A5B45-D20D-47C1-9D26-4D4CFF23E0CE}"/>
                </a:ext>
              </a:extLst>
            </p:cNvPr>
            <p:cNvSpPr>
              <a:spLocks/>
            </p:cNvSpPr>
            <p:nvPr/>
          </p:nvSpPr>
          <p:spPr bwMode="auto">
            <a:xfrm>
              <a:off x="8901505" y="3191650"/>
              <a:ext cx="2101294" cy="1993942"/>
            </a:xfrm>
            <a:custGeom>
              <a:avLst/>
              <a:gdLst>
                <a:gd name="T0" fmla="*/ 1057 w 1057"/>
                <a:gd name="T1" fmla="*/ 308 h 1003"/>
                <a:gd name="T2" fmla="*/ 802 w 1057"/>
                <a:gd name="T3" fmla="*/ 0 h 1003"/>
                <a:gd name="T4" fmla="*/ 547 w 1057"/>
                <a:gd name="T5" fmla="*/ 308 h 1003"/>
                <a:gd name="T6" fmla="*/ 707 w 1057"/>
                <a:gd name="T7" fmla="*/ 308 h 1003"/>
                <a:gd name="T8" fmla="*/ 707 w 1057"/>
                <a:gd name="T9" fmla="*/ 808 h 1003"/>
                <a:gd name="T10" fmla="*/ 0 w 1057"/>
                <a:gd name="T11" fmla="*/ 808 h 1003"/>
                <a:gd name="T12" fmla="*/ 123 w 1057"/>
                <a:gd name="T13" fmla="*/ 908 h 1003"/>
                <a:gd name="T14" fmla="*/ 6 w 1057"/>
                <a:gd name="T15" fmla="*/ 1003 h 1003"/>
                <a:gd name="T16" fmla="*/ 902 w 1057"/>
                <a:gd name="T17" fmla="*/ 1003 h 1003"/>
                <a:gd name="T18" fmla="*/ 902 w 1057"/>
                <a:gd name="T19" fmla="*/ 308 h 1003"/>
                <a:gd name="T20" fmla="*/ 1057 w 1057"/>
                <a:gd name="T21" fmla="*/ 308 h 10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7" h="1003">
                  <a:moveTo>
                    <a:pt x="1057" y="308"/>
                  </a:moveTo>
                  <a:lnTo>
                    <a:pt x="802" y="0"/>
                  </a:lnTo>
                  <a:lnTo>
                    <a:pt x="547" y="308"/>
                  </a:lnTo>
                  <a:lnTo>
                    <a:pt x="707" y="308"/>
                  </a:lnTo>
                  <a:lnTo>
                    <a:pt x="707" y="808"/>
                  </a:lnTo>
                  <a:lnTo>
                    <a:pt x="0" y="808"/>
                  </a:lnTo>
                  <a:lnTo>
                    <a:pt x="123" y="908"/>
                  </a:lnTo>
                  <a:lnTo>
                    <a:pt x="6" y="1003"/>
                  </a:lnTo>
                  <a:lnTo>
                    <a:pt x="902" y="1003"/>
                  </a:lnTo>
                  <a:lnTo>
                    <a:pt x="902" y="308"/>
                  </a:lnTo>
                  <a:lnTo>
                    <a:pt x="1057" y="308"/>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6" name="Freeform 11">
              <a:extLst>
                <a:ext uri="{FF2B5EF4-FFF2-40B4-BE49-F238E27FC236}">
                  <a16:creationId xmlns:a16="http://schemas.microsoft.com/office/drawing/2014/main" id="{ECC39ABD-ED45-4B6D-83D9-17520B825AA6}"/>
                </a:ext>
              </a:extLst>
            </p:cNvPr>
            <p:cNvSpPr>
              <a:spLocks/>
            </p:cNvSpPr>
            <p:nvPr/>
          </p:nvSpPr>
          <p:spPr bwMode="auto">
            <a:xfrm>
              <a:off x="8442281" y="1682775"/>
              <a:ext cx="2252381" cy="1665926"/>
            </a:xfrm>
            <a:custGeom>
              <a:avLst/>
              <a:gdLst>
                <a:gd name="T0" fmla="*/ 1037 w 1133"/>
                <a:gd name="T1" fmla="*/ 157 h 838"/>
                <a:gd name="T2" fmla="*/ 1037 w 1133"/>
                <a:gd name="T3" fmla="*/ 157 h 838"/>
                <a:gd name="T4" fmla="*/ 309 w 1133"/>
                <a:gd name="T5" fmla="*/ 157 h 838"/>
                <a:gd name="T6" fmla="*/ 309 w 1133"/>
                <a:gd name="T7" fmla="*/ 0 h 838"/>
                <a:gd name="T8" fmla="*/ 0 w 1133"/>
                <a:gd name="T9" fmla="*/ 256 h 838"/>
                <a:gd name="T10" fmla="*/ 309 w 1133"/>
                <a:gd name="T11" fmla="*/ 512 h 838"/>
                <a:gd name="T12" fmla="*/ 309 w 1133"/>
                <a:gd name="T13" fmla="*/ 353 h 838"/>
                <a:gd name="T14" fmla="*/ 938 w 1133"/>
                <a:gd name="T15" fmla="*/ 353 h 838"/>
                <a:gd name="T16" fmla="*/ 938 w 1133"/>
                <a:gd name="T17" fmla="*/ 830 h 838"/>
                <a:gd name="T18" fmla="*/ 1033 w 1133"/>
                <a:gd name="T19" fmla="*/ 715 h 838"/>
                <a:gd name="T20" fmla="*/ 1133 w 1133"/>
                <a:gd name="T21" fmla="*/ 838 h 838"/>
                <a:gd name="T22" fmla="*/ 1133 w 1133"/>
                <a:gd name="T23" fmla="*/ 157 h 838"/>
                <a:gd name="T24" fmla="*/ 1037 w 1133"/>
                <a:gd name="T25" fmla="*/ 157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33" h="838">
                  <a:moveTo>
                    <a:pt x="1037" y="157"/>
                  </a:moveTo>
                  <a:lnTo>
                    <a:pt x="1037" y="157"/>
                  </a:lnTo>
                  <a:lnTo>
                    <a:pt x="309" y="157"/>
                  </a:lnTo>
                  <a:lnTo>
                    <a:pt x="309" y="0"/>
                  </a:lnTo>
                  <a:lnTo>
                    <a:pt x="0" y="256"/>
                  </a:lnTo>
                  <a:lnTo>
                    <a:pt x="309" y="512"/>
                  </a:lnTo>
                  <a:lnTo>
                    <a:pt x="309" y="353"/>
                  </a:lnTo>
                  <a:lnTo>
                    <a:pt x="938" y="353"/>
                  </a:lnTo>
                  <a:lnTo>
                    <a:pt x="938" y="830"/>
                  </a:lnTo>
                  <a:lnTo>
                    <a:pt x="1033" y="715"/>
                  </a:lnTo>
                  <a:lnTo>
                    <a:pt x="1133" y="838"/>
                  </a:lnTo>
                  <a:lnTo>
                    <a:pt x="1133" y="157"/>
                  </a:lnTo>
                  <a:lnTo>
                    <a:pt x="1037" y="157"/>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sp>
          <p:nvSpPr>
            <p:cNvPr id="17" name="Freeform 12">
              <a:extLst>
                <a:ext uri="{FF2B5EF4-FFF2-40B4-BE49-F238E27FC236}">
                  <a16:creationId xmlns:a16="http://schemas.microsoft.com/office/drawing/2014/main" id="{45881034-9E81-404F-B0E2-48813A9B3550}"/>
                </a:ext>
              </a:extLst>
            </p:cNvPr>
            <p:cNvSpPr>
              <a:spLocks/>
            </p:cNvSpPr>
            <p:nvPr/>
          </p:nvSpPr>
          <p:spPr bwMode="auto">
            <a:xfrm>
              <a:off x="6104418" y="3644909"/>
              <a:ext cx="2952149" cy="1860748"/>
            </a:xfrm>
            <a:custGeom>
              <a:avLst/>
              <a:gdLst>
                <a:gd name="T0" fmla="*/ 1485 w 1485"/>
                <a:gd name="T1" fmla="*/ 680 h 936"/>
                <a:gd name="T2" fmla="*/ 1176 w 1485"/>
                <a:gd name="T3" fmla="*/ 425 h 936"/>
                <a:gd name="T4" fmla="*/ 1176 w 1485"/>
                <a:gd name="T5" fmla="*/ 580 h 936"/>
                <a:gd name="T6" fmla="*/ 671 w 1485"/>
                <a:gd name="T7" fmla="*/ 580 h 936"/>
                <a:gd name="T8" fmla="*/ 129 w 1485"/>
                <a:gd name="T9" fmla="*/ 0 h 936"/>
                <a:gd name="T10" fmla="*/ 147 w 1485"/>
                <a:gd name="T11" fmla="*/ 159 h 936"/>
                <a:gd name="T12" fmla="*/ 0 w 1485"/>
                <a:gd name="T13" fmla="*/ 149 h 936"/>
                <a:gd name="T14" fmla="*/ 587 w 1485"/>
                <a:gd name="T15" fmla="*/ 775 h 936"/>
                <a:gd name="T16" fmla="*/ 1176 w 1485"/>
                <a:gd name="T17" fmla="*/ 775 h 936"/>
                <a:gd name="T18" fmla="*/ 1176 w 1485"/>
                <a:gd name="T19" fmla="*/ 936 h 936"/>
                <a:gd name="T20" fmla="*/ 1485 w 1485"/>
                <a:gd name="T21" fmla="*/ 680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5" h="936">
                  <a:moveTo>
                    <a:pt x="1485" y="680"/>
                  </a:moveTo>
                  <a:lnTo>
                    <a:pt x="1176" y="425"/>
                  </a:lnTo>
                  <a:lnTo>
                    <a:pt x="1176" y="580"/>
                  </a:lnTo>
                  <a:lnTo>
                    <a:pt x="671" y="580"/>
                  </a:lnTo>
                  <a:lnTo>
                    <a:pt x="129" y="0"/>
                  </a:lnTo>
                  <a:lnTo>
                    <a:pt x="147" y="159"/>
                  </a:lnTo>
                  <a:lnTo>
                    <a:pt x="0" y="149"/>
                  </a:lnTo>
                  <a:lnTo>
                    <a:pt x="587" y="775"/>
                  </a:lnTo>
                  <a:lnTo>
                    <a:pt x="1176" y="775"/>
                  </a:lnTo>
                  <a:lnTo>
                    <a:pt x="1176" y="936"/>
                  </a:lnTo>
                  <a:lnTo>
                    <a:pt x="1485" y="680"/>
                  </a:lnTo>
                  <a:close/>
                </a:path>
              </a:pathLst>
            </a:custGeom>
            <a:grp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8" name="矩形 7">
            <a:extLst>
              <a:ext uri="{FF2B5EF4-FFF2-40B4-BE49-F238E27FC236}">
                <a16:creationId xmlns:a16="http://schemas.microsoft.com/office/drawing/2014/main" id="{56C6027A-9253-4762-BBEB-5BE4A985A534}"/>
              </a:ext>
            </a:extLst>
          </p:cNvPr>
          <p:cNvSpPr/>
          <p:nvPr/>
        </p:nvSpPr>
        <p:spPr>
          <a:xfrm>
            <a:off x="7070658" y="2705400"/>
            <a:ext cx="2644482" cy="1290353"/>
          </a:xfrm>
          <a:prstGeom prst="rect">
            <a:avLst/>
          </a:prstGeom>
        </p:spPr>
        <p:txBody>
          <a:bodyPr wrap="square">
            <a:spAutoFit/>
          </a:bodyPr>
          <a:lstStyle/>
          <a:p>
            <a:pP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青年一代的成长，正是我们事业必定要兴 旺发达的希望所在。</a:t>
            </a:r>
          </a:p>
        </p:txBody>
      </p:sp>
      <p:sp>
        <p:nvSpPr>
          <p:cNvPr id="9" name="矩形 8">
            <a:extLst>
              <a:ext uri="{FF2B5EF4-FFF2-40B4-BE49-F238E27FC236}">
                <a16:creationId xmlns:a16="http://schemas.microsoft.com/office/drawing/2014/main" id="{32DB335C-3968-41FF-811C-0B1BD37FF2FC}"/>
              </a:ext>
            </a:extLst>
          </p:cNvPr>
          <p:cNvSpPr/>
          <p:nvPr/>
        </p:nvSpPr>
        <p:spPr>
          <a:xfrm>
            <a:off x="2525034" y="2701460"/>
            <a:ext cx="2708318" cy="1290353"/>
          </a:xfrm>
          <a:prstGeom prst="rect">
            <a:avLst/>
          </a:prstGeom>
        </p:spPr>
        <p:txBody>
          <a:bodyPr wrap="square">
            <a:spAutoFit/>
          </a:bodyPr>
          <a:lstStyle/>
          <a:p>
            <a:pPr algn="r">
              <a:lnSpc>
                <a:spcPct val="150000"/>
              </a:lnSpc>
            </a:pPr>
            <a:r>
              <a:rPr lang="zh-CN" altLang="en-US" dirty="0">
                <a:solidFill>
                  <a:schemeClr val="tx1">
                    <a:lumMod val="65000"/>
                    <a:lumOff val="35000"/>
                  </a:schemeClr>
                </a:solidFill>
                <a:latin typeface="字魂95号-手刻宋" panose="00000500000000000000" pitchFamily="2" charset="-122"/>
                <a:ea typeface="字魂95号-手刻宋" panose="00000500000000000000" pitchFamily="2" charset="-122"/>
              </a:rPr>
              <a:t>青年兴则国家兴，青年强则国家强，青年 有希望，未来的发展就有希望。 </a:t>
            </a:r>
          </a:p>
        </p:txBody>
      </p:sp>
    </p:spTree>
    <p:extLst>
      <p:ext uri="{BB962C8B-B14F-4D97-AF65-F5344CB8AC3E}">
        <p14:creationId xmlns:p14="http://schemas.microsoft.com/office/powerpoint/2010/main" val="39382291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青年寄语</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4" name="组合 3">
            <a:extLst>
              <a:ext uri="{FF2B5EF4-FFF2-40B4-BE49-F238E27FC236}">
                <a16:creationId xmlns:a16="http://schemas.microsoft.com/office/drawing/2014/main" id="{737EE2F7-3803-46EE-908C-E250270A342E}"/>
              </a:ext>
            </a:extLst>
          </p:cNvPr>
          <p:cNvGrpSpPr/>
          <p:nvPr/>
        </p:nvGrpSpPr>
        <p:grpSpPr>
          <a:xfrm>
            <a:off x="824508" y="1353593"/>
            <a:ext cx="10922109" cy="4008982"/>
            <a:chOff x="872133" y="1402900"/>
            <a:chExt cx="10922109" cy="4008982"/>
          </a:xfrm>
        </p:grpSpPr>
        <p:pic>
          <p:nvPicPr>
            <p:cNvPr id="10" name="图片 9">
              <a:extLst>
                <a:ext uri="{FF2B5EF4-FFF2-40B4-BE49-F238E27FC236}">
                  <a16:creationId xmlns:a16="http://schemas.microsoft.com/office/drawing/2014/main" id="{1D0AD4C3-2074-43AE-8FD8-B995E09C4662}"/>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flipH="1">
              <a:off x="5684551" y="1402900"/>
              <a:ext cx="6109691" cy="3972497"/>
            </a:xfrm>
            <a:prstGeom prst="rect">
              <a:avLst/>
            </a:prstGeom>
          </p:spPr>
        </p:pic>
        <p:sp>
          <p:nvSpPr>
            <p:cNvPr id="3" name="矩形 2">
              <a:extLst>
                <a:ext uri="{FF2B5EF4-FFF2-40B4-BE49-F238E27FC236}">
                  <a16:creationId xmlns:a16="http://schemas.microsoft.com/office/drawing/2014/main" id="{C7F9281E-DC14-40EB-B626-4D2EC4CF1CD1}"/>
                </a:ext>
              </a:extLst>
            </p:cNvPr>
            <p:cNvSpPr/>
            <p:nvPr/>
          </p:nvSpPr>
          <p:spPr>
            <a:xfrm>
              <a:off x="872133" y="1506197"/>
              <a:ext cx="4812417" cy="3905685"/>
            </a:xfrm>
            <a:prstGeom prst="rect">
              <a:avLst/>
            </a:prstGeom>
          </p:spPr>
          <p:txBody>
            <a:bodyPr wrap="square">
              <a:spAutoFit/>
            </a:bodyPr>
            <a:lstStyle/>
            <a:p>
              <a:pPr algn="r">
                <a:lnSpc>
                  <a:spcPct val="150000"/>
                </a:lnSpc>
              </a:pP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中国梦是我们的，更是青年一代的，中华 民族伟大复兴终将在广大青年的接力奋斗中变 为现实。 </a:t>
              </a:r>
              <a:endParaRPr lang="en-US" altLang="zh-CN" sz="2400" dirty="0">
                <a:solidFill>
                  <a:schemeClr val="tx1">
                    <a:lumMod val="65000"/>
                    <a:lumOff val="35000"/>
                  </a:schemeClr>
                </a:solidFill>
                <a:latin typeface="字魂95号-手刻宋" panose="00000500000000000000" pitchFamily="2" charset="-122"/>
                <a:ea typeface="字魂95号-手刻宋" panose="00000500000000000000" pitchFamily="2" charset="-122"/>
              </a:endParaRPr>
            </a:p>
            <a:p>
              <a:pPr algn="r">
                <a:lnSpc>
                  <a:spcPct val="150000"/>
                </a:lnSpc>
              </a:pPr>
              <a:r>
                <a:rPr lang="zh-CN" altLang="en-US" sz="2400" dirty="0">
                  <a:solidFill>
                    <a:schemeClr val="tx1">
                      <a:lumMod val="65000"/>
                      <a:lumOff val="35000"/>
                    </a:schemeClr>
                  </a:solidFill>
                  <a:latin typeface="字魂95号-手刻宋" panose="00000500000000000000" pitchFamily="2" charset="-122"/>
                  <a:ea typeface="字魂95号-手刻宋" panose="00000500000000000000" pitchFamily="2" charset="-122"/>
                </a:rPr>
                <a:t>青年一代有理想、有担当，国家就有前途， 民族就有希望，实现我们的发展目标就有源源 不断的强大力量。</a:t>
              </a:r>
            </a:p>
          </p:txBody>
        </p:sp>
      </p:grpSp>
    </p:spTree>
    <p:extLst>
      <p:ext uri="{BB962C8B-B14F-4D97-AF65-F5344CB8AC3E}">
        <p14:creationId xmlns:p14="http://schemas.microsoft.com/office/powerpoint/2010/main" val="3340429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id="{02EA96DC-66C6-4791-A0AE-93134EB43C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2607" y="1319201"/>
            <a:ext cx="5629274" cy="5629274"/>
          </a:xfrm>
          <a:prstGeom prst="rect">
            <a:avLst/>
          </a:prstGeom>
        </p:spPr>
      </p:pic>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4">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青年寄语</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sp>
        <p:nvSpPr>
          <p:cNvPr id="4" name="矩形 3">
            <a:extLst>
              <a:ext uri="{FF2B5EF4-FFF2-40B4-BE49-F238E27FC236}">
                <a16:creationId xmlns:a16="http://schemas.microsoft.com/office/drawing/2014/main" id="{70311C3F-8A54-4A61-8119-9CFE18DB1B10}"/>
              </a:ext>
            </a:extLst>
          </p:cNvPr>
          <p:cNvSpPr/>
          <p:nvPr/>
        </p:nvSpPr>
        <p:spPr>
          <a:xfrm>
            <a:off x="1751169" y="1574325"/>
            <a:ext cx="3681413" cy="4245008"/>
          </a:xfrm>
          <a:prstGeom prst="rect">
            <a:avLst/>
          </a:prstGeom>
        </p:spPr>
        <p:txBody>
          <a:bodyPr wrap="square">
            <a:spAutoFit/>
          </a:bodyPr>
          <a:lstStyle/>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大学生是国家的宝贵人才资源，征</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集大学生参军入伍，既是建设巩固国防</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和强大军队的迫切需要，也是服务经济</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社会发展和维护国家长治久安的客观要</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求，是一项利国利军利民的大事好事。</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大学生走入军营，能够改善部队士兵队</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伍的素质结构，为军队信息化建设注入</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生机和活力；大学生士兵退役后，经过</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军队这个“大学校”、“大熔炉”的培</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养教育，能吃苦、有特长、守纪律，必</a:t>
            </a:r>
          </a:p>
          <a:p>
            <a:pPr algn="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将在地方各行各业中发挥重要作用。</a:t>
            </a:r>
          </a:p>
        </p:txBody>
      </p:sp>
    </p:spTree>
    <p:extLst>
      <p:ext uri="{BB962C8B-B14F-4D97-AF65-F5344CB8AC3E}">
        <p14:creationId xmlns:p14="http://schemas.microsoft.com/office/powerpoint/2010/main" val="235170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id="{2C866BD9-A8E9-4263-A3E6-6F1401C465A5}"/>
              </a:ext>
            </a:extLst>
          </p:cNvPr>
          <p:cNvSpPr/>
          <p:nvPr/>
        </p:nvSpPr>
        <p:spPr>
          <a:xfrm>
            <a:off x="-1"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图片 9">
            <a:extLst>
              <a:ext uri="{FF2B5EF4-FFF2-40B4-BE49-F238E27FC236}">
                <a16:creationId xmlns:a16="http://schemas.microsoft.com/office/drawing/2014/main" id="{D4A3A481-242F-4781-B167-69FAEB3CE30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10550" y="2668502"/>
            <a:ext cx="3857764" cy="3857764"/>
          </a:xfrm>
          <a:prstGeom prst="rect">
            <a:avLst/>
          </a:prstGeom>
        </p:spPr>
      </p:pic>
      <p:pic>
        <p:nvPicPr>
          <p:cNvPr id="12" name="图片 11">
            <a:extLst>
              <a:ext uri="{FF2B5EF4-FFF2-40B4-BE49-F238E27FC236}">
                <a16:creationId xmlns:a16="http://schemas.microsoft.com/office/drawing/2014/main" id="{7C874D93-F5C3-4041-9EDF-91195AEF527D}"/>
              </a:ext>
            </a:extLst>
          </p:cNvPr>
          <p:cNvPicPr>
            <a:picLocks noChangeAspect="1"/>
          </p:cNvPicPr>
          <p:nvPr/>
        </p:nvPicPr>
        <p:blipFill rotWithShape="1">
          <a:blip r:embed="rId4">
            <a:extLst>
              <a:ext uri="{28A0092B-C50C-407E-A947-70E740481C1C}">
                <a14:useLocalDpi xmlns:a14="http://schemas.microsoft.com/office/drawing/2010/main" val="0"/>
              </a:ext>
            </a:extLst>
          </a:blip>
          <a:srcRect t="43863"/>
          <a:stretch/>
        </p:blipFill>
        <p:spPr>
          <a:xfrm flipH="1">
            <a:off x="-1" y="3008120"/>
            <a:ext cx="12192001" cy="3849880"/>
          </a:xfrm>
          <a:prstGeom prst="rect">
            <a:avLst/>
          </a:prstGeom>
        </p:spPr>
      </p:pic>
      <p:pic>
        <p:nvPicPr>
          <p:cNvPr id="14" name="图片 13">
            <a:extLst>
              <a:ext uri="{FF2B5EF4-FFF2-40B4-BE49-F238E27FC236}">
                <a16:creationId xmlns:a16="http://schemas.microsoft.com/office/drawing/2014/main" id="{5E0CD91C-C627-4616-8540-3E94B82D52F5}"/>
              </a:ext>
            </a:extLst>
          </p:cNvPr>
          <p:cNvPicPr>
            <a:picLocks noChangeAspect="1"/>
          </p:cNvPicPr>
          <p:nvPr/>
        </p:nvPicPr>
        <p:blipFill rotWithShape="1">
          <a:blip r:embed="rId5">
            <a:extLst>
              <a:ext uri="{28A0092B-C50C-407E-A947-70E740481C1C}">
                <a14:useLocalDpi xmlns:a14="http://schemas.microsoft.com/office/drawing/2010/main" val="0"/>
              </a:ext>
            </a:extLst>
          </a:blip>
          <a:srcRect r="66771" b="52917"/>
          <a:stretch/>
        </p:blipFill>
        <p:spPr>
          <a:xfrm>
            <a:off x="-1" y="0"/>
            <a:ext cx="5118807" cy="3626492"/>
          </a:xfrm>
          <a:prstGeom prst="rect">
            <a:avLst/>
          </a:prstGeom>
        </p:spPr>
      </p:pic>
      <p:sp>
        <p:nvSpPr>
          <p:cNvPr id="2" name="文本框 1">
            <a:extLst>
              <a:ext uri="{FF2B5EF4-FFF2-40B4-BE49-F238E27FC236}">
                <a16:creationId xmlns:a16="http://schemas.microsoft.com/office/drawing/2014/main" id="{A6507FB4-B503-4D86-A3B6-8C2FCCE7F23D}"/>
              </a:ext>
            </a:extLst>
          </p:cNvPr>
          <p:cNvSpPr txBox="1"/>
          <p:nvPr/>
        </p:nvSpPr>
        <p:spPr>
          <a:xfrm>
            <a:off x="2757486" y="-503504"/>
            <a:ext cx="6677025" cy="6447919"/>
          </a:xfrm>
          <a:prstGeom prst="rect">
            <a:avLst/>
          </a:prstGeom>
          <a:noFill/>
        </p:spPr>
        <p:txBody>
          <a:bodyPr wrap="square" rtlCol="0">
            <a:spAutoFit/>
          </a:bodyPr>
          <a:lstStyle/>
          <a:p>
            <a:pPr algn="ctr"/>
            <a:r>
              <a:rPr lang="en-US" altLang="zh-CN" sz="41300" dirty="0">
                <a:solidFill>
                  <a:srgbClr val="CF201B">
                    <a:alpha val="14000"/>
                  </a:srgbClr>
                </a:solidFill>
                <a:latin typeface="字魂95号-手刻宋" panose="00000500000000000000" pitchFamily="2" charset="-122"/>
                <a:ea typeface="字魂95号-手刻宋" panose="00000500000000000000" pitchFamily="2" charset="-122"/>
              </a:rPr>
              <a:t>02</a:t>
            </a:r>
            <a:endParaRPr lang="zh-CN" altLang="en-US" sz="41300" dirty="0">
              <a:solidFill>
                <a:srgbClr val="CF201B">
                  <a:alpha val="14000"/>
                </a:srgbClr>
              </a:solidFill>
              <a:latin typeface="字魂95号-手刻宋" panose="00000500000000000000" pitchFamily="2" charset="-122"/>
              <a:ea typeface="字魂95号-手刻宋" panose="00000500000000000000" pitchFamily="2" charset="-122"/>
            </a:endParaRPr>
          </a:p>
        </p:txBody>
      </p:sp>
      <p:sp>
        <p:nvSpPr>
          <p:cNvPr id="3" name="文本框 2">
            <a:extLst>
              <a:ext uri="{FF2B5EF4-FFF2-40B4-BE49-F238E27FC236}">
                <a16:creationId xmlns:a16="http://schemas.microsoft.com/office/drawing/2014/main" id="{F8FCF0B5-48F6-412D-A7EE-AE9DAEE8A585}"/>
              </a:ext>
            </a:extLst>
          </p:cNvPr>
          <p:cNvSpPr txBox="1"/>
          <p:nvPr/>
        </p:nvSpPr>
        <p:spPr>
          <a:xfrm>
            <a:off x="5118807" y="44344"/>
            <a:ext cx="1954381" cy="6229349"/>
          </a:xfrm>
          <a:prstGeom prst="rect">
            <a:avLst/>
          </a:prstGeom>
          <a:noFill/>
        </p:spPr>
        <p:txBody>
          <a:bodyPr vert="eaVert" wrap="square" rtlCol="0">
            <a:spAutoFit/>
          </a:bodyPr>
          <a:lstStyle/>
          <a:p>
            <a:pPr algn="ctr"/>
            <a:r>
              <a:rPr lang="zh-CN" altLang="en-US" sz="11500" dirty="0">
                <a:solidFill>
                  <a:srgbClr val="CF201B"/>
                </a:solidFill>
                <a:latin typeface="字魂50号-白鸽天行体" panose="00000500000000000000" pitchFamily="2" charset="-122"/>
                <a:ea typeface="字魂50号-白鸽天行体" panose="00000500000000000000" pitchFamily="2" charset="-122"/>
              </a:rPr>
              <a:t>政策规定</a:t>
            </a:r>
          </a:p>
        </p:txBody>
      </p:sp>
    </p:spTree>
    <p:extLst>
      <p:ext uri="{BB962C8B-B14F-4D97-AF65-F5344CB8AC3E}">
        <p14:creationId xmlns:p14="http://schemas.microsoft.com/office/powerpoint/2010/main" val="3134591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a:extLst>
              <a:ext uri="{FF2B5EF4-FFF2-40B4-BE49-F238E27FC236}">
                <a16:creationId xmlns:a16="http://schemas.microsoft.com/office/drawing/2014/main" id="{F0E53256-15EF-4CB7-89B5-217ECBA423A3}"/>
              </a:ext>
            </a:extLst>
          </p:cNvPr>
          <p:cNvSpPr/>
          <p:nvPr/>
        </p:nvSpPr>
        <p:spPr>
          <a:xfrm>
            <a:off x="0" y="0"/>
            <a:ext cx="12192000" cy="6858000"/>
          </a:xfrm>
          <a:prstGeom prst="rect">
            <a:avLst/>
          </a:prstGeom>
          <a:solidFill>
            <a:srgbClr val="F4EA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圆角 1">
            <a:extLst>
              <a:ext uri="{FF2B5EF4-FFF2-40B4-BE49-F238E27FC236}">
                <a16:creationId xmlns:a16="http://schemas.microsoft.com/office/drawing/2014/main" id="{B595F5E4-2CAF-4185-877D-8A6A816A0EF0}"/>
              </a:ext>
            </a:extLst>
          </p:cNvPr>
          <p:cNvSpPr/>
          <p:nvPr/>
        </p:nvSpPr>
        <p:spPr>
          <a:xfrm>
            <a:off x="200025" y="142875"/>
            <a:ext cx="11791950" cy="6572250"/>
          </a:xfrm>
          <a:prstGeom prst="roundRect">
            <a:avLst>
              <a:gd name="adj" fmla="val 2701"/>
            </a:avLst>
          </a:prstGeom>
          <a:solidFill>
            <a:schemeClr val="bg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片 35">
            <a:extLst>
              <a:ext uri="{FF2B5EF4-FFF2-40B4-BE49-F238E27FC236}">
                <a16:creationId xmlns:a16="http://schemas.microsoft.com/office/drawing/2014/main" id="{4CBDBCA5-EBD8-485F-8714-4BC711F37D2A}"/>
              </a:ext>
            </a:extLst>
          </p:cNvPr>
          <p:cNvPicPr>
            <a:picLocks noChangeAspect="1"/>
          </p:cNvPicPr>
          <p:nvPr/>
        </p:nvPicPr>
        <p:blipFill rotWithShape="1">
          <a:blip r:embed="rId3">
            <a:extLst>
              <a:ext uri="{28A0092B-C50C-407E-A947-70E740481C1C}">
                <a14:useLocalDpi xmlns:a14="http://schemas.microsoft.com/office/drawing/2010/main" val="0"/>
              </a:ext>
            </a:extLst>
          </a:blip>
          <a:srcRect t="74723" b="3471"/>
          <a:stretch/>
        </p:blipFill>
        <p:spPr>
          <a:xfrm>
            <a:off x="-2" y="5362575"/>
            <a:ext cx="12192001" cy="1495425"/>
          </a:xfrm>
          <a:prstGeom prst="rect">
            <a:avLst/>
          </a:prstGeom>
        </p:spPr>
      </p:pic>
      <p:grpSp>
        <p:nvGrpSpPr>
          <p:cNvPr id="7" name="组合 6">
            <a:extLst>
              <a:ext uri="{FF2B5EF4-FFF2-40B4-BE49-F238E27FC236}">
                <a16:creationId xmlns:a16="http://schemas.microsoft.com/office/drawing/2014/main" id="{32C4E50C-1694-4E4F-B577-ECC9772B142A}"/>
              </a:ext>
            </a:extLst>
          </p:cNvPr>
          <p:cNvGrpSpPr/>
          <p:nvPr/>
        </p:nvGrpSpPr>
        <p:grpSpPr>
          <a:xfrm>
            <a:off x="378708" y="233350"/>
            <a:ext cx="3270318" cy="727858"/>
            <a:chOff x="397758" y="252400"/>
            <a:chExt cx="3270318" cy="727858"/>
          </a:xfrm>
        </p:grpSpPr>
        <p:pic>
          <p:nvPicPr>
            <p:cNvPr id="5" name="图片 4">
              <a:extLst>
                <a:ext uri="{FF2B5EF4-FFF2-40B4-BE49-F238E27FC236}">
                  <a16:creationId xmlns:a16="http://schemas.microsoft.com/office/drawing/2014/main" id="{D57E02F4-DF69-4BE9-8E8A-A495C31F80A9}"/>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7758" y="280158"/>
              <a:ext cx="700100" cy="700100"/>
            </a:xfrm>
            <a:prstGeom prst="rect">
              <a:avLst/>
            </a:prstGeom>
          </p:spPr>
        </p:pic>
        <p:grpSp>
          <p:nvGrpSpPr>
            <p:cNvPr id="6" name="组合 5">
              <a:extLst>
                <a:ext uri="{FF2B5EF4-FFF2-40B4-BE49-F238E27FC236}">
                  <a16:creationId xmlns:a16="http://schemas.microsoft.com/office/drawing/2014/main" id="{D291EB61-887A-453E-A6A4-971752E44AEB}"/>
                </a:ext>
              </a:extLst>
            </p:cNvPr>
            <p:cNvGrpSpPr/>
            <p:nvPr/>
          </p:nvGrpSpPr>
          <p:grpSpPr>
            <a:xfrm>
              <a:off x="1176338" y="252400"/>
              <a:ext cx="2491738" cy="700191"/>
              <a:chOff x="2839215" y="2635122"/>
              <a:chExt cx="2491738" cy="700191"/>
            </a:xfrm>
          </p:grpSpPr>
          <p:sp>
            <p:nvSpPr>
              <p:cNvPr id="39" name="文本框 38">
                <a:extLst>
                  <a:ext uri="{FF2B5EF4-FFF2-40B4-BE49-F238E27FC236}">
                    <a16:creationId xmlns:a16="http://schemas.microsoft.com/office/drawing/2014/main" id="{4C1FC61C-52B4-4098-8651-6DA89611729B}"/>
                  </a:ext>
                </a:extLst>
              </p:cNvPr>
              <p:cNvSpPr txBox="1"/>
              <p:nvPr/>
            </p:nvSpPr>
            <p:spPr>
              <a:xfrm>
                <a:off x="2839215" y="2635122"/>
                <a:ext cx="2331718" cy="584775"/>
              </a:xfrm>
              <a:prstGeom prst="rect">
                <a:avLst/>
              </a:prstGeom>
              <a:noFill/>
            </p:spPr>
            <p:txBody>
              <a:bodyPr wrap="square" rtlCol="0">
                <a:spAutoFit/>
              </a:bodyPr>
              <a:lstStyle/>
              <a:p>
                <a:pPr algn="dist"/>
                <a:r>
                  <a:rPr lang="zh-CN" altLang="en-US" sz="3200" dirty="0">
                    <a:solidFill>
                      <a:schemeClr val="tx1">
                        <a:lumMod val="65000"/>
                        <a:lumOff val="35000"/>
                      </a:schemeClr>
                    </a:solidFill>
                    <a:latin typeface="字魂95号-手刻宋" panose="00000500000000000000" pitchFamily="2" charset="-122"/>
                    <a:ea typeface="字魂95号-手刻宋" panose="00000500000000000000" pitchFamily="2" charset="-122"/>
                  </a:rPr>
                  <a:t>政策规定</a:t>
                </a:r>
              </a:p>
            </p:txBody>
          </p:sp>
          <p:sp>
            <p:nvSpPr>
              <p:cNvPr id="40" name="矩形 39">
                <a:extLst>
                  <a:ext uri="{FF2B5EF4-FFF2-40B4-BE49-F238E27FC236}">
                    <a16:creationId xmlns:a16="http://schemas.microsoft.com/office/drawing/2014/main" id="{3DD796C2-C620-4645-9904-5E76282C5852}"/>
                  </a:ext>
                </a:extLst>
              </p:cNvPr>
              <p:cNvSpPr/>
              <p:nvPr/>
            </p:nvSpPr>
            <p:spPr>
              <a:xfrm>
                <a:off x="2910842" y="3104481"/>
                <a:ext cx="2420111" cy="230832"/>
              </a:xfrm>
              <a:prstGeom prst="rect">
                <a:avLst/>
              </a:prstGeom>
            </p:spPr>
            <p:txBody>
              <a:bodyPr wrap="square">
                <a:spAutoFit/>
              </a:bodyPr>
              <a:lstStyle/>
              <a:p>
                <a:r>
                  <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rPr>
                  <a:t>Lorem ipsum dolor sit amet, consectetur </a:t>
                </a:r>
                <a:r>
                  <a:rPr lang="en-US" altLang="zh-CN" sz="900" dirty="0" err="1">
                    <a:solidFill>
                      <a:schemeClr val="tx1">
                        <a:lumMod val="50000"/>
                        <a:lumOff val="50000"/>
                      </a:schemeClr>
                    </a:solidFill>
                    <a:latin typeface="字魂95号-手刻宋" panose="00000500000000000000" pitchFamily="2" charset="-122"/>
                    <a:ea typeface="字魂95号-手刻宋" panose="00000500000000000000" pitchFamily="2" charset="-122"/>
                  </a:rPr>
                  <a:t>dsasi</a:t>
                </a:r>
                <a:endParaRPr lang="zh-CN" altLang="en-US" sz="900" dirty="0">
                  <a:solidFill>
                    <a:schemeClr val="tx1">
                      <a:lumMod val="50000"/>
                      <a:lumOff val="50000"/>
                    </a:schemeClr>
                  </a:solidFill>
                  <a:latin typeface="字魂95号-手刻宋" panose="00000500000000000000" pitchFamily="2" charset="-122"/>
                  <a:ea typeface="字魂95号-手刻宋" panose="00000500000000000000" pitchFamily="2" charset="-122"/>
                </a:endParaRPr>
              </a:p>
            </p:txBody>
          </p:sp>
        </p:grpSp>
      </p:grpSp>
      <p:grpSp>
        <p:nvGrpSpPr>
          <p:cNvPr id="3" name="组合 2">
            <a:extLst>
              <a:ext uri="{FF2B5EF4-FFF2-40B4-BE49-F238E27FC236}">
                <a16:creationId xmlns:a16="http://schemas.microsoft.com/office/drawing/2014/main" id="{6BC85F3A-36A0-40D3-9E99-5B655132D655}"/>
              </a:ext>
            </a:extLst>
          </p:cNvPr>
          <p:cNvGrpSpPr/>
          <p:nvPr/>
        </p:nvGrpSpPr>
        <p:grpSpPr>
          <a:xfrm>
            <a:off x="4473771" y="1811062"/>
            <a:ext cx="3244457" cy="3235875"/>
            <a:chOff x="4127893" y="1925716"/>
            <a:chExt cx="3936217" cy="3925805"/>
          </a:xfrm>
        </p:grpSpPr>
        <p:sp>
          <p:nvSpPr>
            <p:cNvPr id="13" name="Freeform 5">
              <a:extLst>
                <a:ext uri="{FF2B5EF4-FFF2-40B4-BE49-F238E27FC236}">
                  <a16:creationId xmlns:a16="http://schemas.microsoft.com/office/drawing/2014/main" id="{ED1FA424-9A7D-4E15-A07F-1E6B5A77E2A5}"/>
                </a:ext>
              </a:extLst>
            </p:cNvPr>
            <p:cNvSpPr>
              <a:spLocks/>
            </p:cNvSpPr>
            <p:nvPr/>
          </p:nvSpPr>
          <p:spPr bwMode="auto">
            <a:xfrm>
              <a:off x="4127893" y="1925716"/>
              <a:ext cx="1803580" cy="3925805"/>
            </a:xfrm>
            <a:custGeom>
              <a:avLst/>
              <a:gdLst>
                <a:gd name="T0" fmla="*/ 490 w 490"/>
                <a:gd name="T1" fmla="*/ 166 h 1067"/>
                <a:gd name="T2" fmla="*/ 469 w 490"/>
                <a:gd name="T3" fmla="*/ 0 h 1067"/>
                <a:gd name="T4" fmla="*/ 0 w 490"/>
                <a:gd name="T5" fmla="*/ 531 h 1067"/>
                <a:gd name="T6" fmla="*/ 97 w 490"/>
                <a:gd name="T7" fmla="*/ 839 h 1067"/>
                <a:gd name="T8" fmla="*/ 340 w 490"/>
                <a:gd name="T9" fmla="*/ 1030 h 1067"/>
                <a:gd name="T10" fmla="*/ 331 w 490"/>
                <a:gd name="T11" fmla="*/ 1067 h 1067"/>
                <a:gd name="T12" fmla="*/ 480 w 490"/>
                <a:gd name="T13" fmla="*/ 979 h 1067"/>
                <a:gd name="T14" fmla="*/ 392 w 490"/>
                <a:gd name="T15" fmla="*/ 830 h 1067"/>
                <a:gd name="T16" fmla="*/ 383 w 490"/>
                <a:gd name="T17" fmla="*/ 865 h 1067"/>
                <a:gd name="T18" fmla="*/ 167 w 490"/>
                <a:gd name="T19" fmla="*/ 531 h 1067"/>
                <a:gd name="T20" fmla="*/ 490 w 490"/>
                <a:gd name="T21" fmla="*/ 166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0" h="1067">
                  <a:moveTo>
                    <a:pt x="490" y="166"/>
                  </a:moveTo>
                  <a:cubicBezTo>
                    <a:pt x="469" y="0"/>
                    <a:pt x="469" y="0"/>
                    <a:pt x="469" y="0"/>
                  </a:cubicBezTo>
                  <a:cubicBezTo>
                    <a:pt x="202" y="33"/>
                    <a:pt x="0" y="261"/>
                    <a:pt x="0" y="531"/>
                  </a:cubicBezTo>
                  <a:cubicBezTo>
                    <a:pt x="0" y="642"/>
                    <a:pt x="33" y="749"/>
                    <a:pt x="97" y="839"/>
                  </a:cubicBezTo>
                  <a:cubicBezTo>
                    <a:pt x="158" y="926"/>
                    <a:pt x="242" y="991"/>
                    <a:pt x="340" y="1030"/>
                  </a:cubicBezTo>
                  <a:cubicBezTo>
                    <a:pt x="331" y="1067"/>
                    <a:pt x="331" y="1067"/>
                    <a:pt x="331" y="1067"/>
                  </a:cubicBezTo>
                  <a:cubicBezTo>
                    <a:pt x="480" y="979"/>
                    <a:pt x="480" y="979"/>
                    <a:pt x="480" y="979"/>
                  </a:cubicBezTo>
                  <a:cubicBezTo>
                    <a:pt x="392" y="830"/>
                    <a:pt x="392" y="830"/>
                    <a:pt x="392" y="830"/>
                  </a:cubicBezTo>
                  <a:cubicBezTo>
                    <a:pt x="383" y="865"/>
                    <a:pt x="383" y="865"/>
                    <a:pt x="383" y="865"/>
                  </a:cubicBezTo>
                  <a:cubicBezTo>
                    <a:pt x="253" y="806"/>
                    <a:pt x="167" y="675"/>
                    <a:pt x="167" y="531"/>
                  </a:cubicBezTo>
                  <a:cubicBezTo>
                    <a:pt x="167" y="346"/>
                    <a:pt x="306" y="189"/>
                    <a:pt x="490" y="166"/>
                  </a:cubicBezTo>
                  <a:close/>
                </a:path>
              </a:pathLst>
            </a:custGeom>
            <a:solidFill>
              <a:srgbClr val="CF201B"/>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14" name="Freeform 6">
              <a:extLst>
                <a:ext uri="{FF2B5EF4-FFF2-40B4-BE49-F238E27FC236}">
                  <a16:creationId xmlns:a16="http://schemas.microsoft.com/office/drawing/2014/main" id="{CF6DA830-A352-452E-8CAC-7B70FD27D624}"/>
                </a:ext>
              </a:extLst>
            </p:cNvPr>
            <p:cNvSpPr>
              <a:spLocks/>
            </p:cNvSpPr>
            <p:nvPr/>
          </p:nvSpPr>
          <p:spPr bwMode="auto">
            <a:xfrm>
              <a:off x="6258447" y="1925716"/>
              <a:ext cx="1805663" cy="3925805"/>
            </a:xfrm>
            <a:custGeom>
              <a:avLst/>
              <a:gdLst>
                <a:gd name="T0" fmla="*/ 393 w 490"/>
                <a:gd name="T1" fmla="*/ 228 h 1067"/>
                <a:gd name="T2" fmla="*/ 149 w 490"/>
                <a:gd name="T3" fmla="*/ 38 h 1067"/>
                <a:gd name="T4" fmla="*/ 159 w 490"/>
                <a:gd name="T5" fmla="*/ 0 h 1067"/>
                <a:gd name="T6" fmla="*/ 10 w 490"/>
                <a:gd name="T7" fmla="*/ 88 h 1067"/>
                <a:gd name="T8" fmla="*/ 98 w 490"/>
                <a:gd name="T9" fmla="*/ 237 h 1067"/>
                <a:gd name="T10" fmla="*/ 107 w 490"/>
                <a:gd name="T11" fmla="*/ 202 h 1067"/>
                <a:gd name="T12" fmla="*/ 323 w 490"/>
                <a:gd name="T13" fmla="*/ 536 h 1067"/>
                <a:gd name="T14" fmla="*/ 0 w 490"/>
                <a:gd name="T15" fmla="*/ 901 h 1067"/>
                <a:gd name="T16" fmla="*/ 20 w 490"/>
                <a:gd name="T17" fmla="*/ 1067 h 1067"/>
                <a:gd name="T18" fmla="*/ 490 w 490"/>
                <a:gd name="T19" fmla="*/ 536 h 1067"/>
                <a:gd name="T20" fmla="*/ 393 w 490"/>
                <a:gd name="T21" fmla="*/ 228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0" h="1067">
                  <a:moveTo>
                    <a:pt x="393" y="228"/>
                  </a:moveTo>
                  <a:cubicBezTo>
                    <a:pt x="331" y="141"/>
                    <a:pt x="248" y="76"/>
                    <a:pt x="149" y="38"/>
                  </a:cubicBezTo>
                  <a:cubicBezTo>
                    <a:pt x="159" y="0"/>
                    <a:pt x="159" y="0"/>
                    <a:pt x="159" y="0"/>
                  </a:cubicBezTo>
                  <a:cubicBezTo>
                    <a:pt x="10" y="88"/>
                    <a:pt x="10" y="88"/>
                    <a:pt x="10" y="88"/>
                  </a:cubicBezTo>
                  <a:cubicBezTo>
                    <a:pt x="98" y="237"/>
                    <a:pt x="98" y="237"/>
                    <a:pt x="98" y="237"/>
                  </a:cubicBezTo>
                  <a:cubicBezTo>
                    <a:pt x="107" y="202"/>
                    <a:pt x="107" y="202"/>
                    <a:pt x="107" y="202"/>
                  </a:cubicBezTo>
                  <a:cubicBezTo>
                    <a:pt x="237" y="261"/>
                    <a:pt x="323" y="392"/>
                    <a:pt x="323" y="536"/>
                  </a:cubicBezTo>
                  <a:cubicBezTo>
                    <a:pt x="323" y="722"/>
                    <a:pt x="184" y="878"/>
                    <a:pt x="0" y="901"/>
                  </a:cubicBezTo>
                  <a:cubicBezTo>
                    <a:pt x="20" y="1067"/>
                    <a:pt x="20" y="1067"/>
                    <a:pt x="20" y="1067"/>
                  </a:cubicBezTo>
                  <a:cubicBezTo>
                    <a:pt x="288" y="1035"/>
                    <a:pt x="490" y="806"/>
                    <a:pt x="490" y="536"/>
                  </a:cubicBezTo>
                  <a:cubicBezTo>
                    <a:pt x="490" y="425"/>
                    <a:pt x="457" y="318"/>
                    <a:pt x="393" y="228"/>
                  </a:cubicBezTo>
                  <a:close/>
                </a:path>
              </a:pathLst>
            </a:custGeom>
            <a:solidFill>
              <a:srgbClr val="CF201B"/>
            </a:solidFill>
            <a:ln>
              <a:noFill/>
            </a:ln>
          </p:spPr>
          <p:txBody>
            <a:bodyPr vert="horz" wrap="square" lIns="121920" tIns="60960" rIns="121920" bIns="60960" numCol="1" anchor="t" anchorCtr="0" compatLnSpc="1">
              <a:prstTxWarp prst="textNoShape">
                <a:avLst/>
              </a:prstTxWarp>
            </a:bodyPr>
            <a:lstStyle/>
            <a:p>
              <a:endParaRPr lang="id-ID" sz="2400"/>
            </a:p>
          </p:txBody>
        </p:sp>
        <p:sp>
          <p:nvSpPr>
            <p:cNvPr id="15" name="Freeform 38">
              <a:extLst>
                <a:ext uri="{FF2B5EF4-FFF2-40B4-BE49-F238E27FC236}">
                  <a16:creationId xmlns:a16="http://schemas.microsoft.com/office/drawing/2014/main" id="{057EE3B2-7D18-4C25-B1FC-856E0785BAB1}"/>
                </a:ext>
              </a:extLst>
            </p:cNvPr>
            <p:cNvSpPr>
              <a:spLocks noEditPoints="1"/>
            </p:cNvSpPr>
            <p:nvPr/>
          </p:nvSpPr>
          <p:spPr bwMode="auto">
            <a:xfrm>
              <a:off x="5336809" y="3073479"/>
              <a:ext cx="1471084" cy="865716"/>
            </a:xfrm>
            <a:custGeom>
              <a:avLst/>
              <a:gdLst>
                <a:gd name="T0" fmla="*/ 63 w 291"/>
                <a:gd name="T1" fmla="*/ 170 h 170"/>
                <a:gd name="T2" fmla="*/ 62 w 291"/>
                <a:gd name="T3" fmla="*/ 170 h 170"/>
                <a:gd name="T4" fmla="*/ 1 w 291"/>
                <a:gd name="T5" fmla="*/ 106 h 170"/>
                <a:gd name="T6" fmla="*/ 63 w 291"/>
                <a:gd name="T7" fmla="*/ 44 h 170"/>
                <a:gd name="T8" fmla="*/ 64 w 291"/>
                <a:gd name="T9" fmla="*/ 44 h 170"/>
                <a:gd name="T10" fmla="*/ 80 w 291"/>
                <a:gd name="T11" fmla="*/ 46 h 170"/>
                <a:gd name="T12" fmla="*/ 154 w 291"/>
                <a:gd name="T13" fmla="*/ 0 h 170"/>
                <a:gd name="T14" fmla="*/ 155 w 291"/>
                <a:gd name="T15" fmla="*/ 0 h 170"/>
                <a:gd name="T16" fmla="*/ 232 w 291"/>
                <a:gd name="T17" fmla="*/ 62 h 170"/>
                <a:gd name="T18" fmla="*/ 237 w 291"/>
                <a:gd name="T19" fmla="*/ 61 h 170"/>
                <a:gd name="T20" fmla="*/ 238 w 291"/>
                <a:gd name="T21" fmla="*/ 61 h 170"/>
                <a:gd name="T22" fmla="*/ 291 w 291"/>
                <a:gd name="T23" fmla="*/ 116 h 170"/>
                <a:gd name="T24" fmla="*/ 237 w 291"/>
                <a:gd name="T25" fmla="*/ 169 h 170"/>
                <a:gd name="T26" fmla="*/ 236 w 291"/>
                <a:gd name="T27" fmla="*/ 169 h 170"/>
                <a:gd name="T28" fmla="*/ 63 w 291"/>
                <a:gd name="T29" fmla="*/ 170 h 170"/>
                <a:gd name="T30" fmla="*/ 63 w 291"/>
                <a:gd name="T31" fmla="*/ 60 h 170"/>
                <a:gd name="T32" fmla="*/ 17 w 291"/>
                <a:gd name="T33" fmla="*/ 106 h 170"/>
                <a:gd name="T34" fmla="*/ 63 w 291"/>
                <a:gd name="T35" fmla="*/ 154 h 170"/>
                <a:gd name="T36" fmla="*/ 236 w 291"/>
                <a:gd name="T37" fmla="*/ 153 h 170"/>
                <a:gd name="T38" fmla="*/ 237 w 291"/>
                <a:gd name="T39" fmla="*/ 153 h 170"/>
                <a:gd name="T40" fmla="*/ 275 w 291"/>
                <a:gd name="T41" fmla="*/ 116 h 170"/>
                <a:gd name="T42" fmla="*/ 238 w 291"/>
                <a:gd name="T43" fmla="*/ 77 h 170"/>
                <a:gd name="T44" fmla="*/ 237 w 291"/>
                <a:gd name="T45" fmla="*/ 77 h 170"/>
                <a:gd name="T46" fmla="*/ 228 w 291"/>
                <a:gd name="T47" fmla="*/ 78 h 170"/>
                <a:gd name="T48" fmla="*/ 219 w 291"/>
                <a:gd name="T49" fmla="*/ 81 h 170"/>
                <a:gd name="T50" fmla="*/ 218 w 291"/>
                <a:gd name="T51" fmla="*/ 72 h 170"/>
                <a:gd name="T52" fmla="*/ 155 w 291"/>
                <a:gd name="T53" fmla="*/ 16 h 170"/>
                <a:gd name="T54" fmla="*/ 154 w 291"/>
                <a:gd name="T55" fmla="*/ 16 h 170"/>
                <a:gd name="T56" fmla="*/ 92 w 291"/>
                <a:gd name="T57" fmla="*/ 59 h 170"/>
                <a:gd name="T58" fmla="*/ 90 w 291"/>
                <a:gd name="T59" fmla="*/ 67 h 170"/>
                <a:gd name="T60" fmla="*/ 82 w 291"/>
                <a:gd name="T61" fmla="*/ 64 h 170"/>
                <a:gd name="T62" fmla="*/ 64 w 291"/>
                <a:gd name="T63" fmla="*/ 60 h 170"/>
                <a:gd name="T64" fmla="*/ 63 w 291"/>
                <a:gd name="T65" fmla="*/ 6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 h="170">
                  <a:moveTo>
                    <a:pt x="63" y="170"/>
                  </a:moveTo>
                  <a:cubicBezTo>
                    <a:pt x="62" y="170"/>
                    <a:pt x="62" y="170"/>
                    <a:pt x="62" y="170"/>
                  </a:cubicBezTo>
                  <a:cubicBezTo>
                    <a:pt x="28" y="169"/>
                    <a:pt x="0" y="140"/>
                    <a:pt x="1" y="106"/>
                  </a:cubicBezTo>
                  <a:cubicBezTo>
                    <a:pt x="1" y="72"/>
                    <a:pt x="29" y="44"/>
                    <a:pt x="63" y="44"/>
                  </a:cubicBezTo>
                  <a:cubicBezTo>
                    <a:pt x="64" y="44"/>
                    <a:pt x="64" y="44"/>
                    <a:pt x="64" y="44"/>
                  </a:cubicBezTo>
                  <a:cubicBezTo>
                    <a:pt x="70" y="44"/>
                    <a:pt x="75" y="45"/>
                    <a:pt x="80" y="46"/>
                  </a:cubicBezTo>
                  <a:cubicBezTo>
                    <a:pt x="94" y="18"/>
                    <a:pt x="122" y="0"/>
                    <a:pt x="154" y="0"/>
                  </a:cubicBezTo>
                  <a:cubicBezTo>
                    <a:pt x="155" y="0"/>
                    <a:pt x="155" y="0"/>
                    <a:pt x="155" y="0"/>
                  </a:cubicBezTo>
                  <a:cubicBezTo>
                    <a:pt x="192" y="1"/>
                    <a:pt x="223" y="26"/>
                    <a:pt x="232" y="62"/>
                  </a:cubicBezTo>
                  <a:cubicBezTo>
                    <a:pt x="234" y="61"/>
                    <a:pt x="236" y="61"/>
                    <a:pt x="237" y="61"/>
                  </a:cubicBezTo>
                  <a:cubicBezTo>
                    <a:pt x="238" y="61"/>
                    <a:pt x="238" y="61"/>
                    <a:pt x="238" y="61"/>
                  </a:cubicBezTo>
                  <a:cubicBezTo>
                    <a:pt x="268" y="62"/>
                    <a:pt x="291" y="86"/>
                    <a:pt x="291" y="116"/>
                  </a:cubicBezTo>
                  <a:cubicBezTo>
                    <a:pt x="291" y="145"/>
                    <a:pt x="266" y="169"/>
                    <a:pt x="237" y="169"/>
                  </a:cubicBezTo>
                  <a:cubicBezTo>
                    <a:pt x="236" y="169"/>
                    <a:pt x="236" y="169"/>
                    <a:pt x="236" y="169"/>
                  </a:cubicBezTo>
                  <a:lnTo>
                    <a:pt x="63" y="170"/>
                  </a:lnTo>
                  <a:close/>
                  <a:moveTo>
                    <a:pt x="63" y="60"/>
                  </a:moveTo>
                  <a:cubicBezTo>
                    <a:pt x="38" y="60"/>
                    <a:pt x="17" y="81"/>
                    <a:pt x="17" y="106"/>
                  </a:cubicBezTo>
                  <a:cubicBezTo>
                    <a:pt x="16" y="132"/>
                    <a:pt x="37" y="153"/>
                    <a:pt x="63" y="154"/>
                  </a:cubicBezTo>
                  <a:cubicBezTo>
                    <a:pt x="236" y="153"/>
                    <a:pt x="236" y="153"/>
                    <a:pt x="236" y="153"/>
                  </a:cubicBezTo>
                  <a:cubicBezTo>
                    <a:pt x="237" y="153"/>
                    <a:pt x="237" y="153"/>
                    <a:pt x="237" y="153"/>
                  </a:cubicBezTo>
                  <a:cubicBezTo>
                    <a:pt x="258" y="153"/>
                    <a:pt x="275" y="136"/>
                    <a:pt x="275" y="116"/>
                  </a:cubicBezTo>
                  <a:cubicBezTo>
                    <a:pt x="275" y="95"/>
                    <a:pt x="259" y="78"/>
                    <a:pt x="238" y="77"/>
                  </a:cubicBezTo>
                  <a:cubicBezTo>
                    <a:pt x="237" y="77"/>
                    <a:pt x="237" y="77"/>
                    <a:pt x="237" y="77"/>
                  </a:cubicBezTo>
                  <a:cubicBezTo>
                    <a:pt x="234" y="77"/>
                    <a:pt x="231" y="78"/>
                    <a:pt x="228" y="78"/>
                  </a:cubicBezTo>
                  <a:cubicBezTo>
                    <a:pt x="219" y="81"/>
                    <a:pt x="219" y="81"/>
                    <a:pt x="219" y="81"/>
                  </a:cubicBezTo>
                  <a:cubicBezTo>
                    <a:pt x="218" y="72"/>
                    <a:pt x="218" y="72"/>
                    <a:pt x="218" y="72"/>
                  </a:cubicBezTo>
                  <a:cubicBezTo>
                    <a:pt x="213" y="40"/>
                    <a:pt x="187" y="17"/>
                    <a:pt x="155" y="16"/>
                  </a:cubicBezTo>
                  <a:cubicBezTo>
                    <a:pt x="154" y="16"/>
                    <a:pt x="154" y="16"/>
                    <a:pt x="154" y="16"/>
                  </a:cubicBezTo>
                  <a:cubicBezTo>
                    <a:pt x="126" y="16"/>
                    <a:pt x="102" y="33"/>
                    <a:pt x="92" y="59"/>
                  </a:cubicBezTo>
                  <a:cubicBezTo>
                    <a:pt x="90" y="67"/>
                    <a:pt x="90" y="67"/>
                    <a:pt x="90" y="67"/>
                  </a:cubicBezTo>
                  <a:cubicBezTo>
                    <a:pt x="82" y="64"/>
                    <a:pt x="82" y="64"/>
                    <a:pt x="82" y="64"/>
                  </a:cubicBezTo>
                  <a:cubicBezTo>
                    <a:pt x="76" y="61"/>
                    <a:pt x="70" y="60"/>
                    <a:pt x="64" y="60"/>
                  </a:cubicBezTo>
                  <a:lnTo>
                    <a:pt x="63" y="60"/>
                  </a:lnTo>
                  <a:close/>
                </a:path>
              </a:pathLst>
            </a:custGeom>
            <a:solidFill>
              <a:schemeClr val="tx1">
                <a:lumMod val="50000"/>
                <a:lumOff val="50000"/>
              </a:schemeClr>
            </a:solidFill>
            <a:ln>
              <a:noFill/>
            </a:ln>
          </p:spPr>
          <p:txBody>
            <a:bodyPr vert="horz" wrap="square" lIns="121920" tIns="60960" rIns="121920" bIns="60960" numCol="1" anchor="t" anchorCtr="0" compatLnSpc="1">
              <a:prstTxWarp prst="textNoShape">
                <a:avLst/>
              </a:prstTxWarp>
            </a:bodyPr>
            <a:lstStyle/>
            <a:p>
              <a:endParaRPr lang="id-ID" sz="2400"/>
            </a:p>
          </p:txBody>
        </p:sp>
      </p:grpSp>
      <p:sp>
        <p:nvSpPr>
          <p:cNvPr id="8" name="文本框 7">
            <a:extLst>
              <a:ext uri="{FF2B5EF4-FFF2-40B4-BE49-F238E27FC236}">
                <a16:creationId xmlns:a16="http://schemas.microsoft.com/office/drawing/2014/main" id="{07DC9F95-B8DF-4B4A-8375-86C2A993D6FF}"/>
              </a:ext>
            </a:extLst>
          </p:cNvPr>
          <p:cNvSpPr txBox="1"/>
          <p:nvPr/>
        </p:nvSpPr>
        <p:spPr>
          <a:xfrm>
            <a:off x="5504145" y="3562105"/>
            <a:ext cx="1251478" cy="584775"/>
          </a:xfrm>
          <a:prstGeom prst="rect">
            <a:avLst/>
          </a:prstGeom>
          <a:noFill/>
        </p:spPr>
        <p:txBody>
          <a:bodyPr wrap="square" rtlCol="0">
            <a:spAutoFit/>
          </a:bodyPr>
          <a:lstStyle/>
          <a:p>
            <a:pPr algn="ctr"/>
            <a:r>
              <a:rPr lang="zh-CN" altLang="en-US" sz="3200" spc="600" dirty="0">
                <a:solidFill>
                  <a:schemeClr val="tx1">
                    <a:lumMod val="65000"/>
                    <a:lumOff val="35000"/>
                  </a:schemeClr>
                </a:solidFill>
                <a:latin typeface="字魂95号-手刻宋" panose="00000500000000000000" pitchFamily="2" charset="-122"/>
                <a:ea typeface="字魂95号-手刻宋" panose="00000500000000000000" pitchFamily="2" charset="-122"/>
              </a:rPr>
              <a:t>对象</a:t>
            </a:r>
          </a:p>
        </p:txBody>
      </p:sp>
      <p:sp>
        <p:nvSpPr>
          <p:cNvPr id="9" name="矩形 8">
            <a:extLst>
              <a:ext uri="{FF2B5EF4-FFF2-40B4-BE49-F238E27FC236}">
                <a16:creationId xmlns:a16="http://schemas.microsoft.com/office/drawing/2014/main" id="{21105175-C534-434F-84C0-7D2F31360C9D}"/>
              </a:ext>
            </a:extLst>
          </p:cNvPr>
          <p:cNvSpPr/>
          <p:nvPr/>
        </p:nvSpPr>
        <p:spPr>
          <a:xfrm>
            <a:off x="8055527" y="1673706"/>
            <a:ext cx="3435147" cy="3373231"/>
          </a:xfrm>
          <a:prstGeom prst="rect">
            <a:avLst/>
          </a:prstGeom>
        </p:spPr>
        <p:txBody>
          <a:bodyPr wrap="square">
            <a:spAutoFit/>
          </a:bodyPr>
          <a:lstStyle/>
          <a:p>
            <a:pPr>
              <a:lnSpc>
                <a:spcPct val="150000"/>
              </a:lnSpc>
            </a:pPr>
            <a:r>
              <a:rPr lang="zh-CN" altLang="en-US" sz="1600" dirty="0">
                <a:solidFill>
                  <a:schemeClr val="tx1">
                    <a:lumMod val="65000"/>
                    <a:lumOff val="35000"/>
                  </a:schemeClr>
                </a:solidFill>
                <a:latin typeface="字魂95号-手刻宋" panose="00000500000000000000" pitchFamily="2" charset="-122"/>
                <a:ea typeface="字魂95号-手刻宋" panose="00000500000000000000" pitchFamily="2" charset="-122"/>
              </a:rPr>
              <a:t>男兵征集对象以高中（含职高、中专、技校，下同）毕 业以上文化程度的青年为主，优先批准学历高的青年入伍，优 先批准应届毕业生入伍。征集的非农业户口青年，应具备高中 毕业以上文化程度；征集的农业户口青年，应具备初中毕业以 上文化程度，尽量多征集高中毕业以上文化程度青年入伍。 </a:t>
            </a:r>
          </a:p>
        </p:txBody>
      </p:sp>
      <p:sp>
        <p:nvSpPr>
          <p:cNvPr id="10" name="矩形 9">
            <a:extLst>
              <a:ext uri="{FF2B5EF4-FFF2-40B4-BE49-F238E27FC236}">
                <a16:creationId xmlns:a16="http://schemas.microsoft.com/office/drawing/2014/main" id="{FA1F58FC-0D0A-48D3-A35B-E9599BA60251}"/>
              </a:ext>
            </a:extLst>
          </p:cNvPr>
          <p:cNvSpPr/>
          <p:nvPr/>
        </p:nvSpPr>
        <p:spPr>
          <a:xfrm>
            <a:off x="512861" y="1956090"/>
            <a:ext cx="3648075" cy="2808461"/>
          </a:xfrm>
          <a:prstGeom prst="rect">
            <a:avLst/>
          </a:prstGeom>
        </p:spPr>
        <p:txBody>
          <a:bodyPr wrap="square">
            <a:spAutoFit/>
          </a:bodyPr>
          <a:lstStyle/>
          <a:p>
            <a:pPr algn="r">
              <a:lnSpc>
                <a:spcPct val="150000"/>
              </a:lnSpc>
            </a:pPr>
            <a:r>
              <a:rPr lang="zh-CN" altLang="en-US" sz="2000" dirty="0">
                <a:solidFill>
                  <a:schemeClr val="tx1">
                    <a:lumMod val="65000"/>
                    <a:lumOff val="35000"/>
                  </a:schemeClr>
                </a:solidFill>
                <a:latin typeface="字魂95号-手刻宋" panose="00000500000000000000" pitchFamily="2" charset="-122"/>
                <a:ea typeface="字魂95号-手刻宋" panose="00000500000000000000" pitchFamily="2" charset="-122"/>
              </a:rPr>
              <a:t>女兵征集对象，为普通高中应届毕业生和普通高等学校全日 制应届毕业生及在校生。 当年已被普通高等学校录取及正在高校就学的学生应征且符 合条件的，可以批准入伍。</a:t>
            </a:r>
          </a:p>
        </p:txBody>
      </p:sp>
    </p:spTree>
    <p:extLst>
      <p:ext uri="{BB962C8B-B14F-4D97-AF65-F5344CB8AC3E}">
        <p14:creationId xmlns:p14="http://schemas.microsoft.com/office/powerpoint/2010/main" val="3937782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500">
        <p15:prstTrans prst="wind"/>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506</TotalTime>
  <Words>2018</Words>
  <Application>Microsoft Office PowerPoint</Application>
  <PresentationFormat>宽屏</PresentationFormat>
  <Paragraphs>147</Paragraphs>
  <Slides>23</Slides>
  <Notes>23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等线 Light</vt:lpstr>
      <vt:lpstr>字魂95号-手刻宋</vt:lpstr>
      <vt:lpstr>Arial</vt:lpstr>
      <vt:lpstr>字魂50号-白鸽天行体</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励志参军征兵国防模板</dc:title>
  <dc:creator>Administrator</dc:creator>
  <cp:lastModifiedBy>Administrator</cp:lastModifiedBy>
  <cp:revision>102</cp:revision>
  <dcterms:created xsi:type="dcterms:W3CDTF">2019-06-30T04:16:36Z</dcterms:created>
  <dcterms:modified xsi:type="dcterms:W3CDTF">2019-09-11T06:55:14Z</dcterms:modified>
</cp:coreProperties>
</file>