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22"/>
  </p:notesMasterIdLst>
  <p:handoutMasterIdLst>
    <p:handoutMasterId r:id="rId23"/>
  </p:handoutMasterIdLst>
  <p:sldIdLst>
    <p:sldId id="523" r:id="rId2"/>
    <p:sldId id="1020" r:id="rId3"/>
    <p:sldId id="1021" r:id="rId4"/>
    <p:sldId id="1023" r:id="rId5"/>
    <p:sldId id="1041" r:id="rId6"/>
    <p:sldId id="1025" r:id="rId7"/>
    <p:sldId id="1024" r:id="rId8"/>
    <p:sldId id="1026" r:id="rId9"/>
    <p:sldId id="1027" r:id="rId10"/>
    <p:sldId id="1028" r:id="rId11"/>
    <p:sldId id="1029" r:id="rId12"/>
    <p:sldId id="1031" r:id="rId13"/>
    <p:sldId id="1032" r:id="rId14"/>
    <p:sldId id="1035" r:id="rId15"/>
    <p:sldId id="1036" r:id="rId16"/>
    <p:sldId id="1037" r:id="rId17"/>
    <p:sldId id="1038" r:id="rId18"/>
    <p:sldId id="1039" r:id="rId19"/>
    <p:sldId id="1040" r:id="rId20"/>
    <p:sldId id="1042" r:id="rId21"/>
  </p:sldIdLst>
  <p:sldSz cx="9144000" cy="5143500" type="screen16x9"/>
  <p:notesSz cx="6858000" cy="9144000"/>
  <p:embeddedFontLst>
    <p:embeddedFont>
      <p:font typeface="微软雅黑" panose="020B0503020204020204" pitchFamily="34" charset="-122"/>
      <p:regular r:id="rId24"/>
      <p:bold r:id="rId25"/>
    </p:embeddedFont>
    <p:embeddedFont>
      <p:font typeface="Calibri" panose="020F0502020204030204" pitchFamily="34" charset="0"/>
      <p:regular r:id="rId26"/>
      <p:bold r:id="rId27"/>
      <p:italic r:id="rId28"/>
      <p:boldItalic r:id="rId29"/>
    </p:embeddedFont>
    <p:embeddedFont>
      <p:font typeface="隶书" panose="02010509060101010101" pitchFamily="49" charset="-122"/>
      <p:regular r:id="rId30"/>
    </p:embeddedFont>
    <p:embeddedFont>
      <p:font typeface="黑体" panose="02010609060101010101" pitchFamily="49" charset="-122"/>
      <p:regular r:id="rId31"/>
    </p:embeddedFont>
    <p:embeddedFont>
      <p:font typeface="楷体" panose="02010609060101010101" pitchFamily="49" charset="-122"/>
      <p:regular r:id="rId32"/>
    </p:embeddedFont>
  </p:embeddedFont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76">
          <p15:clr>
            <a:srgbClr val="A4A3A4"/>
          </p15:clr>
        </p15:guide>
        <p15:guide id="2" pos="5759">
          <p15:clr>
            <a:srgbClr val="A4A3A4"/>
          </p15:clr>
        </p15:guide>
      </p15:sldGuideLst>
    </p:ext>
    <p:ext uri="{2D200454-40CA-4A62-9FC3-DE9A4176ACB9}">
      <p15:notesGuideLst xmlns:p15="http://schemas.microsoft.com/office/powerpoint/2012/main" xmlns="">
        <p15:guide id="1" orient="horz" pos="3076">
          <p15:clr>
            <a:srgbClr val="A4A3A4"/>
          </p15:clr>
        </p15:guide>
        <p15:guide id="2" pos="22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66FF"/>
    <a:srgbClr val="A38302"/>
    <a:srgbClr val="FEFCDE"/>
    <a:srgbClr val="00B050"/>
    <a:srgbClr val="FF00FF"/>
    <a:srgbClr val="FFFFFF"/>
    <a:srgbClr val="FF66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9" autoAdjust="0"/>
    <p:restoredTop sz="94705" autoAdjust="0"/>
  </p:normalViewPr>
  <p:slideViewPr>
    <p:cSldViewPr>
      <p:cViewPr varScale="1">
        <p:scale>
          <a:sx n="108" d="100"/>
          <a:sy n="108" d="100"/>
        </p:scale>
        <p:origin x="-426" y="-84"/>
      </p:cViewPr>
      <p:guideLst>
        <p:guide orient="horz" pos="3176"/>
        <p:guide pos="5759"/>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3076"/>
        <p:guide pos="22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font" Target="fonts/font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t>2019/12/30 Monday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t>‹#›</a:t>
            </a:fld>
            <a:endParaRPr lang="zh-CN" altLang="en-US"/>
          </a:p>
        </p:txBody>
      </p:sp>
    </p:spTree>
    <p:extLst>
      <p:ext uri="{BB962C8B-B14F-4D97-AF65-F5344CB8AC3E}">
        <p14:creationId xmlns:p14="http://schemas.microsoft.com/office/powerpoint/2010/main" val="38912046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t>2019/12/30 Monday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t>‹#›</a:t>
            </a:fld>
            <a:endParaRPr lang="zh-CN" altLang="en-US"/>
          </a:p>
        </p:txBody>
      </p:sp>
    </p:spTree>
    <p:extLst>
      <p:ext uri="{BB962C8B-B14F-4D97-AF65-F5344CB8AC3E}">
        <p14:creationId xmlns:p14="http://schemas.microsoft.com/office/powerpoint/2010/main" val="14137496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t>1</a:t>
            </a:fld>
            <a:endParaRPr lang="zh-CN" altLang="en-US"/>
          </a:p>
        </p:txBody>
      </p:sp>
    </p:spTree>
    <p:extLst>
      <p:ext uri="{BB962C8B-B14F-4D97-AF65-F5344CB8AC3E}">
        <p14:creationId xmlns:p14="http://schemas.microsoft.com/office/powerpoint/2010/main" val="2958152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p:cNvSpPr>
          <p:nvPr>
            <p:ph type="sldImg"/>
          </p:nvPr>
        </p:nvSpPr>
        <p:spPr bwMode="auto">
          <a:noFill/>
          <a:ln>
            <a:solidFill>
              <a:srgbClr val="000000"/>
            </a:solidFill>
            <a:miter lim="800000"/>
            <a:headEnd/>
            <a:tailEnd/>
          </a:ln>
        </p:spPr>
      </p:sp>
      <p:sp>
        <p:nvSpPr>
          <p:cNvPr id="4915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4915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123014-980B-41ED-AC15-E7E2C542ADBB}" type="slidenum">
              <a:rPr lang="zh-CN" altLang="en-US">
                <a:solidFill>
                  <a:prstClr val="black"/>
                </a:solidFill>
              </a:rPr>
              <a:pPr/>
              <a:t>20</a:t>
            </a:fld>
            <a:endParaRPr lang="en-US" altLang="zh-CN">
              <a:solidFill>
                <a:prstClr val="black"/>
              </a:solidFill>
            </a:endParaRPr>
          </a:p>
        </p:txBody>
      </p:sp>
    </p:spTree>
    <p:extLst>
      <p:ext uri="{BB962C8B-B14F-4D97-AF65-F5344CB8AC3E}">
        <p14:creationId xmlns:p14="http://schemas.microsoft.com/office/powerpoint/2010/main" val="203630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457262" y="1200151"/>
            <a:ext cx="8229481" cy="3394472"/>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05979"/>
            <a:ext cx="8229600" cy="438864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a:xfrm>
            <a:off x="457200" y="4683919"/>
            <a:ext cx="2133600" cy="357188"/>
          </a:xfrm>
        </p:spPr>
        <p:txBody>
          <a:bodyPr/>
          <a:lstStyle/>
          <a:p>
            <a:pPr lvl="0" fontAlgn="base"/>
            <a:endParaRPr lang="zh-CN" altLang="en-US" strike="noStrike" noProof="1"/>
          </a:p>
        </p:txBody>
      </p:sp>
      <p:sp>
        <p:nvSpPr>
          <p:cNvPr id="4" name="页脚占位符 3"/>
          <p:cNvSpPr>
            <a:spLocks noGrp="1"/>
          </p:cNvSpPr>
          <p:nvPr>
            <p:ph type="ftr" sz="quarter" idx="11"/>
          </p:nvPr>
        </p:nvSpPr>
        <p:spPr>
          <a:xfrm>
            <a:off x="3124200" y="4683919"/>
            <a:ext cx="2895600" cy="357188"/>
          </a:xfrm>
        </p:spPr>
        <p:txBody>
          <a:bodyPr/>
          <a:lstStyle/>
          <a:p>
            <a:pPr lvl="0" fontAlgn="base"/>
            <a:r>
              <a:rPr lang="zh-CN" strike="noStrike" noProof="1">
                <a:latin typeface="Arial" panose="020B0604020202020204" pitchFamily="34" charset="0"/>
                <a:ea typeface="宋体" panose="02010600030101010101" pitchFamily="2" charset="-122"/>
                <a:cs typeface="+mn-ea"/>
              </a:rPr>
              <a:t>绿色圃中小学教育网http://www.lspjy.com</a:t>
            </a:r>
            <a:endParaRPr lang="zh-CN" strike="noStrike" noProof="1"/>
          </a:p>
        </p:txBody>
      </p:sp>
      <p:sp>
        <p:nvSpPr>
          <p:cNvPr id="5" name="灯片编号占位符 4"/>
          <p:cNvSpPr>
            <a:spLocks noGrp="1"/>
          </p:cNvSpPr>
          <p:nvPr>
            <p:ph type="sldNum" sz="quarter" idx="12"/>
          </p:nvPr>
        </p:nvSpPr>
        <p:spPr>
          <a:xfrm>
            <a:off x="6553200" y="4683919"/>
            <a:ext cx="2133600" cy="357188"/>
          </a:xfrm>
        </p:spPr>
        <p:txBody>
          <a:bodyPr/>
          <a:lstStyle/>
          <a:p>
            <a:pPr lvl="0" fontAlgn="base"/>
            <a:fld id="{9A0DB2DC-4C9A-4742-B13C-FB6460FD3503}" type="slidenum">
              <a:rPr lang="en-US" altLang="zh-CN" strike="noStrike" noProof="1" dirty="0">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89384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41076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4370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55755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33412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83293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15695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781" y="2914650"/>
            <a:ext cx="6400443" cy="131445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p>
        </p:txBody>
      </p:sp>
    </p:spTree>
    <p:extLst>
      <p:ext uri="{BB962C8B-B14F-4D97-AF65-F5344CB8AC3E}">
        <p14:creationId xmlns:p14="http://schemas.microsoft.com/office/powerpoint/2010/main" val="11607941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457262" y="1200151"/>
            <a:ext cx="8229481" cy="3394472"/>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707050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7700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55088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41830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1671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5025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659599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73079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5799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3569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92636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78024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7524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50779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87695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transition spd="slow"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781" y="2914650"/>
            <a:ext cx="6400443" cy="131445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p>
        </p:txBody>
      </p:sp>
      <p:pic>
        <p:nvPicPr>
          <p:cNvPr id="2" name="图片 1"/>
          <p:cNvPicPr>
            <a:picLocks noChangeAspect="1"/>
          </p:cNvPicPr>
          <p:nvPr userDrawn="1"/>
        </p:nvPicPr>
        <p:blipFill>
          <a:blip r:embed="rId2">
            <a:clrChange>
              <a:clrFrom>
                <a:srgbClr val="000000">
                  <a:alpha val="100000"/>
                </a:srgbClr>
              </a:clrFrom>
              <a:clrTo>
                <a:srgbClr val="000000">
                  <a:alpha val="100000"/>
                  <a:alpha val="0"/>
                </a:srgbClr>
              </a:clrTo>
            </a:clrChange>
            <a:lum bright="54000"/>
          </a:blip>
          <a:stretch>
            <a:fillRect/>
          </a:stretch>
        </p:blipFill>
        <p:spPr>
          <a:xfrm>
            <a:off x="5763260" y="1240155"/>
            <a:ext cx="2655570" cy="31559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flipH="1">
            <a:off x="1" y="123478"/>
            <a:ext cx="2771800" cy="216000"/>
          </a:xfrm>
          <a:prstGeom prst="rect">
            <a:avLst/>
          </a:prstGeom>
          <a:gradFill flip="none" rotWithShape="1">
            <a:gsLst>
              <a:gs pos="40000">
                <a:schemeClr val="accent5">
                  <a:lumMod val="60000"/>
                  <a:lumOff val="40000"/>
                </a:schemeClr>
              </a:gs>
              <a:gs pos="97000">
                <a:schemeClr val="bg1">
                  <a:alpha val="0"/>
                </a:schemeClr>
              </a:gs>
              <a:gs pos="70000">
                <a:schemeClr val="accent5">
                  <a:lumMod val="40000"/>
                  <a:lumOff val="60000"/>
                  <a:alpha val="76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TextBox 1"/>
          <p:cNvSpPr txBox="1"/>
          <p:nvPr userDrawn="1"/>
        </p:nvSpPr>
        <p:spPr>
          <a:xfrm>
            <a:off x="130" y="78224"/>
            <a:ext cx="2672080" cy="306705"/>
          </a:xfrm>
          <a:prstGeom prst="rect">
            <a:avLst/>
          </a:prstGeom>
          <a:noFill/>
        </p:spPr>
        <p:txBody>
          <a:bodyPr wrap="none" rtlCol="0">
            <a:spAutoFit/>
          </a:bodyPr>
          <a:lstStyle/>
          <a:p>
            <a:r>
              <a:rPr lang="en-US" altLang="zh-CN" dirty="0" smtClean="0">
                <a:latin typeface="黑体" panose="02010609060101010101" pitchFamily="49" charset="-122"/>
                <a:ea typeface="黑体" panose="02010609060101010101" pitchFamily="49" charset="-122"/>
              </a:rPr>
              <a:t>15 </a:t>
            </a:r>
            <a:r>
              <a:rPr lang="zh-CN" altLang="en-US" dirty="0" smtClean="0">
                <a:latin typeface="黑体" panose="02010609060101010101" pitchFamily="49" charset="-122"/>
                <a:ea typeface="黑体" panose="02010609060101010101" pitchFamily="49" charset="-122"/>
              </a:rPr>
              <a:t>真理诞生于一百个问号之后</a:t>
            </a:r>
            <a:endParaRPr lang="zh-CN" altLang="en-US" dirty="0">
              <a:latin typeface="黑体" panose="02010609060101010101" pitchFamily="49" charset="-122"/>
              <a:ea typeface="黑体" panose="02010609060101010101" pitchFamily="49" charset="-122"/>
            </a:endParaRPr>
          </a:p>
        </p:txBody>
      </p:sp>
      <p:pic>
        <p:nvPicPr>
          <p:cNvPr id="6" name="图片 5"/>
          <p:cNvPicPr>
            <a:picLocks noChangeAspect="1"/>
          </p:cNvPicPr>
          <p:nvPr userDrawn="1"/>
        </p:nvPicPr>
        <p:blipFill>
          <a:blip r:embed="rId50">
            <a:clrChange>
              <a:clrFrom>
                <a:srgbClr val="000000">
                  <a:alpha val="100000"/>
                </a:srgbClr>
              </a:clrFrom>
              <a:clrTo>
                <a:srgbClr val="000000">
                  <a:alpha val="100000"/>
                  <a:alpha val="0"/>
                </a:srgbClr>
              </a:clrTo>
            </a:clrChange>
            <a:lum bright="54000"/>
          </a:blip>
          <a:stretch>
            <a:fillRect/>
          </a:stretch>
        </p:blipFill>
        <p:spPr>
          <a:xfrm>
            <a:off x="5763260" y="1240155"/>
            <a:ext cx="2655570" cy="31559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5" r:id="rId26"/>
    <p:sldLayoutId id="2147483676" r:id="rId27"/>
    <p:sldLayoutId id="2147483677" r:id="rId28"/>
    <p:sldLayoutId id="2147483678" r:id="rId29"/>
    <p:sldLayoutId id="2147483679" r:id="rId30"/>
    <p:sldLayoutId id="2147483680" r:id="rId31"/>
    <p:sldLayoutId id="2147483681" r:id="rId32"/>
    <p:sldLayoutId id="2147483683" r:id="rId33"/>
    <p:sldLayoutId id="2147483684" r:id="rId34"/>
    <p:sldLayoutId id="2147483685" r:id="rId35"/>
    <p:sldLayoutId id="2147483686" r:id="rId36"/>
    <p:sldLayoutId id="2147483687" r:id="rId37"/>
    <p:sldLayoutId id="2147483688" r:id="rId38"/>
    <p:sldLayoutId id="2147483689" r:id="rId39"/>
    <p:sldLayoutId id="2147483690" r:id="rId40"/>
    <p:sldLayoutId id="2147483691" r:id="rId41"/>
    <p:sldLayoutId id="2147483692" r:id="rId42"/>
    <p:sldLayoutId id="2147483693" r:id="rId43"/>
    <p:sldLayoutId id="2147483694" r:id="rId44"/>
    <p:sldLayoutId id="2147483695" r:id="rId45"/>
    <p:sldLayoutId id="2147483696" r:id="rId46"/>
    <p:sldLayoutId id="2147483697" r:id="rId47"/>
    <p:sldLayoutId id="2147483698" r:id="rId48"/>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1.xml"/><Relationship Id="rId6" Type="http://schemas.openxmlformats.org/officeDocument/2006/relationships/slide" Target="slide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0.xml"/><Relationship Id="rId4" Type="http://schemas.openxmlformats.org/officeDocument/2006/relationships/slide" Target="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wmf"/><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4">
            <a:clrChange>
              <a:clrFrom>
                <a:srgbClr val="000000">
                  <a:alpha val="100000"/>
                </a:srgbClr>
              </a:clrFrom>
              <a:clrTo>
                <a:srgbClr val="000000">
                  <a:alpha val="100000"/>
                  <a:alpha val="0"/>
                </a:srgbClr>
              </a:clrTo>
            </a:clrChange>
          </a:blip>
          <a:stretch>
            <a:fillRect/>
          </a:stretch>
        </p:blipFill>
        <p:spPr>
          <a:xfrm>
            <a:off x="5947225" y="921172"/>
            <a:ext cx="2655570" cy="3155950"/>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62897" y="4238670"/>
            <a:ext cx="1629583" cy="378638"/>
          </a:xfrm>
          <a:prstGeom prst="rect">
            <a:avLst/>
          </a:prstGeom>
          <a:ln>
            <a:noFill/>
          </a:ln>
          <a:effectLst>
            <a:outerShdw blurRad="292100" dist="139700" dir="2700000" algn="tl" rotWithShape="0">
              <a:srgbClr val="333333">
                <a:alpha val="65000"/>
              </a:srgbClr>
            </a:outerShdw>
          </a:effectLst>
        </p:spPr>
      </p:pic>
      <p:pic>
        <p:nvPicPr>
          <p:cNvPr id="15" name="图片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62897" y="4630648"/>
            <a:ext cx="1629583" cy="378638"/>
          </a:xfrm>
          <a:prstGeom prst="rect">
            <a:avLst/>
          </a:prstGeom>
          <a:ln>
            <a:noFill/>
          </a:ln>
          <a:effectLst>
            <a:outerShdw blurRad="292100" dist="139700" dir="2700000" algn="tl" rotWithShape="0">
              <a:srgbClr val="333333">
                <a:alpha val="65000"/>
              </a:srgbClr>
            </a:outerShdw>
          </a:effectLst>
        </p:spPr>
      </p:pic>
      <p:sp>
        <p:nvSpPr>
          <p:cNvPr id="16" name="文本框 15">
            <a:hlinkClick r:id="rId6" action="ppaction://hlinksldjump"/>
          </p:cNvPr>
          <p:cNvSpPr txBox="1"/>
          <p:nvPr/>
        </p:nvSpPr>
        <p:spPr>
          <a:xfrm>
            <a:off x="7275010" y="4227934"/>
            <a:ext cx="1231486" cy="400110"/>
          </a:xfrm>
          <a:prstGeom prst="rect">
            <a:avLst/>
          </a:prstGeom>
          <a:noFill/>
        </p:spPr>
        <p:txBody>
          <a:bodyPr wrap="square" rtlCol="0">
            <a:spAutoFit/>
          </a:bodyPr>
          <a:lstStyle/>
          <a:p>
            <a:pPr algn="ctr"/>
            <a:r>
              <a:rPr kumimoji="1" lang="zh-CN" altLang="en-US" sz="2000" dirty="0">
                <a:solidFill>
                  <a:schemeClr val="bg1"/>
                </a:solidFill>
              </a:rPr>
              <a:t>第一课时</a:t>
            </a:r>
          </a:p>
        </p:txBody>
      </p:sp>
      <p:sp>
        <p:nvSpPr>
          <p:cNvPr id="17" name="文本框 14">
            <a:hlinkClick r:id="" action="ppaction://noaction"/>
          </p:cNvPr>
          <p:cNvSpPr txBox="1"/>
          <p:nvPr/>
        </p:nvSpPr>
        <p:spPr>
          <a:xfrm>
            <a:off x="7275010" y="4619912"/>
            <a:ext cx="1231486" cy="400110"/>
          </a:xfrm>
          <a:prstGeom prst="rect">
            <a:avLst/>
          </a:prstGeom>
          <a:noFill/>
        </p:spPr>
        <p:txBody>
          <a:bodyPr wrap="square" rtlCol="0">
            <a:spAutoFit/>
          </a:bodyPr>
          <a:lstStyle/>
          <a:p>
            <a:pPr algn="ctr"/>
            <a:r>
              <a:rPr kumimoji="1" lang="zh-CN" altLang="en-US" sz="2000" dirty="0">
                <a:solidFill>
                  <a:schemeClr val="bg1"/>
                </a:solidFill>
              </a:rPr>
              <a:t>第二课时</a:t>
            </a:r>
          </a:p>
        </p:txBody>
      </p:sp>
      <p:sp>
        <p:nvSpPr>
          <p:cNvPr id="14" name="TextBox 48"/>
          <p:cNvSpPr txBox="1"/>
          <p:nvPr/>
        </p:nvSpPr>
        <p:spPr>
          <a:xfrm>
            <a:off x="395536" y="2260600"/>
            <a:ext cx="6448425" cy="622300"/>
          </a:xfrm>
          <a:prstGeom prst="rect">
            <a:avLst/>
          </a:prstGeom>
          <a:noFill/>
          <a:ln w="19050">
            <a:solidFill>
              <a:schemeClr val="tx1"/>
            </a:solidFill>
          </a:ln>
          <a:effectLst>
            <a:softEdge rad="31750"/>
          </a:effectLst>
        </p:spPr>
        <p:txBody>
          <a:bodyPr wrap="square" lIns="68580" tIns="34290" rIns="68580" bIns="34290" rtlCol="0">
            <a:spAutoFit/>
          </a:bodyPr>
          <a:lstStyle/>
          <a:p>
            <a:r>
              <a:rPr lang="en-US" altLang="zh-CN" sz="3600" b="1" smtClean="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15 </a:t>
            </a:r>
            <a:r>
              <a:rPr lang="zh-CN" altLang="en-US" sz="36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真理诞生于一百个问号之后</a:t>
            </a:r>
          </a:p>
        </p:txBody>
      </p:sp>
      <p:sp>
        <p:nvSpPr>
          <p:cNvPr id="4" name="TextBox 2"/>
          <p:cNvSpPr txBox="1"/>
          <p:nvPr/>
        </p:nvSpPr>
        <p:spPr>
          <a:xfrm>
            <a:off x="0" y="125730"/>
            <a:ext cx="2699791" cy="277002"/>
          </a:xfrm>
          <a:prstGeom prst="rect">
            <a:avLst/>
          </a:prstGeom>
          <a:solidFill>
            <a:schemeClr val="bg1"/>
          </a:solidFill>
        </p:spPr>
        <p:txBody>
          <a:bodyPr wrap="square" rtlCol="0">
            <a:spAutoFit/>
          </a:bodyPr>
          <a:lstStyle/>
          <a:p>
            <a:r>
              <a:rPr lang="zh-CN" altLang="en-US" sz="1200" dirty="0" smtClean="0"/>
              <a:t>语文    六年级    下册</a:t>
            </a:r>
            <a:endParaRPr lang="zh-CN" altLang="en-US" sz="12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文本框 63489"/>
          <p:cNvSpPr txBox="1"/>
          <p:nvPr/>
        </p:nvSpPr>
        <p:spPr>
          <a:xfrm>
            <a:off x="1115616" y="542459"/>
            <a:ext cx="6616774" cy="877163"/>
          </a:xfrm>
          <a:prstGeom prst="rect">
            <a:avLst/>
          </a:prstGeom>
          <a:noFill/>
          <a:ln w="9525">
            <a:noFill/>
          </a:ln>
        </p:spPr>
        <p:txBody>
          <a:bodyPr wrap="square" anchor="t">
            <a:spAutoFit/>
          </a:bodyPr>
          <a:lstStyle/>
          <a:p>
            <a:r>
              <a:rPr lang="en-US" altLang="zh-CN" sz="2700" dirty="0">
                <a:latin typeface="楷体" panose="02010609060101010101" charset="-122"/>
                <a:ea typeface="楷体" panose="02010609060101010101" charset="-122"/>
                <a:cs typeface="楷体" panose="02010609060101010101" charset="-122"/>
              </a:rPr>
              <a:t>  </a:t>
            </a:r>
            <a:r>
              <a:rPr lang="en-US" altLang="zh-CN" sz="2700" dirty="0">
                <a:solidFill>
                  <a:schemeClr val="tx1"/>
                </a:solidFill>
                <a:latin typeface="楷体" panose="02010609060101010101" charset="-122"/>
                <a:ea typeface="楷体" panose="02010609060101010101" charset="-122"/>
                <a:cs typeface="楷体" panose="02010609060101010101" charset="-122"/>
              </a:rPr>
              <a:t> 2.</a:t>
            </a:r>
            <a:r>
              <a:rPr lang="zh-CN" altLang="en-US" sz="2400" b="1" dirty="0">
                <a:solidFill>
                  <a:schemeClr val="tx1"/>
                </a:solidFill>
                <a:latin typeface="楷体" panose="02010609060101010101" charset="-122"/>
                <a:ea typeface="楷体" panose="02010609060101010101" charset="-122"/>
                <a:cs typeface="楷体" panose="02010609060101010101" charset="-122"/>
              </a:rPr>
              <a:t>再请大家仔细地读读这三个事例，看看三段话在写法上、内容上有什么相同点？</a:t>
            </a:r>
          </a:p>
        </p:txBody>
      </p:sp>
      <p:sp>
        <p:nvSpPr>
          <p:cNvPr id="63491" name="文本框 63490"/>
          <p:cNvSpPr txBox="1"/>
          <p:nvPr/>
        </p:nvSpPr>
        <p:spPr>
          <a:xfrm>
            <a:off x="1115616" y="1491630"/>
            <a:ext cx="6616774" cy="3046095"/>
          </a:xfrm>
          <a:prstGeom prst="rect">
            <a:avLst/>
          </a:prstGeom>
          <a:noFill/>
          <a:ln w="9525">
            <a:noFill/>
          </a:ln>
        </p:spPr>
        <p:txBody>
          <a:bodyPr wrap="square" anchor="t">
            <a:spAutoFit/>
          </a:bodyPr>
          <a:lstStyle/>
          <a:p>
            <a:r>
              <a:rPr lang="en-US" altLang="zh-CN" sz="2400" b="1" dirty="0">
                <a:solidFill>
                  <a:srgbClr val="3333CC"/>
                </a:solidFill>
                <a:latin typeface="楷体" panose="02010609060101010101" charset="-122"/>
                <a:ea typeface="楷体" panose="02010609060101010101" charset="-122"/>
                <a:cs typeface="楷体" panose="02010609060101010101" charset="-122"/>
              </a:rPr>
              <a:t>    </a:t>
            </a:r>
            <a:r>
              <a:rPr lang="zh-CN" altLang="en-US" sz="2400" b="1" dirty="0">
                <a:solidFill>
                  <a:srgbClr val="3333CC"/>
                </a:solidFill>
                <a:latin typeface="楷体" panose="02010609060101010101" charset="-122"/>
                <a:ea typeface="楷体" panose="02010609060101010101" charset="-122"/>
                <a:cs typeface="楷体" panose="02010609060101010101" charset="-122"/>
              </a:rPr>
              <a:t>这三个事例中提到的科学家发现或者发明的过程是相同的，都是先偶然发现问题，不断地追问；再进行反复的研究和实验；最后解决了问题，得出了结论。</a:t>
            </a:r>
          </a:p>
          <a:p>
            <a:r>
              <a:rPr lang="zh-CN" altLang="en-US" sz="2400" b="1" dirty="0">
                <a:solidFill>
                  <a:srgbClr val="3333CC"/>
                </a:solidFill>
                <a:latin typeface="楷体" panose="02010609060101010101" charset="-122"/>
                <a:ea typeface="楷体" panose="02010609060101010101" charset="-122"/>
                <a:cs typeface="楷体" panose="02010609060101010101" charset="-122"/>
              </a:rPr>
              <a:t>    这三个故事告诉我们只有善于从细小的司空见惯的现象中发现问题，追根求源，才能解决问题，发现真理。因为“真理诞生于一百个问号之后”。</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 calcmode="lin" valueType="num">
                                      <p:cBhvr>
                                        <p:cTn id="7" dur="1" fill="hold"/>
                                        <p:tgtEl>
                                          <p:spTgt spid="6349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3491"/>
                                        </p:tgtEl>
                                        <p:attrNameLst>
                                          <p:attrName>style.visibility</p:attrName>
                                        </p:attrNameLst>
                                      </p:cBhvr>
                                      <p:to>
                                        <p:strVal val="visible"/>
                                      </p:to>
                                    </p:set>
                                    <p:anim calcmode="lin" valueType="num">
                                      <p:cBhvr>
                                        <p:cTn id="12" dur="1" fill="hold"/>
                                        <p:tgtEl>
                                          <p:spTgt spid="6349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4" name="文本框 34823"/>
          <p:cNvSpPr txBox="1"/>
          <p:nvPr/>
        </p:nvSpPr>
        <p:spPr>
          <a:xfrm>
            <a:off x="1187624" y="987574"/>
            <a:ext cx="6415608" cy="922020"/>
          </a:xfrm>
          <a:prstGeom prst="rect">
            <a:avLst/>
          </a:prstGeom>
          <a:noFill/>
          <a:ln w="9525">
            <a:noFill/>
          </a:ln>
        </p:spPr>
        <p:txBody>
          <a:bodyPr wrap="square" anchor="t">
            <a:spAutoFit/>
          </a:bodyPr>
          <a:lstStyle/>
          <a:p>
            <a:r>
              <a:rPr lang="en-US" altLang="zh-CN" sz="2700" dirty="0">
                <a:latin typeface="Arial" panose="020B0604020202020204" pitchFamily="34" charset="0"/>
                <a:ea typeface="隶书" panose="02010509060101010101" pitchFamily="49" charset="-122"/>
              </a:rPr>
              <a:t>      </a:t>
            </a:r>
            <a:r>
              <a:rPr lang="en-US" altLang="zh-CN" sz="2700" b="1" dirty="0">
                <a:solidFill>
                  <a:srgbClr val="000000"/>
                </a:solidFill>
                <a:latin typeface="楷体" panose="02010609060101010101" charset="-122"/>
                <a:ea typeface="楷体" panose="02010609060101010101" charset="-122"/>
                <a:cs typeface="楷体" panose="02010609060101010101" charset="-122"/>
              </a:rPr>
              <a:t>①</a:t>
            </a:r>
            <a:r>
              <a:rPr lang="zh-CN" altLang="en-US" sz="2700" b="1" dirty="0">
                <a:solidFill>
                  <a:srgbClr val="000000"/>
                </a:solidFill>
                <a:latin typeface="楷体" panose="02010609060101010101" charset="-122"/>
                <a:ea typeface="楷体" panose="02010609060101010101" charset="-122"/>
                <a:cs typeface="楷体" panose="02010609060101010101" charset="-122"/>
              </a:rPr>
              <a:t>最后把“？”拉直成了“！”，</a:t>
            </a:r>
            <a:r>
              <a:rPr lang="zh-CN" altLang="en-US" sz="2700" b="1" dirty="0" smtClean="0">
                <a:solidFill>
                  <a:srgbClr val="000000"/>
                </a:solidFill>
                <a:latin typeface="楷体" panose="02010609060101010101" charset="-122"/>
                <a:ea typeface="楷体" panose="02010609060101010101" charset="-122"/>
                <a:cs typeface="楷体" panose="02010609060101010101" charset="-122"/>
              </a:rPr>
              <a:t>找到真理</a:t>
            </a:r>
            <a:r>
              <a:rPr lang="zh-CN" altLang="en-US" sz="2700" b="1" dirty="0">
                <a:solidFill>
                  <a:srgbClr val="000000"/>
                </a:solidFill>
                <a:latin typeface="楷体" panose="02010609060101010101" charset="-122"/>
                <a:ea typeface="楷体" panose="02010609060101010101" charset="-122"/>
                <a:cs typeface="楷体" panose="02010609060101010101" charset="-122"/>
              </a:rPr>
              <a:t>。</a:t>
            </a:r>
            <a:r>
              <a:rPr lang="zh-CN" altLang="en-US" sz="2700" b="1" dirty="0">
                <a:latin typeface="楷体" panose="02010609060101010101" charset="-122"/>
                <a:ea typeface="楷体" panose="02010609060101010101" charset="-122"/>
                <a:cs typeface="楷体" panose="02010609060101010101" charset="-122"/>
              </a:rPr>
              <a:t> </a:t>
            </a:r>
            <a:endParaRPr lang="en-US" altLang="en-US" sz="2700" b="1" dirty="0">
              <a:latin typeface="楷体" panose="02010609060101010101" charset="-122"/>
              <a:ea typeface="楷体" panose="02010609060101010101" charset="-122"/>
              <a:cs typeface="楷体" panose="02010609060101010101" charset="-122"/>
            </a:endParaRPr>
          </a:p>
        </p:txBody>
      </p:sp>
      <p:sp>
        <p:nvSpPr>
          <p:cNvPr id="34826" name="文本框 34825"/>
          <p:cNvSpPr txBox="1"/>
          <p:nvPr/>
        </p:nvSpPr>
        <p:spPr>
          <a:xfrm>
            <a:off x="1187624" y="2130574"/>
            <a:ext cx="6624736" cy="1569660"/>
          </a:xfrm>
          <a:prstGeom prst="rect">
            <a:avLst/>
          </a:prstGeom>
          <a:noFill/>
          <a:ln w="9525">
            <a:noFill/>
          </a:ln>
        </p:spPr>
        <p:txBody>
          <a:bodyPr wrap="square" anchor="t">
            <a:spAutoFit/>
          </a:bodyPr>
          <a:lstStyle/>
          <a:p>
            <a:r>
              <a:rPr lang="en-US" altLang="zh-CN" sz="2400" b="1" dirty="0">
                <a:solidFill>
                  <a:srgbClr val="3333CC"/>
                </a:solidFill>
                <a:latin typeface="楷体" panose="02010609060101010101" charset="-122"/>
                <a:ea typeface="楷体" panose="02010609060101010101" charset="-122"/>
                <a:cs typeface="楷体" panose="02010609060101010101" charset="-122"/>
              </a:rPr>
              <a:t>       </a:t>
            </a:r>
            <a:r>
              <a:rPr lang="zh-CN" altLang="en-US" sz="2400" b="1" u="sng" dirty="0">
                <a:solidFill>
                  <a:srgbClr val="3333CC"/>
                </a:solidFill>
                <a:latin typeface="楷体" panose="02010609060101010101" charset="-122"/>
                <a:ea typeface="楷体" panose="02010609060101010101" charset="-122"/>
                <a:cs typeface="楷体" panose="02010609060101010101" charset="-122"/>
              </a:rPr>
              <a:t>这里的“？”是发现的问题，是不断的追问，“！”是通过探索，解决了疑问，发现了真理。</a:t>
            </a:r>
            <a:r>
              <a:rPr lang="zh-CN" altLang="en-US" sz="2400" b="1" dirty="0">
                <a:solidFill>
                  <a:srgbClr val="3333CC"/>
                </a:solidFill>
                <a:latin typeface="楷体" panose="02010609060101010101" charset="-122"/>
                <a:ea typeface="楷体" panose="02010609060101010101" charset="-122"/>
                <a:cs typeface="楷体" panose="02010609060101010101" charset="-122"/>
              </a:rPr>
              <a:t>这个句子把一个抽象的道理，用直观形象的方法进行表述，给人留下了深刻的印象。</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4824"/>
                                        </p:tgtEl>
                                        <p:attrNameLst>
                                          <p:attrName>style.visibility</p:attrName>
                                        </p:attrNameLst>
                                      </p:cBhvr>
                                      <p:to>
                                        <p:strVal val="visible"/>
                                      </p:to>
                                    </p:set>
                                    <p:anim calcmode="lin" valueType="num">
                                      <p:cBhvr>
                                        <p:cTn id="7" dur="1" fill="hold"/>
                                        <p:tgtEl>
                                          <p:spTgt spid="34824"/>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4826"/>
                                        </p:tgtEl>
                                        <p:attrNameLst>
                                          <p:attrName>style.visibility</p:attrName>
                                        </p:attrNameLst>
                                      </p:cBhvr>
                                      <p:to>
                                        <p:strVal val="visible"/>
                                      </p:to>
                                    </p:set>
                                    <p:anim calcmode="lin" valueType="num">
                                      <p:cBhvr>
                                        <p:cTn id="12" dur="1" fill="hold"/>
                                        <p:tgtEl>
                                          <p:spTgt spid="3482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4" grpId="0"/>
      <p:bldP spid="348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文本框 12291"/>
          <p:cNvSpPr txBox="1"/>
          <p:nvPr/>
        </p:nvSpPr>
        <p:spPr>
          <a:xfrm>
            <a:off x="1043608" y="297815"/>
            <a:ext cx="6587058" cy="1337945"/>
          </a:xfrm>
          <a:prstGeom prst="rect">
            <a:avLst/>
          </a:prstGeom>
          <a:noFill/>
          <a:ln w="9525">
            <a:noFill/>
          </a:ln>
        </p:spPr>
        <p:txBody>
          <a:bodyPr wrap="square" anchor="t">
            <a:spAutoFit/>
          </a:bodyPr>
          <a:lstStyle/>
          <a:p>
            <a:r>
              <a:rPr lang="en-US" altLang="zh-CN" sz="2700" dirty="0">
                <a:latin typeface="楷体" panose="02010609060101010101" charset="-122"/>
                <a:ea typeface="楷体" panose="02010609060101010101" charset="-122"/>
                <a:cs typeface="楷体" panose="02010609060101010101" charset="-122"/>
              </a:rPr>
              <a:t>    ②</a:t>
            </a:r>
            <a:r>
              <a:rPr lang="zh-CN" altLang="en-US" sz="2700" u="sng" dirty="0" smtClean="0">
                <a:solidFill>
                  <a:srgbClr val="000000"/>
                </a:solidFill>
                <a:latin typeface="楷体" panose="02010609060101010101" charset="-122"/>
                <a:ea typeface="楷体" panose="02010609060101010101" charset="-122"/>
                <a:cs typeface="楷体" panose="02010609060101010101" charset="-122"/>
              </a:rPr>
              <a:t>只要</a:t>
            </a:r>
            <a:r>
              <a:rPr lang="zh-CN" altLang="en-US" sz="2700" dirty="0">
                <a:solidFill>
                  <a:srgbClr val="000000"/>
                </a:solidFill>
                <a:latin typeface="楷体" panose="02010609060101010101" charset="-122"/>
                <a:ea typeface="楷体" panose="02010609060101010101" charset="-122"/>
                <a:cs typeface="楷体" panose="02010609060101010101" charset="-122"/>
              </a:rPr>
              <a:t>你见微知著，善于发问并不断探索，那么，当你</a:t>
            </a:r>
            <a:r>
              <a:rPr lang="zh-CN" altLang="en-US" sz="2700" dirty="0" smtClean="0">
                <a:solidFill>
                  <a:srgbClr val="000000"/>
                </a:solidFill>
                <a:latin typeface="楷体" panose="02010609060101010101" charset="-122"/>
                <a:ea typeface="楷体" panose="02010609060101010101" charset="-122"/>
                <a:cs typeface="楷体" panose="02010609060101010101" charset="-122"/>
              </a:rPr>
              <a:t>解决了</a:t>
            </a:r>
            <a:r>
              <a:rPr lang="zh-CN" altLang="en-US" sz="2700" dirty="0">
                <a:solidFill>
                  <a:srgbClr val="000000"/>
                </a:solidFill>
                <a:latin typeface="楷体" panose="02010609060101010101" charset="-122"/>
                <a:ea typeface="楷体" panose="02010609060101010101" charset="-122"/>
                <a:cs typeface="楷体" panose="02010609060101010101" charset="-122"/>
              </a:rPr>
              <a:t>若干个问号之后，</a:t>
            </a:r>
            <a:r>
              <a:rPr lang="zh-CN" altLang="en-US" sz="2700" u="sng" dirty="0" smtClean="0">
                <a:solidFill>
                  <a:srgbClr val="000000"/>
                </a:solidFill>
                <a:latin typeface="楷体" panose="02010609060101010101" charset="-122"/>
                <a:ea typeface="楷体" panose="02010609060101010101" charset="-122"/>
                <a:cs typeface="楷体" panose="02010609060101010101" charset="-122"/>
              </a:rPr>
              <a:t>就</a:t>
            </a:r>
            <a:r>
              <a:rPr lang="zh-CN" altLang="en-US" sz="2700" dirty="0" smtClean="0">
                <a:solidFill>
                  <a:srgbClr val="000000"/>
                </a:solidFill>
                <a:latin typeface="楷体" panose="02010609060101010101" charset="-122"/>
                <a:ea typeface="楷体" panose="02010609060101010101" charset="-122"/>
                <a:cs typeface="楷体" panose="02010609060101010101" charset="-122"/>
              </a:rPr>
              <a:t>有可能发现</a:t>
            </a:r>
            <a:r>
              <a:rPr lang="zh-CN" altLang="en-US" sz="2700" dirty="0">
                <a:solidFill>
                  <a:srgbClr val="000000"/>
                </a:solidFill>
                <a:latin typeface="楷体" panose="02010609060101010101" charset="-122"/>
                <a:ea typeface="楷体" panose="02010609060101010101" charset="-122"/>
                <a:cs typeface="楷体" panose="02010609060101010101" charset="-122"/>
              </a:rPr>
              <a:t>真理。</a:t>
            </a:r>
          </a:p>
        </p:txBody>
      </p:sp>
      <p:sp>
        <p:nvSpPr>
          <p:cNvPr id="12294" name="文本框 12293"/>
          <p:cNvSpPr txBox="1"/>
          <p:nvPr/>
        </p:nvSpPr>
        <p:spPr>
          <a:xfrm>
            <a:off x="1403648" y="1852930"/>
            <a:ext cx="6515050" cy="2677656"/>
          </a:xfrm>
          <a:prstGeom prst="rect">
            <a:avLst/>
          </a:prstGeom>
          <a:noFill/>
          <a:ln w="9525">
            <a:noFill/>
          </a:ln>
        </p:spPr>
        <p:txBody>
          <a:bodyPr wrap="square" anchor="t">
            <a:spAutoFit/>
          </a:bodyPr>
          <a:lstStyle/>
          <a:p>
            <a:r>
              <a:rPr lang="en-US" altLang="zh-CN" sz="2400" b="1" dirty="0">
                <a:solidFill>
                  <a:srgbClr val="3333CC"/>
                </a:solidFill>
                <a:latin typeface="楷体" panose="02010609060101010101" charset="-122"/>
                <a:ea typeface="楷体" panose="02010609060101010101" charset="-122"/>
                <a:cs typeface="楷体" panose="02010609060101010101" charset="-122"/>
              </a:rPr>
              <a:t>    </a:t>
            </a:r>
            <a:r>
              <a:rPr lang="zh-CN" altLang="en-US" sz="2400" b="1" dirty="0">
                <a:latin typeface="楷体" panose="02010609060101010101" charset="-122"/>
                <a:ea typeface="楷体" panose="02010609060101010101" charset="-122"/>
                <a:cs typeface="楷体" panose="02010609060101010101" charset="-122"/>
                <a:sym typeface="Arial" panose="020B0604020202020204" pitchFamily="34" charset="0"/>
              </a:rPr>
              <a:t>见微知著：</a:t>
            </a:r>
            <a:r>
              <a:rPr lang="zh-CN" altLang="en-US" sz="2400" b="1" dirty="0" smtClean="0">
                <a:latin typeface="楷体" panose="02010609060101010101" charset="-122"/>
                <a:ea typeface="楷体" panose="02010609060101010101" charset="-122"/>
                <a:cs typeface="楷体" panose="02010609060101010101" charset="-122"/>
                <a:sym typeface="Arial" panose="020B0604020202020204" pitchFamily="34" charset="0"/>
              </a:rPr>
              <a:t>微，隐约</a:t>
            </a:r>
            <a:r>
              <a:rPr lang="zh-CN" altLang="en-US" sz="2400" b="1" dirty="0">
                <a:latin typeface="楷体" panose="02010609060101010101" charset="-122"/>
                <a:ea typeface="楷体" panose="02010609060101010101" charset="-122"/>
                <a:cs typeface="楷体" panose="02010609060101010101" charset="-122"/>
                <a:sym typeface="Arial" panose="020B0604020202020204" pitchFamily="34" charset="0"/>
              </a:rPr>
              <a:t>；</a:t>
            </a:r>
            <a:r>
              <a:rPr lang="zh-CN" altLang="en-US" sz="2400" b="1" dirty="0" smtClean="0">
                <a:latin typeface="楷体" panose="02010609060101010101" charset="-122"/>
                <a:ea typeface="楷体" panose="02010609060101010101" charset="-122"/>
                <a:cs typeface="楷体" panose="02010609060101010101" charset="-122"/>
                <a:sym typeface="Arial" panose="020B0604020202020204" pitchFamily="34" charset="0"/>
              </a:rPr>
              <a:t>著，明显</a:t>
            </a:r>
            <a:r>
              <a:rPr lang="zh-CN" altLang="en-US" sz="2400" b="1" dirty="0">
                <a:latin typeface="楷体" panose="02010609060101010101" charset="-122"/>
                <a:ea typeface="楷体" panose="02010609060101010101" charset="-122"/>
                <a:cs typeface="楷体" panose="02010609060101010101" charset="-122"/>
                <a:sym typeface="Arial" panose="020B0604020202020204" pitchFamily="34" charset="0"/>
              </a:rPr>
              <a:t>。见到事情的苗头，就能知道它的实质和发展趋势。这句话和课文开头首尾照应，说理深刻。</a:t>
            </a:r>
            <a:r>
              <a:rPr lang="en-US" altLang="zh-CN" sz="2400" b="1" dirty="0">
                <a:solidFill>
                  <a:srgbClr val="3333CC"/>
                </a:solidFill>
                <a:latin typeface="楷体" panose="02010609060101010101" charset="-122"/>
                <a:ea typeface="楷体" panose="02010609060101010101" charset="-122"/>
                <a:cs typeface="楷体" panose="02010609060101010101" charset="-122"/>
              </a:rPr>
              <a:t> </a:t>
            </a:r>
            <a:r>
              <a:rPr lang="zh-CN" altLang="en-US" sz="2400" b="1" dirty="0">
                <a:solidFill>
                  <a:srgbClr val="3333CC"/>
                </a:solidFill>
                <a:latin typeface="楷体" panose="02010609060101010101" charset="-122"/>
                <a:ea typeface="楷体" panose="02010609060101010101" charset="-122"/>
                <a:cs typeface="楷体" panose="02010609060101010101" charset="-122"/>
              </a:rPr>
              <a:t>这句话用“只要</a:t>
            </a:r>
            <a:r>
              <a:rPr lang="en-US" altLang="zh-CN" sz="2400" b="1" dirty="0">
                <a:solidFill>
                  <a:srgbClr val="3333CC"/>
                </a:solidFill>
                <a:latin typeface="楷体" panose="02010609060101010101" charset="-122"/>
                <a:ea typeface="楷体" panose="02010609060101010101" charset="-122"/>
                <a:cs typeface="楷体" panose="02010609060101010101" charset="-122"/>
              </a:rPr>
              <a:t>……</a:t>
            </a:r>
            <a:r>
              <a:rPr lang="zh-CN" altLang="en-US" sz="2400" b="1" dirty="0">
                <a:solidFill>
                  <a:srgbClr val="3333CC"/>
                </a:solidFill>
                <a:latin typeface="楷体" panose="02010609060101010101" charset="-122"/>
                <a:ea typeface="楷体" panose="02010609060101010101" charset="-122"/>
                <a:cs typeface="楷体" panose="02010609060101010101" charset="-122"/>
              </a:rPr>
              <a:t>就</a:t>
            </a:r>
            <a:r>
              <a:rPr lang="en-US" altLang="zh-CN" sz="2400" b="1" dirty="0">
                <a:solidFill>
                  <a:srgbClr val="3333CC"/>
                </a:solidFill>
                <a:latin typeface="楷体" panose="02010609060101010101" charset="-122"/>
                <a:ea typeface="楷体" panose="02010609060101010101" charset="-122"/>
                <a:cs typeface="楷体" panose="02010609060101010101" charset="-122"/>
              </a:rPr>
              <a:t>……”</a:t>
            </a:r>
            <a:r>
              <a:rPr lang="zh-CN" altLang="en-US" sz="2400" b="1" dirty="0">
                <a:solidFill>
                  <a:srgbClr val="3333CC"/>
                </a:solidFill>
                <a:latin typeface="楷体" panose="02010609060101010101" charset="-122"/>
                <a:ea typeface="楷体" panose="02010609060101010101" charset="-122"/>
                <a:cs typeface="楷体" panose="02010609060101010101" charset="-122"/>
              </a:rPr>
              <a:t>的句式说明“科学并不神秘，真理并不遥远”，发现真理的前提条件就是“见微知著”，能从平常的现象中发现问题，看到本质，并“不断探索”。</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p:cTn id="7" dur="1" fill="hold"/>
                                        <p:tgtEl>
                                          <p:spTgt spid="1229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2294"/>
                                        </p:tgtEl>
                                        <p:attrNameLst>
                                          <p:attrName>style.visibility</p:attrName>
                                        </p:attrNameLst>
                                      </p:cBhvr>
                                      <p:to>
                                        <p:strVal val="visible"/>
                                      </p:to>
                                    </p:set>
                                    <p:anim calcmode="lin" valueType="num">
                                      <p:cBhvr>
                                        <p:cTn id="12" dur="1" fill="hold"/>
                                        <p:tgtEl>
                                          <p:spTgt spid="1229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文本框 48131"/>
          <p:cNvSpPr txBox="1"/>
          <p:nvPr/>
        </p:nvSpPr>
        <p:spPr>
          <a:xfrm>
            <a:off x="788035" y="318539"/>
            <a:ext cx="7567930" cy="1200329"/>
          </a:xfrm>
          <a:prstGeom prst="rect">
            <a:avLst/>
          </a:prstGeom>
          <a:noFill/>
          <a:ln w="9525">
            <a:noFill/>
          </a:ln>
        </p:spPr>
        <p:txBody>
          <a:bodyPr wrap="square" anchor="t">
            <a:spAutoFit/>
          </a:bodyPr>
          <a:lstStyle/>
          <a:p>
            <a:pPr>
              <a:spcBef>
                <a:spcPct val="50000"/>
              </a:spcBef>
            </a:pPr>
            <a:r>
              <a:rPr lang="en-US" altLang="zh-CN" sz="2400" dirty="0">
                <a:latin typeface="楷体" panose="02010609060101010101" charset="-122"/>
                <a:ea typeface="楷体" panose="02010609060101010101" charset="-122"/>
                <a:cs typeface="楷体" panose="02010609060101010101" charset="-122"/>
              </a:rPr>
              <a:t> ③</a:t>
            </a:r>
            <a:r>
              <a:rPr lang="zh-CN" altLang="en-US" sz="2400" dirty="0" smtClean="0">
                <a:solidFill>
                  <a:srgbClr val="000000"/>
                </a:solidFill>
                <a:latin typeface="楷体" panose="02010609060101010101" charset="-122"/>
                <a:ea typeface="楷体" panose="02010609060101010101" charset="-122"/>
                <a:cs typeface="楷体" panose="02010609060101010101" charset="-122"/>
              </a:rPr>
              <a:t>如果</a:t>
            </a:r>
            <a:r>
              <a:rPr lang="zh-CN" altLang="en-US" sz="2400" dirty="0" smtClean="0">
                <a:solidFill>
                  <a:srgbClr val="000000"/>
                </a:solidFill>
                <a:latin typeface="楷体" panose="02010609060101010101" charset="-122"/>
                <a:ea typeface="楷体" panose="02010609060101010101" charset="-122"/>
                <a:cs typeface="楷体" panose="02010609060101010101" charset="-122"/>
              </a:rPr>
              <a:t>说科学</a:t>
            </a:r>
            <a:r>
              <a:rPr lang="zh-CN" altLang="en-US" sz="2400" dirty="0">
                <a:solidFill>
                  <a:srgbClr val="000000"/>
                </a:solidFill>
                <a:latin typeface="楷体" panose="02010609060101010101" charset="-122"/>
                <a:ea typeface="楷体" panose="02010609060101010101" charset="-122"/>
                <a:cs typeface="楷体" panose="02010609060101010101" charset="-122"/>
              </a:rPr>
              <a:t>领域的发现有什么偶然的机遇的话，那么这种“偶然的机遇”</a:t>
            </a:r>
            <a:r>
              <a:rPr lang="zh-CN" altLang="en-US" sz="2400" dirty="0" smtClean="0">
                <a:solidFill>
                  <a:srgbClr val="000000"/>
                </a:solidFill>
                <a:latin typeface="楷体" panose="02010609060101010101" charset="-122"/>
                <a:ea typeface="楷体" panose="02010609060101010101" charset="-122"/>
                <a:cs typeface="楷体" panose="02010609060101010101" charset="-122"/>
              </a:rPr>
              <a:t>只会给那些善于</a:t>
            </a:r>
            <a:r>
              <a:rPr lang="zh-CN" altLang="en-US" sz="2400" dirty="0">
                <a:solidFill>
                  <a:srgbClr val="000000"/>
                </a:solidFill>
                <a:latin typeface="楷体" panose="02010609060101010101" charset="-122"/>
                <a:ea typeface="楷体" panose="02010609060101010101" charset="-122"/>
                <a:cs typeface="楷体" panose="02010609060101010101" charset="-122"/>
              </a:rPr>
              <a:t>独立思考的人，给那些具有锲而不舍精神的人。</a:t>
            </a:r>
            <a:r>
              <a:rPr lang="zh-CN" altLang="en-US" sz="2400" dirty="0">
                <a:latin typeface="楷体" panose="02010609060101010101" charset="-122"/>
                <a:ea typeface="楷体" panose="02010609060101010101" charset="-122"/>
                <a:cs typeface="楷体" panose="02010609060101010101" charset="-122"/>
              </a:rPr>
              <a:t> </a:t>
            </a:r>
          </a:p>
        </p:txBody>
      </p:sp>
      <p:sp>
        <p:nvSpPr>
          <p:cNvPr id="48133" name="文本框 48132"/>
          <p:cNvSpPr txBox="1"/>
          <p:nvPr/>
        </p:nvSpPr>
        <p:spPr>
          <a:xfrm>
            <a:off x="927100" y="1714500"/>
            <a:ext cx="7289800" cy="2676525"/>
          </a:xfrm>
          <a:prstGeom prst="rect">
            <a:avLst/>
          </a:prstGeom>
          <a:noFill/>
          <a:ln w="9525">
            <a:noFill/>
          </a:ln>
        </p:spPr>
        <p:txBody>
          <a:bodyPr wrap="square" anchor="t">
            <a:spAutoFit/>
          </a:bodyPr>
          <a:lstStyle/>
          <a:p>
            <a:pPr>
              <a:spcBef>
                <a:spcPct val="50000"/>
              </a:spcBef>
            </a:pPr>
            <a:r>
              <a:rPr lang="en-US" altLang="zh-CN" sz="2400" b="1" dirty="0">
                <a:solidFill>
                  <a:srgbClr val="3333CC"/>
                </a:solidFill>
                <a:latin typeface="楷体" panose="02010609060101010101" charset="-122"/>
                <a:ea typeface="楷体" panose="02010609060101010101" charset="-122"/>
                <a:cs typeface="楷体" panose="02010609060101010101" charset="-122"/>
              </a:rPr>
              <a:t>    </a:t>
            </a:r>
            <a:r>
              <a:rPr lang="zh-CN" altLang="en-US" sz="2400" b="1" dirty="0">
                <a:solidFill>
                  <a:srgbClr val="3333CC"/>
                </a:solidFill>
                <a:latin typeface="楷体" panose="02010609060101010101" charset="-122"/>
                <a:ea typeface="楷体" panose="02010609060101010101" charset="-122"/>
                <a:cs typeface="楷体" panose="02010609060101010101" charset="-122"/>
              </a:rPr>
              <a:t>这句话对发现真理的条件作了说明，科学发现中存在“偶然的机遇”，说明科学真理就存在于我们身边，它并不神秘；</a:t>
            </a:r>
            <a:r>
              <a:rPr lang="zh-CN" altLang="en-US" sz="2400" b="1" dirty="0" smtClean="0">
                <a:solidFill>
                  <a:srgbClr val="3333CC"/>
                </a:solidFill>
                <a:latin typeface="楷体" panose="02010609060101010101" charset="-122"/>
                <a:ea typeface="楷体" panose="02010609060101010101" charset="-122"/>
                <a:cs typeface="楷体" panose="02010609060101010101" charset="-122"/>
              </a:rPr>
              <a:t>“只会给</a:t>
            </a:r>
            <a:r>
              <a:rPr lang="en-US" altLang="zh-CN" sz="2400" b="1" dirty="0" smtClean="0">
                <a:solidFill>
                  <a:srgbClr val="3333CC"/>
                </a:solidFill>
                <a:latin typeface="楷体" panose="02010609060101010101" charset="-122"/>
                <a:ea typeface="楷体" panose="02010609060101010101" charset="-122"/>
                <a:cs typeface="楷体" panose="02010609060101010101" charset="-122"/>
              </a:rPr>
              <a:t>……”</a:t>
            </a:r>
            <a:r>
              <a:rPr lang="zh-CN" altLang="en-US" sz="2400" b="1" dirty="0">
                <a:solidFill>
                  <a:srgbClr val="3333CC"/>
                </a:solidFill>
                <a:latin typeface="楷体" panose="02010609060101010101" charset="-122"/>
                <a:ea typeface="楷体" panose="02010609060101010101" charset="-122"/>
                <a:cs typeface="楷体" panose="02010609060101010101" charset="-122"/>
              </a:rPr>
              <a:t>说明科学发现也并不容易，指出了科学真理的发现是有条件的，那就是给</a:t>
            </a:r>
            <a:r>
              <a:rPr lang="zh-CN" altLang="en-US" sz="2400" b="1" dirty="0" smtClean="0">
                <a:solidFill>
                  <a:srgbClr val="3333CC"/>
                </a:solidFill>
                <a:latin typeface="楷体" panose="02010609060101010101" charset="-122"/>
                <a:ea typeface="楷体" panose="02010609060101010101" charset="-122"/>
                <a:cs typeface="楷体" panose="02010609060101010101" charset="-122"/>
              </a:rPr>
              <a:t>那些 “独立思考”</a:t>
            </a:r>
            <a:r>
              <a:rPr lang="zh-CN" altLang="en-US" sz="2400" b="1" dirty="0">
                <a:solidFill>
                  <a:srgbClr val="3333CC"/>
                </a:solidFill>
                <a:latin typeface="楷体" panose="02010609060101010101" charset="-122"/>
                <a:ea typeface="楷体" panose="02010609060101010101" charset="-122"/>
                <a:cs typeface="楷体" panose="02010609060101010101" charset="-122"/>
              </a:rPr>
              <a:t>“锲而不舍”的人。“真理诞生于一百个问号之后”就是要敏锐地发现问题，坚持不懈地思考，深入地解决问题。</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8132"/>
                                        </p:tgtEl>
                                        <p:attrNameLst>
                                          <p:attrName>style.visibility</p:attrName>
                                        </p:attrNameLst>
                                      </p:cBhvr>
                                      <p:to>
                                        <p:strVal val="visible"/>
                                      </p:to>
                                    </p:set>
                                    <p:anim calcmode="lin" valueType="num">
                                      <p:cBhvr>
                                        <p:cTn id="7" dur="1" fill="hold"/>
                                        <p:tgtEl>
                                          <p:spTgt spid="4813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8133"/>
                                        </p:tgtEl>
                                        <p:attrNameLst>
                                          <p:attrName>style.visibility</p:attrName>
                                        </p:attrNameLst>
                                      </p:cBhvr>
                                      <p:to>
                                        <p:strVal val="visible"/>
                                      </p:to>
                                    </p:set>
                                    <p:anim calcmode="lin" valueType="num">
                                      <p:cBhvr>
                                        <p:cTn id="12" dur="1" fill="hold"/>
                                        <p:tgtEl>
                                          <p:spTgt spid="4813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p:bldP spid="481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文本框 48131"/>
          <p:cNvSpPr txBox="1"/>
          <p:nvPr/>
        </p:nvSpPr>
        <p:spPr>
          <a:xfrm>
            <a:off x="495646" y="533082"/>
            <a:ext cx="7567930" cy="829945"/>
          </a:xfrm>
          <a:prstGeom prst="rect">
            <a:avLst/>
          </a:prstGeom>
          <a:noFill/>
          <a:ln w="9525">
            <a:noFill/>
          </a:ln>
        </p:spPr>
        <p:txBody>
          <a:bodyPr wrap="square" anchor="t">
            <a:spAutoFit/>
          </a:bodyPr>
          <a:lstStyle/>
          <a:p>
            <a:pPr>
              <a:spcBef>
                <a:spcPct val="50000"/>
              </a:spcBef>
            </a:pPr>
            <a:r>
              <a:rPr lang="en-US" altLang="zh-CN" sz="2400" dirty="0">
                <a:latin typeface="楷体" panose="02010609060101010101" charset="-122"/>
                <a:ea typeface="楷体" panose="02010609060101010101" charset="-122"/>
                <a:cs typeface="楷体" panose="02010609060101010101" charset="-122"/>
              </a:rPr>
              <a:t>      </a:t>
            </a:r>
            <a:r>
              <a:rPr sz="2400" dirty="0" err="1" smtClean="0">
                <a:latin typeface="楷体" panose="02010609060101010101" charset="-122"/>
                <a:ea typeface="楷体" panose="02010609060101010101" charset="-122"/>
                <a:cs typeface="楷体" panose="02010609060101010101" charset="-122"/>
              </a:rPr>
              <a:t>下面我们来阅读</a:t>
            </a:r>
            <a:r>
              <a:rPr sz="2400" dirty="0" err="1">
                <a:latin typeface="楷体" panose="02010609060101010101" charset="-122"/>
                <a:ea typeface="楷体" panose="02010609060101010101" charset="-122"/>
                <a:cs typeface="楷体" panose="02010609060101010101" charset="-122"/>
              </a:rPr>
              <a:t>《千年圆梦在今朝</a:t>
            </a:r>
            <a:r>
              <a:rPr sz="2400" dirty="0">
                <a:latin typeface="楷体" panose="02010609060101010101" charset="-122"/>
                <a:ea typeface="楷体" panose="02010609060101010101" charset="-122"/>
                <a:cs typeface="楷体" panose="02010609060101010101" charset="-122"/>
              </a:rPr>
              <a:t>》，说说你从中体会到了哪些科学精神?</a:t>
            </a:r>
          </a:p>
        </p:txBody>
      </p:sp>
      <p:sp>
        <p:nvSpPr>
          <p:cNvPr id="48133" name="文本框 48132"/>
          <p:cNvSpPr txBox="1"/>
          <p:nvPr/>
        </p:nvSpPr>
        <p:spPr>
          <a:xfrm>
            <a:off x="767715" y="948055"/>
            <a:ext cx="7289800" cy="4338320"/>
          </a:xfrm>
          <a:prstGeom prst="rect">
            <a:avLst/>
          </a:prstGeom>
          <a:noFill/>
          <a:ln w="9525">
            <a:noFill/>
          </a:ln>
        </p:spPr>
        <p:txBody>
          <a:bodyPr wrap="square" anchor="t">
            <a:spAutoFit/>
          </a:bodyPr>
          <a:lstStyle/>
          <a:p>
            <a:pPr>
              <a:spcBef>
                <a:spcPct val="50000"/>
              </a:spcBef>
            </a:pPr>
            <a:r>
              <a:rPr lang="en-US" altLang="zh-CN" sz="2400" b="1" dirty="0">
                <a:solidFill>
                  <a:srgbClr val="3333CC"/>
                </a:solidFill>
                <a:latin typeface="楷体" panose="02010609060101010101" charset="-122"/>
                <a:ea typeface="楷体" panose="02010609060101010101" charset="-122"/>
                <a:cs typeface="楷体" panose="02010609060101010101" charset="-122"/>
              </a:rPr>
              <a:t>    </a:t>
            </a:r>
            <a:endParaRPr sz="2400" b="1" dirty="0">
              <a:solidFill>
                <a:srgbClr val="3333CC"/>
              </a:solidFill>
              <a:latin typeface="楷体" panose="02010609060101010101" charset="-122"/>
              <a:ea typeface="楷体" panose="02010609060101010101" charset="-122"/>
              <a:cs typeface="楷体" panose="02010609060101010101" charset="-122"/>
            </a:endParaRPr>
          </a:p>
          <a:p>
            <a:pPr algn="ct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千年梦圆在今朝</a:t>
            </a: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飞离地球、遨游太空是中华名族很久以来的梦想。在中国的古代，早就流传着“嫦娥奔月”的神话，人飞于天、车走空中的传说，以及“鲲鹏展翅”“九天揽月”的奇妙想象。富有激情和超凡想象力的炎黄子孙，不只是在简单地描绘着瑰丽绚烂的飞天之梦，他们还于千百年的岁月流传之中，不断地尝试实现自己的美好愿望。</a:t>
            </a: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8132"/>
                                        </p:tgtEl>
                                        <p:attrNameLst>
                                          <p:attrName>style.visibility</p:attrName>
                                        </p:attrNameLst>
                                      </p:cBhvr>
                                      <p:to>
                                        <p:strVal val="visible"/>
                                      </p:to>
                                    </p:set>
                                    <p:anim calcmode="lin" valueType="num">
                                      <p:cBhvr>
                                        <p:cTn id="7" dur="1" fill="hold"/>
                                        <p:tgtEl>
                                          <p:spTgt spid="4813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8133"/>
                                        </p:tgtEl>
                                        <p:attrNameLst>
                                          <p:attrName>style.visibility</p:attrName>
                                        </p:attrNameLst>
                                      </p:cBhvr>
                                      <p:to>
                                        <p:strVal val="visible"/>
                                      </p:to>
                                    </p:set>
                                    <p:anim calcmode="lin" valueType="num">
                                      <p:cBhvr>
                                        <p:cTn id="12" dur="1" fill="hold"/>
                                        <p:tgtEl>
                                          <p:spTgt spid="4813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p:bldP spid="481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文本框 48132"/>
          <p:cNvSpPr txBox="1"/>
          <p:nvPr/>
        </p:nvSpPr>
        <p:spPr>
          <a:xfrm>
            <a:off x="767715" y="51470"/>
            <a:ext cx="7289800" cy="5077460"/>
          </a:xfrm>
          <a:prstGeom prst="rect">
            <a:avLst/>
          </a:prstGeom>
          <a:noFill/>
          <a:ln w="9525">
            <a:noFill/>
          </a:ln>
        </p:spPr>
        <p:txBody>
          <a:bodyPr wrap="square" anchor="t">
            <a:spAutoFit/>
          </a:bodyPr>
          <a:lstStyle/>
          <a:p>
            <a:pPr>
              <a:spcBef>
                <a:spcPct val="50000"/>
              </a:spcBef>
            </a:pPr>
            <a:r>
              <a:rPr lang="en-US" altLang="zh-CN" sz="2400" b="1" dirty="0">
                <a:solidFill>
                  <a:srgbClr val="3333CC"/>
                </a:solidFill>
                <a:latin typeface="楷体" panose="02010609060101010101" charset="-122"/>
                <a:ea typeface="楷体" panose="02010609060101010101" charset="-122"/>
                <a:cs typeface="楷体" panose="02010609060101010101" charset="-122"/>
              </a:rPr>
              <a:t>    </a:t>
            </a:r>
            <a:endParaRPr sz="2400" b="1" dirty="0">
              <a:solidFill>
                <a:srgbClr val="3333CC"/>
              </a:solidFill>
              <a:latin typeface="楷体" panose="02010609060101010101" charset="-122"/>
              <a:ea typeface="楷体" panose="02010609060101010101" charset="-122"/>
              <a:cs typeface="楷体" panose="02010609060101010101" charset="-122"/>
            </a:endParaRP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中国明代的官员万户，是世界历史上第一个试验乘火箭上天的人。他用47支火箭捆绑在椅子下面，自己做在椅子上，手拿两只大风筝，</a:t>
            </a:r>
            <a:r>
              <a:rPr sz="2400" b="1" dirty="0" smtClean="0">
                <a:solidFill>
                  <a:srgbClr val="3333CC"/>
                </a:solidFill>
                <a:latin typeface="楷体" panose="02010609060101010101" charset="-122"/>
                <a:ea typeface="楷体" panose="02010609060101010101" charset="-122"/>
                <a:cs typeface="楷体" panose="02010609060101010101" charset="-122"/>
              </a:rPr>
              <a:t>然后叫人点火发射</a:t>
            </a:r>
            <a:r>
              <a:rPr lang="zh-CN" altLang="en-US" sz="2400" b="1" dirty="0" smtClean="0">
                <a:solidFill>
                  <a:srgbClr val="3333CC"/>
                </a:solidFill>
                <a:latin typeface="楷体" panose="02010609060101010101" charset="-122"/>
                <a:ea typeface="楷体" panose="02010609060101010101" charset="-122"/>
                <a:cs typeface="楷体" panose="02010609060101010101" charset="-122"/>
              </a:rPr>
              <a:t>。</a:t>
            </a:r>
            <a:r>
              <a:rPr sz="2400" b="1" dirty="0" err="1" smtClean="0">
                <a:solidFill>
                  <a:srgbClr val="3333CC"/>
                </a:solidFill>
                <a:latin typeface="楷体" panose="02010609060101010101" charset="-122"/>
                <a:ea typeface="楷体" panose="02010609060101010101" charset="-122"/>
                <a:cs typeface="楷体" panose="02010609060101010101" charset="-122"/>
              </a:rPr>
              <a:t>但是</a:t>
            </a:r>
            <a:r>
              <a:rPr sz="2400" b="1" dirty="0" err="1">
                <a:solidFill>
                  <a:srgbClr val="3333CC"/>
                </a:solidFill>
                <a:latin typeface="楷体" panose="02010609060101010101" charset="-122"/>
                <a:ea typeface="楷体" panose="02010609060101010101" charset="-122"/>
                <a:cs typeface="楷体" panose="02010609060101010101" charset="-122"/>
              </a:rPr>
              <a:t>，随着一声巨响，他消失在了火焰和烟雾中。人类首次火箭飞行尝试没有成功</a:t>
            </a:r>
            <a:r>
              <a:rPr sz="2400" b="1" dirty="0">
                <a:solidFill>
                  <a:srgbClr val="3333CC"/>
                </a:solidFill>
                <a:latin typeface="楷体" panose="02010609060101010101" charset="-122"/>
                <a:ea typeface="楷体" panose="02010609060101010101" charset="-122"/>
                <a:cs typeface="楷体" panose="02010609060101010101" charset="-122"/>
              </a:rPr>
              <a:t>。</a:t>
            </a: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尽管如此，万户那种勇于实践的探索精神，却使人们的内心深处受到了极大的震撼和鼓舞，他因此被国际航天史学家公认为人类升空探索的先驱。为了纪念他，国际天文学联合会将月球上的一座环形山命名为“万户”。"</a:t>
            </a: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p:cTn id="7" dur="1" fill="hold"/>
                                        <p:tgtEl>
                                          <p:spTgt spid="4813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文本框 48132"/>
          <p:cNvSpPr txBox="1"/>
          <p:nvPr/>
        </p:nvSpPr>
        <p:spPr>
          <a:xfrm>
            <a:off x="522039" y="1059582"/>
            <a:ext cx="8226425" cy="3169285"/>
          </a:xfrm>
          <a:prstGeom prst="rect">
            <a:avLst/>
          </a:prstGeom>
          <a:noFill/>
          <a:ln w="9525">
            <a:noFill/>
          </a:ln>
        </p:spPr>
        <p:txBody>
          <a:bodyPr wrap="square" anchor="t">
            <a:spAutoFit/>
          </a:bodyPr>
          <a:lstStyle/>
          <a:p>
            <a:pPr>
              <a:spcBef>
                <a:spcPct val="50000"/>
              </a:spcBef>
            </a:pPr>
            <a:r>
              <a:rPr lang="en-US" altLang="zh-CN" sz="2000" b="1" dirty="0">
                <a:solidFill>
                  <a:srgbClr val="3333CC"/>
                </a:solidFill>
                <a:latin typeface="楷体" panose="02010609060101010101" charset="-122"/>
                <a:ea typeface="楷体" panose="02010609060101010101" charset="-122"/>
                <a:cs typeface="楷体" panose="02010609060101010101" charset="-122"/>
              </a:rPr>
              <a:t>    </a:t>
            </a:r>
            <a:r>
              <a:rPr sz="2000" b="1" dirty="0" err="1" smtClean="0">
                <a:solidFill>
                  <a:srgbClr val="3333CC"/>
                </a:solidFill>
                <a:latin typeface="楷体" panose="02010609060101010101" charset="-122"/>
                <a:ea typeface="楷体" panose="02010609060101010101" charset="-122"/>
                <a:cs typeface="楷体" panose="02010609060101010101" charset="-122"/>
              </a:rPr>
              <a:t>尽管遭受了无数失败</a:t>
            </a:r>
            <a:r>
              <a:rPr sz="2000" b="1" dirty="0" err="1">
                <a:solidFill>
                  <a:srgbClr val="3333CC"/>
                </a:solidFill>
                <a:latin typeface="楷体" panose="02010609060101010101" charset="-122"/>
                <a:ea typeface="楷体" panose="02010609060101010101" charset="-122"/>
                <a:cs typeface="楷体" panose="02010609060101010101" charset="-122"/>
              </a:rPr>
              <a:t>，付出了惨重代价，坚定而执著的炎黄子孙却始终没有放弃飞离地球的努力</a:t>
            </a:r>
            <a:r>
              <a:rPr sz="2000" b="1" dirty="0">
                <a:solidFill>
                  <a:srgbClr val="3333CC"/>
                </a:solidFill>
                <a:latin typeface="楷体" panose="02010609060101010101" charset="-122"/>
                <a:ea typeface="楷体" panose="02010609060101010101" charset="-122"/>
                <a:cs typeface="楷体" panose="02010609060101010101" charset="-122"/>
              </a:rPr>
              <a:t>。</a:t>
            </a:r>
          </a:p>
          <a:p>
            <a:pPr>
              <a:spcBef>
                <a:spcPct val="50000"/>
              </a:spcBef>
            </a:pPr>
            <a:r>
              <a:rPr sz="2000" b="1" dirty="0">
                <a:solidFill>
                  <a:srgbClr val="3333CC"/>
                </a:solidFill>
                <a:latin typeface="楷体" panose="02010609060101010101" charset="-122"/>
                <a:ea typeface="楷体" panose="02010609060101010101" charset="-122"/>
                <a:cs typeface="楷体" panose="02010609060101010101" charset="-122"/>
              </a:rPr>
              <a:t>　　1949年，新中国的成立使中华民族的历史掀开了崭新的一页，中国的航天事业也呈现出勃勃生机。毛泽东主席在苏联第一颗人造卫星上天之后的第二年——1958年，庄重地表示：“我们也要搞人造卫星。”经过十多年的努力，1970年4月24日，寂寞而辽阔的茫茫太空中，第一次响起了中国人的声音，那穿越苍穹的《东方红》乐曲，让海内外华人振奋不已，中国成为世界上第五个能够发射卫星的国家。</a:t>
            </a:r>
          </a:p>
          <a:p>
            <a:pPr>
              <a:spcBef>
                <a:spcPct val="50000"/>
              </a:spcBef>
            </a:pPr>
            <a:r>
              <a:rPr sz="2000" b="1" dirty="0">
                <a:solidFill>
                  <a:srgbClr val="3333CC"/>
                </a:solidFill>
                <a:latin typeface="楷体" panose="02010609060101010101" charset="-122"/>
                <a:ea typeface="楷体" panose="02010609060101010101" charset="-122"/>
                <a:cs typeface="楷体" panose="02010609060101010101" charset="-122"/>
              </a:rPr>
              <a:t>　</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p:cTn id="7" dur="1" fill="hold"/>
                                        <p:tgtEl>
                                          <p:spTgt spid="4813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文本框 48132"/>
          <p:cNvSpPr txBox="1"/>
          <p:nvPr/>
        </p:nvSpPr>
        <p:spPr>
          <a:xfrm>
            <a:off x="539552" y="555526"/>
            <a:ext cx="8280920" cy="4799965"/>
          </a:xfrm>
          <a:prstGeom prst="rect">
            <a:avLst/>
          </a:prstGeom>
          <a:noFill/>
          <a:ln w="9525">
            <a:noFill/>
          </a:ln>
        </p:spPr>
        <p:txBody>
          <a:bodyPr wrap="square" anchor="t">
            <a:spAutoFit/>
          </a:bodyPr>
          <a:lstStyle/>
          <a:p>
            <a:pPr>
              <a:spcBef>
                <a:spcPct val="50000"/>
              </a:spcBef>
            </a:pPr>
            <a:endParaRPr sz="2400" b="1" dirty="0">
              <a:solidFill>
                <a:srgbClr val="3333CC"/>
              </a:solidFill>
              <a:latin typeface="楷体" panose="02010609060101010101" charset="-122"/>
              <a:ea typeface="楷体" panose="02010609060101010101" charset="-122"/>
              <a:cs typeface="楷体" panose="02010609060101010101" charset="-122"/>
            </a:endParaRP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a:t>
            </a:r>
            <a:r>
              <a:rPr sz="2000" b="1" dirty="0">
                <a:solidFill>
                  <a:srgbClr val="3333CC"/>
                </a:solidFill>
                <a:latin typeface="楷体" panose="02010609060101010101" charset="-122"/>
                <a:ea typeface="楷体" panose="02010609060101010101" charset="-122"/>
                <a:cs typeface="楷体" panose="02010609060101010101" charset="-122"/>
              </a:rPr>
              <a:t>在准备发射人造卫星的同时，中国科学家满怀希望地开始了载人航天技术的探索。</a:t>
            </a:r>
            <a:r>
              <a:rPr sz="2000" b="1" dirty="0">
                <a:solidFill>
                  <a:srgbClr val="3333CC"/>
                </a:solidFill>
                <a:latin typeface="楷体" panose="02010609060101010101" charset="-122"/>
                <a:ea typeface="楷体" panose="02010609060101010101" charset="-122"/>
                <a:cs typeface="楷体" panose="02010609060101010101" charset="-122"/>
                <a:sym typeface="+mn-ea"/>
              </a:rPr>
              <a:t>1992年9月21日，党中央决定实施载人航天工程。载人航天工程，是中国航天史上规模最大、技术最复杂、安全性和可靠性要求最高的跨世纪重点工程。为了顺利完成这项工程，一百一十多个单位直接承担了研制、建设和发射任务，而参与这项工程的协作单位，则多达三千多个。实验的精细与艰难，要求广大科技人员、工人和解放军官兵夜以继日地苦战攻关。有的人为了工作的及时、方便，将铺盖搬到了工厂车间；有的人积劳成疾，几次住进了医院；有的年轻人虽风华正茂却华发早生；有的人甚至为此付出了全部心血与生命，未能等到成功的那一天便猝然长逝——</a:t>
            </a:r>
            <a:endParaRPr sz="2000" b="1" dirty="0">
              <a:solidFill>
                <a:srgbClr val="3333CC"/>
              </a:solidFill>
              <a:latin typeface="楷体" panose="02010609060101010101" charset="-122"/>
              <a:ea typeface="楷体" panose="02010609060101010101" charset="-122"/>
              <a:cs typeface="楷体" panose="02010609060101010101" charset="-122"/>
            </a:endParaRPr>
          </a:p>
          <a:p>
            <a:pPr>
              <a:spcBef>
                <a:spcPct val="50000"/>
              </a:spcBef>
            </a:pPr>
            <a:endParaRPr sz="2000" b="1" dirty="0">
              <a:solidFill>
                <a:srgbClr val="3333CC"/>
              </a:solidFill>
              <a:latin typeface="楷体" panose="02010609060101010101" charset="-122"/>
              <a:ea typeface="楷体" panose="02010609060101010101" charset="-122"/>
              <a:cs typeface="楷体" panose="02010609060101010101" charset="-122"/>
            </a:endParaRP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p:cTn id="7" dur="1" fill="hold"/>
                                        <p:tgtEl>
                                          <p:spTgt spid="4813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文本框 48132"/>
          <p:cNvSpPr txBox="1"/>
          <p:nvPr/>
        </p:nvSpPr>
        <p:spPr>
          <a:xfrm>
            <a:off x="395536" y="-20538"/>
            <a:ext cx="8208912" cy="5262979"/>
          </a:xfrm>
          <a:prstGeom prst="rect">
            <a:avLst/>
          </a:prstGeom>
          <a:noFill/>
          <a:ln w="9525">
            <a:noFill/>
          </a:ln>
        </p:spPr>
        <p:txBody>
          <a:bodyPr wrap="square" anchor="t">
            <a:spAutoFit/>
          </a:bodyPr>
          <a:lstStyle/>
          <a:p>
            <a:pPr>
              <a:spcBef>
                <a:spcPct val="50000"/>
              </a:spcBef>
            </a:pPr>
            <a:endParaRPr sz="2400" b="1" dirty="0">
              <a:solidFill>
                <a:srgbClr val="3333CC"/>
              </a:solidFill>
              <a:latin typeface="楷体" panose="02010609060101010101" charset="-122"/>
              <a:ea typeface="楷体" panose="02010609060101010101" charset="-122"/>
              <a:cs typeface="楷体" panose="02010609060101010101" charset="-122"/>
            </a:endParaRP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成千上万人的不懈努力，终于在2003年10月15日有了结果。那天早晨9时，在酒泉卫星发射中心，随着一声震耳欲聋的巨响，我国自行研制的“神舟五号”飞船被送上太空，火箭划过一道绚丽的曲线，看起来宛若一条蜿蜒的苍龙，瞬间便消失在了苍穹之中。10月16日6时23分，飞船在环绕地球14圈后成功返回祖国大地。航天员杨利伟在着陆场即将登机返回北京的时候，用三句话概括了他21小时的太空旅行：“飞船飞行正常。我自我感觉良好。我为祖国骄傲。”简单的三句话，对无数参与航天工程建设的人们作出了崇高的评价——没有他们的辛勤努力，就不会有这飞行正常、使人感觉良好的飞船，就不会有这次载人航天飞行的成功。</a:t>
            </a: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p:cTn id="7" dur="1" fill="hold"/>
                                        <p:tgtEl>
                                          <p:spTgt spid="4813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文本框 48132"/>
          <p:cNvSpPr txBox="1"/>
          <p:nvPr/>
        </p:nvSpPr>
        <p:spPr>
          <a:xfrm>
            <a:off x="772666" y="267494"/>
            <a:ext cx="7399734" cy="4061460"/>
          </a:xfrm>
          <a:prstGeom prst="rect">
            <a:avLst/>
          </a:prstGeom>
          <a:noFill/>
          <a:ln w="9525">
            <a:noFill/>
          </a:ln>
        </p:spPr>
        <p:txBody>
          <a:bodyPr wrap="square" anchor="t">
            <a:spAutoFit/>
          </a:bodyPr>
          <a:lstStyle/>
          <a:p>
            <a:pPr>
              <a:spcBef>
                <a:spcPct val="50000"/>
              </a:spcBef>
            </a:pPr>
            <a:endParaRPr sz="2400" b="1" dirty="0">
              <a:solidFill>
                <a:srgbClr val="3333CC"/>
              </a:solidFill>
              <a:latin typeface="楷体" panose="02010609060101010101" charset="-122"/>
              <a:ea typeface="楷体" panose="02010609060101010101" charset="-122"/>
              <a:cs typeface="楷体" panose="02010609060101010101" charset="-122"/>
            </a:endParaRPr>
          </a:p>
          <a:p>
            <a:pPr>
              <a:spcBef>
                <a:spcPct val="50000"/>
              </a:spcBef>
            </a:pPr>
            <a:r>
              <a:rPr sz="2400" b="1" dirty="0">
                <a:solidFill>
                  <a:srgbClr val="3333CC"/>
                </a:solidFill>
                <a:latin typeface="楷体" panose="02010609060101010101" charset="-122"/>
                <a:ea typeface="楷体" panose="02010609060101010101" charset="-122"/>
                <a:cs typeface="楷体" panose="02010609060101010101" charset="-122"/>
              </a:rPr>
              <a:t>　　</a:t>
            </a:r>
            <a:r>
              <a:rPr sz="1800" b="1" dirty="0">
                <a:solidFill>
                  <a:srgbClr val="3333CC"/>
                </a:solidFill>
                <a:latin typeface="楷体" panose="02010609060101010101" charset="-122"/>
                <a:ea typeface="楷体" panose="02010609060101010101" charset="-122"/>
                <a:cs typeface="楷体" panose="02010609060101010101" charset="-122"/>
              </a:rPr>
              <a:t>我国首次载人航天飞行的成功，向全世界庄重宣告：中国已经成为第三个独立掌握载人航天技术的国家。它同时也充分表明：中华民族几千年的梦想，几代人的执著追求，以及数十年坚持不懈、锲而不舍的奋斗，终于在今天变成了美好的现实。</a:t>
            </a:r>
          </a:p>
          <a:p>
            <a:pPr>
              <a:spcBef>
                <a:spcPct val="50000"/>
              </a:spcBef>
            </a:pPr>
            <a:r>
              <a:rPr sz="1800" b="1" dirty="0">
                <a:solidFill>
                  <a:srgbClr val="3333CC"/>
                </a:solidFill>
                <a:latin typeface="楷体" panose="02010609060101010101" charset="-122"/>
                <a:ea typeface="楷体" panose="02010609060101010101" charset="-122"/>
                <a:cs typeface="楷体" panose="02010609060101010101" charset="-122"/>
              </a:rPr>
              <a:t>　　2005年10月12日，中国航天员费俊龙、聂海胜乘坐“神舟六号”飞船，开始中国第二次载人航天飞行。在经过115小时32分钟的太空飞行后，飞船返回舱于17日凌晨4时顺利着陆，航天员安全返回。“神舟六号”载人航天飞行的成功，标志着中国在发展载人航天技术，进行有人参与的空间实验活动方面，取得了又一个具有里程碑意义的重大胜利。</a:t>
            </a:r>
          </a:p>
          <a:p>
            <a:pPr>
              <a:spcBef>
                <a:spcPct val="50000"/>
              </a:spcBef>
            </a:pPr>
            <a:r>
              <a:rPr sz="1800" b="1" dirty="0">
                <a:solidFill>
                  <a:srgbClr val="3333CC"/>
                </a:solidFill>
                <a:latin typeface="楷体" panose="02010609060101010101" charset="-122"/>
                <a:ea typeface="楷体" panose="02010609060101010101" charset="-122"/>
                <a:cs typeface="楷体" panose="02010609060101010101" charset="-122"/>
              </a:rPr>
              <a:t>　　载人航天梦想的实现，让富有激情与魄力的炎黄子孙有了更高远更绚丽的梦想——登临月球、探索火星，遨游于更深、更远的太空。</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p:cTn id="7" dur="1" fill="hold"/>
                                        <p:tgtEl>
                                          <p:spTgt spid="4813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9" name="图片 67588" descr="0090100122"/>
          <p:cNvPicPr>
            <a:picLocks noChangeAspect="1"/>
          </p:cNvPicPr>
          <p:nvPr/>
        </p:nvPicPr>
        <p:blipFill>
          <a:blip r:embed="rId2">
            <a:clrChange>
              <a:clrFrom>
                <a:srgbClr val="000000">
                  <a:alpha val="100000"/>
                </a:srgbClr>
              </a:clrFrom>
              <a:clrTo>
                <a:srgbClr val="000000">
                  <a:alpha val="100000"/>
                  <a:alpha val="0"/>
                </a:srgbClr>
              </a:clrTo>
            </a:clrChange>
          </a:blip>
          <a:stretch>
            <a:fillRect/>
          </a:stretch>
        </p:blipFill>
        <p:spPr>
          <a:xfrm>
            <a:off x="1885950" y="314325"/>
            <a:ext cx="4286250" cy="4514850"/>
          </a:xfrm>
          <a:prstGeom prst="rect">
            <a:avLst/>
          </a:prstGeom>
          <a:noFill/>
          <a:ln w="9525">
            <a:noFill/>
          </a:ln>
        </p:spPr>
      </p:pic>
      <p:sp>
        <p:nvSpPr>
          <p:cNvPr id="67592" name="文本框 67591"/>
          <p:cNvSpPr txBox="1"/>
          <p:nvPr/>
        </p:nvSpPr>
        <p:spPr>
          <a:xfrm>
            <a:off x="831533" y="1657350"/>
            <a:ext cx="875030" cy="1314450"/>
          </a:xfrm>
          <a:prstGeom prst="rect">
            <a:avLst/>
          </a:prstGeom>
          <a:noFill/>
          <a:ln w="9525">
            <a:noFill/>
          </a:ln>
        </p:spPr>
        <p:txBody>
          <a:bodyPr vert="eaVert" anchor="t">
            <a:spAutoFit/>
          </a:bodyPr>
          <a:lstStyle/>
          <a:p>
            <a:pPr>
              <a:spcBef>
                <a:spcPct val="50000"/>
              </a:spcBef>
            </a:pPr>
            <a:r>
              <a:rPr lang="zh-CN" altLang="en-US" sz="4500" b="1" dirty="0">
                <a:latin typeface="Arial" panose="020B0604020202020204" pitchFamily="34" charset="0"/>
                <a:ea typeface="宋体" panose="02010600030101010101" pitchFamily="2" charset="-122"/>
              </a:rPr>
              <a:t>思考</a:t>
            </a:r>
          </a:p>
        </p:txBody>
      </p:sp>
      <p:sp>
        <p:nvSpPr>
          <p:cNvPr id="67593" name="文本框 67592"/>
          <p:cNvSpPr txBox="1"/>
          <p:nvPr/>
        </p:nvSpPr>
        <p:spPr>
          <a:xfrm>
            <a:off x="6921183" y="1657350"/>
            <a:ext cx="875030" cy="1371600"/>
          </a:xfrm>
          <a:prstGeom prst="rect">
            <a:avLst/>
          </a:prstGeom>
          <a:noFill/>
          <a:ln w="9525">
            <a:noFill/>
          </a:ln>
        </p:spPr>
        <p:txBody>
          <a:bodyPr vert="eaVert" anchor="t">
            <a:spAutoFit/>
          </a:bodyPr>
          <a:lstStyle/>
          <a:p>
            <a:pPr>
              <a:spcBef>
                <a:spcPct val="50000"/>
              </a:spcBef>
            </a:pPr>
            <a:r>
              <a:rPr lang="zh-CN" altLang="en-US" sz="4500" b="1" dirty="0">
                <a:latin typeface="Arial" panose="020B0604020202020204" pitchFamily="34" charset="0"/>
                <a:ea typeface="宋体" panose="02010600030101010101" pitchFamily="2" charset="-122"/>
              </a:rPr>
              <a:t>知识</a:t>
            </a: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3423" y="534324"/>
            <a:ext cx="1629583" cy="378638"/>
          </a:xfrm>
          <a:prstGeom prst="rect">
            <a:avLst/>
          </a:prstGeom>
          <a:ln>
            <a:noFill/>
          </a:ln>
          <a:effectLst>
            <a:outerShdw blurRad="292100" dist="139700" dir="2700000" algn="tl" rotWithShape="0">
              <a:srgbClr val="333333">
                <a:alpha val="65000"/>
              </a:srgbClr>
            </a:outerShdw>
          </a:effectLst>
        </p:spPr>
      </p:pic>
      <p:sp>
        <p:nvSpPr>
          <p:cNvPr id="7" name="文本框 15">
            <a:hlinkClick r:id="rId4" action="ppaction://hlinksldjump"/>
          </p:cNvPr>
          <p:cNvSpPr txBox="1"/>
          <p:nvPr/>
        </p:nvSpPr>
        <p:spPr>
          <a:xfrm>
            <a:off x="395536" y="523588"/>
            <a:ext cx="1231486" cy="400110"/>
          </a:xfrm>
          <a:prstGeom prst="rect">
            <a:avLst/>
          </a:prstGeom>
          <a:noFill/>
        </p:spPr>
        <p:txBody>
          <a:bodyPr wrap="square" rtlCol="0">
            <a:spAutoFit/>
          </a:bodyPr>
          <a:lstStyle/>
          <a:p>
            <a:pPr algn="ctr"/>
            <a:r>
              <a:rPr kumimoji="1" lang="zh-CN" altLang="en-US" sz="2000" dirty="0">
                <a:solidFill>
                  <a:schemeClr val="bg1"/>
                </a:solidFill>
              </a:rPr>
              <a:t>第一课时</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7589"/>
                                        </p:tgtEl>
                                        <p:attrNameLst>
                                          <p:attrName>style.visibility</p:attrName>
                                        </p:attrNameLst>
                                      </p:cBhvr>
                                      <p:to>
                                        <p:strVal val="visible"/>
                                      </p:to>
                                    </p:set>
                                    <p:anim calcmode="lin" valueType="num">
                                      <p:cBhvr>
                                        <p:cTn id="7" dur="1" fill="hold"/>
                                        <p:tgtEl>
                                          <p:spTgt spid="67589"/>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7593"/>
                                        </p:tgtEl>
                                        <p:attrNameLst>
                                          <p:attrName>style.visibility</p:attrName>
                                        </p:attrNameLst>
                                      </p:cBhvr>
                                      <p:to>
                                        <p:strVal val="visible"/>
                                      </p:to>
                                    </p:set>
                                    <p:anim calcmode="lin" valueType="num">
                                      <p:cBhvr>
                                        <p:cTn id="12" dur="1" fill="hold"/>
                                        <p:tgtEl>
                                          <p:spTgt spid="67593"/>
                                        </p:tgtEl>
                                      </p:cBhvr>
                                    </p:anim>
                                  </p:childTnLst>
                                </p:cTn>
                              </p:par>
                              <p:par>
                                <p:cTn id="13" presetID="24" presetClass="entr" presetSubtype="0" fill="hold" grpId="0" nodeType="withEffect">
                                  <p:stCondLst>
                                    <p:cond delay="0"/>
                                  </p:stCondLst>
                                  <p:childTnLst>
                                    <p:set>
                                      <p:cBhvr>
                                        <p:cTn id="14" dur="1" fill="hold">
                                          <p:stCondLst>
                                            <p:cond delay="0"/>
                                          </p:stCondLst>
                                        </p:cTn>
                                        <p:tgtEl>
                                          <p:spTgt spid="67592"/>
                                        </p:tgtEl>
                                        <p:attrNameLst>
                                          <p:attrName>style.visibility</p:attrName>
                                        </p:attrNameLst>
                                      </p:cBhvr>
                                      <p:to>
                                        <p:strVal val="visible"/>
                                      </p:to>
                                    </p:set>
                                    <p:anim calcmode="lin" valueType="num">
                                      <p:cBhvr>
                                        <p:cTn id="15" dur="1" fill="hold"/>
                                        <p:tgtEl>
                                          <p:spTgt spid="6759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92" grpId="0"/>
      <p:bldP spid="6759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8130" name="文本框 3"/>
          <p:cNvSpPr txBox="1">
            <a:spLocks noChangeArrowheads="1"/>
          </p:cNvSpPr>
          <p:nvPr/>
        </p:nvSpPr>
        <p:spPr bwMode="auto">
          <a:xfrm>
            <a:off x="2124075" y="987425"/>
            <a:ext cx="5127625" cy="1570038"/>
          </a:xfrm>
          <a:prstGeom prst="rect">
            <a:avLst/>
          </a:prstGeom>
          <a:noFill/>
          <a:ln w="9525">
            <a:noFill/>
            <a:miter lim="800000"/>
            <a:headEnd/>
            <a:tailEnd/>
          </a:ln>
        </p:spPr>
        <p:txBody>
          <a:bodyPr wrap="none">
            <a:spAutoFit/>
          </a:bodyPr>
          <a:lstStyle/>
          <a:p>
            <a:pPr algn="ctr" fontAlgn="base">
              <a:spcBef>
                <a:spcPct val="0"/>
              </a:spcBef>
              <a:spcAft>
                <a:spcPct val="0"/>
              </a:spcAft>
            </a:pPr>
            <a:r>
              <a:rPr kumimoji="1" lang="zh-CN" altLang="en-US" sz="9600" b="1" dirty="0">
                <a:solidFill>
                  <a:srgbClr val="FF6600"/>
                </a:solidFill>
                <a:latin typeface="Xingkai SC"/>
                <a:ea typeface="Xingkai SC"/>
                <a:cs typeface="Xingkai SC"/>
              </a:rPr>
              <a:t>谢谢观看</a:t>
            </a:r>
          </a:p>
        </p:txBody>
      </p:sp>
    </p:spTree>
    <p:extLst>
      <p:ext uri="{BB962C8B-B14F-4D97-AF65-F5344CB8AC3E}">
        <p14:creationId xmlns:p14="http://schemas.microsoft.com/office/powerpoint/2010/main" val="403731428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文本框 55300"/>
          <p:cNvSpPr txBox="1"/>
          <p:nvPr/>
        </p:nvSpPr>
        <p:spPr>
          <a:xfrm>
            <a:off x="447898" y="1042035"/>
            <a:ext cx="6356350" cy="3208571"/>
          </a:xfrm>
          <a:prstGeom prst="rect">
            <a:avLst/>
          </a:prstGeom>
          <a:noFill/>
          <a:ln w="9525">
            <a:noFill/>
          </a:ln>
        </p:spPr>
        <p:txBody>
          <a:bodyPr wrap="square" anchor="t">
            <a:spAutoFit/>
          </a:bodyPr>
          <a:lstStyle/>
          <a:p>
            <a:pPr indent="627063">
              <a:spcBef>
                <a:spcPct val="50000"/>
              </a:spcBef>
            </a:pPr>
            <a:r>
              <a:rPr lang="zh-CN" altLang="en-US" sz="2700" b="1" dirty="0" smtClean="0">
                <a:latin typeface="楷体" panose="02010609060101010101" charset="-122"/>
                <a:ea typeface="楷体" panose="02010609060101010101" charset="-122"/>
                <a:cs typeface="楷体" panose="02010609060101010101" charset="-122"/>
              </a:rPr>
              <a:t>纵观</a:t>
            </a:r>
            <a:r>
              <a:rPr lang="zh-CN" altLang="en-US" sz="2700" b="1" dirty="0">
                <a:latin typeface="楷体" panose="02010609060101010101" charset="-122"/>
                <a:ea typeface="楷体" panose="02010609060101010101" charset="-122"/>
                <a:cs typeface="楷体" panose="02010609060101010101" charset="-122"/>
              </a:rPr>
              <a:t>千百年来的科学技术发展史，</a:t>
            </a:r>
            <a:r>
              <a:rPr lang="zh-CN" altLang="en-US" sz="2700" b="1" dirty="0" smtClean="0">
                <a:latin typeface="楷体" panose="02010609060101010101" charset="-122"/>
                <a:ea typeface="楷体" panose="02010609060101010101" charset="-122"/>
                <a:cs typeface="楷体" panose="02010609060101010101" charset="-122"/>
              </a:rPr>
              <a:t>那些在科学领域有所建树的人都善于从细微的</a:t>
            </a:r>
            <a:r>
              <a:rPr lang="zh-CN" altLang="en-US" sz="2700" b="1" dirty="0">
                <a:latin typeface="楷体" panose="02010609060101010101" charset="-122"/>
                <a:ea typeface="楷体" panose="02010609060101010101" charset="-122"/>
                <a:cs typeface="楷体" panose="02010609060101010101" charset="-122"/>
              </a:rPr>
              <a:t>、司空见惯的现象</a:t>
            </a:r>
            <a:r>
              <a:rPr lang="zh-CN" altLang="en-US" sz="2700" b="1" dirty="0" smtClean="0">
                <a:latin typeface="楷体" panose="02010609060101010101" charset="-122"/>
                <a:ea typeface="楷体" panose="02010609060101010101" charset="-122"/>
                <a:cs typeface="楷体" panose="02010609060101010101" charset="-122"/>
              </a:rPr>
              <a:t>中发现问题</a:t>
            </a:r>
            <a:r>
              <a:rPr lang="zh-CN" altLang="en-US" sz="2700" b="1" dirty="0">
                <a:latin typeface="楷体" panose="02010609060101010101" charset="-122"/>
                <a:ea typeface="楷体" panose="02010609060101010101" charset="-122"/>
                <a:cs typeface="楷体" panose="02010609060101010101" charset="-122"/>
              </a:rPr>
              <a:t>，不断发问，不断解决疑问，追根溯源，最后把“？”拉直变成“！”，</a:t>
            </a:r>
            <a:r>
              <a:rPr lang="zh-CN" altLang="en-US" sz="2700" b="1" dirty="0" smtClean="0">
                <a:latin typeface="楷体" panose="02010609060101010101" charset="-122"/>
                <a:ea typeface="楷体" panose="02010609060101010101" charset="-122"/>
                <a:cs typeface="楷体" panose="02010609060101010101" charset="-122"/>
              </a:rPr>
              <a:t>找到真理。</a:t>
            </a:r>
            <a:endParaRPr lang="en-US" altLang="zh-CN" sz="2700" b="1" dirty="0" smtClean="0">
              <a:latin typeface="楷体" panose="02010609060101010101" charset="-122"/>
              <a:ea typeface="楷体" panose="02010609060101010101" charset="-122"/>
              <a:cs typeface="楷体" panose="02010609060101010101" charset="-122"/>
            </a:endParaRPr>
          </a:p>
          <a:p>
            <a:pPr indent="627063">
              <a:spcBef>
                <a:spcPct val="50000"/>
              </a:spcBef>
            </a:pPr>
            <a:r>
              <a:rPr lang="zh-CN" altLang="en-US" sz="2700" b="1" dirty="0" smtClean="0">
                <a:latin typeface="楷体" panose="02010609060101010101" charset="-122"/>
                <a:ea typeface="楷体" panose="02010609060101010101" charset="-122"/>
                <a:cs typeface="楷体" panose="02010609060101010101" charset="-122"/>
              </a:rPr>
              <a:t>所以</a:t>
            </a:r>
            <a:r>
              <a:rPr lang="zh-CN" altLang="en-US" sz="2700" b="1" dirty="0">
                <a:latin typeface="楷体" panose="02010609060101010101" charset="-122"/>
                <a:ea typeface="楷体" panose="02010609060101010101" charset="-122"/>
                <a:cs typeface="楷体" panose="02010609060101010101" charset="-122"/>
              </a:rPr>
              <a:t>有人说过这样一句话：真理诞生于一百个问号之后。</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5301"/>
                                        </p:tgtEl>
                                        <p:attrNameLst>
                                          <p:attrName>style.visibility</p:attrName>
                                        </p:attrNameLst>
                                      </p:cBhvr>
                                      <p:to>
                                        <p:strVal val="visible"/>
                                      </p:to>
                                    </p:set>
                                    <p:anim calcmode="lin" valueType="num">
                                      <p:cBhvr>
                                        <p:cTn id="7" dur="1" fill="hold"/>
                                        <p:tgtEl>
                                          <p:spTgt spid="5530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文本框 56323"/>
          <p:cNvSpPr txBox="1"/>
          <p:nvPr/>
        </p:nvSpPr>
        <p:spPr>
          <a:xfrm>
            <a:off x="467544" y="632625"/>
            <a:ext cx="4857750" cy="3847207"/>
          </a:xfrm>
          <a:prstGeom prst="rect">
            <a:avLst/>
          </a:prstGeom>
          <a:noFill/>
          <a:ln w="9525">
            <a:noFill/>
          </a:ln>
        </p:spPr>
        <p:txBody>
          <a:bodyPr anchor="t">
            <a:spAutoFit/>
          </a:bodyPr>
          <a:lstStyle/>
          <a:p>
            <a:pPr>
              <a:spcBef>
                <a:spcPct val="50000"/>
              </a:spcBef>
            </a:pPr>
            <a:r>
              <a:rPr lang="en-US" altLang="zh-CN" sz="3600" b="1" dirty="0">
                <a:latin typeface="Arial" panose="020B0604020202020204" pitchFamily="34" charset="0"/>
                <a:ea typeface="宋体" panose="02010600030101010101" pitchFamily="2" charset="-122"/>
              </a:rPr>
              <a:t>       </a:t>
            </a:r>
            <a:r>
              <a:rPr lang="en-US" altLang="zh-CN" sz="3600" b="1" dirty="0">
                <a:latin typeface="楷体" panose="02010609060101010101" charset="-122"/>
                <a:ea typeface="楷体" panose="02010609060101010101" charset="-122"/>
                <a:cs typeface="楷体" panose="02010609060101010101" charset="-122"/>
              </a:rPr>
              <a:t>  </a:t>
            </a:r>
            <a:r>
              <a:rPr lang="zh-CN" altLang="en-US" sz="3600" b="1" dirty="0" smtClean="0">
                <a:solidFill>
                  <a:srgbClr val="0000FF"/>
                </a:solidFill>
                <a:latin typeface="楷体" panose="02010609060101010101" charset="-122"/>
                <a:ea typeface="楷体" panose="02010609060101010101" charset="-122"/>
                <a:cs typeface="楷体" panose="02010609060101010101" charset="-122"/>
              </a:rPr>
              <a:t>作者</a:t>
            </a:r>
            <a:r>
              <a:rPr lang="zh-CN" altLang="en-US" sz="3600" b="1" dirty="0">
                <a:solidFill>
                  <a:srgbClr val="0000FF"/>
                </a:solidFill>
                <a:latin typeface="楷体" panose="02010609060101010101" charset="-122"/>
                <a:ea typeface="楷体" panose="02010609060101010101" charset="-122"/>
                <a:cs typeface="楷体" panose="02010609060101010101" charset="-122"/>
              </a:rPr>
              <a:t>介绍</a:t>
            </a:r>
            <a:r>
              <a:rPr lang="zh-CN" altLang="en-US" sz="3200" b="1" dirty="0">
                <a:latin typeface="楷体" panose="02010609060101010101" charset="-122"/>
                <a:ea typeface="楷体" panose="02010609060101010101" charset="-122"/>
                <a:cs typeface="楷体" panose="02010609060101010101" charset="-122"/>
              </a:rPr>
              <a:t>　</a:t>
            </a:r>
          </a:p>
          <a:p>
            <a:pPr>
              <a:spcBef>
                <a:spcPct val="50000"/>
              </a:spcBef>
            </a:pPr>
            <a:r>
              <a:rPr lang="zh-CN" altLang="en-US" sz="3200" b="1" dirty="0">
                <a:latin typeface="楷体" panose="02010609060101010101" charset="-122"/>
                <a:ea typeface="楷体" panose="02010609060101010101" charset="-122"/>
                <a:cs typeface="楷体" panose="02010609060101010101" charset="-122"/>
              </a:rPr>
              <a:t>   叶永烈（</a:t>
            </a:r>
            <a:r>
              <a:rPr lang="en-US" altLang="zh-CN" sz="3200" b="1" dirty="0">
                <a:latin typeface="楷体" panose="02010609060101010101" charset="-122"/>
                <a:ea typeface="楷体" panose="02010609060101010101" charset="-122"/>
                <a:cs typeface="楷体" panose="02010609060101010101" charset="-122"/>
              </a:rPr>
              <a:t>1940—</a:t>
            </a:r>
            <a:r>
              <a:rPr lang="zh-CN" altLang="en-US" sz="3200" b="1" dirty="0">
                <a:latin typeface="楷体" panose="02010609060101010101" charset="-122"/>
                <a:ea typeface="楷体" panose="02010609060101010101" charset="-122"/>
                <a:cs typeface="楷体" panose="02010609060101010101" charset="-122"/>
              </a:rPr>
              <a:t>）著名科普作家、传记文学作家，是</a:t>
            </a:r>
            <a:r>
              <a:rPr lang="en-US" altLang="zh-CN" sz="3200" b="1" dirty="0">
                <a:latin typeface="楷体" panose="02010609060101010101" charset="-122"/>
                <a:ea typeface="楷体" panose="02010609060101010101" charset="-122"/>
                <a:cs typeface="楷体" panose="02010609060101010101" charset="-122"/>
              </a:rPr>
              <a:t>《</a:t>
            </a:r>
            <a:r>
              <a:rPr lang="zh-CN" altLang="en-US" sz="3200" b="1" dirty="0">
                <a:latin typeface="楷体" panose="02010609060101010101" charset="-122"/>
                <a:ea typeface="楷体" panose="02010609060101010101" charset="-122"/>
                <a:cs typeface="楷体" panose="02010609060101010101" charset="-122"/>
              </a:rPr>
              <a:t>十万个为什么</a:t>
            </a:r>
            <a:r>
              <a:rPr lang="en-US" altLang="zh-CN" sz="3200" b="1" dirty="0">
                <a:latin typeface="楷体" panose="02010609060101010101" charset="-122"/>
                <a:ea typeface="楷体" panose="02010609060101010101" charset="-122"/>
                <a:cs typeface="楷体" panose="02010609060101010101" charset="-122"/>
              </a:rPr>
              <a:t>》</a:t>
            </a:r>
            <a:r>
              <a:rPr lang="zh-CN" altLang="en-US" sz="3200" b="1" dirty="0">
                <a:latin typeface="楷体" panose="02010609060101010101" charset="-122"/>
                <a:ea typeface="楷体" panose="02010609060101010101" charset="-122"/>
                <a:cs typeface="楷体" panose="02010609060101010101" charset="-122"/>
              </a:rPr>
              <a:t>的主要作者，著有科幻故事</a:t>
            </a:r>
            <a:r>
              <a:rPr lang="en-US" altLang="zh-CN" sz="3200" b="1" dirty="0">
                <a:latin typeface="楷体" panose="02010609060101010101" charset="-122"/>
                <a:ea typeface="楷体" panose="02010609060101010101" charset="-122"/>
                <a:cs typeface="楷体" panose="02010609060101010101" charset="-122"/>
              </a:rPr>
              <a:t>《</a:t>
            </a:r>
            <a:r>
              <a:rPr lang="zh-CN" altLang="en-US" sz="3200" b="1" dirty="0">
                <a:latin typeface="楷体" panose="02010609060101010101" charset="-122"/>
                <a:ea typeface="楷体" panose="02010609060101010101" charset="-122"/>
                <a:cs typeface="楷体" panose="02010609060101010101" charset="-122"/>
              </a:rPr>
              <a:t>小灵通漫游未来</a:t>
            </a:r>
            <a:r>
              <a:rPr lang="en-US" altLang="zh-CN" sz="3200" b="1" dirty="0">
                <a:latin typeface="楷体" panose="02010609060101010101" charset="-122"/>
                <a:ea typeface="楷体" panose="02010609060101010101" charset="-122"/>
                <a:cs typeface="楷体" panose="02010609060101010101" charset="-122"/>
              </a:rPr>
              <a:t>》</a:t>
            </a:r>
            <a:r>
              <a:rPr lang="zh-CN" altLang="en-US" sz="3200" b="1" dirty="0">
                <a:latin typeface="楷体" panose="02010609060101010101" charset="-122"/>
                <a:ea typeface="楷体" panose="02010609060101010101" charset="-122"/>
                <a:cs typeface="楷体" panose="02010609060101010101" charset="-122"/>
              </a:rPr>
              <a:t>，影响较大</a:t>
            </a:r>
            <a:r>
              <a:rPr lang="zh-CN" altLang="en-US" sz="3200" b="1" dirty="0" smtClean="0">
                <a:latin typeface="楷体" panose="02010609060101010101" charset="-122"/>
                <a:ea typeface="楷体" panose="02010609060101010101" charset="-122"/>
                <a:cs typeface="楷体" panose="02010609060101010101" charset="-122"/>
              </a:rPr>
              <a:t>。</a:t>
            </a:r>
            <a:endParaRPr lang="zh-CN" altLang="en-US" sz="3200" b="1" dirty="0">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nvPicPr>
        <p:blipFill>
          <a:blip r:embed="rId2"/>
          <a:stretch>
            <a:fillRect/>
          </a:stretch>
        </p:blipFill>
        <p:spPr>
          <a:xfrm>
            <a:off x="5796136" y="843558"/>
            <a:ext cx="2448272" cy="354999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6324"/>
                                        </p:tgtEl>
                                        <p:attrNameLst>
                                          <p:attrName>style.visibility</p:attrName>
                                        </p:attrNameLst>
                                      </p:cBhvr>
                                      <p:to>
                                        <p:strVal val="visible"/>
                                      </p:to>
                                    </p:set>
                                    <p:anim calcmode="lin" valueType="num">
                                      <p:cBhvr>
                                        <p:cTn id="7" dur="1" fill="hold"/>
                                        <p:tgtEl>
                                          <p:spTgt spid="5632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6454" y="843558"/>
            <a:ext cx="8229481" cy="2811759"/>
          </a:xfrm>
        </p:spPr>
        <p:txBody>
          <a:bodyPr/>
          <a:lstStyle/>
          <a:p>
            <a:pPr marL="0" indent="0">
              <a:buNone/>
            </a:pPr>
            <a:r>
              <a:rPr lang="zh-CN" altLang="zh-CN" sz="3600" b="1" dirty="0">
                <a:latin typeface="楷体" pitchFamily="49" charset="-122"/>
                <a:ea typeface="楷体" pitchFamily="49" charset="-122"/>
              </a:rPr>
              <a:t>诞生</a:t>
            </a:r>
            <a:r>
              <a:rPr lang="en-US" altLang="zh-CN" sz="3600" b="1" dirty="0">
                <a:latin typeface="楷体" pitchFamily="49" charset="-122"/>
                <a:ea typeface="楷体" pitchFamily="49" charset="-122"/>
              </a:rPr>
              <a:t>  </a:t>
            </a:r>
            <a:r>
              <a:rPr lang="zh-CN" altLang="zh-CN" sz="3600" b="1" dirty="0">
                <a:latin typeface="楷体" pitchFamily="49" charset="-122"/>
                <a:ea typeface="楷体" pitchFamily="49" charset="-122"/>
              </a:rPr>
              <a:t>纵观</a:t>
            </a:r>
            <a:r>
              <a:rPr lang="en-US" altLang="zh-CN" sz="3600" b="1" dirty="0">
                <a:latin typeface="楷体" pitchFamily="49" charset="-122"/>
                <a:ea typeface="楷体" pitchFamily="49" charset="-122"/>
              </a:rPr>
              <a:t> </a:t>
            </a:r>
            <a:r>
              <a:rPr lang="en-US" altLang="zh-CN" sz="3600" b="1" dirty="0" smtClean="0">
                <a:latin typeface="楷体" pitchFamily="49" charset="-122"/>
                <a:ea typeface="楷体" pitchFamily="49" charset="-122"/>
              </a:rPr>
              <a:t>  </a:t>
            </a:r>
            <a:r>
              <a:rPr lang="zh-CN" altLang="zh-CN" sz="3600" b="1" dirty="0" smtClean="0">
                <a:latin typeface="楷体" pitchFamily="49" charset="-122"/>
                <a:ea typeface="楷体" pitchFamily="49" charset="-122"/>
              </a:rPr>
              <a:t>敏</a:t>
            </a:r>
            <a:r>
              <a:rPr lang="zh-CN" altLang="en-US" sz="3600" b="1" dirty="0" smtClean="0">
                <a:latin typeface="楷体" pitchFamily="49" charset="-122"/>
                <a:ea typeface="楷体" pitchFamily="49" charset="-122"/>
              </a:rPr>
              <a:t>感</a:t>
            </a:r>
            <a:r>
              <a:rPr lang="en-US" altLang="zh-CN" sz="3600" b="1" dirty="0" smtClean="0">
                <a:latin typeface="楷体" pitchFamily="49" charset="-122"/>
                <a:ea typeface="楷体" pitchFamily="49" charset="-122"/>
              </a:rPr>
              <a:t>  </a:t>
            </a:r>
          </a:p>
          <a:p>
            <a:pPr marL="0" indent="0">
              <a:buNone/>
            </a:pPr>
            <a:endParaRPr lang="en-US" altLang="zh-CN" sz="3600" b="1" dirty="0" smtClean="0">
              <a:latin typeface="楷体" pitchFamily="49" charset="-122"/>
              <a:ea typeface="楷体" pitchFamily="49" charset="-122"/>
            </a:endParaRPr>
          </a:p>
          <a:p>
            <a:pPr marL="0" indent="0">
              <a:buNone/>
            </a:pPr>
            <a:r>
              <a:rPr lang="zh-CN" altLang="zh-CN" sz="3600" b="1" dirty="0" smtClean="0">
                <a:latin typeface="楷体" pitchFamily="49" charset="-122"/>
                <a:ea typeface="楷体" pitchFamily="49" charset="-122"/>
              </a:rPr>
              <a:t>追根</a:t>
            </a:r>
            <a:r>
              <a:rPr lang="zh-CN" altLang="zh-CN" sz="3600" b="1" dirty="0">
                <a:latin typeface="楷体" pitchFamily="49" charset="-122"/>
                <a:ea typeface="楷体" pitchFamily="49" charset="-122"/>
              </a:rPr>
              <a:t>求源</a:t>
            </a:r>
            <a:r>
              <a:rPr lang="en-US" altLang="zh-CN" sz="3600" b="1" dirty="0">
                <a:latin typeface="楷体" pitchFamily="49" charset="-122"/>
                <a:ea typeface="楷体" pitchFamily="49" charset="-122"/>
              </a:rPr>
              <a:t>  </a:t>
            </a:r>
            <a:r>
              <a:rPr lang="zh-CN" altLang="zh-CN" sz="3600" b="1" dirty="0">
                <a:latin typeface="楷体" pitchFamily="49" charset="-122"/>
                <a:ea typeface="楷体" pitchFamily="49" charset="-122"/>
              </a:rPr>
              <a:t>见微知著</a:t>
            </a:r>
            <a:r>
              <a:rPr lang="en-US" altLang="zh-CN" sz="3600" b="1" dirty="0">
                <a:latin typeface="楷体" pitchFamily="49" charset="-122"/>
                <a:ea typeface="楷体" pitchFamily="49" charset="-122"/>
              </a:rPr>
              <a:t>  </a:t>
            </a:r>
            <a:r>
              <a:rPr lang="zh-CN" altLang="zh-CN" sz="3600" b="1" dirty="0" smtClean="0">
                <a:latin typeface="楷体" pitchFamily="49" charset="-122"/>
                <a:ea typeface="楷体" pitchFamily="49" charset="-122"/>
              </a:rPr>
              <a:t>锲而不舍</a:t>
            </a:r>
            <a:endParaRPr lang="en-US" altLang="zh-CN" sz="3600" b="1" dirty="0" smtClean="0">
              <a:latin typeface="楷体" pitchFamily="49" charset="-122"/>
              <a:ea typeface="楷体" pitchFamily="49" charset="-122"/>
            </a:endParaRPr>
          </a:p>
          <a:p>
            <a:pPr marL="0" indent="0">
              <a:buNone/>
            </a:pPr>
            <a:r>
              <a:rPr lang="en-US" altLang="zh-CN" sz="3600" b="1" dirty="0">
                <a:latin typeface="楷体" pitchFamily="49" charset="-122"/>
                <a:ea typeface="楷体" pitchFamily="49" charset="-122"/>
              </a:rPr>
              <a:t/>
            </a:r>
            <a:br>
              <a:rPr lang="en-US" altLang="zh-CN" sz="3600" b="1" dirty="0">
                <a:latin typeface="楷体" pitchFamily="49" charset="-122"/>
                <a:ea typeface="楷体" pitchFamily="49" charset="-122"/>
              </a:rPr>
            </a:br>
            <a:r>
              <a:rPr lang="zh-CN" altLang="zh-CN" sz="3600" b="1" dirty="0" smtClean="0">
                <a:latin typeface="楷体" pitchFamily="49" charset="-122"/>
                <a:ea typeface="楷体" pitchFamily="49" charset="-122"/>
              </a:rPr>
              <a:t>花圃</a:t>
            </a:r>
            <a:r>
              <a:rPr lang="en-US" altLang="zh-CN" sz="3600" b="1" dirty="0" smtClean="0">
                <a:latin typeface="楷体" pitchFamily="49" charset="-122"/>
                <a:ea typeface="楷体" pitchFamily="49" charset="-122"/>
              </a:rPr>
              <a:t>  </a:t>
            </a:r>
            <a:r>
              <a:rPr lang="zh-CN" altLang="zh-CN" sz="3600" b="1" dirty="0" smtClean="0">
                <a:latin typeface="楷体" pitchFamily="49" charset="-122"/>
                <a:ea typeface="楷体" pitchFamily="49" charset="-122"/>
              </a:rPr>
              <a:t>推理</a:t>
            </a:r>
            <a:r>
              <a:rPr lang="en-US" altLang="zh-CN" sz="3600" b="1" dirty="0" smtClean="0">
                <a:latin typeface="楷体" pitchFamily="49" charset="-122"/>
                <a:ea typeface="楷体" pitchFamily="49" charset="-122"/>
              </a:rPr>
              <a:t>  </a:t>
            </a:r>
            <a:r>
              <a:rPr lang="zh-CN" altLang="zh-CN" sz="3600" b="1" dirty="0" smtClean="0">
                <a:latin typeface="楷体" pitchFamily="49" charset="-122"/>
                <a:ea typeface="楷体" pitchFamily="49" charset="-122"/>
              </a:rPr>
              <a:t>司空见惯</a:t>
            </a:r>
            <a:r>
              <a:rPr lang="en-US" altLang="zh-CN" sz="3600" b="1" dirty="0" smtClean="0">
                <a:latin typeface="楷体" pitchFamily="49" charset="-122"/>
                <a:ea typeface="楷体" pitchFamily="49" charset="-122"/>
              </a:rPr>
              <a:t>  </a:t>
            </a:r>
            <a:r>
              <a:rPr lang="zh-CN" altLang="zh-CN" sz="3600" b="1" dirty="0" smtClean="0">
                <a:latin typeface="楷体" pitchFamily="49" charset="-122"/>
                <a:ea typeface="楷体" pitchFamily="49" charset="-122"/>
              </a:rPr>
              <a:t>无独有偶</a:t>
            </a:r>
            <a:endParaRPr lang="zh-CN" altLang="zh-CN" sz="3600" b="1" dirty="0">
              <a:latin typeface="楷体" pitchFamily="49" charset="-122"/>
              <a:ea typeface="楷体" pitchFamily="49" charset="-122"/>
            </a:endParaRPr>
          </a:p>
        </p:txBody>
      </p:sp>
    </p:spTree>
    <p:extLst>
      <p:ext uri="{BB962C8B-B14F-4D97-AF65-F5344CB8AC3E}">
        <p14:creationId xmlns:p14="http://schemas.microsoft.com/office/powerpoint/2010/main" val="30080592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内容占位符 64514"/>
          <p:cNvSpPr>
            <a:spLocks noGrp="1"/>
          </p:cNvSpPr>
          <p:nvPr>
            <p:ph idx="1"/>
          </p:nvPr>
        </p:nvSpPr>
        <p:spPr>
          <a:xfrm>
            <a:off x="755576" y="987574"/>
            <a:ext cx="7632848" cy="4457700"/>
          </a:xfrm>
        </p:spPr>
        <p:txBody>
          <a:bodyPr anchor="t"/>
          <a:lstStyle/>
          <a:p>
            <a:r>
              <a:rPr lang="zh-CN" altLang="en-US" sz="2800" b="1" dirty="0" smtClean="0">
                <a:solidFill>
                  <a:srgbClr val="FF0000"/>
                </a:solidFill>
                <a:latin typeface="楷体" panose="02010609060101010101" charset="-122"/>
                <a:ea typeface="楷体" panose="02010609060101010101" charset="-122"/>
              </a:rPr>
              <a:t>司空见惯</a:t>
            </a:r>
            <a:r>
              <a:rPr lang="zh-CN" altLang="en-US" sz="2800" b="1" dirty="0">
                <a:solidFill>
                  <a:srgbClr val="FF0000"/>
                </a:solidFill>
                <a:latin typeface="楷体" panose="02010609060101010101" charset="-122"/>
                <a:ea typeface="楷体" panose="02010609060101010101" charset="-122"/>
              </a:rPr>
              <a:t>：</a:t>
            </a:r>
            <a:r>
              <a:rPr lang="zh-CN" altLang="en-US" sz="2800" b="1" dirty="0">
                <a:latin typeface="楷体" panose="02010609060101010101" charset="-122"/>
                <a:ea typeface="楷体" panose="02010609060101010101" charset="-122"/>
              </a:rPr>
              <a:t>看得多了，不以为奇。</a:t>
            </a:r>
          </a:p>
          <a:p>
            <a:r>
              <a:rPr lang="zh-CN" altLang="en-US" sz="2800" b="1" dirty="0">
                <a:solidFill>
                  <a:srgbClr val="FF0000"/>
                </a:solidFill>
                <a:latin typeface="楷体" panose="02010609060101010101" charset="-122"/>
                <a:ea typeface="楷体" panose="02010609060101010101" charset="-122"/>
              </a:rPr>
              <a:t>追根求源：</a:t>
            </a:r>
            <a:r>
              <a:rPr lang="zh-CN" altLang="en-US" sz="2800" b="1" dirty="0">
                <a:latin typeface="楷体" panose="02010609060101010101" charset="-122"/>
                <a:ea typeface="楷体" panose="02010609060101010101" charset="-122"/>
              </a:rPr>
              <a:t>追溯事物发生的根源。</a:t>
            </a:r>
          </a:p>
          <a:p>
            <a:r>
              <a:rPr lang="zh-CN" altLang="en-US" sz="2800" b="1" dirty="0" smtClean="0">
                <a:solidFill>
                  <a:srgbClr val="FF0000"/>
                </a:solidFill>
                <a:latin typeface="楷体" panose="02010609060101010101" charset="-122"/>
                <a:ea typeface="楷体" panose="02010609060101010101" charset="-122"/>
              </a:rPr>
              <a:t>见微知著</a:t>
            </a:r>
            <a:r>
              <a:rPr lang="zh-CN" altLang="en-US" sz="2800" b="1" dirty="0">
                <a:solidFill>
                  <a:srgbClr val="FF0000"/>
                </a:solidFill>
                <a:latin typeface="楷体" panose="02010609060101010101" charset="-122"/>
                <a:ea typeface="楷体" panose="02010609060101010101" charset="-122"/>
              </a:rPr>
              <a:t>：</a:t>
            </a:r>
            <a:r>
              <a:rPr lang="zh-CN" altLang="en-US" sz="2800" b="1" dirty="0">
                <a:latin typeface="楷体" panose="02010609060101010101" charset="-122"/>
                <a:ea typeface="楷体" panose="02010609060101010101" charset="-122"/>
              </a:rPr>
              <a:t>微：隐约；著：明显。见到事情的苗头，就能知道它的实质和发展趋势。</a:t>
            </a:r>
          </a:p>
          <a:p>
            <a:r>
              <a:rPr lang="zh-CN" altLang="en-US" sz="2800" b="1" dirty="0">
                <a:solidFill>
                  <a:srgbClr val="FF0000"/>
                </a:solidFill>
                <a:latin typeface="楷体" panose="02010609060101010101" charset="-122"/>
                <a:ea typeface="楷体" panose="02010609060101010101" charset="-122"/>
              </a:rPr>
              <a:t>锲而不舍：</a:t>
            </a:r>
            <a:r>
              <a:rPr lang="zh-CN" altLang="en-US" sz="2800" b="1" dirty="0">
                <a:latin typeface="楷体" panose="02010609060101010101" charset="-122"/>
                <a:ea typeface="楷体" panose="02010609060101010101" charset="-122"/>
              </a:rPr>
              <a:t>锲：镂刻；舍</a:t>
            </a:r>
            <a:r>
              <a:rPr lang="zh-CN" altLang="en-US" sz="2800" b="1" dirty="0" smtClean="0">
                <a:latin typeface="楷体" panose="02010609060101010101" charset="-122"/>
                <a:ea typeface="楷体" panose="02010609060101010101" charset="-122"/>
              </a:rPr>
              <a:t>：停止</a:t>
            </a:r>
            <a:r>
              <a:rPr lang="zh-CN" altLang="en-US" sz="2800" b="1" dirty="0">
                <a:latin typeface="楷体" panose="02010609060101010101" charset="-122"/>
                <a:ea typeface="楷体" panose="02010609060101010101" charset="-122"/>
              </a:rPr>
              <a:t>。比喻有恒心，有毅力。</a:t>
            </a:r>
          </a:p>
        </p:txBody>
      </p:sp>
      <p:sp>
        <p:nvSpPr>
          <p:cNvPr id="8195" name="矩形 64515"/>
          <p:cNvSpPr/>
          <p:nvPr/>
        </p:nvSpPr>
        <p:spPr>
          <a:xfrm>
            <a:off x="3327400" y="428650"/>
            <a:ext cx="1371600" cy="342900"/>
          </a:xfrm>
          <a:prstGeom prst="rect">
            <a:avLst/>
          </a:prstGeom>
        </p:spPr>
        <p:txBody>
          <a:bodyPr wrap="none" fromWordArt="1">
            <a:prstTxWarp prst="textPlain">
              <a:avLst>
                <a:gd name="adj" fmla="val 50000"/>
              </a:avLst>
            </a:prstTxWarp>
          </a:bodyPr>
          <a:lstStyle/>
          <a:p>
            <a:pPr algn="ctr"/>
            <a:r>
              <a:rPr lang="zh-CN" altLang="en-US" sz="2400" dirty="0">
                <a:ln w="12700" cap="flat" cmpd="sng">
                  <a:solidFill>
                    <a:srgbClr val="3333CC"/>
                  </a:solidFill>
                  <a:prstDash val="solid"/>
                  <a:round/>
                  <a:headEnd type="none" w="med" len="med"/>
                  <a:tailEnd type="none" w="med" len="med"/>
                </a:ln>
                <a:solidFill>
                  <a:srgbClr val="B2B2B2">
                    <a:alpha val="50000"/>
                  </a:srgbClr>
                </a:solidFill>
                <a:effectLst>
                  <a:outerShdw dist="45791" dir="2021404" algn="ctr" rotWithShape="0">
                    <a:srgbClr val="9999FF"/>
                  </a:outerShdw>
                </a:effectLst>
                <a:latin typeface="楷体" panose="02010609060101010101" charset="-122"/>
                <a:ea typeface="楷体" panose="02010609060101010101" charset="-122"/>
              </a:rPr>
              <a:t>词语理解</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anim calcmode="lin" valueType="num">
                                      <p:cBhvr>
                                        <p:cTn id="7" dur="1" fill="hold"/>
                                        <p:tgtEl>
                                          <p:spTgt spid="64515">
                                            <p:txEl>
                                              <p:pRg st="0" end="0"/>
                                            </p:txEl>
                                          </p:spTgt>
                                        </p:tgtEl>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64515">
                                            <p:txEl>
                                              <p:pRg st="1" end="1"/>
                                            </p:txEl>
                                          </p:spTgt>
                                        </p:tgtEl>
                                        <p:attrNameLst>
                                          <p:attrName>style.visibility</p:attrName>
                                        </p:attrNameLst>
                                      </p:cBhvr>
                                      <p:to>
                                        <p:strVal val="visible"/>
                                      </p:to>
                                    </p:set>
                                    <p:anim calcmode="lin" valueType="num">
                                      <p:cBhvr>
                                        <p:cTn id="11" dur="1" fill="hold"/>
                                        <p:tgtEl>
                                          <p:spTgt spid="64515">
                                            <p:txEl>
                                              <p:pRg st="1" end="1"/>
                                            </p:txEl>
                                          </p:spTgt>
                                        </p:tgtEl>
                                      </p:cBhvr>
                                    </p:anim>
                                  </p:childTnLst>
                                </p:cTn>
                              </p:par>
                            </p:childTnLst>
                          </p:cTn>
                        </p:par>
                        <p:par>
                          <p:cTn id="12" fill="hold">
                            <p:stCondLst>
                              <p:cond delay="0"/>
                            </p:stCondLst>
                            <p:childTnLst>
                              <p:par>
                                <p:cTn id="13" presetID="24" presetClass="entr" presetSubtype="0" fill="hold" nodeType="afterEffect">
                                  <p:stCondLst>
                                    <p:cond delay="0"/>
                                  </p:stCondLst>
                                  <p:childTnLst>
                                    <p:set>
                                      <p:cBhvr>
                                        <p:cTn id="14" dur="1" fill="hold">
                                          <p:stCondLst>
                                            <p:cond delay="0"/>
                                          </p:stCondLst>
                                        </p:cTn>
                                        <p:tgtEl>
                                          <p:spTgt spid="64515">
                                            <p:txEl>
                                              <p:pRg st="2" end="2"/>
                                            </p:txEl>
                                          </p:spTgt>
                                        </p:tgtEl>
                                        <p:attrNameLst>
                                          <p:attrName>style.visibility</p:attrName>
                                        </p:attrNameLst>
                                      </p:cBhvr>
                                      <p:to>
                                        <p:strVal val="visible"/>
                                      </p:to>
                                    </p:set>
                                    <p:anim calcmode="lin" valueType="num">
                                      <p:cBhvr>
                                        <p:cTn id="15" dur="1" fill="hold"/>
                                        <p:tgtEl>
                                          <p:spTgt spid="64515">
                                            <p:txEl>
                                              <p:pRg st="2" end="2"/>
                                            </p:txEl>
                                          </p:spTgt>
                                        </p:tgtEl>
                                      </p:cBhvr>
                                    </p:anim>
                                  </p:childTnLst>
                                </p:cTn>
                              </p:par>
                            </p:childTnLst>
                          </p:cTn>
                        </p:par>
                        <p:par>
                          <p:cTn id="16" fill="hold">
                            <p:stCondLst>
                              <p:cond delay="0"/>
                            </p:stCondLst>
                            <p:childTnLst>
                              <p:par>
                                <p:cTn id="17" presetID="24" presetClass="entr" presetSubtype="0" fill="hold" nodeType="afterEffect">
                                  <p:stCondLst>
                                    <p:cond delay="0"/>
                                  </p:stCondLst>
                                  <p:childTnLst>
                                    <p:set>
                                      <p:cBhvr>
                                        <p:cTn id="18" dur="1" fill="hold">
                                          <p:stCondLst>
                                            <p:cond delay="0"/>
                                          </p:stCondLst>
                                        </p:cTn>
                                        <p:tgtEl>
                                          <p:spTgt spid="64515">
                                            <p:txEl>
                                              <p:pRg st="3" end="3"/>
                                            </p:txEl>
                                          </p:spTgt>
                                        </p:tgtEl>
                                        <p:attrNameLst>
                                          <p:attrName>style.visibility</p:attrName>
                                        </p:attrNameLst>
                                      </p:cBhvr>
                                      <p:to>
                                        <p:strVal val="visible"/>
                                      </p:to>
                                    </p:set>
                                    <p:anim calcmode="lin" valueType="num">
                                      <p:cBhvr>
                                        <p:cTn id="19" dur="1" fill="hold"/>
                                        <p:tgtEl>
                                          <p:spTgt spid="64515">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31747" descr="MCj02389810000[1]"/>
          <p:cNvPicPr>
            <a:picLocks noChangeAspect="1"/>
          </p:cNvPicPr>
          <p:nvPr/>
        </p:nvPicPr>
        <p:blipFill>
          <a:blip r:embed="rId2"/>
          <a:stretch>
            <a:fillRect/>
          </a:stretch>
        </p:blipFill>
        <p:spPr>
          <a:xfrm>
            <a:off x="6985000" y="4032250"/>
            <a:ext cx="1348979" cy="940594"/>
          </a:xfrm>
          <a:prstGeom prst="rect">
            <a:avLst/>
          </a:prstGeom>
          <a:noFill/>
          <a:ln w="9525">
            <a:noFill/>
          </a:ln>
        </p:spPr>
      </p:pic>
      <p:sp>
        <p:nvSpPr>
          <p:cNvPr id="31749" name="文本框 31748"/>
          <p:cNvSpPr txBox="1"/>
          <p:nvPr/>
        </p:nvSpPr>
        <p:spPr>
          <a:xfrm>
            <a:off x="1241425" y="1733550"/>
            <a:ext cx="6660515" cy="1938020"/>
          </a:xfrm>
          <a:prstGeom prst="rect">
            <a:avLst/>
          </a:prstGeom>
          <a:noFill/>
          <a:ln w="9525">
            <a:noFill/>
          </a:ln>
        </p:spPr>
        <p:txBody>
          <a:bodyPr wrap="square" anchor="t">
            <a:spAutoFit/>
          </a:bodyPr>
          <a:lstStyle/>
          <a:p>
            <a:r>
              <a:rPr lang="en-US" altLang="zh-CN" sz="2400" b="1" dirty="0">
                <a:solidFill>
                  <a:srgbClr val="0000FF"/>
                </a:solidFill>
                <a:latin typeface="楷体" panose="02010609060101010101" charset="-122"/>
                <a:ea typeface="楷体" panose="02010609060101010101" charset="-122"/>
                <a:cs typeface="楷体" panose="02010609060101010101" charset="-122"/>
              </a:rPr>
              <a:t>1.</a:t>
            </a:r>
            <a:r>
              <a:rPr lang="zh-CN" altLang="en-US" sz="2400" b="1" dirty="0">
                <a:solidFill>
                  <a:srgbClr val="0000FF"/>
                </a:solidFill>
                <a:latin typeface="楷体" panose="02010609060101010101" charset="-122"/>
                <a:ea typeface="楷体" panose="02010609060101010101" charset="-122"/>
                <a:cs typeface="楷体" panose="02010609060101010101" charset="-122"/>
              </a:rPr>
              <a:t>想一想课文具体写了哪几件事，用自己的话简要地说一说。</a:t>
            </a:r>
          </a:p>
          <a:p>
            <a:endParaRPr lang="zh-CN" altLang="en-US" sz="2400" b="1" dirty="0">
              <a:solidFill>
                <a:srgbClr val="0000FF"/>
              </a:solidFill>
              <a:latin typeface="楷体" panose="02010609060101010101" charset="-122"/>
              <a:ea typeface="楷体" panose="02010609060101010101" charset="-122"/>
              <a:cs typeface="楷体" panose="02010609060101010101" charset="-122"/>
            </a:endParaRPr>
          </a:p>
          <a:p>
            <a:r>
              <a:rPr lang="en-US" altLang="zh-CN" sz="2400" b="1" dirty="0">
                <a:solidFill>
                  <a:srgbClr val="0000FF"/>
                </a:solidFill>
                <a:latin typeface="楷体" panose="02010609060101010101" charset="-122"/>
                <a:ea typeface="楷体" panose="02010609060101010101" charset="-122"/>
                <a:cs typeface="楷体" panose="02010609060101010101" charset="-122"/>
              </a:rPr>
              <a:t>2.</a:t>
            </a:r>
            <a:r>
              <a:rPr lang="zh-CN" altLang="en-US" sz="2400" b="1" dirty="0">
                <a:solidFill>
                  <a:srgbClr val="0000FF"/>
                </a:solidFill>
                <a:latin typeface="楷体" panose="02010609060101010101" charset="-122"/>
                <a:ea typeface="楷体" panose="02010609060101010101" charset="-122"/>
                <a:cs typeface="楷体" panose="02010609060101010101" charset="-122"/>
              </a:rPr>
              <a:t>再请大家仔细地读读这三个事例，看看三段话在写法上、内容上有什么相同点？</a:t>
            </a:r>
          </a:p>
        </p:txBody>
      </p:sp>
      <p:sp>
        <p:nvSpPr>
          <p:cNvPr id="7172" name="文本框 31749"/>
          <p:cNvSpPr txBox="1"/>
          <p:nvPr/>
        </p:nvSpPr>
        <p:spPr>
          <a:xfrm>
            <a:off x="2895600" y="762000"/>
            <a:ext cx="2971800" cy="852805"/>
          </a:xfrm>
          <a:prstGeom prst="rect">
            <a:avLst/>
          </a:prstGeom>
          <a:noFill/>
          <a:ln w="9525">
            <a:noFill/>
          </a:ln>
        </p:spPr>
        <p:txBody>
          <a:bodyPr anchor="t">
            <a:spAutoFit/>
          </a:bodyPr>
          <a:lstStyle/>
          <a:p>
            <a:r>
              <a:rPr lang="zh-CN" altLang="en-US" sz="4950" b="1" dirty="0">
                <a:solidFill>
                  <a:schemeClr val="accent2"/>
                </a:solidFill>
                <a:latin typeface="楷体" panose="02010609060101010101" charset="-122"/>
                <a:ea typeface="楷体" panose="02010609060101010101" charset="-122"/>
              </a:rPr>
              <a:t>整体感知</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422246"/>
            <a:ext cx="1629583" cy="378638"/>
          </a:xfrm>
          <a:prstGeom prst="rect">
            <a:avLst/>
          </a:prstGeom>
          <a:ln>
            <a:noFill/>
          </a:ln>
          <a:effectLst>
            <a:outerShdw blurRad="292100" dist="139700" dir="2700000" algn="tl" rotWithShape="0">
              <a:srgbClr val="333333">
                <a:alpha val="65000"/>
              </a:srgbClr>
            </a:outerShdw>
          </a:effectLst>
        </p:spPr>
      </p:pic>
      <p:sp>
        <p:nvSpPr>
          <p:cNvPr id="8" name="文本框 14">
            <a:hlinkClick r:id="" action="ppaction://noaction"/>
          </p:cNvPr>
          <p:cNvSpPr txBox="1"/>
          <p:nvPr/>
        </p:nvSpPr>
        <p:spPr>
          <a:xfrm>
            <a:off x="263633" y="411510"/>
            <a:ext cx="1231486" cy="400110"/>
          </a:xfrm>
          <a:prstGeom prst="rect">
            <a:avLst/>
          </a:prstGeom>
          <a:noFill/>
        </p:spPr>
        <p:txBody>
          <a:bodyPr wrap="square" rtlCol="0">
            <a:spAutoFit/>
          </a:bodyPr>
          <a:lstStyle/>
          <a:p>
            <a:pPr algn="ctr"/>
            <a:r>
              <a:rPr kumimoji="1" lang="zh-CN" altLang="en-US" sz="2000" dirty="0">
                <a:solidFill>
                  <a:schemeClr val="bg1"/>
                </a:solidFill>
              </a:rPr>
              <a:t>第二课时</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1749"/>
                                        </p:tgtEl>
                                        <p:attrNameLst>
                                          <p:attrName>style.visibility</p:attrName>
                                        </p:attrNameLst>
                                      </p:cBhvr>
                                      <p:to>
                                        <p:strVal val="visible"/>
                                      </p:to>
                                    </p:set>
                                    <p:anim calcmode="lin" valueType="num">
                                      <p:cBhvr>
                                        <p:cTn id="7" dur="1" fill="hold"/>
                                        <p:tgtEl>
                                          <p:spTgt spid="3174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文本框 62466"/>
          <p:cNvSpPr txBox="1"/>
          <p:nvPr/>
        </p:nvSpPr>
        <p:spPr>
          <a:xfrm>
            <a:off x="611560" y="673100"/>
            <a:ext cx="7344816" cy="875665"/>
          </a:xfrm>
          <a:prstGeom prst="rect">
            <a:avLst/>
          </a:prstGeom>
          <a:noFill/>
          <a:ln w="9525">
            <a:noFill/>
          </a:ln>
        </p:spPr>
        <p:txBody>
          <a:bodyPr wrap="square" anchor="t">
            <a:spAutoFit/>
          </a:bodyPr>
          <a:lstStyle/>
          <a:p>
            <a:r>
              <a:rPr lang="en-US" altLang="zh-CN" sz="2700" dirty="0">
                <a:latin typeface="楷体" panose="02010609060101010101" charset="-122"/>
                <a:ea typeface="楷体" panose="02010609060101010101" charset="-122"/>
                <a:cs typeface="楷体" panose="02010609060101010101" charset="-122"/>
              </a:rPr>
              <a:t>      </a:t>
            </a:r>
            <a:r>
              <a:rPr lang="en-US" altLang="zh-CN" sz="2400" b="1" dirty="0">
                <a:solidFill>
                  <a:schemeClr val="tx2"/>
                </a:solidFill>
                <a:latin typeface="楷体" panose="02010609060101010101" charset="-122"/>
                <a:ea typeface="楷体" panose="02010609060101010101" charset="-122"/>
                <a:cs typeface="楷体" panose="02010609060101010101" charset="-122"/>
              </a:rPr>
              <a:t>1.</a:t>
            </a:r>
            <a:r>
              <a:rPr lang="zh-CN" altLang="en-US" sz="2400" b="1" dirty="0">
                <a:solidFill>
                  <a:schemeClr val="tx2"/>
                </a:solidFill>
                <a:latin typeface="楷体" panose="02010609060101010101" charset="-122"/>
                <a:ea typeface="楷体" panose="02010609060101010101" charset="-122"/>
                <a:cs typeface="楷体" panose="02010609060101010101" charset="-122"/>
              </a:rPr>
              <a:t>想一想课文具体写了哪几件事，用自己的话简要地说一说。</a:t>
            </a:r>
          </a:p>
        </p:txBody>
      </p:sp>
      <p:sp>
        <p:nvSpPr>
          <p:cNvPr id="62468" name="文本框 62467"/>
          <p:cNvSpPr txBox="1"/>
          <p:nvPr/>
        </p:nvSpPr>
        <p:spPr>
          <a:xfrm>
            <a:off x="755576" y="1816100"/>
            <a:ext cx="7488832" cy="2308324"/>
          </a:xfrm>
          <a:prstGeom prst="rect">
            <a:avLst/>
          </a:prstGeom>
          <a:noFill/>
          <a:ln w="9525">
            <a:noFill/>
          </a:ln>
        </p:spPr>
        <p:txBody>
          <a:bodyPr wrap="square" anchor="t">
            <a:spAutoFit/>
          </a:bodyPr>
          <a:lstStyle/>
          <a:p>
            <a:pPr indent="627063"/>
            <a:r>
              <a:rPr lang="zh-CN" altLang="en-US" sz="2400" b="1" dirty="0" smtClean="0">
                <a:solidFill>
                  <a:srgbClr val="3333CC"/>
                </a:solidFill>
                <a:latin typeface="楷体" panose="02010609060101010101" charset="-122"/>
                <a:ea typeface="楷体" panose="02010609060101010101" charset="-122"/>
                <a:cs typeface="楷体" panose="02010609060101010101" charset="-122"/>
              </a:rPr>
              <a:t>课文</a:t>
            </a:r>
            <a:r>
              <a:rPr lang="zh-CN" altLang="en-US" sz="2400" b="1" dirty="0">
                <a:solidFill>
                  <a:srgbClr val="3333CC"/>
                </a:solidFill>
                <a:latin typeface="楷体" panose="02010609060101010101" charset="-122"/>
                <a:ea typeface="楷体" panose="02010609060101010101" charset="-122"/>
                <a:cs typeface="楷体" panose="02010609060101010101" charset="-122"/>
              </a:rPr>
              <a:t>具体写了三件事</a:t>
            </a:r>
            <a:r>
              <a:rPr lang="zh-CN" altLang="en-US" sz="2400" b="1" dirty="0" smtClean="0">
                <a:solidFill>
                  <a:srgbClr val="3333CC"/>
                </a:solidFill>
                <a:latin typeface="楷体" panose="02010609060101010101" charset="-122"/>
                <a:ea typeface="楷体" panose="02010609060101010101" charset="-122"/>
                <a:cs typeface="楷体" panose="02010609060101010101" charset="-122"/>
              </a:rPr>
              <a:t>：第一件</a:t>
            </a:r>
            <a:r>
              <a:rPr lang="zh-CN" altLang="en-US" sz="2400" b="1" dirty="0">
                <a:solidFill>
                  <a:srgbClr val="3333CC"/>
                </a:solidFill>
                <a:latin typeface="楷体" panose="02010609060101010101" charset="-122"/>
                <a:ea typeface="楷体" panose="02010609060101010101" charset="-122"/>
                <a:cs typeface="楷体" panose="02010609060101010101" charset="-122"/>
              </a:rPr>
              <a:t>写的</a:t>
            </a:r>
            <a:r>
              <a:rPr lang="zh-CN" altLang="en-US" sz="2400" b="1" dirty="0" smtClean="0">
                <a:solidFill>
                  <a:srgbClr val="3333CC"/>
                </a:solidFill>
                <a:latin typeface="楷体" panose="02010609060101010101" charset="-122"/>
                <a:ea typeface="楷体" panose="02010609060101010101" charset="-122"/>
                <a:cs typeface="楷体" panose="02010609060101010101" charset="-122"/>
              </a:rPr>
              <a:t>是英国的化学家波义耳偶然发现紫罗兰溅到盐酸会变红色，最后发明了石蕊试纸</a:t>
            </a:r>
            <a:r>
              <a:rPr lang="zh-CN" altLang="en-US" sz="2400" b="1" dirty="0">
                <a:solidFill>
                  <a:srgbClr val="3333CC"/>
                </a:solidFill>
                <a:latin typeface="楷体" panose="02010609060101010101" charset="-122"/>
                <a:ea typeface="楷体" panose="02010609060101010101" charset="-122"/>
                <a:cs typeface="楷体" panose="02010609060101010101" charset="-122"/>
              </a:rPr>
              <a:t>；第二件写的地质学家魏格纳从蚯蚓的</a:t>
            </a:r>
            <a:r>
              <a:rPr lang="zh-CN" altLang="en-US" sz="2400" b="1" dirty="0" smtClean="0">
                <a:solidFill>
                  <a:srgbClr val="3333CC"/>
                </a:solidFill>
                <a:latin typeface="楷体" panose="02010609060101010101" charset="-122"/>
                <a:ea typeface="楷体" panose="02010609060101010101" charset="-122"/>
                <a:cs typeface="楷体" panose="02010609060101010101" charset="-122"/>
              </a:rPr>
              <a:t>分布推论</a:t>
            </a:r>
            <a:r>
              <a:rPr lang="zh-CN" altLang="en-US" sz="2400" b="1" dirty="0">
                <a:solidFill>
                  <a:srgbClr val="3333CC"/>
                </a:solidFill>
                <a:latin typeface="楷体" panose="02010609060101010101" charset="-122"/>
                <a:ea typeface="楷体" panose="02010609060101010101" charset="-122"/>
                <a:cs typeface="楷体" panose="02010609060101010101" charset="-122"/>
              </a:rPr>
              <a:t>出地球上大陆和海洋的形成</a:t>
            </a:r>
            <a:r>
              <a:rPr lang="zh-CN" altLang="en-US" sz="2400" b="1" dirty="0" smtClean="0">
                <a:solidFill>
                  <a:srgbClr val="3333CC"/>
                </a:solidFill>
                <a:latin typeface="楷体" panose="02010609060101010101" charset="-122"/>
                <a:ea typeface="楷体" panose="02010609060101010101" charset="-122"/>
                <a:cs typeface="楷体" panose="02010609060101010101" charset="-122"/>
              </a:rPr>
              <a:t>；第三</a:t>
            </a:r>
            <a:r>
              <a:rPr lang="zh-CN" altLang="en-US" sz="2400" b="1" dirty="0">
                <a:solidFill>
                  <a:srgbClr val="3333CC"/>
                </a:solidFill>
                <a:latin typeface="楷体" panose="02010609060101010101" charset="-122"/>
                <a:ea typeface="楷体" panose="02010609060101010101" charset="-122"/>
                <a:cs typeface="楷体" panose="02010609060101010101" charset="-122"/>
              </a:rPr>
              <a:t>件写的是奥地利的一位医生从儿子睡觉时眼珠会转动这一现象中发现了眼珠转动和做梦的关系。</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2467"/>
                                        </p:tgtEl>
                                        <p:attrNameLst>
                                          <p:attrName>style.visibility</p:attrName>
                                        </p:attrNameLst>
                                      </p:cBhvr>
                                      <p:to>
                                        <p:strVal val="visible"/>
                                      </p:to>
                                    </p:set>
                                    <p:anim calcmode="lin" valueType="num">
                                      <p:cBhvr>
                                        <p:cTn id="7" dur="1" fill="hold"/>
                                        <p:tgtEl>
                                          <p:spTgt spid="6246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2468"/>
                                        </p:tgtEl>
                                        <p:attrNameLst>
                                          <p:attrName>style.visibility</p:attrName>
                                        </p:attrNameLst>
                                      </p:cBhvr>
                                      <p:to>
                                        <p:strVal val="visible"/>
                                      </p:to>
                                    </p:set>
                                    <p:anim calcmode="lin" valueType="num">
                                      <p:cBhvr>
                                        <p:cTn id="12" dur="1" fill="hold"/>
                                        <p:tgtEl>
                                          <p:spTgt spid="6246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p:bldP spid="6246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670" name="内容占位符 68669"/>
          <p:cNvGraphicFramePr>
            <a:graphicFrameLocks noGrp="1"/>
          </p:cNvGraphicFramePr>
          <p:nvPr>
            <p:ph/>
            <p:extLst>
              <p:ext uri="{D42A27DB-BD31-4B8C-83A1-F6EECF244321}">
                <p14:modId xmlns:p14="http://schemas.microsoft.com/office/powerpoint/2010/main" val="1462899843"/>
              </p:ext>
            </p:extLst>
          </p:nvPr>
        </p:nvGraphicFramePr>
        <p:xfrm>
          <a:off x="467543" y="571500"/>
          <a:ext cx="7304857" cy="4286250"/>
        </p:xfrm>
        <a:graphic>
          <a:graphicData uri="http://schemas.openxmlformats.org/drawingml/2006/table">
            <a:tbl>
              <a:tblPr/>
              <a:tblGrid>
                <a:gridCol w="1369661"/>
                <a:gridCol w="1582668"/>
                <a:gridCol w="2526314"/>
                <a:gridCol w="1826214"/>
              </a:tblGrid>
              <a:tr h="51943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spcBef>
                          <a:spcPct val="0"/>
                        </a:spcBef>
                        <a:buNone/>
                      </a:pPr>
                      <a:r>
                        <a:rPr lang="zh-CN" altLang="en-US" sz="2100" dirty="0">
                          <a:latin typeface="楷体" panose="02010609060101010101" charset="-122"/>
                          <a:ea typeface="楷体" panose="02010609060101010101" charset="-122"/>
                        </a:rPr>
                        <a:t>人物</a:t>
                      </a:r>
                    </a:p>
                  </a:txBody>
                  <a:tcPr marL="68580" marR="68580" marT="34290" marB="34290">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spcBef>
                          <a:spcPct val="0"/>
                        </a:spcBef>
                        <a:buNone/>
                      </a:pPr>
                      <a:r>
                        <a:rPr lang="zh-CN" altLang="en-US" sz="2100" dirty="0">
                          <a:latin typeface="楷体" panose="02010609060101010101" charset="-122"/>
                          <a:ea typeface="楷体" panose="02010609060101010101" charset="-122"/>
                        </a:rPr>
                        <a:t>发现现象</a:t>
                      </a:r>
                    </a:p>
                  </a:txBody>
                  <a:tcPr marL="68580" marR="68580" marT="34290" marB="3429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spcBef>
                          <a:spcPct val="0"/>
                        </a:spcBef>
                        <a:buNone/>
                      </a:pPr>
                      <a:r>
                        <a:rPr lang="zh-CN" altLang="en-US" sz="2100" dirty="0">
                          <a:latin typeface="楷体" panose="02010609060101010101" charset="-122"/>
                          <a:ea typeface="楷体" panose="02010609060101010101" charset="-122"/>
                        </a:rPr>
                        <a:t>不断发问</a:t>
                      </a:r>
                    </a:p>
                  </a:txBody>
                  <a:tcPr marL="68580" marR="68580" marT="34290" marB="3429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lgn="ctr">
                        <a:spcBef>
                          <a:spcPct val="0"/>
                        </a:spcBef>
                        <a:buNone/>
                      </a:pPr>
                      <a:r>
                        <a:rPr lang="zh-CN" altLang="en-US" sz="2100" dirty="0">
                          <a:latin typeface="楷体" panose="02010609060101010101" charset="-122"/>
                          <a:ea typeface="楷体" panose="02010609060101010101" charset="-122"/>
                        </a:rPr>
                        <a:t>找到真理</a:t>
                      </a:r>
                    </a:p>
                  </a:txBody>
                  <a:tcPr marL="68580" marR="68580" marT="34290" marB="34290">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24777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246505">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400" dirty="0">
                        <a:latin typeface="楷体" panose="02010609060101010101" charset="-122"/>
                        <a:ea typeface="楷体" panose="02010609060101010101" charset="-122"/>
                      </a:endParaRPr>
                    </a:p>
                  </a:txBody>
                  <a:tcPr marL="68580" marR="68580" marT="34290" marB="34290">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272540">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defRPr sz="2400" kern="1200"/>
                      </a:lvl2pPr>
                      <a:lvl3pPr marL="1143000" lvl="2" indent="-228600">
                        <a:defRPr sz="2000" kern="1200"/>
                      </a:lvl3pPr>
                      <a:lvl4pPr marL="1600200" lvl="3" indent="-228600">
                        <a:defRPr sz="1800" kern="1200"/>
                      </a:lvl4pPr>
                      <a:lvl5pPr marL="2057400" lvl="4" indent="-228600">
                        <a:defRPr sz="1800" kern="1200"/>
                      </a:lvl5pPr>
                    </a:lstStyle>
                    <a:p>
                      <a:pPr marL="0" lvl="0" indent="0">
                        <a:buNone/>
                      </a:pPr>
                      <a:endParaRPr lang="zh-CN" altLang="en-US" sz="2100" dirty="0">
                        <a:latin typeface="楷体" panose="02010609060101010101" charset="-122"/>
                        <a:ea typeface="楷体" panose="02010609060101010101" charset="-122"/>
                      </a:endParaRPr>
                    </a:p>
                  </a:txBody>
                  <a:tcPr marL="68580" marR="68580" marT="34290" marB="34290">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68655" name="文本框 68654"/>
          <p:cNvSpPr txBox="1"/>
          <p:nvPr/>
        </p:nvSpPr>
        <p:spPr>
          <a:xfrm>
            <a:off x="615668" y="1534021"/>
            <a:ext cx="1170940" cy="461665"/>
          </a:xfrm>
          <a:prstGeom prst="rect">
            <a:avLst/>
          </a:prstGeom>
          <a:noFill/>
          <a:ln w="9525">
            <a:noFill/>
          </a:ln>
        </p:spPr>
        <p:txBody>
          <a:bodyPr wrap="square" anchor="t">
            <a:spAutoFit/>
          </a:bodyPr>
          <a:lstStyle/>
          <a:p>
            <a:pPr>
              <a:spcBef>
                <a:spcPct val="50000"/>
              </a:spcBef>
            </a:pPr>
            <a:r>
              <a:rPr lang="zh-CN" altLang="en-US" sz="2400" dirty="0">
                <a:latin typeface="楷体" panose="02010609060101010101" charset="-122"/>
                <a:ea typeface="楷体" panose="02010609060101010101" charset="-122"/>
              </a:rPr>
              <a:t>波义耳</a:t>
            </a:r>
          </a:p>
        </p:txBody>
      </p:sp>
      <p:sp>
        <p:nvSpPr>
          <p:cNvPr id="68656" name="文本框 68655"/>
          <p:cNvSpPr txBox="1"/>
          <p:nvPr/>
        </p:nvSpPr>
        <p:spPr>
          <a:xfrm>
            <a:off x="1853745" y="1310321"/>
            <a:ext cx="1714500" cy="829945"/>
          </a:xfrm>
          <a:prstGeom prst="rect">
            <a:avLst/>
          </a:prstGeom>
          <a:noFill/>
          <a:ln w="9525">
            <a:noFill/>
          </a:ln>
        </p:spPr>
        <p:txBody>
          <a:bodyPr anchor="t">
            <a:spAutoFit/>
          </a:bodyPr>
          <a:lstStyle/>
          <a:p>
            <a:pPr>
              <a:spcBef>
                <a:spcPct val="20000"/>
              </a:spcBef>
            </a:pPr>
            <a:r>
              <a:rPr lang="zh-CN" altLang="en-US" sz="2400" b="1" dirty="0">
                <a:solidFill>
                  <a:srgbClr val="6600CC"/>
                </a:solidFill>
                <a:latin typeface="楷体" panose="02010609060101010101" charset="-122"/>
                <a:ea typeface="楷体" panose="02010609060101010101" charset="-122"/>
              </a:rPr>
              <a:t>盐酸会使花瓣变红。</a:t>
            </a:r>
          </a:p>
        </p:txBody>
      </p:sp>
      <p:sp>
        <p:nvSpPr>
          <p:cNvPr id="68657" name="文本框 68656"/>
          <p:cNvSpPr txBox="1"/>
          <p:nvPr/>
        </p:nvSpPr>
        <p:spPr>
          <a:xfrm>
            <a:off x="3521090" y="1079520"/>
            <a:ext cx="2275046" cy="1198880"/>
          </a:xfrm>
          <a:prstGeom prst="rect">
            <a:avLst/>
          </a:prstGeom>
          <a:noFill/>
          <a:ln w="9525">
            <a:noFill/>
          </a:ln>
        </p:spPr>
        <p:txBody>
          <a:bodyPr wrap="square" anchor="t">
            <a:spAutoFit/>
          </a:bodyPr>
          <a:lstStyle/>
          <a:p>
            <a:pPr>
              <a:spcBef>
                <a:spcPct val="20000"/>
              </a:spcBef>
            </a:pPr>
            <a:r>
              <a:rPr lang="zh-CN" altLang="en-US" sz="2400" b="1" dirty="0">
                <a:solidFill>
                  <a:srgbClr val="6600CC"/>
                </a:solidFill>
                <a:latin typeface="楷体" panose="02010609060101010101" charset="-122"/>
                <a:ea typeface="楷体" panose="02010609060101010101" charset="-122"/>
              </a:rPr>
              <a:t>紫罗兰中的</a:t>
            </a:r>
            <a:r>
              <a:rPr lang="zh-CN" altLang="en-US" sz="2400" b="1" dirty="0" smtClean="0">
                <a:solidFill>
                  <a:srgbClr val="6600CC"/>
                </a:solidFill>
                <a:latin typeface="楷体" panose="02010609060101010101" charset="-122"/>
                <a:ea typeface="楷体" panose="02010609060101010101" charset="-122"/>
              </a:rPr>
              <a:t>什么</a:t>
            </a:r>
            <a:r>
              <a:rPr lang="zh-CN" altLang="en-US" sz="2400" b="1" dirty="0">
                <a:solidFill>
                  <a:srgbClr val="6600CC"/>
                </a:solidFill>
                <a:latin typeface="楷体" panose="02010609060101010101" charset="-122"/>
                <a:ea typeface="楷体" panose="02010609060101010101" charset="-122"/>
              </a:rPr>
              <a:t>物质</a:t>
            </a:r>
            <a:r>
              <a:rPr lang="zh-CN" altLang="en-US" sz="2400" b="1" dirty="0" smtClean="0">
                <a:solidFill>
                  <a:srgbClr val="6600CC"/>
                </a:solidFill>
                <a:latin typeface="楷体" panose="02010609060101010101" charset="-122"/>
                <a:ea typeface="楷体" panose="02010609060101010101" charset="-122"/>
              </a:rPr>
              <a:t>遇</a:t>
            </a:r>
            <a:r>
              <a:rPr lang="zh-CN" altLang="en-US" sz="2400" b="1" dirty="0">
                <a:solidFill>
                  <a:srgbClr val="6600CC"/>
                </a:solidFill>
                <a:latin typeface="楷体" panose="02010609060101010101" charset="-122"/>
                <a:ea typeface="楷体" panose="02010609060101010101" charset="-122"/>
              </a:rPr>
              <a:t>盐酸会变红？</a:t>
            </a:r>
          </a:p>
        </p:txBody>
      </p:sp>
      <p:sp>
        <p:nvSpPr>
          <p:cNvPr id="68658" name="文本框 68657"/>
          <p:cNvSpPr txBox="1"/>
          <p:nvPr/>
        </p:nvSpPr>
        <p:spPr>
          <a:xfrm>
            <a:off x="6200139" y="1236697"/>
            <a:ext cx="1523279" cy="830997"/>
          </a:xfrm>
          <a:prstGeom prst="rect">
            <a:avLst/>
          </a:prstGeom>
          <a:noFill/>
          <a:ln w="9525">
            <a:noFill/>
          </a:ln>
        </p:spPr>
        <p:txBody>
          <a:bodyPr wrap="square" anchor="t">
            <a:spAutoFit/>
          </a:bodyPr>
          <a:lstStyle/>
          <a:p>
            <a:pPr>
              <a:spcBef>
                <a:spcPct val="50000"/>
              </a:spcBef>
            </a:pPr>
            <a:r>
              <a:rPr lang="zh-CN" altLang="en-US" sz="2400" b="1" dirty="0">
                <a:solidFill>
                  <a:srgbClr val="6600CC"/>
                </a:solidFill>
                <a:latin typeface="楷体" panose="02010609060101010101" charset="-122"/>
                <a:ea typeface="楷体" panose="02010609060101010101" charset="-122"/>
              </a:rPr>
              <a:t>发明了酸碱试纸。</a:t>
            </a:r>
          </a:p>
        </p:txBody>
      </p:sp>
      <p:sp>
        <p:nvSpPr>
          <p:cNvPr id="68659" name="文本框 68658"/>
          <p:cNvSpPr txBox="1"/>
          <p:nvPr/>
        </p:nvSpPr>
        <p:spPr>
          <a:xfrm>
            <a:off x="615668" y="3795886"/>
            <a:ext cx="1200150" cy="829945"/>
          </a:xfrm>
          <a:prstGeom prst="rect">
            <a:avLst/>
          </a:prstGeom>
          <a:noFill/>
          <a:ln w="9525">
            <a:noFill/>
          </a:ln>
        </p:spPr>
        <p:txBody>
          <a:bodyPr anchor="t">
            <a:spAutoFit/>
          </a:bodyPr>
          <a:lstStyle/>
          <a:p>
            <a:pPr>
              <a:spcBef>
                <a:spcPct val="50000"/>
              </a:spcBef>
            </a:pPr>
            <a:r>
              <a:rPr lang="zh-CN" altLang="en-US" sz="2400" dirty="0">
                <a:latin typeface="楷体" panose="02010609060101010101" charset="-122"/>
                <a:ea typeface="楷体" panose="02010609060101010101" charset="-122"/>
              </a:rPr>
              <a:t>阿瑟林斯基</a:t>
            </a:r>
          </a:p>
        </p:txBody>
      </p:sp>
      <p:sp>
        <p:nvSpPr>
          <p:cNvPr id="68660" name="文本框 68659"/>
          <p:cNvSpPr txBox="1"/>
          <p:nvPr/>
        </p:nvSpPr>
        <p:spPr>
          <a:xfrm>
            <a:off x="1780621" y="3816328"/>
            <a:ext cx="1771650" cy="830997"/>
          </a:xfrm>
          <a:prstGeom prst="rect">
            <a:avLst/>
          </a:prstGeom>
          <a:noFill/>
          <a:ln w="9525">
            <a:noFill/>
          </a:ln>
        </p:spPr>
        <p:txBody>
          <a:bodyPr anchor="t">
            <a:spAutoFit/>
          </a:bodyPr>
          <a:lstStyle>
            <a:defPPr>
              <a:defRPr lang="zh-CN"/>
            </a:defPPr>
            <a:lvl1pPr>
              <a:spcBef>
                <a:spcPct val="20000"/>
              </a:spcBef>
              <a:defRPr sz="2400" b="1">
                <a:solidFill>
                  <a:srgbClr val="6600CC"/>
                </a:solidFill>
                <a:latin typeface="楷体" panose="02010609060101010101" charset="-122"/>
                <a:ea typeface="楷体" panose="02010609060101010101" charset="-122"/>
              </a:defRPr>
            </a:lvl1pPr>
          </a:lstStyle>
          <a:p>
            <a:r>
              <a:rPr lang="zh-CN" altLang="en-US" dirty="0"/>
              <a:t>儿子做梦时眼珠转动。</a:t>
            </a:r>
          </a:p>
        </p:txBody>
      </p:sp>
      <p:sp>
        <p:nvSpPr>
          <p:cNvPr id="68662" name="文本框 68661"/>
          <p:cNvSpPr txBox="1"/>
          <p:nvPr/>
        </p:nvSpPr>
        <p:spPr>
          <a:xfrm>
            <a:off x="3620532" y="3634978"/>
            <a:ext cx="1828800" cy="1198880"/>
          </a:xfrm>
          <a:prstGeom prst="rect">
            <a:avLst/>
          </a:prstGeom>
          <a:noFill/>
          <a:ln w="9525">
            <a:noFill/>
          </a:ln>
        </p:spPr>
        <p:txBody>
          <a:bodyPr anchor="t">
            <a:spAutoFit/>
          </a:bodyPr>
          <a:lstStyle>
            <a:defPPr>
              <a:defRPr lang="zh-CN"/>
            </a:defPPr>
            <a:lvl1pPr>
              <a:spcBef>
                <a:spcPct val="20000"/>
              </a:spcBef>
              <a:defRPr sz="2400" b="1">
                <a:solidFill>
                  <a:srgbClr val="6600CC"/>
                </a:solidFill>
                <a:latin typeface="楷体" panose="02010609060101010101" charset="-122"/>
                <a:ea typeface="楷体" panose="02010609060101010101" charset="-122"/>
              </a:defRPr>
            </a:lvl1pPr>
          </a:lstStyle>
          <a:p>
            <a:r>
              <a:rPr lang="zh-CN" altLang="en-US" dirty="0"/>
              <a:t>眼珠转动会不会与做梦有关？</a:t>
            </a:r>
          </a:p>
        </p:txBody>
      </p:sp>
      <p:sp>
        <p:nvSpPr>
          <p:cNvPr id="68663" name="文本框 68662"/>
          <p:cNvSpPr txBox="1"/>
          <p:nvPr/>
        </p:nvSpPr>
        <p:spPr>
          <a:xfrm>
            <a:off x="6115050" y="3600450"/>
            <a:ext cx="1771650" cy="1198880"/>
          </a:xfrm>
          <a:prstGeom prst="rect">
            <a:avLst/>
          </a:prstGeom>
          <a:noFill/>
          <a:ln w="9525">
            <a:noFill/>
          </a:ln>
        </p:spPr>
        <p:txBody>
          <a:bodyPr anchor="t">
            <a:spAutoFit/>
          </a:bodyPr>
          <a:lstStyle>
            <a:defPPr>
              <a:defRPr lang="zh-CN"/>
            </a:defPPr>
            <a:lvl1pPr>
              <a:spcBef>
                <a:spcPct val="20000"/>
              </a:spcBef>
              <a:defRPr sz="2400" b="1">
                <a:solidFill>
                  <a:srgbClr val="6600CC"/>
                </a:solidFill>
                <a:latin typeface="楷体" panose="02010609060101010101" charset="-122"/>
                <a:ea typeface="楷体" panose="02010609060101010101" charset="-122"/>
              </a:defRPr>
            </a:lvl1pPr>
          </a:lstStyle>
          <a:p>
            <a:r>
              <a:rPr lang="zh-CN" altLang="en-US" dirty="0"/>
              <a:t>凡睡者眼珠转动时都表示在做梦。</a:t>
            </a:r>
          </a:p>
        </p:txBody>
      </p:sp>
      <p:sp>
        <p:nvSpPr>
          <p:cNvPr id="15" name="文本框 68654"/>
          <p:cNvSpPr txBox="1"/>
          <p:nvPr/>
        </p:nvSpPr>
        <p:spPr>
          <a:xfrm>
            <a:off x="611560" y="2715766"/>
            <a:ext cx="1115060" cy="461665"/>
          </a:xfrm>
          <a:prstGeom prst="rect">
            <a:avLst/>
          </a:prstGeom>
          <a:noFill/>
          <a:ln w="9525">
            <a:noFill/>
          </a:ln>
        </p:spPr>
        <p:txBody>
          <a:bodyPr wrap="square" anchor="t">
            <a:spAutoFit/>
          </a:bodyPr>
          <a:lstStyle/>
          <a:p>
            <a:pPr>
              <a:spcBef>
                <a:spcPct val="50000"/>
              </a:spcBef>
            </a:pPr>
            <a:r>
              <a:rPr lang="zh-CN" altLang="en-US" sz="2400" dirty="0">
                <a:latin typeface="楷体" panose="02010609060101010101" charset="-122"/>
                <a:ea typeface="楷体" panose="02010609060101010101" charset="-122"/>
              </a:rPr>
              <a:t>魏格纳</a:t>
            </a:r>
          </a:p>
        </p:txBody>
      </p:sp>
      <p:sp>
        <p:nvSpPr>
          <p:cNvPr id="16" name="文本框 68655"/>
          <p:cNvSpPr txBox="1"/>
          <p:nvPr/>
        </p:nvSpPr>
        <p:spPr>
          <a:xfrm>
            <a:off x="1835696" y="2415077"/>
            <a:ext cx="1584176" cy="1200329"/>
          </a:xfrm>
          <a:prstGeom prst="rect">
            <a:avLst/>
          </a:prstGeom>
          <a:noFill/>
          <a:ln w="9525">
            <a:noFill/>
          </a:ln>
        </p:spPr>
        <p:txBody>
          <a:bodyPr wrap="square" anchor="t">
            <a:spAutoFit/>
          </a:bodyPr>
          <a:lstStyle/>
          <a:p>
            <a:pPr>
              <a:spcBef>
                <a:spcPct val="20000"/>
              </a:spcBef>
            </a:pPr>
            <a:r>
              <a:rPr lang="zh-CN" altLang="en-US" sz="2400" b="1" dirty="0" smtClean="0">
                <a:solidFill>
                  <a:srgbClr val="6600CC"/>
                </a:solidFill>
                <a:latin typeface="楷体" panose="02010609060101010101" charset="-122"/>
                <a:ea typeface="楷体" panose="02010609060101010101" charset="-122"/>
              </a:rPr>
              <a:t>蚯蚓在地球上的分布情况。</a:t>
            </a:r>
            <a:endParaRPr lang="zh-CN" altLang="en-US" sz="2400" b="1" dirty="0">
              <a:solidFill>
                <a:srgbClr val="6600CC"/>
              </a:solidFill>
              <a:latin typeface="楷体" panose="02010609060101010101" charset="-122"/>
              <a:ea typeface="楷体" panose="02010609060101010101" charset="-122"/>
            </a:endParaRPr>
          </a:p>
        </p:txBody>
      </p:sp>
      <p:sp>
        <p:nvSpPr>
          <p:cNvPr id="17" name="文本框 68656"/>
          <p:cNvSpPr txBox="1"/>
          <p:nvPr/>
        </p:nvSpPr>
        <p:spPr>
          <a:xfrm>
            <a:off x="3419872" y="2307525"/>
            <a:ext cx="2520280" cy="1200329"/>
          </a:xfrm>
          <a:prstGeom prst="rect">
            <a:avLst/>
          </a:prstGeom>
          <a:noFill/>
          <a:ln w="9525">
            <a:noFill/>
          </a:ln>
        </p:spPr>
        <p:txBody>
          <a:bodyPr wrap="square" anchor="t">
            <a:spAutoFit/>
          </a:bodyPr>
          <a:lstStyle/>
          <a:p>
            <a:pPr>
              <a:spcBef>
                <a:spcPct val="20000"/>
              </a:spcBef>
            </a:pPr>
            <a:r>
              <a:rPr lang="zh-CN" altLang="en-US" sz="1800" b="1" dirty="0" smtClean="0">
                <a:solidFill>
                  <a:srgbClr val="6600CC"/>
                </a:solidFill>
                <a:latin typeface="楷体" panose="02010609060101010101" charset="-122"/>
                <a:ea typeface="楷体" panose="02010609060101010101" charset="-122"/>
              </a:rPr>
              <a:t>为什么美国东海岸与欧洲西海岸同纬度地区有一种蚯蚓，而美国西海岸却没有这种蚯蚓？</a:t>
            </a:r>
            <a:endParaRPr lang="zh-CN" altLang="en-US" sz="1800" b="1" dirty="0">
              <a:solidFill>
                <a:srgbClr val="6600CC"/>
              </a:solidFill>
              <a:latin typeface="楷体" panose="02010609060101010101" charset="-122"/>
              <a:ea typeface="楷体" panose="02010609060101010101" charset="-122"/>
            </a:endParaRPr>
          </a:p>
        </p:txBody>
      </p:sp>
      <p:sp>
        <p:nvSpPr>
          <p:cNvPr id="18" name="文本框 68657"/>
          <p:cNvSpPr txBox="1"/>
          <p:nvPr/>
        </p:nvSpPr>
        <p:spPr>
          <a:xfrm>
            <a:off x="6084168" y="2307525"/>
            <a:ext cx="1569422" cy="1200329"/>
          </a:xfrm>
          <a:prstGeom prst="rect">
            <a:avLst/>
          </a:prstGeom>
          <a:noFill/>
          <a:ln w="9525">
            <a:noFill/>
          </a:ln>
        </p:spPr>
        <p:txBody>
          <a:bodyPr wrap="square" anchor="t">
            <a:spAutoFit/>
          </a:bodyPr>
          <a:lstStyle/>
          <a:p>
            <a:pPr>
              <a:spcBef>
                <a:spcPct val="50000"/>
              </a:spcBef>
            </a:pPr>
            <a:r>
              <a:rPr lang="zh-CN" altLang="en-US" sz="2400" b="1" dirty="0">
                <a:solidFill>
                  <a:srgbClr val="6600CC"/>
                </a:solidFill>
                <a:latin typeface="楷体" panose="02010609060101010101" charset="-122"/>
                <a:ea typeface="楷体" panose="02010609060101010101" charset="-122"/>
              </a:rPr>
              <a:t>发现</a:t>
            </a:r>
            <a:r>
              <a:rPr lang="zh-CN" altLang="en-US" sz="2400" b="1" dirty="0" smtClean="0">
                <a:solidFill>
                  <a:srgbClr val="6600CC"/>
                </a:solidFill>
                <a:latin typeface="楷体" panose="02010609060101010101" charset="-122"/>
                <a:ea typeface="楷体" panose="02010609060101010101" charset="-122"/>
              </a:rPr>
              <a:t>了大陆和海洋的形成。</a:t>
            </a:r>
            <a:endParaRPr lang="zh-CN" altLang="en-US" sz="2400" b="1" dirty="0">
              <a:solidFill>
                <a:srgbClr val="6600CC"/>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8655"/>
                                        </p:tgtEl>
                                        <p:attrNameLst>
                                          <p:attrName>style.visibility</p:attrName>
                                        </p:attrNameLst>
                                      </p:cBhvr>
                                      <p:to>
                                        <p:strVal val="visible"/>
                                      </p:to>
                                    </p:set>
                                    <p:anim calcmode="lin" valueType="num">
                                      <p:cBhvr>
                                        <p:cTn id="7" dur="1" fill="hold"/>
                                        <p:tgtEl>
                                          <p:spTgt spid="68655"/>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8656"/>
                                        </p:tgtEl>
                                        <p:attrNameLst>
                                          <p:attrName>style.visibility</p:attrName>
                                        </p:attrNameLst>
                                      </p:cBhvr>
                                      <p:to>
                                        <p:strVal val="visible"/>
                                      </p:to>
                                    </p:set>
                                    <p:anim calcmode="lin" valueType="num">
                                      <p:cBhvr>
                                        <p:cTn id="12" dur="1" fill="hold"/>
                                        <p:tgtEl>
                                          <p:spTgt spid="68656"/>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8657"/>
                                        </p:tgtEl>
                                        <p:attrNameLst>
                                          <p:attrName>style.visibility</p:attrName>
                                        </p:attrNameLst>
                                      </p:cBhvr>
                                      <p:to>
                                        <p:strVal val="visible"/>
                                      </p:to>
                                    </p:set>
                                    <p:anim calcmode="lin" valueType="num">
                                      <p:cBhvr>
                                        <p:cTn id="17" dur="1" fill="hold"/>
                                        <p:tgtEl>
                                          <p:spTgt spid="68657"/>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8658"/>
                                        </p:tgtEl>
                                        <p:attrNameLst>
                                          <p:attrName>style.visibility</p:attrName>
                                        </p:attrNameLst>
                                      </p:cBhvr>
                                      <p:to>
                                        <p:strVal val="visible"/>
                                      </p:to>
                                    </p:set>
                                    <p:anim calcmode="lin" valueType="num">
                                      <p:cBhvr>
                                        <p:cTn id="22" dur="1" fill="hold"/>
                                        <p:tgtEl>
                                          <p:spTgt spid="68658"/>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8659"/>
                                        </p:tgtEl>
                                        <p:attrNameLst>
                                          <p:attrName>style.visibility</p:attrName>
                                        </p:attrNameLst>
                                      </p:cBhvr>
                                      <p:to>
                                        <p:strVal val="visible"/>
                                      </p:to>
                                    </p:set>
                                    <p:anim calcmode="lin" valueType="num">
                                      <p:cBhvr>
                                        <p:cTn id="27" dur="1" fill="hold"/>
                                        <p:tgtEl>
                                          <p:spTgt spid="68659"/>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68660"/>
                                        </p:tgtEl>
                                        <p:attrNameLst>
                                          <p:attrName>style.visibility</p:attrName>
                                        </p:attrNameLst>
                                      </p:cBhvr>
                                      <p:to>
                                        <p:strVal val="visible"/>
                                      </p:to>
                                    </p:set>
                                    <p:anim calcmode="lin" valueType="num">
                                      <p:cBhvr>
                                        <p:cTn id="32" dur="1" fill="hold"/>
                                        <p:tgtEl>
                                          <p:spTgt spid="68660"/>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68662"/>
                                        </p:tgtEl>
                                        <p:attrNameLst>
                                          <p:attrName>style.visibility</p:attrName>
                                        </p:attrNameLst>
                                      </p:cBhvr>
                                      <p:to>
                                        <p:strVal val="visible"/>
                                      </p:to>
                                    </p:set>
                                    <p:anim calcmode="lin" valueType="num">
                                      <p:cBhvr>
                                        <p:cTn id="37" dur="1" fill="hold"/>
                                        <p:tgtEl>
                                          <p:spTgt spid="68662"/>
                                        </p:tgtEl>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68663"/>
                                        </p:tgtEl>
                                        <p:attrNameLst>
                                          <p:attrName>style.visibility</p:attrName>
                                        </p:attrNameLst>
                                      </p:cBhvr>
                                      <p:to>
                                        <p:strVal val="visible"/>
                                      </p:to>
                                    </p:set>
                                    <p:anim calcmode="lin" valueType="num">
                                      <p:cBhvr>
                                        <p:cTn id="42" dur="1" fill="hold"/>
                                        <p:tgtEl>
                                          <p:spTgt spid="68663"/>
                                        </p:tgtEl>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1" fill="hold"/>
                                        <p:tgtEl>
                                          <p:spTgt spid="15"/>
                                        </p:tgtEl>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1" fill="hold"/>
                                        <p:tgtEl>
                                          <p:spTgt spid="16"/>
                                        </p:tgtEl>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1" fill="hold"/>
                                        <p:tgtEl>
                                          <p:spTgt spid="17"/>
                                        </p:tgtEl>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1" fill="hold"/>
                                        <p:tgtEl>
                                          <p:spTgt spid="1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55" grpId="0"/>
      <p:bldP spid="68656" grpId="0"/>
      <p:bldP spid="68657" grpId="0"/>
      <p:bldP spid="68658" grpId="0"/>
      <p:bldP spid="68659" grpId="0"/>
      <p:bldP spid="68660" grpId="0"/>
      <p:bldP spid="68662" grpId="0"/>
      <p:bldP spid="68663" grpId="0"/>
      <p:bldP spid="15" grpId="0"/>
      <p:bldP spid="16" grpId="0"/>
      <p:bldP spid="17"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cover"/>
</p:tagLst>
</file>

<file path=ppt/theme/theme1.xml><?xml version="1.0" encoding="utf-8"?>
<a:theme xmlns:a="http://schemas.openxmlformats.org/drawingml/2006/main" name="1_Office 主题​​">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849</Words>
  <Application>Microsoft Office PowerPoint</Application>
  <PresentationFormat>全屏显示(16:9)</PresentationFormat>
  <Paragraphs>78</Paragraphs>
  <Slides>20</Slides>
  <Notes>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vt:i4>
      </vt:variant>
    </vt:vector>
  </HeadingPairs>
  <TitlesOfParts>
    <vt:vector size="30" baseType="lpstr">
      <vt:lpstr>Arial</vt:lpstr>
      <vt:lpstr>宋体</vt:lpstr>
      <vt:lpstr>Times New Roman</vt:lpstr>
      <vt:lpstr>微软雅黑</vt:lpstr>
      <vt:lpstr>Calibri</vt:lpstr>
      <vt:lpstr>隶书</vt:lpstr>
      <vt:lpstr>Xingkai SC</vt:lpstr>
      <vt:lpstr>黑体</vt:lpstr>
      <vt:lpstr>楷体</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102</cp:revision>
  <dcterms:created xsi:type="dcterms:W3CDTF">2017-03-17T02:28:00Z</dcterms:created>
  <dcterms:modified xsi:type="dcterms:W3CDTF">2019-12-30T01:20:54Z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